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39"/>
  </p:notesMasterIdLst>
  <p:handoutMasterIdLst>
    <p:handoutMasterId r:id="rId40"/>
  </p:handoutMasterIdLst>
  <p:sldIdLst>
    <p:sldId id="541" r:id="rId2"/>
    <p:sldId id="881" r:id="rId3"/>
    <p:sldId id="882" r:id="rId4"/>
    <p:sldId id="884" r:id="rId5"/>
    <p:sldId id="883" r:id="rId6"/>
    <p:sldId id="886" r:id="rId7"/>
    <p:sldId id="889" r:id="rId8"/>
    <p:sldId id="887" r:id="rId9"/>
    <p:sldId id="940" r:id="rId10"/>
    <p:sldId id="888" r:id="rId11"/>
    <p:sldId id="941" r:id="rId12"/>
    <p:sldId id="942" r:id="rId13"/>
    <p:sldId id="943" r:id="rId14"/>
    <p:sldId id="890" r:id="rId15"/>
    <p:sldId id="953" r:id="rId16"/>
    <p:sldId id="946" r:id="rId17"/>
    <p:sldId id="947" r:id="rId18"/>
    <p:sldId id="944" r:id="rId19"/>
    <p:sldId id="948" r:id="rId20"/>
    <p:sldId id="915" r:id="rId21"/>
    <p:sldId id="950" r:id="rId22"/>
    <p:sldId id="951" r:id="rId23"/>
    <p:sldId id="952" r:id="rId24"/>
    <p:sldId id="916" r:id="rId25"/>
    <p:sldId id="954" r:id="rId26"/>
    <p:sldId id="895" r:id="rId27"/>
    <p:sldId id="897" r:id="rId28"/>
    <p:sldId id="898" r:id="rId29"/>
    <p:sldId id="899" r:id="rId30"/>
    <p:sldId id="900" r:id="rId31"/>
    <p:sldId id="901" r:id="rId32"/>
    <p:sldId id="902" r:id="rId33"/>
    <p:sldId id="903" r:id="rId34"/>
    <p:sldId id="937" r:id="rId35"/>
    <p:sldId id="938" r:id="rId36"/>
    <p:sldId id="939" r:id="rId37"/>
    <p:sldId id="83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 varScale="1">
        <p:scale>
          <a:sx n="206" d="100"/>
          <a:sy n="206" d="100"/>
        </p:scale>
        <p:origin x="-1072" y="-96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9/7/15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9/7/15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/>
              <a:pPr/>
              <a:t>2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A1C28D-FFFB-914E-A77C-59C3AE6DB788}" type="slidenum">
              <a:rPr lang="en-US"/>
              <a:pPr/>
              <a:t>24</a:t>
            </a:fld>
            <a:endParaRPr lang="en-US"/>
          </a:p>
        </p:txBody>
      </p:sp>
      <p:sp>
        <p:nvSpPr>
          <p:cNvPr id="136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A64F-1391-4A41-8F05-121361694A1A}" type="slidenum">
              <a:rPr lang="en-US"/>
              <a:pPr/>
              <a:t>26</a:t>
            </a:fld>
            <a:endParaRPr lang="en-US"/>
          </a:p>
        </p:txBody>
      </p:sp>
      <p:sp>
        <p:nvSpPr>
          <p:cNvPr id="139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8C2ED-404E-CC4C-9616-F3F020BC0D46}" type="slidenum">
              <a:rPr lang="en-US"/>
              <a:pPr/>
              <a:t>27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770E7-9DCB-D445-98F6-45CD2F4C647A}" type="slidenum">
              <a:rPr lang="en-US"/>
              <a:pPr/>
              <a:t>28</a:t>
            </a:fld>
            <a:endParaRPr lang="en-US"/>
          </a:p>
        </p:txBody>
      </p:sp>
      <p:sp>
        <p:nvSpPr>
          <p:cNvPr id="138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946EAF-E913-4E45-BEBA-BE636A3FCDC9}" type="slidenum">
              <a:rPr lang="en-US"/>
              <a:pPr/>
              <a:t>29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234BD-4AB3-F74F-AA9F-33344BD48B4C}" type="slidenum">
              <a:rPr lang="en-US"/>
              <a:pPr/>
              <a:t>30</a:t>
            </a:fld>
            <a:endParaRPr lang="en-US"/>
          </a:p>
        </p:txBody>
      </p:sp>
      <p:sp>
        <p:nvSpPr>
          <p:cNvPr id="138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54EC99-FAF8-6A4C-9FF0-D0BD9225D538}" type="slidenum">
              <a:rPr lang="en-US"/>
              <a:pPr/>
              <a:t>31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0CB8C-9F66-D745-9B58-A109522BBF2B}" type="slidenum">
              <a:rPr lang="en-US"/>
              <a:pPr/>
              <a:t>32</a:t>
            </a:fld>
            <a:endParaRPr lang="en-US"/>
          </a:p>
        </p:txBody>
      </p:sp>
      <p:sp>
        <p:nvSpPr>
          <p:cNvPr id="138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CS252 S05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3CA194-BB21-EB48-A0B1-47F42DFD8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989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FE086-303A-F643-B264-09C33DC16DB4}" type="slidenum">
              <a:rPr lang="en-US"/>
              <a:pPr/>
              <a:t>33</a:t>
            </a:fld>
            <a:endParaRPr lang="en-US"/>
          </a:p>
        </p:txBody>
      </p:sp>
      <p:sp>
        <p:nvSpPr>
          <p:cNvPr id="139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F72D67-8EA9-D046-8CA1-41C21D2A952D}" type="slidenum">
              <a:rPr lang="en-US"/>
              <a:pPr/>
              <a:t>34</a:t>
            </a:fld>
            <a:endParaRPr lang="en-US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46E1-0B74-0E4D-957D-45BB85BD91D4}" type="slidenum">
              <a:rPr lang="en-US"/>
              <a:pPr/>
              <a:t>35</a:t>
            </a:fld>
            <a:endParaRPr 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68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08B32-C238-5D4C-9B0C-E0ED23537E20}" type="slidenum">
              <a:rPr lang="en-US"/>
              <a:pPr/>
              <a:t>36</a:t>
            </a:fld>
            <a:endParaRPr 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6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5B7D36-525A-B543-AD90-40501BB213C6}" type="slidenum">
              <a:rPr lang="en-US"/>
              <a:pPr/>
              <a:t>9</a:t>
            </a:fld>
            <a:endParaRPr lang="en-US"/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14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9ED77-18A5-2E41-AFA3-A487768914A1}" type="slidenum">
              <a:rPr lang="en-US"/>
              <a:pPr/>
              <a:t>15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81B42F-0E28-734E-A943-256CE75EF0E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7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23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Fall</a:t>
            </a:r>
            <a:r>
              <a:rPr lang="en-US" sz="1100" baseline="0" dirty="0" smtClean="0">
                <a:solidFill>
                  <a:srgbClr val="1B3384"/>
                </a:solidFill>
                <a:latin typeface="Calibri"/>
                <a:cs typeface="Calibri"/>
              </a:rPr>
              <a:t> 2015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, Lecture 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35" r:id="rId3"/>
    <p:sldLayoutId id="21474842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br>
              <a:rPr lang="en-US" dirty="0" smtClean="0"/>
            </a:br>
            <a:r>
              <a:rPr lang="en-US" dirty="0" smtClean="0"/>
              <a:t>Lecture 4: Pipelining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7056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smtClean="0">
                <a:latin typeface="Courier New"/>
                <a:cs typeface="Courier New"/>
              </a:rPr>
              <a:t>krste</a:t>
            </a:r>
            <a:r>
              <a:rPr lang="en-US" sz="2000" b="1" smtClean="0">
                <a:latin typeface="Courier New"/>
                <a:cs typeface="Courier New"/>
              </a:rPr>
              <a:t>@berkeley.edu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/~cs252/fa15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Strategies for Data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Interlock</a:t>
            </a:r>
          </a:p>
          <a:p>
            <a:pPr lvl="1"/>
            <a:r>
              <a:rPr lang="en-US" dirty="0" smtClean="0"/>
              <a:t>Wait for hazard to clear by holding dependent instruction in issue stage</a:t>
            </a:r>
          </a:p>
          <a:p>
            <a:r>
              <a:rPr lang="en-US" dirty="0" smtClean="0"/>
              <a:t>Bypass</a:t>
            </a:r>
          </a:p>
          <a:p>
            <a:pPr lvl="1"/>
            <a:r>
              <a:rPr lang="en-US" dirty="0" smtClean="0"/>
              <a:t>Resolve hazard earlier by bypassing value as soon as available</a:t>
            </a:r>
          </a:p>
          <a:p>
            <a:r>
              <a:rPr lang="en-US" dirty="0" smtClean="0"/>
              <a:t>Speculate</a:t>
            </a:r>
          </a:p>
          <a:p>
            <a:pPr lvl="1"/>
            <a:r>
              <a:rPr lang="en-US" dirty="0" smtClean="0"/>
              <a:t>Guess on value, correct if wrong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7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Interlocking Versus Bypassing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3505200" y="914400"/>
            <a:ext cx="2770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add x1, x3, x5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sub x2, x1, x4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914400" y="2057400"/>
            <a:ext cx="457200" cy="457200"/>
            <a:chOff x="1524000" y="2667000"/>
            <a:chExt cx="457200" cy="457200"/>
          </a:xfrm>
        </p:grpSpPr>
        <p:sp>
          <p:nvSpPr>
            <p:cNvPr id="7" name="Rectangle 6"/>
            <p:cNvSpPr/>
            <p:nvPr/>
          </p:nvSpPr>
          <p:spPr>
            <a:xfrm>
              <a:off x="1524000" y="2667000"/>
              <a:ext cx="4572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F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904997" y="2667000"/>
              <a:ext cx="76200" cy="457200"/>
              <a:chOff x="7162800" y="2180537"/>
              <a:chExt cx="457201" cy="2110427"/>
            </a:xfrm>
          </p:grpSpPr>
          <p:sp>
            <p:nvSpPr>
              <p:cNvPr id="10" name="Rectangle 9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sp>
        <p:nvSpPr>
          <p:cNvPr id="218" name="TextBox 217"/>
          <p:cNvSpPr txBox="1"/>
          <p:nvPr/>
        </p:nvSpPr>
        <p:spPr>
          <a:xfrm>
            <a:off x="3429000" y="20574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add x1, x3, x5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371600" y="2057400"/>
            <a:ext cx="457200" cy="914400"/>
            <a:chOff x="1371600" y="2057400"/>
            <a:chExt cx="457200" cy="914400"/>
          </a:xfrm>
        </p:grpSpPr>
        <p:grpSp>
          <p:nvGrpSpPr>
            <p:cNvPr id="40" name="Group 39"/>
            <p:cNvGrpSpPr/>
            <p:nvPr/>
          </p:nvGrpSpPr>
          <p:grpSpPr>
            <a:xfrm>
              <a:off x="1371600" y="2057400"/>
              <a:ext cx="457200" cy="457200"/>
              <a:chOff x="1524000" y="2667000"/>
              <a:chExt cx="4572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4" name="Isosceles Triangle 4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1371600" y="2514600"/>
              <a:ext cx="457200" cy="457200"/>
              <a:chOff x="1524000" y="2667000"/>
              <a:chExt cx="457200" cy="4572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89" name="Group 288"/>
          <p:cNvGrpSpPr/>
          <p:nvPr/>
        </p:nvGrpSpPr>
        <p:grpSpPr>
          <a:xfrm>
            <a:off x="1828800" y="2057400"/>
            <a:ext cx="457200" cy="1371600"/>
            <a:chOff x="1828800" y="2057400"/>
            <a:chExt cx="457200" cy="1371600"/>
          </a:xfrm>
        </p:grpSpPr>
        <p:grpSp>
          <p:nvGrpSpPr>
            <p:cNvPr id="45" name="Group 44"/>
            <p:cNvGrpSpPr/>
            <p:nvPr/>
          </p:nvGrpSpPr>
          <p:grpSpPr>
            <a:xfrm>
              <a:off x="1828800" y="2057400"/>
              <a:ext cx="457200" cy="457200"/>
              <a:chOff x="1524000" y="2667000"/>
              <a:chExt cx="457200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48" name="Rectangle 4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49" name="Isosceles Triangle 4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1828800" y="2514600"/>
              <a:ext cx="457200" cy="457200"/>
              <a:chOff x="1524000" y="2667000"/>
              <a:chExt cx="457200" cy="457200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81" name="Rectangle 8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88" name="Group 87"/>
            <p:cNvGrpSpPr/>
            <p:nvPr/>
          </p:nvGrpSpPr>
          <p:grpSpPr>
            <a:xfrm>
              <a:off x="1828800" y="2971800"/>
              <a:ext cx="457200" cy="457200"/>
              <a:chOff x="1524000" y="2667000"/>
              <a:chExt cx="457200" cy="457200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10" name="Group 10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11" name="Rectangle 11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12" name="Isosceles Triangle 11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251" name="TextBox 250"/>
          <p:cNvSpPr txBox="1"/>
          <p:nvPr/>
        </p:nvSpPr>
        <p:spPr>
          <a:xfrm>
            <a:off x="5105400" y="3886200"/>
            <a:ext cx="2123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/>
                <a:cs typeface="Courier New"/>
              </a:rPr>
              <a:t>sub x2, x1, x4</a:t>
            </a:r>
          </a:p>
        </p:txBody>
      </p:sp>
      <p:grpSp>
        <p:nvGrpSpPr>
          <p:cNvPr id="291" name="Group 290"/>
          <p:cNvGrpSpPr/>
          <p:nvPr/>
        </p:nvGrpSpPr>
        <p:grpSpPr>
          <a:xfrm>
            <a:off x="2743200" y="2057400"/>
            <a:ext cx="2326892" cy="2286000"/>
            <a:chOff x="2743200" y="2057400"/>
            <a:chExt cx="2326892" cy="2286000"/>
          </a:xfrm>
        </p:grpSpPr>
        <p:grpSp>
          <p:nvGrpSpPr>
            <p:cNvPr id="55" name="Group 54"/>
            <p:cNvGrpSpPr/>
            <p:nvPr/>
          </p:nvGrpSpPr>
          <p:grpSpPr>
            <a:xfrm>
              <a:off x="2743200" y="2057400"/>
              <a:ext cx="457200" cy="457200"/>
              <a:chOff x="1524000" y="2667000"/>
              <a:chExt cx="457200" cy="4572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57" name="Group 5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58" name="Rectangle 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59" name="Isosceles Triangle 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65" name="Group 64"/>
            <p:cNvGrpSpPr/>
            <p:nvPr/>
          </p:nvGrpSpPr>
          <p:grpSpPr>
            <a:xfrm>
              <a:off x="2743200" y="2514600"/>
              <a:ext cx="457200" cy="457200"/>
              <a:chOff x="1524000" y="2667000"/>
              <a:chExt cx="457200" cy="457200"/>
            </a:xfrm>
          </p:grpSpPr>
          <p:sp>
            <p:nvSpPr>
              <p:cNvPr id="71" name="Rectangle 7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73" name="Rectangle 7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74" name="Isosceles Triangle 7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90" name="Group 89"/>
            <p:cNvGrpSpPr/>
            <p:nvPr/>
          </p:nvGrpSpPr>
          <p:grpSpPr>
            <a:xfrm>
              <a:off x="2743200" y="2971800"/>
              <a:ext cx="457200" cy="457200"/>
              <a:chOff x="1524000" y="2667000"/>
              <a:chExt cx="457200" cy="457200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03" name="Rectangle 1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04" name="Isosceles Triangle 1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24" name="TextBox 223"/>
            <p:cNvSpPr txBox="1"/>
            <p:nvPr/>
          </p:nvSpPr>
          <p:spPr>
            <a:xfrm>
              <a:off x="4191000" y="29718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alibri"/>
                  <a:cs typeface="Calibri"/>
                </a:rPr>
                <a:t>bubble</a:t>
              </a:r>
            </a:p>
          </p:txBody>
        </p:sp>
        <p:grpSp>
          <p:nvGrpSpPr>
            <p:cNvPr id="226" name="Group 225"/>
            <p:cNvGrpSpPr/>
            <p:nvPr/>
          </p:nvGrpSpPr>
          <p:grpSpPr>
            <a:xfrm>
              <a:off x="2743200" y="3886200"/>
              <a:ext cx="457200" cy="457200"/>
              <a:chOff x="1524000" y="2667000"/>
              <a:chExt cx="457200" cy="457200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48" name="Group 24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9" name="Rectangle 24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0" name="Isosceles Triangle 24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5" name="Group 114"/>
            <p:cNvGrpSpPr/>
            <p:nvPr/>
          </p:nvGrpSpPr>
          <p:grpSpPr>
            <a:xfrm>
              <a:off x="2743200" y="3429000"/>
              <a:ext cx="457200" cy="457200"/>
              <a:chOff x="1524000" y="2667000"/>
              <a:chExt cx="457200" cy="457200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32" name="Group 1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34" name="Isosceles Triangle 1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3" name="Group 292"/>
          <p:cNvGrpSpPr/>
          <p:nvPr/>
        </p:nvGrpSpPr>
        <p:grpSpPr>
          <a:xfrm>
            <a:off x="3657600" y="2971800"/>
            <a:ext cx="1371600" cy="1371600"/>
            <a:chOff x="3657600" y="2971800"/>
            <a:chExt cx="1371600" cy="1371600"/>
          </a:xfrm>
        </p:grpSpPr>
        <p:grpSp>
          <p:nvGrpSpPr>
            <p:cNvPr id="92" name="Group 91"/>
            <p:cNvGrpSpPr/>
            <p:nvPr/>
          </p:nvGrpSpPr>
          <p:grpSpPr>
            <a:xfrm>
              <a:off x="3657600" y="2971800"/>
              <a:ext cx="457200" cy="457200"/>
              <a:chOff x="1524000" y="2667000"/>
              <a:chExt cx="457200" cy="457200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94" name="Group 9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95" name="Rectangle 9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96" name="Isosceles Triangle 9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8" name="Group 227"/>
            <p:cNvGrpSpPr/>
            <p:nvPr/>
          </p:nvGrpSpPr>
          <p:grpSpPr>
            <a:xfrm>
              <a:off x="3657600" y="3886200"/>
              <a:ext cx="457200" cy="457200"/>
              <a:chOff x="1524000" y="2667000"/>
              <a:chExt cx="457200" cy="457200"/>
            </a:xfrm>
          </p:grpSpPr>
          <p:sp>
            <p:nvSpPr>
              <p:cNvPr id="239" name="Rectangle 23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40" name="Group 23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41" name="Rectangle 2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42" name="Isosceles Triangle 2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29" name="Group 228"/>
            <p:cNvGrpSpPr/>
            <p:nvPr/>
          </p:nvGrpSpPr>
          <p:grpSpPr>
            <a:xfrm>
              <a:off x="4114800" y="3886200"/>
              <a:ext cx="457200" cy="457200"/>
              <a:chOff x="1524000" y="2667000"/>
              <a:chExt cx="457200" cy="4572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6" name="Group 23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7" name="Rectangle 23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8" name="Isosceles Triangle 23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30" name="Group 229"/>
            <p:cNvGrpSpPr/>
            <p:nvPr/>
          </p:nvGrpSpPr>
          <p:grpSpPr>
            <a:xfrm>
              <a:off x="4572000" y="3886200"/>
              <a:ext cx="457200" cy="457200"/>
              <a:chOff x="1524000" y="2667000"/>
              <a:chExt cx="457200" cy="457200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32" name="Group 23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7" name="Group 116"/>
            <p:cNvGrpSpPr/>
            <p:nvPr/>
          </p:nvGrpSpPr>
          <p:grpSpPr>
            <a:xfrm>
              <a:off x="3657600" y="3429000"/>
              <a:ext cx="457200" cy="457200"/>
              <a:chOff x="1524000" y="2667000"/>
              <a:chExt cx="457200" cy="457200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6" name="Isosceles Triangle 12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18" name="Group 117"/>
            <p:cNvGrpSpPr/>
            <p:nvPr/>
          </p:nvGrpSpPr>
          <p:grpSpPr>
            <a:xfrm>
              <a:off x="4114800" y="3429000"/>
              <a:ext cx="457200" cy="457200"/>
              <a:chOff x="1524000" y="2667000"/>
              <a:chExt cx="457200" cy="457200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20" name="Group 1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21" name="Rectangle 12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22" name="Isosceles Triangle 1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294" name="Group 293"/>
          <p:cNvGrpSpPr/>
          <p:nvPr/>
        </p:nvGrpSpPr>
        <p:grpSpPr>
          <a:xfrm>
            <a:off x="3200400" y="2514600"/>
            <a:ext cx="2326892" cy="1828800"/>
            <a:chOff x="3200400" y="2514600"/>
            <a:chExt cx="2326892" cy="1828800"/>
          </a:xfrm>
        </p:grpSpPr>
        <p:grpSp>
          <p:nvGrpSpPr>
            <p:cNvPr id="292" name="Group 291"/>
            <p:cNvGrpSpPr/>
            <p:nvPr/>
          </p:nvGrpSpPr>
          <p:grpSpPr>
            <a:xfrm>
              <a:off x="3200400" y="2514600"/>
              <a:ext cx="457200" cy="1828800"/>
              <a:chOff x="3200400" y="2514600"/>
              <a:chExt cx="457200" cy="18288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2004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67" name="Rectangle 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68" name="Group 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69" name="Rectangle 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0" name="Isosceles Triangle 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32004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99" name="Rectangle 9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0" name="Isosceles Triangle 9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27" name="Group 226"/>
              <p:cNvGrpSpPr/>
              <p:nvPr/>
            </p:nvGrpSpPr>
            <p:grpSpPr>
              <a:xfrm>
                <a:off x="3200400" y="3886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43" name="Rectangle 24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44" name="Group 24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46" name="Isosceles Triangle 24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6" name="Group 115"/>
              <p:cNvGrpSpPr/>
              <p:nvPr/>
            </p:nvGrpSpPr>
            <p:grpSpPr>
              <a:xfrm>
                <a:off x="32004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28" name="Group 12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29" name="Rectangle 12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0" name="Isosceles Triangle 12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52" name="TextBox 251"/>
            <p:cNvSpPr txBox="1"/>
            <p:nvPr/>
          </p:nvSpPr>
          <p:spPr>
            <a:xfrm>
              <a:off x="4648200" y="3429000"/>
              <a:ext cx="8790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Calibri"/>
                  <a:cs typeface="Calibri"/>
                </a:rPr>
                <a:t>bubble</a:t>
              </a:r>
            </a:p>
          </p:txBody>
        </p:sp>
      </p:grpSp>
      <p:cxnSp>
        <p:nvCxnSpPr>
          <p:cNvPr id="276" name="Straight Arrow Connector 275"/>
          <p:cNvCxnSpPr/>
          <p:nvPr/>
        </p:nvCxnSpPr>
        <p:spPr bwMode="auto">
          <a:xfrm>
            <a:off x="4648200" y="1295400"/>
            <a:ext cx="381000" cy="228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5" name="Group 294"/>
          <p:cNvGrpSpPr/>
          <p:nvPr/>
        </p:nvGrpSpPr>
        <p:grpSpPr>
          <a:xfrm>
            <a:off x="2286000" y="2057400"/>
            <a:ext cx="6095999" cy="1828800"/>
            <a:chOff x="2286000" y="2057400"/>
            <a:chExt cx="6095999" cy="1828800"/>
          </a:xfrm>
        </p:grpSpPr>
        <p:grpSp>
          <p:nvGrpSpPr>
            <p:cNvPr id="290" name="Group 289"/>
            <p:cNvGrpSpPr/>
            <p:nvPr/>
          </p:nvGrpSpPr>
          <p:grpSpPr>
            <a:xfrm>
              <a:off x="2286000" y="2057400"/>
              <a:ext cx="2403092" cy="1828800"/>
              <a:chOff x="2286000" y="2057400"/>
              <a:chExt cx="2403092" cy="1828800"/>
            </a:xfrm>
          </p:grpSpPr>
          <p:grpSp>
            <p:nvGrpSpPr>
              <p:cNvPr id="50" name="Group 49"/>
              <p:cNvGrpSpPr/>
              <p:nvPr/>
            </p:nvGrpSpPr>
            <p:grpSpPr>
              <a:xfrm>
                <a:off x="2286000" y="2057400"/>
                <a:ext cx="457200" cy="457200"/>
                <a:chOff x="1524000" y="2667000"/>
                <a:chExt cx="457200" cy="457200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53" name="Rectangle 5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54" name="Isosceles Triangle 5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64" name="Group 63"/>
              <p:cNvGrpSpPr/>
              <p:nvPr/>
            </p:nvGrpSpPr>
            <p:grpSpPr>
              <a:xfrm>
                <a:off x="2286000" y="2514600"/>
                <a:ext cx="457200" cy="457200"/>
                <a:chOff x="1524000" y="2667000"/>
                <a:chExt cx="457200" cy="457200"/>
              </a:xfrm>
            </p:grpSpPr>
            <p:sp>
              <p:nvSpPr>
                <p:cNvPr id="75" name="Rectangle 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76" name="Group 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78" name="Isosceles Triangle 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223" name="TextBox 222"/>
              <p:cNvSpPr txBox="1"/>
              <p:nvPr/>
            </p:nvSpPr>
            <p:spPr>
              <a:xfrm>
                <a:off x="3810000" y="25146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grpSp>
            <p:nvGrpSpPr>
              <p:cNvPr id="89" name="Group 88"/>
              <p:cNvGrpSpPr/>
              <p:nvPr/>
            </p:nvGrpSpPr>
            <p:grpSpPr>
              <a:xfrm>
                <a:off x="2286000" y="2971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06" name="Group 1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07" name="Rectangle 1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08" name="Isosceles Triangle 1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14" name="Group 113"/>
              <p:cNvGrpSpPr/>
              <p:nvPr/>
            </p:nvGrpSpPr>
            <p:grpSpPr>
              <a:xfrm>
                <a:off x="2286000" y="3429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36" name="Group 13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37" name="Rectangle 13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38" name="Isosceles Triangle 13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279" name="TextBox 278"/>
            <p:cNvSpPr txBox="1"/>
            <p:nvPr/>
          </p:nvSpPr>
          <p:spPr>
            <a:xfrm>
              <a:off x="5334000" y="25908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Instruction interlocked in decode stage</a:t>
              </a: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914400" y="4648200"/>
            <a:ext cx="8077199" cy="914400"/>
            <a:chOff x="914400" y="4648200"/>
            <a:chExt cx="8077199" cy="914400"/>
          </a:xfrm>
        </p:grpSpPr>
        <p:grpSp>
          <p:nvGrpSpPr>
            <p:cNvPr id="296" name="Group 295"/>
            <p:cNvGrpSpPr/>
            <p:nvPr/>
          </p:nvGrpSpPr>
          <p:grpSpPr>
            <a:xfrm>
              <a:off x="914400" y="4648200"/>
              <a:ext cx="4943374" cy="914400"/>
              <a:chOff x="914400" y="4648200"/>
              <a:chExt cx="4943374" cy="914400"/>
            </a:xfrm>
          </p:grpSpPr>
          <p:grpSp>
            <p:nvGrpSpPr>
              <p:cNvPr id="286" name="Group 285"/>
              <p:cNvGrpSpPr/>
              <p:nvPr/>
            </p:nvGrpSpPr>
            <p:grpSpPr>
              <a:xfrm>
                <a:off x="914400" y="4648200"/>
                <a:ext cx="4486174" cy="457200"/>
                <a:chOff x="914400" y="4648200"/>
                <a:chExt cx="4486174" cy="457200"/>
              </a:xfrm>
            </p:grpSpPr>
            <p:grpSp>
              <p:nvGrpSpPr>
                <p:cNvPr id="139" name="Group 138"/>
                <p:cNvGrpSpPr/>
                <p:nvPr/>
              </p:nvGrpSpPr>
              <p:grpSpPr>
                <a:xfrm>
                  <a:off x="914400" y="46482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40" name="Group 139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61" name="Rectangle 16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62" name="Group 16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63" name="Rectangle 16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4" name="Isosceles Triangle 16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1" name="Group 140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7" name="Rectangle 15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8" name="Group 15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9" name="Rectangle 15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60" name="Isosceles Triangle 15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2" name="Group 141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53" name="Rectangle 15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4" name="Group 15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5" name="Rectangle 15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6" name="Isosceles Triangle 15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3" name="Group 142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9" name="Rectangle 14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50" name="Group 14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51" name="Rectangle 15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52" name="Isosceles Triangle 15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44" name="Group 143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45" name="Rectangle 14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46" name="Group 14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47" name="Rectangle 14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48" name="Isosceles Triangle 14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5" name="TextBox 264"/>
                <p:cNvSpPr txBox="1"/>
                <p:nvPr/>
              </p:nvSpPr>
              <p:spPr>
                <a:xfrm>
                  <a:off x="3276600" y="46482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latin typeface="Courier New"/>
                      <a:cs typeface="Courier New"/>
                    </a:rPr>
                    <a:t>add x1, x3, x5</a:t>
                  </a:r>
                </a:p>
              </p:txBody>
            </p:sp>
          </p:grpSp>
          <p:grpSp>
            <p:nvGrpSpPr>
              <p:cNvPr id="287" name="Group 286"/>
              <p:cNvGrpSpPr/>
              <p:nvPr/>
            </p:nvGrpSpPr>
            <p:grpSpPr>
              <a:xfrm>
                <a:off x="1371600" y="5105400"/>
                <a:ext cx="4486174" cy="457200"/>
                <a:chOff x="1371600" y="5105400"/>
                <a:chExt cx="4486174" cy="457200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371600" y="5105400"/>
                  <a:ext cx="2286000" cy="457200"/>
                  <a:chOff x="1524000" y="2667000"/>
                  <a:chExt cx="2286000" cy="457200"/>
                </a:xfrm>
              </p:grpSpPr>
              <p:grpSp>
                <p:nvGrpSpPr>
                  <p:cNvPr id="166" name="Group 165"/>
                  <p:cNvGrpSpPr/>
                  <p:nvPr/>
                </p:nvGrpSpPr>
                <p:grpSpPr>
                  <a:xfrm>
                    <a:off x="15240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7" name="Rectangle 186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rPr>
                        <a:t>F</a:t>
                      </a:r>
                    </a:p>
                  </p:txBody>
                </p:sp>
                <p:grpSp>
                  <p:nvGrpSpPr>
                    <p:cNvPr id="188" name="Group 187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9" name="Rectangle 188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90" name="Isosceles Triangle 189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7" name="Group 166"/>
                  <p:cNvGrpSpPr/>
                  <p:nvPr/>
                </p:nvGrpSpPr>
                <p:grpSpPr>
                  <a:xfrm>
                    <a:off x="19812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83" name="Rectangle 182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 smtClean="0">
                          <a:latin typeface="Calibri"/>
                          <a:ea typeface="ＭＳ Ｐゴシック" pitchFamily="18" charset="-128"/>
                          <a:cs typeface="Calibri"/>
                        </a:rPr>
                        <a:t>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84" name="Group 183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5" name="Rectangle 184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6" name="Isosceles Triangle 185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8" name="Group 167"/>
                  <p:cNvGrpSpPr/>
                  <p:nvPr/>
                </p:nvGrpSpPr>
                <p:grpSpPr>
                  <a:xfrm>
                    <a:off x="24384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9" name="Rectangle 178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X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80" name="Group 179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81" name="Rectangle 180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82" name="Isosceles Triangle 181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69" name="Group 168"/>
                  <p:cNvGrpSpPr/>
                  <p:nvPr/>
                </p:nvGrpSpPr>
                <p:grpSpPr>
                  <a:xfrm>
                    <a:off x="28956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5" name="Rectangle 174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M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6" name="Group 175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7" name="Rectangle 176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8" name="Isosceles Triangle 177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  <p:grpSp>
                <p:nvGrpSpPr>
                  <p:cNvPr id="170" name="Group 169"/>
                  <p:cNvGrpSpPr/>
                  <p:nvPr/>
                </p:nvGrpSpPr>
                <p:grpSpPr>
                  <a:xfrm>
                    <a:off x="3352800" y="2667000"/>
                    <a:ext cx="457200" cy="457200"/>
                    <a:chOff x="1524000" y="2667000"/>
                    <a:chExt cx="457200" cy="457200"/>
                  </a:xfrm>
                </p:grpSpPr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1524000" y="2667000"/>
                      <a:ext cx="457200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dirty="0">
                          <a:latin typeface="Calibri"/>
                          <a:ea typeface="ＭＳ Ｐゴシック" pitchFamily="18" charset="-128"/>
                          <a:cs typeface="Calibri"/>
                        </a:rPr>
                        <a:t>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grpSp>
                  <p:nvGrpSpPr>
                    <p:cNvPr id="172" name="Group 171"/>
                    <p:cNvGrpSpPr/>
                    <p:nvPr/>
                  </p:nvGrpSpPr>
                  <p:grpSpPr>
                    <a:xfrm>
                      <a:off x="1904997" y="2667000"/>
                      <a:ext cx="76200" cy="457200"/>
                      <a:chOff x="7162800" y="2180537"/>
                      <a:chExt cx="457201" cy="2110427"/>
                    </a:xfrm>
                  </p:grpSpPr>
                  <p:sp>
                    <p:nvSpPr>
                      <p:cNvPr id="173" name="Rectangle 172"/>
                      <p:cNvSpPr/>
                      <p:nvPr/>
                    </p:nvSpPr>
                    <p:spPr>
                      <a:xfrm rot="16200000">
                        <a:off x="6348069" y="2995269"/>
                        <a:ext cx="2086663" cy="457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18" charset="-128"/>
                          <a:cs typeface="Calibri"/>
                        </a:endParaRPr>
                      </a:p>
                    </p:txBody>
                  </p:sp>
                  <p:sp>
                    <p:nvSpPr>
                      <p:cNvPr id="174" name="Isosceles Triangle 173"/>
                      <p:cNvSpPr/>
                      <p:nvPr/>
                    </p:nvSpPr>
                    <p:spPr>
                      <a:xfrm>
                        <a:off x="7162800" y="3962989"/>
                        <a:ext cx="457200" cy="327975"/>
                      </a:xfrm>
                      <a:prstGeom prst="triangle">
                        <a:avLst/>
                      </a:prstGeom>
                      <a:solidFill>
                        <a:srgbClr val="FFFFFF"/>
                      </a:solidFill>
                      <a:ln w="12700" cmpd="sng">
                        <a:solidFill>
                          <a:srgbClr val="000000"/>
                        </a:solidFill>
                      </a:ln>
                    </p:spPr>
                    <p:txBody>
  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18" charset="0"/>
                          <a:ea typeface="ＭＳ Ｐゴシック" pitchFamily="18" charset="-128"/>
                          <a:cs typeface="ＭＳ Ｐゴシック" pitchFamily="18" charset="-128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66" name="TextBox 265"/>
                <p:cNvSpPr txBox="1"/>
                <p:nvPr/>
              </p:nvSpPr>
              <p:spPr>
                <a:xfrm>
                  <a:off x="3733800" y="5105400"/>
                  <a:ext cx="212397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latin typeface="Courier New"/>
                      <a:cs typeface="Courier New"/>
                    </a:rPr>
                    <a:t>sub x2, x1, x4</a:t>
                  </a:r>
                </a:p>
              </p:txBody>
            </p:sp>
          </p:grpSp>
          <p:cxnSp>
            <p:nvCxnSpPr>
              <p:cNvPr id="267" name="Curved Connector 266"/>
              <p:cNvCxnSpPr>
                <a:stCxn id="149" idx="1"/>
              </p:cNvCxnSpPr>
              <p:nvPr/>
            </p:nvCxnSpPr>
            <p:spPr bwMode="auto">
              <a:xfrm rot="10800000" flipH="1" flipV="1">
                <a:off x="2286000" y="4876800"/>
                <a:ext cx="228600" cy="457200"/>
              </a:xfrm>
              <a:prstGeom prst="curvedConnector4">
                <a:avLst>
                  <a:gd name="adj1" fmla="val 25926"/>
                  <a:gd name="adj2" fmla="val 97222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/>
                <a:tailEnd type="arrow"/>
              </a:ln>
              <a:effectLst/>
            </p:spPr>
          </p:cxnSp>
        </p:grpSp>
        <p:sp>
          <p:nvSpPr>
            <p:cNvPr id="280" name="TextBox 279"/>
            <p:cNvSpPr txBox="1"/>
            <p:nvPr/>
          </p:nvSpPr>
          <p:spPr>
            <a:xfrm>
              <a:off x="5943600" y="4648200"/>
              <a:ext cx="304799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Bypass around ALU with no bubbles</a:t>
              </a:r>
            </a:p>
          </p:txBody>
        </p:sp>
      </p:grpSp>
      <p:cxnSp>
        <p:nvCxnSpPr>
          <p:cNvPr id="221" name="Curved Connector 220"/>
          <p:cNvCxnSpPr>
            <a:stCxn id="58" idx="2"/>
            <a:endCxn id="127" idx="2"/>
          </p:cNvCxnSpPr>
          <p:nvPr/>
        </p:nvCxnSpPr>
        <p:spPr bwMode="auto">
          <a:xfrm>
            <a:off x="3200397" y="2283426"/>
            <a:ext cx="228603" cy="1602774"/>
          </a:xfrm>
          <a:prstGeom prst="curvedConnector4">
            <a:avLst>
              <a:gd name="adj1" fmla="val 91310"/>
              <a:gd name="adj2" fmla="val 57547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979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/>
      <p:bldP spid="2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Bypass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3352801"/>
            <a:ext cx="1752600" cy="914399"/>
            <a:chOff x="4724400" y="3352801"/>
            <a:chExt cx="1752600" cy="914399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4038600"/>
              <a:ext cx="0" cy="228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3886200"/>
              <a:ext cx="0" cy="381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8862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35715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39624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600200" cy="3886200"/>
            <a:chOff x="4572000" y="914400"/>
            <a:chExt cx="1524000" cy="4106174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10617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3962400"/>
            <a:chOff x="3048000" y="838200"/>
            <a:chExt cx="1219200" cy="4261449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261449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3886200"/>
            <a:chOff x="606552" y="838200"/>
            <a:chExt cx="1755648" cy="4334608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606552" y="838200"/>
              <a:ext cx="0" cy="43346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Fully Bypassed Data Path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743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181600" y="2590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0" name="Trapezoid 239"/>
          <p:cNvSpPr/>
          <p:nvPr/>
        </p:nvSpPr>
        <p:spPr>
          <a:xfrm rot="5400000">
            <a:off x="4604639" y="2656128"/>
            <a:ext cx="9144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724400" y="1752600"/>
            <a:ext cx="1752600" cy="2590800"/>
            <a:chOff x="4724400" y="1676400"/>
            <a:chExt cx="1752600" cy="2590800"/>
          </a:xfrm>
        </p:grpSpPr>
        <p:sp>
          <p:nvSpPr>
            <p:cNvPr id="104" name="Trapezoid 103"/>
            <p:cNvSpPr/>
            <p:nvPr/>
          </p:nvSpPr>
          <p:spPr>
            <a:xfrm rot="5400000">
              <a:off x="4659072" y="3646728"/>
              <a:ext cx="762000" cy="174145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FF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6477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H="1">
              <a:off x="4724400" y="4267200"/>
              <a:ext cx="1752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 flipV="1">
              <a:off x="4724400" y="1676400"/>
              <a:ext cx="0" cy="2590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>
              <a:off x="4724400" y="39624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>
              <a:off x="4724400" y="3048000"/>
              <a:ext cx="228600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25" name="Straight Connector 124"/>
          <p:cNvCxnSpPr/>
          <p:nvPr/>
        </p:nvCxnSpPr>
        <p:spPr bwMode="auto">
          <a:xfrm flipV="1">
            <a:off x="4648200" y="1600200"/>
            <a:ext cx="0" cy="3048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>
            <a:off x="4648200" y="3886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>
            <a:off x="4648200" y="29718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42" name="Trapezoid 141"/>
          <p:cNvSpPr/>
          <p:nvPr/>
        </p:nvSpPr>
        <p:spPr>
          <a:xfrm rot="5400000">
            <a:off x="4659073" y="1741728"/>
            <a:ext cx="762000" cy="174145"/>
          </a:xfrm>
          <a:prstGeom prst="trapezoid">
            <a:avLst/>
          </a:prstGeom>
          <a:solidFill>
            <a:srgbClr val="FFFFFF"/>
          </a:solidFill>
          <a:ln w="12700" cmpd="sng"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18" charset="0"/>
              <a:ea typeface="ＭＳ Ｐゴシック" pitchFamily="18" charset="-128"/>
              <a:cs typeface="ＭＳ Ｐゴシック" pitchFamily="18" charset="-128"/>
            </a:endParaRP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4724400" y="17526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4" name="Straight Connector 143"/>
          <p:cNvCxnSpPr/>
          <p:nvPr/>
        </p:nvCxnSpPr>
        <p:spPr bwMode="auto">
          <a:xfrm>
            <a:off x="4648200" y="16002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189" name="Group 188"/>
          <p:cNvGrpSpPr/>
          <p:nvPr/>
        </p:nvGrpSpPr>
        <p:grpSpPr>
          <a:xfrm>
            <a:off x="2514600" y="5715000"/>
            <a:ext cx="2286000" cy="457200"/>
            <a:chOff x="1524000" y="2667000"/>
            <a:chExt cx="2286000" cy="457200"/>
          </a:xfrm>
        </p:grpSpPr>
        <p:grpSp>
          <p:nvGrpSpPr>
            <p:cNvPr id="191" name="Group 190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23" name="Rectangle 22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26" name="Group 22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33" name="Rectangle 23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34" name="Isosceles Triangle 23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2" name="Group 191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15" name="Rectangle 21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7" name="Rectangle 21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2" name="Isosceles Triangle 22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09" name="Rectangle 20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1" name="Group 21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2" name="Rectangle 21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4" name="Isosceles Triangle 21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4" name="Group 193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05" name="Rectangle 20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06" name="Group 20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7" name="Rectangle 20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8" name="Isosceles Triangle 20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95" name="Group 194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97" name="Group 19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02" name="Rectangle 20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03" name="Isosceles Triangle 20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152" name="Group 151"/>
          <p:cNvGrpSpPr/>
          <p:nvPr/>
        </p:nvGrpSpPr>
        <p:grpSpPr>
          <a:xfrm>
            <a:off x="2971800" y="6172200"/>
            <a:ext cx="2286000" cy="457200"/>
            <a:chOff x="1524000" y="2667000"/>
            <a:chExt cx="2286000" cy="457200"/>
          </a:xfrm>
        </p:grpSpPr>
        <p:grpSp>
          <p:nvGrpSpPr>
            <p:cNvPr id="159" name="Group 158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7" name="Rectangle 18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8" name="Isosceles Triangle 18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0" name="Group 159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82" name="Group 1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83" name="Rectangle 1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84" name="Isosceles Triangle 1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7" name="Group 17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9" name="Isosceles Triangle 17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2" name="Group 161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169" name="Rectangle 16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70" name="Group 16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72" name="Isosceles Triangle 17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63" name="Group 16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164" name="Rectangle 16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66" name="Group 16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68" name="Isosceles Triangle 16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151" name="Curved Connector 150"/>
          <p:cNvCxnSpPr>
            <a:stCxn id="205" idx="1"/>
          </p:cNvCxnSpPr>
          <p:nvPr/>
        </p:nvCxnSpPr>
        <p:spPr bwMode="auto">
          <a:xfrm rot="10800000" flipH="1" flipV="1">
            <a:off x="3886200" y="5943600"/>
            <a:ext cx="228600" cy="457200"/>
          </a:xfrm>
          <a:prstGeom prst="curvedConnector4">
            <a:avLst>
              <a:gd name="adj1" fmla="val 25926"/>
              <a:gd name="adj2" fmla="val 972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42" name="Group 241"/>
          <p:cNvGrpSpPr/>
          <p:nvPr/>
        </p:nvGrpSpPr>
        <p:grpSpPr>
          <a:xfrm>
            <a:off x="2057400" y="5257800"/>
            <a:ext cx="2286000" cy="457200"/>
            <a:chOff x="1524000" y="2667000"/>
            <a:chExt cx="2286000" cy="457200"/>
          </a:xfrm>
        </p:grpSpPr>
        <p:grpSp>
          <p:nvGrpSpPr>
            <p:cNvPr id="243" name="Group 242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270" name="Rectangle 26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3" name="Isosceles Triangle 27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4" name="Group 243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265" name="Rectangle 26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67" name="Group 26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8" name="Rectangle 26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9" name="Isosceles Triangle 26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5" name="Group 244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61" name="Group 260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62" name="Rectangle 26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63" name="Isosceles Triangle 26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7" name="Group 246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55" name="Rectangle 25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6" name="Group 25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8" name="Rectangle 25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9" name="Isosceles Triangle 25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48" name="Group 247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0" name="Group 2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1" name="Rectangle 2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3" name="Isosceles Triangle 252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cxnSp>
        <p:nvCxnSpPr>
          <p:cNvPr id="275" name="Curved Connector 274"/>
          <p:cNvCxnSpPr>
            <a:stCxn id="249" idx="1"/>
          </p:cNvCxnSpPr>
          <p:nvPr/>
        </p:nvCxnSpPr>
        <p:spPr bwMode="auto">
          <a:xfrm rot="10800000" flipH="1" flipV="1">
            <a:off x="3886200" y="5486400"/>
            <a:ext cx="152400" cy="838200"/>
          </a:xfrm>
          <a:prstGeom prst="curvedConnector4">
            <a:avLst>
              <a:gd name="adj1" fmla="val 31898"/>
              <a:gd name="adj2" fmla="val 5825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  <p:grpSp>
        <p:nvGrpSpPr>
          <p:cNvPr id="276" name="Group 275"/>
          <p:cNvGrpSpPr/>
          <p:nvPr/>
        </p:nvGrpSpPr>
        <p:grpSpPr>
          <a:xfrm>
            <a:off x="1600200" y="4800600"/>
            <a:ext cx="2286000" cy="457200"/>
            <a:chOff x="1524000" y="2667000"/>
            <a:chExt cx="2286000" cy="457200"/>
          </a:xfrm>
        </p:grpSpPr>
        <p:grpSp>
          <p:nvGrpSpPr>
            <p:cNvPr id="278" name="Group 277"/>
            <p:cNvGrpSpPr/>
            <p:nvPr/>
          </p:nvGrpSpPr>
          <p:grpSpPr>
            <a:xfrm>
              <a:off x="1524000" y="2667000"/>
              <a:ext cx="457200" cy="457200"/>
              <a:chOff x="1524000" y="2667000"/>
              <a:chExt cx="457200" cy="457200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rPr>
                  <a:t>F</a:t>
                </a:r>
              </a:p>
            </p:txBody>
          </p:sp>
          <p:grpSp>
            <p:nvGrpSpPr>
              <p:cNvPr id="317" name="Group 316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8" name="Rectangle 31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9" name="Isosceles Triangle 31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9" name="Group 278"/>
            <p:cNvGrpSpPr/>
            <p:nvPr/>
          </p:nvGrpSpPr>
          <p:grpSpPr>
            <a:xfrm>
              <a:off x="1981200" y="2667000"/>
              <a:ext cx="457200" cy="457200"/>
              <a:chOff x="1524000" y="2667000"/>
              <a:chExt cx="457200" cy="457200"/>
            </a:xfrm>
          </p:grpSpPr>
          <p:sp>
            <p:nvSpPr>
              <p:cNvPr id="312" name="Rectangle 311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13" name="Group 312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5" name="Isosceles Triangle 31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0" name="Group 279"/>
            <p:cNvGrpSpPr/>
            <p:nvPr/>
          </p:nvGrpSpPr>
          <p:grpSpPr>
            <a:xfrm>
              <a:off x="2438400" y="2667000"/>
              <a:ext cx="457200" cy="457200"/>
              <a:chOff x="1524000" y="2667000"/>
              <a:chExt cx="457200" cy="457200"/>
            </a:xfrm>
          </p:grpSpPr>
          <p:sp>
            <p:nvSpPr>
              <p:cNvPr id="298" name="Rectangle 297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4" name="Group 30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10" name="Rectangle 30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11" name="Isosceles Triangle 310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1" name="Group 280"/>
            <p:cNvGrpSpPr/>
            <p:nvPr/>
          </p:nvGrpSpPr>
          <p:grpSpPr>
            <a:xfrm>
              <a:off x="2895600" y="2667000"/>
              <a:ext cx="457200" cy="457200"/>
              <a:chOff x="1524000" y="2667000"/>
              <a:chExt cx="457200" cy="457200"/>
            </a:xfrm>
          </p:grpSpPr>
          <p:sp>
            <p:nvSpPr>
              <p:cNvPr id="293" name="Rectangle 29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5" name="Group 29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6" name="Rectangle 295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7" name="Isosceles Triangle 296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83" name="Group 282"/>
            <p:cNvGrpSpPr/>
            <p:nvPr/>
          </p:nvGrpSpPr>
          <p:grpSpPr>
            <a:xfrm>
              <a:off x="3352800" y="2667000"/>
              <a:ext cx="457200" cy="457200"/>
              <a:chOff x="1524000" y="2667000"/>
              <a:chExt cx="457200" cy="4572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5" name="Group 28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92" name="Isosceles Triangle 29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sp>
        <p:nvSpPr>
          <p:cNvPr id="40" name="TextBox 39"/>
          <p:cNvSpPr txBox="1"/>
          <p:nvPr/>
        </p:nvSpPr>
        <p:spPr>
          <a:xfrm>
            <a:off x="5562600" y="5029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Calibri"/>
                <a:cs typeface="Calibri"/>
              </a:rPr>
              <a:t>[ Assumes data written to registers in a W cycle is readable in parallel D cycle (dotted line). Extra write data register and bypass paths required if this is not possible. ]</a:t>
            </a:r>
          </a:p>
        </p:txBody>
      </p:sp>
      <p:cxnSp>
        <p:nvCxnSpPr>
          <p:cNvPr id="320" name="Curved Connector 319"/>
          <p:cNvCxnSpPr>
            <a:endCxn id="183" idx="0"/>
          </p:cNvCxnSpPr>
          <p:nvPr/>
        </p:nvCxnSpPr>
        <p:spPr bwMode="auto">
          <a:xfrm rot="16200000" flipH="1">
            <a:off x="3049287" y="5637516"/>
            <a:ext cx="1216624" cy="304795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29929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Speculation for RAW </a:t>
            </a:r>
            <a:r>
              <a:rPr lang="en-US" dirty="0"/>
              <a:t>Data </a:t>
            </a:r>
            <a:r>
              <a:rPr lang="en-US" dirty="0" smtClean="0"/>
              <a:t>Hazards 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wait for value, can guess value!</a:t>
            </a:r>
          </a:p>
          <a:p>
            <a:endParaRPr lang="en-US" dirty="0" smtClean="0"/>
          </a:p>
          <a:p>
            <a:r>
              <a:rPr lang="en-US" dirty="0" smtClean="0"/>
              <a:t>So far, only effective in certain limited cases:</a:t>
            </a:r>
          </a:p>
          <a:p>
            <a:pPr lvl="1"/>
            <a:r>
              <a:rPr lang="en-US" dirty="0" smtClean="0"/>
              <a:t>Branch prediction</a:t>
            </a:r>
            <a:endParaRPr lang="en-US" dirty="0"/>
          </a:p>
          <a:p>
            <a:pPr lvl="1"/>
            <a:r>
              <a:rPr lang="en-US" dirty="0" smtClean="0"/>
              <a:t>Stack pointer updates</a:t>
            </a:r>
          </a:p>
          <a:p>
            <a:pPr lvl="1"/>
            <a:r>
              <a:rPr lang="en-US" dirty="0" smtClean="0"/>
              <a:t>Memory address disambiguation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A50BF-9A85-3349-91B9-AD7774474F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Hazards</a:t>
            </a:r>
            <a:endParaRPr lang="en-US" dirty="0"/>
          </a:p>
        </p:txBody>
      </p:sp>
      <p:sp>
        <p:nvSpPr>
          <p:cNvPr id="130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What do we need to calculate next PC?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For Unconditional Jumps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Opcode</a:t>
            </a:r>
            <a:r>
              <a:rPr lang="en-US" sz="2000" dirty="0" smtClean="0"/>
              <a:t>, PC, and offset</a:t>
            </a:r>
          </a:p>
          <a:p>
            <a:r>
              <a:rPr lang="en-US" sz="2800" dirty="0" smtClean="0"/>
              <a:t>For Jump Register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value, and offset</a:t>
            </a:r>
          </a:p>
          <a:p>
            <a:r>
              <a:rPr lang="en-US" sz="2800" dirty="0" smtClean="0"/>
              <a:t>For Conditional Branches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, Register (for condition), PC and offset</a:t>
            </a:r>
          </a:p>
          <a:p>
            <a:r>
              <a:rPr lang="en-US" sz="2800" dirty="0" smtClean="0"/>
              <a:t>For all other instructions</a:t>
            </a:r>
          </a:p>
          <a:p>
            <a:pPr lvl="1"/>
            <a:r>
              <a:rPr lang="en-US" sz="2000" dirty="0" err="1" smtClean="0"/>
              <a:t>Opcode</a:t>
            </a:r>
            <a:r>
              <a:rPr lang="en-US" sz="2000" dirty="0" smtClean="0"/>
              <a:t> and PC ( and have to know it’s not one of above 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FAEA50BF-9A85-3349-91B9-AD7774474F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5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Box 326"/>
          <p:cNvSpPr txBox="1"/>
          <p:nvPr/>
        </p:nvSpPr>
        <p:spPr>
          <a:xfrm>
            <a:off x="6329347" y="91440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lang="en-US" sz="2000" dirty="0" smtClean="0">
                <a:latin typeface="Calibri"/>
                <a:cs typeface="Calibri"/>
              </a:rPr>
              <a:t>emory</a:t>
            </a:r>
          </a:p>
        </p:txBody>
      </p:sp>
      <p:sp>
        <p:nvSpPr>
          <p:cNvPr id="326" name="TextBox 325"/>
          <p:cNvSpPr txBox="1"/>
          <p:nvPr/>
        </p:nvSpPr>
        <p:spPr>
          <a:xfrm>
            <a:off x="4572000" y="9144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2667000" y="9144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838200" y="9144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information in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3790623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1676400" y="4404412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4023412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3794813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4480473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4709212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4175812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4937812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2880412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3566212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3261412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4328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4516619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2880412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3853370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4175812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4175812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5090212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5318812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3718612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4480612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5318812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2728012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2728012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3185212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3185212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3947212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3185212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3185212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3718612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3566212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3185212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3185073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3185073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5928412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5242613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3261412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328" name="TextBox 327"/>
          <p:cNvSpPr txBox="1"/>
          <p:nvPr/>
        </p:nvSpPr>
        <p:spPr>
          <a:xfrm>
            <a:off x="7853347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85800" y="1676400"/>
            <a:ext cx="1266067" cy="2651812"/>
            <a:chOff x="685800" y="1676400"/>
            <a:chExt cx="1266067" cy="2651812"/>
          </a:xfrm>
        </p:grpSpPr>
        <p:cxnSp>
          <p:nvCxnSpPr>
            <p:cNvPr id="103" name="Straight Connector 102"/>
            <p:cNvCxnSpPr/>
            <p:nvPr/>
          </p:nvCxnSpPr>
          <p:spPr bwMode="auto">
            <a:xfrm flipV="1">
              <a:off x="762000" y="2118412"/>
              <a:ext cx="0" cy="22098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685800" y="1676400"/>
              <a:ext cx="12660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PC known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590800" y="1524000"/>
            <a:ext cx="1589047" cy="1661212"/>
            <a:chOff x="2590800" y="1524000"/>
            <a:chExt cx="1589047" cy="1661212"/>
          </a:xfrm>
        </p:grpSpPr>
        <p:cxnSp>
          <p:nvCxnSpPr>
            <p:cNvPr id="291" name="Straight Connector 290"/>
            <p:cNvCxnSpPr/>
            <p:nvPr/>
          </p:nvCxnSpPr>
          <p:spPr bwMode="auto">
            <a:xfrm flipV="1">
              <a:off x="2895600" y="2423212"/>
              <a:ext cx="0" cy="7620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2590800" y="1524000"/>
              <a:ext cx="158904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Opcode</a:t>
              </a:r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, </a:t>
              </a:r>
            </a:p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offset known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43400" y="1371600"/>
            <a:ext cx="1981200" cy="3594760"/>
            <a:chOff x="4343400" y="1371600"/>
            <a:chExt cx="1981200" cy="3594760"/>
          </a:xfrm>
        </p:grpSpPr>
        <p:cxnSp>
          <p:nvCxnSpPr>
            <p:cNvPr id="294" name="Straight Connector 293"/>
            <p:cNvCxnSpPr/>
            <p:nvPr/>
          </p:nvCxnSpPr>
          <p:spPr bwMode="auto">
            <a:xfrm flipV="1">
              <a:off x="5715000" y="2423212"/>
              <a:ext cx="0" cy="13716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Connector 118"/>
            <p:cNvCxnSpPr/>
            <p:nvPr/>
          </p:nvCxnSpPr>
          <p:spPr bwMode="auto">
            <a:xfrm flipV="1">
              <a:off x="4648200" y="2423212"/>
              <a:ext cx="0" cy="254314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0" name="TextBox 119"/>
            <p:cNvSpPr txBox="1"/>
            <p:nvPr/>
          </p:nvSpPr>
          <p:spPr>
            <a:xfrm>
              <a:off x="4343400" y="1371600"/>
              <a:ext cx="19812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rgbClr val="FF0000"/>
                  </a:solidFill>
                  <a:latin typeface="Calibri"/>
                  <a:cs typeface="Calibri"/>
                </a:rPr>
                <a:t>Branch condition, Jump register value known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4137713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340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20000" cy="685800"/>
          </a:xfrm>
        </p:spPr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39582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39624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4495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48768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3434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1054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6842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2997" y="28956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3657597" y="33528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597" y="3352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910911" y="41148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597" y="33528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3997" y="33528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38862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37338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3528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3526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3053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352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7244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657600" y="685800"/>
            <a:ext cx="994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Jump?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762000"/>
            <a:ext cx="154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PCJumpSel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 bwMode="auto">
          <a:xfrm>
            <a:off x="2590800" y="11430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7620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FKill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0" y="1219200"/>
            <a:ext cx="43559" cy="29173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 smtClean="0">
                  <a:latin typeface="Calibri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+4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53201" y="1752600"/>
            <a:ext cx="1981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Calibri"/>
                <a:cs typeface="Calibri"/>
              </a:rPr>
              <a:t>[ Kill bit turns instruction into a bubble ]</a:t>
            </a:r>
          </a:p>
        </p:txBody>
      </p:sp>
    </p:spTree>
    <p:extLst>
      <p:ext uri="{BB962C8B-B14F-4D97-AF65-F5344CB8AC3E}">
        <p14:creationId xmlns:p14="http://schemas.microsoft.com/office/powerpoint/2010/main" val="117839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685800"/>
          </a:xfrm>
        </p:spPr>
        <p:txBody>
          <a:bodyPr/>
          <a:lstStyle/>
          <a:p>
            <a:r>
              <a:rPr lang="en-US" dirty="0" smtClean="0"/>
              <a:t>Pipelining for Unconditional PC-Relative Jumps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362200" y="1828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914400" y="1828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371600" y="1828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905000" y="1828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2860292" cy="1371600"/>
              <a:chOff x="1905000" y="1828800"/>
              <a:chExt cx="28602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7F7F7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1447800" y="2057400"/>
            <a:ext cx="381000" cy="911826"/>
            <a:chOff x="1447800" y="2057400"/>
            <a:chExt cx="381000" cy="911826"/>
          </a:xfrm>
        </p:grpSpPr>
        <p:cxnSp>
          <p:nvCxnSpPr>
            <p:cNvPr id="309" name="Curved Connector 308"/>
            <p:cNvCxnSpPr>
              <a:stCxn id="157" idx="1"/>
              <a:endCxn id="344" idx="0"/>
            </p:cNvCxnSpPr>
            <p:nvPr/>
          </p:nvCxnSpPr>
          <p:spPr bwMode="auto">
            <a:xfrm>
              <a:off x="1447800" y="2057400"/>
              <a:ext cx="381000" cy="911826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>
              <a:stCxn id="157" idx="1"/>
            </p:cNvCxnSpPr>
            <p:nvPr/>
          </p:nvCxnSpPr>
          <p:spPr bwMode="auto">
            <a:xfrm>
              <a:off x="1447800" y="2057400"/>
              <a:ext cx="381000" cy="5334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29421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Delay Slots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Early RISCs adopted idea from pipelined microcode engines, and changed ISA semantics so instruction </a:t>
            </a:r>
            <a:r>
              <a:rPr lang="en-US" sz="2400" i="1" dirty="0" smtClean="0"/>
              <a:t>after</a:t>
            </a:r>
            <a:r>
              <a:rPr lang="en-US" sz="2400" dirty="0" smtClean="0"/>
              <a:t> branch/jump is always executed before control flow change occurs: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0x100 j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0x104 add x1, x2, x3 // Executed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before target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…</a:t>
            </a:r>
          </a:p>
          <a:p>
            <a:pPr marL="455613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0x205 target: </a:t>
            </a:r>
            <a:r>
              <a:rPr lang="en-US" sz="2000" b="1" dirty="0" err="1" smtClean="0">
                <a:latin typeface="Courier New"/>
                <a:cs typeface="Courier New"/>
              </a:rPr>
              <a:t>xori</a:t>
            </a:r>
            <a:r>
              <a:rPr lang="en-US" sz="2000" b="1" dirty="0" smtClean="0">
                <a:latin typeface="Courier New"/>
                <a:cs typeface="Courier New"/>
              </a:rPr>
              <a:t> x1, x1, 7</a:t>
            </a:r>
          </a:p>
          <a:p>
            <a:r>
              <a:rPr lang="en-US" sz="2400" dirty="0" smtClean="0"/>
              <a:t>Software has to fill delay slot with useful work, or fill with explicit NOP instruction</a:t>
            </a:r>
            <a:endParaRPr lang="en-US" sz="2400" dirty="0"/>
          </a:p>
          <a:p>
            <a:pPr marL="455613" lvl="1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2667000" y="4495800"/>
            <a:ext cx="1828800" cy="1371600"/>
            <a:chOff x="2362200" y="1828800"/>
            <a:chExt cx="1828800" cy="13716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33" name="Group 32"/>
          <p:cNvGrpSpPr/>
          <p:nvPr/>
        </p:nvGrpSpPr>
        <p:grpSpPr>
          <a:xfrm>
            <a:off x="1219200" y="4495800"/>
            <a:ext cx="3731242" cy="457200"/>
            <a:chOff x="914400" y="1828800"/>
            <a:chExt cx="3731242" cy="457200"/>
          </a:xfrm>
        </p:grpSpPr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12928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j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</p:grpSp>
      <p:grpSp>
        <p:nvGrpSpPr>
          <p:cNvPr id="61" name="Group 60"/>
          <p:cNvGrpSpPr/>
          <p:nvPr/>
        </p:nvGrpSpPr>
        <p:grpSpPr>
          <a:xfrm>
            <a:off x="1676400" y="4495800"/>
            <a:ext cx="533400" cy="1371600"/>
            <a:chOff x="1371600" y="1828800"/>
            <a:chExt cx="533400" cy="1371600"/>
          </a:xfrm>
        </p:grpSpPr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2209800" y="4495800"/>
            <a:ext cx="5594350" cy="1371600"/>
            <a:chOff x="1905000" y="1828800"/>
            <a:chExt cx="5594350" cy="1371600"/>
          </a:xfrm>
        </p:grpSpPr>
        <p:sp>
          <p:nvSpPr>
            <p:cNvPr id="310" name="TextBox 309"/>
            <p:cNvSpPr txBox="1"/>
            <p:nvPr/>
          </p:nvSpPr>
          <p:spPr>
            <a:xfrm>
              <a:off x="4267200" y="28194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</a:t>
              </a:r>
              <a:r>
                <a:rPr lang="en-US" sz="1800" b="1" dirty="0" err="1" smtClean="0">
                  <a:latin typeface="Courier New"/>
                  <a:cs typeface="Courier New"/>
                </a:rPr>
                <a:t>xori</a:t>
              </a:r>
              <a:r>
                <a:rPr lang="en-US" sz="1800" b="1" dirty="0" smtClean="0">
                  <a:latin typeface="Courier New"/>
                  <a:cs typeface="Courier New"/>
                </a:rPr>
                <a:t> x1, x1, 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457200" cy="1371600"/>
              <a:chOff x="1905000" y="1828800"/>
              <a:chExt cx="457200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chemeClr val="bg1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sp>
          <p:nvSpPr>
            <p:cNvPr id="103" name="TextBox 102"/>
            <p:cNvSpPr txBox="1"/>
            <p:nvPr/>
          </p:nvSpPr>
          <p:spPr>
            <a:xfrm>
              <a:off x="3886200" y="2286000"/>
              <a:ext cx="21239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add x1, x2, x3</a:t>
              </a:r>
            </a:p>
          </p:txBody>
        </p:sp>
      </p:grpSp>
      <p:cxnSp>
        <p:nvCxnSpPr>
          <p:cNvPr id="309" name="Curved Connector 308"/>
          <p:cNvCxnSpPr>
            <a:stCxn id="157" idx="1"/>
            <a:endCxn id="344" idx="0"/>
          </p:cNvCxnSpPr>
          <p:nvPr/>
        </p:nvCxnSpPr>
        <p:spPr bwMode="auto">
          <a:xfrm>
            <a:off x="1752600" y="4724400"/>
            <a:ext cx="381000" cy="91182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073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Time in Lecture 3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Microcoding</a:t>
            </a:r>
            <a:r>
              <a:rPr lang="en-US" dirty="0" smtClean="0"/>
              <a:t>, an effective technique to manage control unit complexity, invented in era when logic (tubes), main memory (magnetic core), and ROM (diodes) used different technologies</a:t>
            </a:r>
          </a:p>
          <a:p>
            <a:r>
              <a:rPr lang="en-US" dirty="0" smtClean="0"/>
              <a:t>Difference between ROM and RAM speed motivated additional complex instructions</a:t>
            </a:r>
          </a:p>
          <a:p>
            <a:r>
              <a:rPr lang="en-US" dirty="0" smtClean="0"/>
              <a:t>Technology advances leading to fast SRAM made technology assumptions invalid</a:t>
            </a:r>
          </a:p>
          <a:p>
            <a:r>
              <a:rPr lang="en-US" dirty="0" smtClean="0"/>
              <a:t>Complex instructions sets impede parallel and pipelined implementations</a:t>
            </a:r>
          </a:p>
          <a:p>
            <a:r>
              <a:rPr lang="en-US" dirty="0" smtClean="0"/>
              <a:t>Load/store, register-rich ISAs (pioneered by Cray, popularized by RISC) perform better in new VLSI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343A-8D84-C940-A55B-E75DDCD6568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78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315200" cy="685800"/>
          </a:xfrm>
        </p:spPr>
        <p:txBody>
          <a:bodyPr/>
          <a:lstStyle/>
          <a:p>
            <a:r>
              <a:rPr lang="en-US" dirty="0" smtClean="0"/>
              <a:t>Post-1990 RISC ISAs don</a:t>
            </a:r>
            <a:r>
              <a:rPr lang="fr-FR" dirty="0" smtClean="0"/>
              <a:t>’</a:t>
            </a:r>
            <a:r>
              <a:rPr lang="en-US" dirty="0" smtClean="0"/>
              <a:t>t have delay slots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Encodes </a:t>
            </a:r>
            <a:r>
              <a:rPr lang="en-US" dirty="0" err="1" smtClean="0"/>
              <a:t>microarchitectural</a:t>
            </a:r>
            <a:r>
              <a:rPr lang="en-US" dirty="0" smtClean="0"/>
              <a:t> detail into ISA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.f. IBM 650 drum layout</a:t>
            </a:r>
          </a:p>
          <a:p>
            <a:r>
              <a:rPr lang="en-US" dirty="0" smtClean="0"/>
              <a:t>Performance issues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I-cache misses from NOPs in unused delay slots</a:t>
            </a:r>
          </a:p>
          <a:p>
            <a:pPr lvl="1"/>
            <a:r>
              <a:rPr lang="en-US" dirty="0" smtClean="0"/>
              <a:t>I</a:t>
            </a:r>
            <a:r>
              <a:rPr lang="en-US" dirty="0"/>
              <a:t>-cache miss on delay slot causes machine to wait, even if delay slot is a </a:t>
            </a:r>
            <a:r>
              <a:rPr lang="en-US" dirty="0" smtClean="0"/>
              <a:t>NOP</a:t>
            </a:r>
          </a:p>
          <a:p>
            <a:r>
              <a:rPr lang="en-US" dirty="0" smtClean="0"/>
              <a:t>Complicates more advanced microarchitectures</a:t>
            </a:r>
          </a:p>
          <a:p>
            <a:pPr lvl="1"/>
            <a:r>
              <a:rPr lang="en-US" dirty="0" smtClean="0"/>
              <a:t>Consider 30-stage pipeline with four-instruction-per-cycle issue</a:t>
            </a:r>
          </a:p>
          <a:p>
            <a:r>
              <a:rPr lang="en-US" dirty="0" smtClean="0"/>
              <a:t>Better branch prediction reduced need</a:t>
            </a:r>
          </a:p>
          <a:p>
            <a:pPr lvl="1"/>
            <a:r>
              <a:rPr lang="en-US" dirty="0" smtClean="0"/>
              <a:t>Branch prediction in later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A8C89C21-81C6-1849-AF7F-456E69B3BB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3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Box 325"/>
          <p:cNvSpPr txBox="1"/>
          <p:nvPr/>
        </p:nvSpPr>
        <p:spPr>
          <a:xfrm>
            <a:off x="5486400" y="5638800"/>
            <a:ext cx="1035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  <a:cs typeface="Calibri"/>
              </a:rPr>
              <a:t>E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sz="2000" dirty="0" err="1" smtClean="0">
                <a:latin typeface="Calibri"/>
                <a:cs typeface="Calibri"/>
              </a:rPr>
              <a:t>ecute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657600" y="5638800"/>
            <a:ext cx="976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sz="2000" dirty="0" smtClean="0">
                <a:latin typeface="Calibri"/>
                <a:cs typeface="Calibri"/>
              </a:rPr>
              <a:t>ecode</a:t>
            </a:r>
          </a:p>
        </p:txBody>
      </p:sp>
      <p:sp>
        <p:nvSpPr>
          <p:cNvPr id="303" name="TextBox 302"/>
          <p:cNvSpPr txBox="1"/>
          <p:nvPr/>
        </p:nvSpPr>
        <p:spPr>
          <a:xfrm>
            <a:off x="1524000" y="5715000"/>
            <a:ext cx="759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Calibri"/>
                <a:cs typeface="Calibri"/>
              </a:rPr>
              <a:t>F</a:t>
            </a:r>
            <a:r>
              <a:rPr lang="en-US" sz="2000" dirty="0" smtClean="0">
                <a:latin typeface="Calibri"/>
                <a:cs typeface="Calibri"/>
              </a:rPr>
              <a:t>etch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620000" cy="685800"/>
          </a:xfrm>
        </p:spPr>
        <p:txBody>
          <a:bodyPr/>
          <a:lstStyle/>
          <a:p>
            <a:r>
              <a:rPr lang="en-US" dirty="0"/>
              <a:t>RISC-V </a:t>
            </a:r>
            <a:r>
              <a:rPr lang="en-US" dirty="0" smtClean="0"/>
              <a:t>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038598" y="42630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 flipH="1">
            <a:off x="2438397" y="4572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3" name="Group 42"/>
          <p:cNvGrpSpPr/>
          <p:nvPr/>
        </p:nvGrpSpPr>
        <p:grpSpPr>
          <a:xfrm>
            <a:off x="4953000" y="4267200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 flipH="1">
            <a:off x="6629395" y="51054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952997" y="51816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5181597" y="46482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5181597" y="54102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Rectangle 138"/>
          <p:cNvSpPr/>
          <p:nvPr/>
        </p:nvSpPr>
        <p:spPr>
          <a:xfrm>
            <a:off x="1600197" y="3733800"/>
            <a:ext cx="1371600" cy="16764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 flipV="1">
            <a:off x="914400" y="4495800"/>
            <a:ext cx="685800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3276597" y="49890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26"/>
          <p:cNvGrpSpPr/>
          <p:nvPr/>
        </p:nvGrpSpPr>
        <p:grpSpPr>
          <a:xfrm>
            <a:off x="4953000" y="3581397"/>
            <a:ext cx="228601" cy="762000"/>
            <a:chOff x="6553200" y="3980921"/>
            <a:chExt cx="228601" cy="473606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68619" y="4065503"/>
              <a:ext cx="397764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H="1" flipV="1">
            <a:off x="3657597" y="3352800"/>
            <a:ext cx="3" cy="1676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3657600" y="37338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/>
          <p:nvPr/>
        </p:nvCxnSpPr>
        <p:spPr bwMode="auto">
          <a:xfrm flipH="1">
            <a:off x="5910911" y="47244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5181600" y="36576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5334000" y="2667000"/>
            <a:ext cx="0" cy="1524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5333997" y="41910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5714997" y="40386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5562597" y="36576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 flipH="1">
            <a:off x="5562597" y="36574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971797" y="3733800"/>
            <a:ext cx="304800" cy="18288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5524496" y="46101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971800" y="1447800"/>
            <a:ext cx="304807" cy="1610022"/>
            <a:chOff x="2286000" y="1066800"/>
            <a:chExt cx="304807" cy="1610022"/>
          </a:xfrm>
        </p:grpSpPr>
        <p:cxnSp>
          <p:nvCxnSpPr>
            <p:cNvPr id="102" name="Straight Connector 101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4" name="Rectangle 103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PC_decode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8" name="Isosceles Triangle 107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09" name="Freeform 31"/>
          <p:cNvSpPr>
            <a:spLocks/>
          </p:cNvSpPr>
          <p:nvPr/>
        </p:nvSpPr>
        <p:spPr bwMode="auto">
          <a:xfrm rot="16200000">
            <a:off x="3505199" y="22098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3657600" y="2895600"/>
            <a:ext cx="1" cy="457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3657600" y="2895600"/>
            <a:ext cx="2285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H="1">
            <a:off x="3276600" y="2133600"/>
            <a:ext cx="609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>
            <a:off x="1524000" y="2209800"/>
            <a:ext cx="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H="1">
            <a:off x="1524000" y="22098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H="1">
            <a:off x="4343402" y="2514600"/>
            <a:ext cx="3047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Straight Connector 124"/>
          <p:cNvCxnSpPr/>
          <p:nvPr/>
        </p:nvCxnSpPr>
        <p:spPr bwMode="auto">
          <a:xfrm>
            <a:off x="4648200" y="13716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/>
          <p:nvPr/>
        </p:nvCxnSpPr>
        <p:spPr bwMode="auto">
          <a:xfrm flipH="1">
            <a:off x="609600" y="1371600"/>
            <a:ext cx="40385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609600" y="1371600"/>
            <a:ext cx="0" cy="3124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/>
          <p:cNvCxnSpPr/>
          <p:nvPr/>
        </p:nvCxnSpPr>
        <p:spPr bwMode="auto">
          <a:xfrm flipH="1">
            <a:off x="609600" y="44958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H="1" flipV="1">
            <a:off x="3657600" y="838200"/>
            <a:ext cx="1" cy="2057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3" name="TextBox 242"/>
          <p:cNvSpPr txBox="1"/>
          <p:nvPr/>
        </p:nvSpPr>
        <p:spPr>
          <a:xfrm>
            <a:off x="3124200" y="533400"/>
            <a:ext cx="1202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Branch?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609600" y="609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PCSel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2" name="Straight Arrow Connector 151"/>
          <p:cNvCxnSpPr>
            <a:endCxn id="171" idx="0"/>
          </p:cNvCxnSpPr>
          <p:nvPr/>
        </p:nvCxnSpPr>
        <p:spPr bwMode="auto">
          <a:xfrm flipV="1">
            <a:off x="2590800" y="3388326"/>
            <a:ext cx="381000" cy="4067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35" name="Group 134"/>
          <p:cNvGrpSpPr/>
          <p:nvPr/>
        </p:nvGrpSpPr>
        <p:grpSpPr>
          <a:xfrm>
            <a:off x="1143000" y="3733799"/>
            <a:ext cx="304806" cy="1587500"/>
            <a:chOff x="7162800" y="1828800"/>
            <a:chExt cx="457209" cy="2578100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9" y="2819400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PC_fetch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971800" y="3124200"/>
            <a:ext cx="304800" cy="609600"/>
            <a:chOff x="7162800" y="1828800"/>
            <a:chExt cx="609600" cy="2813901"/>
          </a:xfrm>
        </p:grpSpPr>
        <p:cxnSp>
          <p:nvCxnSpPr>
            <p:cNvPr id="170" name="Straight Connector 169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1" name="Rectangle 170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72" name="Isosceles Triangle 171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78" name="Straight Connector 177"/>
          <p:cNvCxnSpPr>
            <a:stCxn id="179" idx="2"/>
          </p:cNvCxnSpPr>
          <p:nvPr/>
        </p:nvCxnSpPr>
        <p:spPr bwMode="auto">
          <a:xfrm flipH="1">
            <a:off x="2590800" y="1147465"/>
            <a:ext cx="44139" cy="22815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Box 178"/>
          <p:cNvSpPr txBox="1"/>
          <p:nvPr/>
        </p:nvSpPr>
        <p:spPr>
          <a:xfrm>
            <a:off x="2286000" y="685800"/>
            <a:ext cx="69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FKill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3276600" y="3276600"/>
            <a:ext cx="38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838200" y="4114800"/>
            <a:ext cx="228600" cy="762000"/>
            <a:chOff x="1828800" y="2438400"/>
            <a:chExt cx="400110" cy="1752600"/>
          </a:xfrm>
        </p:grpSpPr>
        <p:sp>
          <p:nvSpPr>
            <p:cNvPr id="161" name="Trapezoid 160"/>
            <p:cNvSpPr/>
            <p:nvPr/>
          </p:nvSpPr>
          <p:spPr>
            <a:xfrm rot="5400000">
              <a:off x="1142997" y="3162300"/>
              <a:ext cx="1752600" cy="304799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184" name="Straight Connector 183"/>
          <p:cNvCxnSpPr/>
          <p:nvPr/>
        </p:nvCxnSpPr>
        <p:spPr bwMode="auto">
          <a:xfrm flipH="1" flipV="1">
            <a:off x="1524000" y="3048000"/>
            <a:ext cx="228600" cy="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6" name="Straight Connector 185"/>
          <p:cNvCxnSpPr/>
          <p:nvPr/>
        </p:nvCxnSpPr>
        <p:spPr bwMode="auto">
          <a:xfrm flipH="1">
            <a:off x="1981200" y="30480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Straight Connector 188"/>
          <p:cNvCxnSpPr/>
          <p:nvPr/>
        </p:nvCxnSpPr>
        <p:spPr bwMode="auto">
          <a:xfrm flipH="1" flipV="1">
            <a:off x="2286000" y="2514600"/>
            <a:ext cx="1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Straight Connector 191"/>
          <p:cNvCxnSpPr/>
          <p:nvPr/>
        </p:nvCxnSpPr>
        <p:spPr bwMode="auto">
          <a:xfrm>
            <a:off x="762000" y="2514600"/>
            <a:ext cx="1524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/>
          <p:nvPr/>
        </p:nvCxnSpPr>
        <p:spPr bwMode="auto">
          <a:xfrm flipV="1">
            <a:off x="762000" y="2514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 flipH="1">
            <a:off x="762000" y="4267200"/>
            <a:ext cx="76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Straight Arrow Connector 224"/>
          <p:cNvCxnSpPr/>
          <p:nvPr/>
        </p:nvCxnSpPr>
        <p:spPr bwMode="auto">
          <a:xfrm flipH="1">
            <a:off x="914401" y="1066800"/>
            <a:ext cx="76199" cy="30697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1676400" y="2743200"/>
            <a:ext cx="416625" cy="762000"/>
            <a:chOff x="381000" y="4419600"/>
            <a:chExt cx="416625" cy="762000"/>
          </a:xfrm>
        </p:grpSpPr>
        <p:grpSp>
          <p:nvGrpSpPr>
            <p:cNvPr id="98" name="Group 97"/>
            <p:cNvGrpSpPr/>
            <p:nvPr/>
          </p:nvGrpSpPr>
          <p:grpSpPr>
            <a:xfrm>
              <a:off x="381000" y="4419600"/>
              <a:ext cx="381000" cy="762000"/>
              <a:chOff x="1828800" y="2438400"/>
              <a:chExt cx="400110" cy="1752600"/>
            </a:xfrm>
          </p:grpSpPr>
          <p:sp>
            <p:nvSpPr>
              <p:cNvPr id="99" name="Trapezoid 98"/>
              <p:cNvSpPr/>
              <p:nvPr/>
            </p:nvSpPr>
            <p:spPr>
              <a:xfrm rot="5400000">
                <a:off x="1143000" y="3162300"/>
                <a:ext cx="1752600" cy="304800"/>
              </a:xfrm>
              <a:prstGeom prst="trapezoid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 rot="16200000">
                <a:off x="1936522" y="3085927"/>
                <a:ext cx="184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sz="2000" dirty="0" smtClean="0">
                  <a:latin typeface="Calibri"/>
                  <a:cs typeface="Calibri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81000" y="4572000"/>
              <a:ext cx="4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/>
                  <a:cs typeface="Calibri"/>
                </a:rPr>
                <a:t>+4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 flipV="1">
            <a:off x="6400800" y="990600"/>
            <a:ext cx="0" cy="3124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1" name="TextBox 100"/>
          <p:cNvSpPr txBox="1"/>
          <p:nvPr/>
        </p:nvSpPr>
        <p:spPr>
          <a:xfrm>
            <a:off x="6400800" y="762000"/>
            <a:ext cx="977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Cond?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295400"/>
            <a:ext cx="304807" cy="1610022"/>
            <a:chOff x="2286000" y="1066800"/>
            <a:chExt cx="304807" cy="1610022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2438400" y="2590800"/>
              <a:ext cx="0" cy="860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1676401" y="1676399"/>
              <a:ext cx="1524000" cy="304802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PC_execute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2286006" y="2417689"/>
              <a:ext cx="304801" cy="173111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18" name="Freeform 31"/>
          <p:cNvSpPr>
            <a:spLocks/>
          </p:cNvSpPr>
          <p:nvPr/>
        </p:nvSpPr>
        <p:spPr bwMode="auto">
          <a:xfrm rot="16200000">
            <a:off x="5181599" y="2133601"/>
            <a:ext cx="12192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Add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H="1">
            <a:off x="5257800" y="20574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>
            <a:off x="3505200" y="16002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/>
          <p:cNvCxnSpPr/>
          <p:nvPr/>
        </p:nvCxnSpPr>
        <p:spPr bwMode="auto">
          <a:xfrm flipH="1">
            <a:off x="3505200" y="1600200"/>
            <a:ext cx="1447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5334000" y="26670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6019800" y="23622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/>
          <p:nvPr/>
        </p:nvCxnSpPr>
        <p:spPr bwMode="auto">
          <a:xfrm>
            <a:off x="6172200" y="1219200"/>
            <a:ext cx="1" cy="1143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0" name="Straight Connector 149"/>
          <p:cNvCxnSpPr/>
          <p:nvPr/>
        </p:nvCxnSpPr>
        <p:spPr bwMode="auto">
          <a:xfrm flipH="1">
            <a:off x="381000" y="1219200"/>
            <a:ext cx="579119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1" name="Group 150"/>
          <p:cNvGrpSpPr/>
          <p:nvPr/>
        </p:nvGrpSpPr>
        <p:grpSpPr>
          <a:xfrm>
            <a:off x="4953000" y="2895600"/>
            <a:ext cx="304800" cy="609600"/>
            <a:chOff x="7162800" y="1828800"/>
            <a:chExt cx="609600" cy="2813901"/>
          </a:xfrm>
        </p:grpSpPr>
        <p:cxnSp>
          <p:nvCxnSpPr>
            <p:cNvPr id="153" name="Straight Connector 152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4" name="Rectangle 153"/>
            <p:cNvSpPr/>
            <p:nvPr/>
          </p:nvSpPr>
          <p:spPr>
            <a:xfrm rot="16200000">
              <a:off x="6248400" y="2743200"/>
              <a:ext cx="2438400" cy="609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Kill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5" name="Isosceles Triangle 154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6" name="Straight Arrow Connector 155"/>
          <p:cNvCxnSpPr>
            <a:endCxn id="154" idx="0"/>
          </p:cNvCxnSpPr>
          <p:nvPr/>
        </p:nvCxnSpPr>
        <p:spPr bwMode="auto">
          <a:xfrm flipV="1">
            <a:off x="4724400" y="3159726"/>
            <a:ext cx="228600" cy="3620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 flipH="1">
            <a:off x="4724400" y="914400"/>
            <a:ext cx="44140" cy="2286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00600" y="609600"/>
            <a:ext cx="745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Kill</a:t>
            </a: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381000" y="1219200"/>
            <a:ext cx="0" cy="3581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/>
          <p:nvPr/>
        </p:nvCxnSpPr>
        <p:spPr bwMode="auto">
          <a:xfrm flipH="1">
            <a:off x="381000" y="4800600"/>
            <a:ext cx="457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249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685800"/>
          </a:xfrm>
        </p:spPr>
        <p:txBody>
          <a:bodyPr/>
          <a:lstStyle/>
          <a:p>
            <a:r>
              <a:rPr lang="en-US" dirty="0" smtClean="0"/>
              <a:t>Pipelining for Conditional Branches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26780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latin typeface="Courier New"/>
                  <a:cs typeface="Courier New"/>
                </a:rPr>
                <a:t>beq</a:t>
              </a:r>
              <a:r>
                <a:rPr lang="en-US" sz="1800" b="1" dirty="0" smtClean="0">
                  <a:latin typeface="Courier New"/>
                  <a:cs typeface="Courier New"/>
                </a:rPr>
                <a:t> x1, x2, target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x1, x2, x3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514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 for Jump Register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value obtained in execute stage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600200"/>
            <a:ext cx="7042150" cy="1828800"/>
            <a:chOff x="914400" y="1828800"/>
            <a:chExt cx="7042150" cy="1828800"/>
          </a:xfrm>
        </p:grpSpPr>
        <p:grpSp>
          <p:nvGrpSpPr>
            <p:cNvPr id="143" name="Group 142"/>
            <p:cNvGrpSpPr/>
            <p:nvPr/>
          </p:nvGrpSpPr>
          <p:grpSpPr>
            <a:xfrm>
              <a:off x="2362200" y="1828800"/>
              <a:ext cx="457200" cy="457200"/>
              <a:chOff x="1524000" y="2667000"/>
              <a:chExt cx="457200" cy="457200"/>
            </a:xfrm>
          </p:grpSpPr>
          <p:sp>
            <p:nvSpPr>
              <p:cNvPr id="149" name="Rectangle 14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50" name="Group 14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52" name="Isosceles Triangle 15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144" name="Group 143"/>
            <p:cNvGrpSpPr/>
            <p:nvPr/>
          </p:nvGrpSpPr>
          <p:grpSpPr>
            <a:xfrm>
              <a:off x="2819400" y="1828800"/>
              <a:ext cx="457200" cy="457200"/>
              <a:chOff x="1524000" y="2667000"/>
              <a:chExt cx="457200" cy="4572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146" name="Group 145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148" name="Isosceles Triangle 14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0" name="Group 209"/>
            <p:cNvGrpSpPr/>
            <p:nvPr/>
          </p:nvGrpSpPr>
          <p:grpSpPr>
            <a:xfrm>
              <a:off x="2362200" y="2286000"/>
              <a:ext cx="457200" cy="457200"/>
              <a:chOff x="1524000" y="2667000"/>
              <a:chExt cx="457200" cy="457200"/>
            </a:xfrm>
          </p:grpSpPr>
          <p:sp>
            <p:nvSpPr>
              <p:cNvPr id="253" name="Rectangle 25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55" name="Rectangle 25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56" name="Isosceles Triangle 25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1" name="Group 210"/>
            <p:cNvGrpSpPr/>
            <p:nvPr/>
          </p:nvGrpSpPr>
          <p:grpSpPr>
            <a:xfrm>
              <a:off x="2819400" y="2286000"/>
              <a:ext cx="457200" cy="457200"/>
              <a:chOff x="1524000" y="2667000"/>
              <a:chExt cx="457200" cy="457200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20" name="Group 219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22" name="Rectangle 221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25" name="Isosceles Triangle 224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12" name="Group 211"/>
            <p:cNvGrpSpPr/>
            <p:nvPr/>
          </p:nvGrpSpPr>
          <p:grpSpPr>
            <a:xfrm>
              <a:off x="3276600" y="2286000"/>
              <a:ext cx="457200" cy="457200"/>
              <a:chOff x="1524000" y="2667000"/>
              <a:chExt cx="457200" cy="457200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14" name="Group 213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15" name="Rectangle 214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16" name="Isosceles Triangle 215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0" name="Group 269"/>
            <p:cNvGrpSpPr/>
            <p:nvPr/>
          </p:nvGrpSpPr>
          <p:grpSpPr>
            <a:xfrm>
              <a:off x="2362200" y="2743200"/>
              <a:ext cx="457200" cy="457200"/>
              <a:chOff x="1524000" y="2667000"/>
              <a:chExt cx="457200" cy="457200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latin typeface="Calibri"/>
                    <a:ea typeface="ＭＳ Ｐゴシック" pitchFamily="18" charset="-128"/>
                    <a:cs typeface="Calibri"/>
                  </a:rPr>
                  <a:t>D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302" name="Group 30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4" name="Isosceles Triangle 30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1" name="Group 270"/>
            <p:cNvGrpSpPr/>
            <p:nvPr/>
          </p:nvGrpSpPr>
          <p:grpSpPr>
            <a:xfrm>
              <a:off x="2819400" y="2743200"/>
              <a:ext cx="457200" cy="457200"/>
              <a:chOff x="1524000" y="2667000"/>
              <a:chExt cx="457200" cy="457200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X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98" name="Group 297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99" name="Rectangle 298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00" name="Isosceles Triangle 299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2" name="Group 271"/>
            <p:cNvGrpSpPr/>
            <p:nvPr/>
          </p:nvGrpSpPr>
          <p:grpSpPr>
            <a:xfrm>
              <a:off x="3276600" y="2743200"/>
              <a:ext cx="457200" cy="457200"/>
              <a:chOff x="1524000" y="2667000"/>
              <a:chExt cx="457200" cy="457200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M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82" name="Group 281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83" name="Rectangle 282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84" name="Isosceles Triangle 283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273" name="Group 272"/>
            <p:cNvGrpSpPr/>
            <p:nvPr/>
          </p:nvGrpSpPr>
          <p:grpSpPr>
            <a:xfrm>
              <a:off x="3733800" y="2743200"/>
              <a:ext cx="457200" cy="457200"/>
              <a:chOff x="1524000" y="2667000"/>
              <a:chExt cx="457200" cy="457200"/>
            </a:xfrm>
          </p:grpSpPr>
          <p:sp>
            <p:nvSpPr>
              <p:cNvPr id="274" name="Rectangle 273"/>
              <p:cNvSpPr/>
              <p:nvPr/>
            </p:nvSpPr>
            <p:spPr>
              <a:xfrm>
                <a:off x="1524000" y="2667000"/>
                <a:ext cx="457200" cy="457200"/>
              </a:xfrm>
              <a:prstGeom prst="rect">
                <a:avLst/>
              </a:prstGeom>
              <a:solidFill>
                <a:srgbClr val="7F7F7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>
                    <a:latin typeface="Calibri"/>
                    <a:ea typeface="ＭＳ Ｐゴシック" pitchFamily="18" charset="-128"/>
                    <a:cs typeface="Calibri"/>
                  </a:rPr>
                  <a:t>W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grpSp>
            <p:nvGrpSpPr>
              <p:cNvPr id="275" name="Group 274"/>
              <p:cNvGrpSpPr/>
              <p:nvPr/>
            </p:nvGrpSpPr>
            <p:grpSpPr>
              <a:xfrm>
                <a:off x="1904997" y="2667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278" name="Isosceles Triangle 277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sp>
          <p:nvSpPr>
            <p:cNvPr id="265" name="TextBox 264"/>
            <p:cNvSpPr txBox="1"/>
            <p:nvPr/>
          </p:nvSpPr>
          <p:spPr>
            <a:xfrm>
              <a:off x="3352800" y="1828800"/>
              <a:ext cx="8772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latin typeface="Courier New"/>
                  <a:cs typeface="Courier New"/>
                </a:rPr>
                <a:t>jr</a:t>
              </a:r>
              <a:r>
                <a:rPr lang="en-US" sz="1800" b="1" dirty="0" smtClean="0">
                  <a:latin typeface="Courier New"/>
                  <a:cs typeface="Courier New"/>
                </a:rPr>
                <a:t> x1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914400" y="1828800"/>
              <a:ext cx="533400" cy="457200"/>
              <a:chOff x="914400" y="1828800"/>
              <a:chExt cx="533400" cy="457200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9906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3" name="Rectangle 16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4" name="Isosceles Triangle 16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337" name="Group 336"/>
              <p:cNvGrpSpPr/>
              <p:nvPr/>
            </p:nvGrpSpPr>
            <p:grpSpPr>
              <a:xfrm>
                <a:off x="914400" y="18288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38" name="Rectangle 337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39" name="Isosceles Triangle 338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371600" y="1828800"/>
              <a:ext cx="533400" cy="914400"/>
              <a:chOff x="1371600" y="1828800"/>
              <a:chExt cx="533400" cy="9144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447800" y="1828800"/>
                <a:ext cx="457200" cy="914400"/>
                <a:chOff x="1447800" y="1828800"/>
                <a:chExt cx="457200" cy="914400"/>
              </a:xfrm>
            </p:grpSpPr>
            <p:grpSp>
              <p:nvGrpSpPr>
                <p:cNvPr id="141" name="Group 140"/>
                <p:cNvGrpSpPr/>
                <p:nvPr/>
              </p:nvGrpSpPr>
              <p:grpSpPr>
                <a:xfrm>
                  <a:off x="1447800" y="18288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2000" dirty="0" smtClean="0">
                        <a:latin typeface="Calibri"/>
                        <a:ea typeface="ＭＳ Ｐゴシック" pitchFamily="18" charset="-128"/>
                        <a:cs typeface="Calibri"/>
                      </a:rPr>
                      <a:t>D</a:t>
                    </a:r>
                    <a:endPara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grpSp>
                <p:nvGrpSpPr>
                  <p:cNvPr id="158" name="Group 157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159" name="Rectangle 158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160" name="Isosceles Triangle 159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  <p:grpSp>
              <p:nvGrpSpPr>
                <p:cNvPr id="208" name="Group 207"/>
                <p:cNvGrpSpPr/>
                <p:nvPr/>
              </p:nvGrpSpPr>
              <p:grpSpPr>
                <a:xfrm>
                  <a:off x="1447800" y="2286000"/>
                  <a:ext cx="457200" cy="457200"/>
                  <a:chOff x="1524000" y="2667000"/>
                  <a:chExt cx="457200" cy="457200"/>
                </a:xfrm>
              </p:grpSpPr>
              <p:sp>
                <p:nvSpPr>
                  <p:cNvPr id="261" name="Rectangle 260"/>
                  <p:cNvSpPr/>
                  <p:nvPr/>
                </p:nvSpPr>
                <p:spPr>
                  <a:xfrm>
                    <a:off x="1524000" y="2667000"/>
                    <a:ext cx="457200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rPr>
                      <a:t>F</a:t>
                    </a:r>
                  </a:p>
                </p:txBody>
              </p:sp>
              <p:grpSp>
                <p:nvGrpSpPr>
                  <p:cNvPr id="262" name="Group 261"/>
                  <p:cNvGrpSpPr/>
                  <p:nvPr/>
                </p:nvGrpSpPr>
                <p:grpSpPr>
                  <a:xfrm>
                    <a:off x="1904997" y="2667000"/>
                    <a:ext cx="76200" cy="457200"/>
                    <a:chOff x="7162800" y="2180537"/>
                    <a:chExt cx="457201" cy="2110427"/>
                  </a:xfrm>
                </p:grpSpPr>
                <p:sp>
                  <p:nvSpPr>
                    <p:cNvPr id="263" name="Rectangle 262"/>
                    <p:cNvSpPr/>
                    <p:nvPr/>
                  </p:nvSpPr>
                  <p:spPr>
                    <a:xfrm rot="16200000">
                      <a:off x="6348069" y="2995269"/>
                      <a:ext cx="2086663" cy="4572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18" charset="-128"/>
                        <a:cs typeface="Calibri"/>
                      </a:endParaRPr>
                    </a:p>
                  </p:txBody>
                </p:sp>
                <p:sp>
                  <p:nvSpPr>
                    <p:cNvPr id="264" name="Isosceles Triangle 263"/>
                    <p:cNvSpPr/>
                    <p:nvPr/>
                  </p:nvSpPr>
                  <p:spPr>
                    <a:xfrm>
                      <a:off x="7162800" y="3962989"/>
                      <a:ext cx="457200" cy="327975"/>
                    </a:xfrm>
                    <a:prstGeom prst="triangle">
                      <a:avLst/>
                    </a:prstGeom>
                    <a:solidFill>
                      <a:srgbClr val="FFFFFF"/>
                    </a:solidFill>
                    <a:ln w="12700" cmpd="sng">
                      <a:solidFill>
                        <a:srgbClr val="000000"/>
                      </a:solidFill>
                    </a:ln>
                  </p:spPr>
                  <p:txBody>
  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18" charset="0"/>
                        <a:ea typeface="ＭＳ Ｐゴシック" pitchFamily="18" charset="-128"/>
                        <a:cs typeface="ＭＳ Ｐゴシック" pitchFamily="18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340" name="Group 339"/>
              <p:cNvGrpSpPr/>
              <p:nvPr/>
            </p:nvGrpSpPr>
            <p:grpSpPr>
              <a:xfrm>
                <a:off x="1371600" y="2286000"/>
                <a:ext cx="76200" cy="457200"/>
                <a:chOff x="7162800" y="2180537"/>
                <a:chExt cx="457201" cy="2110427"/>
              </a:xfrm>
            </p:grpSpPr>
            <p:sp>
              <p:nvSpPr>
                <p:cNvPr id="341" name="Rectangle 340"/>
                <p:cNvSpPr/>
                <p:nvPr/>
              </p:nvSpPr>
              <p:spPr>
                <a:xfrm rot="16200000">
                  <a:off x="6348069" y="2995269"/>
                  <a:ext cx="2086663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sp>
              <p:nvSpPr>
                <p:cNvPr id="342" name="Isosceles Triangle 341"/>
                <p:cNvSpPr/>
                <p:nvPr/>
              </p:nvSpPr>
              <p:spPr>
                <a:xfrm>
                  <a:off x="7162800" y="3962989"/>
                  <a:ext cx="457200" cy="327975"/>
                </a:xfrm>
                <a:prstGeom prst="triangle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18" charset="0"/>
                    <a:ea typeface="ＭＳ Ｐゴシック" pitchFamily="18" charset="-128"/>
                    <a:cs typeface="ＭＳ Ｐゴシック" pitchFamily="18" charset="-128"/>
                  </a:endParaRPr>
                </a:p>
              </p:txBody>
            </p:sp>
          </p:grpSp>
        </p:grpSp>
        <p:grpSp>
          <p:nvGrpSpPr>
            <p:cNvPr id="343" name="Group 342"/>
            <p:cNvGrpSpPr/>
            <p:nvPr/>
          </p:nvGrpSpPr>
          <p:grpSpPr>
            <a:xfrm>
              <a:off x="1828800" y="2743200"/>
              <a:ext cx="76200" cy="457200"/>
              <a:chOff x="7162800" y="2180537"/>
              <a:chExt cx="457201" cy="2110427"/>
            </a:xfrm>
          </p:grpSpPr>
          <p:sp>
            <p:nvSpPr>
              <p:cNvPr id="344" name="Rectangle 343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345" name="Isosceles Triangle 344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  <p:sp>
          <p:nvSpPr>
            <p:cNvPr id="310" name="TextBox 309"/>
            <p:cNvSpPr txBox="1"/>
            <p:nvPr/>
          </p:nvSpPr>
          <p:spPr>
            <a:xfrm>
              <a:off x="4724400" y="3276600"/>
              <a:ext cx="32321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Courier New"/>
                  <a:cs typeface="Courier New"/>
                </a:rPr>
                <a:t>target: add x5, x6, x7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905000" y="1828800"/>
              <a:ext cx="3317492" cy="1371600"/>
              <a:chOff x="1905000" y="1828800"/>
              <a:chExt cx="3317492" cy="1371600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905000" y="18288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55" name="Rectangle 15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56" name="Isosceles Triangle 15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09" name="Group 208"/>
              <p:cNvGrpSpPr/>
              <p:nvPr/>
            </p:nvGrpSpPr>
            <p:grpSpPr>
              <a:xfrm>
                <a:off x="1905000" y="2286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258" name="Group 25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259" name="Rectangle 25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260" name="Isosceles Triangle 25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269" name="Group 268"/>
              <p:cNvGrpSpPr/>
              <p:nvPr/>
            </p:nvGrpSpPr>
            <p:grpSpPr>
              <a:xfrm>
                <a:off x="1905000" y="2743200"/>
                <a:ext cx="457200" cy="457200"/>
                <a:chOff x="1524000" y="2667000"/>
                <a:chExt cx="457200" cy="457200"/>
              </a:xfrm>
            </p:grpSpPr>
            <p:sp>
              <p:nvSpPr>
                <p:cNvPr id="305" name="Rectangle 30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306" name="Group 30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307" name="Rectangle 30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308" name="Isosceles Triangle 30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sp>
            <p:nvSpPr>
              <p:cNvPr id="347" name="TextBox 346"/>
              <p:cNvSpPr txBox="1"/>
              <p:nvPr/>
            </p:nvSpPr>
            <p:spPr>
              <a:xfrm>
                <a:off x="3886200" y="22860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  <p:sp>
            <p:nvSpPr>
              <p:cNvPr id="223" name="TextBox 222"/>
              <p:cNvSpPr txBox="1"/>
              <p:nvPr/>
            </p:nvSpPr>
            <p:spPr>
              <a:xfrm>
                <a:off x="4343400" y="2743200"/>
                <a:ext cx="8790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latin typeface="Calibri"/>
                    <a:cs typeface="Calibri"/>
                  </a:rPr>
                  <a:t>bubble</a:t>
                </a:r>
              </a:p>
            </p:txBody>
          </p:sp>
        </p:grpSp>
        <p:cxnSp>
          <p:nvCxnSpPr>
            <p:cNvPr id="309" name="Curved Connector 308"/>
            <p:cNvCxnSpPr/>
            <p:nvPr/>
          </p:nvCxnSpPr>
          <p:spPr bwMode="auto">
            <a:xfrm>
              <a:off x="1981200" y="2209800"/>
              <a:ext cx="304800" cy="6858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346" name="Curved Connector 345"/>
            <p:cNvCxnSpPr/>
            <p:nvPr/>
          </p:nvCxnSpPr>
          <p:spPr bwMode="auto">
            <a:xfrm>
              <a:off x="1981200" y="2133600"/>
              <a:ext cx="304800" cy="4572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102" name="Curved Connector 308"/>
            <p:cNvCxnSpPr/>
            <p:nvPr/>
          </p:nvCxnSpPr>
          <p:spPr bwMode="auto">
            <a:xfrm>
              <a:off x="1981200" y="2362200"/>
              <a:ext cx="304800" cy="11430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/>
              <a:tailEnd type="arrow"/>
            </a:ln>
            <a:effectLst/>
          </p:spPr>
        </p:cxnSp>
        <p:grpSp>
          <p:nvGrpSpPr>
            <p:cNvPr id="132" name="Group 131"/>
            <p:cNvGrpSpPr/>
            <p:nvPr/>
          </p:nvGrpSpPr>
          <p:grpSpPr>
            <a:xfrm>
              <a:off x="2362200" y="3200400"/>
              <a:ext cx="2286000" cy="457200"/>
              <a:chOff x="1524000" y="2667000"/>
              <a:chExt cx="2286000" cy="457200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15240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rPr>
                    <a:t>F</a:t>
                  </a:r>
                </a:p>
              </p:txBody>
            </p:sp>
            <p:grpSp>
              <p:nvGrpSpPr>
                <p:cNvPr id="180" name="Group 179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81" name="Rectangle 180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82" name="Isosceles Triangle 181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4" name="Group 133"/>
              <p:cNvGrpSpPr/>
              <p:nvPr/>
            </p:nvGrpSpPr>
            <p:grpSpPr>
              <a:xfrm>
                <a:off x="19812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5" name="Rectangle 174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 smtClean="0">
                      <a:latin typeface="Calibri"/>
                      <a:ea typeface="ＭＳ Ｐゴシック" pitchFamily="18" charset="-128"/>
                      <a:cs typeface="Calibri"/>
                    </a:rPr>
                    <a:t>D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6" name="Group 175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7" name="Rectangle 176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5" name="Group 134"/>
              <p:cNvGrpSpPr/>
              <p:nvPr/>
            </p:nvGrpSpPr>
            <p:grpSpPr>
              <a:xfrm>
                <a:off x="24384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X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72" name="Group 171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73" name="Rectangle 172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>
                <a:off x="28956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67" name="Rectangle 166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M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68" name="Group 167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3352800" y="2667000"/>
                <a:ext cx="457200" cy="457200"/>
                <a:chOff x="1524000" y="2667000"/>
                <a:chExt cx="457200" cy="45720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1524000" y="2667000"/>
                  <a:ext cx="457200" cy="457200"/>
                </a:xfrm>
                <a:prstGeom prst="rect">
                  <a:avLst/>
                </a:prstGeom>
                <a:solidFill>
                  <a:srgbClr val="FFFFFF"/>
                </a:solidFill>
                <a:ln w="12700" cmpd="sng">
                  <a:solidFill>
                    <a:srgbClr val="000000"/>
                  </a:solidFill>
                </a:ln>
              </p:spPr>
              <p:txBody>
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2000" dirty="0">
                      <a:latin typeface="Calibri"/>
                      <a:ea typeface="ＭＳ Ｐゴシック" pitchFamily="18" charset="-128"/>
                      <a:cs typeface="Calibri"/>
                    </a:rPr>
                    <a:t>W</a:t>
                  </a:r>
                  <a:endPara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/>
                    <a:ea typeface="ＭＳ Ｐゴシック" pitchFamily="18" charset="-128"/>
                    <a:cs typeface="Calibri"/>
                  </a:endParaRPr>
                </a:p>
              </p:txBody>
            </p:sp>
            <p:grpSp>
              <p:nvGrpSpPr>
                <p:cNvPr id="139" name="Group 138"/>
                <p:cNvGrpSpPr/>
                <p:nvPr/>
              </p:nvGrpSpPr>
              <p:grpSpPr>
                <a:xfrm>
                  <a:off x="1904997" y="2667000"/>
                  <a:ext cx="76200" cy="457200"/>
                  <a:chOff x="7162800" y="2180537"/>
                  <a:chExt cx="457201" cy="2110427"/>
                </a:xfrm>
              </p:grpSpPr>
              <p:sp>
                <p:nvSpPr>
                  <p:cNvPr id="165" name="Rectangle 164"/>
                  <p:cNvSpPr/>
                  <p:nvPr/>
                </p:nvSpPr>
                <p:spPr>
                  <a:xfrm rot="16200000">
                    <a:off x="6348069" y="2995269"/>
                    <a:ext cx="2086663" cy="457200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/>
                      <a:ea typeface="ＭＳ Ｐゴシック" pitchFamily="18" charset="-128"/>
                      <a:cs typeface="Calibri"/>
                    </a:endParaRPr>
                  </a:p>
                </p:txBody>
              </p:sp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7162800" y="3962989"/>
                    <a:ext cx="457200" cy="327975"/>
                  </a:xfrm>
                  <a:prstGeom prst="triangle">
                    <a:avLst/>
                  </a:prstGeom>
                  <a:solidFill>
                    <a:srgbClr val="FFFFFF"/>
                  </a:solidFill>
                  <a:ln w="12700" cmpd="sng">
                    <a:solidFill>
                      <a:srgbClr val="000000"/>
                    </a:solidFill>
                  </a:ln>
                </p:spPr>
                <p:txBody>
  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24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18" charset="0"/>
                      <a:ea typeface="ＭＳ Ｐゴシック" pitchFamily="18" charset="-128"/>
                      <a:cs typeface="ＭＳ Ｐゴシック" pitchFamily="18" charset="-128"/>
                    </a:endParaRPr>
                  </a:p>
                </p:txBody>
              </p:sp>
            </p:grpSp>
          </p:grpSp>
        </p:grpSp>
        <p:grpSp>
          <p:nvGrpSpPr>
            <p:cNvPr id="217" name="Group 216"/>
            <p:cNvGrpSpPr/>
            <p:nvPr/>
          </p:nvGrpSpPr>
          <p:grpSpPr>
            <a:xfrm>
              <a:off x="2286000" y="3200400"/>
              <a:ext cx="76200" cy="457200"/>
              <a:chOff x="7162800" y="2180537"/>
              <a:chExt cx="457201" cy="2110427"/>
            </a:xfrm>
          </p:grpSpPr>
          <p:sp>
            <p:nvSpPr>
              <p:cNvPr id="218" name="Rectangle 217"/>
              <p:cNvSpPr/>
              <p:nvPr/>
            </p:nvSpPr>
            <p:spPr>
              <a:xfrm rot="16200000">
                <a:off x="6348069" y="2995269"/>
                <a:ext cx="2086663" cy="457200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221" name="Isosceles Triangle 220"/>
              <p:cNvSpPr/>
              <p:nvPr/>
            </p:nvSpPr>
            <p:spPr>
              <a:xfrm>
                <a:off x="7162800" y="3962989"/>
                <a:ext cx="457200" cy="327975"/>
              </a:xfrm>
              <a:prstGeom prst="triangle">
                <a:avLst/>
              </a:prstGeom>
              <a:solidFill>
                <a:srgbClr val="FFFFFF"/>
              </a:solidFill>
              <a:ln w="12700" cmpd="sng">
                <a:solidFill>
                  <a:srgbClr val="000000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18" charset="0"/>
                  <a:ea typeface="ＭＳ Ｐゴシック" pitchFamily="18" charset="-128"/>
                  <a:cs typeface="ＭＳ Ｐゴシック" pitchFamily="18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14443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736600"/>
          </a:xfrm>
        </p:spPr>
        <p:txBody>
          <a:bodyPr/>
          <a:lstStyle/>
          <a:p>
            <a:r>
              <a:rPr lang="en-US" dirty="0"/>
              <a:t>Why i</a:t>
            </a:r>
            <a:r>
              <a:rPr lang="en-US" dirty="0" smtClean="0"/>
              <a:t>nstruction </a:t>
            </a:r>
            <a:r>
              <a:rPr lang="en-US" dirty="0"/>
              <a:t>may not be dispatched every </a:t>
            </a:r>
            <a:r>
              <a:rPr lang="en-US" dirty="0" smtClean="0"/>
              <a:t>cycle in classic 5-stage pipeline </a:t>
            </a:r>
            <a:r>
              <a:rPr lang="en-US" sz="2400" dirty="0"/>
              <a:t>(CPI&gt;1)</a:t>
            </a:r>
          </a:p>
        </p:txBody>
      </p:sp>
      <p:sp>
        <p:nvSpPr>
          <p:cNvPr id="132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3650"/>
            <a:ext cx="8077200" cy="4197350"/>
          </a:xfrm>
        </p:spPr>
        <p:txBody>
          <a:bodyPr/>
          <a:lstStyle/>
          <a:p>
            <a:pPr marL="342900" indent="-342900"/>
            <a:r>
              <a:rPr lang="en-US" sz="2400" dirty="0"/>
              <a:t>Full bypassing may be too expensive to implement</a:t>
            </a:r>
          </a:p>
          <a:p>
            <a:pPr marL="742950" lvl="1" indent="-285750"/>
            <a:r>
              <a:rPr lang="en-US" sz="2000" dirty="0"/>
              <a:t>typically all frequently used paths are provided</a:t>
            </a:r>
          </a:p>
          <a:p>
            <a:pPr marL="742950" lvl="1" indent="-285750"/>
            <a:r>
              <a:rPr lang="en-US" sz="2000" dirty="0"/>
              <a:t>some infrequently used bypass paths may increase cycle time and counteract the benefit of reducing CPI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/>
              <a:t>Loads have two-cycle latency</a:t>
            </a:r>
          </a:p>
          <a:p>
            <a:pPr marL="742950" lvl="1" indent="-285750"/>
            <a:r>
              <a:rPr lang="en-US" sz="2000" dirty="0"/>
              <a:t>Instruction after load cannot use load result</a:t>
            </a:r>
          </a:p>
          <a:p>
            <a:pPr marL="742950" lvl="1" indent="-285750"/>
            <a:r>
              <a:rPr lang="en-US" sz="2000" dirty="0"/>
              <a:t>MIPS-I ISA defined </a:t>
            </a:r>
            <a:r>
              <a:rPr lang="en-US" sz="2000" i="1" dirty="0"/>
              <a:t>load delay slots</a:t>
            </a:r>
            <a:r>
              <a:rPr lang="en-US" sz="2000" dirty="0"/>
              <a:t>, a software-visible pipeline hazard (compiler schedules independent instruction or inserts</a:t>
            </a:r>
            <a:r>
              <a:rPr lang="en-US" sz="2000" dirty="0" smtClean="0"/>
              <a:t> NOP </a:t>
            </a:r>
            <a:r>
              <a:rPr lang="en-US" sz="2000" dirty="0"/>
              <a:t>to avoid hazard). Removed in MIPS-II (pipeline interlocks added in hardware)</a:t>
            </a:r>
          </a:p>
          <a:p>
            <a:pPr lvl="2"/>
            <a:r>
              <a:rPr lang="en-US" sz="1800" dirty="0" err="1"/>
              <a:t>MIPS:“</a:t>
            </a:r>
            <a:r>
              <a:rPr lang="en-US" sz="1800" b="1" dirty="0" err="1"/>
              <a:t>M</a:t>
            </a:r>
            <a:r>
              <a:rPr lang="en-US" sz="1800" dirty="0" err="1"/>
              <a:t>icroprocessor</a:t>
            </a:r>
            <a:r>
              <a:rPr lang="en-US" sz="1800" dirty="0"/>
              <a:t> without </a:t>
            </a:r>
            <a:r>
              <a:rPr lang="en-US" sz="1800" b="1" dirty="0"/>
              <a:t>I</a:t>
            </a:r>
            <a:r>
              <a:rPr lang="en-US" sz="1800" dirty="0"/>
              <a:t>nterlocked </a:t>
            </a:r>
            <a:r>
              <a:rPr lang="en-US" sz="1800" b="1" dirty="0"/>
              <a:t>P</a:t>
            </a:r>
            <a:r>
              <a:rPr lang="en-US" sz="1800" dirty="0"/>
              <a:t>ipeline </a:t>
            </a:r>
            <a:r>
              <a:rPr lang="en-US" sz="1800" b="1" dirty="0"/>
              <a:t>S</a:t>
            </a:r>
            <a:r>
              <a:rPr lang="en-US" sz="1800" dirty="0"/>
              <a:t>tages</a:t>
            </a:r>
            <a:r>
              <a:rPr lang="en-US" sz="1800" dirty="0">
                <a:latin typeface="ヒラギノ角ゴ Pro W3" charset="-128"/>
              </a:rPr>
              <a:t>”</a:t>
            </a:r>
            <a:endParaRPr lang="en-US" sz="1800" dirty="0"/>
          </a:p>
          <a:p>
            <a:pPr marL="342900" indent="-342900"/>
            <a:r>
              <a:rPr lang="en-US" sz="1800" dirty="0"/>
              <a:t> </a:t>
            </a:r>
            <a:r>
              <a:rPr lang="en-US" sz="2400" dirty="0" smtClean="0"/>
              <a:t>Jumps/Conditional </a:t>
            </a:r>
            <a:r>
              <a:rPr lang="en-US" sz="2400" dirty="0"/>
              <a:t>branches may cause bubbles</a:t>
            </a:r>
          </a:p>
          <a:p>
            <a:pPr marL="742950" lvl="1" indent="-285750"/>
            <a:r>
              <a:rPr lang="en-US" sz="2000" dirty="0"/>
              <a:t>kill following </a:t>
            </a:r>
            <a:r>
              <a:rPr lang="en-US" sz="2000" dirty="0" err="1"/>
              <a:t>instruction(s</a:t>
            </a:r>
            <a:r>
              <a:rPr lang="en-US" sz="2000" dirty="0"/>
              <a:t>) if no delay slots</a:t>
            </a:r>
            <a:endParaRPr lang="en-US" sz="14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7F229ABC-AA2A-4349-8A31-237E0D66C753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3012" name="Text Box 4"/>
          <p:cNvSpPr txBox="1">
            <a:spLocks noChangeArrowheads="1"/>
          </p:cNvSpPr>
          <p:nvPr/>
        </p:nvSpPr>
        <p:spPr bwMode="auto">
          <a:xfrm>
            <a:off x="990600" y="5334000"/>
            <a:ext cx="716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Machines with software-visible delay slots may execute significant number of NOP instructions inserted by the 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compiler.</a:t>
            </a:r>
          </a:p>
          <a:p>
            <a:pPr eaLnBrk="1" hangingPunct="1">
              <a:spcBef>
                <a:spcPct val="0"/>
              </a:spcBef>
            </a:pP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NOPs reduce CPI, but increase </a:t>
            </a: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instructions/</a:t>
            </a:r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program!</a:t>
            </a:r>
            <a:endParaRPr lang="en-US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6338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Traps and 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class, we’ll use following terminology</a:t>
            </a:r>
          </a:p>
          <a:p>
            <a:r>
              <a:rPr lang="en-US" b="1" i="1" dirty="0" smtClean="0"/>
              <a:t>Exception</a:t>
            </a:r>
            <a:r>
              <a:rPr lang="en-US" dirty="0" smtClean="0"/>
              <a:t>: An unusual internal event caused by program during execution</a:t>
            </a:r>
          </a:p>
          <a:p>
            <a:pPr lvl="1"/>
            <a:r>
              <a:rPr lang="en-US" dirty="0" smtClean="0"/>
              <a:t>E.g., page fault, arithmetic underflow</a:t>
            </a:r>
          </a:p>
          <a:p>
            <a:r>
              <a:rPr lang="en-US" b="1" i="1" dirty="0" smtClean="0"/>
              <a:t>Trap</a:t>
            </a:r>
            <a:r>
              <a:rPr lang="en-US" dirty="0" smtClean="0"/>
              <a:t>: Forced transfer of control to supervisor caused by exception</a:t>
            </a:r>
          </a:p>
          <a:p>
            <a:pPr lvl="1"/>
            <a:r>
              <a:rPr lang="en-US" dirty="0" smtClean="0"/>
              <a:t>Not all exceptions cause traps (c.f. IEEE 754 floating-point standard)</a:t>
            </a:r>
          </a:p>
          <a:p>
            <a:r>
              <a:rPr lang="en-US" b="1" i="1" dirty="0" smtClean="0"/>
              <a:t>Interrupt</a:t>
            </a:r>
            <a:r>
              <a:rPr lang="en-US" dirty="0" smtClean="0"/>
              <a:t>: An external event outside of running program, which causes transfer of control to supervisor</a:t>
            </a:r>
            <a:endParaRPr lang="en-US" dirty="0"/>
          </a:p>
          <a:p>
            <a:r>
              <a:rPr lang="en-US" dirty="0" smtClean="0"/>
              <a:t>Traps and interrupts usually handled by same pipeline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75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Exception Handling</a:t>
            </a:r>
          </a:p>
        </p:txBody>
      </p:sp>
      <p:sp>
        <p:nvSpPr>
          <p:cNvPr id="1394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05800" cy="4927600"/>
          </a:xfrm>
        </p:spPr>
        <p:txBody>
          <a:bodyPr/>
          <a:lstStyle/>
          <a:p>
            <a:r>
              <a:rPr lang="en-US" sz="2800" dirty="0" smtClean="0"/>
              <a:t>(Analytical Engine had overflow exceptions)</a:t>
            </a:r>
          </a:p>
          <a:p>
            <a:r>
              <a:rPr lang="en-US" sz="2800" dirty="0" smtClean="0"/>
              <a:t>First </a:t>
            </a:r>
            <a:r>
              <a:rPr lang="en-US" sz="2800" dirty="0"/>
              <a:t>system with </a:t>
            </a:r>
            <a:r>
              <a:rPr lang="en-US" sz="2800" dirty="0" smtClean="0"/>
              <a:t>traps was </a:t>
            </a:r>
            <a:r>
              <a:rPr lang="en-US" sz="2800" dirty="0"/>
              <a:t>Univac-I, 1951</a:t>
            </a:r>
          </a:p>
          <a:p>
            <a:pPr lvl="1"/>
            <a:r>
              <a:rPr lang="en-US" sz="2000" dirty="0">
                <a:ea typeface="ヒラギノ角ゴ Pro W3" charset="-128"/>
                <a:cs typeface="ヒラギノ角ゴ Pro W3" charset="-128"/>
              </a:rPr>
              <a:t>A</a:t>
            </a:r>
            <a:r>
              <a:rPr lang="en-US" sz="2000" dirty="0"/>
              <a:t>rithmetic overflow would either</a:t>
            </a:r>
          </a:p>
          <a:p>
            <a:pPr lvl="2"/>
            <a:r>
              <a:rPr lang="en-US" sz="2000" dirty="0"/>
              <a:t>1. trigger the execution a two-instruction fix-up routine at address 0, or</a:t>
            </a:r>
          </a:p>
          <a:p>
            <a:pPr lvl="2"/>
            <a:r>
              <a:rPr lang="en-US" sz="2000" dirty="0"/>
              <a:t>2. at the programmer's option, cause the computer to stop</a:t>
            </a:r>
            <a:endParaRPr lang="en-US" sz="2000" dirty="0">
              <a:ea typeface="ヒラギノ角ゴ Pro W3" charset="-128"/>
              <a:cs typeface="ヒラギノ角ゴ Pro W3" charset="-128"/>
            </a:endParaRPr>
          </a:p>
          <a:p>
            <a:pPr lvl="1"/>
            <a:r>
              <a:rPr lang="en-US" sz="2000" dirty="0"/>
              <a:t>Later Univac 1103, 1955, modified to add external interrupts</a:t>
            </a:r>
          </a:p>
          <a:p>
            <a:pPr lvl="2"/>
            <a:r>
              <a:rPr lang="en-US" sz="2000" dirty="0"/>
              <a:t>Used to gather real-time wind tunnel data</a:t>
            </a:r>
          </a:p>
          <a:p>
            <a:r>
              <a:rPr lang="en-US" sz="2800" dirty="0"/>
              <a:t>First system with I/O interrupts was DYSEAC, 1954</a:t>
            </a:r>
          </a:p>
          <a:p>
            <a:pPr lvl="1"/>
            <a:r>
              <a:rPr lang="en-US" sz="2000" dirty="0"/>
              <a:t>Had two program counters, and I/O signal caused switch between two PCs</a:t>
            </a:r>
          </a:p>
          <a:p>
            <a:pPr lvl="1"/>
            <a:r>
              <a:rPr lang="en-US" sz="2000" dirty="0"/>
              <a:t>Also, first system with DMA (direct memory access by I/O device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And, first mobile computer (two tractor trailers, 12 tons + 8 tons)</a:t>
            </a:r>
            <a:endParaRPr lang="en-US" sz="20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C7293746-5331-7E47-831D-5E0834393DB9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1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</a:t>
            </a:r>
            <a:r>
              <a:rPr lang="en-US" dirty="0" smtClean="0"/>
              <a:t>Interrupts</a:t>
            </a:r>
            <a:endParaRPr lang="en-US" sz="2000" dirty="0"/>
          </a:p>
        </p:txBody>
      </p:sp>
      <p:sp>
        <p:nvSpPr>
          <p:cNvPr id="13731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14450"/>
            <a:ext cx="7772400" cy="5086350"/>
          </a:xfrm>
        </p:spPr>
        <p:txBody>
          <a:bodyPr/>
          <a:lstStyle/>
          <a:p>
            <a:r>
              <a:rPr lang="en-US" dirty="0"/>
              <a:t>An I/O device requests attention by asserting one of the </a:t>
            </a:r>
            <a:r>
              <a:rPr lang="en-US" i="1" dirty="0"/>
              <a:t>prioritized interrupt request lines</a:t>
            </a:r>
          </a:p>
          <a:p>
            <a:pPr lvl="2"/>
            <a:endParaRPr lang="en-US" i="1" dirty="0"/>
          </a:p>
          <a:p>
            <a:r>
              <a:rPr lang="en-US" dirty="0"/>
              <a:t>When the processor decides to process the interrupt </a:t>
            </a:r>
          </a:p>
          <a:p>
            <a:pPr lvl="1"/>
            <a:r>
              <a:rPr lang="en-US" sz="2000" dirty="0"/>
              <a:t>It stops the current program at instruction I</a:t>
            </a:r>
            <a:r>
              <a:rPr lang="en-US" sz="3200" baseline="-25000" dirty="0"/>
              <a:t>i</a:t>
            </a:r>
            <a:r>
              <a:rPr lang="en-US" sz="2000" dirty="0"/>
              <a:t>, completing all the instructions up to I</a:t>
            </a:r>
            <a:r>
              <a:rPr lang="en-US" sz="3200" baseline="-25000" dirty="0"/>
              <a:t>i-</a:t>
            </a:r>
            <a:r>
              <a:rPr lang="en-US" sz="32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i="1" dirty="0"/>
              <a:t>precise interrupt)</a:t>
            </a:r>
            <a:endParaRPr lang="en-US" sz="2000" dirty="0"/>
          </a:p>
          <a:p>
            <a:pPr lvl="1"/>
            <a:r>
              <a:rPr lang="en-US" sz="2000" dirty="0"/>
              <a:t>It saves the PC of instruction I</a:t>
            </a:r>
            <a:r>
              <a:rPr lang="en-US" sz="3200" baseline="-25000" dirty="0"/>
              <a:t>i</a:t>
            </a:r>
            <a:r>
              <a:rPr lang="en-US" sz="2000" dirty="0"/>
              <a:t> in a special register (EPC)</a:t>
            </a:r>
          </a:p>
          <a:p>
            <a:pPr lvl="1"/>
            <a:r>
              <a:rPr lang="en-US" sz="2000" dirty="0"/>
              <a:t>It disables interrupts and transfers control to a designated interrupt handler running in the kernel 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F23D183B-F9E6-9541-A4D2-D8501B36E5AB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24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Handler</a:t>
            </a:r>
          </a:p>
        </p:txBody>
      </p:sp>
      <p:sp>
        <p:nvSpPr>
          <p:cNvPr id="137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Saves EPC before enabling interrupts to allow nested interrupts </a:t>
            </a:r>
            <a:r>
              <a:rPr lang="en-US" dirty="0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dirty="0"/>
              <a:t> </a:t>
            </a:r>
            <a:r>
              <a:rPr lang="en-US" i="1" dirty="0"/>
              <a:t>  </a:t>
            </a:r>
          </a:p>
          <a:p>
            <a:pPr lvl="1"/>
            <a:r>
              <a:rPr lang="en-US" dirty="0"/>
              <a:t>need an instruction to move EPC into GPRs </a:t>
            </a:r>
          </a:p>
          <a:p>
            <a:pPr lvl="1"/>
            <a:r>
              <a:rPr lang="en-US" dirty="0"/>
              <a:t>need a way to mask further interrupts at least until EPC can be saved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Needs to read a</a:t>
            </a:r>
            <a:r>
              <a:rPr lang="en-US" i="1" dirty="0"/>
              <a:t> status register</a:t>
            </a:r>
            <a:r>
              <a:rPr lang="en-US" dirty="0"/>
              <a:t> that indicates the cause of the interrupt</a:t>
            </a:r>
          </a:p>
          <a:p>
            <a:r>
              <a:rPr lang="en-US" dirty="0"/>
              <a:t>Uses a special</a:t>
            </a:r>
            <a:r>
              <a:rPr lang="en-US" i="1" dirty="0"/>
              <a:t> </a:t>
            </a:r>
            <a:r>
              <a:rPr lang="en-US" dirty="0"/>
              <a:t>indirect jump instruction E</a:t>
            </a:r>
            <a:r>
              <a:rPr lang="en-US" dirty="0" smtClean="0"/>
              <a:t>RET (</a:t>
            </a:r>
            <a:r>
              <a:rPr lang="en-US" i="1" dirty="0"/>
              <a:t>return-from</a:t>
            </a:r>
            <a:r>
              <a:rPr lang="en-US" i="1" dirty="0" smtClean="0"/>
              <a:t>-environment</a:t>
            </a:r>
            <a:r>
              <a:rPr lang="en-US" dirty="0" smtClean="0"/>
              <a:t>) </a:t>
            </a:r>
            <a:r>
              <a:rPr lang="en-US" dirty="0"/>
              <a:t>which</a:t>
            </a:r>
          </a:p>
          <a:p>
            <a:pPr lvl="1"/>
            <a:r>
              <a:rPr lang="en-US" dirty="0"/>
              <a:t>enables interrupts</a:t>
            </a:r>
          </a:p>
          <a:p>
            <a:pPr lvl="1"/>
            <a:r>
              <a:rPr lang="en-US" dirty="0"/>
              <a:t>restores the processor to the user mode</a:t>
            </a:r>
          </a:p>
          <a:p>
            <a:pPr lvl="1"/>
            <a:r>
              <a:rPr lang="en-US" dirty="0"/>
              <a:t>restores hardware status and control state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16C1E367-CA14-9C47-9852-C8FD9804BE8E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</a:t>
            </a:r>
            <a:r>
              <a:rPr lang="en-US" dirty="0" smtClean="0"/>
              <a:t>Trap</a:t>
            </a:r>
            <a:endParaRPr lang="en-US" dirty="0"/>
          </a:p>
        </p:txBody>
      </p:sp>
      <p:sp>
        <p:nvSpPr>
          <p:cNvPr id="1375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824788" cy="4933950"/>
          </a:xfrm>
        </p:spPr>
        <p:txBody>
          <a:bodyPr/>
          <a:lstStyle/>
          <a:p>
            <a:r>
              <a:rPr lang="en-US" dirty="0"/>
              <a:t>A synchronous </a:t>
            </a:r>
            <a:r>
              <a:rPr lang="en-US" dirty="0" smtClean="0"/>
              <a:t>trap is </a:t>
            </a:r>
            <a:r>
              <a:rPr lang="en-US" dirty="0"/>
              <a:t>caused by </a:t>
            </a:r>
            <a:r>
              <a:rPr lang="en-US" dirty="0" smtClean="0"/>
              <a:t>an exception on a </a:t>
            </a:r>
            <a:r>
              <a:rPr lang="en-US" i="1" dirty="0"/>
              <a:t>particular instruction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In general, the instruction cannot be completed and needs to be </a:t>
            </a:r>
            <a:r>
              <a:rPr lang="en-US" i="1" dirty="0"/>
              <a:t>restarted</a:t>
            </a:r>
            <a:r>
              <a:rPr lang="en-US" dirty="0"/>
              <a:t> after the exception has been handled</a:t>
            </a:r>
          </a:p>
          <a:p>
            <a:pPr lvl="1"/>
            <a:r>
              <a:rPr lang="en-US" sz="2000" dirty="0"/>
              <a:t>requires undoing the effect of one or more partially executed instructions</a:t>
            </a:r>
          </a:p>
          <a:p>
            <a:pPr lvl="1"/>
            <a:endParaRPr lang="en-US" sz="2000" dirty="0"/>
          </a:p>
          <a:p>
            <a:r>
              <a:rPr lang="en-US" dirty="0"/>
              <a:t>In the case of a system call trap, the instruction is considered to have been completed  </a:t>
            </a:r>
          </a:p>
          <a:p>
            <a:pPr lvl="1"/>
            <a:r>
              <a:rPr lang="en-US" sz="2000" dirty="0"/>
              <a:t>a special jump instruction involving a change to </a:t>
            </a:r>
            <a:r>
              <a:rPr lang="en-US" sz="2000" dirty="0" smtClean="0"/>
              <a:t>a privileged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C255B079-C596-4C45-8FF4-8B4AA1BA3EFB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177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981200"/>
            <a:ext cx="7683500" cy="2667000"/>
          </a:xfrm>
        </p:spPr>
        <p:txBody>
          <a:bodyPr/>
          <a:lstStyle/>
          <a:p>
            <a:r>
              <a:rPr lang="en-US" dirty="0" smtClean="0"/>
              <a:t>Instructions per program depends on source code, compiler technology, and ISA</a:t>
            </a:r>
          </a:p>
          <a:p>
            <a:r>
              <a:rPr lang="en-US" dirty="0" smtClean="0"/>
              <a:t>Cycles per instructions (CPI) depends on ISA and µarchitecture</a:t>
            </a:r>
          </a:p>
          <a:p>
            <a:r>
              <a:rPr lang="en-US" dirty="0" smtClean="0"/>
              <a:t>Time per cycle depends upon the </a:t>
            </a:r>
            <a:r>
              <a:rPr lang="en-US" dirty="0"/>
              <a:t>µ</a:t>
            </a:r>
            <a:r>
              <a:rPr lang="en-US" dirty="0" smtClean="0"/>
              <a:t>architecture and base technology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5DC2A54D-D38A-6449-A27D-1BD4A1440DD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7315200" cy="89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24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Arial"/>
              <a:buChar char="•"/>
              <a:defRPr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3pPr>
            <a:lvl4pPr marL="15430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charset="2"/>
              <a:buChar char="§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4pPr>
            <a:lvl5pPr marL="2000250" indent="-171450" algn="l" rtl="0" eaLnBrk="0" fontAlgn="base" hangingPunct="0">
              <a:lnSpc>
                <a:spcPct val="8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600">
                <a:solidFill>
                  <a:schemeClr val="tx1"/>
                </a:solidFill>
                <a:latin typeface="Calibri"/>
                <a:ea typeface="ＭＳ Ｐゴシック" charset="-128"/>
                <a:cs typeface="Calibri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US" sz="2800" smtClean="0"/>
              <a:t>   </a:t>
            </a:r>
            <a:r>
              <a:rPr lang="en-US" sz="2800" u="sng" smtClean="0"/>
              <a:t>   Time   </a:t>
            </a:r>
            <a:r>
              <a:rPr lang="en-US" sz="2800" smtClean="0"/>
              <a:t>  =   </a:t>
            </a:r>
            <a:r>
              <a:rPr lang="en-US" sz="2800" u="sng" smtClean="0"/>
              <a:t>Instructions</a:t>
            </a:r>
            <a:r>
              <a:rPr lang="en-US" sz="2800" smtClean="0"/>
              <a:t>      </a:t>
            </a:r>
            <a:r>
              <a:rPr lang="en-US" sz="2800" u="sng" smtClean="0"/>
              <a:t>   Cycles    </a:t>
            </a:r>
            <a:r>
              <a:rPr lang="en-US" sz="2800" smtClean="0"/>
              <a:t>        </a:t>
            </a:r>
            <a:r>
              <a:rPr lang="en-US" sz="2800" u="sng" smtClean="0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2800" smtClean="0"/>
              <a:t>   Program         Program     *  Instruction   *  Cycle</a:t>
            </a:r>
            <a:endParaRPr lang="en-US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“Iron Law” of Processor Performance</a:t>
            </a:r>
            <a:endParaRPr lang="en-US" dirty="0"/>
          </a:p>
        </p:txBody>
      </p:sp>
      <p:graphicFrame>
        <p:nvGraphicFramePr>
          <p:cNvPr id="7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5483"/>
              </p:ext>
            </p:extLst>
          </p:nvPr>
        </p:nvGraphicFramePr>
        <p:xfrm>
          <a:off x="1828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1371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Microcoded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62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4267200"/>
            <a:ext cx="6907213" cy="18288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How to handle multiple simultaneous exceptions in different pipeline stages?</a:t>
            </a:r>
          </a:p>
          <a:p>
            <a:r>
              <a:rPr lang="en-US" dirty="0">
                <a:solidFill>
                  <a:schemeClr val="tx2"/>
                </a:solidFill>
              </a:rPr>
              <a:t>How and where to handle external asynchronous interrupts?</a:t>
            </a:r>
            <a:endParaRPr 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5BA8FB24-CE5A-9940-A975-E651D7363B13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376260" name="Group 4"/>
          <p:cNvGrpSpPr>
            <a:grpSpLocks/>
          </p:cNvGrpSpPr>
          <p:nvPr/>
        </p:nvGrpSpPr>
        <p:grpSpPr bwMode="auto">
          <a:xfrm>
            <a:off x="381000" y="1447800"/>
            <a:ext cx="8305800" cy="2347913"/>
            <a:chOff x="240" y="912"/>
            <a:chExt cx="5232" cy="1479"/>
          </a:xfrm>
        </p:grpSpPr>
        <p:sp>
          <p:nvSpPr>
            <p:cNvPr id="1376261" name="Line 5"/>
            <p:cNvSpPr>
              <a:spLocks noChangeShapeType="1"/>
            </p:cNvSpPr>
            <p:nvPr/>
          </p:nvSpPr>
          <p:spPr bwMode="auto">
            <a:xfrm>
              <a:off x="4032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2" name="Line 6"/>
            <p:cNvSpPr>
              <a:spLocks noChangeShapeType="1"/>
            </p:cNvSpPr>
            <p:nvPr/>
          </p:nvSpPr>
          <p:spPr bwMode="auto">
            <a:xfrm>
              <a:off x="720" y="1296"/>
              <a:ext cx="0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3" name="Line 7"/>
            <p:cNvSpPr>
              <a:spLocks noChangeShapeType="1"/>
            </p:cNvSpPr>
            <p:nvPr/>
          </p:nvSpPr>
          <p:spPr bwMode="auto">
            <a:xfrm>
              <a:off x="3264" y="1296"/>
              <a:ext cx="2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64" name="Line 8"/>
            <p:cNvSpPr>
              <a:spLocks noChangeShapeType="1"/>
            </p:cNvSpPr>
            <p:nvPr/>
          </p:nvSpPr>
          <p:spPr bwMode="auto">
            <a:xfrm>
              <a:off x="336" y="1296"/>
              <a:ext cx="2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65" name="Group 9"/>
            <p:cNvGrpSpPr>
              <a:grpSpLocks/>
            </p:cNvGrpSpPr>
            <p:nvPr/>
          </p:nvGrpSpPr>
          <p:grpSpPr bwMode="auto">
            <a:xfrm>
              <a:off x="240" y="912"/>
              <a:ext cx="192" cy="768"/>
              <a:chOff x="336" y="1200"/>
              <a:chExt cx="144" cy="720"/>
            </a:xfrm>
          </p:grpSpPr>
          <p:sp>
            <p:nvSpPr>
              <p:cNvPr id="1376266" name="Rectangle 1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1376267" name="Freeform 1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68" name="Rectangle 12"/>
            <p:cNvSpPr>
              <a:spLocks noChangeArrowheads="1"/>
            </p:cNvSpPr>
            <p:nvPr/>
          </p:nvSpPr>
          <p:spPr bwMode="auto">
            <a:xfrm>
              <a:off x="960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1376269" name="Group 13"/>
            <p:cNvGrpSpPr>
              <a:grpSpLocks/>
            </p:cNvGrpSpPr>
            <p:nvPr/>
          </p:nvGrpSpPr>
          <p:grpSpPr bwMode="auto">
            <a:xfrm>
              <a:off x="1632" y="912"/>
              <a:ext cx="192" cy="768"/>
              <a:chOff x="336" y="1200"/>
              <a:chExt cx="144" cy="720"/>
            </a:xfrm>
          </p:grpSpPr>
          <p:sp>
            <p:nvSpPr>
              <p:cNvPr id="1376270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1376271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2" name="Rectangle 16"/>
            <p:cNvSpPr>
              <a:spLocks noChangeArrowheads="1"/>
            </p:cNvSpPr>
            <p:nvPr/>
          </p:nvSpPr>
          <p:spPr bwMode="auto">
            <a:xfrm>
              <a:off x="1920" y="960"/>
              <a:ext cx="768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Decode</a:t>
              </a:r>
            </a:p>
          </p:txBody>
        </p:sp>
        <p:grpSp>
          <p:nvGrpSpPr>
            <p:cNvPr id="1376273" name="Group 17"/>
            <p:cNvGrpSpPr>
              <a:grpSpLocks/>
            </p:cNvGrpSpPr>
            <p:nvPr/>
          </p:nvGrpSpPr>
          <p:grpSpPr bwMode="auto">
            <a:xfrm>
              <a:off x="2736" y="912"/>
              <a:ext cx="192" cy="768"/>
              <a:chOff x="336" y="1200"/>
              <a:chExt cx="144" cy="720"/>
            </a:xfrm>
          </p:grpSpPr>
          <p:sp>
            <p:nvSpPr>
              <p:cNvPr id="137627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E</a:t>
                </a:r>
              </a:p>
            </p:txBody>
          </p:sp>
          <p:sp>
            <p:nvSpPr>
              <p:cNvPr id="137627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76" name="Freeform 20"/>
            <p:cNvSpPr>
              <a:spLocks/>
            </p:cNvSpPr>
            <p:nvPr/>
          </p:nvSpPr>
          <p:spPr bwMode="auto">
            <a:xfrm>
              <a:off x="3024" y="960"/>
              <a:ext cx="240" cy="6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1376277" name="Group 21"/>
            <p:cNvGrpSpPr>
              <a:grpSpLocks/>
            </p:cNvGrpSpPr>
            <p:nvPr/>
          </p:nvGrpSpPr>
          <p:grpSpPr bwMode="auto">
            <a:xfrm>
              <a:off x="3600" y="912"/>
              <a:ext cx="192" cy="768"/>
              <a:chOff x="336" y="1200"/>
              <a:chExt cx="144" cy="720"/>
            </a:xfrm>
          </p:grpSpPr>
          <p:sp>
            <p:nvSpPr>
              <p:cNvPr id="1376278" name="Rectangle 2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M</a:t>
                </a:r>
              </a:p>
            </p:txBody>
          </p:sp>
          <p:sp>
            <p:nvSpPr>
              <p:cNvPr id="1376279" name="Freeform 2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0" name="Rectangle 24"/>
            <p:cNvSpPr>
              <a:spLocks noChangeArrowheads="1"/>
            </p:cNvSpPr>
            <p:nvPr/>
          </p:nvSpPr>
          <p:spPr bwMode="auto">
            <a:xfrm>
              <a:off x="4464" y="960"/>
              <a:ext cx="576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1376281" name="Group 25"/>
            <p:cNvGrpSpPr>
              <a:grpSpLocks/>
            </p:cNvGrpSpPr>
            <p:nvPr/>
          </p:nvGrpSpPr>
          <p:grpSpPr bwMode="auto">
            <a:xfrm>
              <a:off x="5136" y="912"/>
              <a:ext cx="192" cy="768"/>
              <a:chOff x="336" y="1200"/>
              <a:chExt cx="144" cy="720"/>
            </a:xfrm>
          </p:grpSpPr>
          <p:sp>
            <p:nvSpPr>
              <p:cNvPr id="1376282" name="Rectangle 2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1376283" name="Freeform 2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1376284" name="Line 28"/>
            <p:cNvSpPr>
              <a:spLocks noChangeShapeType="1"/>
            </p:cNvSpPr>
            <p:nvPr/>
          </p:nvSpPr>
          <p:spPr bwMode="auto">
            <a:xfrm>
              <a:off x="2928" y="1104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5" name="Line 29"/>
            <p:cNvSpPr>
              <a:spLocks noChangeShapeType="1"/>
            </p:cNvSpPr>
            <p:nvPr/>
          </p:nvSpPr>
          <p:spPr bwMode="auto">
            <a:xfrm>
              <a:off x="2928" y="1488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86" name="Text Box 30"/>
            <p:cNvSpPr txBox="1">
              <a:spLocks noChangeArrowheads="1"/>
            </p:cNvSpPr>
            <p:nvPr/>
          </p:nvSpPr>
          <p:spPr bwMode="auto">
            <a:xfrm>
              <a:off x="3077" y="1199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1376287" name="Text Box 31"/>
            <p:cNvSpPr txBox="1">
              <a:spLocks noChangeArrowheads="1"/>
            </p:cNvSpPr>
            <p:nvPr/>
          </p:nvSpPr>
          <p:spPr bwMode="auto">
            <a:xfrm>
              <a:off x="2016" y="1632"/>
              <a:ext cx="768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Illegal Opcode</a:t>
              </a:r>
            </a:p>
          </p:txBody>
        </p:sp>
        <p:sp>
          <p:nvSpPr>
            <p:cNvPr id="1376288" name="Text Box 32"/>
            <p:cNvSpPr txBox="1">
              <a:spLocks noChangeArrowheads="1"/>
            </p:cNvSpPr>
            <p:nvPr/>
          </p:nvSpPr>
          <p:spPr bwMode="auto">
            <a:xfrm>
              <a:off x="3169" y="1718"/>
              <a:ext cx="659" cy="2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Overflow</a:t>
              </a:r>
            </a:p>
          </p:txBody>
        </p:sp>
        <p:sp>
          <p:nvSpPr>
            <p:cNvPr id="1376289" name="Text Box 33"/>
            <p:cNvSpPr txBox="1">
              <a:spLocks noChangeArrowheads="1"/>
            </p:cNvSpPr>
            <p:nvPr/>
          </p:nvSpPr>
          <p:spPr bwMode="auto">
            <a:xfrm>
              <a:off x="4032" y="1632"/>
              <a:ext cx="1152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Data address Exceptions</a:t>
              </a:r>
            </a:p>
          </p:txBody>
        </p:sp>
        <p:sp>
          <p:nvSpPr>
            <p:cNvPr id="1376290" name="Oval 34"/>
            <p:cNvSpPr>
              <a:spLocks noChangeArrowheads="1"/>
            </p:cNvSpPr>
            <p:nvPr/>
          </p:nvSpPr>
          <p:spPr bwMode="auto">
            <a:xfrm>
              <a:off x="3840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1" name="Oval 35"/>
            <p:cNvSpPr>
              <a:spLocks noChangeArrowheads="1"/>
            </p:cNvSpPr>
            <p:nvPr/>
          </p:nvSpPr>
          <p:spPr bwMode="auto">
            <a:xfrm>
              <a:off x="528" y="1392"/>
              <a:ext cx="384" cy="24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2" name="Text Box 36"/>
            <p:cNvSpPr txBox="1">
              <a:spLocks noChangeArrowheads="1"/>
            </p:cNvSpPr>
            <p:nvPr/>
          </p:nvSpPr>
          <p:spPr bwMode="auto">
            <a:xfrm>
              <a:off x="720" y="1632"/>
              <a:ext cx="1015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PC address Exception</a:t>
              </a:r>
            </a:p>
          </p:txBody>
        </p:sp>
        <p:sp>
          <p:nvSpPr>
            <p:cNvPr id="1376293" name="Line 37"/>
            <p:cNvSpPr>
              <a:spLocks noChangeShapeType="1"/>
            </p:cNvSpPr>
            <p:nvPr/>
          </p:nvSpPr>
          <p:spPr bwMode="auto">
            <a:xfrm flipV="1">
              <a:off x="240" y="2256"/>
              <a:ext cx="62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4" name="Text Box 38"/>
            <p:cNvSpPr txBox="1">
              <a:spLocks noChangeArrowheads="1"/>
            </p:cNvSpPr>
            <p:nvPr/>
          </p:nvSpPr>
          <p:spPr bwMode="auto">
            <a:xfrm>
              <a:off x="912" y="2160"/>
              <a:ext cx="20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cs typeface="Calibri"/>
                </a:rPr>
                <a:t>Asynchronous Interrupts</a:t>
              </a:r>
            </a:p>
          </p:txBody>
        </p:sp>
        <p:sp>
          <p:nvSpPr>
            <p:cNvPr id="1376295" name="Line 39"/>
            <p:cNvSpPr>
              <a:spLocks noChangeShapeType="1"/>
            </p:cNvSpPr>
            <p:nvPr/>
          </p:nvSpPr>
          <p:spPr bwMode="auto">
            <a:xfrm>
              <a:off x="2016" y="1584"/>
              <a:ext cx="0" cy="43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1376296" name="Line 40"/>
            <p:cNvSpPr>
              <a:spLocks noChangeShapeType="1"/>
            </p:cNvSpPr>
            <p:nvPr/>
          </p:nvSpPr>
          <p:spPr bwMode="auto">
            <a:xfrm>
              <a:off x="3120" y="1536"/>
              <a:ext cx="0" cy="48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74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5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728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Handling </a:t>
            </a:r>
            <a:r>
              <a:rPr lang="en-US" sz="2000" dirty="0"/>
              <a:t>5-Stage Pipeline</a:t>
            </a:r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C9D51-BA66-A041-8859-3D7F0A595C6A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7282" name="Freeform 2"/>
          <p:cNvSpPr>
            <a:spLocks/>
          </p:cNvSpPr>
          <p:nvPr/>
        </p:nvSpPr>
        <p:spPr bwMode="auto">
          <a:xfrm>
            <a:off x="6400800" y="2362200"/>
            <a:ext cx="6858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8"/>
              </a:cxn>
              <a:cxn ang="0">
                <a:pos x="432" y="864"/>
              </a:cxn>
            </a:cxnLst>
            <a:rect l="0" t="0" r="r" b="b"/>
            <a:pathLst>
              <a:path w="432" h="864">
                <a:moveTo>
                  <a:pt x="0" y="0"/>
                </a:moveTo>
                <a:lnTo>
                  <a:pt x="0" y="768"/>
                </a:lnTo>
                <a:lnTo>
                  <a:pt x="432" y="864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3" name="Freeform 3"/>
          <p:cNvSpPr>
            <a:spLocks/>
          </p:cNvSpPr>
          <p:nvPr/>
        </p:nvSpPr>
        <p:spPr bwMode="auto">
          <a:xfrm>
            <a:off x="1143000" y="2362200"/>
            <a:ext cx="14478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284" name="Line 4"/>
          <p:cNvSpPr>
            <a:spLocks noChangeShapeType="1"/>
          </p:cNvSpPr>
          <p:nvPr/>
        </p:nvSpPr>
        <p:spPr bwMode="auto">
          <a:xfrm>
            <a:off x="4953000" y="2743200"/>
            <a:ext cx="0" cy="8524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6" name="Line 6"/>
          <p:cNvSpPr>
            <a:spLocks noChangeShapeType="1"/>
          </p:cNvSpPr>
          <p:nvPr/>
        </p:nvSpPr>
        <p:spPr bwMode="auto">
          <a:xfrm>
            <a:off x="5181600" y="2376488"/>
            <a:ext cx="3505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287" name="Line 7"/>
          <p:cNvSpPr>
            <a:spLocks noChangeShapeType="1"/>
          </p:cNvSpPr>
          <p:nvPr/>
        </p:nvSpPr>
        <p:spPr bwMode="auto">
          <a:xfrm>
            <a:off x="533400" y="237648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288" name="Group 8"/>
          <p:cNvGrpSpPr>
            <a:grpSpLocks/>
          </p:cNvGrpSpPr>
          <p:nvPr/>
        </p:nvGrpSpPr>
        <p:grpSpPr bwMode="auto">
          <a:xfrm>
            <a:off x="381000" y="1766888"/>
            <a:ext cx="304800" cy="1219200"/>
            <a:chOff x="336" y="1200"/>
            <a:chExt cx="144" cy="720"/>
          </a:xfrm>
        </p:grpSpPr>
        <p:sp>
          <p:nvSpPr>
            <p:cNvPr id="1377289" name="Rectangle 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1377290" name="Freeform 1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1" name="Rectangle 11"/>
          <p:cNvSpPr>
            <a:spLocks noChangeArrowheads="1"/>
          </p:cNvSpPr>
          <p:nvPr/>
        </p:nvSpPr>
        <p:spPr bwMode="auto">
          <a:xfrm>
            <a:off x="15240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</a:rPr>
              <a:t>Inst. </a:t>
            </a:r>
            <a:r>
              <a:rPr lang="en-US" sz="1800" dirty="0" err="1">
                <a:solidFill>
                  <a:schemeClr val="tx1"/>
                </a:solidFill>
                <a:latin typeface="Calibri"/>
                <a:cs typeface="Calibri"/>
              </a:rPr>
              <a:t>Mem</a:t>
            </a:r>
            <a:endParaRPr lang="en-US"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377292" name="Group 12"/>
          <p:cNvGrpSpPr>
            <a:grpSpLocks/>
          </p:cNvGrpSpPr>
          <p:nvPr/>
        </p:nvGrpSpPr>
        <p:grpSpPr bwMode="auto">
          <a:xfrm>
            <a:off x="2590800" y="1766888"/>
            <a:ext cx="304800" cy="1219200"/>
            <a:chOff x="336" y="1200"/>
            <a:chExt cx="144" cy="720"/>
          </a:xfrm>
        </p:grpSpPr>
        <p:sp>
          <p:nvSpPr>
            <p:cNvPr id="1377293" name="Rectangle 1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294" name="Freeform 1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5" name="Rectangle 15"/>
          <p:cNvSpPr>
            <a:spLocks noChangeArrowheads="1"/>
          </p:cNvSpPr>
          <p:nvPr/>
        </p:nvSpPr>
        <p:spPr bwMode="auto">
          <a:xfrm>
            <a:off x="2971800" y="1843088"/>
            <a:ext cx="12192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1377296" name="Group 16"/>
          <p:cNvGrpSpPr>
            <a:grpSpLocks/>
          </p:cNvGrpSpPr>
          <p:nvPr/>
        </p:nvGrpSpPr>
        <p:grpSpPr bwMode="auto">
          <a:xfrm>
            <a:off x="4343400" y="1766888"/>
            <a:ext cx="304800" cy="1219200"/>
            <a:chOff x="336" y="1200"/>
            <a:chExt cx="144" cy="720"/>
          </a:xfrm>
        </p:grpSpPr>
        <p:sp>
          <p:nvSpPr>
            <p:cNvPr id="1377297" name="Rectangle 1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298" name="Freeform 1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299" name="Freeform 19"/>
          <p:cNvSpPr>
            <a:spLocks/>
          </p:cNvSpPr>
          <p:nvPr/>
        </p:nvSpPr>
        <p:spPr bwMode="auto">
          <a:xfrm>
            <a:off x="4800600" y="1843088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00" name="Group 20"/>
          <p:cNvGrpSpPr>
            <a:grpSpLocks/>
          </p:cNvGrpSpPr>
          <p:nvPr/>
        </p:nvGrpSpPr>
        <p:grpSpPr bwMode="auto">
          <a:xfrm>
            <a:off x="5715000" y="1766888"/>
            <a:ext cx="304800" cy="1219200"/>
            <a:chOff x="336" y="1200"/>
            <a:chExt cx="144" cy="720"/>
          </a:xfrm>
        </p:grpSpPr>
        <p:sp>
          <p:nvSpPr>
            <p:cNvPr id="1377301" name="Rectangle 2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02" name="Freeform 2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3" name="Rectangle 23"/>
          <p:cNvSpPr>
            <a:spLocks noChangeArrowheads="1"/>
          </p:cNvSpPr>
          <p:nvPr/>
        </p:nvSpPr>
        <p:spPr bwMode="auto">
          <a:xfrm>
            <a:off x="7086600" y="1843088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Calibri"/>
                <a:cs typeface="Calibri"/>
              </a:rPr>
              <a:t>Data Mem</a:t>
            </a:r>
          </a:p>
        </p:txBody>
      </p:sp>
      <p:grpSp>
        <p:nvGrpSpPr>
          <p:cNvPr id="1377304" name="Group 24"/>
          <p:cNvGrpSpPr>
            <a:grpSpLocks/>
          </p:cNvGrpSpPr>
          <p:nvPr/>
        </p:nvGrpSpPr>
        <p:grpSpPr bwMode="auto">
          <a:xfrm>
            <a:off x="8153400" y="1766888"/>
            <a:ext cx="304800" cy="1219200"/>
            <a:chOff x="336" y="1200"/>
            <a:chExt cx="144" cy="720"/>
          </a:xfrm>
        </p:grpSpPr>
        <p:sp>
          <p:nvSpPr>
            <p:cNvPr id="1377305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377306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</p:grpSp>
      <p:sp>
        <p:nvSpPr>
          <p:cNvPr id="1377307" name="Line 27"/>
          <p:cNvSpPr>
            <a:spLocks noChangeShapeType="1"/>
          </p:cNvSpPr>
          <p:nvPr/>
        </p:nvSpPr>
        <p:spPr bwMode="auto">
          <a:xfrm>
            <a:off x="4648200" y="2071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8" name="Line 28"/>
          <p:cNvSpPr>
            <a:spLocks noChangeShapeType="1"/>
          </p:cNvSpPr>
          <p:nvPr/>
        </p:nvSpPr>
        <p:spPr bwMode="auto">
          <a:xfrm>
            <a:off x="4648200" y="2833688"/>
            <a:ext cx="152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09" name="Text Box 29"/>
          <p:cNvSpPr txBox="1">
            <a:spLocks noChangeArrowheads="1"/>
          </p:cNvSpPr>
          <p:nvPr/>
        </p:nvSpPr>
        <p:spPr bwMode="auto">
          <a:xfrm>
            <a:off x="4884777" y="2223086"/>
            <a:ext cx="28725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377310" name="Text Box 30"/>
          <p:cNvSpPr txBox="1">
            <a:spLocks noChangeArrowheads="1"/>
          </p:cNvSpPr>
          <p:nvPr/>
        </p:nvSpPr>
        <p:spPr bwMode="auto">
          <a:xfrm>
            <a:off x="3124200" y="2895600"/>
            <a:ext cx="12192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Illegal Opcode</a:t>
            </a:r>
          </a:p>
        </p:txBody>
      </p:sp>
      <p:sp>
        <p:nvSpPr>
          <p:cNvPr id="1377311" name="Text Box 31"/>
          <p:cNvSpPr txBox="1">
            <a:spLocks noChangeArrowheads="1"/>
          </p:cNvSpPr>
          <p:nvPr/>
        </p:nvSpPr>
        <p:spPr bwMode="auto">
          <a:xfrm>
            <a:off x="4972129" y="2984778"/>
            <a:ext cx="104600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Overflow</a:t>
            </a:r>
          </a:p>
        </p:txBody>
      </p:sp>
      <p:sp>
        <p:nvSpPr>
          <p:cNvPr id="1377312" name="Text Box 32"/>
          <p:cNvSpPr txBox="1">
            <a:spLocks noChangeArrowheads="1"/>
          </p:cNvSpPr>
          <p:nvPr/>
        </p:nvSpPr>
        <p:spPr bwMode="auto">
          <a:xfrm>
            <a:off x="6400800" y="297180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Calibri"/>
                <a:cs typeface="Calibri"/>
              </a:rPr>
              <a:t>Data address Exceptions</a:t>
            </a:r>
          </a:p>
        </p:txBody>
      </p:sp>
      <p:sp>
        <p:nvSpPr>
          <p:cNvPr id="1377313" name="Oval 33"/>
          <p:cNvSpPr>
            <a:spLocks noChangeArrowheads="1"/>
          </p:cNvSpPr>
          <p:nvPr/>
        </p:nvSpPr>
        <p:spPr bwMode="auto">
          <a:xfrm>
            <a:off x="60960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4" name="Oval 34"/>
          <p:cNvSpPr>
            <a:spLocks noChangeArrowheads="1"/>
          </p:cNvSpPr>
          <p:nvPr/>
        </p:nvSpPr>
        <p:spPr bwMode="auto">
          <a:xfrm>
            <a:off x="914400" y="2681288"/>
            <a:ext cx="609600" cy="381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5" name="Text Box 35"/>
          <p:cNvSpPr txBox="1">
            <a:spLocks noChangeArrowheads="1"/>
          </p:cNvSpPr>
          <p:nvPr/>
        </p:nvSpPr>
        <p:spPr bwMode="auto">
          <a:xfrm>
            <a:off x="1143000" y="3048000"/>
            <a:ext cx="1611313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56127A"/>
                </a:solidFill>
                <a:latin typeface="Calibri"/>
                <a:cs typeface="Calibri"/>
              </a:rPr>
              <a:t>PC address Exception</a:t>
            </a:r>
          </a:p>
        </p:txBody>
      </p:sp>
      <p:sp>
        <p:nvSpPr>
          <p:cNvPr id="1377316" name="Text Box 36"/>
          <p:cNvSpPr txBox="1">
            <a:spLocks noChangeArrowheads="1"/>
          </p:cNvSpPr>
          <p:nvPr/>
        </p:nvSpPr>
        <p:spPr bwMode="auto">
          <a:xfrm>
            <a:off x="5943600" y="4768850"/>
            <a:ext cx="18288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Asynchronous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Interrupts</a:t>
            </a:r>
          </a:p>
        </p:txBody>
      </p:sp>
      <p:sp>
        <p:nvSpPr>
          <p:cNvPr id="1377317" name="Freeform 37"/>
          <p:cNvSpPr>
            <a:spLocks/>
          </p:cNvSpPr>
          <p:nvPr/>
        </p:nvSpPr>
        <p:spPr bwMode="auto">
          <a:xfrm>
            <a:off x="3124200" y="2819400"/>
            <a:ext cx="1524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40"/>
              </a:cxn>
              <a:cxn ang="0">
                <a:pos x="144" y="336"/>
              </a:cxn>
            </a:cxnLst>
            <a:rect l="0" t="0" r="r" b="b"/>
            <a:pathLst>
              <a:path w="144" h="336">
                <a:moveTo>
                  <a:pt x="0" y="0"/>
                </a:moveTo>
                <a:lnTo>
                  <a:pt x="0" y="240"/>
                </a:lnTo>
                <a:lnTo>
                  <a:pt x="144" y="336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18" name="Line 38"/>
          <p:cNvSpPr>
            <a:spLocks noChangeShapeType="1"/>
          </p:cNvSpPr>
          <p:nvPr/>
        </p:nvSpPr>
        <p:spPr bwMode="auto">
          <a:xfrm flipV="1">
            <a:off x="6934200" y="4191000"/>
            <a:ext cx="228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19" name="Group 39"/>
          <p:cNvGrpSpPr>
            <a:grpSpLocks/>
          </p:cNvGrpSpPr>
          <p:nvPr/>
        </p:nvGrpSpPr>
        <p:grpSpPr bwMode="auto">
          <a:xfrm>
            <a:off x="2590800" y="3429000"/>
            <a:ext cx="304800" cy="838200"/>
            <a:chOff x="336" y="1200"/>
            <a:chExt cx="144" cy="720"/>
          </a:xfrm>
        </p:grpSpPr>
        <p:sp>
          <p:nvSpPr>
            <p:cNvPr id="1377320" name="Rectangle 4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dirty="0" err="1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  <a:endParaRPr lang="en-US" sz="2000" dirty="0">
                <a:solidFill>
                  <a:schemeClr val="tx1"/>
                </a:solidFill>
                <a:latin typeface="Calibri"/>
                <a:cs typeface="Calibri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2000" dirty="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1" name="Freeform 4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2" name="Group 42"/>
          <p:cNvGrpSpPr>
            <a:grpSpLocks/>
          </p:cNvGrpSpPr>
          <p:nvPr/>
        </p:nvGrpSpPr>
        <p:grpSpPr bwMode="auto">
          <a:xfrm>
            <a:off x="2590800" y="4343400"/>
            <a:ext cx="304800" cy="838200"/>
            <a:chOff x="336" y="1200"/>
            <a:chExt cx="144" cy="720"/>
          </a:xfrm>
        </p:grpSpPr>
        <p:sp>
          <p:nvSpPr>
            <p:cNvPr id="1377323" name="Rectangle 43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377324" name="Freeform 44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5" name="Group 45"/>
          <p:cNvGrpSpPr>
            <a:grpSpLocks/>
          </p:cNvGrpSpPr>
          <p:nvPr/>
        </p:nvGrpSpPr>
        <p:grpSpPr bwMode="auto">
          <a:xfrm>
            <a:off x="4343400" y="3429000"/>
            <a:ext cx="304800" cy="838200"/>
            <a:chOff x="336" y="1200"/>
            <a:chExt cx="144" cy="720"/>
          </a:xfrm>
        </p:grpSpPr>
        <p:sp>
          <p:nvSpPr>
            <p:cNvPr id="1377326" name="Rectangle 4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27" name="Freeform 4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28" name="Group 48"/>
          <p:cNvGrpSpPr>
            <a:grpSpLocks/>
          </p:cNvGrpSpPr>
          <p:nvPr/>
        </p:nvGrpSpPr>
        <p:grpSpPr bwMode="auto">
          <a:xfrm>
            <a:off x="4343400" y="4343400"/>
            <a:ext cx="304800" cy="838200"/>
            <a:chOff x="336" y="1200"/>
            <a:chExt cx="144" cy="720"/>
          </a:xfrm>
        </p:grpSpPr>
        <p:sp>
          <p:nvSpPr>
            <p:cNvPr id="1377329" name="Rectangle 49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377330" name="Freeform 50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1" name="Group 51"/>
          <p:cNvGrpSpPr>
            <a:grpSpLocks/>
          </p:cNvGrpSpPr>
          <p:nvPr/>
        </p:nvGrpSpPr>
        <p:grpSpPr bwMode="auto">
          <a:xfrm>
            <a:off x="5715000" y="3429000"/>
            <a:ext cx="304800" cy="838200"/>
            <a:chOff x="336" y="1200"/>
            <a:chExt cx="144" cy="720"/>
          </a:xfrm>
        </p:grpSpPr>
        <p:sp>
          <p:nvSpPr>
            <p:cNvPr id="1377332" name="Rectangle 5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Exc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3" name="Freeform 5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4" name="Group 54"/>
          <p:cNvGrpSpPr>
            <a:grpSpLocks/>
          </p:cNvGrpSpPr>
          <p:nvPr/>
        </p:nvGrpSpPr>
        <p:grpSpPr bwMode="auto">
          <a:xfrm>
            <a:off x="5715000" y="4343400"/>
            <a:ext cx="304800" cy="838200"/>
            <a:chOff x="336" y="1200"/>
            <a:chExt cx="144" cy="720"/>
          </a:xfrm>
        </p:grpSpPr>
        <p:sp>
          <p:nvSpPr>
            <p:cNvPr id="1377335" name="Rectangle 5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PC</a:t>
              </a:r>
            </a:p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377336" name="Freeform 5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  <p:grpSp>
        <p:nvGrpSpPr>
          <p:cNvPr id="1377337" name="Group 57"/>
          <p:cNvGrpSpPr>
            <a:grpSpLocks/>
          </p:cNvGrpSpPr>
          <p:nvPr/>
        </p:nvGrpSpPr>
        <p:grpSpPr bwMode="auto">
          <a:xfrm>
            <a:off x="8077200" y="3429000"/>
            <a:ext cx="304800" cy="838200"/>
            <a:chOff x="336" y="1200"/>
            <a:chExt cx="144" cy="720"/>
          </a:xfrm>
        </p:grpSpPr>
        <p:sp>
          <p:nvSpPr>
            <p:cNvPr id="1377338" name="Rectangle 5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</a:endParaRPr>
            </a:p>
          </p:txBody>
        </p:sp>
        <p:sp>
          <p:nvSpPr>
            <p:cNvPr id="1377339" name="Freeform 5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77340" name="Group 60"/>
          <p:cNvGrpSpPr>
            <a:grpSpLocks/>
          </p:cNvGrpSpPr>
          <p:nvPr/>
        </p:nvGrpSpPr>
        <p:grpSpPr bwMode="auto">
          <a:xfrm>
            <a:off x="8077200" y="4343400"/>
            <a:ext cx="304800" cy="838200"/>
            <a:chOff x="336" y="1200"/>
            <a:chExt cx="144" cy="720"/>
          </a:xfrm>
        </p:grpSpPr>
        <p:sp>
          <p:nvSpPr>
            <p:cNvPr id="1377341" name="Rectangle 61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77342" name="Freeform 62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77343" name="Line 63"/>
          <p:cNvSpPr>
            <a:spLocks noChangeShapeType="1"/>
          </p:cNvSpPr>
          <p:nvPr/>
        </p:nvSpPr>
        <p:spPr bwMode="auto">
          <a:xfrm>
            <a:off x="2895600" y="38862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4" name="Line 64"/>
          <p:cNvSpPr>
            <a:spLocks noChangeShapeType="1"/>
          </p:cNvSpPr>
          <p:nvPr/>
        </p:nvSpPr>
        <p:spPr bwMode="auto">
          <a:xfrm>
            <a:off x="4648200" y="3886200"/>
            <a:ext cx="1066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5" name="Line 65"/>
          <p:cNvSpPr>
            <a:spLocks noChangeShapeType="1"/>
          </p:cNvSpPr>
          <p:nvPr/>
        </p:nvSpPr>
        <p:spPr bwMode="auto">
          <a:xfrm>
            <a:off x="6019800" y="3886200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6" name="Oval 66"/>
          <p:cNvSpPr>
            <a:spLocks noChangeArrowheads="1"/>
          </p:cNvSpPr>
          <p:nvPr/>
        </p:nvSpPr>
        <p:spPr bwMode="auto">
          <a:xfrm>
            <a:off x="3276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7" name="Oval 67"/>
          <p:cNvSpPr>
            <a:spLocks noChangeArrowheads="1"/>
          </p:cNvSpPr>
          <p:nvPr/>
        </p:nvSpPr>
        <p:spPr bwMode="auto">
          <a:xfrm>
            <a:off x="4800600" y="35814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48" name="Text Box 68"/>
          <p:cNvSpPr txBox="1">
            <a:spLocks noChangeArrowheads="1"/>
          </p:cNvSpPr>
          <p:nvPr/>
        </p:nvSpPr>
        <p:spPr bwMode="auto">
          <a:xfrm rot="16200000">
            <a:off x="8039894" y="3663126"/>
            <a:ext cx="102076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Cause</a:t>
            </a:r>
          </a:p>
        </p:txBody>
      </p:sp>
      <p:sp>
        <p:nvSpPr>
          <p:cNvPr id="1377349" name="Text Box 69"/>
          <p:cNvSpPr txBox="1">
            <a:spLocks noChangeArrowheads="1"/>
          </p:cNvSpPr>
          <p:nvPr/>
        </p:nvSpPr>
        <p:spPr bwMode="auto">
          <a:xfrm rot="16200000">
            <a:off x="8261700" y="4472178"/>
            <a:ext cx="57915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EPC</a:t>
            </a:r>
          </a:p>
        </p:txBody>
      </p:sp>
      <p:sp>
        <p:nvSpPr>
          <p:cNvPr id="1377350" name="Line 70"/>
          <p:cNvSpPr>
            <a:spLocks noChangeShapeType="1"/>
          </p:cNvSpPr>
          <p:nvPr/>
        </p:nvSpPr>
        <p:spPr bwMode="auto">
          <a:xfrm>
            <a:off x="7848600" y="1447800"/>
            <a:ext cx="0" cy="411480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1" name="Oval 71"/>
          <p:cNvSpPr>
            <a:spLocks noChangeArrowheads="1"/>
          </p:cNvSpPr>
          <p:nvPr/>
        </p:nvSpPr>
        <p:spPr bwMode="auto">
          <a:xfrm>
            <a:off x="6934200" y="3657600"/>
            <a:ext cx="609600" cy="533400"/>
          </a:xfrm>
          <a:prstGeom prst="ellipse">
            <a:avLst/>
          </a:prstGeom>
          <a:solidFill>
            <a:schemeClr val="folHlink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2" name="Freeform 72"/>
          <p:cNvSpPr>
            <a:spLocks/>
          </p:cNvSpPr>
          <p:nvPr/>
        </p:nvSpPr>
        <p:spPr bwMode="auto">
          <a:xfrm>
            <a:off x="838200" y="2362200"/>
            <a:ext cx="1752600" cy="2362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008"/>
              </a:cxn>
              <a:cxn ang="0">
                <a:pos x="912" y="1008"/>
              </a:cxn>
            </a:cxnLst>
            <a:rect l="0" t="0" r="r" b="b"/>
            <a:pathLst>
              <a:path w="912" h="1008">
                <a:moveTo>
                  <a:pt x="0" y="0"/>
                </a:moveTo>
                <a:lnTo>
                  <a:pt x="0" y="1008"/>
                </a:lnTo>
                <a:lnTo>
                  <a:pt x="912" y="100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7353" name="Line 73"/>
          <p:cNvSpPr>
            <a:spLocks noChangeShapeType="1"/>
          </p:cNvSpPr>
          <p:nvPr/>
        </p:nvSpPr>
        <p:spPr bwMode="auto">
          <a:xfrm>
            <a:off x="2895600" y="4724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4" name="Line 74"/>
          <p:cNvSpPr>
            <a:spLocks noChangeShapeType="1"/>
          </p:cNvSpPr>
          <p:nvPr/>
        </p:nvSpPr>
        <p:spPr bwMode="auto">
          <a:xfrm>
            <a:off x="4648200" y="4724400"/>
            <a:ext cx="106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7355" name="Line 75"/>
          <p:cNvSpPr>
            <a:spLocks noChangeShapeType="1"/>
          </p:cNvSpPr>
          <p:nvPr/>
        </p:nvSpPr>
        <p:spPr bwMode="auto">
          <a:xfrm>
            <a:off x="6019800" y="4724400"/>
            <a:ext cx="205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77356" name="Group 76"/>
          <p:cNvGrpSpPr>
            <a:grpSpLocks/>
          </p:cNvGrpSpPr>
          <p:nvPr/>
        </p:nvGrpSpPr>
        <p:grpSpPr bwMode="auto">
          <a:xfrm>
            <a:off x="152400" y="2601913"/>
            <a:ext cx="8763000" cy="3454399"/>
            <a:chOff x="96" y="1639"/>
            <a:chExt cx="5520" cy="2176"/>
          </a:xfrm>
        </p:grpSpPr>
        <p:sp>
          <p:nvSpPr>
            <p:cNvPr id="1377357" name="Freeform 77"/>
            <p:cNvSpPr>
              <a:spLocks/>
            </p:cNvSpPr>
            <p:nvPr/>
          </p:nvSpPr>
          <p:spPr bwMode="auto">
            <a:xfrm>
              <a:off x="96" y="1639"/>
              <a:ext cx="4752" cy="1776"/>
            </a:xfrm>
            <a:custGeom>
              <a:avLst/>
              <a:gdLst/>
              <a:ahLst/>
              <a:cxnLst>
                <a:cxn ang="0">
                  <a:pos x="4608" y="960"/>
                </a:cxn>
                <a:cxn ang="0">
                  <a:pos x="4752" y="1104"/>
                </a:cxn>
                <a:cxn ang="0">
                  <a:pos x="4752" y="1968"/>
                </a:cxn>
                <a:cxn ang="0">
                  <a:pos x="0" y="1968"/>
                </a:cxn>
                <a:cxn ang="0">
                  <a:pos x="0" y="0"/>
                </a:cxn>
              </a:cxnLst>
              <a:rect l="0" t="0" r="r" b="b"/>
              <a:pathLst>
                <a:path w="4752" h="1968">
                  <a:moveTo>
                    <a:pt x="4608" y="960"/>
                  </a:moveTo>
                  <a:lnTo>
                    <a:pt x="4752" y="1104"/>
                  </a:lnTo>
                  <a:lnTo>
                    <a:pt x="4752" y="1968"/>
                  </a:lnTo>
                  <a:lnTo>
                    <a:pt x="0" y="1968"/>
                  </a:lnTo>
                  <a:lnTo>
                    <a:pt x="0" y="0"/>
                  </a:ln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8" name="Line 78"/>
            <p:cNvSpPr>
              <a:spLocks noChangeShapeType="1"/>
            </p:cNvSpPr>
            <p:nvPr/>
          </p:nvSpPr>
          <p:spPr bwMode="auto">
            <a:xfrm flipH="1" flipV="1">
              <a:off x="2640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59" name="Text Box 79"/>
            <p:cNvSpPr txBox="1">
              <a:spLocks noChangeArrowheads="1"/>
            </p:cNvSpPr>
            <p:nvPr/>
          </p:nvSpPr>
          <p:spPr bwMode="auto">
            <a:xfrm>
              <a:off x="2016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D Stage</a:t>
              </a:r>
            </a:p>
          </p:txBody>
        </p:sp>
        <p:sp>
          <p:nvSpPr>
            <p:cNvPr id="1377360" name="Line 80"/>
            <p:cNvSpPr>
              <a:spLocks noChangeShapeType="1"/>
            </p:cNvSpPr>
            <p:nvPr/>
          </p:nvSpPr>
          <p:spPr bwMode="auto">
            <a:xfrm flipH="1" flipV="1">
              <a:off x="153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1" name="Text Box 81"/>
            <p:cNvSpPr txBox="1">
              <a:spLocks noChangeArrowheads="1"/>
            </p:cNvSpPr>
            <p:nvPr/>
          </p:nvSpPr>
          <p:spPr bwMode="auto">
            <a:xfrm>
              <a:off x="96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F Stage</a:t>
              </a:r>
            </a:p>
          </p:txBody>
        </p:sp>
        <p:sp>
          <p:nvSpPr>
            <p:cNvPr id="1377362" name="Line 82"/>
            <p:cNvSpPr>
              <a:spLocks noChangeShapeType="1"/>
            </p:cNvSpPr>
            <p:nvPr/>
          </p:nvSpPr>
          <p:spPr bwMode="auto">
            <a:xfrm flipH="1" flipV="1">
              <a:off x="3456" y="3072"/>
              <a:ext cx="0" cy="3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77363" name="Text Box 83"/>
            <p:cNvSpPr txBox="1">
              <a:spLocks noChangeArrowheads="1"/>
            </p:cNvSpPr>
            <p:nvPr/>
          </p:nvSpPr>
          <p:spPr bwMode="auto">
            <a:xfrm>
              <a:off x="2880" y="3024"/>
              <a:ext cx="604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E Stage</a:t>
              </a:r>
            </a:p>
          </p:txBody>
        </p:sp>
        <p:sp>
          <p:nvSpPr>
            <p:cNvPr id="1377364" name="Text Box 84"/>
            <p:cNvSpPr txBox="1">
              <a:spLocks noChangeArrowheads="1"/>
            </p:cNvSpPr>
            <p:nvPr/>
          </p:nvSpPr>
          <p:spPr bwMode="auto">
            <a:xfrm>
              <a:off x="96" y="2880"/>
              <a:ext cx="700" cy="58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Select Handler PC</a:t>
              </a:r>
            </a:p>
          </p:txBody>
        </p:sp>
        <p:sp>
          <p:nvSpPr>
            <p:cNvPr id="1377365" name="Text Box 85"/>
            <p:cNvSpPr txBox="1">
              <a:spLocks noChangeArrowheads="1"/>
            </p:cNvSpPr>
            <p:nvPr/>
          </p:nvSpPr>
          <p:spPr bwMode="auto">
            <a:xfrm>
              <a:off x="4848" y="3408"/>
              <a:ext cx="720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 i="1" dirty="0">
                  <a:solidFill>
                    <a:schemeClr val="tx1"/>
                  </a:solidFill>
                  <a:latin typeface="Calibri"/>
                  <a:cs typeface="Calibri"/>
                </a:rPr>
                <a:t>Kill </a:t>
              </a:r>
              <a:r>
                <a:rPr lang="en-US" sz="1800" i="1" dirty="0" err="1">
                  <a:solidFill>
                    <a:schemeClr val="tx1"/>
                  </a:solidFill>
                  <a:latin typeface="Calibri"/>
                  <a:cs typeface="Calibri"/>
                </a:rPr>
                <a:t>Writeback</a:t>
              </a:r>
              <a:endParaRPr lang="en-US" sz="1800" i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377366" name="Freeform 86"/>
            <p:cNvSpPr>
              <a:spLocks/>
            </p:cNvSpPr>
            <p:nvPr/>
          </p:nvSpPr>
          <p:spPr bwMode="auto">
            <a:xfrm>
              <a:off x="4848" y="3072"/>
              <a:ext cx="768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768" y="336"/>
                </a:cxn>
                <a:cxn ang="0">
                  <a:pos x="768" y="0"/>
                </a:cxn>
              </a:cxnLst>
              <a:rect l="0" t="0" r="r" b="b"/>
              <a:pathLst>
                <a:path w="768" h="336">
                  <a:moveTo>
                    <a:pt x="0" y="336"/>
                  </a:moveTo>
                  <a:lnTo>
                    <a:pt x="768" y="336"/>
                  </a:lnTo>
                  <a:lnTo>
                    <a:pt x="768" y="0"/>
                  </a:ln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377367" name="Text Box 87"/>
          <p:cNvSpPr txBox="1">
            <a:spLocks noChangeArrowheads="1"/>
          </p:cNvSpPr>
          <p:nvPr/>
        </p:nvSpPr>
        <p:spPr bwMode="auto">
          <a:xfrm>
            <a:off x="6934200" y="762000"/>
            <a:ext cx="12842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 dirty="0">
                <a:solidFill>
                  <a:schemeClr val="tx1"/>
                </a:solidFill>
                <a:latin typeface="Calibri"/>
                <a:cs typeface="Calibri"/>
              </a:rPr>
              <a:t>Commit Point</a:t>
            </a:r>
          </a:p>
        </p:txBody>
      </p:sp>
    </p:spTree>
    <p:extLst>
      <p:ext uri="{BB962C8B-B14F-4D97-AF65-F5344CB8AC3E}">
        <p14:creationId xmlns:p14="http://schemas.microsoft.com/office/powerpoint/2010/main" val="242498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7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Exception Handling </a:t>
            </a:r>
            <a:r>
              <a:rPr lang="en-US" sz="2000"/>
              <a:t>5-Stage Pipeline</a:t>
            </a:r>
          </a:p>
        </p:txBody>
      </p:sp>
      <p:sp>
        <p:nvSpPr>
          <p:cNvPr id="137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Hold exception flags in pipeline until commit point (M stage)</a:t>
            </a:r>
          </a:p>
          <a:p>
            <a:pPr lvl="1"/>
            <a:endParaRPr lang="en-US"/>
          </a:p>
          <a:p>
            <a:r>
              <a:rPr lang="en-US"/>
              <a:t>Exceptions in earlier pipe stages override later exceptions </a:t>
            </a:r>
            <a:r>
              <a:rPr lang="en-US" i="1"/>
              <a:t>for a given instruction</a:t>
            </a:r>
          </a:p>
          <a:p>
            <a:pPr lvl="1"/>
            <a:endParaRPr lang="en-US"/>
          </a:p>
          <a:p>
            <a:r>
              <a:rPr lang="en-US"/>
              <a:t>Inject external interrupts at commit point (override others)</a:t>
            </a:r>
          </a:p>
          <a:p>
            <a:pPr lvl="1"/>
            <a:endParaRPr lang="en-US"/>
          </a:p>
          <a:p>
            <a:r>
              <a:rPr lang="en-US"/>
              <a:t>If exception at commit: update Cause and EPC registers, kill all stages, inject handler PC into fetch stage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479E7606-972F-6044-AB80-A3FFF3A6DD37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Speculating on Exceptions</a:t>
            </a:r>
          </a:p>
        </p:txBody>
      </p:sp>
      <p:sp>
        <p:nvSpPr>
          <p:cNvPr id="1390595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193800"/>
            <a:ext cx="7835900" cy="513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are rare, so simply predicting no exceptions is very accurate!</a:t>
            </a:r>
          </a:p>
          <a:p>
            <a:pPr>
              <a:lnSpc>
                <a:spcPct val="80000"/>
              </a:lnSpc>
            </a:pPr>
            <a:r>
              <a:rPr lang="en-US" sz="2800"/>
              <a:t>Check prediction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Exceptions detected at end of instruction execution pipeline, special hardware for various exception types</a:t>
            </a:r>
          </a:p>
          <a:p>
            <a:pPr>
              <a:lnSpc>
                <a:spcPct val="80000"/>
              </a:lnSpc>
            </a:pPr>
            <a:r>
              <a:rPr lang="en-US" sz="2800"/>
              <a:t>Recovery mechanism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Only write architectural state at commit point, so can throw away partially executed instructions after exception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Launch exception handler after flushing pipeline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Bypassing allows use of uncommitted instruction results by following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241D907A-5789-E54C-8975-FFA1B69FB24F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91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8382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Issues in Complex Pipeline Control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92E7ABAE-6A38-F740-9332-44C48504C62E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1676400" y="2514600"/>
            <a:ext cx="6159500" cy="3856296"/>
            <a:chOff x="317500" y="1435100"/>
            <a:chExt cx="7951788" cy="4978400"/>
          </a:xfrm>
        </p:grpSpPr>
        <p:grpSp>
          <p:nvGrpSpPr>
            <p:cNvPr id="29702" name="Group 3"/>
            <p:cNvGrpSpPr>
              <a:grpSpLocks/>
            </p:cNvGrpSpPr>
            <p:nvPr/>
          </p:nvGrpSpPr>
          <p:grpSpPr bwMode="auto">
            <a:xfrm>
              <a:off x="317500" y="2514600"/>
              <a:ext cx="812800" cy="812800"/>
              <a:chOff x="200" y="1584"/>
              <a:chExt cx="512" cy="512"/>
            </a:xfrm>
          </p:grpSpPr>
          <p:sp>
            <p:nvSpPr>
              <p:cNvPr id="29739" name="Rectangle 4"/>
              <p:cNvSpPr>
                <a:spLocks noChangeArrowheads="1"/>
              </p:cNvSpPr>
              <p:nvPr/>
            </p:nvSpPr>
            <p:spPr bwMode="auto">
              <a:xfrm>
                <a:off x="200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40" name="Rectangle 5"/>
              <p:cNvSpPr>
                <a:spLocks noChangeArrowheads="1"/>
              </p:cNvSpPr>
              <p:nvPr/>
            </p:nvSpPr>
            <p:spPr bwMode="auto">
              <a:xfrm>
                <a:off x="200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IF</a:t>
                </a:r>
              </a:p>
            </p:txBody>
          </p:sp>
        </p:grpSp>
        <p:sp>
          <p:nvSpPr>
            <p:cNvPr id="29703" name="Rectangle 6"/>
            <p:cNvSpPr>
              <a:spLocks noChangeArrowheads="1"/>
            </p:cNvSpPr>
            <p:nvPr/>
          </p:nvSpPr>
          <p:spPr bwMode="auto">
            <a:xfrm>
              <a:off x="1528763" y="2716213"/>
              <a:ext cx="657225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cs typeface="Calibri"/>
                </a:rPr>
                <a:t>ID</a:t>
              </a:r>
            </a:p>
          </p:txBody>
        </p:sp>
        <p:sp>
          <p:nvSpPr>
            <p:cNvPr id="29704" name="Line 7"/>
            <p:cNvSpPr>
              <a:spLocks noChangeShapeType="1"/>
            </p:cNvSpPr>
            <p:nvPr/>
          </p:nvSpPr>
          <p:spPr bwMode="auto">
            <a:xfrm>
              <a:off x="1143000" y="2908300"/>
              <a:ext cx="2921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5" name="Rectangle 8"/>
            <p:cNvSpPr>
              <a:spLocks noChangeArrowheads="1"/>
            </p:cNvSpPr>
            <p:nvPr/>
          </p:nvSpPr>
          <p:spPr bwMode="auto">
            <a:xfrm>
              <a:off x="1435100" y="25400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6" name="Rectangle 9"/>
            <p:cNvSpPr>
              <a:spLocks noChangeArrowheads="1"/>
            </p:cNvSpPr>
            <p:nvPr/>
          </p:nvSpPr>
          <p:spPr bwMode="auto">
            <a:xfrm>
              <a:off x="2580071" y="2514600"/>
              <a:ext cx="925130" cy="850900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07" name="Group 10"/>
            <p:cNvGrpSpPr>
              <a:grpSpLocks/>
            </p:cNvGrpSpPr>
            <p:nvPr/>
          </p:nvGrpSpPr>
          <p:grpSpPr bwMode="auto">
            <a:xfrm>
              <a:off x="7073900" y="2514600"/>
              <a:ext cx="819150" cy="812800"/>
              <a:chOff x="4456" y="1584"/>
              <a:chExt cx="516" cy="512"/>
            </a:xfrm>
          </p:grpSpPr>
          <p:sp>
            <p:nvSpPr>
              <p:cNvPr id="29737" name="Rectangle 11"/>
              <p:cNvSpPr>
                <a:spLocks noChangeArrowheads="1"/>
              </p:cNvSpPr>
              <p:nvPr/>
            </p:nvSpPr>
            <p:spPr bwMode="auto">
              <a:xfrm>
                <a:off x="4456" y="1584"/>
                <a:ext cx="512" cy="51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8" name="Rectangle 12"/>
              <p:cNvSpPr>
                <a:spLocks noChangeArrowheads="1"/>
              </p:cNvSpPr>
              <p:nvPr/>
            </p:nvSpPr>
            <p:spPr bwMode="auto">
              <a:xfrm>
                <a:off x="4476" y="1711"/>
                <a:ext cx="496" cy="32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WB</a:t>
                </a:r>
              </a:p>
            </p:txBody>
          </p:sp>
        </p:grp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4140200" y="1752600"/>
              <a:ext cx="8128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4154033" y="2025336"/>
              <a:ext cx="85447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ALU</a:t>
              </a:r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422900" y="1752600"/>
              <a:ext cx="11684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5432878" y="1954213"/>
              <a:ext cx="991736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Mem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2" name="Rectangle 17"/>
            <p:cNvSpPr>
              <a:spLocks noChangeArrowheads="1"/>
            </p:cNvSpPr>
            <p:nvPr/>
          </p:nvSpPr>
          <p:spPr bwMode="auto">
            <a:xfrm>
              <a:off x="4140200" y="2933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3" name="Rectangle 18"/>
            <p:cNvSpPr>
              <a:spLocks noChangeArrowheads="1"/>
            </p:cNvSpPr>
            <p:nvPr/>
          </p:nvSpPr>
          <p:spPr bwMode="auto">
            <a:xfrm>
              <a:off x="4252405" y="3135314"/>
              <a:ext cx="1377217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Fadd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4" name="Rectangle 19"/>
            <p:cNvSpPr>
              <a:spLocks noChangeArrowheads="1"/>
            </p:cNvSpPr>
            <p:nvPr/>
          </p:nvSpPr>
          <p:spPr bwMode="auto">
            <a:xfrm>
              <a:off x="4140200" y="39243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5" name="Rectangle 20"/>
            <p:cNvSpPr>
              <a:spLocks noChangeArrowheads="1"/>
            </p:cNvSpPr>
            <p:nvPr/>
          </p:nvSpPr>
          <p:spPr bwMode="auto">
            <a:xfrm>
              <a:off x="4252405" y="4125914"/>
              <a:ext cx="1278844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Fmul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6" name="Rectangle 21"/>
            <p:cNvSpPr>
              <a:spLocks noChangeArrowheads="1"/>
            </p:cNvSpPr>
            <p:nvPr/>
          </p:nvSpPr>
          <p:spPr bwMode="auto">
            <a:xfrm>
              <a:off x="4140200" y="5600700"/>
              <a:ext cx="1651000" cy="8128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7" name="Rectangle 22"/>
            <p:cNvSpPr>
              <a:spLocks noChangeArrowheads="1"/>
            </p:cNvSpPr>
            <p:nvPr/>
          </p:nvSpPr>
          <p:spPr bwMode="auto">
            <a:xfrm>
              <a:off x="4350778" y="5802314"/>
              <a:ext cx="1278843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Fdiv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29718" name="Oval 23"/>
            <p:cNvSpPr>
              <a:spLocks noChangeArrowheads="1"/>
            </p:cNvSpPr>
            <p:nvPr/>
          </p:nvSpPr>
          <p:spPr bwMode="auto">
            <a:xfrm>
              <a:off x="4870450" y="48704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19" name="Oval 24"/>
            <p:cNvSpPr>
              <a:spLocks noChangeArrowheads="1"/>
            </p:cNvSpPr>
            <p:nvPr/>
          </p:nvSpPr>
          <p:spPr bwMode="auto">
            <a:xfrm>
              <a:off x="4876800" y="50165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0" name="Oval 25"/>
            <p:cNvSpPr>
              <a:spLocks noChangeArrowheads="1"/>
            </p:cNvSpPr>
            <p:nvPr/>
          </p:nvSpPr>
          <p:spPr bwMode="auto">
            <a:xfrm>
              <a:off x="4870450" y="517525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1" name="Oval 26"/>
            <p:cNvSpPr>
              <a:spLocks noChangeArrowheads="1"/>
            </p:cNvSpPr>
            <p:nvPr/>
          </p:nvSpPr>
          <p:spPr bwMode="auto">
            <a:xfrm>
              <a:off x="4876800" y="5321300"/>
              <a:ext cx="76200" cy="762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grpSp>
          <p:nvGrpSpPr>
            <p:cNvPr id="29722" name="Group 27"/>
            <p:cNvGrpSpPr>
              <a:grpSpLocks/>
            </p:cNvGrpSpPr>
            <p:nvPr/>
          </p:nvGrpSpPr>
          <p:grpSpPr bwMode="auto">
            <a:xfrm>
              <a:off x="3505200" y="2120900"/>
              <a:ext cx="636588" cy="3836988"/>
              <a:chOff x="2208" y="1336"/>
              <a:chExt cx="401" cy="2417"/>
            </a:xfrm>
          </p:grpSpPr>
          <p:sp>
            <p:nvSpPr>
              <p:cNvPr id="29733" name="Freeform 28"/>
              <p:cNvSpPr>
                <a:spLocks/>
              </p:cNvSpPr>
              <p:nvPr/>
            </p:nvSpPr>
            <p:spPr bwMode="auto">
              <a:xfrm>
                <a:off x="2208" y="1336"/>
                <a:ext cx="401" cy="497"/>
              </a:xfrm>
              <a:custGeom>
                <a:avLst/>
                <a:gdLst>
                  <a:gd name="T0" fmla="*/ 0 w 401"/>
                  <a:gd name="T1" fmla="*/ 496 h 497"/>
                  <a:gd name="T2" fmla="*/ 400 w 401"/>
                  <a:gd name="T3" fmla="*/ 0 h 497"/>
                  <a:gd name="T4" fmla="*/ 0 60000 65536"/>
                  <a:gd name="T5" fmla="*/ 0 60000 65536"/>
                  <a:gd name="T6" fmla="*/ 0 w 401"/>
                  <a:gd name="T7" fmla="*/ 0 h 497"/>
                  <a:gd name="T8" fmla="*/ 401 w 401"/>
                  <a:gd name="T9" fmla="*/ 497 h 49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497">
                    <a:moveTo>
                      <a:pt x="0" y="496"/>
                    </a:moveTo>
                    <a:lnTo>
                      <a:pt x="400" y="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4" name="Freeform 29"/>
              <p:cNvSpPr>
                <a:spLocks/>
              </p:cNvSpPr>
              <p:nvPr/>
            </p:nvSpPr>
            <p:spPr bwMode="auto">
              <a:xfrm>
                <a:off x="2208" y="1824"/>
                <a:ext cx="401" cy="225"/>
              </a:xfrm>
              <a:custGeom>
                <a:avLst/>
                <a:gdLst>
                  <a:gd name="T0" fmla="*/ 0 w 401"/>
                  <a:gd name="T1" fmla="*/ 0 h 225"/>
                  <a:gd name="T2" fmla="*/ 400 w 401"/>
                  <a:gd name="T3" fmla="*/ 224 h 225"/>
                  <a:gd name="T4" fmla="*/ 0 60000 65536"/>
                  <a:gd name="T5" fmla="*/ 0 60000 65536"/>
                  <a:gd name="T6" fmla="*/ 0 w 401"/>
                  <a:gd name="T7" fmla="*/ 0 h 225"/>
                  <a:gd name="T8" fmla="*/ 401 w 401"/>
                  <a:gd name="T9" fmla="*/ 225 h 22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225">
                    <a:moveTo>
                      <a:pt x="0" y="0"/>
                    </a:moveTo>
                    <a:lnTo>
                      <a:pt x="400" y="224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5" name="Freeform 30"/>
              <p:cNvSpPr>
                <a:spLocks/>
              </p:cNvSpPr>
              <p:nvPr/>
            </p:nvSpPr>
            <p:spPr bwMode="auto">
              <a:xfrm>
                <a:off x="2208" y="1824"/>
                <a:ext cx="401" cy="841"/>
              </a:xfrm>
              <a:custGeom>
                <a:avLst/>
                <a:gdLst>
                  <a:gd name="T0" fmla="*/ 0 w 401"/>
                  <a:gd name="T1" fmla="*/ 0 h 841"/>
                  <a:gd name="T2" fmla="*/ 400 w 401"/>
                  <a:gd name="T3" fmla="*/ 840 h 841"/>
                  <a:gd name="T4" fmla="*/ 0 60000 65536"/>
                  <a:gd name="T5" fmla="*/ 0 60000 65536"/>
                  <a:gd name="T6" fmla="*/ 0 w 401"/>
                  <a:gd name="T7" fmla="*/ 0 h 841"/>
                  <a:gd name="T8" fmla="*/ 401 w 401"/>
                  <a:gd name="T9" fmla="*/ 841 h 84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01" h="841">
                    <a:moveTo>
                      <a:pt x="0" y="0"/>
                    </a:moveTo>
                    <a:lnTo>
                      <a:pt x="400" y="84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  <p:sp>
            <p:nvSpPr>
              <p:cNvPr id="29736" name="Freeform 31"/>
              <p:cNvSpPr>
                <a:spLocks/>
              </p:cNvSpPr>
              <p:nvPr/>
            </p:nvSpPr>
            <p:spPr bwMode="auto">
              <a:xfrm>
                <a:off x="2208" y="1832"/>
                <a:ext cx="393" cy="1921"/>
              </a:xfrm>
              <a:custGeom>
                <a:avLst/>
                <a:gdLst>
                  <a:gd name="T0" fmla="*/ 0 w 393"/>
                  <a:gd name="T1" fmla="*/ 0 h 1921"/>
                  <a:gd name="T2" fmla="*/ 392 w 393"/>
                  <a:gd name="T3" fmla="*/ 1920 h 1921"/>
                  <a:gd name="T4" fmla="*/ 0 60000 65536"/>
                  <a:gd name="T5" fmla="*/ 0 60000 65536"/>
                  <a:gd name="T6" fmla="*/ 0 w 393"/>
                  <a:gd name="T7" fmla="*/ 0 h 1921"/>
                  <a:gd name="T8" fmla="*/ 393 w 393"/>
                  <a:gd name="T9" fmla="*/ 1921 h 192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93" h="1921">
                    <a:moveTo>
                      <a:pt x="0" y="0"/>
                    </a:moveTo>
                    <a:lnTo>
                      <a:pt x="392" y="1920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>
                  <a:latin typeface="Calibri"/>
                  <a:cs typeface="Calibri"/>
                </a:endParaRPr>
              </a:p>
            </p:txBody>
          </p:sp>
        </p:grpSp>
        <p:sp>
          <p:nvSpPr>
            <p:cNvPr id="29723" name="Freeform 32"/>
            <p:cNvSpPr>
              <a:spLocks/>
            </p:cNvSpPr>
            <p:nvPr/>
          </p:nvSpPr>
          <p:spPr bwMode="auto">
            <a:xfrm>
              <a:off x="6604000" y="2133600"/>
              <a:ext cx="446088" cy="484188"/>
            </a:xfrm>
            <a:custGeom>
              <a:avLst/>
              <a:gdLst>
                <a:gd name="T0" fmla="*/ 280 w 281"/>
                <a:gd name="T1" fmla="*/ 304 h 305"/>
                <a:gd name="T2" fmla="*/ 0 w 281"/>
                <a:gd name="T3" fmla="*/ 0 h 305"/>
                <a:gd name="T4" fmla="*/ 0 60000 65536"/>
                <a:gd name="T5" fmla="*/ 0 60000 65536"/>
                <a:gd name="T6" fmla="*/ 0 w 281"/>
                <a:gd name="T7" fmla="*/ 0 h 305"/>
                <a:gd name="T8" fmla="*/ 281 w 281"/>
                <a:gd name="T9" fmla="*/ 305 h 3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1" h="305">
                  <a:moveTo>
                    <a:pt x="280" y="304"/>
                  </a:move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4" name="Freeform 33"/>
            <p:cNvSpPr>
              <a:spLocks/>
            </p:cNvSpPr>
            <p:nvPr/>
          </p:nvSpPr>
          <p:spPr bwMode="auto">
            <a:xfrm>
              <a:off x="5803900" y="2946400"/>
              <a:ext cx="1233488" cy="331788"/>
            </a:xfrm>
            <a:custGeom>
              <a:avLst/>
              <a:gdLst>
                <a:gd name="T0" fmla="*/ 776 w 777"/>
                <a:gd name="T1" fmla="*/ 0 h 209"/>
                <a:gd name="T2" fmla="*/ 0 w 777"/>
                <a:gd name="T3" fmla="*/ 208 h 209"/>
                <a:gd name="T4" fmla="*/ 0 60000 65536"/>
                <a:gd name="T5" fmla="*/ 0 60000 65536"/>
                <a:gd name="T6" fmla="*/ 0 w 777"/>
                <a:gd name="T7" fmla="*/ 0 h 209"/>
                <a:gd name="T8" fmla="*/ 777 w 777"/>
                <a:gd name="T9" fmla="*/ 209 h 20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209">
                  <a:moveTo>
                    <a:pt x="776" y="0"/>
                  </a:moveTo>
                  <a:lnTo>
                    <a:pt x="0" y="208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5" name="Freeform 34"/>
            <p:cNvSpPr>
              <a:spLocks/>
            </p:cNvSpPr>
            <p:nvPr/>
          </p:nvSpPr>
          <p:spPr bwMode="auto">
            <a:xfrm>
              <a:off x="5803900" y="3111500"/>
              <a:ext cx="1246188" cy="1144588"/>
            </a:xfrm>
            <a:custGeom>
              <a:avLst/>
              <a:gdLst>
                <a:gd name="T0" fmla="*/ 784 w 785"/>
                <a:gd name="T1" fmla="*/ 0 h 721"/>
                <a:gd name="T2" fmla="*/ 0 w 785"/>
                <a:gd name="T3" fmla="*/ 720 h 721"/>
                <a:gd name="T4" fmla="*/ 0 60000 65536"/>
                <a:gd name="T5" fmla="*/ 0 60000 65536"/>
                <a:gd name="T6" fmla="*/ 0 w 785"/>
                <a:gd name="T7" fmla="*/ 0 h 721"/>
                <a:gd name="T8" fmla="*/ 785 w 785"/>
                <a:gd name="T9" fmla="*/ 721 h 72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5" h="721">
                  <a:moveTo>
                    <a:pt x="784" y="0"/>
                  </a:moveTo>
                  <a:lnTo>
                    <a:pt x="0" y="72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6" name="Freeform 35"/>
            <p:cNvSpPr>
              <a:spLocks/>
            </p:cNvSpPr>
            <p:nvPr/>
          </p:nvSpPr>
          <p:spPr bwMode="auto">
            <a:xfrm>
              <a:off x="5816600" y="3263900"/>
              <a:ext cx="1233488" cy="2719388"/>
            </a:xfrm>
            <a:custGeom>
              <a:avLst/>
              <a:gdLst>
                <a:gd name="T0" fmla="*/ 776 w 777"/>
                <a:gd name="T1" fmla="*/ 0 h 1713"/>
                <a:gd name="T2" fmla="*/ 0 w 777"/>
                <a:gd name="T3" fmla="*/ 1712 h 1713"/>
                <a:gd name="T4" fmla="*/ 0 60000 65536"/>
                <a:gd name="T5" fmla="*/ 0 60000 65536"/>
                <a:gd name="T6" fmla="*/ 0 w 777"/>
                <a:gd name="T7" fmla="*/ 0 h 1713"/>
                <a:gd name="T8" fmla="*/ 777 w 777"/>
                <a:gd name="T9" fmla="*/ 1713 h 171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77" h="1713">
                  <a:moveTo>
                    <a:pt x="776" y="0"/>
                  </a:moveTo>
                  <a:lnTo>
                    <a:pt x="0" y="17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lg" len="lg"/>
              <a:tailEnd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7" name="Freeform 36"/>
            <p:cNvSpPr>
              <a:spLocks/>
            </p:cNvSpPr>
            <p:nvPr/>
          </p:nvSpPr>
          <p:spPr bwMode="auto">
            <a:xfrm>
              <a:off x="4965700" y="2133600"/>
              <a:ext cx="2084388" cy="623888"/>
            </a:xfrm>
            <a:custGeom>
              <a:avLst/>
              <a:gdLst>
                <a:gd name="T0" fmla="*/ 0 w 1313"/>
                <a:gd name="T1" fmla="*/ 0 h 393"/>
                <a:gd name="T2" fmla="*/ 120 w 1313"/>
                <a:gd name="T3" fmla="*/ 0 h 393"/>
                <a:gd name="T4" fmla="*/ 120 w 1313"/>
                <a:gd name="T5" fmla="*/ 392 h 393"/>
                <a:gd name="T6" fmla="*/ 1312 w 1313"/>
                <a:gd name="T7" fmla="*/ 392 h 3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3"/>
                <a:gd name="T13" fmla="*/ 0 h 393"/>
                <a:gd name="T14" fmla="*/ 1313 w 1313"/>
                <a:gd name="T15" fmla="*/ 393 h 3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3" h="393">
                  <a:moveTo>
                    <a:pt x="0" y="0"/>
                  </a:moveTo>
                  <a:lnTo>
                    <a:pt x="120" y="0"/>
                  </a:lnTo>
                  <a:lnTo>
                    <a:pt x="120" y="392"/>
                  </a:lnTo>
                  <a:lnTo>
                    <a:pt x="1312" y="3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8" name="Line 37"/>
            <p:cNvSpPr>
              <a:spLocks noChangeShapeType="1"/>
            </p:cNvSpPr>
            <p:nvPr/>
          </p:nvSpPr>
          <p:spPr bwMode="auto">
            <a:xfrm>
              <a:off x="5168900" y="2133600"/>
              <a:ext cx="241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29" name="Freeform 38"/>
            <p:cNvSpPr>
              <a:spLocks/>
            </p:cNvSpPr>
            <p:nvPr/>
          </p:nvSpPr>
          <p:spPr bwMode="auto">
            <a:xfrm>
              <a:off x="3086100" y="1435100"/>
              <a:ext cx="5183188" cy="1487488"/>
            </a:xfrm>
            <a:custGeom>
              <a:avLst/>
              <a:gdLst>
                <a:gd name="T0" fmla="*/ 3032 w 3265"/>
                <a:gd name="T1" fmla="*/ 936 h 937"/>
                <a:gd name="T2" fmla="*/ 3264 w 3265"/>
                <a:gd name="T3" fmla="*/ 936 h 937"/>
                <a:gd name="T4" fmla="*/ 3264 w 3265"/>
                <a:gd name="T5" fmla="*/ 0 h 937"/>
                <a:gd name="T6" fmla="*/ 0 w 3265"/>
                <a:gd name="T7" fmla="*/ 0 h 937"/>
                <a:gd name="T8" fmla="*/ 0 w 3265"/>
                <a:gd name="T9" fmla="*/ 680 h 9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65"/>
                <a:gd name="T16" fmla="*/ 0 h 937"/>
                <a:gd name="T17" fmla="*/ 3265 w 3265"/>
                <a:gd name="T18" fmla="*/ 937 h 9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65" h="937">
                  <a:moveTo>
                    <a:pt x="3032" y="936"/>
                  </a:moveTo>
                  <a:lnTo>
                    <a:pt x="3264" y="936"/>
                  </a:lnTo>
                  <a:lnTo>
                    <a:pt x="3264" y="0"/>
                  </a:lnTo>
                  <a:lnTo>
                    <a:pt x="0" y="0"/>
                  </a:lnTo>
                  <a:lnTo>
                    <a:pt x="0" y="68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0" name="Rectangle 39"/>
            <p:cNvSpPr>
              <a:spLocks noChangeArrowheads="1"/>
            </p:cNvSpPr>
            <p:nvPr/>
          </p:nvSpPr>
          <p:spPr bwMode="auto">
            <a:xfrm>
              <a:off x="2481698" y="2716213"/>
              <a:ext cx="1101289" cy="51322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Issue</a:t>
              </a:r>
            </a:p>
          </p:txBody>
        </p:sp>
        <p:sp>
          <p:nvSpPr>
            <p:cNvPr id="29731" name="Line 40"/>
            <p:cNvSpPr>
              <a:spLocks noChangeShapeType="1"/>
            </p:cNvSpPr>
            <p:nvPr/>
          </p:nvSpPr>
          <p:spPr bwMode="auto">
            <a:xfrm>
              <a:off x="2273302" y="2946400"/>
              <a:ext cx="3067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9732" name="Rectangle 41"/>
            <p:cNvSpPr>
              <a:spLocks noChangeArrowheads="1"/>
            </p:cNvSpPr>
            <p:nvPr/>
          </p:nvSpPr>
          <p:spPr bwMode="auto">
            <a:xfrm>
              <a:off x="2481698" y="3402553"/>
              <a:ext cx="1129814" cy="91055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GPRs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 err="1" smtClean="0">
                  <a:solidFill>
                    <a:srgbClr val="56127A"/>
                  </a:solidFill>
                  <a:latin typeface="Calibri"/>
                  <a:cs typeface="Calibri"/>
                </a:rPr>
                <a:t>FPRs</a:t>
              </a:r>
              <a:endParaRPr lang="en-US" sz="20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228600" y="838200"/>
            <a:ext cx="8534400" cy="224420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execution stage if some</a:t>
            </a:r>
            <a:r>
              <a:rPr lang="en-US" sz="2000" dirty="0" smtClean="0">
                <a:latin typeface="Calibri"/>
                <a:cs typeface="Calibri"/>
              </a:rPr>
              <a:t> FPU </a:t>
            </a:r>
            <a:r>
              <a:rPr lang="en-US" sz="2000" dirty="0">
                <a:latin typeface="Calibri"/>
                <a:cs typeface="Calibri"/>
              </a:rPr>
              <a:t>or memory unit is not pipelined and </a:t>
            </a:r>
            <a:r>
              <a:rPr lang="en-US" sz="2000" dirty="0" smtClean="0">
                <a:latin typeface="Calibri"/>
                <a:cs typeface="Calibri"/>
              </a:rPr>
              <a:t>takes </a:t>
            </a:r>
            <a:r>
              <a:rPr lang="en-US" sz="2000" dirty="0">
                <a:latin typeface="Calibri"/>
                <a:cs typeface="Calibri"/>
              </a:rPr>
              <a:t>more than one </a:t>
            </a:r>
            <a:r>
              <a:rPr lang="en-US" sz="2000" dirty="0" smtClean="0">
                <a:latin typeface="Calibri"/>
                <a:cs typeface="Calibri"/>
              </a:rPr>
              <a:t>cycle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Structural conflicts at the write-back stage due to</a:t>
            </a:r>
            <a:r>
              <a:rPr lang="en-US" sz="2000" dirty="0" smtClean="0">
                <a:latin typeface="Calibri"/>
                <a:cs typeface="Calibri"/>
              </a:rPr>
              <a:t> variable </a:t>
            </a:r>
            <a:r>
              <a:rPr lang="en-US" sz="2000" dirty="0">
                <a:latin typeface="Calibri"/>
                <a:cs typeface="Calibri"/>
              </a:rPr>
              <a:t>latencies 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Out-of-order write hazards due to </a:t>
            </a:r>
            <a:r>
              <a:rPr lang="en-US" sz="2000" dirty="0" smtClean="0">
                <a:latin typeface="Calibri"/>
                <a:cs typeface="Calibri"/>
              </a:rPr>
              <a:t>variable latencies </a:t>
            </a:r>
            <a:r>
              <a:rPr lang="en-US" sz="2000" dirty="0">
                <a:latin typeface="Calibri"/>
                <a:cs typeface="Calibri"/>
              </a:rPr>
              <a:t>of different functional </a:t>
            </a:r>
            <a:r>
              <a:rPr lang="en-US" sz="2000" dirty="0" smtClean="0">
                <a:latin typeface="Calibri"/>
                <a:cs typeface="Calibri"/>
              </a:rPr>
              <a:t>units</a:t>
            </a:r>
            <a:endParaRPr lang="en-US" sz="2000" i="1" dirty="0" smtClean="0">
              <a:solidFill>
                <a:srgbClr val="56127A"/>
              </a:solidFill>
              <a:latin typeface="Calibri"/>
              <a:cs typeface="Calibri"/>
            </a:endParaRP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Calibri"/>
                <a:cs typeface="Calibri"/>
              </a:rPr>
              <a:t> How to handle exceptions?</a:t>
            </a:r>
          </a:p>
        </p:txBody>
      </p:sp>
    </p:spTree>
    <p:extLst>
      <p:ext uri="{BB962C8B-B14F-4D97-AF65-F5344CB8AC3E}">
        <p14:creationId xmlns:p14="http://schemas.microsoft.com/office/powerpoint/2010/main" val="25665328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Complex In-Order Pipeline</a:t>
            </a:r>
            <a:endParaRPr lang="en-US"/>
          </a:p>
        </p:txBody>
      </p:sp>
      <p:sp>
        <p:nvSpPr>
          <p:cNvPr id="33798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2133600"/>
            <a:ext cx="4038600" cy="3911600"/>
          </a:xfrm>
        </p:spPr>
        <p:txBody>
          <a:bodyPr/>
          <a:lstStyle/>
          <a:p>
            <a:r>
              <a:rPr lang="en-US" sz="2000" dirty="0" smtClean="0"/>
              <a:t>Delay </a:t>
            </a:r>
            <a:r>
              <a:rPr lang="en-US" sz="2000" dirty="0" err="1" smtClean="0"/>
              <a:t>writeback</a:t>
            </a:r>
            <a:r>
              <a:rPr lang="en-US" sz="2000" dirty="0" smtClean="0"/>
              <a:t> so all operations have same latency to W stage</a:t>
            </a:r>
          </a:p>
          <a:p>
            <a:pPr lvl="1"/>
            <a:r>
              <a:rPr lang="en-US" sz="1800" dirty="0" smtClean="0"/>
              <a:t>Write ports never oversubscribed (one inst. in &amp; one inst. out every cycle)</a:t>
            </a:r>
          </a:p>
          <a:p>
            <a:pPr lvl="1"/>
            <a:r>
              <a:rPr lang="en-US" sz="1800" dirty="0" smtClean="0"/>
              <a:t>Stall pipeline on long latency operations, e.g., divides, cache misses</a:t>
            </a:r>
          </a:p>
          <a:p>
            <a:pPr lvl="1"/>
            <a:r>
              <a:rPr lang="en-US" sz="1800" dirty="0" smtClean="0"/>
              <a:t>Handle exceptions in-order at commit point</a:t>
            </a:r>
          </a:p>
          <a:p>
            <a:endParaRPr lang="en-US" sz="2000" dirty="0"/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DBFCA227-806A-B440-A153-7728280E68BE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33799" name="Group 87"/>
          <p:cNvGrpSpPr>
            <a:grpSpLocks/>
          </p:cNvGrpSpPr>
          <p:nvPr/>
        </p:nvGrpSpPr>
        <p:grpSpPr bwMode="auto">
          <a:xfrm>
            <a:off x="1343025" y="609600"/>
            <a:ext cx="7637463" cy="5392738"/>
            <a:chOff x="894" y="612"/>
            <a:chExt cx="4811" cy="3397"/>
          </a:xfrm>
        </p:grpSpPr>
        <p:sp>
          <p:nvSpPr>
            <p:cNvPr id="33802" name="Text Box 4"/>
            <p:cNvSpPr txBox="1">
              <a:spLocks noChangeArrowheads="1"/>
            </p:cNvSpPr>
            <p:nvPr/>
          </p:nvSpPr>
          <p:spPr bwMode="auto">
            <a:xfrm>
              <a:off x="4896" y="3588"/>
              <a:ext cx="809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b="1" i="1" dirty="0">
                  <a:solidFill>
                    <a:schemeClr val="hlink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3803" name="Freeform 6"/>
            <p:cNvSpPr>
              <a:spLocks/>
            </p:cNvSpPr>
            <p:nvPr/>
          </p:nvSpPr>
          <p:spPr bwMode="auto">
            <a:xfrm>
              <a:off x="3345" y="3532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4" name="Freeform 7"/>
            <p:cNvSpPr>
              <a:spLocks/>
            </p:cNvSpPr>
            <p:nvPr/>
          </p:nvSpPr>
          <p:spPr bwMode="auto">
            <a:xfrm>
              <a:off x="2863" y="1579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5" name="Freeform 8"/>
            <p:cNvSpPr>
              <a:spLocks/>
            </p:cNvSpPr>
            <p:nvPr/>
          </p:nvSpPr>
          <p:spPr bwMode="auto">
            <a:xfrm>
              <a:off x="2863" y="711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6" name="Freeform 9"/>
            <p:cNvSpPr>
              <a:spLocks/>
            </p:cNvSpPr>
            <p:nvPr/>
          </p:nvSpPr>
          <p:spPr bwMode="auto">
            <a:xfrm>
              <a:off x="4001" y="1839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7" name="Line 10"/>
            <p:cNvSpPr>
              <a:spLocks noChangeShapeType="1"/>
            </p:cNvSpPr>
            <p:nvPr/>
          </p:nvSpPr>
          <p:spPr bwMode="auto">
            <a:xfrm>
              <a:off x="3651" y="1145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08" name="Line 11"/>
            <p:cNvSpPr>
              <a:spLocks noChangeShapeType="1"/>
            </p:cNvSpPr>
            <p:nvPr/>
          </p:nvSpPr>
          <p:spPr bwMode="auto">
            <a:xfrm>
              <a:off x="982" y="1145"/>
              <a:ext cx="1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09" name="Group 12"/>
            <p:cNvGrpSpPr>
              <a:grpSpLocks/>
            </p:cNvGrpSpPr>
            <p:nvPr/>
          </p:nvGrpSpPr>
          <p:grpSpPr bwMode="auto">
            <a:xfrm>
              <a:off x="894" y="798"/>
              <a:ext cx="175" cy="694"/>
              <a:chOff x="336" y="1200"/>
              <a:chExt cx="144" cy="720"/>
            </a:xfrm>
          </p:grpSpPr>
          <p:sp>
            <p:nvSpPr>
              <p:cNvPr id="33877" name="Rectangle 1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3878" name="Freeform 1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0" name="Rectangle 15"/>
            <p:cNvSpPr>
              <a:spLocks noChangeArrowheads="1"/>
            </p:cNvSpPr>
            <p:nvPr/>
          </p:nvSpPr>
          <p:spPr bwMode="auto">
            <a:xfrm>
              <a:off x="1113" y="841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Inst. Mem</a:t>
              </a:r>
            </a:p>
          </p:txBody>
        </p:sp>
        <p:grpSp>
          <p:nvGrpSpPr>
            <p:cNvPr id="33811" name="Group 16"/>
            <p:cNvGrpSpPr>
              <a:grpSpLocks/>
            </p:cNvGrpSpPr>
            <p:nvPr/>
          </p:nvGrpSpPr>
          <p:grpSpPr bwMode="auto">
            <a:xfrm>
              <a:off x="1682" y="798"/>
              <a:ext cx="175" cy="694"/>
              <a:chOff x="336" y="1200"/>
              <a:chExt cx="144" cy="720"/>
            </a:xfrm>
          </p:grpSpPr>
          <p:sp>
            <p:nvSpPr>
              <p:cNvPr id="33875" name="Rectangle 1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3876" name="Freeform 1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2" name="Line 19"/>
            <p:cNvSpPr>
              <a:spLocks noChangeShapeType="1"/>
            </p:cNvSpPr>
            <p:nvPr/>
          </p:nvSpPr>
          <p:spPr bwMode="auto">
            <a:xfrm>
              <a:off x="2951" y="1318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13" name="Rectangle 20"/>
            <p:cNvSpPr>
              <a:spLocks noChangeArrowheads="1"/>
            </p:cNvSpPr>
            <p:nvPr/>
          </p:nvSpPr>
          <p:spPr bwMode="auto">
            <a:xfrm>
              <a:off x="1901" y="841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3814" name="Line 21"/>
            <p:cNvSpPr>
              <a:spLocks noChangeShapeType="1"/>
            </p:cNvSpPr>
            <p:nvPr/>
          </p:nvSpPr>
          <p:spPr bwMode="auto">
            <a:xfrm>
              <a:off x="3038" y="971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15" name="Group 22"/>
            <p:cNvGrpSpPr>
              <a:grpSpLocks/>
            </p:cNvGrpSpPr>
            <p:nvPr/>
          </p:nvGrpSpPr>
          <p:grpSpPr bwMode="auto">
            <a:xfrm>
              <a:off x="3170" y="798"/>
              <a:ext cx="175" cy="694"/>
              <a:chOff x="336" y="1200"/>
              <a:chExt cx="144" cy="720"/>
            </a:xfrm>
          </p:grpSpPr>
          <p:sp>
            <p:nvSpPr>
              <p:cNvPr id="33873" name="Rectangle 2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74" name="Freeform 2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6" name="Freeform 25"/>
            <p:cNvSpPr>
              <a:spLocks/>
            </p:cNvSpPr>
            <p:nvPr/>
          </p:nvSpPr>
          <p:spPr bwMode="auto">
            <a:xfrm>
              <a:off x="3432" y="841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17" name="Group 26"/>
            <p:cNvGrpSpPr>
              <a:grpSpLocks/>
            </p:cNvGrpSpPr>
            <p:nvPr/>
          </p:nvGrpSpPr>
          <p:grpSpPr bwMode="auto">
            <a:xfrm>
              <a:off x="3738" y="798"/>
              <a:ext cx="176" cy="694"/>
              <a:chOff x="336" y="1200"/>
              <a:chExt cx="144" cy="720"/>
            </a:xfrm>
          </p:grpSpPr>
          <p:sp>
            <p:nvSpPr>
              <p:cNvPr id="33871" name="Rectangle 27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72" name="Freeform 28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18" name="Rectangle 29"/>
            <p:cNvSpPr>
              <a:spLocks noChangeArrowheads="1"/>
            </p:cNvSpPr>
            <p:nvPr/>
          </p:nvSpPr>
          <p:spPr bwMode="auto">
            <a:xfrm>
              <a:off x="4001" y="79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3819" name="Group 30"/>
            <p:cNvGrpSpPr>
              <a:grpSpLocks/>
            </p:cNvGrpSpPr>
            <p:nvPr/>
          </p:nvGrpSpPr>
          <p:grpSpPr bwMode="auto">
            <a:xfrm>
              <a:off x="5401" y="798"/>
              <a:ext cx="175" cy="694"/>
              <a:chOff x="336" y="1200"/>
              <a:chExt cx="144" cy="720"/>
            </a:xfrm>
          </p:grpSpPr>
          <p:sp>
            <p:nvSpPr>
              <p:cNvPr id="33869" name="Rectangle 3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70" name="Freeform 3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469" y="1047"/>
              <a:ext cx="181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3821" name="Rectangle 34"/>
            <p:cNvSpPr>
              <a:spLocks noChangeArrowheads="1"/>
            </p:cNvSpPr>
            <p:nvPr/>
          </p:nvSpPr>
          <p:spPr bwMode="auto">
            <a:xfrm>
              <a:off x="2601" y="841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3822" name="Line 35"/>
            <p:cNvSpPr>
              <a:spLocks noChangeShapeType="1"/>
            </p:cNvSpPr>
            <p:nvPr/>
          </p:nvSpPr>
          <p:spPr bwMode="auto">
            <a:xfrm>
              <a:off x="3651" y="2013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23" name="Freeform 36"/>
            <p:cNvSpPr>
              <a:spLocks/>
            </p:cNvSpPr>
            <p:nvPr/>
          </p:nvSpPr>
          <p:spPr bwMode="auto">
            <a:xfrm>
              <a:off x="3432" y="1709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24" name="Group 37"/>
            <p:cNvGrpSpPr>
              <a:grpSpLocks/>
            </p:cNvGrpSpPr>
            <p:nvPr/>
          </p:nvGrpSpPr>
          <p:grpSpPr bwMode="auto">
            <a:xfrm>
              <a:off x="3738" y="1666"/>
              <a:ext cx="176" cy="694"/>
              <a:chOff x="336" y="1200"/>
              <a:chExt cx="144" cy="720"/>
            </a:xfrm>
          </p:grpSpPr>
          <p:sp>
            <p:nvSpPr>
              <p:cNvPr id="33867" name="Rectangle 3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68" name="Freeform 3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5" name="Group 40"/>
            <p:cNvGrpSpPr>
              <a:grpSpLocks/>
            </p:cNvGrpSpPr>
            <p:nvPr/>
          </p:nvGrpSpPr>
          <p:grpSpPr bwMode="auto">
            <a:xfrm>
              <a:off x="5401" y="1666"/>
              <a:ext cx="175" cy="694"/>
              <a:chOff x="336" y="1200"/>
              <a:chExt cx="144" cy="720"/>
            </a:xfrm>
          </p:grpSpPr>
          <p:sp>
            <p:nvSpPr>
              <p:cNvPr id="33865" name="Rectangle 41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3866" name="Freeform 42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4005" y="1916"/>
              <a:ext cx="386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3827" name="Group 44"/>
            <p:cNvGrpSpPr>
              <a:grpSpLocks/>
            </p:cNvGrpSpPr>
            <p:nvPr/>
          </p:nvGrpSpPr>
          <p:grpSpPr bwMode="auto">
            <a:xfrm>
              <a:off x="4570" y="1666"/>
              <a:ext cx="175" cy="694"/>
              <a:chOff x="336" y="1200"/>
              <a:chExt cx="144" cy="720"/>
            </a:xfrm>
          </p:grpSpPr>
          <p:sp>
            <p:nvSpPr>
              <p:cNvPr id="33863" name="Rectangle 4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4" name="Freeform 4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3828" name="Group 47"/>
            <p:cNvGrpSpPr>
              <a:grpSpLocks/>
            </p:cNvGrpSpPr>
            <p:nvPr/>
          </p:nvGrpSpPr>
          <p:grpSpPr bwMode="auto">
            <a:xfrm>
              <a:off x="4570" y="798"/>
              <a:ext cx="175" cy="694"/>
              <a:chOff x="336" y="1200"/>
              <a:chExt cx="144" cy="720"/>
            </a:xfrm>
          </p:grpSpPr>
          <p:sp>
            <p:nvSpPr>
              <p:cNvPr id="33861" name="Rectangle 4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62" name="Freeform 4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29" name="Line 50"/>
            <p:cNvSpPr>
              <a:spLocks noChangeShapeType="1"/>
            </p:cNvSpPr>
            <p:nvPr/>
          </p:nvSpPr>
          <p:spPr bwMode="auto">
            <a:xfrm>
              <a:off x="2951" y="2186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0" name="Line 51"/>
            <p:cNvSpPr>
              <a:spLocks noChangeShapeType="1"/>
            </p:cNvSpPr>
            <p:nvPr/>
          </p:nvSpPr>
          <p:spPr bwMode="auto">
            <a:xfrm>
              <a:off x="3038" y="1839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1" name="Rectangle 52"/>
            <p:cNvSpPr>
              <a:spLocks noChangeArrowheads="1"/>
            </p:cNvSpPr>
            <p:nvPr/>
          </p:nvSpPr>
          <p:spPr bwMode="auto">
            <a:xfrm>
              <a:off x="2601" y="1709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3832" name="Group 53"/>
            <p:cNvGrpSpPr>
              <a:grpSpLocks/>
            </p:cNvGrpSpPr>
            <p:nvPr/>
          </p:nvGrpSpPr>
          <p:grpSpPr bwMode="auto">
            <a:xfrm>
              <a:off x="3126" y="1666"/>
              <a:ext cx="175" cy="694"/>
              <a:chOff x="336" y="1200"/>
              <a:chExt cx="144" cy="720"/>
            </a:xfrm>
          </p:grpSpPr>
          <p:sp>
            <p:nvSpPr>
              <p:cNvPr id="33859" name="Rectangle 5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3860" name="Freeform 5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3" name="Freeform 56"/>
            <p:cNvSpPr>
              <a:spLocks/>
            </p:cNvSpPr>
            <p:nvPr/>
          </p:nvSpPr>
          <p:spPr bwMode="auto">
            <a:xfrm>
              <a:off x="2557" y="1145"/>
              <a:ext cx="44" cy="824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4" name="Freeform 57"/>
            <p:cNvSpPr>
              <a:spLocks/>
            </p:cNvSpPr>
            <p:nvPr/>
          </p:nvSpPr>
          <p:spPr bwMode="auto">
            <a:xfrm>
              <a:off x="3432" y="2490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35" name="Group 58"/>
            <p:cNvGrpSpPr>
              <a:grpSpLocks/>
            </p:cNvGrpSpPr>
            <p:nvPr/>
          </p:nvGrpSpPr>
          <p:grpSpPr bwMode="auto">
            <a:xfrm>
              <a:off x="3738" y="2447"/>
              <a:ext cx="176" cy="694"/>
              <a:chOff x="336" y="1200"/>
              <a:chExt cx="144" cy="720"/>
            </a:xfrm>
          </p:grpSpPr>
          <p:sp>
            <p:nvSpPr>
              <p:cNvPr id="33857" name="Rectangle 5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8" name="Freeform 6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6" name="Text Box 61"/>
            <p:cNvSpPr txBox="1">
              <a:spLocks noChangeArrowheads="1"/>
            </p:cNvSpPr>
            <p:nvPr/>
          </p:nvSpPr>
          <p:spPr bwMode="auto">
            <a:xfrm>
              <a:off x="4005" y="2697"/>
              <a:ext cx="384" cy="2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3837" name="Group 62"/>
            <p:cNvGrpSpPr>
              <a:grpSpLocks/>
            </p:cNvGrpSpPr>
            <p:nvPr/>
          </p:nvGrpSpPr>
          <p:grpSpPr bwMode="auto">
            <a:xfrm>
              <a:off x="4570" y="2447"/>
              <a:ext cx="175" cy="694"/>
              <a:chOff x="336" y="1200"/>
              <a:chExt cx="144" cy="720"/>
            </a:xfrm>
          </p:grpSpPr>
          <p:sp>
            <p:nvSpPr>
              <p:cNvPr id="33855" name="Rectangle 63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6" name="Freeform 64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38" name="Freeform 65"/>
            <p:cNvSpPr>
              <a:spLocks/>
            </p:cNvSpPr>
            <p:nvPr/>
          </p:nvSpPr>
          <p:spPr bwMode="auto">
            <a:xfrm>
              <a:off x="3345" y="2186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39" name="Freeform 66"/>
            <p:cNvSpPr>
              <a:spLocks/>
            </p:cNvSpPr>
            <p:nvPr/>
          </p:nvSpPr>
          <p:spPr bwMode="auto">
            <a:xfrm>
              <a:off x="3388" y="1839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grpSp>
          <p:nvGrpSpPr>
            <p:cNvPr id="33840" name="Group 67"/>
            <p:cNvGrpSpPr>
              <a:grpSpLocks/>
            </p:cNvGrpSpPr>
            <p:nvPr/>
          </p:nvGrpSpPr>
          <p:grpSpPr bwMode="auto">
            <a:xfrm>
              <a:off x="3738" y="3184"/>
              <a:ext cx="176" cy="695"/>
              <a:chOff x="336" y="1200"/>
              <a:chExt cx="144" cy="720"/>
            </a:xfrm>
          </p:grpSpPr>
          <p:sp>
            <p:nvSpPr>
              <p:cNvPr id="33853" name="Rectangle 6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3854" name="Freeform 6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41" name="Freeform 70"/>
            <p:cNvSpPr>
              <a:spLocks/>
            </p:cNvSpPr>
            <p:nvPr/>
          </p:nvSpPr>
          <p:spPr bwMode="auto">
            <a:xfrm>
              <a:off x="3345" y="3011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2" name="Freeform 71"/>
            <p:cNvSpPr>
              <a:spLocks/>
            </p:cNvSpPr>
            <p:nvPr/>
          </p:nvSpPr>
          <p:spPr bwMode="auto">
            <a:xfrm>
              <a:off x="3388" y="2620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3" name="Rectangle 72"/>
            <p:cNvSpPr>
              <a:spLocks noChangeArrowheads="1"/>
            </p:cNvSpPr>
            <p:nvPr/>
          </p:nvSpPr>
          <p:spPr bwMode="auto">
            <a:xfrm>
              <a:off x="3432" y="3184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FDiv</a:t>
              </a:r>
            </a:p>
          </p:txBody>
        </p:sp>
        <p:grpSp>
          <p:nvGrpSpPr>
            <p:cNvPr id="33844" name="Group 73"/>
            <p:cNvGrpSpPr>
              <a:grpSpLocks/>
            </p:cNvGrpSpPr>
            <p:nvPr/>
          </p:nvGrpSpPr>
          <p:grpSpPr bwMode="auto">
            <a:xfrm>
              <a:off x="4570" y="3184"/>
              <a:ext cx="175" cy="695"/>
              <a:chOff x="336" y="1200"/>
              <a:chExt cx="144" cy="720"/>
            </a:xfrm>
          </p:grpSpPr>
          <p:sp>
            <p:nvSpPr>
              <p:cNvPr id="33851" name="Rectangle 7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6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3852" name="Freeform 7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600">
                  <a:latin typeface="Calibri"/>
                  <a:cs typeface="Calibri"/>
                </a:endParaRPr>
              </a:p>
            </p:txBody>
          </p:sp>
        </p:grpSp>
        <p:sp>
          <p:nvSpPr>
            <p:cNvPr id="33845" name="Line 76"/>
            <p:cNvSpPr>
              <a:spLocks noChangeShapeType="1"/>
            </p:cNvSpPr>
            <p:nvPr/>
          </p:nvSpPr>
          <p:spPr bwMode="auto">
            <a:xfrm>
              <a:off x="5183" y="2794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6" name="Text Box 77"/>
            <p:cNvSpPr txBox="1">
              <a:spLocks noChangeArrowheads="1"/>
            </p:cNvSpPr>
            <p:nvPr/>
          </p:nvSpPr>
          <p:spPr bwMode="auto">
            <a:xfrm>
              <a:off x="3820" y="3160"/>
              <a:ext cx="912" cy="40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 i="1"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3847" name="Freeform 78"/>
            <p:cNvSpPr>
              <a:spLocks/>
            </p:cNvSpPr>
            <p:nvPr/>
          </p:nvSpPr>
          <p:spPr bwMode="auto">
            <a:xfrm>
              <a:off x="5226" y="1145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8" name="Line 79"/>
            <p:cNvSpPr>
              <a:spLocks noChangeShapeType="1"/>
            </p:cNvSpPr>
            <p:nvPr/>
          </p:nvSpPr>
          <p:spPr bwMode="auto">
            <a:xfrm>
              <a:off x="5270" y="3532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49" name="Line 80"/>
            <p:cNvSpPr>
              <a:spLocks noChangeShapeType="1"/>
            </p:cNvSpPr>
            <p:nvPr/>
          </p:nvSpPr>
          <p:spPr bwMode="auto">
            <a:xfrm>
              <a:off x="5328" y="612"/>
              <a:ext cx="0" cy="3024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  <p:sp>
          <p:nvSpPr>
            <p:cNvPr id="33850" name="Freeform 81"/>
            <p:cNvSpPr>
              <a:spLocks/>
            </p:cNvSpPr>
            <p:nvPr/>
          </p:nvSpPr>
          <p:spPr bwMode="auto">
            <a:xfrm>
              <a:off x="3957" y="1145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Calibri"/>
                <a:cs typeface="Calibri"/>
              </a:endParaRPr>
            </a:p>
          </p:txBody>
        </p:sp>
      </p:grpSp>
      <p:sp>
        <p:nvSpPr>
          <p:cNvPr id="33800" name="Text Box 82"/>
          <p:cNvSpPr txBox="1">
            <a:spLocks noChangeArrowheads="1"/>
          </p:cNvSpPr>
          <p:nvPr/>
        </p:nvSpPr>
        <p:spPr bwMode="auto">
          <a:xfrm>
            <a:off x="76200" y="5181600"/>
            <a:ext cx="5029200" cy="928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000" i="1" dirty="0">
                <a:latin typeface="Calibri"/>
                <a:cs typeface="Calibri"/>
              </a:rPr>
              <a:t>How to prevent increased </a:t>
            </a:r>
            <a:r>
              <a:rPr lang="en-US" sz="2000" i="1" dirty="0" err="1">
                <a:latin typeface="Calibri"/>
                <a:cs typeface="Calibri"/>
              </a:rPr>
              <a:t>writeback</a:t>
            </a:r>
            <a:r>
              <a:rPr lang="en-US" sz="2000" i="1" dirty="0">
                <a:latin typeface="Calibri"/>
                <a:cs typeface="Calibri"/>
              </a:rPr>
              <a:t> latency from slowing down single cycle integer operations?</a:t>
            </a:r>
            <a:r>
              <a:rPr lang="en-US" sz="2000" dirty="0">
                <a:latin typeface="Calibri"/>
                <a:cs typeface="Calibri"/>
              </a:rPr>
              <a:t> </a:t>
            </a:r>
          </a:p>
        </p:txBody>
      </p:sp>
      <p:sp>
        <p:nvSpPr>
          <p:cNvPr id="1751123" name="Text Box 83"/>
          <p:cNvSpPr txBox="1">
            <a:spLocks noChangeArrowheads="1"/>
          </p:cNvSpPr>
          <p:nvPr/>
        </p:nvSpPr>
        <p:spPr bwMode="auto">
          <a:xfrm>
            <a:off x="1447800" y="5638800"/>
            <a:ext cx="18240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chemeClr val="hlink"/>
                </a:solidFill>
                <a:latin typeface="Calibri"/>
                <a:cs typeface="Calibri"/>
              </a:rPr>
              <a:t>Bypassing</a:t>
            </a:r>
          </a:p>
        </p:txBody>
      </p:sp>
    </p:spTree>
    <p:extLst>
      <p:ext uri="{BB962C8B-B14F-4D97-AF65-F5344CB8AC3E}">
        <p14:creationId xmlns:p14="http://schemas.microsoft.com/office/powerpoint/2010/main" val="2823113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In-Order Superscalar Pipeline</a:t>
            </a:r>
            <a:endParaRPr lang="en-US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3276600"/>
            <a:ext cx="5029200" cy="3124200"/>
          </a:xfrm>
        </p:spPr>
        <p:txBody>
          <a:bodyPr/>
          <a:lstStyle/>
          <a:p>
            <a:r>
              <a:rPr lang="en-US" sz="2000" dirty="0" smtClean="0"/>
              <a:t>Fetch two instructions per cycle; issue both simultaneously if one is integer/memory and other is floating point</a:t>
            </a:r>
          </a:p>
          <a:p>
            <a:r>
              <a:rPr lang="en-US" sz="2000" dirty="0" smtClean="0"/>
              <a:t>Inexpensive way of increasing throughput, examples include Alpha 21064 (1992) &amp; MIPS R5000 series (1996)</a:t>
            </a:r>
          </a:p>
          <a:p>
            <a:r>
              <a:rPr lang="en-US" sz="2000" dirty="0" smtClean="0"/>
              <a:t>Same idea can be extended to wider issue by duplicating functional units (e.g. 4-issue </a:t>
            </a:r>
            <a:r>
              <a:rPr lang="en-US" sz="2000" dirty="0" err="1" smtClean="0"/>
              <a:t>UltraSPARC</a:t>
            </a:r>
            <a:r>
              <a:rPr lang="en-US" sz="2000" dirty="0" smtClean="0"/>
              <a:t> &amp; Alpha 21164) but </a:t>
            </a:r>
            <a:r>
              <a:rPr lang="en-US" sz="2000" dirty="0" err="1" smtClean="0"/>
              <a:t>regfile</a:t>
            </a:r>
            <a:r>
              <a:rPr lang="en-US" sz="2000" dirty="0" smtClean="0"/>
              <a:t> ports and bypassing costs grow quickly</a:t>
            </a:r>
            <a:endParaRPr lang="en-US" sz="2000" dirty="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86799CC0-CBF0-3F4D-B9C7-297DF9096F7A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5847" name="Group 93"/>
          <p:cNvGrpSpPr>
            <a:grpSpLocks/>
          </p:cNvGrpSpPr>
          <p:nvPr/>
        </p:nvGrpSpPr>
        <p:grpSpPr bwMode="auto">
          <a:xfrm>
            <a:off x="1066800" y="685799"/>
            <a:ext cx="7924800" cy="5384800"/>
            <a:chOff x="672" y="576"/>
            <a:chExt cx="4992" cy="3392"/>
          </a:xfrm>
        </p:grpSpPr>
        <p:sp>
          <p:nvSpPr>
            <p:cNvPr id="35848" name="Text Box 4"/>
            <p:cNvSpPr txBox="1">
              <a:spLocks noChangeArrowheads="1"/>
            </p:cNvSpPr>
            <p:nvPr/>
          </p:nvSpPr>
          <p:spPr bwMode="auto">
            <a:xfrm>
              <a:off x="4848" y="3600"/>
              <a:ext cx="809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600" b="1" i="1" dirty="0">
                  <a:solidFill>
                    <a:schemeClr val="hlink"/>
                  </a:solidFill>
                  <a:latin typeface="Calibri"/>
                  <a:cs typeface="Calibri"/>
                </a:rPr>
                <a:t>Commit Point</a:t>
              </a:r>
            </a:p>
          </p:txBody>
        </p:sp>
        <p:sp>
          <p:nvSpPr>
            <p:cNvPr id="35849" name="Line 5"/>
            <p:cNvSpPr>
              <a:spLocks noChangeShapeType="1"/>
            </p:cNvSpPr>
            <p:nvPr/>
          </p:nvSpPr>
          <p:spPr bwMode="auto">
            <a:xfrm flipV="1">
              <a:off x="1463" y="998"/>
              <a:ext cx="73" cy="13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0" name="Text Box 6"/>
            <p:cNvSpPr txBox="1">
              <a:spLocks noChangeArrowheads="1"/>
            </p:cNvSpPr>
            <p:nvPr/>
          </p:nvSpPr>
          <p:spPr bwMode="auto">
            <a:xfrm>
              <a:off x="1384" y="842"/>
              <a:ext cx="23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b="1" i="1">
                  <a:latin typeface="Calibri"/>
                  <a:cs typeface="Calibri"/>
                </a:rPr>
                <a:t>2</a:t>
              </a:r>
            </a:p>
          </p:txBody>
        </p:sp>
        <p:sp>
          <p:nvSpPr>
            <p:cNvPr id="35851" name="Freeform 7"/>
            <p:cNvSpPr>
              <a:spLocks/>
            </p:cNvSpPr>
            <p:nvPr/>
          </p:nvSpPr>
          <p:spPr bwMode="auto">
            <a:xfrm>
              <a:off x="3345" y="3459"/>
              <a:ext cx="656" cy="477"/>
            </a:xfrm>
            <a:custGeom>
              <a:avLst/>
              <a:gdLst>
                <a:gd name="T0" fmla="*/ 384 w 720"/>
                <a:gd name="T1" fmla="*/ 0 h 528"/>
                <a:gd name="T2" fmla="*/ 720 w 720"/>
                <a:gd name="T3" fmla="*/ 0 h 528"/>
                <a:gd name="T4" fmla="*/ 720 w 720"/>
                <a:gd name="T5" fmla="*/ 528 h 528"/>
                <a:gd name="T6" fmla="*/ 0 w 720"/>
                <a:gd name="T7" fmla="*/ 528 h 528"/>
                <a:gd name="T8" fmla="*/ 0 w 720"/>
                <a:gd name="T9" fmla="*/ 240 h 528"/>
                <a:gd name="T10" fmla="*/ 96 w 720"/>
                <a:gd name="T11" fmla="*/ 240 h 5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20"/>
                <a:gd name="T19" fmla="*/ 0 h 528"/>
                <a:gd name="T20" fmla="*/ 720 w 720"/>
                <a:gd name="T21" fmla="*/ 528 h 5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20" h="528">
                  <a:moveTo>
                    <a:pt x="384" y="0"/>
                  </a:moveTo>
                  <a:lnTo>
                    <a:pt x="720" y="0"/>
                  </a:lnTo>
                  <a:lnTo>
                    <a:pt x="720" y="528"/>
                  </a:lnTo>
                  <a:lnTo>
                    <a:pt x="0" y="528"/>
                  </a:lnTo>
                  <a:lnTo>
                    <a:pt x="0" y="240"/>
                  </a:lnTo>
                  <a:lnTo>
                    <a:pt x="96" y="24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2" name="Freeform 8"/>
            <p:cNvSpPr>
              <a:spLocks/>
            </p:cNvSpPr>
            <p:nvPr/>
          </p:nvSpPr>
          <p:spPr bwMode="auto">
            <a:xfrm>
              <a:off x="2863" y="1506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3" name="Freeform 9"/>
            <p:cNvSpPr>
              <a:spLocks/>
            </p:cNvSpPr>
            <p:nvPr/>
          </p:nvSpPr>
          <p:spPr bwMode="auto">
            <a:xfrm>
              <a:off x="2863" y="638"/>
              <a:ext cx="2801" cy="434"/>
            </a:xfrm>
            <a:custGeom>
              <a:avLst/>
              <a:gdLst>
                <a:gd name="T0" fmla="*/ 2880 w 3072"/>
                <a:gd name="T1" fmla="*/ 480 h 480"/>
                <a:gd name="T2" fmla="*/ 3072 w 3072"/>
                <a:gd name="T3" fmla="*/ 480 h 480"/>
                <a:gd name="T4" fmla="*/ 3072 w 3072"/>
                <a:gd name="T5" fmla="*/ 0 h 480"/>
                <a:gd name="T6" fmla="*/ 0 w 3072"/>
                <a:gd name="T7" fmla="*/ 0 h 480"/>
                <a:gd name="T8" fmla="*/ 0 w 3072"/>
                <a:gd name="T9" fmla="*/ 144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2"/>
                <a:gd name="T16" fmla="*/ 0 h 480"/>
                <a:gd name="T17" fmla="*/ 3072 w 3072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2" h="480">
                  <a:moveTo>
                    <a:pt x="2880" y="480"/>
                  </a:moveTo>
                  <a:lnTo>
                    <a:pt x="3072" y="480"/>
                  </a:lnTo>
                  <a:lnTo>
                    <a:pt x="3072" y="0"/>
                  </a:lnTo>
                  <a:lnTo>
                    <a:pt x="0" y="0"/>
                  </a:lnTo>
                  <a:lnTo>
                    <a:pt x="0" y="14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4" name="Freeform 10"/>
            <p:cNvSpPr>
              <a:spLocks/>
            </p:cNvSpPr>
            <p:nvPr/>
          </p:nvSpPr>
          <p:spPr bwMode="auto">
            <a:xfrm>
              <a:off x="4001" y="1766"/>
              <a:ext cx="1269" cy="1693"/>
            </a:xfrm>
            <a:custGeom>
              <a:avLst/>
              <a:gdLst>
                <a:gd name="T0" fmla="*/ 0 w 1440"/>
                <a:gd name="T1" fmla="*/ 1680 h 1680"/>
                <a:gd name="T2" fmla="*/ 1440 w 1440"/>
                <a:gd name="T3" fmla="*/ 1680 h 1680"/>
                <a:gd name="T4" fmla="*/ 1440 w 1440"/>
                <a:gd name="T5" fmla="*/ 0 h 1680"/>
                <a:gd name="T6" fmla="*/ 0 60000 65536"/>
                <a:gd name="T7" fmla="*/ 0 60000 65536"/>
                <a:gd name="T8" fmla="*/ 0 60000 65536"/>
                <a:gd name="T9" fmla="*/ 0 w 1440"/>
                <a:gd name="T10" fmla="*/ 0 h 1680"/>
                <a:gd name="T11" fmla="*/ 1440 w 1440"/>
                <a:gd name="T12" fmla="*/ 1680 h 16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1680">
                  <a:moveTo>
                    <a:pt x="0" y="1680"/>
                  </a:moveTo>
                  <a:lnTo>
                    <a:pt x="1440" y="1680"/>
                  </a:lnTo>
                  <a:lnTo>
                    <a:pt x="144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5" name="Line 11"/>
            <p:cNvSpPr>
              <a:spLocks noChangeShapeType="1"/>
            </p:cNvSpPr>
            <p:nvPr/>
          </p:nvSpPr>
          <p:spPr bwMode="auto">
            <a:xfrm>
              <a:off x="3651" y="1072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56" name="Line 12"/>
            <p:cNvSpPr>
              <a:spLocks noChangeShapeType="1"/>
            </p:cNvSpPr>
            <p:nvPr/>
          </p:nvSpPr>
          <p:spPr bwMode="auto">
            <a:xfrm>
              <a:off x="816" y="1056"/>
              <a:ext cx="2091" cy="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57" name="Group 13"/>
            <p:cNvGrpSpPr>
              <a:grpSpLocks/>
            </p:cNvGrpSpPr>
            <p:nvPr/>
          </p:nvGrpSpPr>
          <p:grpSpPr bwMode="auto">
            <a:xfrm>
              <a:off x="672" y="725"/>
              <a:ext cx="175" cy="694"/>
              <a:chOff x="336" y="1200"/>
              <a:chExt cx="144" cy="720"/>
            </a:xfrm>
          </p:grpSpPr>
          <p:sp>
            <p:nvSpPr>
              <p:cNvPr id="35926" name="Rectangle 1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dirty="0">
                    <a:latin typeface="Calibri"/>
                    <a:cs typeface="Calibri"/>
                  </a:rPr>
                  <a:t>PC</a:t>
                </a:r>
              </a:p>
            </p:txBody>
          </p:sp>
          <p:sp>
            <p:nvSpPr>
              <p:cNvPr id="35927" name="Freeform 1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58" name="Rectangle 16"/>
            <p:cNvSpPr>
              <a:spLocks noChangeArrowheads="1"/>
            </p:cNvSpPr>
            <p:nvPr/>
          </p:nvSpPr>
          <p:spPr bwMode="auto">
            <a:xfrm>
              <a:off x="891" y="768"/>
              <a:ext cx="525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 dirty="0">
                  <a:latin typeface="Calibri"/>
                  <a:cs typeface="Calibri"/>
                </a:rPr>
                <a:t>Inst. </a:t>
              </a:r>
              <a:r>
                <a:rPr lang="en-US" sz="1600" dirty="0" err="1">
                  <a:latin typeface="Calibri"/>
                  <a:cs typeface="Calibri"/>
                </a:rPr>
                <a:t>Mem</a:t>
              </a:r>
              <a:endParaRPr lang="en-US" sz="1600" dirty="0">
                <a:latin typeface="Calibri"/>
                <a:cs typeface="Calibri"/>
              </a:endParaRPr>
            </a:p>
          </p:txBody>
        </p:sp>
        <p:grpSp>
          <p:nvGrpSpPr>
            <p:cNvPr id="35859" name="Group 17"/>
            <p:cNvGrpSpPr>
              <a:grpSpLocks/>
            </p:cNvGrpSpPr>
            <p:nvPr/>
          </p:nvGrpSpPr>
          <p:grpSpPr bwMode="auto">
            <a:xfrm>
              <a:off x="1562" y="725"/>
              <a:ext cx="175" cy="694"/>
              <a:chOff x="336" y="1200"/>
              <a:chExt cx="144" cy="720"/>
            </a:xfrm>
          </p:grpSpPr>
          <p:sp>
            <p:nvSpPr>
              <p:cNvPr id="35924" name="Rectangle 1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D</a:t>
                </a:r>
              </a:p>
            </p:txBody>
          </p:sp>
          <p:sp>
            <p:nvSpPr>
              <p:cNvPr id="35925" name="Freeform 1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0" name="Line 20"/>
            <p:cNvSpPr>
              <a:spLocks noChangeShapeType="1"/>
            </p:cNvSpPr>
            <p:nvPr/>
          </p:nvSpPr>
          <p:spPr bwMode="auto">
            <a:xfrm>
              <a:off x="2951" y="1245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1781" y="768"/>
              <a:ext cx="612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Dual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latin typeface="Calibri"/>
                  <a:cs typeface="Calibri"/>
                </a:rPr>
                <a:t>Decode</a:t>
              </a:r>
            </a:p>
          </p:txBody>
        </p:sp>
        <p:sp>
          <p:nvSpPr>
            <p:cNvPr id="35862" name="Line 22"/>
            <p:cNvSpPr>
              <a:spLocks noChangeShapeType="1"/>
            </p:cNvSpPr>
            <p:nvPr/>
          </p:nvSpPr>
          <p:spPr bwMode="auto">
            <a:xfrm>
              <a:off x="3038" y="898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>
              <a:off x="3170" y="725"/>
              <a:ext cx="175" cy="694"/>
              <a:chOff x="336" y="1200"/>
              <a:chExt cx="144" cy="720"/>
            </a:xfrm>
          </p:grpSpPr>
          <p:sp>
            <p:nvSpPr>
              <p:cNvPr id="35922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5923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4" name="Freeform 26"/>
            <p:cNvSpPr>
              <a:spLocks/>
            </p:cNvSpPr>
            <p:nvPr/>
          </p:nvSpPr>
          <p:spPr bwMode="auto">
            <a:xfrm>
              <a:off x="3432" y="768"/>
              <a:ext cx="219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65" name="Group 27"/>
            <p:cNvGrpSpPr>
              <a:grpSpLocks/>
            </p:cNvGrpSpPr>
            <p:nvPr/>
          </p:nvGrpSpPr>
          <p:grpSpPr bwMode="auto">
            <a:xfrm>
              <a:off x="3738" y="725"/>
              <a:ext cx="176" cy="694"/>
              <a:chOff x="336" y="1200"/>
              <a:chExt cx="144" cy="720"/>
            </a:xfrm>
          </p:grpSpPr>
          <p:sp>
            <p:nvSpPr>
              <p:cNvPr id="35920" name="Rectangle 2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21" name="Freeform 2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6" name="Rectangle 30"/>
            <p:cNvSpPr>
              <a:spLocks noChangeArrowheads="1"/>
            </p:cNvSpPr>
            <p:nvPr/>
          </p:nvSpPr>
          <p:spPr bwMode="auto">
            <a:xfrm>
              <a:off x="4001" y="725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600">
                  <a:latin typeface="Calibri"/>
                  <a:cs typeface="Calibri"/>
                </a:rPr>
                <a:t>Data Mem</a:t>
              </a: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>
              <a:off x="5401" y="725"/>
              <a:ext cx="175" cy="694"/>
              <a:chOff x="336" y="1200"/>
              <a:chExt cx="144" cy="720"/>
            </a:xfrm>
          </p:grpSpPr>
          <p:sp>
            <p:nvSpPr>
              <p:cNvPr id="35918" name="Rectangle 3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5919" name="Freeform 3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68" name="Text Box 34"/>
            <p:cNvSpPr txBox="1">
              <a:spLocks noChangeArrowheads="1"/>
            </p:cNvSpPr>
            <p:nvPr/>
          </p:nvSpPr>
          <p:spPr bwMode="auto">
            <a:xfrm>
              <a:off x="3468" y="955"/>
              <a:ext cx="19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 b="1">
                  <a:latin typeface="Calibri"/>
                  <a:cs typeface="Calibri"/>
                </a:rPr>
                <a:t>+</a:t>
              </a:r>
            </a:p>
          </p:txBody>
        </p:sp>
        <p:sp>
          <p:nvSpPr>
            <p:cNvPr id="35869" name="Rectangle 35"/>
            <p:cNvSpPr>
              <a:spLocks noChangeArrowheads="1"/>
            </p:cNvSpPr>
            <p:nvPr/>
          </p:nvSpPr>
          <p:spPr bwMode="auto">
            <a:xfrm>
              <a:off x="2601" y="768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GPRs</a:t>
              </a:r>
            </a:p>
          </p:txBody>
        </p:sp>
        <p:sp>
          <p:nvSpPr>
            <p:cNvPr id="35870" name="Line 36"/>
            <p:cNvSpPr>
              <a:spLocks noChangeShapeType="1"/>
            </p:cNvSpPr>
            <p:nvPr/>
          </p:nvSpPr>
          <p:spPr bwMode="auto">
            <a:xfrm>
              <a:off x="3651" y="1940"/>
              <a:ext cx="17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1" name="Freeform 37"/>
            <p:cNvSpPr>
              <a:spLocks/>
            </p:cNvSpPr>
            <p:nvPr/>
          </p:nvSpPr>
          <p:spPr bwMode="auto">
            <a:xfrm>
              <a:off x="3432" y="1636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72" name="Group 38"/>
            <p:cNvGrpSpPr>
              <a:grpSpLocks/>
            </p:cNvGrpSpPr>
            <p:nvPr/>
          </p:nvGrpSpPr>
          <p:grpSpPr bwMode="auto">
            <a:xfrm>
              <a:off x="3738" y="1593"/>
              <a:ext cx="176" cy="694"/>
              <a:chOff x="336" y="1200"/>
              <a:chExt cx="144" cy="720"/>
            </a:xfrm>
          </p:grpSpPr>
          <p:sp>
            <p:nvSpPr>
              <p:cNvPr id="35916" name="Rectangle 3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17" name="Freeform 4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5873" name="Group 41"/>
            <p:cNvGrpSpPr>
              <a:grpSpLocks/>
            </p:cNvGrpSpPr>
            <p:nvPr/>
          </p:nvGrpSpPr>
          <p:grpSpPr bwMode="auto">
            <a:xfrm>
              <a:off x="5401" y="1593"/>
              <a:ext cx="175" cy="694"/>
              <a:chOff x="336" y="1200"/>
              <a:chExt cx="144" cy="720"/>
            </a:xfrm>
          </p:grpSpPr>
          <p:sp>
            <p:nvSpPr>
              <p:cNvPr id="35914" name="Rectangle 4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W</a:t>
                </a:r>
              </a:p>
            </p:txBody>
          </p:sp>
          <p:sp>
            <p:nvSpPr>
              <p:cNvPr id="35915" name="Freeform 4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74" name="Text Box 44"/>
            <p:cNvSpPr txBox="1">
              <a:spLocks noChangeArrowheads="1"/>
            </p:cNvSpPr>
            <p:nvPr/>
          </p:nvSpPr>
          <p:spPr bwMode="auto">
            <a:xfrm>
              <a:off x="4004" y="1824"/>
              <a:ext cx="454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FAdd</a:t>
              </a:r>
            </a:p>
          </p:txBody>
        </p:sp>
        <p:grpSp>
          <p:nvGrpSpPr>
            <p:cNvPr id="35875" name="Group 45"/>
            <p:cNvGrpSpPr>
              <a:grpSpLocks/>
            </p:cNvGrpSpPr>
            <p:nvPr/>
          </p:nvGrpSpPr>
          <p:grpSpPr bwMode="auto">
            <a:xfrm>
              <a:off x="4570" y="1593"/>
              <a:ext cx="175" cy="694"/>
              <a:chOff x="336" y="1200"/>
              <a:chExt cx="144" cy="720"/>
            </a:xfrm>
          </p:grpSpPr>
          <p:sp>
            <p:nvSpPr>
              <p:cNvPr id="35912" name="Rectangle 4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13" name="Freeform 4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grpSp>
          <p:nvGrpSpPr>
            <p:cNvPr id="35876" name="Group 48"/>
            <p:cNvGrpSpPr>
              <a:grpSpLocks/>
            </p:cNvGrpSpPr>
            <p:nvPr/>
          </p:nvGrpSpPr>
          <p:grpSpPr bwMode="auto">
            <a:xfrm>
              <a:off x="4570" y="725"/>
              <a:ext cx="175" cy="694"/>
              <a:chOff x="336" y="1200"/>
              <a:chExt cx="144" cy="720"/>
            </a:xfrm>
          </p:grpSpPr>
          <p:sp>
            <p:nvSpPr>
              <p:cNvPr id="35910" name="Rectangle 4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11" name="Freeform 5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77" name="Line 51"/>
            <p:cNvSpPr>
              <a:spLocks noChangeShapeType="1"/>
            </p:cNvSpPr>
            <p:nvPr/>
          </p:nvSpPr>
          <p:spPr bwMode="auto">
            <a:xfrm>
              <a:off x="2951" y="2113"/>
              <a:ext cx="48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8" name="Line 52"/>
            <p:cNvSpPr>
              <a:spLocks noChangeShapeType="1"/>
            </p:cNvSpPr>
            <p:nvPr/>
          </p:nvSpPr>
          <p:spPr bwMode="auto">
            <a:xfrm>
              <a:off x="3038" y="1766"/>
              <a:ext cx="39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79" name="Rectangle 53"/>
            <p:cNvSpPr>
              <a:spLocks noChangeArrowheads="1"/>
            </p:cNvSpPr>
            <p:nvPr/>
          </p:nvSpPr>
          <p:spPr bwMode="auto">
            <a:xfrm>
              <a:off x="2601" y="1636"/>
              <a:ext cx="481" cy="5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Calibri"/>
                  <a:cs typeface="Calibri"/>
                </a:rPr>
                <a:t>FPRs</a:t>
              </a:r>
            </a:p>
          </p:txBody>
        </p:sp>
        <p:grpSp>
          <p:nvGrpSpPr>
            <p:cNvPr id="35880" name="Group 54"/>
            <p:cNvGrpSpPr>
              <a:grpSpLocks/>
            </p:cNvGrpSpPr>
            <p:nvPr/>
          </p:nvGrpSpPr>
          <p:grpSpPr bwMode="auto">
            <a:xfrm>
              <a:off x="3126" y="1593"/>
              <a:ext cx="175" cy="694"/>
              <a:chOff x="336" y="1200"/>
              <a:chExt cx="144" cy="720"/>
            </a:xfrm>
          </p:grpSpPr>
          <p:sp>
            <p:nvSpPr>
              <p:cNvPr id="35908" name="Rectangle 5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X1</a:t>
                </a:r>
              </a:p>
            </p:txBody>
          </p:sp>
          <p:sp>
            <p:nvSpPr>
              <p:cNvPr id="35909" name="Freeform 5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1" name="Freeform 57"/>
            <p:cNvSpPr>
              <a:spLocks/>
            </p:cNvSpPr>
            <p:nvPr/>
          </p:nvSpPr>
          <p:spPr bwMode="auto">
            <a:xfrm>
              <a:off x="2496" y="1200"/>
              <a:ext cx="105" cy="696"/>
            </a:xfrm>
            <a:custGeom>
              <a:avLst/>
              <a:gdLst>
                <a:gd name="T0" fmla="*/ 0 w 48"/>
                <a:gd name="T1" fmla="*/ 0 h 912"/>
                <a:gd name="T2" fmla="*/ 0 w 48"/>
                <a:gd name="T3" fmla="*/ 912 h 912"/>
                <a:gd name="T4" fmla="*/ 48 w 48"/>
                <a:gd name="T5" fmla="*/ 912 h 912"/>
                <a:gd name="T6" fmla="*/ 0 60000 65536"/>
                <a:gd name="T7" fmla="*/ 0 60000 65536"/>
                <a:gd name="T8" fmla="*/ 0 60000 65536"/>
                <a:gd name="T9" fmla="*/ 0 w 48"/>
                <a:gd name="T10" fmla="*/ 0 h 912"/>
                <a:gd name="T11" fmla="*/ 48 w 48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912">
                  <a:moveTo>
                    <a:pt x="0" y="0"/>
                  </a:moveTo>
                  <a:lnTo>
                    <a:pt x="0" y="912"/>
                  </a:lnTo>
                  <a:lnTo>
                    <a:pt x="48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82" name="Freeform 58"/>
            <p:cNvSpPr>
              <a:spLocks/>
            </p:cNvSpPr>
            <p:nvPr/>
          </p:nvSpPr>
          <p:spPr bwMode="auto">
            <a:xfrm>
              <a:off x="3432" y="2417"/>
              <a:ext cx="1751" cy="608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88 h 672"/>
                <a:gd name="T4" fmla="*/ 48 w 240"/>
                <a:gd name="T5" fmla="*/ 336 h 672"/>
                <a:gd name="T6" fmla="*/ 0 w 240"/>
                <a:gd name="T7" fmla="*/ 384 h 672"/>
                <a:gd name="T8" fmla="*/ 0 w 240"/>
                <a:gd name="T9" fmla="*/ 672 h 672"/>
                <a:gd name="T10" fmla="*/ 240 w 240"/>
                <a:gd name="T11" fmla="*/ 480 h 672"/>
                <a:gd name="T12" fmla="*/ 240 w 240"/>
                <a:gd name="T13" fmla="*/ 144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3738" y="2374"/>
              <a:ext cx="176" cy="694"/>
              <a:chOff x="336" y="1200"/>
              <a:chExt cx="144" cy="720"/>
            </a:xfrm>
          </p:grpSpPr>
          <p:sp>
            <p:nvSpPr>
              <p:cNvPr id="35906" name="Rectangle 6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07" name="Freeform 6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4" name="Text Box 62"/>
            <p:cNvSpPr txBox="1">
              <a:spLocks noChangeArrowheads="1"/>
            </p:cNvSpPr>
            <p:nvPr/>
          </p:nvSpPr>
          <p:spPr bwMode="auto">
            <a:xfrm>
              <a:off x="4014" y="2605"/>
              <a:ext cx="451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FMul</a:t>
              </a:r>
            </a:p>
          </p:txBody>
        </p:sp>
        <p:grpSp>
          <p:nvGrpSpPr>
            <p:cNvPr id="35885" name="Group 63"/>
            <p:cNvGrpSpPr>
              <a:grpSpLocks/>
            </p:cNvGrpSpPr>
            <p:nvPr/>
          </p:nvGrpSpPr>
          <p:grpSpPr bwMode="auto">
            <a:xfrm>
              <a:off x="4570" y="2374"/>
              <a:ext cx="175" cy="694"/>
              <a:chOff x="336" y="1200"/>
              <a:chExt cx="144" cy="720"/>
            </a:xfrm>
          </p:grpSpPr>
          <p:sp>
            <p:nvSpPr>
              <p:cNvPr id="35904" name="Rectangle 6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05" name="Freeform 6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6" name="Freeform 66"/>
            <p:cNvSpPr>
              <a:spLocks/>
            </p:cNvSpPr>
            <p:nvPr/>
          </p:nvSpPr>
          <p:spPr bwMode="auto">
            <a:xfrm>
              <a:off x="3345" y="2113"/>
              <a:ext cx="87" cy="825"/>
            </a:xfrm>
            <a:custGeom>
              <a:avLst/>
              <a:gdLst>
                <a:gd name="T0" fmla="*/ 0 w 96"/>
                <a:gd name="T1" fmla="*/ 0 h 912"/>
                <a:gd name="T2" fmla="*/ 0 w 96"/>
                <a:gd name="T3" fmla="*/ 912 h 912"/>
                <a:gd name="T4" fmla="*/ 96 w 96"/>
                <a:gd name="T5" fmla="*/ 912 h 912"/>
                <a:gd name="T6" fmla="*/ 0 60000 65536"/>
                <a:gd name="T7" fmla="*/ 0 60000 65536"/>
                <a:gd name="T8" fmla="*/ 0 60000 65536"/>
                <a:gd name="T9" fmla="*/ 0 w 96"/>
                <a:gd name="T10" fmla="*/ 0 h 912"/>
                <a:gd name="T11" fmla="*/ 96 w 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912">
                  <a:moveTo>
                    <a:pt x="0" y="0"/>
                  </a:moveTo>
                  <a:lnTo>
                    <a:pt x="0" y="912"/>
                  </a:lnTo>
                  <a:lnTo>
                    <a:pt x="96" y="91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87" name="Freeform 67"/>
            <p:cNvSpPr>
              <a:spLocks/>
            </p:cNvSpPr>
            <p:nvPr/>
          </p:nvSpPr>
          <p:spPr bwMode="auto">
            <a:xfrm>
              <a:off x="3388" y="1766"/>
              <a:ext cx="44" cy="781"/>
            </a:xfrm>
            <a:custGeom>
              <a:avLst/>
              <a:gdLst>
                <a:gd name="T0" fmla="*/ 0 w 48"/>
                <a:gd name="T1" fmla="*/ 0 h 864"/>
                <a:gd name="T2" fmla="*/ 0 w 48"/>
                <a:gd name="T3" fmla="*/ 864 h 864"/>
                <a:gd name="T4" fmla="*/ 48 w 48"/>
                <a:gd name="T5" fmla="*/ 864 h 864"/>
                <a:gd name="T6" fmla="*/ 0 60000 65536"/>
                <a:gd name="T7" fmla="*/ 0 60000 65536"/>
                <a:gd name="T8" fmla="*/ 0 60000 65536"/>
                <a:gd name="T9" fmla="*/ 0 w 48"/>
                <a:gd name="T10" fmla="*/ 0 h 864"/>
                <a:gd name="T11" fmla="*/ 48 w 48"/>
                <a:gd name="T12" fmla="*/ 864 h 8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64">
                  <a:moveTo>
                    <a:pt x="0" y="0"/>
                  </a:moveTo>
                  <a:lnTo>
                    <a:pt x="0" y="864"/>
                  </a:lnTo>
                  <a:lnTo>
                    <a:pt x="48" y="86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grpSp>
          <p:nvGrpSpPr>
            <p:cNvPr id="35888" name="Group 68"/>
            <p:cNvGrpSpPr>
              <a:grpSpLocks/>
            </p:cNvGrpSpPr>
            <p:nvPr/>
          </p:nvGrpSpPr>
          <p:grpSpPr bwMode="auto">
            <a:xfrm>
              <a:off x="3738" y="3111"/>
              <a:ext cx="176" cy="695"/>
              <a:chOff x="336" y="1200"/>
              <a:chExt cx="144" cy="720"/>
            </a:xfrm>
          </p:grpSpPr>
          <p:sp>
            <p:nvSpPr>
              <p:cNvPr id="35902" name="Rectangle 69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X2</a:t>
                </a:r>
              </a:p>
            </p:txBody>
          </p:sp>
          <p:sp>
            <p:nvSpPr>
              <p:cNvPr id="35903" name="Freeform 70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89" name="Freeform 71"/>
            <p:cNvSpPr>
              <a:spLocks/>
            </p:cNvSpPr>
            <p:nvPr/>
          </p:nvSpPr>
          <p:spPr bwMode="auto">
            <a:xfrm>
              <a:off x="3345" y="2938"/>
              <a:ext cx="87" cy="694"/>
            </a:xfrm>
            <a:custGeom>
              <a:avLst/>
              <a:gdLst>
                <a:gd name="T0" fmla="*/ 0 w 96"/>
                <a:gd name="T1" fmla="*/ 0 h 768"/>
                <a:gd name="T2" fmla="*/ 0 w 96"/>
                <a:gd name="T3" fmla="*/ 768 h 768"/>
                <a:gd name="T4" fmla="*/ 96 w 96"/>
                <a:gd name="T5" fmla="*/ 768 h 768"/>
                <a:gd name="T6" fmla="*/ 0 60000 65536"/>
                <a:gd name="T7" fmla="*/ 0 60000 65536"/>
                <a:gd name="T8" fmla="*/ 0 60000 65536"/>
                <a:gd name="T9" fmla="*/ 0 w 96"/>
                <a:gd name="T10" fmla="*/ 0 h 768"/>
                <a:gd name="T11" fmla="*/ 96 w 96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768">
                  <a:moveTo>
                    <a:pt x="0" y="0"/>
                  </a:moveTo>
                  <a:lnTo>
                    <a:pt x="0" y="768"/>
                  </a:lnTo>
                  <a:lnTo>
                    <a:pt x="96" y="768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0" name="Freeform 72"/>
            <p:cNvSpPr>
              <a:spLocks/>
            </p:cNvSpPr>
            <p:nvPr/>
          </p:nvSpPr>
          <p:spPr bwMode="auto">
            <a:xfrm>
              <a:off x="3388" y="2547"/>
              <a:ext cx="44" cy="738"/>
            </a:xfrm>
            <a:custGeom>
              <a:avLst/>
              <a:gdLst>
                <a:gd name="T0" fmla="*/ 0 w 48"/>
                <a:gd name="T1" fmla="*/ 0 h 816"/>
                <a:gd name="T2" fmla="*/ 0 w 48"/>
                <a:gd name="T3" fmla="*/ 816 h 816"/>
                <a:gd name="T4" fmla="*/ 48 w 48"/>
                <a:gd name="T5" fmla="*/ 816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0" y="0"/>
                  </a:moveTo>
                  <a:lnTo>
                    <a:pt x="0" y="816"/>
                  </a:lnTo>
                  <a:lnTo>
                    <a:pt x="48" y="81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1" name="Rectangle 73"/>
            <p:cNvSpPr>
              <a:spLocks noChangeArrowheads="1"/>
            </p:cNvSpPr>
            <p:nvPr/>
          </p:nvSpPr>
          <p:spPr bwMode="auto">
            <a:xfrm>
              <a:off x="3432" y="3111"/>
              <a:ext cx="263" cy="69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 err="1">
                  <a:latin typeface="Calibri"/>
                  <a:cs typeface="Calibri"/>
                </a:rPr>
                <a:t>FDiv</a:t>
              </a:r>
              <a:endParaRPr lang="en-US" sz="2000" dirty="0">
                <a:latin typeface="Calibri"/>
                <a:cs typeface="Calibri"/>
              </a:endParaRPr>
            </a:p>
          </p:txBody>
        </p:sp>
        <p:grpSp>
          <p:nvGrpSpPr>
            <p:cNvPr id="35892" name="Group 74"/>
            <p:cNvGrpSpPr>
              <a:grpSpLocks/>
            </p:cNvGrpSpPr>
            <p:nvPr/>
          </p:nvGrpSpPr>
          <p:grpSpPr bwMode="auto">
            <a:xfrm>
              <a:off x="4570" y="3111"/>
              <a:ext cx="175" cy="695"/>
              <a:chOff x="336" y="1200"/>
              <a:chExt cx="144" cy="720"/>
            </a:xfrm>
          </p:grpSpPr>
          <p:sp>
            <p:nvSpPr>
              <p:cNvPr id="35900" name="Rectangle 75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>
                    <a:latin typeface="Calibri"/>
                    <a:cs typeface="Calibri"/>
                  </a:rPr>
                  <a:t>X3</a:t>
                </a:r>
              </a:p>
            </p:txBody>
          </p:sp>
          <p:sp>
            <p:nvSpPr>
              <p:cNvPr id="35901" name="Freeform 76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>
                  <a:gd name="T0" fmla="*/ 0 w 192"/>
                  <a:gd name="T1" fmla="*/ 144 h 144"/>
                  <a:gd name="T2" fmla="*/ 96 w 192"/>
                  <a:gd name="T3" fmla="*/ 0 h 144"/>
                  <a:gd name="T4" fmla="*/ 192 w 192"/>
                  <a:gd name="T5" fmla="*/ 144 h 144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44"/>
                  <a:gd name="T11" fmla="*/ 192 w 192"/>
                  <a:gd name="T12" fmla="*/ 144 h 1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2000">
                  <a:latin typeface="Calibri"/>
                  <a:cs typeface="Calibri"/>
                </a:endParaRPr>
              </a:p>
            </p:txBody>
          </p:sp>
        </p:grpSp>
        <p:sp>
          <p:nvSpPr>
            <p:cNvPr id="35893" name="Line 77"/>
            <p:cNvSpPr>
              <a:spLocks noChangeShapeType="1"/>
            </p:cNvSpPr>
            <p:nvPr/>
          </p:nvSpPr>
          <p:spPr bwMode="auto">
            <a:xfrm>
              <a:off x="5183" y="2721"/>
              <a:ext cx="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4" name="Freeform 79"/>
            <p:cNvSpPr>
              <a:spLocks/>
            </p:cNvSpPr>
            <p:nvPr/>
          </p:nvSpPr>
          <p:spPr bwMode="auto">
            <a:xfrm>
              <a:off x="5226" y="1072"/>
              <a:ext cx="44" cy="738"/>
            </a:xfrm>
            <a:custGeom>
              <a:avLst/>
              <a:gdLst>
                <a:gd name="T0" fmla="*/ 48 w 48"/>
                <a:gd name="T1" fmla="*/ 816 h 816"/>
                <a:gd name="T2" fmla="*/ 0 w 48"/>
                <a:gd name="T3" fmla="*/ 816 h 816"/>
                <a:gd name="T4" fmla="*/ 0 w 48"/>
                <a:gd name="T5" fmla="*/ 0 h 816"/>
                <a:gd name="T6" fmla="*/ 0 60000 65536"/>
                <a:gd name="T7" fmla="*/ 0 60000 65536"/>
                <a:gd name="T8" fmla="*/ 0 60000 65536"/>
                <a:gd name="T9" fmla="*/ 0 w 48"/>
                <a:gd name="T10" fmla="*/ 0 h 816"/>
                <a:gd name="T11" fmla="*/ 48 w 48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816">
                  <a:moveTo>
                    <a:pt x="48" y="816"/>
                  </a:moveTo>
                  <a:lnTo>
                    <a:pt x="0" y="816"/>
                  </a:lnTo>
                  <a:lnTo>
                    <a:pt x="0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5" name="Line 80"/>
            <p:cNvSpPr>
              <a:spLocks noChangeShapeType="1"/>
            </p:cNvSpPr>
            <p:nvPr/>
          </p:nvSpPr>
          <p:spPr bwMode="auto">
            <a:xfrm>
              <a:off x="5270" y="3459"/>
              <a:ext cx="0" cy="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6" name="Line 81"/>
            <p:cNvSpPr>
              <a:spLocks noChangeShapeType="1"/>
            </p:cNvSpPr>
            <p:nvPr/>
          </p:nvSpPr>
          <p:spPr bwMode="auto">
            <a:xfrm>
              <a:off x="5328" y="576"/>
              <a:ext cx="0" cy="3072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prstDash val="sysDot"/>
              <a:round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7" name="Freeform 82"/>
            <p:cNvSpPr>
              <a:spLocks/>
            </p:cNvSpPr>
            <p:nvPr/>
          </p:nvSpPr>
          <p:spPr bwMode="auto">
            <a:xfrm>
              <a:off x="3957" y="1072"/>
              <a:ext cx="569" cy="304"/>
            </a:xfrm>
            <a:custGeom>
              <a:avLst/>
              <a:gdLst>
                <a:gd name="T0" fmla="*/ 0 w 624"/>
                <a:gd name="T1" fmla="*/ 0 h 336"/>
                <a:gd name="T2" fmla="*/ 0 w 624"/>
                <a:gd name="T3" fmla="*/ 336 h 336"/>
                <a:gd name="T4" fmla="*/ 624 w 624"/>
                <a:gd name="T5" fmla="*/ 336 h 336"/>
                <a:gd name="T6" fmla="*/ 624 w 62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336"/>
                <a:gd name="T14" fmla="*/ 624 w 624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336">
                  <a:moveTo>
                    <a:pt x="0" y="0"/>
                  </a:moveTo>
                  <a:lnTo>
                    <a:pt x="0" y="336"/>
                  </a:lnTo>
                  <a:lnTo>
                    <a:pt x="624" y="336"/>
                  </a:lnTo>
                  <a:lnTo>
                    <a:pt x="624" y="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  <p:sp>
          <p:nvSpPr>
            <p:cNvPr id="35898" name="Text Box 88"/>
            <p:cNvSpPr txBox="1">
              <a:spLocks noChangeArrowheads="1"/>
            </p:cNvSpPr>
            <p:nvPr/>
          </p:nvSpPr>
          <p:spPr bwMode="auto">
            <a:xfrm>
              <a:off x="3840" y="3118"/>
              <a:ext cx="912" cy="36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600" i="1">
                  <a:latin typeface="Calibri"/>
                  <a:cs typeface="Calibri"/>
                </a:rPr>
                <a:t>Unpipelined divider</a:t>
              </a:r>
            </a:p>
          </p:txBody>
        </p:sp>
        <p:sp>
          <p:nvSpPr>
            <p:cNvPr id="35899" name="Line 90"/>
            <p:cNvSpPr>
              <a:spLocks noChangeShapeType="1"/>
            </p:cNvSpPr>
            <p:nvPr/>
          </p:nvSpPr>
          <p:spPr bwMode="auto">
            <a:xfrm flipH="1">
              <a:off x="2400" y="1200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879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2" name="Group 331"/>
          <p:cNvGrpSpPr/>
          <p:nvPr/>
        </p:nvGrpSpPr>
        <p:grpSpPr>
          <a:xfrm>
            <a:off x="6400800" y="914400"/>
            <a:ext cx="1447800" cy="4267200"/>
            <a:chOff x="6400800" y="914400"/>
            <a:chExt cx="1447800" cy="4267200"/>
          </a:xfrm>
        </p:grpSpPr>
        <p:cxnSp>
          <p:nvCxnSpPr>
            <p:cNvPr id="309" name="Straight Connector 308"/>
            <p:cNvCxnSpPr/>
            <p:nvPr/>
          </p:nvCxnSpPr>
          <p:spPr bwMode="auto">
            <a:xfrm>
              <a:off x="7848600" y="990600"/>
              <a:ext cx="0" cy="41910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TextBox 326"/>
            <p:cNvSpPr txBox="1"/>
            <p:nvPr/>
          </p:nvSpPr>
          <p:spPr>
            <a:xfrm>
              <a:off x="6400800" y="914400"/>
              <a:ext cx="10823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M</a:t>
              </a:r>
              <a:r>
                <a:rPr lang="en-US" sz="2000" dirty="0" smtClean="0">
                  <a:latin typeface="Calibri"/>
                  <a:cs typeface="Calibri"/>
                </a:rPr>
                <a:t>emory</a:t>
              </a: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4572000" y="914400"/>
            <a:ext cx="1524000" cy="4267200"/>
            <a:chOff x="4572000" y="914400"/>
            <a:chExt cx="1524000" cy="4267200"/>
          </a:xfrm>
        </p:grpSpPr>
        <p:cxnSp>
          <p:nvCxnSpPr>
            <p:cNvPr id="308" name="Straight Connector 307"/>
            <p:cNvCxnSpPr/>
            <p:nvPr/>
          </p:nvCxnSpPr>
          <p:spPr bwMode="auto">
            <a:xfrm>
              <a:off x="6096000" y="914400"/>
              <a:ext cx="0" cy="42672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6" name="TextBox 325"/>
            <p:cNvSpPr txBox="1"/>
            <p:nvPr/>
          </p:nvSpPr>
          <p:spPr>
            <a:xfrm>
              <a:off x="4572000" y="914400"/>
              <a:ext cx="1035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>
                  <a:latin typeface="Calibri"/>
                  <a:cs typeface="Calibri"/>
                </a:rPr>
                <a:t>E</a:t>
              </a:r>
              <a:r>
                <a:rPr lang="en-US" sz="2000" b="1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X</a:t>
              </a:r>
              <a:r>
                <a:rPr lang="en-US" sz="2000" dirty="0" err="1" smtClean="0">
                  <a:latin typeface="Calibri"/>
                  <a:cs typeface="Calibri"/>
                </a:rPr>
                <a:t>ecute</a:t>
              </a:r>
              <a:endParaRPr lang="en-US" sz="2000" dirty="0" smtClean="0">
                <a:latin typeface="Calibri"/>
                <a:cs typeface="Calibri"/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3048000" y="838200"/>
            <a:ext cx="1219200" cy="4343400"/>
            <a:chOff x="3048000" y="838200"/>
            <a:chExt cx="1219200" cy="4343400"/>
          </a:xfrm>
        </p:grpSpPr>
        <p:cxnSp>
          <p:nvCxnSpPr>
            <p:cNvPr id="307" name="Straight Connector 306"/>
            <p:cNvCxnSpPr/>
            <p:nvPr/>
          </p:nvCxnSpPr>
          <p:spPr bwMode="auto">
            <a:xfrm>
              <a:off x="4267200" y="838200"/>
              <a:ext cx="0" cy="43434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5" name="TextBox 324"/>
            <p:cNvSpPr txBox="1"/>
            <p:nvPr/>
          </p:nvSpPr>
          <p:spPr>
            <a:xfrm>
              <a:off x="3048000" y="914400"/>
              <a:ext cx="976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D</a:t>
              </a:r>
              <a:r>
                <a:rPr lang="en-US" sz="2000" dirty="0" smtClean="0">
                  <a:latin typeface="Calibri"/>
                  <a:cs typeface="Calibri"/>
                </a:rPr>
                <a:t>ecode</a:t>
              </a:r>
            </a:p>
          </p:txBody>
        </p:sp>
      </p:grpSp>
      <p:grpSp>
        <p:nvGrpSpPr>
          <p:cNvPr id="329" name="Group 328"/>
          <p:cNvGrpSpPr/>
          <p:nvPr/>
        </p:nvGrpSpPr>
        <p:grpSpPr>
          <a:xfrm>
            <a:off x="533400" y="838200"/>
            <a:ext cx="1828800" cy="4419600"/>
            <a:chOff x="533400" y="838200"/>
            <a:chExt cx="1828800" cy="4419600"/>
          </a:xfrm>
        </p:grpSpPr>
        <p:cxnSp>
          <p:nvCxnSpPr>
            <p:cNvPr id="306" name="Straight Connector 305"/>
            <p:cNvCxnSpPr/>
            <p:nvPr/>
          </p:nvCxnSpPr>
          <p:spPr bwMode="auto">
            <a:xfrm>
              <a:off x="23622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5" name="Straight Connector 304"/>
            <p:cNvCxnSpPr/>
            <p:nvPr/>
          </p:nvCxnSpPr>
          <p:spPr bwMode="auto">
            <a:xfrm>
              <a:off x="533400" y="838200"/>
              <a:ext cx="0" cy="44196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3" name="TextBox 302"/>
            <p:cNvSpPr txBox="1"/>
            <p:nvPr/>
          </p:nvSpPr>
          <p:spPr>
            <a:xfrm>
              <a:off x="1143000" y="914400"/>
              <a:ext cx="759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/>
                  <a:cs typeface="Calibri"/>
                </a:rPr>
                <a:t>F</a:t>
              </a:r>
              <a:r>
                <a:rPr lang="en-US" sz="2000" dirty="0" smtClean="0">
                  <a:latin typeface="Calibri"/>
                  <a:cs typeface="Calibri"/>
                </a:rPr>
                <a:t>etch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5-Stage RISC Pipeline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76601" y="2510411"/>
            <a:ext cx="914399" cy="1451989"/>
            <a:chOff x="2362200" y="3809999"/>
            <a:chExt cx="914399" cy="1340864"/>
          </a:xfrm>
        </p:grpSpPr>
        <p:grpSp>
          <p:nvGrpSpPr>
            <p:cNvPr id="127" name="Group 126"/>
            <p:cNvGrpSpPr/>
            <p:nvPr/>
          </p:nvGrpSpPr>
          <p:grpSpPr>
            <a:xfrm>
              <a:off x="2362200" y="3809999"/>
              <a:ext cx="914399" cy="1340864"/>
              <a:chOff x="2362200" y="3809999"/>
              <a:chExt cx="914399" cy="1340864"/>
            </a:xfrm>
          </p:grpSpPr>
          <p:sp>
            <p:nvSpPr>
              <p:cNvPr id="129" name="Rectangle 128"/>
              <p:cNvSpPr/>
              <p:nvPr/>
            </p:nvSpPr>
            <p:spPr>
              <a:xfrm rot="16200000">
                <a:off x="1767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 rot="16200000">
                <a:off x="19203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 rot="16200000">
                <a:off x="20727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 rot="16200000">
                <a:off x="22251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 rot="16200000">
                <a:off x="2377568" y="4404231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 rot="16200000">
                <a:off x="2529968" y="4404232"/>
                <a:ext cx="1340863" cy="152399"/>
              </a:xfrm>
              <a:prstGeom prst="rect">
                <a:avLst/>
              </a:prstGeom>
              <a:solidFill>
                <a:srgbClr val="FFFFFF"/>
              </a:solidFill>
              <a:ln w="12700" cmpd="sng"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endParaRPr>
              </a:p>
            </p:txBody>
          </p:sp>
        </p:grpSp>
        <p:sp>
          <p:nvSpPr>
            <p:cNvPr id="128" name="TextBox 127"/>
            <p:cNvSpPr txBox="1"/>
            <p:nvPr/>
          </p:nvSpPr>
          <p:spPr>
            <a:xfrm rot="16200000">
              <a:off x="2223507" y="4253493"/>
              <a:ext cx="11346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Calibri"/>
                  <a:cs typeface="Calibri"/>
                </a:rPr>
                <a:t>Registers</a:t>
              </a:r>
            </a:p>
          </p:txBody>
        </p:sp>
      </p:grpSp>
      <p:sp>
        <p:nvSpPr>
          <p:cNvPr id="10" name="Freeform 31"/>
          <p:cNvSpPr>
            <a:spLocks/>
          </p:cNvSpPr>
          <p:nvPr/>
        </p:nvSpPr>
        <p:spPr bwMode="auto">
          <a:xfrm rot="16200000">
            <a:off x="4762499" y="2857501"/>
            <a:ext cx="1752600" cy="45719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336" y="144"/>
              </a:cxn>
              <a:cxn ang="0">
                <a:pos x="384" y="0"/>
              </a:cxn>
              <a:cxn ang="0">
                <a:pos x="672" y="0"/>
              </a:cxn>
              <a:cxn ang="0">
                <a:pos x="528" y="384"/>
              </a:cxn>
              <a:cxn ang="0">
                <a:pos x="144" y="384"/>
              </a:cxn>
              <a:cxn ang="0">
                <a:pos x="0" y="0"/>
              </a:cxn>
            </a:cxnLst>
            <a:rect l="0" t="0" r="r" b="b"/>
            <a:pathLst>
              <a:path w="673" h="385">
                <a:moveTo>
                  <a:pt x="0" y="0"/>
                </a:moveTo>
                <a:lnTo>
                  <a:pt x="288" y="0"/>
                </a:lnTo>
                <a:lnTo>
                  <a:pt x="336" y="144"/>
                </a:lnTo>
                <a:lnTo>
                  <a:pt x="384" y="0"/>
                </a:lnTo>
                <a:lnTo>
                  <a:pt x="672" y="0"/>
                </a:lnTo>
                <a:lnTo>
                  <a:pt x="528" y="384"/>
                </a:lnTo>
                <a:lnTo>
                  <a:pt x="144" y="384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/>
                <a:cs typeface="Calibri"/>
              </a:rPr>
              <a:t>ALU</a:t>
            </a:r>
            <a:endParaRPr lang="en-US" sz="2000" dirty="0">
              <a:latin typeface="Calibri"/>
              <a:cs typeface="Calibri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 flipH="1">
            <a:off x="1676400" y="3124200"/>
            <a:ext cx="228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Group 41"/>
          <p:cNvGrpSpPr/>
          <p:nvPr/>
        </p:nvGrpSpPr>
        <p:grpSpPr>
          <a:xfrm>
            <a:off x="6019800" y="2743200"/>
            <a:ext cx="228600" cy="990600"/>
            <a:chOff x="7162800" y="2597423"/>
            <a:chExt cx="457204" cy="1809477"/>
          </a:xfrm>
        </p:grpSpPr>
        <p:cxnSp>
          <p:nvCxnSpPr>
            <p:cNvPr id="115" name="Straight Connector 114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6" name="Rectangle 115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7" name="Isosceles Triangle 116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90998" y="2514601"/>
            <a:ext cx="228600" cy="609600"/>
            <a:chOff x="7162800" y="1828800"/>
            <a:chExt cx="457200" cy="2813901"/>
          </a:xfrm>
        </p:grpSpPr>
        <p:cxnSp>
          <p:nvCxnSpPr>
            <p:cNvPr id="112" name="Straight Connector 111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3" name="Rectangle 112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14" name="Isosceles Triangle 113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44" name="Straight Connector 43"/>
          <p:cNvCxnSpPr>
            <a:endCxn id="116" idx="2"/>
          </p:cNvCxnSpPr>
          <p:nvPr/>
        </p:nvCxnSpPr>
        <p:spPr bwMode="auto">
          <a:xfrm flipH="1" flipV="1">
            <a:off x="6248400" y="3200261"/>
            <a:ext cx="381000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H="1">
            <a:off x="5867398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4191000" y="3429000"/>
            <a:ext cx="228600" cy="609600"/>
            <a:chOff x="7162800" y="1828800"/>
            <a:chExt cx="457200" cy="2813901"/>
          </a:xfrm>
        </p:grpSpPr>
        <p:cxnSp>
          <p:nvCxnSpPr>
            <p:cNvPr id="105" name="Straight Connector 104"/>
            <p:cNvCxnSpPr/>
            <p:nvPr/>
          </p:nvCxnSpPr>
          <p:spPr bwMode="auto">
            <a:xfrm>
              <a:off x="7391400" y="4267201"/>
              <a:ext cx="0" cy="3755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6" name="Rectangle 105"/>
            <p:cNvSpPr/>
            <p:nvPr/>
          </p:nvSpPr>
          <p:spPr>
            <a:xfrm rot="16200000">
              <a:off x="6172200" y="2819400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07" name="Isosceles Triangle 106"/>
            <p:cNvSpPr/>
            <p:nvPr/>
          </p:nvSpPr>
          <p:spPr>
            <a:xfrm>
              <a:off x="7162800" y="3732628"/>
              <a:ext cx="457200" cy="534574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52" name="Straight Connector 51"/>
          <p:cNvCxnSpPr/>
          <p:nvPr/>
        </p:nvCxnSpPr>
        <p:spPr bwMode="auto">
          <a:xfrm>
            <a:off x="4419600" y="2895600"/>
            <a:ext cx="533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06" idx="2"/>
          </p:cNvCxnSpPr>
          <p:nvPr/>
        </p:nvCxnSpPr>
        <p:spPr bwMode="auto">
          <a:xfrm flipV="1">
            <a:off x="4419600" y="3657600"/>
            <a:ext cx="990600" cy="3552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6629400" y="1600200"/>
            <a:ext cx="1143000" cy="19050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Calibri"/>
                <a:ea typeface="ＭＳ Ｐゴシック" pitchFamily="18" charset="-128"/>
                <a:cs typeface="Calibri"/>
              </a:rPr>
              <a:t>Data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81000" y="2286000"/>
            <a:ext cx="304800" cy="1587499"/>
            <a:chOff x="7162800" y="1828801"/>
            <a:chExt cx="457200" cy="2578099"/>
          </a:xfrm>
        </p:grpSpPr>
        <p:cxnSp>
          <p:nvCxnSpPr>
            <p:cNvPr id="136" name="Straight Connector 135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7" name="Rectangle 136"/>
            <p:cNvSpPr/>
            <p:nvPr/>
          </p:nvSpPr>
          <p:spPr>
            <a:xfrm rot="16200000">
              <a:off x="6172200" y="2819401"/>
              <a:ext cx="2438399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PC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38" name="Isosceles Triangle 137"/>
            <p:cNvSpPr/>
            <p:nvPr/>
          </p:nvSpPr>
          <p:spPr>
            <a:xfrm>
              <a:off x="7162800" y="4038600"/>
              <a:ext cx="457200" cy="228600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sp>
        <p:nvSpPr>
          <p:cNvPr id="139" name="Rectangle 138"/>
          <p:cNvSpPr/>
          <p:nvPr/>
        </p:nvSpPr>
        <p:spPr>
          <a:xfrm>
            <a:off x="838200" y="1981200"/>
            <a:ext cx="1371600" cy="1981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rPr>
              <a:t>Instruction 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ea typeface="ＭＳ Ｐゴシック" pitchFamily="18" charset="-128"/>
              <a:cs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flipH="1">
            <a:off x="685800" y="3048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29" idx="0"/>
          </p:cNvCxnSpPr>
          <p:nvPr/>
        </p:nvCxnSpPr>
        <p:spPr bwMode="auto">
          <a:xfrm flipH="1">
            <a:off x="2514600" y="3236407"/>
            <a:ext cx="762002" cy="4019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3" name="Group 152"/>
          <p:cNvGrpSpPr/>
          <p:nvPr/>
        </p:nvGrpSpPr>
        <p:grpSpPr>
          <a:xfrm>
            <a:off x="7772400" y="1600200"/>
            <a:ext cx="228600" cy="2057400"/>
            <a:chOff x="7162800" y="1828799"/>
            <a:chExt cx="457201" cy="2578101"/>
          </a:xfrm>
        </p:grpSpPr>
        <p:cxnSp>
          <p:nvCxnSpPr>
            <p:cNvPr id="154" name="Straight Connector 153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5" name="Rectangle 154"/>
            <p:cNvSpPr/>
            <p:nvPr/>
          </p:nvSpPr>
          <p:spPr>
            <a:xfrm rot="16200000">
              <a:off x="6172201" y="2819399"/>
              <a:ext cx="2438400" cy="4572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156" name="Isosceles Triangle 155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158" name="Straight Connector 157"/>
          <p:cNvCxnSpPr>
            <a:endCxn id="155" idx="2"/>
          </p:cNvCxnSpPr>
          <p:nvPr/>
        </p:nvCxnSpPr>
        <p:spPr bwMode="auto">
          <a:xfrm flipH="1" flipV="1">
            <a:off x="8001001" y="2573158"/>
            <a:ext cx="304799" cy="1764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/>
          <p:nvPr/>
        </p:nvCxnSpPr>
        <p:spPr bwMode="auto">
          <a:xfrm flipV="1">
            <a:off x="8763000" y="2895600"/>
            <a:ext cx="0" cy="1752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 flipH="1">
            <a:off x="8458200" y="2895600"/>
            <a:ext cx="304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01" name="Group 200"/>
          <p:cNvGrpSpPr/>
          <p:nvPr/>
        </p:nvGrpSpPr>
        <p:grpSpPr>
          <a:xfrm>
            <a:off x="7772400" y="3810000"/>
            <a:ext cx="228601" cy="568327"/>
            <a:chOff x="6553200" y="3886200"/>
            <a:chExt cx="228601" cy="568327"/>
          </a:xfrm>
        </p:grpSpPr>
        <p:cxnSp>
          <p:nvCxnSpPr>
            <p:cNvPr id="198" name="Straight Connector 19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9" name="Rectangle 19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00" name="Isosceles Triangle 19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04" name="Straight Connector 203"/>
          <p:cNvCxnSpPr>
            <a:endCxn id="199" idx="2"/>
          </p:cNvCxnSpPr>
          <p:nvPr/>
        </p:nvCxnSpPr>
        <p:spPr bwMode="auto">
          <a:xfrm flipH="1">
            <a:off x="8001001" y="4038600"/>
            <a:ext cx="304799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76" name="Group 175"/>
          <p:cNvGrpSpPr/>
          <p:nvPr/>
        </p:nvGrpSpPr>
        <p:grpSpPr>
          <a:xfrm>
            <a:off x="8229600" y="2438400"/>
            <a:ext cx="304800" cy="1752600"/>
            <a:chOff x="1828800" y="2438400"/>
            <a:chExt cx="400110" cy="1752600"/>
          </a:xfrm>
        </p:grpSpPr>
        <p:sp>
          <p:nvSpPr>
            <p:cNvPr id="174" name="Trapezoid 173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10" name="Straight Connector 209"/>
          <p:cNvCxnSpPr/>
          <p:nvPr/>
        </p:nvCxnSpPr>
        <p:spPr bwMode="auto">
          <a:xfrm>
            <a:off x="6477000" y="3200400"/>
            <a:ext cx="0" cy="8382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>
            <a:stCxn id="199" idx="0"/>
          </p:cNvCxnSpPr>
          <p:nvPr/>
        </p:nvCxnSpPr>
        <p:spPr bwMode="auto">
          <a:xfrm flipH="1" flipV="1">
            <a:off x="6477000" y="4038600"/>
            <a:ext cx="1295401" cy="1764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8" name="Group 217"/>
          <p:cNvGrpSpPr/>
          <p:nvPr/>
        </p:nvGrpSpPr>
        <p:grpSpPr>
          <a:xfrm>
            <a:off x="6019800" y="1447800"/>
            <a:ext cx="228600" cy="990600"/>
            <a:chOff x="7162800" y="2597423"/>
            <a:chExt cx="457204" cy="1809477"/>
          </a:xfrm>
        </p:grpSpPr>
        <p:cxnSp>
          <p:nvCxnSpPr>
            <p:cNvPr id="219" name="Straight Connector 218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0" name="Rectangle 219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ＭＳ Ｐゴシック" pitchFamily="18" charset="-128"/>
                  <a:cs typeface="Calibri"/>
                </a:rPr>
                <a:t>Store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21" name="Isosceles Triangle 220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4191000" y="1447800"/>
            <a:ext cx="228601" cy="914400"/>
            <a:chOff x="6553200" y="3886200"/>
            <a:chExt cx="228601" cy="568327"/>
          </a:xfrm>
        </p:grpSpPr>
        <p:cxnSp>
          <p:nvCxnSpPr>
            <p:cNvPr id="228" name="Straight Connector 227"/>
            <p:cNvCxnSpPr/>
            <p:nvPr/>
          </p:nvCxnSpPr>
          <p:spPr bwMode="auto">
            <a:xfrm>
              <a:off x="6667500" y="4378687"/>
              <a:ext cx="0" cy="758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9" name="Rectangle 228"/>
            <p:cNvSpPr/>
            <p:nvPr/>
          </p:nvSpPr>
          <p:spPr>
            <a:xfrm rot="16200000">
              <a:off x="6421258" y="4018143"/>
              <a:ext cx="492485" cy="228600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Calibri"/>
                  <a:ea typeface="ＭＳ Ｐゴシック" pitchFamily="18" charset="-128"/>
                  <a:cs typeface="Calibri"/>
                </a:rPr>
                <a:t>Imm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30" name="Isosceles Triangle 229"/>
            <p:cNvSpPr/>
            <p:nvPr/>
          </p:nvSpPr>
          <p:spPr>
            <a:xfrm>
              <a:off x="6553200" y="4270719"/>
              <a:ext cx="228600" cy="107968"/>
            </a:xfrm>
            <a:prstGeom prst="triangle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31" name="Straight Connector 230"/>
          <p:cNvCxnSpPr/>
          <p:nvPr/>
        </p:nvCxnSpPr>
        <p:spPr bwMode="auto">
          <a:xfrm flipV="1">
            <a:off x="2895600" y="1905000"/>
            <a:ext cx="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 flipV="1">
            <a:off x="2895600" y="1905000"/>
            <a:ext cx="1295401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Straight Connector 245"/>
          <p:cNvCxnSpPr>
            <a:endCxn id="240" idx="0"/>
          </p:cNvCxnSpPr>
          <p:nvPr/>
        </p:nvCxnSpPr>
        <p:spPr bwMode="auto">
          <a:xfrm flipH="1">
            <a:off x="5148914" y="2667000"/>
            <a:ext cx="26128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/>
          <p:nvPr/>
        </p:nvCxnSpPr>
        <p:spPr bwMode="auto">
          <a:xfrm>
            <a:off x="4419600" y="1905000"/>
            <a:ext cx="152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4" name="Straight Connector 253"/>
          <p:cNvCxnSpPr/>
          <p:nvPr/>
        </p:nvCxnSpPr>
        <p:spPr bwMode="auto">
          <a:xfrm flipV="1">
            <a:off x="4572000" y="1905000"/>
            <a:ext cx="0" cy="533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Straight Connector 256"/>
          <p:cNvCxnSpPr/>
          <p:nvPr/>
        </p:nvCxnSpPr>
        <p:spPr bwMode="auto">
          <a:xfrm>
            <a:off x="4572000" y="2438400"/>
            <a:ext cx="381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39" name="Group 238"/>
          <p:cNvGrpSpPr/>
          <p:nvPr/>
        </p:nvGrpSpPr>
        <p:grpSpPr>
          <a:xfrm>
            <a:off x="4953000" y="2286000"/>
            <a:ext cx="228600" cy="762000"/>
            <a:chOff x="1828800" y="2438400"/>
            <a:chExt cx="400110" cy="1752600"/>
          </a:xfrm>
        </p:grpSpPr>
        <p:sp>
          <p:nvSpPr>
            <p:cNvPr id="240" name="Trapezoid 239"/>
            <p:cNvSpPr/>
            <p:nvPr/>
          </p:nvSpPr>
          <p:spPr>
            <a:xfrm rot="5400000">
              <a:off x="1143000" y="3162300"/>
              <a:ext cx="1752600" cy="304800"/>
            </a:xfrm>
            <a:prstGeom prst="trapezoid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 rot="16200000">
              <a:off x="1936522" y="3085927"/>
              <a:ext cx="1846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2000" dirty="0" smtClean="0">
                <a:latin typeface="Calibri"/>
                <a:cs typeface="Calibri"/>
              </a:endParaRPr>
            </a:p>
          </p:txBody>
        </p:sp>
      </p:grpSp>
      <p:cxnSp>
        <p:nvCxnSpPr>
          <p:cNvPr id="264" name="Straight Connector 263"/>
          <p:cNvCxnSpPr/>
          <p:nvPr/>
        </p:nvCxnSpPr>
        <p:spPr bwMode="auto">
          <a:xfrm flipV="1">
            <a:off x="4800600" y="1905000"/>
            <a:ext cx="0" cy="990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stCxn id="220" idx="0"/>
          </p:cNvCxnSpPr>
          <p:nvPr/>
        </p:nvCxnSpPr>
        <p:spPr bwMode="auto">
          <a:xfrm flipH="1">
            <a:off x="4800600" y="1904861"/>
            <a:ext cx="1219203" cy="1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4" name="Straight Connector 273"/>
          <p:cNvCxnSpPr>
            <a:endCxn id="220" idx="2"/>
          </p:cNvCxnSpPr>
          <p:nvPr/>
        </p:nvCxnSpPr>
        <p:spPr bwMode="auto">
          <a:xfrm flipH="1" flipV="1">
            <a:off x="6248400" y="1904861"/>
            <a:ext cx="380998" cy="27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7" name="Straight Connector 276"/>
          <p:cNvCxnSpPr/>
          <p:nvPr/>
        </p:nvCxnSpPr>
        <p:spPr bwMode="auto">
          <a:xfrm flipH="1" flipV="1">
            <a:off x="3657600" y="4648200"/>
            <a:ext cx="5105402" cy="151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>
            <a:endCxn id="131" idx="1"/>
          </p:cNvCxnSpPr>
          <p:nvPr/>
        </p:nvCxnSpPr>
        <p:spPr bwMode="auto">
          <a:xfrm flipV="1">
            <a:off x="3657601" y="3962401"/>
            <a:ext cx="1" cy="6858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286" name="Group 285"/>
          <p:cNvGrpSpPr/>
          <p:nvPr/>
        </p:nvGrpSpPr>
        <p:grpSpPr>
          <a:xfrm>
            <a:off x="2209800" y="1981200"/>
            <a:ext cx="304800" cy="2133600"/>
            <a:chOff x="7162800" y="2597423"/>
            <a:chExt cx="457204" cy="1809477"/>
          </a:xfrm>
        </p:grpSpPr>
        <p:cxnSp>
          <p:nvCxnSpPr>
            <p:cNvPr id="287" name="Straight Connector 286"/>
            <p:cNvCxnSpPr/>
            <p:nvPr/>
          </p:nvCxnSpPr>
          <p:spPr bwMode="auto">
            <a:xfrm>
              <a:off x="7391400" y="4267200"/>
              <a:ext cx="0" cy="1397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8" name="Rectangle 287"/>
            <p:cNvSpPr/>
            <p:nvPr/>
          </p:nvSpPr>
          <p:spPr>
            <a:xfrm rot="16200000">
              <a:off x="6556517" y="3203712"/>
              <a:ext cx="1669775" cy="457198"/>
            </a:xfrm>
            <a:prstGeom prst="rect">
              <a:avLst/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Calibri"/>
                  <a:ea typeface="ＭＳ Ｐゴシック" pitchFamily="18" charset="-128"/>
                  <a:cs typeface="Calibri"/>
                </a:rPr>
                <a:t>Inst. Register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ＭＳ Ｐゴシック" pitchFamily="18" charset="-128"/>
                <a:cs typeface="Calibri"/>
              </a:endParaRPr>
            </a:p>
          </p:txBody>
        </p:sp>
        <p:sp>
          <p:nvSpPr>
            <p:cNvPr id="289" name="Isosceles Triangle 288"/>
            <p:cNvSpPr/>
            <p:nvPr/>
          </p:nvSpPr>
          <p:spPr>
            <a:xfrm>
              <a:off x="7162800" y="4038599"/>
              <a:ext cx="457201" cy="228603"/>
            </a:xfrm>
            <a:prstGeom prst="triangle">
              <a:avLst>
                <a:gd name="adj" fmla="val 54064"/>
              </a:avLst>
            </a:prstGeom>
            <a:solidFill>
              <a:srgbClr val="FFFFFF"/>
            </a:solidFill>
            <a:ln w="12700" cmpd="sng">
              <a:solidFill>
                <a:srgbClr val="000000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18" charset="0"/>
                <a:ea typeface="ＭＳ Ｐゴシック" pitchFamily="18" charset="-128"/>
                <a:cs typeface="ＭＳ Ｐゴシック" pitchFamily="18" charset="-128"/>
              </a:endParaRPr>
            </a:p>
          </p:txBody>
        </p:sp>
      </p:grpSp>
      <p:cxnSp>
        <p:nvCxnSpPr>
          <p:cNvPr id="291" name="Straight Connector 290"/>
          <p:cNvCxnSpPr/>
          <p:nvPr/>
        </p:nvCxnSpPr>
        <p:spPr bwMode="auto">
          <a:xfrm flipV="1">
            <a:off x="2895600" y="1143000"/>
            <a:ext cx="0" cy="7620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 flipV="1">
            <a:off x="5715000" y="1143000"/>
            <a:ext cx="0" cy="1295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8" name="TextBox 327"/>
          <p:cNvSpPr txBox="1"/>
          <p:nvPr/>
        </p:nvSpPr>
        <p:spPr>
          <a:xfrm>
            <a:off x="7924800" y="914400"/>
            <a:ext cx="1261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lang="en-US" sz="2000" dirty="0" err="1" smtClean="0">
                <a:latin typeface="Calibri"/>
                <a:cs typeface="Calibri"/>
              </a:rPr>
              <a:t>riteback</a:t>
            </a:r>
            <a:endParaRPr lang="en-US" sz="2000" dirty="0" smtClean="0">
              <a:latin typeface="Calibri"/>
              <a:cs typeface="Calibri"/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1524000" y="556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Calibri"/>
                <a:cs typeface="Calibri"/>
              </a:rPr>
              <a:t>This version designed for </a:t>
            </a:r>
            <a:r>
              <a:rPr lang="en-US" i="1" dirty="0" err="1" smtClean="0">
                <a:latin typeface="Calibri"/>
                <a:cs typeface="Calibri"/>
              </a:rPr>
              <a:t>regfiles</a:t>
            </a:r>
            <a:r>
              <a:rPr lang="en-US" i="1" dirty="0" smtClean="0">
                <a:latin typeface="Calibri"/>
                <a:cs typeface="Calibri"/>
              </a:rPr>
              <a:t>/memories with synchronous reads and writes.</a:t>
            </a:r>
          </a:p>
        </p:txBody>
      </p:sp>
    </p:spTree>
    <p:extLst>
      <p:ext uri="{BB962C8B-B14F-4D97-AF65-F5344CB8AC3E}">
        <p14:creationId xmlns:p14="http://schemas.microsoft.com/office/powerpoint/2010/main" val="299046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7599110" cy="2142530"/>
            <a:chOff x="228600" y="909935"/>
            <a:chExt cx="7599110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153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7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5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10 cycles</a:t>
              </a:r>
              <a:endParaRPr lang="en-US" sz="2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2827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3987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2849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272638" cy="1757065"/>
            <a:chOff x="228600" y="4572000"/>
            <a:chExt cx="8272638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487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  <a:latin typeface="Calibri"/>
                  <a:cs typeface="Calibri"/>
                </a:rPr>
                <a:t>Pipelined machine</a:t>
              </a:r>
              <a:endParaRPr lang="en-US" sz="2400" u="sng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38530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828245" y="5854700"/>
            <a:ext cx="3307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5-stage pipeline CPI≠5!!!</a:t>
            </a:r>
          </a:p>
        </p:txBody>
      </p:sp>
    </p:spTree>
    <p:extLst>
      <p:ext uri="{BB962C8B-B14F-4D97-AF65-F5344CB8AC3E}">
        <p14:creationId xmlns:p14="http://schemas.microsoft.com/office/powerpoint/2010/main" val="389034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8486775" cy="958850"/>
          </a:xfrm>
        </p:spPr>
        <p:txBody>
          <a:bodyPr/>
          <a:lstStyle/>
          <a:p>
            <a:r>
              <a:rPr lang="en-US" smtClean="0"/>
              <a:t>Instructions interact with each other in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90600"/>
            <a:ext cx="7848600" cy="5105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in the pipeline may need a resource being used by another instruction in the pipeline 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structural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 smtClean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 smtClean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a data value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sz="28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data hazard</a:t>
            </a:r>
            <a:endParaRPr lang="en-US" sz="2400" i="1" dirty="0" smtClean="0">
              <a:solidFill>
                <a:srgbClr val="FF5050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 smtClean="0"/>
              <a:t>Dependence may be for the next instruction’s address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sym typeface="Wingdings" charset="2"/>
              </a:rPr>
              <a:t> </a:t>
            </a:r>
            <a:r>
              <a:rPr lang="en-US" sz="2800" i="1" dirty="0" smtClean="0">
                <a:solidFill>
                  <a:srgbClr val="FF5050"/>
                </a:solidFill>
              </a:rPr>
              <a:t>control hazard (branches, exceptions)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800" i="1" dirty="0" smtClean="0">
              <a:solidFill>
                <a:srgbClr val="FF5050"/>
              </a:solidFill>
            </a:endParaRPr>
          </a:p>
          <a:p>
            <a:pPr>
              <a:spcBef>
                <a:spcPct val="0"/>
              </a:spcBef>
            </a:pPr>
            <a:r>
              <a:rPr lang="en-US" dirty="0"/>
              <a:t>H</a:t>
            </a:r>
            <a:r>
              <a:rPr lang="en-US" dirty="0" smtClean="0"/>
              <a:t>andling </a:t>
            </a:r>
            <a:r>
              <a:rPr lang="en-US" dirty="0"/>
              <a:t>hazards generally </a:t>
            </a:r>
            <a:r>
              <a:rPr lang="en-US" dirty="0" smtClean="0"/>
              <a:t>introduces </a:t>
            </a:r>
            <a:r>
              <a:rPr lang="en-US" dirty="0"/>
              <a:t>bubbles into pipeline and </a:t>
            </a:r>
            <a:r>
              <a:rPr lang="en-US" dirty="0" smtClean="0"/>
              <a:t>reduces </a:t>
            </a:r>
            <a:r>
              <a:rPr lang="en-US" dirty="0"/>
              <a:t>ideal </a:t>
            </a:r>
            <a:r>
              <a:rPr lang="en-US" dirty="0" smtClean="0"/>
              <a:t>CPI &gt; 1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 sz="2400" i="1" dirty="0">
              <a:solidFill>
                <a:srgbClr val="FF5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8BDD411A-011E-F442-923C-DB12FA94DC59}" type="slidenum">
              <a:rPr lang="en-US" smtClean="0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05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roup 77"/>
          <p:cNvGrpSpPr/>
          <p:nvPr/>
        </p:nvGrpSpPr>
        <p:grpSpPr>
          <a:xfrm>
            <a:off x="1752600" y="3994736"/>
            <a:ext cx="3048000" cy="338554"/>
            <a:chOff x="1295400" y="5393323"/>
            <a:chExt cx="3048000" cy="338554"/>
          </a:xfrm>
        </p:grpSpPr>
        <p:sp>
          <p:nvSpPr>
            <p:cNvPr id="159" name="Rectangle 158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0" name="Rectangle 159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1" name="Rectangle 160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2" name="Rectangle 161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3" name="Rectangle 162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4" name="Rectangle 163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5" name="Rectangle 164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8600" y="990600"/>
            <a:ext cx="804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Time</a:t>
            </a:r>
          </a:p>
        </p:txBody>
      </p:sp>
      <p:cxnSp>
        <p:nvCxnSpPr>
          <p:cNvPr id="97" name="Straight Arrow Connector 96"/>
          <p:cNvCxnSpPr/>
          <p:nvPr/>
        </p:nvCxnSpPr>
        <p:spPr bwMode="auto">
          <a:xfrm>
            <a:off x="1066800" y="12954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43" name="Group 95"/>
          <p:cNvGrpSpPr/>
          <p:nvPr/>
        </p:nvGrpSpPr>
        <p:grpSpPr>
          <a:xfrm>
            <a:off x="838200" y="1474787"/>
            <a:ext cx="7391400" cy="1223665"/>
            <a:chOff x="990600" y="5105400"/>
            <a:chExt cx="7391400" cy="1223665"/>
          </a:xfrm>
        </p:grpSpPr>
        <p:grpSp>
          <p:nvGrpSpPr>
            <p:cNvPr id="53" name="Group 64"/>
            <p:cNvGrpSpPr/>
            <p:nvPr/>
          </p:nvGrpSpPr>
          <p:grpSpPr>
            <a:xfrm>
              <a:off x="990600" y="5164723"/>
              <a:ext cx="3048000" cy="338554"/>
              <a:chOff x="1295400" y="5393323"/>
              <a:chExt cx="3048000" cy="338554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5" name="Group 65"/>
            <p:cNvGrpSpPr/>
            <p:nvPr/>
          </p:nvGrpSpPr>
          <p:grpSpPr>
            <a:xfrm>
              <a:off x="1295400" y="5545723"/>
              <a:ext cx="3048000" cy="338554"/>
              <a:chOff x="1295400" y="5393323"/>
              <a:chExt cx="3048000" cy="338554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grpSp>
          <p:nvGrpSpPr>
            <p:cNvPr id="66" name="Group 77"/>
            <p:cNvGrpSpPr/>
            <p:nvPr/>
          </p:nvGrpSpPr>
          <p:grpSpPr>
            <a:xfrm>
              <a:off x="1600200" y="5926723"/>
              <a:ext cx="3048000" cy="338554"/>
              <a:chOff x="1295400" y="5393323"/>
              <a:chExt cx="3048000" cy="338554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724400" y="5383213"/>
              <a:ext cx="365760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3 instructions finish in 3 cycles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  <a:latin typeface="Calibri"/>
                  <a:cs typeface="Calibri"/>
                </a:rPr>
                <a:t>CPI = 3/3 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3</a:t>
              </a:r>
            </a:p>
          </p:txBody>
        </p:sp>
      </p:grpSp>
      <p:grpSp>
        <p:nvGrpSpPr>
          <p:cNvPr id="118" name="Group 64"/>
          <p:cNvGrpSpPr/>
          <p:nvPr/>
        </p:nvGrpSpPr>
        <p:grpSpPr>
          <a:xfrm>
            <a:off x="838200" y="2878723"/>
            <a:ext cx="3048000" cy="338554"/>
            <a:chOff x="1295400" y="5393323"/>
            <a:chExt cx="3048000" cy="338554"/>
          </a:xfrm>
        </p:grpSpPr>
        <p:sp>
          <p:nvSpPr>
            <p:cNvPr id="147" name="Rectangle 146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0" name="Rectangle 149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57" name="Rectangle 156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19" name="Group 65"/>
          <p:cNvGrpSpPr/>
          <p:nvPr/>
        </p:nvGrpSpPr>
        <p:grpSpPr>
          <a:xfrm>
            <a:off x="1143000" y="3259723"/>
            <a:ext cx="3048000" cy="338554"/>
            <a:chOff x="1295400" y="5393323"/>
            <a:chExt cx="3048000" cy="338554"/>
          </a:xfrm>
        </p:grpSpPr>
        <p:sp>
          <p:nvSpPr>
            <p:cNvPr id="136" name="Rectangle 135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120" name="Group 77"/>
          <p:cNvGrpSpPr/>
          <p:nvPr/>
        </p:nvGrpSpPr>
        <p:grpSpPr>
          <a:xfrm>
            <a:off x="1447800" y="3613736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125" name="Rectangle 124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29" name="Rectangle 128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31242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4 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4/3 = 1.33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1752600" y="2819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133600" y="32004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2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2895600" y="3935413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2743200" y="3554413"/>
            <a:ext cx="106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</a:t>
            </a:r>
          </a:p>
        </p:txBody>
      </p:sp>
      <p:grpSp>
        <p:nvGrpSpPr>
          <p:cNvPr id="219" name="Group 77"/>
          <p:cNvGrpSpPr/>
          <p:nvPr/>
        </p:nvGrpSpPr>
        <p:grpSpPr>
          <a:xfrm>
            <a:off x="2057400" y="6002923"/>
            <a:ext cx="3048000" cy="338554"/>
            <a:chOff x="1295400" y="5393323"/>
            <a:chExt cx="3048000" cy="338554"/>
          </a:xfrm>
        </p:grpSpPr>
        <p:sp>
          <p:nvSpPr>
            <p:cNvPr id="220" name="Rectangle 219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0" name="Rectangle 229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grpSp>
        <p:nvGrpSpPr>
          <p:cNvPr id="231" name="Group 64"/>
          <p:cNvGrpSpPr/>
          <p:nvPr/>
        </p:nvGrpSpPr>
        <p:grpSpPr>
          <a:xfrm>
            <a:off x="838200" y="4505910"/>
            <a:ext cx="3048000" cy="338554"/>
            <a:chOff x="1295400" y="5393323"/>
            <a:chExt cx="3048000" cy="338554"/>
          </a:xfrm>
        </p:grpSpPr>
        <p:sp>
          <p:nvSpPr>
            <p:cNvPr id="232" name="Rectangle 23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4" name="Rectangle 23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42" name="Rectangle 24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67" name="TextBox 266"/>
          <p:cNvSpPr txBox="1"/>
          <p:nvPr/>
        </p:nvSpPr>
        <p:spPr>
          <a:xfrm>
            <a:off x="1752600" y="4446587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1</a:t>
            </a:r>
          </a:p>
        </p:txBody>
      </p:sp>
      <p:grpSp>
        <p:nvGrpSpPr>
          <p:cNvPr id="288" name="Group 287"/>
          <p:cNvGrpSpPr/>
          <p:nvPr/>
        </p:nvGrpSpPr>
        <p:grpSpPr>
          <a:xfrm>
            <a:off x="1447800" y="5181600"/>
            <a:ext cx="3048000" cy="461665"/>
            <a:chOff x="1143000" y="4827587"/>
            <a:chExt cx="3048000" cy="461665"/>
          </a:xfrm>
        </p:grpSpPr>
        <p:grpSp>
          <p:nvGrpSpPr>
            <p:cNvPr id="243" name="Group 65"/>
            <p:cNvGrpSpPr/>
            <p:nvPr/>
          </p:nvGrpSpPr>
          <p:grpSpPr>
            <a:xfrm>
              <a:off x="1143000" y="4886910"/>
              <a:ext cx="3048000" cy="338554"/>
              <a:chOff x="1295400" y="5393323"/>
              <a:chExt cx="3048000" cy="338554"/>
            </a:xfrm>
          </p:grpSpPr>
          <p:sp>
            <p:nvSpPr>
              <p:cNvPr id="244" name="Rectangle 243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8" name="Rectangle 247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49" name="Rectangle 248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68" name="TextBox 267"/>
            <p:cNvSpPr txBox="1"/>
            <p:nvPr/>
          </p:nvSpPr>
          <p:spPr>
            <a:xfrm>
              <a:off x="2133600" y="4827587"/>
              <a:ext cx="8729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Inst 2</a:t>
              </a:r>
            </a:p>
          </p:txBody>
        </p:sp>
      </p:grpSp>
      <p:sp>
        <p:nvSpPr>
          <p:cNvPr id="269" name="TextBox 268"/>
          <p:cNvSpPr txBox="1"/>
          <p:nvPr/>
        </p:nvSpPr>
        <p:spPr>
          <a:xfrm>
            <a:off x="2895600" y="5562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  <p:grpSp>
        <p:nvGrpSpPr>
          <p:cNvPr id="287" name="Group 286"/>
          <p:cNvGrpSpPr/>
          <p:nvPr/>
        </p:nvGrpSpPr>
        <p:grpSpPr>
          <a:xfrm>
            <a:off x="1143000" y="4800600"/>
            <a:ext cx="3048000" cy="461665"/>
            <a:chOff x="1447800" y="5181600"/>
            <a:chExt cx="3048000" cy="461665"/>
          </a:xfrm>
        </p:grpSpPr>
        <p:grpSp>
          <p:nvGrpSpPr>
            <p:cNvPr id="255" name="Group 77"/>
            <p:cNvGrpSpPr/>
            <p:nvPr/>
          </p:nvGrpSpPr>
          <p:grpSpPr>
            <a:xfrm>
              <a:off x="1447800" y="5240923"/>
              <a:ext cx="3048000" cy="338554"/>
              <a:chOff x="1295400" y="5393323"/>
              <a:chExt cx="3048000" cy="338554"/>
            </a:xfrm>
            <a:solidFill>
              <a:schemeClr val="bg2"/>
            </a:solidFill>
          </p:grpSpPr>
          <p:sp>
            <p:nvSpPr>
              <p:cNvPr id="256" name="Rectangle 255"/>
              <p:cNvSpPr/>
              <p:nvPr/>
            </p:nvSpPr>
            <p:spPr bwMode="auto">
              <a:xfrm>
                <a:off x="1295400" y="5393323"/>
                <a:ext cx="3048000" cy="338554"/>
              </a:xfrm>
              <a:prstGeom prst="rect">
                <a:avLst/>
              </a:prstGeom>
              <a:grpFill/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 bwMode="auto">
              <a:xfrm>
                <a:off x="12954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 bwMode="auto">
              <a:xfrm>
                <a:off x="16002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 bwMode="auto">
              <a:xfrm>
                <a:off x="19050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 bwMode="auto">
              <a:xfrm>
                <a:off x="2209800" y="5393323"/>
                <a:ext cx="304800" cy="33855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 bwMode="auto">
              <a:xfrm>
                <a:off x="2514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2" name="Rectangle 261"/>
              <p:cNvSpPr/>
              <p:nvPr/>
            </p:nvSpPr>
            <p:spPr bwMode="auto">
              <a:xfrm>
                <a:off x="28194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3" name="Rectangle 262"/>
              <p:cNvSpPr/>
              <p:nvPr/>
            </p:nvSpPr>
            <p:spPr bwMode="auto">
              <a:xfrm>
                <a:off x="31242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4" name="Rectangle 263"/>
              <p:cNvSpPr/>
              <p:nvPr/>
            </p:nvSpPr>
            <p:spPr bwMode="auto">
              <a:xfrm>
                <a:off x="34290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5" name="Rectangle 264"/>
              <p:cNvSpPr/>
              <p:nvPr/>
            </p:nvSpPr>
            <p:spPr bwMode="auto">
              <a:xfrm>
                <a:off x="37338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  <p:sp>
            <p:nvSpPr>
              <p:cNvPr id="266" name="Rectangle 265"/>
              <p:cNvSpPr/>
              <p:nvPr/>
            </p:nvSpPr>
            <p:spPr bwMode="auto">
              <a:xfrm>
                <a:off x="4038600" y="5393323"/>
                <a:ext cx="304800" cy="338554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Calibri"/>
                  <a:cs typeface="Calibri"/>
                </a:endParaRPr>
              </a:p>
            </p:txBody>
          </p:sp>
        </p:grpSp>
        <p:sp>
          <p:nvSpPr>
            <p:cNvPr id="270" name="TextBox 269"/>
            <p:cNvSpPr txBox="1"/>
            <p:nvPr/>
          </p:nvSpPr>
          <p:spPr>
            <a:xfrm>
              <a:off x="2743200" y="5181600"/>
              <a:ext cx="1286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Calibri"/>
                  <a:cs typeface="Calibri"/>
                </a:rPr>
                <a:t>Bubble 1</a:t>
              </a:r>
            </a:p>
          </p:txBody>
        </p:sp>
      </p:grpSp>
      <p:grpSp>
        <p:nvGrpSpPr>
          <p:cNvPr id="271" name="Group 77"/>
          <p:cNvGrpSpPr/>
          <p:nvPr/>
        </p:nvGrpSpPr>
        <p:grpSpPr>
          <a:xfrm>
            <a:off x="1752600" y="5621923"/>
            <a:ext cx="3048000" cy="338554"/>
            <a:chOff x="1295400" y="5393323"/>
            <a:chExt cx="3048000" cy="338554"/>
          </a:xfrm>
          <a:solidFill>
            <a:schemeClr val="bg2"/>
          </a:solidFill>
        </p:grpSpPr>
        <p:sp>
          <p:nvSpPr>
            <p:cNvPr id="272" name="Rectangle 271"/>
            <p:cNvSpPr/>
            <p:nvPr/>
          </p:nvSpPr>
          <p:spPr bwMode="auto">
            <a:xfrm>
              <a:off x="1295400" y="5393323"/>
              <a:ext cx="3048000" cy="338554"/>
            </a:xfrm>
            <a:prstGeom prst="rect">
              <a:avLst/>
            </a:prstGeom>
            <a:grp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3" name="Rectangle 272"/>
            <p:cNvSpPr/>
            <p:nvPr/>
          </p:nvSpPr>
          <p:spPr bwMode="auto">
            <a:xfrm>
              <a:off x="12954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4" name="Rectangle 273"/>
            <p:cNvSpPr/>
            <p:nvPr/>
          </p:nvSpPr>
          <p:spPr bwMode="auto">
            <a:xfrm>
              <a:off x="16002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5" name="Rectangle 274"/>
            <p:cNvSpPr/>
            <p:nvPr/>
          </p:nvSpPr>
          <p:spPr bwMode="auto">
            <a:xfrm>
              <a:off x="1905000" y="5393323"/>
              <a:ext cx="304800" cy="33855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2209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>
              <a:off x="2514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28194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79" name="Rectangle 278"/>
            <p:cNvSpPr/>
            <p:nvPr/>
          </p:nvSpPr>
          <p:spPr bwMode="auto">
            <a:xfrm>
              <a:off x="31242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4290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1" name="Rectangle 280"/>
            <p:cNvSpPr/>
            <p:nvPr/>
          </p:nvSpPr>
          <p:spPr bwMode="auto">
            <a:xfrm>
              <a:off x="37338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  <p:sp>
          <p:nvSpPr>
            <p:cNvPr id="282" name="Rectangle 281"/>
            <p:cNvSpPr/>
            <p:nvPr/>
          </p:nvSpPr>
          <p:spPr bwMode="auto">
            <a:xfrm>
              <a:off x="4038600" y="5393323"/>
              <a:ext cx="304800" cy="338554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Calibri"/>
                <a:cs typeface="Calibri"/>
              </a:endParaRPr>
            </a:p>
          </p:txBody>
        </p:sp>
      </p:grpSp>
      <p:sp>
        <p:nvSpPr>
          <p:cNvPr id="283" name="TextBox 282"/>
          <p:cNvSpPr txBox="1"/>
          <p:nvPr/>
        </p:nvSpPr>
        <p:spPr>
          <a:xfrm>
            <a:off x="3048000" y="5562600"/>
            <a:ext cx="1286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Bubble 2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4038600" y="762000"/>
            <a:ext cx="4953000" cy="70788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Calibri"/>
                <a:cs typeface="Calibri"/>
              </a:rPr>
              <a:t>Measure from when first instruction finishes to when last instruction in sequence finishes.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4876800" y="5105400"/>
            <a:ext cx="381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3 instructions finish in 5cycles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CPI = 5/3 = 1.67</a:t>
            </a:r>
          </a:p>
        </p:txBody>
      </p:sp>
      <p:sp>
        <p:nvSpPr>
          <p:cNvPr id="286" name="TextBox 285"/>
          <p:cNvSpPr txBox="1"/>
          <p:nvPr/>
        </p:nvSpPr>
        <p:spPr>
          <a:xfrm>
            <a:off x="3276600" y="5943600"/>
            <a:ext cx="87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/>
                <a:cs typeface="Calibri"/>
              </a:rPr>
              <a:t>Inst 3</a:t>
            </a:r>
          </a:p>
        </p:txBody>
      </p:sp>
    </p:spTree>
    <p:extLst>
      <p:ext uri="{BB962C8B-B14F-4D97-AF65-F5344CB8AC3E}">
        <p14:creationId xmlns:p14="http://schemas.microsoft.com/office/powerpoint/2010/main" val="127112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2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Structural hazard occurs when two instructions need same hardware resource at same time</a:t>
            </a:r>
          </a:p>
          <a:p>
            <a:pPr lvl="1"/>
            <a:r>
              <a:rPr lang="en-US" dirty="0" smtClean="0"/>
              <a:t>Can resolve in hardware by stalling newer instruction till older instruction finished with resource</a:t>
            </a:r>
          </a:p>
          <a:p>
            <a:r>
              <a:rPr lang="en-US" dirty="0" smtClean="0"/>
              <a:t>A structural hazard can always be avoided by adding more hardware to design</a:t>
            </a:r>
          </a:p>
          <a:p>
            <a:pPr lvl="1"/>
            <a:r>
              <a:rPr lang="en-US" dirty="0" smtClean="0"/>
              <a:t>E.g., if two instructions both need a port to memory at same time, could avoid hazard by adding second port to memory</a:t>
            </a:r>
          </a:p>
          <a:p>
            <a:r>
              <a:rPr lang="en-US" dirty="0" smtClean="0"/>
              <a:t>Classic RISC 5-stage integer pipeline has no structural hazards by design</a:t>
            </a:r>
          </a:p>
          <a:p>
            <a:pPr lvl="1"/>
            <a:r>
              <a:rPr lang="en-US" dirty="0" smtClean="0"/>
              <a:t>Many RISC implementations have structural hazards on multi-cycle units such as multipliers, dividers, floating-point units, etc., and can have on register </a:t>
            </a:r>
            <a:r>
              <a:rPr lang="en-US" dirty="0" err="1" smtClean="0"/>
              <a:t>writeback</a:t>
            </a:r>
            <a:r>
              <a:rPr lang="en-US" dirty="0" smtClean="0"/>
              <a:t> 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</p:spPr>
        <p:txBody>
          <a:bodyPr/>
          <a:lstStyle/>
          <a:p>
            <a:fld id="{09432D5D-1C6C-5D43-8B5F-A64558DA288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76200"/>
            <a:ext cx="7607300" cy="800100"/>
          </a:xfrm>
          <a:noFill/>
        </p:spPr>
        <p:txBody>
          <a:bodyPr lIns="90488" tIns="44450" rIns="90488" bIns="44450"/>
          <a:lstStyle/>
          <a:p>
            <a:r>
              <a:rPr lang="en-US" smtClean="0"/>
              <a:t>Types of Data Hazards </a:t>
            </a:r>
            <a:endParaRPr lang="en-US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162800" y="6565900"/>
            <a:ext cx="1905000" cy="292100"/>
          </a:xfrm>
          <a:prstGeom prst="rect">
            <a:avLst/>
          </a:prstGeom>
          <a:noFill/>
        </p:spPr>
        <p:txBody>
          <a:bodyPr/>
          <a:lstStyle/>
          <a:p>
            <a:fld id="{C9E21636-62B0-DB43-BD07-0AA59B12012A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738188" y="804862"/>
            <a:ext cx="7796212" cy="1382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Consider executing a sequence </a:t>
            </a:r>
            <a:r>
              <a:rPr lang="en-US" sz="2800" dirty="0" smtClean="0">
                <a:latin typeface="Calibri"/>
                <a:cs typeface="Calibri"/>
              </a:rPr>
              <a:t>of register-register instructions of type: </a:t>
            </a:r>
            <a:endParaRPr lang="en-US" sz="2800" dirty="0">
              <a:latin typeface="Calibri"/>
              <a:cs typeface="Calibri"/>
            </a:endParaRPr>
          </a:p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		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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i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op  </a:t>
            </a:r>
            <a:r>
              <a:rPr lang="en-US" sz="2400" dirty="0" err="1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cs typeface="Calibri"/>
              </a:rPr>
              <a:t>j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</p:txBody>
      </p:sp>
      <p:sp>
        <p:nvSpPr>
          <p:cNvPr id="37895" name="Line 6"/>
          <p:cNvSpPr>
            <a:spLocks noChangeShapeType="1"/>
          </p:cNvSpPr>
          <p:nvPr/>
        </p:nvSpPr>
        <p:spPr bwMode="auto">
          <a:xfrm>
            <a:off x="2895600" y="2819400"/>
            <a:ext cx="4572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1157288" y="2065337"/>
            <a:ext cx="6032500" cy="12593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800" dirty="0">
                <a:latin typeface="Calibri"/>
                <a:cs typeface="Calibri"/>
              </a:rPr>
              <a:t>Data-dependence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</a:t>
            </a:r>
            <a:r>
              <a:rPr lang="en-US" sz="2400" dirty="0" smtClean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	Read-after-Write  </a:t>
            </a:r>
          </a:p>
          <a:p>
            <a:pPr lvl="3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5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  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3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 op r</a:t>
            </a:r>
            <a:r>
              <a:rPr lang="en-US" sz="2400" baseline="-25000" dirty="0">
                <a:solidFill>
                  <a:srgbClr val="56127A"/>
                </a:solidFill>
                <a:latin typeface="Calibri"/>
                <a:cs typeface="Calibri"/>
              </a:rPr>
              <a:t>4	</a:t>
            </a:r>
            <a:r>
              <a:rPr lang="en-US" sz="2400" dirty="0">
                <a:solidFill>
                  <a:srgbClr val="56127A"/>
                </a:solidFill>
                <a:latin typeface="Calibri"/>
                <a:cs typeface="Calibri"/>
              </a:rPr>
              <a:t>(RAW) hazard</a:t>
            </a:r>
          </a:p>
        </p:txBody>
      </p:sp>
      <p:grpSp>
        <p:nvGrpSpPr>
          <p:cNvPr id="37897" name="Group 8"/>
          <p:cNvGrpSpPr>
            <a:grpSpLocks/>
          </p:cNvGrpSpPr>
          <p:nvPr/>
        </p:nvGrpSpPr>
        <p:grpSpPr bwMode="auto">
          <a:xfrm>
            <a:off x="1157288" y="3400430"/>
            <a:ext cx="5998769" cy="1258889"/>
            <a:chOff x="563" y="2663"/>
            <a:chExt cx="3613" cy="793"/>
          </a:xfrm>
        </p:grpSpPr>
        <p:sp>
          <p:nvSpPr>
            <p:cNvPr id="37903" name="Line 9"/>
            <p:cNvSpPr>
              <a:spLocks noChangeShapeType="1"/>
            </p:cNvSpPr>
            <p:nvPr/>
          </p:nvSpPr>
          <p:spPr bwMode="auto">
            <a:xfrm flipH="1">
              <a:off x="1634" y="3065"/>
              <a:ext cx="368" cy="144"/>
            </a:xfrm>
            <a:prstGeom prst="line">
              <a:avLst/>
            </a:pr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  <p:sp>
          <p:nvSpPr>
            <p:cNvPr id="37904" name="Rectangle 10"/>
            <p:cNvSpPr>
              <a:spLocks noChangeArrowheads="1"/>
            </p:cNvSpPr>
            <p:nvPr/>
          </p:nvSpPr>
          <p:spPr bwMode="auto">
            <a:xfrm>
              <a:off x="563" y="2663"/>
              <a:ext cx="3613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 dirty="0">
                  <a:latin typeface="Calibri"/>
                  <a:cs typeface="Calibri"/>
                </a:rPr>
                <a:t>Anti-dependence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	Write-after-Read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4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 dirty="0">
                  <a:solidFill>
                    <a:srgbClr val="56127A"/>
                  </a:solidFill>
                  <a:latin typeface="Calibri"/>
                  <a:cs typeface="Calibri"/>
                </a:rPr>
                <a:t>5	</a:t>
              </a:r>
              <a:r>
                <a:rPr lang="en-US" sz="2400" dirty="0">
                  <a:solidFill>
                    <a:srgbClr val="56127A"/>
                  </a:solidFill>
                  <a:latin typeface="Calibri"/>
                  <a:cs typeface="Calibri"/>
                </a:rPr>
                <a:t>(WAR) hazard</a:t>
              </a:r>
            </a:p>
          </p:txBody>
        </p:sp>
      </p:grpSp>
      <p:grpSp>
        <p:nvGrpSpPr>
          <p:cNvPr id="37898" name="Group 11"/>
          <p:cNvGrpSpPr>
            <a:grpSpLocks/>
          </p:cNvGrpSpPr>
          <p:nvPr/>
        </p:nvGrpSpPr>
        <p:grpSpPr bwMode="auto">
          <a:xfrm>
            <a:off x="1157288" y="4630744"/>
            <a:ext cx="6077652" cy="1258889"/>
            <a:chOff x="572" y="3574"/>
            <a:chExt cx="3751" cy="793"/>
          </a:xfrm>
        </p:grpSpPr>
        <p:sp>
          <p:nvSpPr>
            <p:cNvPr id="37901" name="Rectangle 12"/>
            <p:cNvSpPr>
              <a:spLocks noChangeArrowheads="1"/>
            </p:cNvSpPr>
            <p:nvPr/>
          </p:nvSpPr>
          <p:spPr bwMode="auto">
            <a:xfrm>
              <a:off x="572" y="3574"/>
              <a:ext cx="3751" cy="7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800">
                  <a:latin typeface="Calibri"/>
                  <a:cs typeface="Calibri"/>
                </a:rPr>
                <a:t>Output-dependence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1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	Write-after-Write </a:t>
              </a:r>
            </a:p>
            <a:p>
              <a:pPr lvl="3"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3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 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6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op r</a:t>
              </a:r>
              <a:r>
                <a:rPr lang="en-US" sz="2400" baseline="-25000">
                  <a:solidFill>
                    <a:srgbClr val="56127A"/>
                  </a:solidFill>
                  <a:latin typeface="Calibri"/>
                  <a:cs typeface="Calibri"/>
                </a:rPr>
                <a:t>7</a:t>
              </a:r>
              <a:r>
                <a:rPr lang="en-US" sz="2400">
                  <a:solidFill>
                    <a:srgbClr val="56127A"/>
                  </a:solidFill>
                  <a:latin typeface="Calibri"/>
                  <a:cs typeface="Calibri"/>
                </a:rPr>
                <a:t>   	(WAW) hazard</a:t>
              </a:r>
            </a:p>
          </p:txBody>
        </p:sp>
        <p:sp>
          <p:nvSpPr>
            <p:cNvPr id="37902" name="Freeform 13"/>
            <p:cNvSpPr>
              <a:spLocks/>
            </p:cNvSpPr>
            <p:nvPr/>
          </p:nvSpPr>
          <p:spPr bwMode="auto">
            <a:xfrm>
              <a:off x="1380" y="3952"/>
              <a:ext cx="84" cy="216"/>
            </a:xfrm>
            <a:custGeom>
              <a:avLst/>
              <a:gdLst>
                <a:gd name="T0" fmla="*/ 60 w 84"/>
                <a:gd name="T1" fmla="*/ 0 h 216"/>
                <a:gd name="T2" fmla="*/ 12 w 84"/>
                <a:gd name="T3" fmla="*/ 56 h 216"/>
                <a:gd name="T4" fmla="*/ 12 w 84"/>
                <a:gd name="T5" fmla="*/ 184 h 216"/>
                <a:gd name="T6" fmla="*/ 84 w 84"/>
                <a:gd name="T7" fmla="*/ 216 h 2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"/>
                <a:gd name="T13" fmla="*/ 0 h 216"/>
                <a:gd name="T14" fmla="*/ 84 w 84"/>
                <a:gd name="T15" fmla="*/ 216 h 2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" h="216">
                  <a:moveTo>
                    <a:pt x="60" y="0"/>
                  </a:moveTo>
                  <a:cubicBezTo>
                    <a:pt x="40" y="12"/>
                    <a:pt x="20" y="25"/>
                    <a:pt x="12" y="56"/>
                  </a:cubicBezTo>
                  <a:cubicBezTo>
                    <a:pt x="4" y="87"/>
                    <a:pt x="0" y="157"/>
                    <a:pt x="12" y="184"/>
                  </a:cubicBezTo>
                  <a:cubicBezTo>
                    <a:pt x="24" y="211"/>
                    <a:pt x="54" y="213"/>
                    <a:pt x="84" y="216"/>
                  </a:cubicBezTo>
                </a:path>
              </a:pathLst>
            </a:custGeom>
            <a:noFill/>
            <a:ln w="2857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>
                <a:latin typeface="Calibri"/>
                <a:cs typeface="Calibri"/>
              </a:endParaRPr>
            </a:p>
          </p:txBody>
        </p:sp>
      </p:grpSp>
      <p:sp>
        <p:nvSpPr>
          <p:cNvPr id="37899" name="Line 14"/>
          <p:cNvSpPr>
            <a:spLocks noChangeShapeType="1"/>
          </p:cNvSpPr>
          <p:nvPr/>
        </p:nvSpPr>
        <p:spPr bwMode="auto">
          <a:xfrm flipH="1">
            <a:off x="2819400" y="4114800"/>
            <a:ext cx="5334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  <p:sp>
        <p:nvSpPr>
          <p:cNvPr id="37900" name="Freeform 16"/>
          <p:cNvSpPr>
            <a:spLocks/>
          </p:cNvSpPr>
          <p:nvPr/>
        </p:nvSpPr>
        <p:spPr bwMode="auto">
          <a:xfrm>
            <a:off x="2286000" y="5334000"/>
            <a:ext cx="317500" cy="381000"/>
          </a:xfrm>
          <a:custGeom>
            <a:avLst/>
            <a:gdLst>
              <a:gd name="T0" fmla="*/ 152 w 200"/>
              <a:gd name="T1" fmla="*/ 0 h 240"/>
              <a:gd name="T2" fmla="*/ 8 w 200"/>
              <a:gd name="T3" fmla="*/ 96 h 240"/>
              <a:gd name="T4" fmla="*/ 200 w 200"/>
              <a:gd name="T5" fmla="*/ 240 h 240"/>
              <a:gd name="T6" fmla="*/ 0 60000 65536"/>
              <a:gd name="T7" fmla="*/ 0 60000 65536"/>
              <a:gd name="T8" fmla="*/ 0 60000 65536"/>
              <a:gd name="T9" fmla="*/ 0 w 200"/>
              <a:gd name="T10" fmla="*/ 0 h 240"/>
              <a:gd name="T11" fmla="*/ 200 w 20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240">
                <a:moveTo>
                  <a:pt x="152" y="0"/>
                </a:moveTo>
                <a:cubicBezTo>
                  <a:pt x="76" y="28"/>
                  <a:pt x="0" y="56"/>
                  <a:pt x="8" y="96"/>
                </a:cubicBezTo>
                <a:cubicBezTo>
                  <a:pt x="16" y="136"/>
                  <a:pt x="108" y="188"/>
                  <a:pt x="200" y="24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56655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23545</TotalTime>
  <Words>2520</Words>
  <Application>Microsoft Macintosh PowerPoint</Application>
  <PresentationFormat>On-screen Show (4:3)</PresentationFormat>
  <Paragraphs>699</Paragraphs>
  <Slides>37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ParLab Template</vt:lpstr>
      <vt:lpstr>CS252 Graduate Computer Architecture Fall 2015 Lecture 4: Pipelining</vt:lpstr>
      <vt:lpstr>Last Time in Lecture 3</vt:lpstr>
      <vt:lpstr>“Iron Law” of Processor Performance</vt:lpstr>
      <vt:lpstr>Classic 5-Stage RISC Pipeline</vt:lpstr>
      <vt:lpstr>CPI Examples</vt:lpstr>
      <vt:lpstr>Instructions interact with each other in pipeline</vt:lpstr>
      <vt:lpstr>Pipeline CPI Examples</vt:lpstr>
      <vt:lpstr>Resolving Structural Hazards</vt:lpstr>
      <vt:lpstr>Types of Data Hazards </vt:lpstr>
      <vt:lpstr>Three Strategies for Data Hazards</vt:lpstr>
      <vt:lpstr>Interlocking Versus Bypassing</vt:lpstr>
      <vt:lpstr>Example Bypass Path</vt:lpstr>
      <vt:lpstr>Fully Bypassed Data Path</vt:lpstr>
      <vt:lpstr>Value Speculation for RAW Data Hazards </vt:lpstr>
      <vt:lpstr>Control Hazards</vt:lpstr>
      <vt:lpstr>Control flow information in pipeline</vt:lpstr>
      <vt:lpstr>RISC-V Unconditional PC-Relative Jumps</vt:lpstr>
      <vt:lpstr>Pipelining for Unconditional PC-Relative Jumps</vt:lpstr>
      <vt:lpstr>Branch Delay Slots</vt:lpstr>
      <vt:lpstr>Post-1990 RISC ISAs don’t have delay slots</vt:lpstr>
      <vt:lpstr>RISC-V Conditional Branches</vt:lpstr>
      <vt:lpstr>Pipelining for Conditional Branches</vt:lpstr>
      <vt:lpstr>Pipelining for Jump Register</vt:lpstr>
      <vt:lpstr>Why instruction may not be dispatched every cycle in classic 5-stage pipeline (CPI&gt;1)</vt:lpstr>
      <vt:lpstr>Traps and Interrupts</vt:lpstr>
      <vt:lpstr>History of Exception Handling</vt:lpstr>
      <vt:lpstr>Asynchronous Interrupts</vt:lpstr>
      <vt:lpstr>Interrupt Handler</vt:lpstr>
      <vt:lpstr>Synchronous Trap</vt:lpstr>
      <vt:lpstr>Exception Handling 5-Stage Pipeline</vt:lpstr>
      <vt:lpstr>Exception Handling 5-Stage Pipeline</vt:lpstr>
      <vt:lpstr>Exception Handling 5-Stage Pipeline</vt:lpstr>
      <vt:lpstr>Speculating on Exceptions</vt:lpstr>
      <vt:lpstr>Issues in Complex Pipeline Control</vt:lpstr>
      <vt:lpstr>Complex In-Order Pipeline</vt:lpstr>
      <vt:lpstr>In-Order Superscalar Pipeline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2910</cp:revision>
  <cp:lastPrinted>2010-01-25T15:08:46Z</cp:lastPrinted>
  <dcterms:created xsi:type="dcterms:W3CDTF">2013-02-14T14:44:06Z</dcterms:created>
  <dcterms:modified xsi:type="dcterms:W3CDTF">2015-09-07T22:04:21Z</dcterms:modified>
  <cp:category/>
</cp:coreProperties>
</file>