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6"/>
  </p:notesMasterIdLst>
  <p:handoutMasterIdLst>
    <p:handoutMasterId r:id="rId37"/>
  </p:handoutMasterIdLst>
  <p:sldIdLst>
    <p:sldId id="541" r:id="rId2"/>
    <p:sldId id="954" r:id="rId3"/>
    <p:sldId id="955" r:id="rId4"/>
    <p:sldId id="956" r:id="rId5"/>
    <p:sldId id="957" r:id="rId6"/>
    <p:sldId id="958" r:id="rId7"/>
    <p:sldId id="959" r:id="rId8"/>
    <p:sldId id="960" r:id="rId9"/>
    <p:sldId id="961" r:id="rId10"/>
    <p:sldId id="942" r:id="rId11"/>
    <p:sldId id="944" r:id="rId12"/>
    <p:sldId id="943" r:id="rId13"/>
    <p:sldId id="891" r:id="rId14"/>
    <p:sldId id="890" r:id="rId15"/>
    <p:sldId id="946" r:id="rId16"/>
    <p:sldId id="945" r:id="rId17"/>
    <p:sldId id="947" r:id="rId18"/>
    <p:sldId id="948" r:id="rId19"/>
    <p:sldId id="951" r:id="rId20"/>
    <p:sldId id="950" r:id="rId21"/>
    <p:sldId id="952" r:id="rId22"/>
    <p:sldId id="902" r:id="rId23"/>
    <p:sldId id="903" r:id="rId24"/>
    <p:sldId id="905" r:id="rId25"/>
    <p:sldId id="906" r:id="rId26"/>
    <p:sldId id="907" r:id="rId27"/>
    <p:sldId id="908" r:id="rId28"/>
    <p:sldId id="909" r:id="rId29"/>
    <p:sldId id="910" r:id="rId30"/>
    <p:sldId id="911" r:id="rId31"/>
    <p:sldId id="912" r:id="rId32"/>
    <p:sldId id="913" r:id="rId33"/>
    <p:sldId id="953" r:id="rId34"/>
    <p:sldId id="83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1" autoAdjust="0"/>
    <p:restoredTop sz="93950" autoAdjust="0"/>
  </p:normalViewPr>
  <p:slideViewPr>
    <p:cSldViewPr>
      <p:cViewPr varScale="1">
        <p:scale>
          <a:sx n="79" d="100"/>
          <a:sy n="79" d="100"/>
        </p:scale>
        <p:origin x="-968" y="-104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9/16/15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9/16/15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B5D6E-0BFE-7643-844A-39DD386E98A4}" type="slidenum">
              <a:rPr lang="en-US"/>
              <a:pPr/>
              <a:t>2</a:t>
            </a:fld>
            <a:endParaRPr 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/>
              <a:pPr/>
              <a:t>20</a:t>
            </a:fld>
            <a:endParaRPr lang="en-US"/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/>
              <a:pPr/>
              <a:t>24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/>
              <a:pPr/>
              <a:t>25</a:t>
            </a:fld>
            <a:endParaRPr lang="en-US"/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/>
              <a:pPr/>
              <a:t>26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/>
              <a:pPr/>
              <a:t>27</a:t>
            </a:fld>
            <a:endParaRPr lang="en-US"/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/>
              <a:pPr/>
              <a:t>28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/>
              <a:pPr/>
              <a:t>29</a:t>
            </a:fld>
            <a:endParaRPr lang="en-US"/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/>
              <a:pPr/>
              <a:t>30</a:t>
            </a:fld>
            <a:endParaRPr lang="en-US"/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/>
              <a:pPr/>
              <a:t>31</a:t>
            </a:fld>
            <a:endParaRPr lang="en-US"/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/>
              <a:pPr/>
              <a:t>32</a:t>
            </a:fld>
            <a:endParaRPr lang="en-US"/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2C83E-5E14-AF45-B611-2793862C8825}" type="slidenum">
              <a:rPr lang="en-US"/>
              <a:pPr/>
              <a:t>3</a:t>
            </a:fld>
            <a:endParaRPr lang="en-US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A094C-546A-314F-9AD3-B3015DE80B9F}" type="slidenum">
              <a:rPr lang="en-US"/>
              <a:pPr/>
              <a:t>4</a:t>
            </a:fld>
            <a:endParaRPr lang="en-US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68B15-5338-5742-A34A-68A5F2377FCA}" type="slidenum">
              <a:rPr lang="en-US"/>
              <a:pPr/>
              <a:t>5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1924C-9A06-7445-A225-9A34012DC207}" type="slidenum">
              <a:rPr lang="en-US"/>
              <a:pPr/>
              <a:t>6</a:t>
            </a:fld>
            <a:endParaRPr 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CB4AA-EC7B-C049-A727-F3EC719D626A}" type="slidenum">
              <a:rPr lang="en-US"/>
              <a:pPr/>
              <a:t>7</a:t>
            </a:fld>
            <a:endParaRPr lang="en-US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10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/>
              <a:pPr/>
              <a:t>13</a:t>
            </a:fld>
            <a:endParaRPr lang="en-US"/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/>
              <a:pPr/>
              <a:t>14</a:t>
            </a:fld>
            <a:endParaRPr lang="en-US"/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3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Fall 2015, Lecture 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35" r:id="rId3"/>
    <p:sldLayoutId id="21474842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br>
              <a:rPr lang="en-US" dirty="0" smtClean="0"/>
            </a:br>
            <a:r>
              <a:rPr lang="en-US" dirty="0" smtClean="0"/>
              <a:t>Lecture 6: </a:t>
            </a:r>
            <a:r>
              <a:rPr lang="en-US" dirty="0" smtClean="0"/>
              <a:t>Out</a:t>
            </a:r>
            <a:r>
              <a:rPr lang="en-US" dirty="0" smtClean="0"/>
              <a:t>-of-Order Processors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/~cs252/fa15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81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914400"/>
            <a:ext cx="286738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Calibri"/>
                <a:cs typeface="Calibri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Calibri"/>
                <a:cs typeface="Calibri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Calibri"/>
                <a:cs typeface="Calibri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990600"/>
            <a:ext cx="1138659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12036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69069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2971800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239000" y="685800"/>
            <a:ext cx="167640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latin typeface="Calibri"/>
                <a:cs typeface="Calibri"/>
              </a:rPr>
              <a:t>Floating-Point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dirty="0" err="1" smtClean="0">
                <a:latin typeface="Calibri"/>
                <a:cs typeface="Calibri"/>
              </a:rPr>
              <a:t>Regfile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167874" y="5621338"/>
            <a:ext cx="1521226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5" y="1039813"/>
            <a:ext cx="1052513" cy="1230311"/>
            <a:chOff x="2531" y="719"/>
            <a:chExt cx="663" cy="775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28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5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Calibri"/>
                  <a:cs typeface="Calibri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152400" y="2667000"/>
            <a:ext cx="1827233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D</a:t>
            </a:r>
            <a:r>
              <a:rPr lang="en-US" sz="2400" i="1" dirty="0" smtClean="0">
                <a:latin typeface="Calibri"/>
                <a:cs typeface="Calibri"/>
              </a:rPr>
              <a:t>istribute </a:t>
            </a:r>
            <a:endParaRPr lang="en-US" sz="2400" i="1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i="1" dirty="0" smtClean="0">
                <a:latin typeface="Calibri"/>
                <a:cs typeface="Calibri"/>
              </a:rPr>
              <a:t>reservation stations</a:t>
            </a:r>
            <a:endParaRPr lang="en-US" sz="2400" i="1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i="1" dirty="0" smtClean="0">
                <a:latin typeface="Calibri"/>
                <a:cs typeface="Calibri"/>
              </a:rPr>
              <a:t>to</a:t>
            </a:r>
            <a:endParaRPr lang="en-US" sz="2400" i="1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18883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3951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Out-of-Order Fades into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6425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ut-of-order processing implemented commercially in 1960s, but disappeared again until 1990s as two major problems had to be solved:</a:t>
            </a:r>
          </a:p>
          <a:p>
            <a:r>
              <a:rPr lang="en-US" dirty="0" smtClean="0"/>
              <a:t>Precise traps</a:t>
            </a:r>
          </a:p>
          <a:p>
            <a:pPr lvl="1"/>
            <a:r>
              <a:rPr lang="en-US" dirty="0" smtClean="0"/>
              <a:t>Imprecise traps complicate debugging and OS code</a:t>
            </a:r>
          </a:p>
          <a:p>
            <a:pPr lvl="1"/>
            <a:r>
              <a:rPr lang="en-US" dirty="0" smtClean="0"/>
              <a:t>Note, precise interrupts are relatively easy to provide</a:t>
            </a:r>
          </a:p>
          <a:p>
            <a:r>
              <a:rPr lang="en-US" dirty="0" smtClean="0"/>
              <a:t>Branch prediction</a:t>
            </a:r>
          </a:p>
          <a:p>
            <a:pPr lvl="1"/>
            <a:r>
              <a:rPr lang="en-US" dirty="0" smtClean="0"/>
              <a:t>Amount of exploitable instruction-level parallelism (ILP) limited by control hazards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Also, simpler machine designs in new technology beat complicated machines in old technology</a:t>
            </a:r>
          </a:p>
          <a:p>
            <a:pPr lvl="1"/>
            <a:r>
              <a:rPr lang="en-US" dirty="0" smtClean="0"/>
              <a:t>Big advantage to fit processor</a:t>
            </a:r>
            <a:r>
              <a:rPr lang="en-US" dirty="0"/>
              <a:t> </a:t>
            </a:r>
            <a:r>
              <a:rPr lang="en-US" dirty="0" smtClean="0"/>
              <a:t>&amp; caches on one chip</a:t>
            </a:r>
          </a:p>
          <a:p>
            <a:pPr lvl="1"/>
            <a:r>
              <a:rPr lang="en-US" dirty="0" smtClean="0"/>
              <a:t>Microprocessors had era of 1%/week performance scaling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Completion from Commit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Re-order buffer holds register results from completion until commit</a:t>
            </a:r>
          </a:p>
          <a:p>
            <a:pPr lvl="1"/>
            <a:r>
              <a:rPr lang="en-US" dirty="0" smtClean="0"/>
              <a:t>Entries allocated in program order during decode</a:t>
            </a:r>
          </a:p>
          <a:p>
            <a:pPr lvl="1"/>
            <a:r>
              <a:rPr lang="en-US" dirty="0" smtClean="0"/>
              <a:t>Buffers completed values and exception state until in-order commit point</a:t>
            </a:r>
          </a:p>
          <a:p>
            <a:pPr lvl="1"/>
            <a:r>
              <a:rPr lang="en-US" dirty="0" smtClean="0"/>
              <a:t>Completed values can be used by dependents before committed (bypassing)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entry holds program counter, instruction type, destination register </a:t>
            </a:r>
            <a:r>
              <a:rPr lang="en-US" dirty="0" err="1" smtClean="0"/>
              <a:t>specifier</a:t>
            </a:r>
            <a:r>
              <a:rPr lang="en-US" dirty="0"/>
              <a:t> </a:t>
            </a:r>
            <a:r>
              <a:rPr lang="en-US" dirty="0" smtClean="0"/>
              <a:t>and value if any, and exception status (info often compressed to save hardware)</a:t>
            </a:r>
          </a:p>
          <a:p>
            <a:r>
              <a:rPr lang="en-US" dirty="0"/>
              <a:t>M</a:t>
            </a:r>
            <a:r>
              <a:rPr lang="en-US" dirty="0" smtClean="0"/>
              <a:t>emory reordering needs special data structures</a:t>
            </a:r>
          </a:p>
          <a:p>
            <a:pPr lvl="1"/>
            <a:r>
              <a:rPr lang="en-US" dirty="0" smtClean="0"/>
              <a:t>Speculative store address and data buffers</a:t>
            </a:r>
          </a:p>
          <a:p>
            <a:pPr lvl="1"/>
            <a:r>
              <a:rPr lang="en-US" dirty="0" smtClean="0"/>
              <a:t>Speculative load address and data buffers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0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Commit for Precise Traps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962400"/>
            <a:ext cx="8226425" cy="2438400"/>
          </a:xfrm>
        </p:spPr>
        <p:txBody>
          <a:bodyPr/>
          <a:lstStyle/>
          <a:p>
            <a:r>
              <a:rPr lang="en-US" sz="2400" dirty="0" smtClean="0"/>
              <a:t>In-order instruction fetch and decode, and dispatch to reservation stations inside reorder buffer</a:t>
            </a:r>
          </a:p>
          <a:p>
            <a:r>
              <a:rPr lang="en-US" sz="2400" dirty="0" smtClean="0"/>
              <a:t>Instructions issue from reservation stations out-of-order</a:t>
            </a:r>
          </a:p>
          <a:p>
            <a:r>
              <a:rPr lang="en-US" sz="2400" dirty="0" smtClean="0"/>
              <a:t>Out-of-order completion, values stored in temporary buffers</a:t>
            </a:r>
          </a:p>
          <a:p>
            <a:r>
              <a:rPr lang="en-US" sz="2400" dirty="0" smtClean="0"/>
              <a:t>Commit is in-order, checks for traps, and if none updates architectural state</a:t>
            </a:r>
          </a:p>
          <a:p>
            <a:endParaRPr lang="en-US" sz="24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ACC81-1898-8E48-AB3E-5698B7DF1E2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363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800">
                <a:latin typeface="Calibri"/>
                <a:cs typeface="Calibri"/>
              </a:endParaRPr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 dirty="0" smtClean="0">
                  <a:solidFill>
                    <a:schemeClr val="bg1"/>
                  </a:solidFill>
                  <a:latin typeface="Calibri"/>
                  <a:cs typeface="Calibri"/>
                </a:rPr>
                <a:t>Trap?</a:t>
              </a:r>
              <a:endParaRPr lang="en-US" sz="28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88714" cy="1511300"/>
            <a:chOff x="685800" y="2149475"/>
            <a:chExt cx="5888714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800">
                <a:latin typeface="Calibri"/>
                <a:cs typeface="Calibri"/>
              </a:endParaRPr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800">
                <a:latin typeface="Calibri"/>
                <a:cs typeface="Calibri"/>
              </a:endParaRPr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800">
                <a:latin typeface="Calibri"/>
                <a:cs typeface="Calibri"/>
              </a:endParaRPr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solidFill>
                    <a:srgbClr val="FF0000"/>
                  </a:solidFill>
                  <a:latin typeface="Calibri"/>
                  <a:cs typeface="Calibri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solidFill>
                    <a:srgbClr val="FF0000"/>
                  </a:solidFill>
                  <a:latin typeface="Calibri"/>
                  <a:cs typeface="Calibri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solidFill>
                    <a:srgbClr val="FF0000"/>
                  </a:solidFill>
                  <a:latin typeface="Calibri"/>
                  <a:cs typeface="Calibri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800">
                <a:latin typeface="Calibri"/>
                <a:cs typeface="Calibri"/>
              </a:endParaRPr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6170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solidFill>
                    <a:srgbClr val="FF0000"/>
                  </a:solidFill>
                  <a:latin typeface="Calibri"/>
                  <a:cs typeface="Calibri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024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Phases of Instruction Execution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865DA-167C-194A-8EFB-501FD45A4CB8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8905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i="1">
                <a:solidFill>
                  <a:srgbClr val="FFCC66"/>
                </a:solidFill>
                <a:latin typeface="Calibri"/>
                <a:cs typeface="Calibri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32" y="971"/>
              <a:ext cx="2968" cy="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1" i="1" dirty="0">
                  <a:solidFill>
                    <a:srgbClr val="FF0000"/>
                  </a:solidFill>
                  <a:latin typeface="Calibri"/>
                  <a:cs typeface="Calibri"/>
                </a:rPr>
                <a:t>Fetch</a:t>
              </a:r>
              <a:r>
                <a:rPr lang="en-US" i="1" dirty="0">
                  <a:solidFill>
                    <a:srgbClr val="FF0000"/>
                  </a:solidFill>
                  <a:latin typeface="Calibri"/>
                  <a:cs typeface="Calibri"/>
                </a:rPr>
                <a:t>:</a:t>
              </a:r>
              <a:r>
                <a:rPr lang="en-US" i="1" dirty="0">
                  <a:latin typeface="Calibri"/>
                  <a:cs typeface="Calibri"/>
                </a:rPr>
                <a:t> Instruction bits retrieved from </a:t>
              </a:r>
              <a:r>
                <a:rPr lang="en-US" i="1" dirty="0" smtClean="0">
                  <a:latin typeface="Calibri"/>
                  <a:cs typeface="Calibri"/>
                </a:rPr>
                <a:t>instruction cache</a:t>
              </a:r>
              <a:r>
                <a:rPr lang="en-US" i="1" dirty="0">
                  <a:latin typeface="Calibri"/>
                  <a:cs typeface="Calibri"/>
                </a:rPr>
                <a:t>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00600"/>
            <a:ext cx="7239000" cy="12192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800">
              <a:solidFill>
                <a:schemeClr val="hlink"/>
              </a:solidFill>
              <a:latin typeface="Calibri"/>
              <a:cs typeface="Calibri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352801"/>
            <a:ext cx="7239000" cy="12954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800">
              <a:solidFill>
                <a:schemeClr val="hlink"/>
              </a:solidFill>
              <a:latin typeface="Calibri"/>
              <a:cs typeface="Calibri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133600"/>
            <a:ext cx="7239000" cy="974725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800">
              <a:solidFill>
                <a:schemeClr val="hlink"/>
              </a:solidFill>
              <a:latin typeface="Calibri"/>
              <a:cs typeface="Calibri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192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752600"/>
            <a:ext cx="1752600" cy="41751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2971800"/>
            <a:ext cx="1752600" cy="5619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dirty="0" smtClean="0">
                <a:latin typeface="Calibri"/>
                <a:cs typeface="Calibri"/>
              </a:rPr>
              <a:t>Issue Buffer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7338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dirty="0" smtClean="0">
                <a:latin typeface="Calibri"/>
                <a:cs typeface="Calibri"/>
              </a:rPr>
              <a:t>Functional Units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15000"/>
            <a:ext cx="1752600" cy="762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dirty="0" smtClean="0">
                <a:latin typeface="Calibri"/>
                <a:cs typeface="Calibri"/>
              </a:rPr>
              <a:t>Architectural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1723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002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066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052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336925"/>
            <a:ext cx="57150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i="1" dirty="0">
                <a:solidFill>
                  <a:srgbClr val="FF0000"/>
                </a:solidFill>
                <a:latin typeface="Calibri"/>
                <a:cs typeface="Calibri"/>
              </a:rPr>
              <a:t>Execute</a:t>
            </a:r>
            <a:r>
              <a:rPr lang="en-US" i="1" dirty="0">
                <a:solidFill>
                  <a:srgbClr val="FF0000"/>
                </a:solidFill>
                <a:latin typeface="Calibri"/>
                <a:cs typeface="Calibri"/>
              </a:rPr>
              <a:t>: </a:t>
            </a:r>
            <a:r>
              <a:rPr lang="en-US" i="1" dirty="0">
                <a:latin typeface="Calibri"/>
                <a:cs typeface="Calibri"/>
              </a:rPr>
              <a:t>Instructions and operands</a:t>
            </a:r>
            <a:r>
              <a:rPr lang="en-US" i="1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alibri"/>
                <a:cs typeface="Calibri"/>
              </a:rPr>
              <a:t>issued </a:t>
            </a:r>
            <a:r>
              <a:rPr lang="en-US" i="1" dirty="0">
                <a:latin typeface="Calibri"/>
                <a:cs typeface="Calibri"/>
              </a:rPr>
              <a:t>to </a:t>
            </a:r>
            <a:r>
              <a:rPr lang="en-US" i="1" dirty="0" smtClean="0">
                <a:latin typeface="Calibri"/>
                <a:cs typeface="Calibri"/>
              </a:rPr>
              <a:t>functional units. When </a:t>
            </a:r>
            <a:r>
              <a:rPr lang="en-US" i="1" dirty="0">
                <a:latin typeface="Calibri"/>
                <a:cs typeface="Calibri"/>
              </a:rPr>
              <a:t>execution </a:t>
            </a:r>
            <a:r>
              <a:rPr lang="en-US" i="1" dirty="0">
                <a:solidFill>
                  <a:srgbClr val="FF0000"/>
                </a:solidFill>
                <a:latin typeface="Calibri"/>
                <a:cs typeface="Calibri"/>
              </a:rPr>
              <a:t>completes</a:t>
            </a:r>
            <a:r>
              <a:rPr lang="en-US" i="1" dirty="0">
                <a:latin typeface="Calibri"/>
                <a:cs typeface="Calibri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57531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i="1" dirty="0">
                <a:solidFill>
                  <a:srgbClr val="FF0000"/>
                </a:solidFill>
                <a:latin typeface="Calibri"/>
                <a:cs typeface="Calibri"/>
              </a:rPr>
              <a:t>Decode</a:t>
            </a:r>
            <a:r>
              <a:rPr lang="en-US" i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i="1" dirty="0">
                <a:latin typeface="Calibri"/>
                <a:cs typeface="Calibri"/>
              </a:rPr>
              <a:t> Instructions</a:t>
            </a:r>
            <a:r>
              <a:rPr lang="en-US" i="1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alibri"/>
                <a:cs typeface="Calibri"/>
              </a:rPr>
              <a:t>dispatched </a:t>
            </a:r>
            <a:r>
              <a:rPr lang="en-US" i="1" dirty="0" smtClean="0">
                <a:latin typeface="Calibri"/>
                <a:cs typeface="Calibri"/>
              </a:rPr>
              <a:t>to appropriate issue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buffer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495800"/>
            <a:ext cx="1752600" cy="4524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dirty="0" smtClean="0">
                <a:latin typeface="Calibri"/>
                <a:cs typeface="Calibri"/>
              </a:rPr>
              <a:t>Result Buffer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2672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4800600"/>
            <a:ext cx="5637213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i="1" dirty="0">
                <a:solidFill>
                  <a:srgbClr val="FF0000"/>
                </a:solidFill>
                <a:latin typeface="Calibri"/>
                <a:cs typeface="Calibri"/>
              </a:rPr>
              <a:t>Commit</a:t>
            </a:r>
            <a:r>
              <a:rPr lang="en-US" i="1" dirty="0">
                <a:solidFill>
                  <a:srgbClr val="FF0000"/>
                </a:solidFill>
                <a:latin typeface="Calibri"/>
                <a:cs typeface="Calibri"/>
              </a:rPr>
              <a:t>: </a:t>
            </a:r>
            <a:r>
              <a:rPr lang="en-US" i="1" dirty="0">
                <a:latin typeface="Calibri"/>
                <a:cs typeface="Calibri"/>
              </a:rPr>
              <a:t>Instruction irrevocably updates architectural state (aka “</a:t>
            </a:r>
            <a:r>
              <a:rPr lang="en-US" i="1" dirty="0">
                <a:solidFill>
                  <a:srgbClr val="FF0000"/>
                </a:solidFill>
                <a:latin typeface="Calibri"/>
                <a:cs typeface="Calibri"/>
              </a:rPr>
              <a:t>graduation</a:t>
            </a:r>
            <a:r>
              <a:rPr lang="en-US" i="1" dirty="0" smtClean="0">
                <a:latin typeface="Calibri"/>
                <a:cs typeface="Calibri"/>
              </a:rPr>
              <a:t>”), or takes precise trap/interrupt.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7620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0768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dirty="0" smtClean="0">
                <a:latin typeface="Calibri"/>
                <a:cs typeface="Calibri"/>
              </a:rPr>
              <a:t>Commit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49482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5340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28600" y="2362200"/>
            <a:ext cx="23622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dirty="0" smtClean="0">
                <a:latin typeface="Calibri"/>
                <a:cs typeface="Calibri"/>
              </a:rPr>
              <a:t>Decode/Rename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1510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7606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2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Phases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fetch/decode/rename always in-order</a:t>
            </a:r>
          </a:p>
          <a:p>
            <a:pPr lvl="1"/>
            <a:r>
              <a:rPr lang="en-US" dirty="0" smtClean="0"/>
              <a:t>Need to parse ISA sequentially to get correct semantics</a:t>
            </a:r>
          </a:p>
          <a:p>
            <a:pPr lvl="1"/>
            <a:r>
              <a:rPr lang="en-US" dirty="0" smtClean="0"/>
              <a:t>Proposals for speculative </a:t>
            </a:r>
            <a:r>
              <a:rPr lang="en-US" dirty="0" err="1" smtClean="0"/>
              <a:t>OoO</a:t>
            </a:r>
            <a:r>
              <a:rPr lang="en-US" dirty="0" smtClean="0"/>
              <a:t> instruction fetch, e.g., </a:t>
            </a:r>
            <a:r>
              <a:rPr lang="en-US" dirty="0" err="1" smtClean="0"/>
              <a:t>Multiscalar</a:t>
            </a:r>
            <a:r>
              <a:rPr lang="en-US" dirty="0" smtClean="0"/>
              <a:t>.  Predict control flow and data dependencies across </a:t>
            </a:r>
            <a:r>
              <a:rPr lang="en-US" i="1" dirty="0" smtClean="0"/>
              <a:t>sequential</a:t>
            </a:r>
            <a:r>
              <a:rPr lang="en-US" dirty="0" smtClean="0"/>
              <a:t> program segments fetched/decoded/executed in </a:t>
            </a:r>
            <a:r>
              <a:rPr lang="en-US" i="1" dirty="0" smtClean="0"/>
              <a:t>parallel</a:t>
            </a:r>
            <a:r>
              <a:rPr lang="en-US" dirty="0" smtClean="0"/>
              <a:t>, </a:t>
            </a:r>
            <a:r>
              <a:rPr lang="en-US" dirty="0" err="1" smtClean="0"/>
              <a:t>fixup</a:t>
            </a:r>
            <a:r>
              <a:rPr lang="en-US" dirty="0" smtClean="0"/>
              <a:t> if prediction wrong</a:t>
            </a:r>
          </a:p>
          <a:p>
            <a:r>
              <a:rPr lang="en-US" dirty="0" smtClean="0"/>
              <a:t>Dispatch (place instruction into machine buffers to wait for issue) also always in-order</a:t>
            </a:r>
          </a:p>
          <a:p>
            <a:pPr lvl="1"/>
            <a:r>
              <a:rPr lang="en-US" dirty="0" smtClean="0"/>
              <a:t>Some use “Dispatch” to mean issue, but not in these lectures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8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Issue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In-order issue:</a:t>
            </a:r>
          </a:p>
          <a:p>
            <a:pPr lvl="1"/>
            <a:r>
              <a:rPr lang="en-US" dirty="0"/>
              <a:t>Issue </a:t>
            </a:r>
            <a:r>
              <a:rPr lang="en-US" dirty="0" smtClean="0"/>
              <a:t>stalls </a:t>
            </a:r>
            <a:r>
              <a:rPr lang="en-US" dirty="0"/>
              <a:t>on RAW dependencies or structural hazards, or possibly WAR/WAW hazards</a:t>
            </a:r>
          </a:p>
          <a:p>
            <a:pPr lvl="1"/>
            <a:r>
              <a:rPr lang="en-US" dirty="0" smtClean="0"/>
              <a:t>Instruction cannot issue to execution units unless all preceding instructions have issued to execution units</a:t>
            </a:r>
          </a:p>
          <a:p>
            <a:r>
              <a:rPr lang="en-US" dirty="0" smtClean="0"/>
              <a:t>Out-of-order issue:</a:t>
            </a:r>
          </a:p>
          <a:p>
            <a:pPr lvl="1"/>
            <a:r>
              <a:rPr lang="en-US" dirty="0" smtClean="0"/>
              <a:t>Instructions dispatched in program order to </a:t>
            </a:r>
            <a:r>
              <a:rPr lang="en-US" i="1" dirty="0" smtClean="0"/>
              <a:t>reservation stations (or other forms of instruction buffer) </a:t>
            </a:r>
            <a:r>
              <a:rPr lang="en-US" dirty="0" smtClean="0"/>
              <a:t>to wait for operands to arrive, or other hazards to clear</a:t>
            </a:r>
          </a:p>
          <a:p>
            <a:pPr lvl="1"/>
            <a:r>
              <a:rPr lang="en-US" dirty="0" smtClean="0"/>
              <a:t>While </a:t>
            </a:r>
            <a:r>
              <a:rPr lang="en-US" dirty="0"/>
              <a:t>earlier instructions wait in issue </a:t>
            </a:r>
            <a:r>
              <a:rPr lang="en-US" dirty="0" smtClean="0"/>
              <a:t>buffers, following instructions can be dispatched and issued out-of-order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but the simplest machines have out-of-order completion, due to different latencies of functional units and desire to bypass values as soon as available</a:t>
            </a:r>
          </a:p>
          <a:p>
            <a:r>
              <a:rPr lang="en-US" dirty="0" smtClean="0"/>
              <a:t>Classic RISC 5-stage integer pipeline just barely has in-order completion</a:t>
            </a:r>
          </a:p>
          <a:p>
            <a:pPr lvl="1"/>
            <a:r>
              <a:rPr lang="en-US" dirty="0" smtClean="0"/>
              <a:t>Load takes two cycles, but following one-cycle integer op completes at same time,</a:t>
            </a:r>
            <a:r>
              <a:rPr lang="en-US" dirty="0"/>
              <a:t> </a:t>
            </a:r>
            <a:r>
              <a:rPr lang="en-US" dirty="0" smtClean="0"/>
              <a:t>not earlier</a:t>
            </a:r>
          </a:p>
          <a:p>
            <a:pPr lvl="1"/>
            <a:r>
              <a:rPr lang="en-US" dirty="0" smtClean="0"/>
              <a:t>Adding pipelined FPU immediately brings </a:t>
            </a:r>
            <a:r>
              <a:rPr lang="en-US" dirty="0" err="1" smtClean="0"/>
              <a:t>OoO</a:t>
            </a:r>
            <a:r>
              <a:rPr lang="en-US" dirty="0" smtClean="0"/>
              <a:t>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2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In-order commit supports precise traps, standard today</a:t>
            </a:r>
          </a:p>
          <a:p>
            <a:pPr lvl="1"/>
            <a:r>
              <a:rPr lang="en-US" dirty="0"/>
              <a:t>Some proposals to reduce the cost of in-order commit by retiring some instructions early to compact reorder buffer, but this is just an optimized in-order </a:t>
            </a:r>
            <a:r>
              <a:rPr lang="en-US" dirty="0" smtClean="0"/>
              <a:t>commit</a:t>
            </a:r>
          </a:p>
          <a:p>
            <a:r>
              <a:rPr lang="en-US" dirty="0" smtClean="0"/>
              <a:t>Out-of-order commit was effectively what early </a:t>
            </a:r>
            <a:r>
              <a:rPr lang="en-US" dirty="0" err="1" smtClean="0"/>
              <a:t>OoO</a:t>
            </a:r>
            <a:r>
              <a:rPr lang="en-US" dirty="0" smtClean="0"/>
              <a:t> machines implemented (imprecise traps) as completion irrevocably changed machine state</a:t>
            </a:r>
          </a:p>
          <a:p>
            <a:pPr lvl="1"/>
            <a:r>
              <a:rPr lang="en-US" dirty="0" smtClean="0"/>
              <a:t>i.e., complete == commit in these machines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OoO</a:t>
            </a:r>
            <a:r>
              <a:rPr lang="en-US" dirty="0" smtClean="0"/>
              <a:t> Design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reservation stations?</a:t>
            </a:r>
          </a:p>
          <a:p>
            <a:pPr lvl="1"/>
            <a:r>
              <a:rPr lang="en-US" dirty="0" smtClean="0"/>
              <a:t>Part of reorder buffer, or in separate issue window?</a:t>
            </a:r>
          </a:p>
          <a:p>
            <a:pPr lvl="1"/>
            <a:r>
              <a:rPr lang="en-US" dirty="0" smtClean="0"/>
              <a:t>Distributed by functional units, or centralized?</a:t>
            </a:r>
          </a:p>
          <a:p>
            <a:r>
              <a:rPr lang="en-US" dirty="0" smtClean="0"/>
              <a:t>How is register renaming performed?</a:t>
            </a:r>
          </a:p>
          <a:p>
            <a:pPr lvl="1"/>
            <a:r>
              <a:rPr lang="en-US" dirty="0" smtClean="0"/>
              <a:t>Tags and data held in reservation stations, with separate architectural register file</a:t>
            </a:r>
          </a:p>
          <a:p>
            <a:pPr lvl="1"/>
            <a:r>
              <a:rPr lang="en-US" dirty="0" smtClean="0"/>
              <a:t>Tags only in reservation stations, data held in unified physical register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5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Supercomputers</a:t>
            </a:r>
            <a:endParaRPr lang="en-US" altLang="ko-KR" dirty="0"/>
          </a:p>
        </p:txBody>
      </p:sp>
      <p:sp>
        <p:nvSpPr>
          <p:cNvPr id="131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838200"/>
            <a:ext cx="7924800" cy="5562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Definitions of a supercomputer:</a:t>
            </a:r>
          </a:p>
          <a:p>
            <a:r>
              <a:rPr lang="en-US" altLang="ko-KR" dirty="0" smtClean="0"/>
              <a:t>Fastest machine in world at given task</a:t>
            </a:r>
          </a:p>
          <a:p>
            <a:r>
              <a:rPr lang="en-US" altLang="ko-KR" dirty="0" smtClean="0"/>
              <a:t>A device to turn a compute-bound problem into an I/O bound problem </a:t>
            </a:r>
          </a:p>
          <a:p>
            <a:r>
              <a:rPr lang="en-US" altLang="ko-KR" dirty="0" smtClean="0"/>
              <a:t>Any machine costing $30M+</a:t>
            </a:r>
          </a:p>
          <a:p>
            <a:r>
              <a:rPr lang="en-US" altLang="ko-KR" dirty="0" smtClean="0"/>
              <a:t>Any machine designed by Seymour Cray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CDC6600 (Cray, 1964) regarded as first supercomputer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6C97FE33-DC31-784D-BE0C-1C5994383A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0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4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“Data-in-ROB” Design</a:t>
            </a:r>
            <a:br>
              <a:rPr lang="en-US" dirty="0" smtClean="0"/>
            </a:br>
            <a:r>
              <a:rPr lang="en-US" sz="2400" dirty="0" smtClean="0"/>
              <a:t>(HP PA8000, Pentium Pro, Core2Duo, Nehalem)</a:t>
            </a:r>
            <a:endParaRPr lang="en-US" sz="24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2590800"/>
            <a:ext cx="8226425" cy="3810000"/>
          </a:xfrm>
        </p:spPr>
        <p:txBody>
          <a:bodyPr/>
          <a:lstStyle/>
          <a:p>
            <a:r>
              <a:rPr lang="en-US" sz="2000" dirty="0" smtClean="0"/>
              <a:t>Managed as circular buffer in program order, new instructions dispatched to free slots, oldest instruction committed/reclaimed when done (“p” bit set on result)</a:t>
            </a:r>
          </a:p>
          <a:p>
            <a:r>
              <a:rPr lang="en-US" sz="2000" dirty="0" smtClean="0"/>
              <a:t>Tag is given by index in ROB (Free pointer value)</a:t>
            </a:r>
          </a:p>
          <a:p>
            <a:r>
              <a:rPr lang="en-US" sz="2000" dirty="0" smtClean="0"/>
              <a:t>In dispatch, non-busy source operands read from architectural register file and copied to Src1 and Src2 with presence bit “p” set.  Busy operands copy tag of producer and clear “p” bit.</a:t>
            </a:r>
          </a:p>
          <a:p>
            <a:r>
              <a:rPr lang="en-US" sz="2000" dirty="0" smtClean="0"/>
              <a:t>Set valid bit “v” on dispatch, set issued bit “</a:t>
            </a:r>
            <a:r>
              <a:rPr lang="en-US" sz="2000" dirty="0" err="1" smtClean="0"/>
              <a:t>i</a:t>
            </a:r>
            <a:r>
              <a:rPr lang="en-US" sz="2000" dirty="0" smtClean="0"/>
              <a:t>” on issue</a:t>
            </a:r>
          </a:p>
          <a:p>
            <a:r>
              <a:rPr lang="en-US" sz="2000" dirty="0" smtClean="0"/>
              <a:t>On completion, search source tags, set “p” bit and copy data into </a:t>
            </a:r>
            <a:r>
              <a:rPr lang="en-US" sz="2000" dirty="0" err="1" smtClean="0"/>
              <a:t>src</a:t>
            </a:r>
            <a:r>
              <a:rPr lang="en-US" sz="2000" dirty="0" smtClean="0"/>
              <a:t> on tag match.  Write result and exception flags to ROB.</a:t>
            </a:r>
          </a:p>
          <a:p>
            <a:r>
              <a:rPr lang="en-US" sz="2000" dirty="0" smtClean="0"/>
              <a:t>On commit, check exception status, and copy result into architectural register file if no trap.</a:t>
            </a:r>
          </a:p>
          <a:p>
            <a:r>
              <a:rPr lang="en-US" sz="2000" dirty="0" smtClean="0"/>
              <a:t>On trap, flush machine and ROB, set free=oldest, jump to handler</a:t>
            </a:r>
          </a:p>
          <a:p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956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11" name="Rectangle 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4958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81" name="Rectangle 8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096000" y="990600"/>
            <a:ext cx="2743200" cy="304800"/>
            <a:chOff x="1524000" y="1828800"/>
            <a:chExt cx="2286000" cy="304800"/>
          </a:xfrm>
          <a:solidFill>
            <a:srgbClr val="D9D9D9"/>
          </a:solidFill>
        </p:grpSpPr>
        <p:sp>
          <p:nvSpPr>
            <p:cNvPr id="85" name="Rectangle 8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143000" y="990600"/>
            <a:ext cx="1676400" cy="304800"/>
            <a:chOff x="1524000" y="1828800"/>
            <a:chExt cx="1676400" cy="304800"/>
          </a:xfrm>
          <a:solidFill>
            <a:srgbClr val="D9D9D9"/>
          </a:solidFill>
        </p:grpSpPr>
        <p:sp>
          <p:nvSpPr>
            <p:cNvPr id="90" name="Rectangle 89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v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895600" y="1295400"/>
            <a:ext cx="1524000" cy="304800"/>
            <a:chOff x="1524000" y="1828800"/>
            <a:chExt cx="1524000" cy="304800"/>
          </a:xfrm>
        </p:grpSpPr>
        <p:sp>
          <p:nvSpPr>
            <p:cNvPr id="94" name="Rectangle 93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495800" y="1295400"/>
            <a:ext cx="1524000" cy="304800"/>
            <a:chOff x="1524000" y="1828800"/>
            <a:chExt cx="1524000" cy="304800"/>
          </a:xfrm>
        </p:grpSpPr>
        <p:sp>
          <p:nvSpPr>
            <p:cNvPr id="98" name="Rectangle 9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096000" y="1295400"/>
            <a:ext cx="2743200" cy="304800"/>
            <a:chOff x="1524000" y="1828800"/>
            <a:chExt cx="22860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143000" y="1295400"/>
            <a:ext cx="1676400" cy="304800"/>
            <a:chOff x="1524000" y="1828800"/>
            <a:chExt cx="16764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v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895600" y="1600200"/>
            <a:ext cx="1524000" cy="304800"/>
            <a:chOff x="1524000" y="1828800"/>
            <a:chExt cx="1524000" cy="304800"/>
          </a:xfrm>
        </p:grpSpPr>
        <p:sp>
          <p:nvSpPr>
            <p:cNvPr id="111" name="Rectangle 1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495800" y="1600200"/>
            <a:ext cx="1524000" cy="304800"/>
            <a:chOff x="1524000" y="1828800"/>
            <a:chExt cx="1524000" cy="304800"/>
          </a:xfrm>
        </p:grpSpPr>
        <p:sp>
          <p:nvSpPr>
            <p:cNvPr id="115" name="Rectangle 11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96000" y="1600200"/>
            <a:ext cx="2743200" cy="304800"/>
            <a:chOff x="1524000" y="1828800"/>
            <a:chExt cx="2286000" cy="304800"/>
          </a:xfrm>
        </p:grpSpPr>
        <p:sp>
          <p:nvSpPr>
            <p:cNvPr id="119" name="Rectangle 11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143000" y="1600200"/>
            <a:ext cx="1676400" cy="304800"/>
            <a:chOff x="1524000" y="1828800"/>
            <a:chExt cx="1676400" cy="304800"/>
          </a:xfrm>
        </p:grpSpPr>
        <p:sp>
          <p:nvSpPr>
            <p:cNvPr id="124" name="Rectangle 123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v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8956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4958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32" name="Rectangle 13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096000" y="19050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36" name="Rectangle 135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143000" y="19050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41" name="Rectangle 140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v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956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5" name="Rectangle 14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4958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9" name="Rectangle 14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096000" y="22098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53" name="Rectangle 152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43000" y="22098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58" name="Rectangle 157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v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>
            <a:off x="762000" y="1371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762000" y="20574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6200" y="990600"/>
            <a:ext cx="997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Oldest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28600" y="1676400"/>
            <a:ext cx="73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799758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Rename for Data-in-ROB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458200" cy="3352800"/>
          </a:xfrm>
        </p:spPr>
        <p:txBody>
          <a:bodyPr/>
          <a:lstStyle/>
          <a:p>
            <a:r>
              <a:rPr lang="en-US" sz="2400" dirty="0" smtClean="0"/>
              <a:t>If “p” bit set, then use value in architectural register file</a:t>
            </a:r>
          </a:p>
          <a:p>
            <a:r>
              <a:rPr lang="en-US" sz="2400" dirty="0" smtClean="0"/>
              <a:t>Else, tag field indicates instruction that will/has produced value</a:t>
            </a:r>
          </a:p>
          <a:p>
            <a:r>
              <a:rPr lang="en-US" sz="2400" dirty="0" smtClean="0"/>
              <a:t>For dispatch, read source operands &lt;</a:t>
            </a:r>
            <a:r>
              <a:rPr lang="en-US" sz="2400" dirty="0" err="1" smtClean="0"/>
              <a:t>p,tag,value</a:t>
            </a:r>
            <a:r>
              <a:rPr lang="en-US" sz="2400" dirty="0" smtClean="0"/>
              <a:t>&gt; from arch. </a:t>
            </a:r>
            <a:r>
              <a:rPr lang="en-US" sz="2400" dirty="0" err="1" smtClean="0"/>
              <a:t>regfile</a:t>
            </a:r>
            <a:r>
              <a:rPr lang="en-US" sz="2400" dirty="0" smtClean="0"/>
              <a:t>, and also read &lt;</a:t>
            </a:r>
            <a:r>
              <a:rPr lang="en-US" sz="2400" dirty="0" err="1" smtClean="0"/>
              <a:t>p,result</a:t>
            </a:r>
            <a:r>
              <a:rPr lang="en-US" sz="2400" dirty="0" smtClean="0"/>
              <a:t>&gt; from producing instruction in ROB, bypassing as needed. Copy to ROB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rite destination arch. register entry with  &lt;0,Free,_&gt;, to assign tag to ROB index of this instruction</a:t>
            </a:r>
          </a:p>
          <a:p>
            <a:r>
              <a:rPr lang="en-US" sz="2400" dirty="0" smtClean="0"/>
              <a:t>On commit, update arch. </a:t>
            </a:r>
            <a:r>
              <a:rPr lang="en-US" sz="2400" dirty="0" err="1" smtClean="0"/>
              <a:t>regfile</a:t>
            </a:r>
            <a:r>
              <a:rPr lang="en-US" sz="2400" dirty="0" smtClean="0"/>
              <a:t> with &lt;1, _, Result&gt;</a:t>
            </a:r>
          </a:p>
          <a:p>
            <a:r>
              <a:rPr lang="en-US" sz="2400" dirty="0" smtClean="0"/>
              <a:t>On trap, reset table (All p=1)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10668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10668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/>
                <a:ea typeface="ＭＳ Ｐゴシック" pitchFamily="18" charset="-128"/>
                <a:cs typeface="Calibri"/>
              </a:rPr>
              <a:t>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10668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13716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13716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/>
                <a:ea typeface="ＭＳ Ｐゴシック" pitchFamily="18" charset="-128"/>
                <a:cs typeface="Calibri"/>
              </a:rPr>
              <a:t>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13716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0400" y="16764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5600" y="16764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/>
                <a:ea typeface="ＭＳ Ｐゴシック" pitchFamily="18" charset="-128"/>
                <a:cs typeface="Calibri"/>
              </a:rPr>
              <a:t>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7600" y="16764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22860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95600" y="22860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/>
                <a:ea typeface="ＭＳ Ｐゴシック" pitchFamily="18" charset="-128"/>
                <a:cs typeface="Calibri"/>
              </a:rPr>
              <a:t>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7600" y="22860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9" name="Left Brace 18"/>
          <p:cNvSpPr/>
          <p:nvPr/>
        </p:nvSpPr>
        <p:spPr bwMode="auto">
          <a:xfrm flipH="1">
            <a:off x="5410200" y="1143000"/>
            <a:ext cx="533400" cy="160020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914400"/>
            <a:ext cx="121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One entry per arch. register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6858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Rename table associated with architectural registers, managed in decode/dispatch</a:t>
            </a:r>
          </a:p>
        </p:txBody>
      </p:sp>
    </p:spTree>
    <p:extLst>
      <p:ext uri="{BB962C8B-B14F-4D97-AF65-F5344CB8AC3E}">
        <p14:creationId xmlns:p14="http://schemas.microsoft.com/office/powerpoint/2010/main" val="336466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819400" y="35814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ROB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736600"/>
          </a:xfrm>
        </p:spPr>
        <p:txBody>
          <a:bodyPr/>
          <a:lstStyle/>
          <a:p>
            <a:r>
              <a:rPr lang="en-US" dirty="0" smtClean="0"/>
              <a:t>Data Movement in Data-in-ROB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1" y="1219200"/>
            <a:ext cx="2590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Architectural Register File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734594" y="2058194"/>
            <a:ext cx="0" cy="12946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572794" y="2058194"/>
            <a:ext cx="0" cy="12946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828800" y="1981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Read operands during decode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05200" y="3657600"/>
            <a:ext cx="167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Source Operands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2819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Write sources in dispatch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505994" y="5028406"/>
            <a:ext cx="9136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4343797" y="50288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09800" y="4724400"/>
            <a:ext cx="1676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Read operands at issue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05200" y="5486400"/>
            <a:ext cx="2667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Functional Units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5181997" y="50288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15000" y="4724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Write results at completion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2133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Read results for commit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5638800" y="2058194"/>
            <a:ext cx="0" cy="16756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771900" y="36195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4610100" y="36195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934200" y="3200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Bypass newer values at dispatch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8" name="Freeform 27"/>
          <p:cNvSpPr/>
          <p:nvPr/>
        </p:nvSpPr>
        <p:spPr bwMode="auto">
          <a:xfrm flipH="1">
            <a:off x="4934093" y="3039101"/>
            <a:ext cx="1695307" cy="851860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241623 w 1214437"/>
              <a:gd name="connsiteY3" fmla="*/ 2584 h 690562"/>
              <a:gd name="connsiteX4" fmla="*/ 1214437 w 1214437"/>
              <a:gd name="connsiteY4" fmla="*/ 0 h 690562"/>
              <a:gd name="connsiteX5" fmla="*/ 1206500 w 1214437"/>
              <a:gd name="connsiteY5" fmla="*/ 233362 h 690562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1206500 w 2048590"/>
              <a:gd name="connsiteY6" fmla="*/ 234171 h 691371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2042195 w 2048590"/>
              <a:gd name="connsiteY6" fmla="*/ 234171 h 691371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41623 w 2048590"/>
              <a:gd name="connsiteY4" fmla="*/ 163882 h 851860"/>
              <a:gd name="connsiteX5" fmla="*/ 1214437 w 2048590"/>
              <a:gd name="connsiteY5" fmla="*/ 161298 h 851860"/>
              <a:gd name="connsiteX6" fmla="*/ 2048590 w 2048590"/>
              <a:gd name="connsiteY6" fmla="*/ 160489 h 851860"/>
              <a:gd name="connsiteX7" fmla="*/ 2042195 w 2048590"/>
              <a:gd name="connsiteY7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1214437 w 2048590"/>
              <a:gd name="connsiteY4" fmla="*/ 161298 h 851860"/>
              <a:gd name="connsiteX5" fmla="*/ 2048590 w 2048590"/>
              <a:gd name="connsiteY5" fmla="*/ 160489 h 851860"/>
              <a:gd name="connsiteX6" fmla="*/ 2042195 w 2048590"/>
              <a:gd name="connsiteY6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048590 w 2048590"/>
              <a:gd name="connsiteY4" fmla="*/ 160489 h 851860"/>
              <a:gd name="connsiteX5" fmla="*/ 2042195 w 2048590"/>
              <a:gd name="connsiteY5" fmla="*/ 394660 h 851860"/>
              <a:gd name="connsiteX0" fmla="*/ 881062 w 2049360"/>
              <a:gd name="connsiteY0" fmla="*/ 851860 h 851860"/>
              <a:gd name="connsiteX1" fmla="*/ 23812 w 2049360"/>
              <a:gd name="connsiteY1" fmla="*/ 843923 h 851860"/>
              <a:gd name="connsiteX2" fmla="*/ 0 w 2049360"/>
              <a:gd name="connsiteY2" fmla="*/ 161298 h 851860"/>
              <a:gd name="connsiteX3" fmla="*/ 13829 w 2049360"/>
              <a:gd name="connsiteY3" fmla="*/ 0 h 851860"/>
              <a:gd name="connsiteX4" fmla="*/ 2049360 w 2049360"/>
              <a:gd name="connsiteY4" fmla="*/ 8089 h 851860"/>
              <a:gd name="connsiteX5" fmla="*/ 2042195 w 2049360"/>
              <a:gd name="connsiteY5" fmla="*/ 394660 h 851860"/>
              <a:gd name="connsiteX0" fmla="*/ 867233 w 2035531"/>
              <a:gd name="connsiteY0" fmla="*/ 851860 h 851860"/>
              <a:gd name="connsiteX1" fmla="*/ 9983 w 2035531"/>
              <a:gd name="connsiteY1" fmla="*/ 843923 h 851860"/>
              <a:gd name="connsiteX2" fmla="*/ 0 w 2035531"/>
              <a:gd name="connsiteY2" fmla="*/ 0 h 851860"/>
              <a:gd name="connsiteX3" fmla="*/ 2035531 w 2035531"/>
              <a:gd name="connsiteY3" fmla="*/ 8089 h 851860"/>
              <a:gd name="connsiteX4" fmla="*/ 2028366 w 2035531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2214 w 2039379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22233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2233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9399 w 2039379"/>
              <a:gd name="connsiteY5" fmla="*/ 4666 h 851860"/>
              <a:gd name="connsiteX6" fmla="*/ 2012252 w 2039379"/>
              <a:gd name="connsiteY6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1225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0227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1992292 w 2039379"/>
              <a:gd name="connsiteY4" fmla="*/ 318460 h 851860"/>
              <a:gd name="connsiteX0" fmla="*/ 871081 w 2058213"/>
              <a:gd name="connsiteY0" fmla="*/ 851860 h 851860"/>
              <a:gd name="connsiteX1" fmla="*/ 0 w 2058213"/>
              <a:gd name="connsiteY1" fmla="*/ 843923 h 851860"/>
              <a:gd name="connsiteX2" fmla="*/ 3848 w 2058213"/>
              <a:gd name="connsiteY2" fmla="*/ 0 h 851860"/>
              <a:gd name="connsiteX3" fmla="*/ 2039379 w 2058213"/>
              <a:gd name="connsiteY3" fmla="*/ 8089 h 851860"/>
              <a:gd name="connsiteX4" fmla="*/ 2058213 w 2058213"/>
              <a:gd name="connsiteY4" fmla="*/ 318460 h 8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8213" h="851860">
                <a:moveTo>
                  <a:pt x="871081" y="851860"/>
                </a:moveTo>
                <a:lnTo>
                  <a:pt x="0" y="843923"/>
                </a:lnTo>
                <a:cubicBezTo>
                  <a:pt x="1283" y="562615"/>
                  <a:pt x="2565" y="281308"/>
                  <a:pt x="3848" y="0"/>
                </a:cubicBezTo>
                <a:lnTo>
                  <a:pt x="2039379" y="8089"/>
                </a:lnTo>
                <a:lnTo>
                  <a:pt x="2058213" y="31846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 flipH="1">
            <a:off x="4081462" y="2898774"/>
            <a:ext cx="2776538" cy="1223963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43758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173932 h 692472"/>
              <a:gd name="connsiteX0" fmla="*/ 648120 w 1232758"/>
              <a:gd name="connsiteY0" fmla="*/ 690562 h 690562"/>
              <a:gd name="connsiteX1" fmla="*/ 42133 w 1232758"/>
              <a:gd name="connsiteY1" fmla="*/ 682625 h 690562"/>
              <a:gd name="connsiteX2" fmla="*/ 0 w 1232758"/>
              <a:gd name="connsiteY2" fmla="*/ 681012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8321 w 1232758"/>
              <a:gd name="connsiteY2" fmla="*/ 0 h 690562"/>
              <a:gd name="connsiteX3" fmla="*/ 1232758 w 1232758"/>
              <a:gd name="connsiteY3" fmla="*/ 0 h 690562"/>
              <a:gd name="connsiteX4" fmla="*/ 1224821 w 1232758"/>
              <a:gd name="connsiteY4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7090 w 1232758"/>
              <a:gd name="connsiteY2" fmla="*/ 680270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7529"/>
              <a:gd name="connsiteY0" fmla="*/ 690562 h 690562"/>
              <a:gd name="connsiteX1" fmla="*/ 0 w 1237529"/>
              <a:gd name="connsiteY1" fmla="*/ 681012 h 690562"/>
              <a:gd name="connsiteX2" fmla="*/ 17090 w 1237529"/>
              <a:gd name="connsiteY2" fmla="*/ 680270 h 690562"/>
              <a:gd name="connsiteX3" fmla="*/ 18321 w 1237529"/>
              <a:gd name="connsiteY3" fmla="*/ 0 h 690562"/>
              <a:gd name="connsiteX4" fmla="*/ 1232758 w 1237529"/>
              <a:gd name="connsiteY4" fmla="*/ 0 h 690562"/>
              <a:gd name="connsiteX5" fmla="*/ 1237529 w 1237529"/>
              <a:gd name="connsiteY5" fmla="*/ 172022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63715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3851 w 1261807"/>
              <a:gd name="connsiteY5" fmla="*/ 5730 h 690562"/>
              <a:gd name="connsiteX6" fmla="*/ 1245466 w 1261807"/>
              <a:gd name="connsiteY6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45465 w 1245466"/>
              <a:gd name="connsiteY4" fmla="*/ 0 h 690562"/>
              <a:gd name="connsiteX5" fmla="*/ 1245466 w 1245466"/>
              <a:gd name="connsiteY5" fmla="*/ 217869 h 690562"/>
              <a:gd name="connsiteX0" fmla="*/ 631030 w 1228376"/>
              <a:gd name="connsiteY0" fmla="*/ 690562 h 690562"/>
              <a:gd name="connsiteX1" fmla="*/ 0 w 1228376"/>
              <a:gd name="connsiteY1" fmla="*/ 680270 h 690562"/>
              <a:gd name="connsiteX2" fmla="*/ 1231 w 1228376"/>
              <a:gd name="connsiteY2" fmla="*/ 0 h 690562"/>
              <a:gd name="connsiteX3" fmla="*/ 1228375 w 1228376"/>
              <a:gd name="connsiteY3" fmla="*/ 0 h 690562"/>
              <a:gd name="connsiteX4" fmla="*/ 1228376 w 1228376"/>
              <a:gd name="connsiteY4" fmla="*/ 217869 h 690562"/>
              <a:gd name="connsiteX0" fmla="*/ 631030 w 1228376"/>
              <a:gd name="connsiteY0" fmla="*/ 736408 h 736408"/>
              <a:gd name="connsiteX1" fmla="*/ 0 w 1228376"/>
              <a:gd name="connsiteY1" fmla="*/ 726116 h 736408"/>
              <a:gd name="connsiteX2" fmla="*/ 13190 w 1228376"/>
              <a:gd name="connsiteY2" fmla="*/ 0 h 736408"/>
              <a:gd name="connsiteX3" fmla="*/ 1228375 w 1228376"/>
              <a:gd name="connsiteY3" fmla="*/ 45846 h 736408"/>
              <a:gd name="connsiteX4" fmla="*/ 1228376 w 1228376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6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5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9 h 736409"/>
              <a:gd name="connsiteX1" fmla="*/ 0 w 1216417"/>
              <a:gd name="connsiteY1" fmla="*/ 726117 h 736409"/>
              <a:gd name="connsiteX2" fmla="*/ 1231 w 1216417"/>
              <a:gd name="connsiteY2" fmla="*/ 1 h 736409"/>
              <a:gd name="connsiteX3" fmla="*/ 1216414 w 1216417"/>
              <a:gd name="connsiteY3" fmla="*/ 0 h 736409"/>
              <a:gd name="connsiteX4" fmla="*/ 1216417 w 1216417"/>
              <a:gd name="connsiteY4" fmla="*/ 263716 h 73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17" h="736409">
                <a:moveTo>
                  <a:pt x="619071" y="736409"/>
                </a:moveTo>
                <a:lnTo>
                  <a:pt x="0" y="726117"/>
                </a:lnTo>
                <a:cubicBezTo>
                  <a:pt x="410" y="499360"/>
                  <a:pt x="821" y="226758"/>
                  <a:pt x="1231" y="1"/>
                </a:cubicBezTo>
                <a:lnTo>
                  <a:pt x="1216414" y="0"/>
                </a:lnTo>
                <a:cubicBezTo>
                  <a:pt x="1216414" y="72623"/>
                  <a:pt x="1216417" y="191093"/>
                  <a:pt x="1216417" y="26371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 flipV="1">
            <a:off x="3581400" y="33528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 flipV="1">
            <a:off x="4419600" y="33528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1600" y="3657600"/>
            <a:ext cx="990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Result Data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4114800" y="4572000"/>
            <a:ext cx="1524000" cy="533400"/>
          </a:xfrm>
          <a:custGeom>
            <a:avLst/>
            <a:gdLst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5190" h="485379">
                <a:moveTo>
                  <a:pt x="1375190" y="469199"/>
                </a:moveTo>
                <a:lnTo>
                  <a:pt x="0" y="485379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4686300" y="4838700"/>
            <a:ext cx="533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172200" y="1371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Write results at commit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19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77800"/>
            <a:ext cx="7292975" cy="736600"/>
          </a:xfrm>
        </p:spPr>
        <p:txBody>
          <a:bodyPr/>
          <a:lstStyle/>
          <a:p>
            <a:r>
              <a:rPr lang="en-US" dirty="0" smtClean="0"/>
              <a:t>Unified Physical Register File</a:t>
            </a:r>
            <a:br>
              <a:rPr lang="en-US" dirty="0" smtClean="0"/>
            </a:br>
            <a:r>
              <a:rPr lang="en-US" sz="2000" i="1" dirty="0" smtClean="0"/>
              <a:t>(MIPS R10K, Alpha 21264, Intel Pentium 4 &amp; Sandy/Ivy Bridge)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2311400"/>
          </a:xfrm>
        </p:spPr>
        <p:txBody>
          <a:bodyPr/>
          <a:lstStyle/>
          <a:p>
            <a:r>
              <a:rPr lang="en-US" sz="2400" dirty="0" smtClean="0"/>
              <a:t>Rename all architectural registers into a single </a:t>
            </a:r>
            <a:r>
              <a:rPr lang="en-US" sz="2400" i="1" dirty="0" smtClean="0"/>
              <a:t>physical </a:t>
            </a:r>
            <a:r>
              <a:rPr lang="en-US" sz="2400" dirty="0" smtClean="0"/>
              <a:t>register file during decode, no register values read</a:t>
            </a:r>
          </a:p>
          <a:p>
            <a:r>
              <a:rPr lang="en-US" sz="2400" dirty="0" smtClean="0"/>
              <a:t>Functional units read and write from single unified register file holding committed and temporary registers in execute</a:t>
            </a:r>
          </a:p>
          <a:p>
            <a:r>
              <a:rPr lang="en-US" sz="2400" dirty="0" smtClean="0"/>
              <a:t>Commit only updates mapping of architectural register to physical register, no 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94777024-9DC7-9744-9B08-901ADB81E3EC}" type="slidenum">
              <a:rPr lang="en-US" smtClean="0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3505200"/>
            <a:ext cx="7848600" cy="2743200"/>
            <a:chOff x="609600" y="3048000"/>
            <a:chExt cx="7848600" cy="2743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200400" y="3276600"/>
              <a:ext cx="2514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Unified Physical Register File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3124994" y="47236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39627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990600" y="4495800"/>
              <a:ext cx="3014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Read operands at issue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0400" y="5181600"/>
              <a:ext cx="2438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Functional Units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48009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57800" y="4495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Write results at completion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05600" y="32004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Committed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  <p:cxnSp>
          <p:nvCxnSpPr>
            <p:cNvPr id="28" name="Straight Arrow Connector 27"/>
            <p:cNvCxnSpPr>
              <a:stCxn id="26" idx="1"/>
              <a:endCxn id="12" idx="3"/>
            </p:cNvCxnSpPr>
            <p:nvPr/>
          </p:nvCxnSpPr>
          <p:spPr bwMode="auto">
            <a:xfrm rot="10800000" flipV="1">
              <a:off x="5715000" y="3695700"/>
              <a:ext cx="99060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609600" y="30480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Decode Stage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endParaRPr>
            </a:p>
          </p:txBody>
        </p:sp>
        <p:cxnSp>
          <p:nvCxnSpPr>
            <p:cNvPr id="30" name="Straight Arrow Connector 29"/>
            <p:cNvCxnSpPr>
              <a:stCxn id="29" idx="3"/>
              <a:endCxn id="12" idx="1"/>
            </p:cNvCxnSpPr>
            <p:nvPr/>
          </p:nvCxnSpPr>
          <p:spPr bwMode="auto">
            <a:xfrm>
              <a:off x="2362200" y="3543300"/>
              <a:ext cx="838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7374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Lifetime of Physical Registers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1C62-43C8-674F-8C41-7FE75B43408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ld</a:t>
            </a:r>
            <a:r>
              <a:rPr lang="en-US" sz="2000" b="1" dirty="0" smtClean="0">
                <a:latin typeface="Courier New"/>
                <a:cs typeface="Courier New"/>
              </a:rPr>
              <a:t> x1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(x3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latin typeface="Courier New"/>
                <a:cs typeface="Courier New"/>
              </a:rPr>
              <a:t>addi</a:t>
            </a:r>
            <a:r>
              <a:rPr lang="en-US" sz="2000" b="1" dirty="0" smtClean="0">
                <a:latin typeface="Courier New"/>
                <a:cs typeface="Courier New"/>
              </a:rPr>
              <a:t> x3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  <a:r>
              <a:rPr lang="en-US" sz="2000" b="1" dirty="0" smtClean="0">
                <a:latin typeface="Courier New"/>
                <a:cs typeface="Courier New"/>
              </a:rPr>
              <a:t> x1</a:t>
            </a:r>
            <a:r>
              <a:rPr lang="en-US" sz="2000" b="1" dirty="0">
                <a:latin typeface="Courier New"/>
                <a:cs typeface="Courier New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sub</a:t>
            </a:r>
            <a:r>
              <a:rPr lang="en-US" sz="2000" b="1" dirty="0" smtClean="0">
                <a:latin typeface="Courier New"/>
                <a:cs typeface="Courier New"/>
              </a:rPr>
              <a:t> x6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  <a:r>
              <a:rPr lang="en-US" sz="2000" b="1" dirty="0" smtClean="0">
                <a:latin typeface="Courier New"/>
                <a:cs typeface="Courier New"/>
              </a:rPr>
              <a:t> x7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  <a:r>
              <a:rPr lang="en-US" sz="2000" b="1" dirty="0" smtClean="0">
                <a:latin typeface="Courier New"/>
                <a:cs typeface="Courier New"/>
              </a:rPr>
              <a:t> x9</a:t>
            </a:r>
            <a:endParaRPr lang="en-US" sz="2000" b="1" dirty="0">
              <a:latin typeface="Courier New"/>
              <a:cs typeface="Courier New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add</a:t>
            </a:r>
            <a:r>
              <a:rPr lang="en-US" sz="2000" b="1" dirty="0" smtClean="0">
                <a:latin typeface="Courier New"/>
                <a:cs typeface="Courier New"/>
              </a:rPr>
              <a:t> x3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  <a:r>
              <a:rPr lang="en-US" sz="2000" b="1" dirty="0" smtClean="0">
                <a:latin typeface="Courier New"/>
                <a:cs typeface="Courier New"/>
              </a:rPr>
              <a:t> x3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  <a:r>
              <a:rPr lang="en-US" sz="2000" b="1" dirty="0" smtClean="0">
                <a:latin typeface="Courier New"/>
                <a:cs typeface="Courier New"/>
              </a:rPr>
              <a:t> x6</a:t>
            </a:r>
            <a:endParaRPr lang="en-US" sz="2000" b="1" dirty="0">
              <a:latin typeface="Courier New"/>
              <a:cs typeface="Courier New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ld</a:t>
            </a:r>
            <a:r>
              <a:rPr lang="en-US" sz="2000" b="1" dirty="0" smtClean="0">
                <a:latin typeface="Courier New"/>
                <a:cs typeface="Courier New"/>
              </a:rPr>
              <a:t> x6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(x1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add</a:t>
            </a:r>
            <a:r>
              <a:rPr lang="en-US" sz="2000" b="1" dirty="0" smtClean="0">
                <a:latin typeface="Courier New"/>
                <a:cs typeface="Courier New"/>
              </a:rPr>
              <a:t> x6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  <a:r>
              <a:rPr lang="en-US" sz="2000" b="1" dirty="0" smtClean="0">
                <a:latin typeface="Courier New"/>
                <a:cs typeface="Courier New"/>
              </a:rPr>
              <a:t> x6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  <a:r>
              <a:rPr lang="en-US" sz="2000" b="1" dirty="0" smtClean="0">
                <a:latin typeface="Courier New"/>
                <a:cs typeface="Courier New"/>
              </a:rPr>
              <a:t> x3</a:t>
            </a:r>
            <a:endParaRPr lang="en-US" sz="2000" b="1" dirty="0">
              <a:latin typeface="Courier New"/>
              <a:cs typeface="Courier New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latin typeface="Courier New"/>
                <a:cs typeface="Courier New"/>
              </a:rPr>
              <a:t>sd</a:t>
            </a:r>
            <a:r>
              <a:rPr lang="en-US" sz="2000" b="1" dirty="0" smtClean="0">
                <a:latin typeface="Courier New"/>
                <a:cs typeface="Courier New"/>
              </a:rPr>
              <a:t> x6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(x1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ld</a:t>
            </a:r>
            <a:r>
              <a:rPr lang="en-US" sz="2000" b="1" dirty="0" smtClean="0">
                <a:latin typeface="Courier New"/>
                <a:cs typeface="Courier New"/>
              </a:rPr>
              <a:t> x6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(x11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ld P1, (</a:t>
            </a:r>
            <a:r>
              <a:rPr lang="en-US" sz="2000" b="1" dirty="0" err="1">
                <a:latin typeface="Courier New"/>
                <a:cs typeface="Courier New"/>
              </a:rPr>
              <a:t>P</a:t>
            </a:r>
            <a:r>
              <a:rPr lang="en-US" sz="2000" b="1" i="1" dirty="0" err="1">
                <a:latin typeface="Courier New"/>
                <a:cs typeface="Courier New"/>
              </a:rPr>
              <a:t>x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latin typeface="Courier New"/>
                <a:cs typeface="Courier New"/>
              </a:rPr>
              <a:t>addi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P2, P1,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sub P3, </a:t>
            </a:r>
            <a:r>
              <a:rPr lang="en-US" sz="2000" b="1" dirty="0" err="1">
                <a:latin typeface="Courier New"/>
                <a:cs typeface="Courier New"/>
              </a:rPr>
              <a:t>P</a:t>
            </a:r>
            <a:r>
              <a:rPr lang="en-US" sz="2000" b="1" i="1" dirty="0" err="1">
                <a:latin typeface="Courier New"/>
                <a:cs typeface="Courier New"/>
              </a:rPr>
              <a:t>y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P</a:t>
            </a:r>
            <a:r>
              <a:rPr lang="en-US" sz="2000" b="1" i="1" dirty="0" err="1">
                <a:latin typeface="Courier New"/>
                <a:cs typeface="Courier New"/>
              </a:rPr>
              <a:t>z</a:t>
            </a:r>
            <a:endParaRPr lang="en-US" sz="2000" b="1" i="1" dirty="0">
              <a:latin typeface="Courier New"/>
              <a:cs typeface="Courier New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add P4, P2, P3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ld P5,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add P6, P5, P4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latin typeface="Courier New"/>
                <a:cs typeface="Courier New"/>
              </a:rPr>
              <a:t>sd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P6,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latin typeface="Courier New"/>
                <a:cs typeface="Courier New"/>
              </a:rPr>
              <a:t>ld P7, (P</a:t>
            </a:r>
            <a:r>
              <a:rPr lang="en-US" sz="2000" b="1" i="1" dirty="0">
                <a:latin typeface="Courier New"/>
                <a:cs typeface="Courier New"/>
              </a:rPr>
              <a:t>w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latin typeface="Calibri"/>
                <a:cs typeface="Calibri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257800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When can we reuse a physical register?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FF5050"/>
                </a:solidFill>
                <a:latin typeface="Calibri"/>
                <a:cs typeface="Calibri"/>
              </a:rPr>
              <a:t>     	</a:t>
            </a:r>
            <a:r>
              <a:rPr lang="en-US" sz="2000" i="1" dirty="0">
                <a:solidFill>
                  <a:srgbClr val="FF5050"/>
                </a:solidFill>
                <a:latin typeface="Calibri"/>
                <a:cs typeface="Calibri"/>
              </a:rPr>
              <a:t>When next </a:t>
            </a:r>
            <a:r>
              <a:rPr lang="en-US" sz="2000" i="1" dirty="0" smtClean="0">
                <a:solidFill>
                  <a:srgbClr val="FF5050"/>
                </a:solidFill>
                <a:latin typeface="Calibri"/>
                <a:cs typeface="Calibri"/>
              </a:rPr>
              <a:t>writer </a:t>
            </a:r>
            <a:r>
              <a:rPr lang="en-US" sz="2000" i="1" dirty="0">
                <a:solidFill>
                  <a:srgbClr val="FF5050"/>
                </a:solidFill>
                <a:latin typeface="Calibri"/>
                <a:cs typeface="Calibri"/>
              </a:rPr>
              <a:t>of same architectural register commits</a:t>
            </a:r>
          </a:p>
          <a:p>
            <a:pPr algn="l">
              <a:spcBef>
                <a:spcPct val="0"/>
              </a:spcBef>
            </a:pPr>
            <a:endParaRPr lang="en-US" sz="2000" i="1" dirty="0">
              <a:solidFill>
                <a:srgbClr val="FF5050"/>
              </a:solidFill>
              <a:latin typeface="Calibri"/>
              <a:cs typeface="Calibri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400" b="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Physical </a:t>
            </a:r>
            <a:r>
              <a:rPr lang="en-US" sz="2000" dirty="0" err="1">
                <a:latin typeface="Calibri"/>
                <a:cs typeface="Calibri"/>
              </a:rPr>
              <a:t>regfile</a:t>
            </a:r>
            <a:r>
              <a:rPr lang="en-US" sz="2000" dirty="0">
                <a:latin typeface="Calibri"/>
                <a:cs typeface="Calibri"/>
              </a:rPr>
              <a:t> holds committed and speculative values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Physical registers decoupled from ROB entries </a:t>
            </a:r>
            <a:r>
              <a:rPr lang="en-US" sz="2000" i="1" dirty="0">
                <a:latin typeface="Calibri"/>
                <a:cs typeface="Calibri"/>
              </a:rPr>
              <a:t>(no data in ROB)</a:t>
            </a:r>
          </a:p>
        </p:txBody>
      </p:sp>
    </p:spTree>
    <p:extLst>
      <p:ext uri="{BB962C8B-B14F-4D97-AF65-F5344CB8AC3E}">
        <p14:creationId xmlns:p14="http://schemas.microsoft.com/office/powerpoint/2010/main" val="375248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17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96DF-DD8B-E74E-BAA4-6E2680228031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LPRd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&lt;x6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&lt;x7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&lt;x3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61963" y="1595438"/>
            <a:ext cx="1830388" cy="1970087"/>
            <a:chOff x="243" y="957"/>
            <a:chExt cx="1153" cy="1241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43" y="1677"/>
              <a:ext cx="1153" cy="233"/>
              <a:chOff x="243" y="1677"/>
              <a:chExt cx="1153" cy="233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43" y="167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x5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43" y="1821"/>
              <a:ext cx="1153" cy="233"/>
              <a:chOff x="243" y="1821"/>
              <a:chExt cx="1153" cy="233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43" y="182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x6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43" y="1965"/>
              <a:ext cx="1153" cy="233"/>
              <a:chOff x="243" y="1965"/>
              <a:chExt cx="1153" cy="233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43" y="196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x7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43" y="957"/>
              <a:ext cx="1153" cy="233"/>
              <a:chOff x="243" y="957"/>
              <a:chExt cx="1153" cy="233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43" y="95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x0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43" y="1101"/>
              <a:ext cx="1153" cy="233"/>
              <a:chOff x="243" y="1101"/>
              <a:chExt cx="1153" cy="233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43" y="110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x1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43" y="1245"/>
              <a:ext cx="1153" cy="233"/>
              <a:chOff x="243" y="1245"/>
              <a:chExt cx="1153" cy="233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43" y="124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x2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43" y="1389"/>
              <a:ext cx="1153" cy="233"/>
              <a:chOff x="243" y="1389"/>
              <a:chExt cx="1153" cy="233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43" y="1389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x3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43" y="1533"/>
              <a:ext cx="1153" cy="233"/>
              <a:chOff x="243" y="1533"/>
              <a:chExt cx="1153" cy="233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43" y="1533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x4</a:t>
                </a:r>
                <a:endParaRPr lang="en-US" sz="1800" dirty="0">
                  <a:latin typeface="Verdana" charset="0"/>
                </a:endParaRP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901067" y="4114800"/>
            <a:ext cx="75021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 smtClean="0">
                <a:latin typeface="Verdana" charset="0"/>
              </a:rPr>
              <a:t>ROB</a:t>
            </a:r>
            <a:endParaRPr lang="en-US" sz="1800" i="1" dirty="0">
              <a:latin typeface="Verdana" charset="0"/>
            </a:endParaRP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Physical </a:t>
            </a:r>
            <a:r>
              <a:rPr lang="en-US" sz="2000" i="1" dirty="0" err="1">
                <a:latin typeface="Verdana" charset="0"/>
              </a:rPr>
              <a:t>Regs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 smtClean="0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(</a:t>
            </a:r>
            <a:r>
              <a:rPr lang="en-US" sz="2000" i="1" dirty="0" err="1">
                <a:latin typeface="Verdana" charset="0"/>
              </a:rPr>
              <a:t>LPRd</a:t>
            </a:r>
            <a:r>
              <a:rPr lang="en-US" sz="2000" i="1" dirty="0">
                <a:latin typeface="Verdana" charset="0"/>
              </a:rPr>
              <a:t>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45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19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633D-ECE2-1E41-8384-E68715DD82CA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</p:spTree>
    <p:extLst>
      <p:ext uri="{BB962C8B-B14F-4D97-AF65-F5344CB8AC3E}">
        <p14:creationId xmlns:p14="http://schemas.microsoft.com/office/powerpoint/2010/main" val="233986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0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FE08-9D9E-2046-AC58-14C76D028A0E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114800"/>
            <a:ext cx="6324601" cy="2209799"/>
            <a:chOff x="144" y="2592"/>
            <a:chExt cx="3984" cy="1392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233625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9396-DE7E-5447-BE7E-F49F64FA7F67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sub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P6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P5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31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2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EE517-7938-A344-BE65-C0C4C011765D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P6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add         P1            P3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378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292975" cy="736600"/>
          </a:xfrm>
        </p:spPr>
        <p:txBody>
          <a:bodyPr/>
          <a:lstStyle/>
          <a:p>
            <a:r>
              <a:rPr lang="en-US" sz="3600"/>
              <a:t>CDC 6600 </a:t>
            </a:r>
            <a:r>
              <a:rPr lang="en-US" sz="2400" i="1">
                <a:solidFill>
                  <a:schemeClr val="tx1"/>
                </a:solidFill>
              </a:rPr>
              <a:t>Seymour Cray</a:t>
            </a:r>
            <a:r>
              <a:rPr lang="en-US" sz="2400" i="1"/>
              <a:t>, 1963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idx="1"/>
          </p:nvPr>
        </p:nvSpPr>
        <p:spPr>
          <a:xfrm>
            <a:off x="3200400" y="965200"/>
            <a:ext cx="6019800" cy="5410200"/>
          </a:xfrm>
        </p:spPr>
        <p:txBody>
          <a:bodyPr/>
          <a:lstStyle/>
          <a:p>
            <a:pPr marL="168275" indent="-168275"/>
            <a:r>
              <a:rPr lang="en-US" sz="2000"/>
              <a:t>A fast pipelined machine with 60-bit words</a:t>
            </a:r>
          </a:p>
          <a:p>
            <a:pPr marL="625475" lvl="1"/>
            <a:r>
              <a:rPr lang="en-US" sz="2000"/>
              <a:t>128 Kword main memory capacity, 32 banks</a:t>
            </a:r>
          </a:p>
          <a:p>
            <a:pPr marL="168275" indent="-168275"/>
            <a:r>
              <a:rPr lang="en-US" sz="2000"/>
              <a:t>Ten functional units (parallel, unpipelined)</a:t>
            </a:r>
          </a:p>
          <a:p>
            <a:pPr marL="625475" lvl="1"/>
            <a:r>
              <a:rPr lang="en-US" sz="2000"/>
              <a:t>Floating Point: adder, 2 multipliers, divider</a:t>
            </a:r>
          </a:p>
          <a:p>
            <a:pPr marL="625475" lvl="1"/>
            <a:r>
              <a:rPr lang="en-US" sz="2000"/>
              <a:t>Integer: adder, 2 incrementers, ...</a:t>
            </a:r>
          </a:p>
          <a:p>
            <a:pPr marL="168275" indent="-168275"/>
            <a:r>
              <a:rPr lang="en-US" sz="2000"/>
              <a:t>Hardwired control (no microcoding)</a:t>
            </a:r>
          </a:p>
          <a:p>
            <a:pPr marL="168275" indent="-168275"/>
            <a:r>
              <a:rPr lang="en-US" sz="2000" i="1"/>
              <a:t>Scoreboard</a:t>
            </a:r>
            <a:r>
              <a:rPr lang="en-US" sz="2000"/>
              <a:t> for dynamic scheduling of instructions </a:t>
            </a:r>
          </a:p>
          <a:p>
            <a:pPr marL="168275" indent="-168275"/>
            <a:r>
              <a:rPr lang="en-US" sz="2000"/>
              <a:t>Ten Peripheral Processors for Input/Output</a:t>
            </a:r>
          </a:p>
          <a:p>
            <a:pPr marL="625475" lvl="1"/>
            <a:r>
              <a:rPr lang="en-US" sz="2000"/>
              <a:t>a fast multi-threaded 12-bit integer ALU</a:t>
            </a:r>
          </a:p>
          <a:p>
            <a:pPr marL="168275" indent="-168275"/>
            <a:r>
              <a:rPr lang="en-US" sz="2000"/>
              <a:t>Very fast clock, 10 MHz (FP add in 4 clocks)</a:t>
            </a:r>
          </a:p>
          <a:p>
            <a:pPr marL="168275" indent="-168275"/>
            <a:r>
              <a:rPr lang="en-US" sz="2000"/>
              <a:t>&gt;400,000 transistors,  750 sq. ft., 5 tons, 150 kW, novel freon-based technology for cooling</a:t>
            </a:r>
          </a:p>
          <a:p>
            <a:pPr marL="168275" indent="-168275"/>
            <a:r>
              <a:rPr lang="en-US" sz="2000"/>
              <a:t>Fastest machine in world for 5 years (until 7600)</a:t>
            </a:r>
          </a:p>
          <a:p>
            <a:pPr marL="625475" lvl="1"/>
            <a:r>
              <a:rPr lang="en-US" sz="2000"/>
              <a:t>over 100 sold ($7-10M each)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B45A795D-821E-544A-9C0A-1E33CD597E72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813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0" y="6248400"/>
            <a:ext cx="1905000" cy="2794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3/10/2009</a:t>
            </a:r>
          </a:p>
        </p:txBody>
      </p:sp>
      <p:pic>
        <p:nvPicPr>
          <p:cNvPr id="48135" name="Picture 4" descr="cd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68897" y="609600"/>
            <a:ext cx="34454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5" descr="cdc66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51200"/>
            <a:ext cx="3268663" cy="335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755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E8AEF-C789-DB46-9D93-FDDF69562B23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6" y="4114800"/>
            <a:ext cx="6324601" cy="2214563"/>
            <a:chOff x="144" y="2589"/>
            <a:chExt cx="3984" cy="1395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374" y="258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65137" y="995363"/>
            <a:ext cx="2035175" cy="2574925"/>
            <a:chOff x="99" y="624"/>
            <a:chExt cx="1282" cy="1622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      P0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749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4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5258B-1AFA-094E-ADD0-AE622FFD3477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 dirty="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&lt;x1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4285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4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07609-6F06-7A4C-ADBB-40531D1D63CD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125913"/>
            <a:ext cx="6324601" cy="2198687"/>
            <a:chOff x="144" y="2599"/>
            <a:chExt cx="3984" cy="1385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372" y="259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340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ld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&lt;x3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164494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R10K Trap Handling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Rename table is repaired by </a:t>
            </a:r>
            <a:r>
              <a:rPr lang="en-US" dirty="0" err="1" smtClean="0"/>
              <a:t>unrenaming</a:t>
            </a:r>
            <a:r>
              <a:rPr lang="en-US" dirty="0" smtClean="0"/>
              <a:t> instructions in reverse order using the </a:t>
            </a:r>
            <a:r>
              <a:rPr lang="en-US" dirty="0" err="1" smtClean="0"/>
              <a:t>PRd</a:t>
            </a:r>
            <a:r>
              <a:rPr lang="en-US" dirty="0" smtClean="0"/>
              <a:t>/</a:t>
            </a:r>
            <a:r>
              <a:rPr lang="en-US" dirty="0" err="1" smtClean="0"/>
              <a:t>LPRd</a:t>
            </a:r>
            <a:r>
              <a:rPr lang="en-US" dirty="0" smtClean="0"/>
              <a:t> fields</a:t>
            </a:r>
          </a:p>
          <a:p>
            <a:r>
              <a:rPr lang="en-US" dirty="0" smtClean="0"/>
              <a:t>The Alpha 21264 had similar physical register file scheme, but kept complete rename table snapshots for each instruction in ROB (80 snapshots total)</a:t>
            </a:r>
          </a:p>
          <a:p>
            <a:pPr lvl="1"/>
            <a:r>
              <a:rPr lang="en-US" dirty="0" smtClean="0"/>
              <a:t>Flash copy all bits from snapshot to active table in one cycle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5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CDC 6600: </a:t>
            </a:r>
            <a:br>
              <a:rPr lang="en-US" smtClean="0"/>
            </a:br>
            <a:r>
              <a:rPr lang="en-US" smtClean="0"/>
              <a:t>A Load/Store Architecture</a:t>
            </a:r>
            <a:endParaRPr lang="en-US" dirty="0"/>
          </a:p>
        </p:txBody>
      </p:sp>
      <p:sp>
        <p:nvSpPr>
          <p:cNvPr id="5632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A6143-C59E-7142-98DF-59E343BC2A1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558760" y="1295400"/>
            <a:ext cx="7899440" cy="48910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marL="230188" indent="-230188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Separate instructions to manipulate three types of </a:t>
            </a:r>
            <a:r>
              <a:rPr lang="en-US" sz="2000" dirty="0" smtClean="0">
                <a:latin typeface="Calibri"/>
                <a:cs typeface="Calibri"/>
              </a:rPr>
              <a:t>reg.</a:t>
            </a:r>
          </a:p>
          <a:p>
            <a:pPr marL="687388" lvl="1" indent="-230188">
              <a:buFontTx/>
              <a:buChar char="•"/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8x60-bit data registers (X)</a:t>
            </a:r>
          </a:p>
          <a:p>
            <a:pPr marL="687388" lvl="1" indent="-230188"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8x18-bit address registers (A)</a:t>
            </a:r>
          </a:p>
          <a:p>
            <a:pPr marL="687388" lvl="1" indent="-230188">
              <a:buFontTx/>
              <a:buChar char="•"/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8x18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-bit index registers (B)</a:t>
            </a:r>
          </a:p>
          <a:p>
            <a:pPr marL="1828800" lvl="3" indent="-457200">
              <a:spcBef>
                <a:spcPct val="0"/>
              </a:spcBef>
              <a:buFontTx/>
              <a:buAutoNum type="arabicPlain" startAt="8"/>
            </a:pP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 marL="173038" indent="-173038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All arithmetic and logic instructions are </a:t>
            </a:r>
            <a:r>
              <a:rPr lang="en-US" sz="2000" dirty="0" smtClean="0">
                <a:latin typeface="Calibri"/>
                <a:cs typeface="Calibri"/>
              </a:rPr>
              <a:t>register-</a:t>
            </a:r>
            <a:r>
              <a:rPr lang="en-US" sz="2000" dirty="0">
                <a:latin typeface="Calibri"/>
                <a:cs typeface="Calibri"/>
              </a:rPr>
              <a:t>to-</a:t>
            </a:r>
            <a:r>
              <a:rPr lang="en-US" sz="2000" dirty="0" smtClean="0">
                <a:latin typeface="Calibri"/>
                <a:cs typeface="Calibri"/>
              </a:rPr>
              <a:t>register </a:t>
            </a:r>
            <a:endParaRPr lang="en-US" sz="2000" dirty="0">
              <a:latin typeface="Calibri"/>
              <a:cs typeface="Calibri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Only Load and Store instructions refer to memory!</a:t>
            </a: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Calibri"/>
              <a:cs typeface="Calibri"/>
            </a:endParaRP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Touching address registers 1 to 5 initiates a load  </a:t>
            </a: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		              6 to 7 initiates a store </a:t>
            </a:r>
          </a:p>
          <a:p>
            <a:pPr marL="2286000" lvl="4" indent="-457200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i="1" dirty="0">
                <a:latin typeface="Calibri"/>
                <a:cs typeface="Calibri"/>
              </a:rPr>
              <a:t>- very useful for vector operations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3271838"/>
            <a:ext cx="5919788" cy="766763"/>
            <a:chOff x="672" y="2134"/>
            <a:chExt cx="3729" cy="483"/>
          </a:xfrm>
        </p:grpSpPr>
        <p:sp>
          <p:nvSpPr>
            <p:cNvPr id="56332" name="Rectangle 4"/>
            <p:cNvSpPr>
              <a:spLocks noChangeArrowheads="1"/>
            </p:cNvSpPr>
            <p:nvPr/>
          </p:nvSpPr>
          <p:spPr bwMode="auto">
            <a:xfrm>
              <a:off x="672" y="2134"/>
              <a:ext cx="3729" cy="4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j      k  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		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</a:t>
              </a:r>
              <a:r>
                <a:rPr lang="en-US" sz="2400" dirty="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 err="1" smtClean="0">
                  <a:solidFill>
                    <a:srgbClr val="56127A"/>
                  </a:solidFill>
                  <a:latin typeface="Verdana" charset="0"/>
                </a:rPr>
                <a:t>Rj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op </a:t>
              </a:r>
              <a:r>
                <a:rPr lang="en-US" sz="2000" dirty="0" err="1" smtClean="0">
                  <a:solidFill>
                    <a:srgbClr val="56127A"/>
                  </a:solidFill>
                  <a:latin typeface="Verdana" charset="0"/>
                </a:rPr>
                <a:t>Rk</a:t>
              </a:r>
              <a:endParaRPr lang="en-US" sz="2000" dirty="0">
                <a:solidFill>
                  <a:srgbClr val="56127A"/>
                </a:solidFill>
                <a:latin typeface="Verdana" charset="0"/>
              </a:endParaRPr>
            </a:p>
            <a:p>
              <a:pPr latinLnBrk="1">
                <a:spcBef>
                  <a:spcPct val="0"/>
                </a:spcBef>
              </a:pPr>
              <a:endParaRPr lang="en-US" sz="2000" dirty="0">
                <a:latin typeface="Verdana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24" y="2184"/>
              <a:ext cx="1731" cy="262"/>
              <a:chOff x="724" y="2160"/>
              <a:chExt cx="1731" cy="262"/>
            </a:xfrm>
          </p:grpSpPr>
          <p:sp>
            <p:nvSpPr>
              <p:cNvPr id="56334" name="Rectangle 6"/>
              <p:cNvSpPr>
                <a:spLocks noChangeArrowheads="1"/>
              </p:cNvSpPr>
              <p:nvPr/>
            </p:nvSpPr>
            <p:spPr bwMode="auto">
              <a:xfrm>
                <a:off x="724" y="2160"/>
                <a:ext cx="1731" cy="2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7"/>
              <p:cNvSpPr>
                <a:spLocks noChangeShapeType="1"/>
              </p:cNvSpPr>
              <p:nvPr/>
            </p:nvSpPr>
            <p:spPr bwMode="auto">
              <a:xfrm>
                <a:off x="1356" y="2168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6" name="Line 8"/>
              <p:cNvSpPr>
                <a:spLocks noChangeShapeType="1"/>
              </p:cNvSpPr>
              <p:nvPr/>
            </p:nvSpPr>
            <p:spPr bwMode="auto">
              <a:xfrm>
                <a:off x="1684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Line 9"/>
              <p:cNvSpPr>
                <a:spLocks noChangeShapeType="1"/>
              </p:cNvSpPr>
              <p:nvPr/>
            </p:nvSpPr>
            <p:spPr bwMode="auto">
              <a:xfrm>
                <a:off x="2012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79747" y="4306887"/>
            <a:ext cx="8088053" cy="950913"/>
            <a:chOff x="1006734" y="3202"/>
            <a:chExt cx="8088053" cy="599"/>
          </a:xfrm>
        </p:grpSpPr>
        <p:sp>
          <p:nvSpPr>
            <p:cNvPr id="56327" name="Rectangle 12"/>
            <p:cNvSpPr>
              <a:spLocks noChangeArrowheads="1"/>
            </p:cNvSpPr>
            <p:nvPr/>
          </p:nvSpPr>
          <p:spPr bwMode="auto">
            <a:xfrm>
              <a:off x="1006734" y="3202"/>
              <a:ext cx="8088053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 </a:t>
              </a:r>
              <a:endParaRPr lang="en-US" sz="1800" dirty="0"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j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[</a:t>
              </a:r>
              <a:r>
                <a:rPr lang="en-US" sz="2000" dirty="0" err="1" smtClean="0">
                  <a:solidFill>
                    <a:srgbClr val="56127A"/>
                  </a:solidFill>
                  <a:latin typeface="Verdana" charset="0"/>
                </a:rPr>
                <a:t>Rj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+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]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latinLnBrk="1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  <p:sp>
          <p:nvSpPr>
            <p:cNvPr id="56328" name="Rectangle 13"/>
            <p:cNvSpPr>
              <a:spLocks noChangeArrowheads="1"/>
            </p:cNvSpPr>
            <p:nvPr/>
          </p:nvSpPr>
          <p:spPr bwMode="auto">
            <a:xfrm>
              <a:off x="1055688" y="3400"/>
              <a:ext cx="5353050" cy="2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9" name="Line 14"/>
            <p:cNvSpPr>
              <a:spLocks noChangeShapeType="1"/>
            </p:cNvSpPr>
            <p:nvPr/>
          </p:nvSpPr>
          <p:spPr bwMode="auto">
            <a:xfrm>
              <a:off x="2058988" y="3408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0" name="Line 15"/>
            <p:cNvSpPr>
              <a:spLocks noChangeShapeType="1"/>
            </p:cNvSpPr>
            <p:nvPr/>
          </p:nvSpPr>
          <p:spPr bwMode="auto">
            <a:xfrm>
              <a:off x="2579688" y="34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1" name="Line 16"/>
            <p:cNvSpPr>
              <a:spLocks noChangeShapeType="1"/>
            </p:cNvSpPr>
            <p:nvPr/>
          </p:nvSpPr>
          <p:spPr bwMode="auto">
            <a:xfrm>
              <a:off x="3227387" y="3417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43143" y="2971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6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0" y="2971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3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2971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3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2971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3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41865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6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0657" y="41865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3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7857" y="41865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3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41865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18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9273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/>
              <a:t>CDC 6600: Datapath</a:t>
            </a:r>
          </a:p>
        </p:txBody>
      </p:sp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1289A92C-1B3A-7045-BBE0-F7BA4C887DCA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4275" name="Rectangle 2" descr="80%"/>
          <p:cNvSpPr>
            <a:spLocks noChangeArrowheads="1"/>
          </p:cNvSpPr>
          <p:nvPr/>
        </p:nvSpPr>
        <p:spPr bwMode="auto">
          <a:xfrm>
            <a:off x="3095625" y="4805363"/>
            <a:ext cx="787400" cy="3048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Rectangle 3" descr="80%"/>
          <p:cNvSpPr>
            <a:spLocks noChangeArrowheads="1"/>
          </p:cNvSpPr>
          <p:nvPr/>
        </p:nvSpPr>
        <p:spPr bwMode="auto">
          <a:xfrm>
            <a:off x="4849813" y="2436813"/>
            <a:ext cx="787400" cy="2794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2497330" y="3168650"/>
            <a:ext cx="320477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Address Regs         Index Regs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  8 x 18-bit                8 x 18-bit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4465867" y="866775"/>
            <a:ext cx="1642603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Operand Regs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8 x 60-bit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67263" y="3897313"/>
            <a:ext cx="812800" cy="1193800"/>
            <a:chOff x="3003" y="2671"/>
            <a:chExt cx="512" cy="752"/>
          </a:xfrm>
        </p:grpSpPr>
        <p:sp>
          <p:nvSpPr>
            <p:cNvPr id="54324" name="Rectangle 8"/>
            <p:cNvSpPr>
              <a:spLocks noChangeArrowheads="1"/>
            </p:cNvSpPr>
            <p:nvPr/>
          </p:nvSpPr>
          <p:spPr bwMode="auto">
            <a:xfrm>
              <a:off x="3003" y="2671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5" name="Line 9"/>
            <p:cNvSpPr>
              <a:spLocks noChangeShapeType="1"/>
            </p:cNvSpPr>
            <p:nvPr/>
          </p:nvSpPr>
          <p:spPr bwMode="auto">
            <a:xfrm>
              <a:off x="3003" y="27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6" name="Line 10"/>
            <p:cNvSpPr>
              <a:spLocks noChangeShapeType="1"/>
            </p:cNvSpPr>
            <p:nvPr/>
          </p:nvSpPr>
          <p:spPr bwMode="auto">
            <a:xfrm>
              <a:off x="3003" y="28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7" name="Line 11"/>
            <p:cNvSpPr>
              <a:spLocks noChangeShapeType="1"/>
            </p:cNvSpPr>
            <p:nvPr/>
          </p:nvSpPr>
          <p:spPr bwMode="auto">
            <a:xfrm>
              <a:off x="3003" y="29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8" name="Line 12"/>
            <p:cNvSpPr>
              <a:spLocks noChangeShapeType="1"/>
            </p:cNvSpPr>
            <p:nvPr/>
          </p:nvSpPr>
          <p:spPr bwMode="auto">
            <a:xfrm>
              <a:off x="3003" y="314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9" name="Line 13"/>
            <p:cNvSpPr>
              <a:spLocks noChangeShapeType="1"/>
            </p:cNvSpPr>
            <p:nvPr/>
          </p:nvSpPr>
          <p:spPr bwMode="auto">
            <a:xfrm>
              <a:off x="3003" y="30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0" name="Line 14"/>
            <p:cNvSpPr>
              <a:spLocks noChangeShapeType="1"/>
            </p:cNvSpPr>
            <p:nvPr/>
          </p:nvSpPr>
          <p:spPr bwMode="auto">
            <a:xfrm>
              <a:off x="3003" y="333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1" name="Line 15"/>
            <p:cNvSpPr>
              <a:spLocks noChangeShapeType="1"/>
            </p:cNvSpPr>
            <p:nvPr/>
          </p:nvSpPr>
          <p:spPr bwMode="auto">
            <a:xfrm>
              <a:off x="3003" y="323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81" name="Rectangle 16"/>
          <p:cNvSpPr>
            <a:spLocks noChangeArrowheads="1"/>
          </p:cNvSpPr>
          <p:nvPr/>
        </p:nvSpPr>
        <p:spPr bwMode="auto">
          <a:xfrm>
            <a:off x="6443663" y="35925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6721794" y="3687763"/>
            <a:ext cx="1247137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Inst. Stack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8 x 60-bit</a:t>
            </a:r>
          </a:p>
        </p:txBody>
      </p:sp>
      <p:sp>
        <p:nvSpPr>
          <p:cNvPr id="54283" name="Rectangle 18"/>
          <p:cNvSpPr>
            <a:spLocks noChangeArrowheads="1"/>
          </p:cNvSpPr>
          <p:nvPr/>
        </p:nvSpPr>
        <p:spPr bwMode="auto">
          <a:xfrm>
            <a:off x="6443663" y="3059113"/>
            <a:ext cx="1270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Rectangle 19"/>
          <p:cNvSpPr>
            <a:spLocks noChangeArrowheads="1"/>
          </p:cNvSpPr>
          <p:nvPr/>
        </p:nvSpPr>
        <p:spPr bwMode="auto">
          <a:xfrm>
            <a:off x="6821198" y="3013075"/>
            <a:ext cx="38792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IR</a:t>
            </a:r>
          </a:p>
        </p:txBody>
      </p:sp>
      <p:sp>
        <p:nvSpPr>
          <p:cNvPr id="54285" name="Rectangle 20"/>
          <p:cNvSpPr>
            <a:spLocks noChangeArrowheads="1"/>
          </p:cNvSpPr>
          <p:nvPr/>
        </p:nvSpPr>
        <p:spPr bwMode="auto">
          <a:xfrm>
            <a:off x="6443663" y="19161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Rectangle 21"/>
          <p:cNvSpPr>
            <a:spLocks noChangeArrowheads="1"/>
          </p:cNvSpPr>
          <p:nvPr/>
        </p:nvSpPr>
        <p:spPr bwMode="auto">
          <a:xfrm>
            <a:off x="6474391" y="2011363"/>
            <a:ext cx="159113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10 Functional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Units</a:t>
            </a:r>
          </a:p>
        </p:txBody>
      </p:sp>
      <p:sp>
        <p:nvSpPr>
          <p:cNvPr id="54287" name="Rectangle 22"/>
          <p:cNvSpPr>
            <a:spLocks noChangeArrowheads="1"/>
          </p:cNvSpPr>
          <p:nvPr/>
        </p:nvSpPr>
        <p:spPr bwMode="auto">
          <a:xfrm>
            <a:off x="533400" y="1306513"/>
            <a:ext cx="1543050" cy="3997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8" name="Rectangle 23"/>
          <p:cNvSpPr>
            <a:spLocks noChangeArrowheads="1"/>
          </p:cNvSpPr>
          <p:nvPr/>
        </p:nvSpPr>
        <p:spPr bwMode="auto">
          <a:xfrm>
            <a:off x="438994" y="2552700"/>
            <a:ext cx="1728689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Central</a:t>
            </a:r>
          </a:p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Memory</a:t>
            </a:r>
          </a:p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128K words,</a:t>
            </a:r>
          </a:p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32 banks,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Calibri"/>
                <a:cs typeface="Calibri"/>
              </a:rPr>
              <a:t>1µs </a:t>
            </a:r>
            <a:r>
              <a:rPr lang="en-US" sz="2400" dirty="0">
                <a:latin typeface="Calibri"/>
                <a:cs typeface="Calibri"/>
              </a:rPr>
              <a:t>cycle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54563" y="1535113"/>
            <a:ext cx="901700" cy="1193800"/>
            <a:chOff x="2995" y="1183"/>
            <a:chExt cx="568" cy="752"/>
          </a:xfrm>
        </p:grpSpPr>
        <p:sp>
          <p:nvSpPr>
            <p:cNvPr id="54315" name="Rectangle 25"/>
            <p:cNvSpPr>
              <a:spLocks noChangeArrowheads="1"/>
            </p:cNvSpPr>
            <p:nvPr/>
          </p:nvSpPr>
          <p:spPr bwMode="auto">
            <a:xfrm>
              <a:off x="3051" y="1183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6" name="Line 26"/>
            <p:cNvSpPr>
              <a:spLocks noChangeShapeType="1"/>
            </p:cNvSpPr>
            <p:nvPr/>
          </p:nvSpPr>
          <p:spPr bwMode="auto">
            <a:xfrm>
              <a:off x="3051" y="127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7" name="Line 27"/>
            <p:cNvSpPr>
              <a:spLocks noChangeShapeType="1"/>
            </p:cNvSpPr>
            <p:nvPr/>
          </p:nvSpPr>
          <p:spPr bwMode="auto">
            <a:xfrm>
              <a:off x="3051" y="136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8" name="Line 28"/>
            <p:cNvSpPr>
              <a:spLocks noChangeShapeType="1"/>
            </p:cNvSpPr>
            <p:nvPr/>
          </p:nvSpPr>
          <p:spPr bwMode="auto">
            <a:xfrm>
              <a:off x="3051" y="146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9" name="Line 29"/>
            <p:cNvSpPr>
              <a:spLocks noChangeShapeType="1"/>
            </p:cNvSpPr>
            <p:nvPr/>
          </p:nvSpPr>
          <p:spPr bwMode="auto">
            <a:xfrm>
              <a:off x="3051" y="16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0" name="Line 30"/>
            <p:cNvSpPr>
              <a:spLocks noChangeShapeType="1"/>
            </p:cNvSpPr>
            <p:nvPr/>
          </p:nvSpPr>
          <p:spPr bwMode="auto">
            <a:xfrm>
              <a:off x="3051" y="15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1" name="Line 31"/>
            <p:cNvSpPr>
              <a:spLocks noChangeShapeType="1"/>
            </p:cNvSpPr>
            <p:nvPr/>
          </p:nvSpPr>
          <p:spPr bwMode="auto">
            <a:xfrm>
              <a:off x="3051" y="18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2" name="Line 32"/>
            <p:cNvSpPr>
              <a:spLocks noChangeShapeType="1"/>
            </p:cNvSpPr>
            <p:nvPr/>
          </p:nvSpPr>
          <p:spPr bwMode="auto">
            <a:xfrm>
              <a:off x="3051" y="17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3" name="Freeform 33"/>
            <p:cNvSpPr>
              <a:spLocks/>
            </p:cNvSpPr>
            <p:nvPr/>
          </p:nvSpPr>
          <p:spPr bwMode="auto">
            <a:xfrm>
              <a:off x="2995" y="1799"/>
              <a:ext cx="49" cy="97"/>
            </a:xfrm>
            <a:custGeom>
              <a:avLst/>
              <a:gdLst>
                <a:gd name="T0" fmla="*/ 48 w 49"/>
                <a:gd name="T1" fmla="*/ 0 h 97"/>
                <a:gd name="T2" fmla="*/ 0 w 49"/>
                <a:gd name="T3" fmla="*/ 0 h 97"/>
                <a:gd name="T4" fmla="*/ 0 w 49"/>
                <a:gd name="T5" fmla="*/ 96 h 97"/>
                <a:gd name="T6" fmla="*/ 48 w 49"/>
                <a:gd name="T7" fmla="*/ 96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7"/>
                <a:gd name="T14" fmla="*/ 49 w 49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7">
                  <a:moveTo>
                    <a:pt x="48" y="0"/>
                  </a:moveTo>
                  <a:lnTo>
                    <a:pt x="0" y="0"/>
                  </a:lnTo>
                  <a:lnTo>
                    <a:pt x="0" y="96"/>
                  </a:lnTo>
                  <a:lnTo>
                    <a:pt x="48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0" name="Freeform 34"/>
          <p:cNvSpPr>
            <a:spLocks/>
          </p:cNvSpPr>
          <p:nvPr/>
        </p:nvSpPr>
        <p:spPr bwMode="auto">
          <a:xfrm>
            <a:off x="2087563" y="2589213"/>
            <a:ext cx="2668587" cy="1587"/>
          </a:xfrm>
          <a:custGeom>
            <a:avLst/>
            <a:gdLst>
              <a:gd name="T0" fmla="*/ 2667000 w 1681"/>
              <a:gd name="T1" fmla="*/ 0 h 1"/>
              <a:gd name="T2" fmla="*/ 0 w 1681"/>
              <a:gd name="T3" fmla="*/ 0 h 1"/>
              <a:gd name="T4" fmla="*/ 0 w 1681"/>
              <a:gd name="T5" fmla="*/ 0 h 1"/>
              <a:gd name="T6" fmla="*/ 0 60000 65536"/>
              <a:gd name="T7" fmla="*/ 0 60000 65536"/>
              <a:gd name="T8" fmla="*/ 0 60000 65536"/>
              <a:gd name="T9" fmla="*/ 0 w 1681"/>
              <a:gd name="T10" fmla="*/ 0 h 1"/>
              <a:gd name="T11" fmla="*/ 1681 w 168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1" h="1">
                <a:moveTo>
                  <a:pt x="1680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1" name="Freeform 35"/>
          <p:cNvSpPr>
            <a:spLocks/>
          </p:cNvSpPr>
          <p:nvPr/>
        </p:nvSpPr>
        <p:spPr bwMode="auto">
          <a:xfrm>
            <a:off x="3001963" y="4867275"/>
            <a:ext cx="77787" cy="153988"/>
          </a:xfrm>
          <a:custGeom>
            <a:avLst/>
            <a:gdLst>
              <a:gd name="T0" fmla="*/ 76200 w 49"/>
              <a:gd name="T1" fmla="*/ 0 h 97"/>
              <a:gd name="T2" fmla="*/ 0 w 49"/>
              <a:gd name="T3" fmla="*/ 0 h 97"/>
              <a:gd name="T4" fmla="*/ 0 w 49"/>
              <a:gd name="T5" fmla="*/ 152400 h 97"/>
              <a:gd name="T6" fmla="*/ 76200 w 49"/>
              <a:gd name="T7" fmla="*/ 152400 h 97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97"/>
              <a:gd name="T14" fmla="*/ 49 w 49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97">
                <a:moveTo>
                  <a:pt x="48" y="0"/>
                </a:moveTo>
                <a:lnTo>
                  <a:pt x="0" y="0"/>
                </a:lnTo>
                <a:lnTo>
                  <a:pt x="0" y="96"/>
                </a:lnTo>
                <a:lnTo>
                  <a:pt x="48" y="9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2" name="Freeform 36"/>
          <p:cNvSpPr>
            <a:spLocks/>
          </p:cNvSpPr>
          <p:nvPr/>
        </p:nvSpPr>
        <p:spPr bwMode="auto">
          <a:xfrm>
            <a:off x="2087563" y="4943475"/>
            <a:ext cx="915987" cy="1588"/>
          </a:xfrm>
          <a:custGeom>
            <a:avLst/>
            <a:gdLst>
              <a:gd name="T0" fmla="*/ 914400 w 577"/>
              <a:gd name="T1" fmla="*/ 0 h 1"/>
              <a:gd name="T2" fmla="*/ 0 w 577"/>
              <a:gd name="T3" fmla="*/ 0 h 1"/>
              <a:gd name="T4" fmla="*/ 0 w 577"/>
              <a:gd name="T5" fmla="*/ 0 h 1"/>
              <a:gd name="T6" fmla="*/ 0 60000 65536"/>
              <a:gd name="T7" fmla="*/ 0 60000 65536"/>
              <a:gd name="T8" fmla="*/ 0 60000 65536"/>
              <a:gd name="T9" fmla="*/ 0 w 577"/>
              <a:gd name="T10" fmla="*/ 0 h 1"/>
              <a:gd name="T11" fmla="*/ 577 w 5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1">
                <a:moveTo>
                  <a:pt x="576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3" name="Rectangle 37"/>
          <p:cNvSpPr>
            <a:spLocks noChangeArrowheads="1"/>
          </p:cNvSpPr>
          <p:nvPr/>
        </p:nvSpPr>
        <p:spPr bwMode="auto">
          <a:xfrm>
            <a:off x="2189882" y="4610100"/>
            <a:ext cx="779611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result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addr</a:t>
            </a:r>
          </a:p>
        </p:txBody>
      </p:sp>
      <p:sp>
        <p:nvSpPr>
          <p:cNvPr id="54294" name="Rectangle 38"/>
          <p:cNvSpPr>
            <a:spLocks noChangeArrowheads="1"/>
          </p:cNvSpPr>
          <p:nvPr/>
        </p:nvSpPr>
        <p:spPr bwMode="auto">
          <a:xfrm>
            <a:off x="3010620" y="2239963"/>
            <a:ext cx="77961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result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992438" y="3908425"/>
            <a:ext cx="896937" cy="1193800"/>
            <a:chOff x="1885" y="2678"/>
            <a:chExt cx="565" cy="752"/>
          </a:xfrm>
        </p:grpSpPr>
        <p:sp>
          <p:nvSpPr>
            <p:cNvPr id="54306" name="Rectangle 40"/>
            <p:cNvSpPr>
              <a:spLocks noChangeArrowheads="1"/>
            </p:cNvSpPr>
            <p:nvPr/>
          </p:nvSpPr>
          <p:spPr bwMode="auto">
            <a:xfrm>
              <a:off x="1938" y="2678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7" name="Line 41"/>
            <p:cNvSpPr>
              <a:spLocks noChangeShapeType="1"/>
            </p:cNvSpPr>
            <p:nvPr/>
          </p:nvSpPr>
          <p:spPr bwMode="auto">
            <a:xfrm>
              <a:off x="1938" y="276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8" name="Line 42"/>
            <p:cNvSpPr>
              <a:spLocks noChangeShapeType="1"/>
            </p:cNvSpPr>
            <p:nvPr/>
          </p:nvSpPr>
          <p:spPr bwMode="auto">
            <a:xfrm>
              <a:off x="1938" y="286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9" name="Line 43"/>
            <p:cNvSpPr>
              <a:spLocks noChangeShapeType="1"/>
            </p:cNvSpPr>
            <p:nvPr/>
          </p:nvSpPr>
          <p:spPr bwMode="auto">
            <a:xfrm>
              <a:off x="1938" y="2958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0" name="Line 44"/>
            <p:cNvSpPr>
              <a:spLocks noChangeShapeType="1"/>
            </p:cNvSpPr>
            <p:nvPr/>
          </p:nvSpPr>
          <p:spPr bwMode="auto">
            <a:xfrm>
              <a:off x="1938" y="3150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1" name="Line 45"/>
            <p:cNvSpPr>
              <a:spLocks noChangeShapeType="1"/>
            </p:cNvSpPr>
            <p:nvPr/>
          </p:nvSpPr>
          <p:spPr bwMode="auto">
            <a:xfrm>
              <a:off x="1938" y="3054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2" name="Line 46"/>
            <p:cNvSpPr>
              <a:spLocks noChangeShapeType="1"/>
            </p:cNvSpPr>
            <p:nvPr/>
          </p:nvSpPr>
          <p:spPr bwMode="auto">
            <a:xfrm>
              <a:off x="1938" y="334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3" name="Line 47"/>
            <p:cNvSpPr>
              <a:spLocks noChangeShapeType="1"/>
            </p:cNvSpPr>
            <p:nvPr/>
          </p:nvSpPr>
          <p:spPr bwMode="auto">
            <a:xfrm>
              <a:off x="1938" y="324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4" name="Freeform 48"/>
            <p:cNvSpPr>
              <a:spLocks/>
            </p:cNvSpPr>
            <p:nvPr/>
          </p:nvSpPr>
          <p:spPr bwMode="auto">
            <a:xfrm>
              <a:off x="1885" y="2731"/>
              <a:ext cx="55" cy="461"/>
            </a:xfrm>
            <a:custGeom>
              <a:avLst/>
              <a:gdLst>
                <a:gd name="T0" fmla="*/ 54 w 55"/>
                <a:gd name="T1" fmla="*/ 0 h 461"/>
                <a:gd name="T2" fmla="*/ 0 w 55"/>
                <a:gd name="T3" fmla="*/ 0 h 461"/>
                <a:gd name="T4" fmla="*/ 0 w 55"/>
                <a:gd name="T5" fmla="*/ 460 h 461"/>
                <a:gd name="T6" fmla="*/ 54 w 55"/>
                <a:gd name="T7" fmla="*/ 460 h 4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461"/>
                <a:gd name="T14" fmla="*/ 55 w 55"/>
                <a:gd name="T15" fmla="*/ 461 h 4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461">
                  <a:moveTo>
                    <a:pt x="54" y="0"/>
                  </a:moveTo>
                  <a:lnTo>
                    <a:pt x="0" y="0"/>
                  </a:lnTo>
                  <a:lnTo>
                    <a:pt x="0" y="460"/>
                  </a:lnTo>
                  <a:lnTo>
                    <a:pt x="54" y="46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6" name="Line 49"/>
          <p:cNvSpPr>
            <a:spLocks noChangeShapeType="1"/>
          </p:cNvSpPr>
          <p:nvPr/>
        </p:nvSpPr>
        <p:spPr bwMode="auto">
          <a:xfrm flipH="1">
            <a:off x="2060575" y="4352925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7" name="Freeform 50"/>
          <p:cNvSpPr>
            <a:spLocks/>
          </p:cNvSpPr>
          <p:nvPr/>
        </p:nvSpPr>
        <p:spPr bwMode="auto">
          <a:xfrm>
            <a:off x="4487863" y="1751013"/>
            <a:ext cx="344487" cy="611187"/>
          </a:xfrm>
          <a:custGeom>
            <a:avLst/>
            <a:gdLst>
              <a:gd name="T0" fmla="*/ 342900 w 217"/>
              <a:gd name="T1" fmla="*/ 0 h 385"/>
              <a:gd name="T2" fmla="*/ 0 w 217"/>
              <a:gd name="T3" fmla="*/ 0 h 385"/>
              <a:gd name="T4" fmla="*/ 0 w 217"/>
              <a:gd name="T5" fmla="*/ 609600 h 385"/>
              <a:gd name="T6" fmla="*/ 342900 w 217"/>
              <a:gd name="T7" fmla="*/ 609600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385"/>
              <a:gd name="T14" fmla="*/ 217 w 217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385">
                <a:moveTo>
                  <a:pt x="216" y="0"/>
                </a:moveTo>
                <a:lnTo>
                  <a:pt x="0" y="0"/>
                </a:lnTo>
                <a:lnTo>
                  <a:pt x="0" y="384"/>
                </a:lnTo>
                <a:lnTo>
                  <a:pt x="216" y="38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8" name="Line 51"/>
          <p:cNvSpPr>
            <a:spLocks noChangeShapeType="1"/>
          </p:cNvSpPr>
          <p:nvPr/>
        </p:nvSpPr>
        <p:spPr bwMode="auto">
          <a:xfrm flipH="1">
            <a:off x="2074863" y="2055813"/>
            <a:ext cx="2411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9" name="Freeform 52"/>
          <p:cNvSpPr>
            <a:spLocks/>
          </p:cNvSpPr>
          <p:nvPr/>
        </p:nvSpPr>
        <p:spPr bwMode="auto">
          <a:xfrm>
            <a:off x="5668963" y="2132013"/>
            <a:ext cx="763587" cy="1587"/>
          </a:xfrm>
          <a:custGeom>
            <a:avLst/>
            <a:gdLst>
              <a:gd name="T0" fmla="*/ 0 w 481"/>
              <a:gd name="T1" fmla="*/ 0 h 1"/>
              <a:gd name="T2" fmla="*/ 762000 w 481"/>
              <a:gd name="T3" fmla="*/ 0 h 1"/>
              <a:gd name="T4" fmla="*/ 0 60000 65536"/>
              <a:gd name="T5" fmla="*/ 0 60000 65536"/>
              <a:gd name="T6" fmla="*/ 0 w 481"/>
              <a:gd name="T7" fmla="*/ 0 h 1"/>
              <a:gd name="T8" fmla="*/ 481 w 48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1" h="1">
                <a:moveTo>
                  <a:pt x="0" y="0"/>
                </a:moveTo>
                <a:lnTo>
                  <a:pt x="48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0" name="Freeform 53"/>
          <p:cNvSpPr>
            <a:spLocks/>
          </p:cNvSpPr>
          <p:nvPr/>
        </p:nvSpPr>
        <p:spPr bwMode="auto">
          <a:xfrm>
            <a:off x="3916363" y="2436813"/>
            <a:ext cx="2514600" cy="2114550"/>
          </a:xfrm>
          <a:custGeom>
            <a:avLst/>
            <a:gdLst>
              <a:gd name="T0" fmla="*/ 0 w 1584"/>
              <a:gd name="T1" fmla="*/ 2114550 h 1332"/>
              <a:gd name="T2" fmla="*/ 419100 w 1584"/>
              <a:gd name="T3" fmla="*/ 2114550 h 1332"/>
              <a:gd name="T4" fmla="*/ 419100 w 1584"/>
              <a:gd name="T5" fmla="*/ 685800 h 1332"/>
              <a:gd name="T6" fmla="*/ 1981200 w 1584"/>
              <a:gd name="T7" fmla="*/ 685800 h 1332"/>
              <a:gd name="T8" fmla="*/ 1981200 w 1584"/>
              <a:gd name="T9" fmla="*/ 0 h 1332"/>
              <a:gd name="T10" fmla="*/ 2514600 w 1584"/>
              <a:gd name="T11" fmla="*/ 0 h 13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4"/>
              <a:gd name="T19" fmla="*/ 0 h 1332"/>
              <a:gd name="T20" fmla="*/ 1584 w 1584"/>
              <a:gd name="T21" fmla="*/ 1332 h 13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4" h="1332">
                <a:moveTo>
                  <a:pt x="0" y="1332"/>
                </a:moveTo>
                <a:lnTo>
                  <a:pt x="264" y="1332"/>
                </a:lnTo>
                <a:lnTo>
                  <a:pt x="264" y="432"/>
                </a:lnTo>
                <a:lnTo>
                  <a:pt x="1248" y="432"/>
                </a:lnTo>
                <a:lnTo>
                  <a:pt x="1248" y="0"/>
                </a:lnTo>
                <a:lnTo>
                  <a:pt x="158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1" name="Freeform 54"/>
          <p:cNvSpPr>
            <a:spLocks/>
          </p:cNvSpPr>
          <p:nvPr/>
        </p:nvSpPr>
        <p:spPr bwMode="auto">
          <a:xfrm>
            <a:off x="5592763" y="2665413"/>
            <a:ext cx="839787" cy="1830387"/>
          </a:xfrm>
          <a:custGeom>
            <a:avLst/>
            <a:gdLst>
              <a:gd name="T0" fmla="*/ 0 w 529"/>
              <a:gd name="T1" fmla="*/ 1828800 h 1153"/>
              <a:gd name="T2" fmla="*/ 533400 w 529"/>
              <a:gd name="T3" fmla="*/ 1828800 h 1153"/>
              <a:gd name="T4" fmla="*/ 533400 w 529"/>
              <a:gd name="T5" fmla="*/ 0 h 1153"/>
              <a:gd name="T6" fmla="*/ 838200 w 529"/>
              <a:gd name="T7" fmla="*/ 0 h 1153"/>
              <a:gd name="T8" fmla="*/ 0 60000 65536"/>
              <a:gd name="T9" fmla="*/ 0 60000 65536"/>
              <a:gd name="T10" fmla="*/ 0 60000 65536"/>
              <a:gd name="T11" fmla="*/ 0 60000 65536"/>
              <a:gd name="T12" fmla="*/ 0 w 529"/>
              <a:gd name="T13" fmla="*/ 0 h 1153"/>
              <a:gd name="T14" fmla="*/ 529 w 529"/>
              <a:gd name="T15" fmla="*/ 1153 h 11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9" h="1153">
                <a:moveTo>
                  <a:pt x="0" y="1152"/>
                </a:moveTo>
                <a:lnTo>
                  <a:pt x="336" y="1152"/>
                </a:lnTo>
                <a:lnTo>
                  <a:pt x="336" y="0"/>
                </a:lnTo>
                <a:lnTo>
                  <a:pt x="52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2" name="Freeform 55"/>
          <p:cNvSpPr>
            <a:spLocks/>
          </p:cNvSpPr>
          <p:nvPr/>
        </p:nvSpPr>
        <p:spPr bwMode="auto">
          <a:xfrm>
            <a:off x="1481138" y="4468813"/>
            <a:ext cx="5872162" cy="1260475"/>
          </a:xfrm>
          <a:custGeom>
            <a:avLst/>
            <a:gdLst>
              <a:gd name="T0" fmla="*/ 0 w 3699"/>
              <a:gd name="T1" fmla="*/ 871538 h 794"/>
              <a:gd name="T2" fmla="*/ 0 w 3699"/>
              <a:gd name="T3" fmla="*/ 1258888 h 794"/>
              <a:gd name="T4" fmla="*/ 5870575 w 3699"/>
              <a:gd name="T5" fmla="*/ 1258888 h 794"/>
              <a:gd name="T6" fmla="*/ 5870575 w 3699"/>
              <a:gd name="T7" fmla="*/ 0 h 794"/>
              <a:gd name="T8" fmla="*/ 0 60000 65536"/>
              <a:gd name="T9" fmla="*/ 0 60000 65536"/>
              <a:gd name="T10" fmla="*/ 0 60000 65536"/>
              <a:gd name="T11" fmla="*/ 0 60000 65536"/>
              <a:gd name="T12" fmla="*/ 0 w 3699"/>
              <a:gd name="T13" fmla="*/ 0 h 794"/>
              <a:gd name="T14" fmla="*/ 3699 w 3699"/>
              <a:gd name="T15" fmla="*/ 794 h 7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99" h="794">
                <a:moveTo>
                  <a:pt x="0" y="549"/>
                </a:moveTo>
                <a:lnTo>
                  <a:pt x="0" y="793"/>
                </a:lnTo>
                <a:lnTo>
                  <a:pt x="3698" y="793"/>
                </a:lnTo>
                <a:lnTo>
                  <a:pt x="369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3" name="Freeform 56"/>
          <p:cNvSpPr>
            <a:spLocks/>
          </p:cNvSpPr>
          <p:nvPr/>
        </p:nvSpPr>
        <p:spPr bwMode="auto">
          <a:xfrm>
            <a:off x="7726363" y="3198813"/>
            <a:ext cx="611187" cy="839787"/>
          </a:xfrm>
          <a:custGeom>
            <a:avLst/>
            <a:gdLst>
              <a:gd name="T0" fmla="*/ 457200 w 385"/>
              <a:gd name="T1" fmla="*/ 838200 h 529"/>
              <a:gd name="T2" fmla="*/ 609600 w 385"/>
              <a:gd name="T3" fmla="*/ 838200 h 529"/>
              <a:gd name="T4" fmla="*/ 609600 w 385"/>
              <a:gd name="T5" fmla="*/ 0 h 529"/>
              <a:gd name="T6" fmla="*/ 0 w 385"/>
              <a:gd name="T7" fmla="*/ 0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385"/>
              <a:gd name="T13" fmla="*/ 0 h 529"/>
              <a:gd name="T14" fmla="*/ 385 w 385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" h="529">
                <a:moveTo>
                  <a:pt x="288" y="528"/>
                </a:moveTo>
                <a:lnTo>
                  <a:pt x="384" y="528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4" name="Rectangle 57"/>
          <p:cNvSpPr>
            <a:spLocks noChangeArrowheads="1"/>
          </p:cNvSpPr>
          <p:nvPr/>
        </p:nvSpPr>
        <p:spPr bwMode="auto">
          <a:xfrm>
            <a:off x="2942380" y="1692275"/>
            <a:ext cx="106214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operand</a:t>
            </a:r>
          </a:p>
        </p:txBody>
      </p:sp>
      <p:sp>
        <p:nvSpPr>
          <p:cNvPr id="54305" name="Rectangle 58"/>
          <p:cNvSpPr>
            <a:spLocks noChangeArrowheads="1"/>
          </p:cNvSpPr>
          <p:nvPr/>
        </p:nvSpPr>
        <p:spPr bwMode="auto">
          <a:xfrm>
            <a:off x="2048617" y="4000500"/>
            <a:ext cx="1062141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operand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latin typeface="Calibri"/>
                <a:cs typeface="Calibri"/>
              </a:rPr>
              <a:t>addr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5898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CDC6600 ISA designed to simplify high-performance implementation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of three-address, register-register ALU instructions simplifies pipelined implementation</a:t>
            </a:r>
          </a:p>
          <a:p>
            <a:pPr lvl="1"/>
            <a:r>
              <a:rPr lang="en-US" sz="2000" dirty="0" smtClean="0"/>
              <a:t>Only 3-bit register </a:t>
            </a:r>
            <a:r>
              <a:rPr lang="en-US" sz="2000" dirty="0" err="1" smtClean="0"/>
              <a:t>specifier</a:t>
            </a:r>
            <a:r>
              <a:rPr lang="en-US" sz="2000" dirty="0" smtClean="0"/>
              <a:t> fields checked for dependencies</a:t>
            </a:r>
          </a:p>
          <a:p>
            <a:pPr lvl="1"/>
            <a:r>
              <a:rPr lang="en-US" sz="2000" dirty="0" smtClean="0"/>
              <a:t>No implicit dependencies between inputs and outputs</a:t>
            </a:r>
          </a:p>
          <a:p>
            <a:r>
              <a:rPr lang="en-US" sz="2400" dirty="0" smtClean="0"/>
              <a:t>Decoupling setting of address register (</a:t>
            </a:r>
            <a:r>
              <a:rPr lang="en-US" sz="2400" dirty="0" err="1" smtClean="0"/>
              <a:t>Ar</a:t>
            </a:r>
            <a:r>
              <a:rPr lang="en-US" sz="2400" dirty="0" smtClean="0"/>
              <a:t>) from retrieving value from data register (</a:t>
            </a:r>
            <a:r>
              <a:rPr lang="en-US" sz="2400" dirty="0" err="1" smtClean="0"/>
              <a:t>Xr</a:t>
            </a:r>
            <a:r>
              <a:rPr lang="en-US" sz="2400" dirty="0" smtClean="0"/>
              <a:t>) simplifies providing multiple outstanding memory accesses</a:t>
            </a:r>
          </a:p>
          <a:p>
            <a:pPr lvl="1"/>
            <a:r>
              <a:rPr lang="en-US" sz="2000" dirty="0" smtClean="0"/>
              <a:t>Software can schedule load of address register before use of value</a:t>
            </a:r>
          </a:p>
          <a:p>
            <a:pPr lvl="1"/>
            <a:r>
              <a:rPr lang="en-US" sz="2000" dirty="0" smtClean="0"/>
              <a:t>Can interleave independent instructions </a:t>
            </a:r>
            <a:r>
              <a:rPr lang="en-US" sz="2000" dirty="0" err="1" smtClean="0"/>
              <a:t>inbetween</a:t>
            </a:r>
            <a:endParaRPr lang="en-US" sz="2000" dirty="0" smtClean="0"/>
          </a:p>
          <a:p>
            <a:r>
              <a:rPr lang="en-US" sz="2400" dirty="0" smtClean="0"/>
              <a:t>CDC6600 has multiple parallel but </a:t>
            </a:r>
            <a:r>
              <a:rPr lang="en-US" sz="2400" dirty="0" err="1" smtClean="0"/>
              <a:t>unpipelined</a:t>
            </a:r>
            <a:r>
              <a:rPr lang="en-US" sz="2400" dirty="0" smtClean="0"/>
              <a:t> functional units</a:t>
            </a:r>
          </a:p>
          <a:p>
            <a:pPr lvl="1"/>
            <a:r>
              <a:rPr lang="en-US" sz="2000" dirty="0" smtClean="0"/>
              <a:t>E.g., 2 separate multipliers</a:t>
            </a:r>
          </a:p>
          <a:p>
            <a:r>
              <a:rPr lang="en-US" sz="2400" dirty="0" smtClean="0"/>
              <a:t>Follow-on machine CDC7600 used pipelined functional units</a:t>
            </a:r>
          </a:p>
          <a:p>
            <a:pPr lvl="1"/>
            <a:r>
              <a:rPr lang="en-US" sz="2000" dirty="0" smtClean="0"/>
              <a:t>Foreshadows later RISC designs</a:t>
            </a:r>
            <a:endParaRPr lang="en-US" sz="2000" dirty="0"/>
          </a:p>
        </p:txBody>
      </p:sp>
      <p:sp>
        <p:nvSpPr>
          <p:cNvPr id="604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91933CF-A285-8949-85BE-4EB6DA5493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1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CDC6600: Vector Addition</a:t>
            </a:r>
            <a:endParaRPr lang="en-US"/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560A-CE8D-6743-86E6-2F0B0273879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2185988" y="1122363"/>
            <a:ext cx="489467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B0  </a:t>
            </a:r>
            <a:r>
              <a:rPr lang="en-US" sz="2400" dirty="0" err="1">
                <a:latin typeface="Calibri"/>
                <a:cs typeface="Calibri"/>
              </a:rPr>
              <a:t></a:t>
            </a:r>
            <a:r>
              <a:rPr lang="en-US" sz="2400" dirty="0">
                <a:latin typeface="Calibri"/>
                <a:cs typeface="Calibri"/>
              </a:rPr>
              <a:t>  </a:t>
            </a:r>
            <a:r>
              <a:rPr lang="en-US" sz="2400" i="1" dirty="0">
                <a:latin typeface="Calibri"/>
                <a:cs typeface="Calibri"/>
              </a:rPr>
              <a:t>- </a:t>
            </a:r>
            <a:r>
              <a:rPr lang="en-US" sz="2400" i="1" dirty="0" err="1">
                <a:latin typeface="Calibri"/>
                <a:cs typeface="Calibri"/>
              </a:rPr>
              <a:t>n</a:t>
            </a:r>
            <a:endParaRPr lang="en-US" sz="24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loop:	JZE   B0, exit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A0    B0 + </a:t>
            </a:r>
            <a:r>
              <a:rPr lang="en-US" sz="2400" dirty="0" smtClean="0">
                <a:latin typeface="Calibri"/>
                <a:cs typeface="Calibri"/>
              </a:rPr>
              <a:t>a0	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i="1" dirty="0">
                <a:latin typeface="Calibri"/>
                <a:cs typeface="Calibri"/>
              </a:rPr>
              <a:t>load X0</a:t>
            </a:r>
            <a:endParaRPr lang="en-US" sz="24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A1  </a:t>
            </a:r>
            <a:r>
              <a:rPr lang="en-US" sz="2400" dirty="0" err="1">
                <a:latin typeface="Calibri"/>
                <a:cs typeface="Calibri"/>
              </a:rPr>
              <a:t></a:t>
            </a:r>
            <a:r>
              <a:rPr lang="en-US" sz="2400" dirty="0">
                <a:latin typeface="Calibri"/>
                <a:cs typeface="Calibri"/>
              </a:rPr>
              <a:t>  B0 + b0 	</a:t>
            </a:r>
            <a:r>
              <a:rPr lang="en-US" sz="2400" i="1" dirty="0">
                <a:latin typeface="Calibri"/>
                <a:cs typeface="Calibri"/>
              </a:rPr>
              <a:t>load X1</a:t>
            </a:r>
            <a:endParaRPr lang="en-US" sz="24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X6  </a:t>
            </a:r>
            <a:r>
              <a:rPr lang="en-US" sz="2400" dirty="0" err="1">
                <a:latin typeface="Calibri"/>
                <a:cs typeface="Calibri"/>
              </a:rPr>
              <a:t></a:t>
            </a:r>
            <a:r>
              <a:rPr lang="en-US" sz="2400" dirty="0">
                <a:latin typeface="Calibri"/>
                <a:cs typeface="Calibri"/>
              </a:rPr>
              <a:t>  X0 + X1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A6  </a:t>
            </a:r>
            <a:r>
              <a:rPr lang="en-US" sz="2400" dirty="0" err="1">
                <a:latin typeface="Calibri"/>
                <a:cs typeface="Calibri"/>
              </a:rPr>
              <a:t></a:t>
            </a:r>
            <a:r>
              <a:rPr lang="en-US" sz="2400" dirty="0">
                <a:latin typeface="Calibri"/>
                <a:cs typeface="Calibri"/>
              </a:rPr>
              <a:t>  B0 + c0 	</a:t>
            </a:r>
            <a:r>
              <a:rPr lang="en-US" sz="2400" i="1" dirty="0">
                <a:latin typeface="Calibri"/>
                <a:cs typeface="Calibri"/>
              </a:rPr>
              <a:t>store X6</a:t>
            </a:r>
            <a:endParaRPr lang="en-US" sz="24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B0  </a:t>
            </a:r>
            <a:r>
              <a:rPr lang="en-US" sz="2400" dirty="0" err="1">
                <a:latin typeface="Calibri"/>
                <a:cs typeface="Calibri"/>
              </a:rPr>
              <a:t></a:t>
            </a:r>
            <a:r>
              <a:rPr lang="en-US" sz="2400" dirty="0">
                <a:latin typeface="Calibri"/>
                <a:cs typeface="Calibri"/>
              </a:rPr>
              <a:t>  B0 + 1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jump loop</a:t>
            </a:r>
          </a:p>
          <a:p>
            <a:pPr algn="l" latinLnBrk="1">
              <a:spcBef>
                <a:spcPct val="0"/>
              </a:spcBef>
            </a:pP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272727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Ai = address register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Bi = index </a:t>
            </a:r>
            <a:r>
              <a:rPr lang="en-US" sz="2400" dirty="0" smtClean="0">
                <a:latin typeface="Calibri"/>
                <a:cs typeface="Calibri"/>
              </a:rPr>
              <a:t>register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dirty="0" smtClean="0">
                <a:latin typeface="Calibri"/>
                <a:cs typeface="Calibri"/>
              </a:rPr>
              <a:t>Xi = data register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53819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CDC6600 Scoreboard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dispatched in-order to functional units provided no structural hazard or WAW</a:t>
            </a:r>
          </a:p>
          <a:p>
            <a:pPr lvl="1"/>
            <a:r>
              <a:rPr lang="en-US" dirty="0" smtClean="0"/>
              <a:t>Stall on structural hazard, no functional units available</a:t>
            </a:r>
          </a:p>
          <a:p>
            <a:pPr lvl="1"/>
            <a:r>
              <a:rPr lang="en-US" dirty="0" smtClean="0"/>
              <a:t>Only one pending write to any register</a:t>
            </a:r>
          </a:p>
          <a:p>
            <a:r>
              <a:rPr lang="en-US" dirty="0" smtClean="0"/>
              <a:t>Instructions wait for input operands (RAW hazards) before execution</a:t>
            </a:r>
          </a:p>
          <a:p>
            <a:pPr lvl="1"/>
            <a:r>
              <a:rPr lang="en-US" dirty="0" smtClean="0"/>
              <a:t>Can execute out-of-order</a:t>
            </a:r>
          </a:p>
          <a:p>
            <a:r>
              <a:rPr lang="en-US" dirty="0" smtClean="0"/>
              <a:t>Instructions wait for output register to be read by preceding instructions (WAR)</a:t>
            </a:r>
          </a:p>
          <a:p>
            <a:pPr lvl="1"/>
            <a:r>
              <a:rPr lang="en-US" dirty="0" smtClean="0"/>
              <a:t>Result held in functional unit until register free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4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 descr="memo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7" t="7349" r="21243" b="18501"/>
          <a:stretch/>
        </p:blipFill>
        <p:spPr>
          <a:xfrm>
            <a:off x="990600" y="-1"/>
            <a:ext cx="7162800" cy="69213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96200" y="6019800"/>
            <a:ext cx="1207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 IBM]</a:t>
            </a:r>
          </a:p>
        </p:txBody>
      </p:sp>
    </p:spTree>
    <p:extLst>
      <p:ext uri="{BB962C8B-B14F-4D97-AF65-F5344CB8AC3E}">
        <p14:creationId xmlns:p14="http://schemas.microsoft.com/office/powerpoint/2010/main" val="125817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24089</TotalTime>
  <Words>3371</Words>
  <Application>Microsoft Macintosh PowerPoint</Application>
  <PresentationFormat>On-screen Show (4:3)</PresentationFormat>
  <Paragraphs>1027</Paragraphs>
  <Slides>34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ParLab Template</vt:lpstr>
      <vt:lpstr>CS252 Graduate Computer Architecture Fall 2015 Lecture 6: Out-of-Order Processors</vt:lpstr>
      <vt:lpstr>Supercomputers</vt:lpstr>
      <vt:lpstr>CDC 6600 Seymour Cray, 1963</vt:lpstr>
      <vt:lpstr>CDC 6600:  A Load/Store Architecture</vt:lpstr>
      <vt:lpstr>CDC 6600: Datapath</vt:lpstr>
      <vt:lpstr>CDC6600 ISA designed to simplify high-performance implementation</vt:lpstr>
      <vt:lpstr>CDC6600: Vector Addition</vt:lpstr>
      <vt:lpstr>CDC6600 Scoreboard</vt:lpstr>
      <vt:lpstr>PowerPoint Presentation</vt:lpstr>
      <vt:lpstr>IBM 360/91 Floating-Point Unit R. M. Tomasulo, 1967</vt:lpstr>
      <vt:lpstr>Out-of-Order Fades into Background</vt:lpstr>
      <vt:lpstr>Separating Completion from Commit</vt:lpstr>
      <vt:lpstr>In-Order Commit for Precise Traps</vt:lpstr>
      <vt:lpstr>Phases of Instruction Execution</vt:lpstr>
      <vt:lpstr>In-Order versus Out-of-Order Phases</vt:lpstr>
      <vt:lpstr>In-Order Versus Out-of-Order Issue</vt:lpstr>
      <vt:lpstr>In-Order versus Out-of-Order Completion</vt:lpstr>
      <vt:lpstr>In-Order versus Out-of-Order Commit</vt:lpstr>
      <vt:lpstr>OoO Design Choices</vt:lpstr>
      <vt:lpstr>“Data-in-ROB” Design (HP PA8000, Pentium Pro, Core2Duo, Nehalem)</vt:lpstr>
      <vt:lpstr>Managing Rename for Data-in-ROB</vt:lpstr>
      <vt:lpstr>Data Movement in Data-in-ROB Design</vt:lpstr>
      <vt:lpstr>Unified Physical Register File (MIPS R10K, Alpha 21264, Intel Pentium 4 &amp; Sandy/Ivy Bridge)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MIPS R10K Trap Handling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3258</cp:revision>
  <cp:lastPrinted>2014-03-03T07:46:38Z</cp:lastPrinted>
  <dcterms:created xsi:type="dcterms:W3CDTF">2013-02-14T14:44:06Z</dcterms:created>
  <dcterms:modified xsi:type="dcterms:W3CDTF">2015-09-16T16:39:44Z</dcterms:modified>
  <cp:category/>
</cp:coreProperties>
</file>