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3" r:id="rId1"/>
  </p:sldMasterIdLst>
  <p:notesMasterIdLst>
    <p:notesMasterId r:id="rId20"/>
  </p:notesMasterIdLst>
  <p:handoutMasterIdLst>
    <p:handoutMasterId r:id="rId21"/>
  </p:handoutMasterIdLst>
  <p:sldIdLst>
    <p:sldId id="541" r:id="rId2"/>
    <p:sldId id="917" r:id="rId3"/>
    <p:sldId id="918" r:id="rId4"/>
    <p:sldId id="919" r:id="rId5"/>
    <p:sldId id="920" r:id="rId6"/>
    <p:sldId id="921" r:id="rId7"/>
    <p:sldId id="922" r:id="rId8"/>
    <p:sldId id="923" r:id="rId9"/>
    <p:sldId id="925" r:id="rId10"/>
    <p:sldId id="926" r:id="rId11"/>
    <p:sldId id="927" r:id="rId12"/>
    <p:sldId id="928" r:id="rId13"/>
    <p:sldId id="929" r:id="rId14"/>
    <p:sldId id="930" r:id="rId15"/>
    <p:sldId id="931" r:id="rId16"/>
    <p:sldId id="932" r:id="rId17"/>
    <p:sldId id="933" r:id="rId18"/>
    <p:sldId id="83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B78"/>
    <a:srgbClr val="6C89DE"/>
    <a:srgbClr val="CEFC6C"/>
    <a:srgbClr val="9FFCC1"/>
    <a:srgbClr val="FFEF85"/>
    <a:srgbClr val="FDB8A2"/>
    <a:srgbClr val="C4D9F0"/>
    <a:srgbClr val="9CFEBF"/>
    <a:srgbClr val="B1F5FE"/>
    <a:srgbClr val="FDB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3950" autoAdjust="0"/>
  </p:normalViewPr>
  <p:slideViewPr>
    <p:cSldViewPr>
      <p:cViewPr>
        <p:scale>
          <a:sx n="152" d="100"/>
          <a:sy n="152" d="100"/>
        </p:scale>
        <p:origin x="-272" y="-760"/>
      </p:cViewPr>
      <p:guideLst>
        <p:guide orient="horz" pos="2436"/>
        <p:guide pos="520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handoutMaster" Target="handoutMasters/handout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Relationship Id="rId2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 smtClean="0">
                <a:latin typeface="Calibri"/>
                <a:cs typeface="Calibri"/>
              </a:rPr>
              <a:t>CS252, Spring 2014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686CE2FE-CE32-474C-AE0A-B04D445B0B19}" type="datetimeFigureOut">
              <a:rPr lang="en-US">
                <a:latin typeface="Calibri"/>
                <a:cs typeface="Calibri"/>
              </a:rPr>
              <a:pPr>
                <a:defRPr/>
              </a:pPr>
              <a:t>10/25/15</a:t>
            </a:fld>
            <a:endParaRPr lang="en-US" dirty="0">
              <a:latin typeface="Calibri"/>
              <a:cs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dirty="0" smtClean="0">
                <a:solidFill>
                  <a:srgbClr val="1B3384"/>
                </a:solidFill>
                <a:latin typeface="Calibri"/>
                <a:cs typeface="Calibri"/>
              </a:rPr>
              <a:t>2014</a:t>
            </a:r>
            <a:endParaRPr lang="en-US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-112" charset="0"/>
              </a:defRPr>
            </a:lvl1pPr>
          </a:lstStyle>
          <a:p>
            <a:pPr>
              <a:defRPr/>
            </a:pPr>
            <a:fld id="{0D863C7A-6CF2-EF4F-AF6B-205759EC2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41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A2E8994E-D88B-AD41-9688-CBCE766D898D}" type="datetime1">
              <a:rPr lang="en-US"/>
              <a:pPr>
                <a:defRPr/>
              </a:pPr>
              <a:t>10/25/15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3D81B42F-0E28-734E-A943-256CE75EF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19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7A1B1-C6C7-C446-99DA-6038C074CACB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2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92B3D-372E-D34F-9032-9CB28DF7E90D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D7020C-0D05-5149-8D33-74C7B550CD9D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3EA02-6999-594F-9E7E-B05CB6CAF4EE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2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E9DA32-E0E0-FC4D-A0DC-681F1DDA54F4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88053-F834-2F42-A651-13E84E95A402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4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D40B4-DE4B-3A46-A544-E86568F9DC45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6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3EB571-B5D3-5A47-8859-06839A68BC03}" type="slidenum">
              <a:rPr lang="en-US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2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7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B7107-9289-174E-A25C-1A3A4DED27F6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3DD48-7234-7D49-80D8-2564C3784A3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2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400175" y="879475"/>
            <a:ext cx="4057650" cy="3043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2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805" y="4342191"/>
            <a:ext cx="5030391" cy="411540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B84F0-15BA-244B-AC6B-5BBD5D240918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8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8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/>
              <a:t>Two processes sharing the same file,</a:t>
            </a:r>
          </a:p>
          <a:p>
            <a:r>
              <a:rPr lang="en-US"/>
              <a:t>Map the same memory segment to different</a:t>
            </a:r>
          </a:p>
          <a:p>
            <a:r>
              <a:rPr lang="en-US"/>
              <a:t>Parts of their address space.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B2FA53-C9A4-1C4F-B97F-A0B5917806B9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4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4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DCAC6A-73CA-C046-A447-0AE714663C4D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1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1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pPr lvl="1">
              <a:spcBef>
                <a:spcPct val="0"/>
              </a:spcBef>
            </a:pPr>
            <a:r>
              <a:rPr lang="en-US" sz="2300" b="1"/>
              <a:t>Consider 4-Kbyte pages and caches with 32-byte blocks</a:t>
            </a:r>
          </a:p>
          <a:p>
            <a:pPr lvl="1">
              <a:spcBef>
                <a:spcPct val="0"/>
              </a:spcBef>
            </a:pPr>
            <a:r>
              <a:rPr lang="en-US" sz="2300" b="1"/>
              <a:t>	 32-Kbyte cache 	</a:t>
            </a:r>
            <a:r>
              <a:rPr lang="en-US" sz="2300" b="1">
                <a:latin typeface="Symbol" charset="2"/>
              </a:rPr>
              <a:t></a:t>
            </a:r>
            <a:r>
              <a:rPr lang="en-US" sz="2300" b="1"/>
              <a:t> 2</a:t>
            </a:r>
            <a:r>
              <a:rPr lang="en-US" sz="2300" b="1" baseline="30000"/>
              <a:t>a </a:t>
            </a:r>
            <a:r>
              <a:rPr lang="en-US" sz="2300" b="1"/>
              <a:t>= 8  		</a:t>
            </a:r>
          </a:p>
          <a:p>
            <a:pPr lvl="2">
              <a:spcBef>
                <a:spcPct val="0"/>
              </a:spcBef>
            </a:pPr>
            <a:r>
              <a:rPr lang="en-US" sz="2300" b="1"/>
              <a:t>   4-Mbyte cache 	</a:t>
            </a:r>
            <a:r>
              <a:rPr lang="en-US" sz="2300" b="1">
                <a:latin typeface="Symbol" charset="2"/>
              </a:rPr>
              <a:t></a:t>
            </a:r>
            <a:r>
              <a:rPr lang="en-US" sz="2300" b="1"/>
              <a:t> 2</a:t>
            </a:r>
            <a:r>
              <a:rPr lang="en-US" sz="2300" b="1" baseline="30000"/>
              <a:t>a </a:t>
            </a:r>
            <a:r>
              <a:rPr lang="en-US" sz="2300" b="1"/>
              <a:t>=1024 		</a:t>
            </a:r>
            <a:r>
              <a:rPr lang="en-US" sz="2300" b="1" i="1"/>
              <a:t>No ! 	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A95B7-CABA-D54F-AE3E-098345DA8470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69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2525" y="692150"/>
            <a:ext cx="4552950" cy="34163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3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318" y="4340679"/>
            <a:ext cx="5031878" cy="411691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935" tIns="44968" rIns="89935" bIns="44968">
            <a:prstTxWarp prst="textNoShape">
              <a:avLst/>
            </a:prstTxWarp>
          </a:bodyPr>
          <a:lstStyle/>
          <a:p>
            <a:r>
              <a:rPr lang="en-US" dirty="0"/>
              <a:t>If they differ in the lower ‘a’ bits alone, and share a physical page.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44A592-8570-694E-9769-07812C0AACF6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37085D-875E-D44A-80CF-3C547ACB4309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16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en-US" sz="3600" b="1" baseline="0" dirty="0">
                <a:solidFill>
                  <a:srgbClr val="000081"/>
                </a:solidFill>
                <a:latin typeface="Calibri"/>
                <a:ea typeface="+mj-ea"/>
                <a:cs typeface="Helvetica"/>
              </a:defRPr>
            </a:lvl1pPr>
          </a:lstStyle>
          <a:p>
            <a:pPr lvl="0" algn="ctr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1F497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cbseal_139_540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1" y="5181601"/>
            <a:ext cx="1511300" cy="151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49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6425" cy="556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810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4648200" y="1143000"/>
            <a:ext cx="4038600" cy="52578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8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162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A75C8-C148-D646-81FC-1D13FFF08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14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4" y="990600"/>
            <a:ext cx="8226425" cy="5410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162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br>
              <a:rPr lang="en-US" dirty="0" smtClean="0"/>
            </a:br>
            <a:r>
              <a:rPr lang="en-US" dirty="0" smtClean="0"/>
              <a:t>with two lines of text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619876"/>
            <a:ext cx="8382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 Black" pitchFamily="-112" charset="0"/>
                <a:ea typeface="Arial" pitchFamily="-112" charset="0"/>
                <a:cs typeface="Arial" pitchFamily="-112" charset="0"/>
              </a:defRPr>
            </a:lvl1pPr>
          </a:lstStyle>
          <a:p>
            <a:pPr>
              <a:defRPr/>
            </a:pPr>
            <a:fld id="{BCE33E40-A394-8B40-82D0-A3241F22E4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3810000" y="6629400"/>
            <a:ext cx="15229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© Krste Asanovic,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2015</a:t>
            </a:r>
            <a:endParaRPr lang="en-US" sz="1100" dirty="0">
              <a:solidFill>
                <a:srgbClr val="1B3384"/>
              </a:solidFill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-34260" y="6629400"/>
            <a:ext cx="17931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CS252,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Fall 2015,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Lecture </a:t>
            </a:r>
            <a:r>
              <a:rPr lang="en-US" sz="1100" dirty="0" smtClean="0">
                <a:solidFill>
                  <a:srgbClr val="1B3384"/>
                </a:solidFill>
                <a:latin typeface="Calibri"/>
                <a:cs typeface="Calibri"/>
              </a:rPr>
              <a:t>16</a:t>
            </a:r>
            <a:endParaRPr lang="en-US" sz="1100" dirty="0" smtClean="0">
              <a:solidFill>
                <a:srgbClr val="1B3384"/>
              </a:solidFill>
              <a:latin typeface="Calibri"/>
              <a:cs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0" r:id="rId1"/>
    <p:sldLayoutId id="2147484228" r:id="rId2"/>
    <p:sldLayoutId id="2147484241" r:id="rId3"/>
    <p:sldLayoutId id="214748423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rgbClr val="000081"/>
          </a:solidFill>
          <a:latin typeface="Calibri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Helvetica" charset="0"/>
          <a:ea typeface="ＭＳ Ｐゴシック" pitchFamily="18" charset="-128"/>
          <a:cs typeface="ＭＳ Ｐゴシック" pitchFamily="1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18" charset="0"/>
          <a:ea typeface="ＭＳ Ｐゴシック" pitchFamily="18" charset="-128"/>
          <a:cs typeface="ＭＳ Ｐゴシック" pitchFamily="18" charset="-128"/>
        </a:defRPr>
      </a:lvl9pPr>
    </p:titleStyle>
    <p:bodyStyle>
      <a:lvl1pPr marL="234950" indent="-234950" algn="l" rtl="0" eaLnBrk="0" fontAlgn="base" hangingPunct="0">
        <a:spcBef>
          <a:spcPts val="0"/>
        </a:spcBef>
        <a:spcAft>
          <a:spcPct val="0"/>
        </a:spcAft>
        <a:buClr>
          <a:srgbClr val="000080"/>
        </a:buClr>
        <a:buSzPct val="85000"/>
        <a:buFont typeface="Wingdings" charset="2"/>
        <a:buChar char="§"/>
        <a:defRPr sz="2800">
          <a:solidFill>
            <a:schemeClr val="tx1"/>
          </a:solidFill>
          <a:latin typeface="Calibri"/>
          <a:ea typeface="+mn-ea"/>
          <a:cs typeface="Helvetica"/>
        </a:defRPr>
      </a:lvl1pPr>
      <a:lvl2pPr marL="690563" indent="-234950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400">
          <a:solidFill>
            <a:schemeClr val="tx1"/>
          </a:solidFill>
          <a:latin typeface="Calibri"/>
          <a:ea typeface="+mn-ea"/>
          <a:cs typeface="Helvetica"/>
        </a:defRPr>
      </a:lvl2pPr>
      <a:lvl3pPr marL="911225" indent="-220663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2000">
          <a:solidFill>
            <a:schemeClr val="tx1"/>
          </a:solidFill>
          <a:latin typeface="Calibri"/>
          <a:ea typeface="+mn-ea"/>
          <a:cs typeface="Helvetica"/>
        </a:defRPr>
      </a:lvl3pPr>
      <a:lvl4pPr marL="1035050" indent="-1793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4pPr>
      <a:lvl5pPr marL="1201738" indent="-166688" algn="l" rtl="0" eaLnBrk="0" fontAlgn="base" hangingPunct="0">
        <a:spcBef>
          <a:spcPts val="0"/>
        </a:spcBef>
        <a:spcAft>
          <a:spcPct val="0"/>
        </a:spcAft>
        <a:buFont typeface="Lucida Grande"/>
        <a:buChar char="-"/>
        <a:defRPr sz="1800">
          <a:solidFill>
            <a:schemeClr val="tx1"/>
          </a:solidFill>
          <a:latin typeface="Calibri"/>
          <a:ea typeface="+mn-ea"/>
          <a:cs typeface="Helvetic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CS252 Graduate Computer Architecture</a:t>
            </a:r>
            <a:br>
              <a:rPr lang="en-US" dirty="0" smtClean="0"/>
            </a:br>
            <a:r>
              <a:rPr lang="en-US" dirty="0" smtClean="0"/>
              <a:t>Fall 2015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</a:t>
            </a:r>
            <a:r>
              <a:rPr lang="en-US" dirty="0" smtClean="0"/>
              <a:t>16: </a:t>
            </a:r>
            <a:r>
              <a:rPr lang="en-US" dirty="0" smtClean="0"/>
              <a:t>Virtual Memory and Caches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Krste Asanovic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krste@eecs.berkeley.edu</a:t>
            </a:r>
          </a:p>
          <a:p>
            <a:r>
              <a:rPr lang="en-US" sz="2000" b="1" dirty="0" smtClean="0">
                <a:latin typeface="Courier New"/>
                <a:cs typeface="Courier New"/>
              </a:rPr>
              <a:t>http://</a:t>
            </a:r>
            <a:r>
              <a:rPr lang="en-US" sz="2000" b="1" dirty="0" err="1" smtClean="0">
                <a:latin typeface="Courier New"/>
                <a:cs typeface="Courier New"/>
              </a:rPr>
              <a:t>inst.eecs.berkeley.edu</a:t>
            </a:r>
            <a:r>
              <a:rPr lang="en-US" sz="2000" b="1" dirty="0" smtClean="0">
                <a:latin typeface="Courier New"/>
                <a:cs typeface="Courier New"/>
              </a:rPr>
              <a:t>/~</a:t>
            </a:r>
            <a:r>
              <a:rPr lang="en-US" sz="2000" b="1" smtClean="0">
                <a:latin typeface="Courier New"/>
                <a:cs typeface="Courier New"/>
              </a:rPr>
              <a:t>cs252</a:t>
            </a:r>
            <a:r>
              <a:rPr lang="en-US" sz="2000" b="1" smtClean="0">
                <a:latin typeface="Courier New"/>
                <a:cs typeface="Courier New"/>
              </a:rPr>
              <a:t>/</a:t>
            </a:r>
            <a:r>
              <a:rPr lang="en-US" sz="2000" b="1" smtClean="0">
                <a:latin typeface="Courier New"/>
                <a:cs typeface="Courier New"/>
              </a:rPr>
              <a:t>fa</a:t>
            </a:r>
            <a:r>
              <a:rPr lang="en-US" sz="2000" b="1" smtClean="0">
                <a:latin typeface="Courier New"/>
                <a:cs typeface="Courier New"/>
              </a:rPr>
              <a:t>15</a:t>
            </a:r>
            <a:endParaRPr lang="en-US" sz="2000" b="1" dirty="0" smtClean="0">
              <a:latin typeface="Courier New"/>
              <a:cs typeface="Courier New"/>
            </a:endParaRP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5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Anti-Aliasing Using </a:t>
            </a:r>
            <a:r>
              <a:rPr lang="en-US" dirty="0" smtClean="0"/>
              <a:t>L2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en-US" sz="2400" i="1" dirty="0" smtClean="0"/>
              <a:t>MIPS R10000,1996]</a:t>
            </a:r>
            <a:endParaRPr lang="en-US" sz="2400" i="1" dirty="0"/>
          </a:p>
        </p:txBody>
      </p:sp>
      <p:sp>
        <p:nvSpPr>
          <p:cNvPr id="5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BA104-2C28-1D4F-83A0-F9811EA0D286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5796" name="Rectangle 52"/>
          <p:cNvSpPr>
            <a:spLocks noGrp="1" noChangeArrowheads="1"/>
          </p:cNvSpPr>
          <p:nvPr>
            <p:ph idx="4294967295"/>
          </p:nvPr>
        </p:nvSpPr>
        <p:spPr>
          <a:xfrm>
            <a:off x="0" y="4114800"/>
            <a:ext cx="6096000" cy="2286000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Suppose VA1 and VA2 both map to PA and VA1 is already in L1, L2 (VA1 </a:t>
            </a:r>
            <a:r>
              <a:rPr lang="en-US" dirty="0">
                <a:sym typeface="Symbol" charset="2"/>
              </a:rPr>
              <a:t></a:t>
            </a:r>
            <a:r>
              <a:rPr lang="en-US" sz="2400" dirty="0">
                <a:sym typeface="Symbol" charset="2"/>
              </a:rPr>
              <a:t> </a:t>
            </a:r>
            <a:r>
              <a:rPr lang="en-US" sz="2400" dirty="0"/>
              <a:t>VA2)</a:t>
            </a:r>
          </a:p>
          <a:p>
            <a:pPr marL="342900" indent="-342900"/>
            <a:r>
              <a:rPr lang="en-US" sz="2400" dirty="0"/>
              <a:t>After VA2 is resolved to PA, a collision will be detected in L2.</a:t>
            </a:r>
            <a:endParaRPr lang="en-US" sz="2400" i="1" dirty="0"/>
          </a:p>
          <a:p>
            <a:pPr marL="342900" indent="-342900"/>
            <a:r>
              <a:rPr lang="en-US" sz="2400" dirty="0"/>
              <a:t>VA1 will be purged from L1 and L2, and VA2 will be loaded  </a:t>
            </a:r>
            <a:r>
              <a:rPr lang="en-US" sz="2400" dirty="0">
                <a:latin typeface="Symbol" charset="2"/>
              </a:rPr>
              <a:t></a:t>
            </a:r>
            <a:r>
              <a:rPr lang="en-US" sz="2400" i="1" dirty="0"/>
              <a:t> no aliasing !</a:t>
            </a:r>
            <a:r>
              <a:rPr lang="en-US" sz="2400" dirty="0"/>
              <a:t>	</a:t>
            </a:r>
          </a:p>
        </p:txBody>
      </p:sp>
      <p:sp>
        <p:nvSpPr>
          <p:cNvPr id="1695747" name="Line 3"/>
          <p:cNvSpPr>
            <a:spLocks noChangeShapeType="1"/>
          </p:cNvSpPr>
          <p:nvPr/>
        </p:nvSpPr>
        <p:spPr bwMode="auto">
          <a:xfrm>
            <a:off x="5551488" y="3149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48" name="Rectangle 4"/>
          <p:cNvSpPr>
            <a:spLocks noChangeArrowheads="1"/>
          </p:cNvSpPr>
          <p:nvPr/>
        </p:nvSpPr>
        <p:spPr bwMode="auto">
          <a:xfrm>
            <a:off x="850900" y="1446213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49" name="Rectangle 5"/>
          <p:cNvSpPr>
            <a:spLocks noChangeArrowheads="1"/>
          </p:cNvSpPr>
          <p:nvPr/>
        </p:nvSpPr>
        <p:spPr bwMode="auto">
          <a:xfrm>
            <a:off x="866775" y="1446213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VPN 	    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a    Page Offset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</a:p>
        </p:txBody>
      </p:sp>
      <p:sp>
        <p:nvSpPr>
          <p:cNvPr id="1695750" name="Line 6"/>
          <p:cNvSpPr>
            <a:spLocks noChangeShapeType="1"/>
          </p:cNvSpPr>
          <p:nvPr/>
        </p:nvSpPr>
        <p:spPr bwMode="auto">
          <a:xfrm>
            <a:off x="3848100" y="1458913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1" name="Freeform 7"/>
          <p:cNvSpPr>
            <a:spLocks/>
          </p:cNvSpPr>
          <p:nvPr/>
        </p:nvSpPr>
        <p:spPr bwMode="auto">
          <a:xfrm>
            <a:off x="3390900" y="1306513"/>
            <a:ext cx="2109788" cy="103187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2" name="Rectangle 8"/>
          <p:cNvSpPr>
            <a:spLocks noChangeArrowheads="1"/>
          </p:cNvSpPr>
          <p:nvPr/>
        </p:nvSpPr>
        <p:spPr bwMode="auto">
          <a:xfrm>
            <a:off x="1828800" y="2133600"/>
            <a:ext cx="1333500" cy="620713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TLB</a:t>
            </a:r>
          </a:p>
        </p:txBody>
      </p:sp>
      <p:sp>
        <p:nvSpPr>
          <p:cNvPr id="1695753" name="Line 9"/>
          <p:cNvSpPr>
            <a:spLocks noChangeShapeType="1"/>
          </p:cNvSpPr>
          <p:nvPr/>
        </p:nvSpPr>
        <p:spPr bwMode="auto">
          <a:xfrm flipH="1">
            <a:off x="2438400" y="2743200"/>
            <a:ext cx="1588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4" name="Rectangle 10"/>
          <p:cNvSpPr>
            <a:spLocks noChangeArrowheads="1"/>
          </p:cNvSpPr>
          <p:nvPr/>
        </p:nvSpPr>
        <p:spPr bwMode="auto">
          <a:xfrm>
            <a:off x="6977063" y="18161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5" name="Rectangle 11"/>
          <p:cNvSpPr>
            <a:spLocks noChangeArrowheads="1"/>
          </p:cNvSpPr>
          <p:nvPr/>
        </p:nvSpPr>
        <p:spPr bwMode="auto">
          <a:xfrm>
            <a:off x="817563" y="31242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6" name="Rectangle 12"/>
          <p:cNvSpPr>
            <a:spLocks noChangeArrowheads="1"/>
          </p:cNvSpPr>
          <p:nvPr/>
        </p:nvSpPr>
        <p:spPr bwMode="auto">
          <a:xfrm>
            <a:off x="833438" y="31242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 PPN 		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Page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Offset 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b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7" name="Line 13"/>
          <p:cNvSpPr>
            <a:spLocks noChangeShapeType="1"/>
          </p:cNvSpPr>
          <p:nvPr/>
        </p:nvSpPr>
        <p:spPr bwMode="auto">
          <a:xfrm>
            <a:off x="3814763" y="31369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  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8" name="Line 14"/>
          <p:cNvSpPr>
            <a:spLocks noChangeShapeType="1"/>
          </p:cNvSpPr>
          <p:nvPr/>
        </p:nvSpPr>
        <p:spPr bwMode="auto">
          <a:xfrm>
            <a:off x="2489200" y="1770063"/>
            <a:ext cx="0" cy="3635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59" name="Freeform 15"/>
          <p:cNvSpPr>
            <a:spLocks/>
          </p:cNvSpPr>
          <p:nvPr/>
        </p:nvSpPr>
        <p:spPr bwMode="auto">
          <a:xfrm>
            <a:off x="842963" y="3492500"/>
            <a:ext cx="2971800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60" name="Rectangle 16"/>
          <p:cNvSpPr>
            <a:spLocks noChangeArrowheads="1"/>
          </p:cNvSpPr>
          <p:nvPr/>
        </p:nvSpPr>
        <p:spPr bwMode="auto">
          <a:xfrm>
            <a:off x="1981200" y="3733800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5761" name="Rectangle 17"/>
          <p:cNvSpPr>
            <a:spLocks noChangeArrowheads="1"/>
          </p:cNvSpPr>
          <p:nvPr/>
        </p:nvSpPr>
        <p:spPr bwMode="auto">
          <a:xfrm>
            <a:off x="223838" y="14208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5762" name="Rectangle 18"/>
          <p:cNvSpPr>
            <a:spLocks noChangeArrowheads="1"/>
          </p:cNvSpPr>
          <p:nvPr/>
        </p:nvSpPr>
        <p:spPr bwMode="auto">
          <a:xfrm>
            <a:off x="228600" y="3124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5763" name="Rectangle 19"/>
          <p:cNvSpPr>
            <a:spLocks noChangeArrowheads="1"/>
          </p:cNvSpPr>
          <p:nvPr/>
        </p:nvSpPr>
        <p:spPr bwMode="auto">
          <a:xfrm>
            <a:off x="4953000" y="685800"/>
            <a:ext cx="177512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Virtual Index</a:t>
            </a:r>
          </a:p>
        </p:txBody>
      </p:sp>
      <p:sp>
        <p:nvSpPr>
          <p:cNvPr id="1695764" name="Freeform 20"/>
          <p:cNvSpPr>
            <a:spLocks/>
          </p:cNvSpPr>
          <p:nvPr/>
        </p:nvSpPr>
        <p:spPr bwMode="auto">
          <a:xfrm>
            <a:off x="4538663" y="1143000"/>
            <a:ext cx="2700337" cy="6619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65" name="Line 21"/>
          <p:cNvSpPr>
            <a:spLocks noChangeShapeType="1"/>
          </p:cNvSpPr>
          <p:nvPr/>
        </p:nvSpPr>
        <p:spPr bwMode="auto">
          <a:xfrm>
            <a:off x="5521325" y="1458913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66" name="Rectangle 22"/>
          <p:cNvSpPr>
            <a:spLocks noChangeArrowheads="1"/>
          </p:cNvSpPr>
          <p:nvPr/>
        </p:nvSpPr>
        <p:spPr bwMode="auto">
          <a:xfrm>
            <a:off x="7239000" y="9906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L1 PA cache</a:t>
            </a:r>
          </a:p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Direct-map</a:t>
            </a:r>
          </a:p>
        </p:txBody>
      </p:sp>
      <p:sp>
        <p:nvSpPr>
          <p:cNvPr id="1695767" name="Line 23"/>
          <p:cNvSpPr>
            <a:spLocks noChangeShapeType="1"/>
          </p:cNvSpPr>
          <p:nvPr/>
        </p:nvSpPr>
        <p:spPr bwMode="auto">
          <a:xfrm>
            <a:off x="7696200" y="18288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68" name="Line 24"/>
          <p:cNvSpPr>
            <a:spLocks noChangeShapeType="1"/>
          </p:cNvSpPr>
          <p:nvPr/>
        </p:nvSpPr>
        <p:spPr bwMode="auto">
          <a:xfrm>
            <a:off x="3378200" y="1446213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69" name="Oval 25"/>
          <p:cNvSpPr>
            <a:spLocks noChangeArrowheads="1"/>
          </p:cNvSpPr>
          <p:nvPr/>
        </p:nvSpPr>
        <p:spPr bwMode="auto">
          <a:xfrm>
            <a:off x="7142163" y="35306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=</a:t>
            </a:r>
          </a:p>
        </p:txBody>
      </p:sp>
      <p:sp>
        <p:nvSpPr>
          <p:cNvPr id="1695770" name="Rectangle 26"/>
          <p:cNvSpPr>
            <a:spLocks noChangeArrowheads="1"/>
          </p:cNvSpPr>
          <p:nvPr/>
        </p:nvSpPr>
        <p:spPr bwMode="auto">
          <a:xfrm>
            <a:off x="7924800" y="3581400"/>
            <a:ext cx="58111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hit?</a:t>
            </a:r>
          </a:p>
        </p:txBody>
      </p:sp>
      <p:sp>
        <p:nvSpPr>
          <p:cNvPr id="1695771" name="Line 27"/>
          <p:cNvSpPr>
            <a:spLocks noChangeShapeType="1"/>
          </p:cNvSpPr>
          <p:nvPr/>
        </p:nvSpPr>
        <p:spPr bwMode="auto">
          <a:xfrm>
            <a:off x="7358063" y="30861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72" name="Freeform 28"/>
          <p:cNvSpPr>
            <a:spLocks/>
          </p:cNvSpPr>
          <p:nvPr/>
        </p:nvSpPr>
        <p:spPr bwMode="auto">
          <a:xfrm>
            <a:off x="2532063" y="36449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695773" name="Group 29"/>
          <p:cNvGrpSpPr>
            <a:grpSpLocks/>
          </p:cNvGrpSpPr>
          <p:nvPr/>
        </p:nvGrpSpPr>
        <p:grpSpPr bwMode="auto">
          <a:xfrm>
            <a:off x="6934200" y="1962147"/>
            <a:ext cx="1858963" cy="400049"/>
            <a:chOff x="4237" y="1532"/>
            <a:chExt cx="1171" cy="252"/>
          </a:xfrm>
        </p:grpSpPr>
        <p:sp>
          <p:nvSpPr>
            <p:cNvPr id="1695774" name="Line 30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5775" name="Line 31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5776" name="Text Box 32"/>
            <p:cNvSpPr txBox="1">
              <a:spLocks noChangeArrowheads="1"/>
            </p:cNvSpPr>
            <p:nvPr/>
          </p:nvSpPr>
          <p:spPr bwMode="auto">
            <a:xfrm>
              <a:off x="4237" y="1532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err="1">
                  <a:solidFill>
                    <a:srgbClr val="000000"/>
                  </a:solidFill>
                  <a:latin typeface="Calibri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      Data</a:t>
              </a:r>
            </a:p>
          </p:txBody>
        </p:sp>
      </p:grpSp>
      <p:grpSp>
        <p:nvGrpSpPr>
          <p:cNvPr id="1695777" name="Group 33"/>
          <p:cNvGrpSpPr>
            <a:grpSpLocks/>
          </p:cNvGrpSpPr>
          <p:nvPr/>
        </p:nvGrpSpPr>
        <p:grpSpPr bwMode="auto">
          <a:xfrm>
            <a:off x="6934200" y="2495553"/>
            <a:ext cx="1862138" cy="400051"/>
            <a:chOff x="4235" y="1545"/>
            <a:chExt cx="1173" cy="252"/>
          </a:xfrm>
        </p:grpSpPr>
        <p:sp>
          <p:nvSpPr>
            <p:cNvPr id="1695778" name="Line 34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5779" name="Line 35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5780" name="Text Box 36"/>
            <p:cNvSpPr txBox="1">
              <a:spLocks noChangeArrowheads="1"/>
            </p:cNvSpPr>
            <p:nvPr/>
          </p:nvSpPr>
          <p:spPr bwMode="auto">
            <a:xfrm>
              <a:off x="4235" y="1545"/>
              <a:ext cx="967" cy="25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 err="1">
                  <a:solidFill>
                    <a:srgbClr val="000000"/>
                  </a:solidFill>
                  <a:latin typeface="Calibri"/>
                  <a:cs typeface="Calibri"/>
                </a:rPr>
                <a:t>PPN</a:t>
              </a:r>
              <a:r>
                <a:rPr lang="en-US" sz="2000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a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      Data</a:t>
              </a:r>
            </a:p>
          </p:txBody>
        </p:sp>
      </p:grpSp>
      <p:sp>
        <p:nvSpPr>
          <p:cNvPr id="1695781" name="Text Box 37"/>
          <p:cNvSpPr txBox="1">
            <a:spLocks noChangeArrowheads="1"/>
          </p:cNvSpPr>
          <p:nvPr/>
        </p:nvSpPr>
        <p:spPr bwMode="auto">
          <a:xfrm>
            <a:off x="6421438" y="201612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endParaRPr lang="en-US" sz="2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5782" name="Text Box 38"/>
          <p:cNvSpPr txBox="1">
            <a:spLocks noChangeArrowheads="1"/>
          </p:cNvSpPr>
          <p:nvPr/>
        </p:nvSpPr>
        <p:spPr bwMode="auto">
          <a:xfrm>
            <a:off x="6424613" y="2513013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endParaRPr lang="en-US" sz="2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5783" name="Line 39"/>
          <p:cNvSpPr>
            <a:spLocks noChangeShapeType="1"/>
          </p:cNvSpPr>
          <p:nvPr/>
        </p:nvSpPr>
        <p:spPr bwMode="auto">
          <a:xfrm rot="16200000" flipH="1">
            <a:off x="7747000" y="3606800"/>
            <a:ext cx="7938" cy="261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84" name="Rectangle 40"/>
          <p:cNvSpPr>
            <a:spLocks noChangeArrowheads="1"/>
          </p:cNvSpPr>
          <p:nvPr/>
        </p:nvSpPr>
        <p:spPr bwMode="auto">
          <a:xfrm>
            <a:off x="6553200" y="5486400"/>
            <a:ext cx="2434411" cy="459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Direct-Mapped L2 </a:t>
            </a:r>
          </a:p>
        </p:txBody>
      </p:sp>
      <p:sp>
        <p:nvSpPr>
          <p:cNvPr id="1695785" name="Rectangle 41"/>
          <p:cNvSpPr>
            <a:spLocks noChangeArrowheads="1"/>
          </p:cNvSpPr>
          <p:nvPr/>
        </p:nvSpPr>
        <p:spPr bwMode="auto">
          <a:xfrm>
            <a:off x="6705600" y="4419600"/>
            <a:ext cx="2120900" cy="990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86" name="Rectangle 42"/>
          <p:cNvSpPr>
            <a:spLocks noChangeArrowheads="1"/>
          </p:cNvSpPr>
          <p:nvPr/>
        </p:nvSpPr>
        <p:spPr bwMode="auto">
          <a:xfrm>
            <a:off x="6705600" y="4724400"/>
            <a:ext cx="21209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PA    a</a:t>
            </a:r>
            <a:r>
              <a:rPr lang="en-US" sz="2000" baseline="-250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      Data</a:t>
            </a:r>
          </a:p>
        </p:txBody>
      </p:sp>
      <p:sp>
        <p:nvSpPr>
          <p:cNvPr id="1695787" name="Line 43"/>
          <p:cNvSpPr>
            <a:spLocks noChangeShapeType="1"/>
          </p:cNvSpPr>
          <p:nvPr/>
        </p:nvSpPr>
        <p:spPr bwMode="auto">
          <a:xfrm>
            <a:off x="7689850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88" name="Line 44"/>
          <p:cNvSpPr>
            <a:spLocks noChangeShapeType="1"/>
          </p:cNvSpPr>
          <p:nvPr/>
        </p:nvSpPr>
        <p:spPr bwMode="auto">
          <a:xfrm>
            <a:off x="7173913" y="4429125"/>
            <a:ext cx="0" cy="981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89" name="Freeform 45"/>
          <p:cNvSpPr>
            <a:spLocks/>
          </p:cNvSpPr>
          <p:nvPr/>
        </p:nvSpPr>
        <p:spPr bwMode="auto">
          <a:xfrm>
            <a:off x="6324600" y="3768725"/>
            <a:ext cx="400050" cy="1184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82"/>
              </a:cxn>
              <a:cxn ang="0">
                <a:pos x="264" y="982"/>
              </a:cxn>
            </a:cxnLst>
            <a:rect l="0" t="0" r="r" b="b"/>
            <a:pathLst>
              <a:path w="264" h="982">
                <a:moveTo>
                  <a:pt x="0" y="0"/>
                </a:moveTo>
                <a:lnTo>
                  <a:pt x="0" y="982"/>
                </a:lnTo>
                <a:lnTo>
                  <a:pt x="264" y="982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5790" name="Rectangle 46"/>
          <p:cNvSpPr>
            <a:spLocks noChangeArrowheads="1"/>
          </p:cNvSpPr>
          <p:nvPr/>
        </p:nvSpPr>
        <p:spPr bwMode="auto">
          <a:xfrm>
            <a:off x="6319838" y="3419475"/>
            <a:ext cx="61522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PPN</a:t>
            </a:r>
          </a:p>
        </p:txBody>
      </p:sp>
      <p:sp>
        <p:nvSpPr>
          <p:cNvPr id="1695791" name="Freeform 47"/>
          <p:cNvSpPr>
            <a:spLocks/>
          </p:cNvSpPr>
          <p:nvPr/>
        </p:nvSpPr>
        <p:spPr bwMode="auto">
          <a:xfrm>
            <a:off x="3595688" y="1981200"/>
            <a:ext cx="509587" cy="1746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320" y="144"/>
              </a:cxn>
            </a:cxnLst>
            <a:rect l="0" t="0" r="r" b="b"/>
            <a:pathLst>
              <a:path w="321" h="145">
                <a:moveTo>
                  <a:pt x="0" y="0"/>
                </a:moveTo>
                <a:lnTo>
                  <a:pt x="0" y="144"/>
                </a:lnTo>
                <a:lnTo>
                  <a:pt x="320" y="14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92" name="Rectangle 48"/>
          <p:cNvSpPr>
            <a:spLocks noChangeArrowheads="1"/>
          </p:cNvSpPr>
          <p:nvPr/>
        </p:nvSpPr>
        <p:spPr bwMode="auto">
          <a:xfrm>
            <a:off x="4165600" y="1944688"/>
            <a:ext cx="156999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 into L2 tag </a:t>
            </a:r>
          </a:p>
        </p:txBody>
      </p:sp>
      <p:sp>
        <p:nvSpPr>
          <p:cNvPr id="1695793" name="Line 49"/>
          <p:cNvSpPr>
            <a:spLocks noChangeShapeType="1"/>
          </p:cNvSpPr>
          <p:nvPr/>
        </p:nvSpPr>
        <p:spPr bwMode="auto">
          <a:xfrm>
            <a:off x="33813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94" name="Line 50"/>
          <p:cNvSpPr>
            <a:spLocks noChangeShapeType="1"/>
          </p:cNvSpPr>
          <p:nvPr/>
        </p:nvSpPr>
        <p:spPr bwMode="auto">
          <a:xfrm>
            <a:off x="3381375" y="1981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5795" name="Line 51"/>
          <p:cNvSpPr>
            <a:spLocks noChangeShapeType="1"/>
          </p:cNvSpPr>
          <p:nvPr/>
        </p:nvSpPr>
        <p:spPr bwMode="auto">
          <a:xfrm>
            <a:off x="3838575" y="1752600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18094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6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 smtClean="0"/>
              <a:t>Anti-Aliasing using L2 for a Virtually</a:t>
            </a:r>
            <a:r>
              <a:rPr lang="en-US" dirty="0"/>
              <a:t> </a:t>
            </a:r>
            <a:r>
              <a:rPr lang="en-US" dirty="0" smtClean="0"/>
              <a:t>Addressed L1</a:t>
            </a:r>
            <a:endParaRPr lang="en-US" sz="2400" dirty="0"/>
          </a:p>
        </p:txBody>
      </p:sp>
      <p:sp>
        <p:nvSpPr>
          <p:cNvPr id="3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3E2EB-85AD-5449-985A-B592CAE154A5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6771" name="Line 3"/>
          <p:cNvSpPr>
            <a:spLocks noChangeShapeType="1"/>
          </p:cNvSpPr>
          <p:nvPr/>
        </p:nvSpPr>
        <p:spPr bwMode="auto">
          <a:xfrm>
            <a:off x="5368925" y="34544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2" name="Rectangle 4"/>
          <p:cNvSpPr>
            <a:spLocks noChangeArrowheads="1"/>
          </p:cNvSpPr>
          <p:nvPr/>
        </p:nvSpPr>
        <p:spPr bwMode="auto">
          <a:xfrm>
            <a:off x="698500" y="16129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3" name="Rectangle 5"/>
          <p:cNvSpPr>
            <a:spLocks noChangeArrowheads="1"/>
          </p:cNvSpPr>
          <p:nvPr/>
        </p:nvSpPr>
        <p:spPr bwMode="auto">
          <a:xfrm>
            <a:off x="714375" y="16129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VPN 		     Page Offset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</a:p>
        </p:txBody>
      </p:sp>
      <p:sp>
        <p:nvSpPr>
          <p:cNvPr id="1696774" name="Line 6"/>
          <p:cNvSpPr>
            <a:spLocks noChangeShapeType="1"/>
          </p:cNvSpPr>
          <p:nvPr/>
        </p:nvSpPr>
        <p:spPr bwMode="auto">
          <a:xfrm>
            <a:off x="3695700" y="16256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5" name="Freeform 7"/>
          <p:cNvSpPr>
            <a:spLocks/>
          </p:cNvSpPr>
          <p:nvPr/>
        </p:nvSpPr>
        <p:spPr bwMode="auto">
          <a:xfrm>
            <a:off x="723900" y="1473200"/>
            <a:ext cx="4624388" cy="90488"/>
          </a:xfrm>
          <a:custGeom>
            <a:avLst/>
            <a:gdLst/>
            <a:ahLst/>
            <a:cxnLst>
              <a:cxn ang="0">
                <a:pos x="0" y="52"/>
              </a:cxn>
              <a:cxn ang="0">
                <a:pos x="136" y="0"/>
              </a:cxn>
              <a:cxn ang="0">
                <a:pos x="2826" y="0"/>
              </a:cxn>
              <a:cxn ang="0">
                <a:pos x="2912" y="56"/>
              </a:cxn>
            </a:cxnLst>
            <a:rect l="0" t="0" r="r" b="b"/>
            <a:pathLst>
              <a:path w="2913" h="57">
                <a:moveTo>
                  <a:pt x="0" y="52"/>
                </a:moveTo>
                <a:lnTo>
                  <a:pt x="136" y="0"/>
                </a:lnTo>
                <a:lnTo>
                  <a:pt x="2826" y="0"/>
                </a:lnTo>
                <a:lnTo>
                  <a:pt x="2912" y="56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6" name="Rectangle 8"/>
          <p:cNvSpPr>
            <a:spLocks noChangeArrowheads="1"/>
          </p:cNvSpPr>
          <p:nvPr/>
        </p:nvSpPr>
        <p:spPr bwMode="auto">
          <a:xfrm>
            <a:off x="1651000" y="24272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TLB</a:t>
            </a:r>
          </a:p>
        </p:txBody>
      </p:sp>
      <p:sp>
        <p:nvSpPr>
          <p:cNvPr id="1696777" name="Line 9"/>
          <p:cNvSpPr>
            <a:spLocks noChangeShapeType="1"/>
          </p:cNvSpPr>
          <p:nvPr/>
        </p:nvSpPr>
        <p:spPr bwMode="auto">
          <a:xfrm flipH="1">
            <a:off x="2286000" y="19304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8" name="Rectangle 10"/>
          <p:cNvSpPr>
            <a:spLocks noChangeArrowheads="1"/>
          </p:cNvSpPr>
          <p:nvPr/>
        </p:nvSpPr>
        <p:spPr bwMode="auto">
          <a:xfrm>
            <a:off x="6794500" y="21209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79" name="Rectangle 11"/>
          <p:cNvSpPr>
            <a:spLocks noChangeArrowheads="1"/>
          </p:cNvSpPr>
          <p:nvPr/>
        </p:nvSpPr>
        <p:spPr bwMode="auto">
          <a:xfrm>
            <a:off x="635000" y="34290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80" name="Rectangle 12"/>
          <p:cNvSpPr>
            <a:spLocks noChangeArrowheads="1"/>
          </p:cNvSpPr>
          <p:nvPr/>
        </p:nvSpPr>
        <p:spPr bwMode="auto">
          <a:xfrm>
            <a:off x="650875" y="34290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 PPN 		      Page Offset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</a:p>
        </p:txBody>
      </p:sp>
      <p:sp>
        <p:nvSpPr>
          <p:cNvPr id="1696781" name="Line 13"/>
          <p:cNvSpPr>
            <a:spLocks noChangeShapeType="1"/>
          </p:cNvSpPr>
          <p:nvPr/>
        </p:nvSpPr>
        <p:spPr bwMode="auto">
          <a:xfrm>
            <a:off x="3632200" y="34417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82" name="Line 14"/>
          <p:cNvSpPr>
            <a:spLocks noChangeShapeType="1"/>
          </p:cNvSpPr>
          <p:nvPr/>
        </p:nvSpPr>
        <p:spPr bwMode="auto">
          <a:xfrm>
            <a:off x="2286000" y="307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83" name="Freeform 15"/>
          <p:cNvSpPr>
            <a:spLocks/>
          </p:cNvSpPr>
          <p:nvPr/>
        </p:nvSpPr>
        <p:spPr bwMode="auto">
          <a:xfrm>
            <a:off x="660400" y="3810000"/>
            <a:ext cx="4700588" cy="14128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72" y="88"/>
              </a:cxn>
              <a:cxn ang="0">
                <a:pos x="2960" y="0"/>
              </a:cxn>
            </a:cxnLst>
            <a:rect l="0" t="0" r="r" b="b"/>
            <a:pathLst>
              <a:path w="2961" h="89">
                <a:moveTo>
                  <a:pt x="0" y="7"/>
                </a:moveTo>
                <a:lnTo>
                  <a:pt x="138" y="88"/>
                </a:lnTo>
                <a:lnTo>
                  <a:pt x="2872" y="88"/>
                </a:lnTo>
                <a:lnTo>
                  <a:pt x="2960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84" name="Rectangle 16"/>
          <p:cNvSpPr>
            <a:spLocks noChangeArrowheads="1"/>
          </p:cNvSpPr>
          <p:nvPr/>
        </p:nvSpPr>
        <p:spPr bwMode="auto">
          <a:xfrm>
            <a:off x="1776413" y="4130675"/>
            <a:ext cx="551309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6785" name="Rectangle 17"/>
          <p:cNvSpPr>
            <a:spLocks noChangeArrowheads="1"/>
          </p:cNvSpPr>
          <p:nvPr/>
        </p:nvSpPr>
        <p:spPr bwMode="auto">
          <a:xfrm>
            <a:off x="177800" y="1536700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6786" name="Rectangle 18"/>
          <p:cNvSpPr>
            <a:spLocks noChangeArrowheads="1"/>
          </p:cNvSpPr>
          <p:nvPr/>
        </p:nvSpPr>
        <p:spPr bwMode="auto">
          <a:xfrm>
            <a:off x="76200" y="3378200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6787" name="Rectangle 19"/>
          <p:cNvSpPr>
            <a:spLocks noChangeArrowheads="1"/>
          </p:cNvSpPr>
          <p:nvPr/>
        </p:nvSpPr>
        <p:spPr bwMode="auto">
          <a:xfrm>
            <a:off x="7162800" y="1295400"/>
            <a:ext cx="166151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Virtual</a:t>
            </a:r>
          </a:p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Index &amp; Tag</a:t>
            </a:r>
          </a:p>
        </p:txBody>
      </p:sp>
      <p:sp>
        <p:nvSpPr>
          <p:cNvPr id="1696788" name="Freeform 20"/>
          <p:cNvSpPr>
            <a:spLocks/>
          </p:cNvSpPr>
          <p:nvPr/>
        </p:nvSpPr>
        <p:spPr bwMode="auto">
          <a:xfrm>
            <a:off x="4762500" y="1295400"/>
            <a:ext cx="23764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496" y="0"/>
              </a:cxn>
              <a:cxn ang="0">
                <a:pos x="1496" y="512"/>
              </a:cxn>
            </a:cxnLst>
            <a:rect l="0" t="0" r="r" b="b"/>
            <a:pathLst>
              <a:path w="1497" h="513">
                <a:moveTo>
                  <a:pt x="0" y="74"/>
                </a:moveTo>
                <a:lnTo>
                  <a:pt x="0" y="0"/>
                </a:lnTo>
                <a:lnTo>
                  <a:pt x="1496" y="0"/>
                </a:lnTo>
                <a:lnTo>
                  <a:pt x="1496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89" name="Line 21"/>
          <p:cNvSpPr>
            <a:spLocks noChangeShapeType="1"/>
          </p:cNvSpPr>
          <p:nvPr/>
        </p:nvSpPr>
        <p:spPr bwMode="auto">
          <a:xfrm>
            <a:off x="5368925" y="16256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0" name="Rectangle 22"/>
          <p:cNvSpPr>
            <a:spLocks noChangeArrowheads="1"/>
          </p:cNvSpPr>
          <p:nvPr/>
        </p:nvSpPr>
        <p:spPr bwMode="auto">
          <a:xfrm>
            <a:off x="6299200" y="4533900"/>
            <a:ext cx="2298700" cy="1054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1" name="Freeform 23"/>
          <p:cNvSpPr>
            <a:spLocks/>
          </p:cNvSpPr>
          <p:nvPr/>
        </p:nvSpPr>
        <p:spPr bwMode="auto">
          <a:xfrm>
            <a:off x="2819400" y="3949700"/>
            <a:ext cx="3663950" cy="571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36"/>
              </a:cxn>
              <a:cxn ang="0">
                <a:pos x="2308" y="138"/>
              </a:cxn>
              <a:cxn ang="0">
                <a:pos x="2304" y="360"/>
              </a:cxn>
            </a:cxnLst>
            <a:rect l="0" t="0" r="r" b="b"/>
            <a:pathLst>
              <a:path w="2308" h="360">
                <a:moveTo>
                  <a:pt x="0" y="0"/>
                </a:moveTo>
                <a:lnTo>
                  <a:pt x="0" y="136"/>
                </a:lnTo>
                <a:lnTo>
                  <a:pt x="2308" y="138"/>
                </a:lnTo>
                <a:lnTo>
                  <a:pt x="2304" y="36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2" name="Rectangle 24"/>
          <p:cNvSpPr>
            <a:spLocks noChangeArrowheads="1"/>
          </p:cNvSpPr>
          <p:nvPr/>
        </p:nvSpPr>
        <p:spPr bwMode="auto">
          <a:xfrm>
            <a:off x="4038600" y="4216400"/>
            <a:ext cx="1415052" cy="70532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Physical</a:t>
            </a:r>
          </a:p>
          <a:p>
            <a:pPr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Index &amp; Tag</a:t>
            </a:r>
          </a:p>
        </p:txBody>
      </p:sp>
      <p:sp>
        <p:nvSpPr>
          <p:cNvPr id="1696793" name="Freeform 25"/>
          <p:cNvSpPr>
            <a:spLocks/>
          </p:cNvSpPr>
          <p:nvPr/>
        </p:nvSpPr>
        <p:spPr bwMode="auto">
          <a:xfrm>
            <a:off x="2286000" y="2095500"/>
            <a:ext cx="4675188" cy="2414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456" y="0"/>
              </a:cxn>
              <a:cxn ang="0">
                <a:pos x="2456" y="1152"/>
              </a:cxn>
              <a:cxn ang="0">
                <a:pos x="2896" y="1152"/>
              </a:cxn>
              <a:cxn ang="0">
                <a:pos x="2896" y="1520"/>
              </a:cxn>
            </a:cxnLst>
            <a:rect l="0" t="0" r="r" b="b"/>
            <a:pathLst>
              <a:path w="2897" h="1521">
                <a:moveTo>
                  <a:pt x="0" y="0"/>
                </a:moveTo>
                <a:lnTo>
                  <a:pt x="2456" y="0"/>
                </a:lnTo>
                <a:lnTo>
                  <a:pt x="2456" y="1152"/>
                </a:lnTo>
                <a:lnTo>
                  <a:pt x="2896" y="1152"/>
                </a:lnTo>
                <a:lnTo>
                  <a:pt x="2896" y="152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4" name="Rectangle 26"/>
          <p:cNvSpPr>
            <a:spLocks noChangeArrowheads="1"/>
          </p:cNvSpPr>
          <p:nvPr/>
        </p:nvSpPr>
        <p:spPr bwMode="auto">
          <a:xfrm>
            <a:off x="6843713" y="3409950"/>
            <a:ext cx="17165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L1 VA Cache</a:t>
            </a:r>
          </a:p>
        </p:txBody>
      </p:sp>
      <p:sp>
        <p:nvSpPr>
          <p:cNvPr id="1696795" name="Rectangle 27"/>
          <p:cNvSpPr>
            <a:spLocks noChangeArrowheads="1"/>
          </p:cNvSpPr>
          <p:nvPr/>
        </p:nvSpPr>
        <p:spPr bwMode="auto">
          <a:xfrm>
            <a:off x="6477000" y="5664200"/>
            <a:ext cx="2207637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L2 PA Cache  </a:t>
            </a:r>
          </a:p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L2 “contains” L1</a:t>
            </a:r>
          </a:p>
        </p:txBody>
      </p:sp>
      <p:sp>
        <p:nvSpPr>
          <p:cNvPr id="1696796" name="Rectangle 28"/>
          <p:cNvSpPr>
            <a:spLocks noChangeArrowheads="1"/>
          </p:cNvSpPr>
          <p:nvPr/>
        </p:nvSpPr>
        <p:spPr bwMode="auto">
          <a:xfrm>
            <a:off x="6299200" y="4826000"/>
            <a:ext cx="2298700" cy="406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PA   VA</a:t>
            </a:r>
            <a:r>
              <a:rPr lang="en-US" sz="2000" baseline="-250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    Data</a:t>
            </a:r>
          </a:p>
        </p:txBody>
      </p:sp>
      <p:sp>
        <p:nvSpPr>
          <p:cNvPr id="1696797" name="Line 29"/>
          <p:cNvSpPr>
            <a:spLocks noChangeShapeType="1"/>
          </p:cNvSpPr>
          <p:nvPr/>
        </p:nvSpPr>
        <p:spPr bwMode="auto">
          <a:xfrm>
            <a:off x="7366000" y="4546600"/>
            <a:ext cx="0" cy="1041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8" name="Line 30"/>
          <p:cNvSpPr>
            <a:spLocks noChangeShapeType="1"/>
          </p:cNvSpPr>
          <p:nvPr/>
        </p:nvSpPr>
        <p:spPr bwMode="auto">
          <a:xfrm>
            <a:off x="6807200" y="4546600"/>
            <a:ext cx="0" cy="10414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799" name="Rectangle 31"/>
          <p:cNvSpPr>
            <a:spLocks noChangeArrowheads="1"/>
          </p:cNvSpPr>
          <p:nvPr/>
        </p:nvSpPr>
        <p:spPr bwMode="auto">
          <a:xfrm>
            <a:off x="6794500" y="23114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cs typeface="Calibri"/>
              </a:rPr>
              <a:t>1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   Data</a:t>
            </a:r>
          </a:p>
        </p:txBody>
      </p:sp>
      <p:sp>
        <p:nvSpPr>
          <p:cNvPr id="1696800" name="Rectangle 32"/>
          <p:cNvSpPr>
            <a:spLocks noChangeArrowheads="1"/>
          </p:cNvSpPr>
          <p:nvPr/>
        </p:nvSpPr>
        <p:spPr bwMode="auto">
          <a:xfrm>
            <a:off x="6794500" y="2857500"/>
            <a:ext cx="1803400" cy="2921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000000"/>
                </a:solidFill>
                <a:latin typeface="Calibri"/>
                <a:cs typeface="Calibri"/>
              </a:rPr>
              <a:t>2</a:t>
            </a:r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    Data</a:t>
            </a:r>
          </a:p>
        </p:txBody>
      </p:sp>
      <p:sp>
        <p:nvSpPr>
          <p:cNvPr id="1696801" name="Line 33"/>
          <p:cNvSpPr>
            <a:spLocks noChangeShapeType="1"/>
          </p:cNvSpPr>
          <p:nvPr/>
        </p:nvSpPr>
        <p:spPr bwMode="auto">
          <a:xfrm>
            <a:off x="7353300" y="2133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6802" name="Rectangle 34"/>
          <p:cNvSpPr>
            <a:spLocks noChangeArrowheads="1"/>
          </p:cNvSpPr>
          <p:nvPr/>
        </p:nvSpPr>
        <p:spPr bwMode="auto">
          <a:xfrm>
            <a:off x="6553200" y="4038600"/>
            <a:ext cx="243840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“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Virtual Tag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”</a:t>
            </a:r>
          </a:p>
        </p:txBody>
      </p:sp>
      <p:sp>
        <p:nvSpPr>
          <p:cNvPr id="1696803" name="Text Box 35"/>
          <p:cNvSpPr txBox="1">
            <a:spLocks noChangeArrowheads="1"/>
          </p:cNvSpPr>
          <p:nvPr/>
        </p:nvSpPr>
        <p:spPr bwMode="auto">
          <a:xfrm>
            <a:off x="304800" y="5054600"/>
            <a:ext cx="571500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Physically-addressed L2 can also be used to avoid aliases in virtually-addressed L1</a:t>
            </a:r>
          </a:p>
        </p:txBody>
      </p:sp>
    </p:spTree>
    <p:extLst>
      <p:ext uri="{BB962C8B-B14F-4D97-AF65-F5344CB8AC3E}">
        <p14:creationId xmlns:p14="http://schemas.microsoft.com/office/powerpoint/2010/main" val="28460562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Atlas Revisited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F824A-3844-DF45-A316-33B1BF39A8A6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70291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371600"/>
            <a:ext cx="5791200" cy="4678363"/>
          </a:xfrm>
        </p:spPr>
        <p:txBody>
          <a:bodyPr/>
          <a:lstStyle/>
          <a:p>
            <a:r>
              <a:rPr lang="en-US" dirty="0"/>
              <a:t>One PAR for each physical page</a:t>
            </a:r>
          </a:p>
          <a:p>
            <a:endParaRPr lang="en-US" dirty="0"/>
          </a:p>
          <a:p>
            <a:r>
              <a:rPr lang="en-US" dirty="0"/>
              <a:t>PAR’s contain the VPN’s of the </a:t>
            </a:r>
            <a:r>
              <a:rPr lang="en-US" dirty="0" smtClean="0"/>
              <a:t>pages </a:t>
            </a:r>
            <a:r>
              <a:rPr lang="en-US" i="1" dirty="0" smtClean="0">
                <a:solidFill>
                  <a:srgbClr val="56127A"/>
                </a:solidFill>
              </a:rPr>
              <a:t>resident </a:t>
            </a:r>
            <a:r>
              <a:rPr lang="en-US" i="1" dirty="0">
                <a:solidFill>
                  <a:srgbClr val="56127A"/>
                </a:solidFill>
              </a:rPr>
              <a:t>in primary memory</a:t>
            </a:r>
          </a:p>
          <a:p>
            <a:endParaRPr lang="en-US" dirty="0">
              <a:solidFill>
                <a:srgbClr val="56127A"/>
              </a:solidFill>
            </a:endParaRPr>
          </a:p>
          <a:p>
            <a:r>
              <a:rPr lang="en-US" i="1" dirty="0"/>
              <a:t>Advantage:  </a:t>
            </a:r>
            <a:r>
              <a:rPr lang="en-US" dirty="0"/>
              <a:t>The size is proportional to the size of the primary memory</a:t>
            </a:r>
          </a:p>
          <a:p>
            <a:endParaRPr lang="en-US" dirty="0"/>
          </a:p>
          <a:p>
            <a:r>
              <a:rPr lang="en-US" i="1" dirty="0">
                <a:solidFill>
                  <a:schemeClr val="tx2"/>
                </a:solidFill>
              </a:rPr>
              <a:t>What is the disadvantage ?</a:t>
            </a:r>
          </a:p>
          <a:p>
            <a:endParaRPr lang="en-US" dirty="0"/>
          </a:p>
        </p:txBody>
      </p:sp>
      <p:sp>
        <p:nvSpPr>
          <p:cNvPr id="1702916" name="Rectangle 4"/>
          <p:cNvSpPr>
            <a:spLocks noChangeArrowheads="1"/>
          </p:cNvSpPr>
          <p:nvPr/>
        </p:nvSpPr>
        <p:spPr bwMode="auto">
          <a:xfrm>
            <a:off x="6680200" y="2209800"/>
            <a:ext cx="1701800" cy="30480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17" name="Line 5"/>
          <p:cNvSpPr>
            <a:spLocks noChangeShapeType="1"/>
          </p:cNvSpPr>
          <p:nvPr/>
        </p:nvSpPr>
        <p:spPr bwMode="auto">
          <a:xfrm>
            <a:off x="6692900" y="245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18" name="Line 6"/>
          <p:cNvSpPr>
            <a:spLocks noChangeShapeType="1"/>
          </p:cNvSpPr>
          <p:nvPr/>
        </p:nvSpPr>
        <p:spPr bwMode="auto">
          <a:xfrm>
            <a:off x="6680200" y="270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19" name="Line 7"/>
          <p:cNvSpPr>
            <a:spLocks noChangeShapeType="1"/>
          </p:cNvSpPr>
          <p:nvPr/>
        </p:nvSpPr>
        <p:spPr bwMode="auto">
          <a:xfrm>
            <a:off x="6680200" y="295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0" name="Line 8"/>
          <p:cNvSpPr>
            <a:spLocks noChangeShapeType="1"/>
          </p:cNvSpPr>
          <p:nvPr/>
        </p:nvSpPr>
        <p:spPr bwMode="auto">
          <a:xfrm>
            <a:off x="6680200" y="321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1" name="Line 9"/>
          <p:cNvSpPr>
            <a:spLocks noChangeShapeType="1"/>
          </p:cNvSpPr>
          <p:nvPr/>
        </p:nvSpPr>
        <p:spPr bwMode="auto">
          <a:xfrm>
            <a:off x="6680200" y="346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2" name="Line 10"/>
          <p:cNvSpPr>
            <a:spLocks noChangeShapeType="1"/>
          </p:cNvSpPr>
          <p:nvPr/>
        </p:nvSpPr>
        <p:spPr bwMode="auto">
          <a:xfrm>
            <a:off x="6680200" y="372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3" name="Line 11"/>
          <p:cNvSpPr>
            <a:spLocks noChangeShapeType="1"/>
          </p:cNvSpPr>
          <p:nvPr/>
        </p:nvSpPr>
        <p:spPr bwMode="auto">
          <a:xfrm>
            <a:off x="6680200" y="3975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4" name="Line 12"/>
          <p:cNvSpPr>
            <a:spLocks noChangeShapeType="1"/>
          </p:cNvSpPr>
          <p:nvPr/>
        </p:nvSpPr>
        <p:spPr bwMode="auto">
          <a:xfrm>
            <a:off x="6680200" y="4229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5" name="Line 13"/>
          <p:cNvSpPr>
            <a:spLocks noChangeShapeType="1"/>
          </p:cNvSpPr>
          <p:nvPr/>
        </p:nvSpPr>
        <p:spPr bwMode="auto">
          <a:xfrm>
            <a:off x="6680200" y="4483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6" name="Line 14"/>
          <p:cNvSpPr>
            <a:spLocks noChangeShapeType="1"/>
          </p:cNvSpPr>
          <p:nvPr/>
        </p:nvSpPr>
        <p:spPr bwMode="auto">
          <a:xfrm>
            <a:off x="6680200" y="4737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7" name="Line 15"/>
          <p:cNvSpPr>
            <a:spLocks noChangeShapeType="1"/>
          </p:cNvSpPr>
          <p:nvPr/>
        </p:nvSpPr>
        <p:spPr bwMode="auto">
          <a:xfrm>
            <a:off x="6680200" y="4991100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2928" name="Rectangle 16"/>
          <p:cNvSpPr>
            <a:spLocks noChangeArrowheads="1"/>
          </p:cNvSpPr>
          <p:nvPr/>
        </p:nvSpPr>
        <p:spPr bwMode="auto">
          <a:xfrm>
            <a:off x="7124700" y="3125787"/>
            <a:ext cx="71504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VPN </a:t>
            </a:r>
          </a:p>
        </p:txBody>
      </p:sp>
      <p:sp>
        <p:nvSpPr>
          <p:cNvPr id="1702929" name="Rectangle 17"/>
          <p:cNvSpPr>
            <a:spLocks noChangeArrowheads="1"/>
          </p:cNvSpPr>
          <p:nvPr/>
        </p:nvSpPr>
        <p:spPr bwMode="auto">
          <a:xfrm>
            <a:off x="7061200" y="1752600"/>
            <a:ext cx="1001001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PAR’s</a:t>
            </a:r>
          </a:p>
        </p:txBody>
      </p:sp>
      <p:sp>
        <p:nvSpPr>
          <p:cNvPr id="1702930" name="Rectangle 18"/>
          <p:cNvSpPr>
            <a:spLocks noChangeArrowheads="1"/>
          </p:cNvSpPr>
          <p:nvPr/>
        </p:nvSpPr>
        <p:spPr bwMode="auto">
          <a:xfrm>
            <a:off x="5924550" y="3124200"/>
            <a:ext cx="773563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PPN </a:t>
            </a:r>
          </a:p>
        </p:txBody>
      </p:sp>
    </p:spTree>
    <p:extLst>
      <p:ext uri="{BB962C8B-B14F-4D97-AF65-F5344CB8AC3E}">
        <p14:creationId xmlns:p14="http://schemas.microsoft.com/office/powerpoint/2010/main" val="3653006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3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Hashed Page Table:</a:t>
            </a:r>
            <a:br>
              <a:rPr lang="en-US" smtClean="0"/>
            </a:br>
            <a:r>
              <a:rPr lang="en-US" smtClean="0"/>
              <a:t>Approximating Associative Addressing</a:t>
            </a:r>
            <a:endParaRPr lang="en-US"/>
          </a:p>
        </p:txBody>
      </p:sp>
      <p:sp>
        <p:nvSpPr>
          <p:cNvPr id="4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855E4-E889-2C4F-8D70-328AEA8EA299}" type="slidenum">
              <a:rPr lang="en-US"/>
              <a:pPr/>
              <a:t>13</a:t>
            </a:fld>
            <a:endParaRPr lang="en-US"/>
          </a:p>
        </p:txBody>
      </p:sp>
      <p:sp>
        <p:nvSpPr>
          <p:cNvPr id="1703979" name="Rectangle 43"/>
          <p:cNvSpPr>
            <a:spLocks noGrp="1" noChangeArrowheads="1"/>
          </p:cNvSpPr>
          <p:nvPr>
            <p:ph idx="4294967295"/>
          </p:nvPr>
        </p:nvSpPr>
        <p:spPr>
          <a:xfrm>
            <a:off x="0" y="3505200"/>
            <a:ext cx="6858000" cy="2616200"/>
          </a:xfrm>
        </p:spPr>
        <p:txBody>
          <a:bodyPr/>
          <a:lstStyle/>
          <a:p>
            <a:r>
              <a:rPr lang="en-US" sz="2400" dirty="0" smtClean="0"/>
              <a:t>Hashed Page Table is typically 2 to 3 times larger than the number of PPN’s to reduce collision probability </a:t>
            </a:r>
          </a:p>
          <a:p>
            <a:r>
              <a:rPr lang="en-US" sz="2400" dirty="0" smtClean="0"/>
              <a:t>It can also contain DPN’s for some non-resident pages (not common)</a:t>
            </a:r>
          </a:p>
          <a:p>
            <a:r>
              <a:rPr lang="en-US" sz="2400" dirty="0" smtClean="0"/>
              <a:t>If a translation cannot be resolved in this table then the software consults a data structure that has an entry for every existing page (e.g., full page table)</a:t>
            </a:r>
            <a:endParaRPr lang="en-US" sz="2400" dirty="0"/>
          </a:p>
        </p:txBody>
      </p:sp>
      <p:sp>
        <p:nvSpPr>
          <p:cNvPr id="1703938" name="Rectangle 2"/>
          <p:cNvSpPr>
            <a:spLocks noChangeArrowheads="1"/>
          </p:cNvSpPr>
          <p:nvPr/>
        </p:nvSpPr>
        <p:spPr bwMode="auto">
          <a:xfrm>
            <a:off x="6864350" y="2187575"/>
            <a:ext cx="1701800" cy="30480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3939" name="Line 3"/>
          <p:cNvSpPr>
            <a:spLocks noChangeShapeType="1"/>
          </p:cNvSpPr>
          <p:nvPr/>
        </p:nvSpPr>
        <p:spPr bwMode="auto">
          <a:xfrm flipH="1">
            <a:off x="1885950" y="1449387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0" name="Rectangle 4" descr="Wide upward diagonal"/>
          <p:cNvSpPr>
            <a:spLocks noChangeArrowheads="1"/>
          </p:cNvSpPr>
          <p:nvPr/>
        </p:nvSpPr>
        <p:spPr bwMode="auto">
          <a:xfrm>
            <a:off x="7953375" y="4217987"/>
            <a:ext cx="584200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1" name="Rectangle 5"/>
          <p:cNvSpPr>
            <a:spLocks noChangeArrowheads="1"/>
          </p:cNvSpPr>
          <p:nvPr/>
        </p:nvSpPr>
        <p:spPr bwMode="auto">
          <a:xfrm>
            <a:off x="793750" y="1220787"/>
            <a:ext cx="1854200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3" name="Rectangle 7"/>
          <p:cNvSpPr>
            <a:spLocks noChangeArrowheads="1"/>
          </p:cNvSpPr>
          <p:nvPr/>
        </p:nvSpPr>
        <p:spPr bwMode="auto">
          <a:xfrm>
            <a:off x="742950" y="2935287"/>
            <a:ext cx="1878013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4" name="Rectangle 8"/>
          <p:cNvSpPr>
            <a:spLocks noChangeArrowheads="1"/>
          </p:cNvSpPr>
          <p:nvPr/>
        </p:nvSpPr>
        <p:spPr bwMode="auto">
          <a:xfrm>
            <a:off x="1481138" y="1957387"/>
            <a:ext cx="762000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5" name="Rectangle 9"/>
          <p:cNvSpPr>
            <a:spLocks noChangeArrowheads="1"/>
          </p:cNvSpPr>
          <p:nvPr/>
        </p:nvSpPr>
        <p:spPr bwMode="auto">
          <a:xfrm>
            <a:off x="1481138" y="2154237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hash</a:t>
            </a:r>
          </a:p>
        </p:txBody>
      </p:sp>
      <p:sp>
        <p:nvSpPr>
          <p:cNvPr id="1703946" name="Line 10"/>
          <p:cNvSpPr>
            <a:spLocks noChangeShapeType="1"/>
          </p:cNvSpPr>
          <p:nvPr/>
        </p:nvSpPr>
        <p:spPr bwMode="auto">
          <a:xfrm>
            <a:off x="2268538" y="2300287"/>
            <a:ext cx="16367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47" name="Rectangle 11"/>
          <p:cNvSpPr>
            <a:spLocks noChangeArrowheads="1"/>
          </p:cNvSpPr>
          <p:nvPr/>
        </p:nvSpPr>
        <p:spPr bwMode="auto">
          <a:xfrm>
            <a:off x="2559050" y="1951037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Offset</a:t>
            </a:r>
          </a:p>
        </p:txBody>
      </p:sp>
      <p:sp>
        <p:nvSpPr>
          <p:cNvPr id="1703948" name="Rectangle 12"/>
          <p:cNvSpPr>
            <a:spLocks noChangeArrowheads="1"/>
          </p:cNvSpPr>
          <p:nvPr/>
        </p:nvSpPr>
        <p:spPr bwMode="auto">
          <a:xfrm>
            <a:off x="736600" y="2878137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Base of Table</a:t>
            </a:r>
          </a:p>
        </p:txBody>
      </p:sp>
      <p:sp>
        <p:nvSpPr>
          <p:cNvPr id="1703949" name="Oval 13"/>
          <p:cNvSpPr>
            <a:spLocks noChangeArrowheads="1"/>
          </p:cNvSpPr>
          <p:nvPr/>
        </p:nvSpPr>
        <p:spPr bwMode="auto">
          <a:xfrm>
            <a:off x="3932238" y="2058987"/>
            <a:ext cx="58261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0" name="Freeform 14"/>
          <p:cNvSpPr>
            <a:spLocks/>
          </p:cNvSpPr>
          <p:nvPr/>
        </p:nvSpPr>
        <p:spPr bwMode="auto">
          <a:xfrm>
            <a:off x="2635250" y="2630487"/>
            <a:ext cx="1563688" cy="457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1" name="Line 15"/>
          <p:cNvSpPr>
            <a:spLocks noChangeShapeType="1"/>
          </p:cNvSpPr>
          <p:nvPr/>
        </p:nvSpPr>
        <p:spPr bwMode="auto">
          <a:xfrm>
            <a:off x="935038" y="2312987"/>
            <a:ext cx="546100" cy="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2" name="Rectangle 16"/>
          <p:cNvSpPr>
            <a:spLocks noChangeArrowheads="1"/>
          </p:cNvSpPr>
          <p:nvPr/>
        </p:nvSpPr>
        <p:spPr bwMode="auto">
          <a:xfrm>
            <a:off x="3943350" y="2030412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03953" name="Rectangle 17"/>
          <p:cNvSpPr>
            <a:spLocks noChangeArrowheads="1"/>
          </p:cNvSpPr>
          <p:nvPr/>
        </p:nvSpPr>
        <p:spPr bwMode="auto">
          <a:xfrm>
            <a:off x="5080000" y="1925637"/>
            <a:ext cx="137447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 of PTE</a:t>
            </a:r>
          </a:p>
        </p:txBody>
      </p:sp>
      <p:sp>
        <p:nvSpPr>
          <p:cNvPr id="1703954" name="Line 18"/>
          <p:cNvSpPr>
            <a:spLocks noChangeShapeType="1"/>
          </p:cNvSpPr>
          <p:nvPr/>
        </p:nvSpPr>
        <p:spPr bwMode="auto">
          <a:xfrm>
            <a:off x="4529138" y="2325687"/>
            <a:ext cx="2233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5" name="Rectangle 19"/>
          <p:cNvSpPr>
            <a:spLocks noChangeArrowheads="1"/>
          </p:cNvSpPr>
          <p:nvPr/>
        </p:nvSpPr>
        <p:spPr bwMode="auto">
          <a:xfrm>
            <a:off x="6762750" y="1449387"/>
            <a:ext cx="1879600" cy="4610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3956" name="Rectangle 20"/>
          <p:cNvSpPr>
            <a:spLocks noChangeArrowheads="1"/>
          </p:cNvSpPr>
          <p:nvPr/>
        </p:nvSpPr>
        <p:spPr bwMode="auto">
          <a:xfrm>
            <a:off x="7140575" y="5297487"/>
            <a:ext cx="1259961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Primary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703957" name="Line 21"/>
          <p:cNvSpPr>
            <a:spLocks noChangeShapeType="1"/>
          </p:cNvSpPr>
          <p:nvPr/>
        </p:nvSpPr>
        <p:spPr bwMode="auto">
          <a:xfrm>
            <a:off x="6877050" y="242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8" name="Line 22"/>
          <p:cNvSpPr>
            <a:spLocks noChangeShapeType="1"/>
          </p:cNvSpPr>
          <p:nvPr/>
        </p:nvSpPr>
        <p:spPr bwMode="auto">
          <a:xfrm>
            <a:off x="6864350" y="268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59" name="Line 23"/>
          <p:cNvSpPr>
            <a:spLocks noChangeShapeType="1"/>
          </p:cNvSpPr>
          <p:nvPr/>
        </p:nvSpPr>
        <p:spPr bwMode="auto">
          <a:xfrm>
            <a:off x="6864350" y="293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0" name="Line 24"/>
          <p:cNvSpPr>
            <a:spLocks noChangeShapeType="1"/>
          </p:cNvSpPr>
          <p:nvPr/>
        </p:nvSpPr>
        <p:spPr bwMode="auto">
          <a:xfrm>
            <a:off x="6864350" y="319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1" name="Line 25"/>
          <p:cNvSpPr>
            <a:spLocks noChangeShapeType="1"/>
          </p:cNvSpPr>
          <p:nvPr/>
        </p:nvSpPr>
        <p:spPr bwMode="auto">
          <a:xfrm>
            <a:off x="6864350" y="344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2" name="Line 26"/>
          <p:cNvSpPr>
            <a:spLocks noChangeShapeType="1"/>
          </p:cNvSpPr>
          <p:nvPr/>
        </p:nvSpPr>
        <p:spPr bwMode="auto">
          <a:xfrm>
            <a:off x="6864350" y="369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3" name="Line 27"/>
          <p:cNvSpPr>
            <a:spLocks noChangeShapeType="1"/>
          </p:cNvSpPr>
          <p:nvPr/>
        </p:nvSpPr>
        <p:spPr bwMode="auto">
          <a:xfrm>
            <a:off x="6864350" y="3952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4" name="Line 28"/>
          <p:cNvSpPr>
            <a:spLocks noChangeShapeType="1"/>
          </p:cNvSpPr>
          <p:nvPr/>
        </p:nvSpPr>
        <p:spPr bwMode="auto">
          <a:xfrm>
            <a:off x="6864350" y="4206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5" name="Line 29"/>
          <p:cNvSpPr>
            <a:spLocks noChangeShapeType="1"/>
          </p:cNvSpPr>
          <p:nvPr/>
        </p:nvSpPr>
        <p:spPr bwMode="auto">
          <a:xfrm>
            <a:off x="6864350" y="4460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6" name="Line 30"/>
          <p:cNvSpPr>
            <a:spLocks noChangeShapeType="1"/>
          </p:cNvSpPr>
          <p:nvPr/>
        </p:nvSpPr>
        <p:spPr bwMode="auto">
          <a:xfrm>
            <a:off x="6864350" y="4714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7" name="Line 31"/>
          <p:cNvSpPr>
            <a:spLocks noChangeShapeType="1"/>
          </p:cNvSpPr>
          <p:nvPr/>
        </p:nvSpPr>
        <p:spPr bwMode="auto">
          <a:xfrm>
            <a:off x="6864350" y="4968875"/>
            <a:ext cx="1689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68" name="Rectangle 32"/>
          <p:cNvSpPr>
            <a:spLocks noChangeArrowheads="1"/>
          </p:cNvSpPr>
          <p:nvPr/>
        </p:nvSpPr>
        <p:spPr bwMode="auto">
          <a:xfrm>
            <a:off x="6824663" y="3168650"/>
            <a:ext cx="164373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VPN  PID  PPN</a:t>
            </a:r>
          </a:p>
        </p:txBody>
      </p:sp>
      <p:sp>
        <p:nvSpPr>
          <p:cNvPr id="1703969" name="Rectangle 33"/>
          <p:cNvSpPr>
            <a:spLocks noChangeArrowheads="1"/>
          </p:cNvSpPr>
          <p:nvPr/>
        </p:nvSpPr>
        <p:spPr bwMode="auto">
          <a:xfrm>
            <a:off x="6991350" y="1563687"/>
            <a:ext cx="153963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Page Table</a:t>
            </a:r>
          </a:p>
        </p:txBody>
      </p:sp>
      <p:sp>
        <p:nvSpPr>
          <p:cNvPr id="1703970" name="Line 34"/>
          <p:cNvSpPr>
            <a:spLocks noChangeShapeType="1"/>
          </p:cNvSpPr>
          <p:nvPr/>
        </p:nvSpPr>
        <p:spPr bwMode="auto">
          <a:xfrm>
            <a:off x="74612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3971" name="Line 35"/>
          <p:cNvSpPr>
            <a:spLocks noChangeShapeType="1"/>
          </p:cNvSpPr>
          <p:nvPr/>
        </p:nvSpPr>
        <p:spPr bwMode="auto">
          <a:xfrm>
            <a:off x="7956550" y="2187575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3972" name="Rectangle 36"/>
          <p:cNvSpPr>
            <a:spLocks noChangeArrowheads="1"/>
          </p:cNvSpPr>
          <p:nvPr/>
        </p:nvSpPr>
        <p:spPr bwMode="auto">
          <a:xfrm>
            <a:off x="793750" y="1220787"/>
            <a:ext cx="2921000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73" name="Line 37"/>
          <p:cNvSpPr>
            <a:spLocks noChangeShapeType="1"/>
          </p:cNvSpPr>
          <p:nvPr/>
        </p:nvSpPr>
        <p:spPr bwMode="auto">
          <a:xfrm>
            <a:off x="2647950" y="1233487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3974" name="Rectangle 38"/>
          <p:cNvSpPr>
            <a:spLocks noChangeArrowheads="1"/>
          </p:cNvSpPr>
          <p:nvPr/>
        </p:nvSpPr>
        <p:spPr bwMode="auto">
          <a:xfrm>
            <a:off x="1274763" y="1185862"/>
            <a:ext cx="2164155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VPN		d</a:t>
            </a:r>
          </a:p>
        </p:txBody>
      </p:sp>
      <p:sp>
        <p:nvSpPr>
          <p:cNvPr id="1703975" name="Rectangle 39"/>
          <p:cNvSpPr>
            <a:spLocks noChangeArrowheads="1"/>
          </p:cNvSpPr>
          <p:nvPr/>
        </p:nvSpPr>
        <p:spPr bwMode="auto">
          <a:xfrm>
            <a:off x="3751263" y="1143000"/>
            <a:ext cx="20904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703976" name="Rectangle 40"/>
          <p:cNvSpPr>
            <a:spLocks noChangeArrowheads="1"/>
          </p:cNvSpPr>
          <p:nvPr/>
        </p:nvSpPr>
        <p:spPr bwMode="auto">
          <a:xfrm>
            <a:off x="6824663" y="3651250"/>
            <a:ext cx="1669028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VPN  PID  DPN</a:t>
            </a:r>
          </a:p>
        </p:txBody>
      </p:sp>
      <p:sp>
        <p:nvSpPr>
          <p:cNvPr id="1703977" name="Rectangle 41"/>
          <p:cNvSpPr>
            <a:spLocks noChangeArrowheads="1"/>
          </p:cNvSpPr>
          <p:nvPr/>
        </p:nvSpPr>
        <p:spPr bwMode="auto">
          <a:xfrm>
            <a:off x="6811963" y="4159250"/>
            <a:ext cx="1097206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VPN  PID</a:t>
            </a:r>
          </a:p>
        </p:txBody>
      </p:sp>
      <p:sp>
        <p:nvSpPr>
          <p:cNvPr id="1703978" name="Text Box 42"/>
          <p:cNvSpPr txBox="1">
            <a:spLocks noChangeArrowheads="1"/>
          </p:cNvSpPr>
          <p:nvPr/>
        </p:nvSpPr>
        <p:spPr bwMode="auto">
          <a:xfrm>
            <a:off x="384260" y="2092325"/>
            <a:ext cx="539581" cy="40011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PID</a:t>
            </a:r>
          </a:p>
        </p:txBody>
      </p:sp>
    </p:spTree>
    <p:extLst>
      <p:ext uri="{BB962C8B-B14F-4D97-AF65-F5344CB8AC3E}">
        <p14:creationId xmlns:p14="http://schemas.microsoft.com/office/powerpoint/2010/main" val="28638069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7016" name="Rectangle 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Power PC: Hashed Page Table</a:t>
            </a:r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D23BF6-7160-C547-A36B-6CA3DD074933}" type="slidenum">
              <a:rPr lang="en-US"/>
              <a:pPr/>
              <a:t>14</a:t>
            </a:fld>
            <a:endParaRPr lang="en-US" b="0" dirty="0">
              <a:solidFill>
                <a:srgbClr val="FBBA03"/>
              </a:solidFill>
            </a:endParaRPr>
          </a:p>
        </p:txBody>
      </p:sp>
      <p:sp>
        <p:nvSpPr>
          <p:cNvPr id="1707049" name="Rectangle 41"/>
          <p:cNvSpPr>
            <a:spLocks noGrp="1" noChangeArrowheads="1"/>
          </p:cNvSpPr>
          <p:nvPr>
            <p:ph idx="4294967295"/>
          </p:nvPr>
        </p:nvSpPr>
        <p:spPr>
          <a:xfrm>
            <a:off x="0" y="3429000"/>
            <a:ext cx="6858000" cy="3154363"/>
          </a:xfrm>
          <a:noFill/>
          <a:ln/>
        </p:spPr>
        <p:txBody>
          <a:bodyPr/>
          <a:lstStyle/>
          <a:p>
            <a:pPr marL="342900" indent="-342900"/>
            <a:r>
              <a:rPr lang="en-US" sz="2400" dirty="0"/>
              <a:t>Each hash table slot has 8 PTE's &lt;VPN,PPN&gt; that are searched sequentially</a:t>
            </a:r>
          </a:p>
          <a:p>
            <a:pPr marL="342900" indent="-342900"/>
            <a:r>
              <a:rPr lang="en-US" sz="2400" dirty="0"/>
              <a:t>If the first hash slot fails, an alternate hash function is used to look in another slot</a:t>
            </a:r>
          </a:p>
          <a:p>
            <a:pPr marL="342900" indent="-342900">
              <a:buFontTx/>
              <a:buNone/>
            </a:pPr>
            <a:r>
              <a:rPr lang="en-US" sz="2400" dirty="0"/>
              <a:t>		</a:t>
            </a:r>
            <a:r>
              <a:rPr lang="en-US" sz="2400" i="1" dirty="0">
                <a:solidFill>
                  <a:srgbClr val="56127A"/>
                </a:solidFill>
              </a:rPr>
              <a:t>All these steps are done in hardware!</a:t>
            </a:r>
            <a:endParaRPr lang="en-US" sz="2400" dirty="0">
              <a:solidFill>
                <a:srgbClr val="56127A"/>
              </a:solidFill>
            </a:endParaRPr>
          </a:p>
          <a:p>
            <a:pPr marL="342900" indent="-342900"/>
            <a:r>
              <a:rPr lang="en-US" sz="2400" dirty="0"/>
              <a:t>Hashed Table is typically 2 to 3 times larger than the number of physical pages</a:t>
            </a:r>
          </a:p>
          <a:p>
            <a:pPr marL="342900" indent="-342900"/>
            <a:r>
              <a:rPr lang="en-US" sz="2400" dirty="0"/>
              <a:t>The full backup Page Table </a:t>
            </a:r>
            <a:r>
              <a:rPr lang="en-US" sz="2400" dirty="0" smtClean="0"/>
              <a:t>is managed in software</a:t>
            </a:r>
            <a:endParaRPr lang="en-US" sz="2400" dirty="0"/>
          </a:p>
        </p:txBody>
      </p:sp>
      <p:sp>
        <p:nvSpPr>
          <p:cNvPr id="1707010" name="Rectangle 2"/>
          <p:cNvSpPr>
            <a:spLocks noChangeArrowheads="1"/>
          </p:cNvSpPr>
          <p:nvPr/>
        </p:nvSpPr>
        <p:spPr bwMode="auto">
          <a:xfrm>
            <a:off x="585788" y="3009900"/>
            <a:ext cx="1865312" cy="3175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11" name="Rectangle 3"/>
          <p:cNvSpPr>
            <a:spLocks noChangeArrowheads="1"/>
          </p:cNvSpPr>
          <p:nvPr/>
        </p:nvSpPr>
        <p:spPr bwMode="auto">
          <a:xfrm>
            <a:off x="609600" y="2895600"/>
            <a:ext cx="184936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Base of Table</a:t>
            </a:r>
          </a:p>
        </p:txBody>
      </p:sp>
      <p:sp>
        <p:nvSpPr>
          <p:cNvPr id="1707012" name="Line 4"/>
          <p:cNvSpPr>
            <a:spLocks noChangeShapeType="1"/>
          </p:cNvSpPr>
          <p:nvPr/>
        </p:nvSpPr>
        <p:spPr bwMode="auto">
          <a:xfrm flipH="1">
            <a:off x="1676400" y="1447800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13" name="Rectangle 5"/>
          <p:cNvSpPr>
            <a:spLocks noChangeArrowheads="1"/>
          </p:cNvSpPr>
          <p:nvPr/>
        </p:nvSpPr>
        <p:spPr bwMode="auto">
          <a:xfrm>
            <a:off x="7035800" y="2171700"/>
            <a:ext cx="1635125" cy="20193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14" name="Rectangle 6" descr="Wide upward diagonal"/>
          <p:cNvSpPr>
            <a:spLocks noChangeArrowheads="1"/>
          </p:cNvSpPr>
          <p:nvPr/>
        </p:nvSpPr>
        <p:spPr bwMode="auto">
          <a:xfrm>
            <a:off x="7874000" y="2438400"/>
            <a:ext cx="788988" cy="228600"/>
          </a:xfrm>
          <a:prstGeom prst="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15" name="Rectangle 7"/>
          <p:cNvSpPr>
            <a:spLocks noChangeArrowheads="1"/>
          </p:cNvSpPr>
          <p:nvPr/>
        </p:nvSpPr>
        <p:spPr bwMode="auto">
          <a:xfrm>
            <a:off x="660400" y="1319213"/>
            <a:ext cx="1857375" cy="2794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17" name="Rectangle 9"/>
          <p:cNvSpPr>
            <a:spLocks noChangeArrowheads="1"/>
          </p:cNvSpPr>
          <p:nvPr/>
        </p:nvSpPr>
        <p:spPr bwMode="auto">
          <a:xfrm>
            <a:off x="1347788" y="1955800"/>
            <a:ext cx="720725" cy="7747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18" name="Rectangle 10"/>
          <p:cNvSpPr>
            <a:spLocks noChangeArrowheads="1"/>
          </p:cNvSpPr>
          <p:nvPr/>
        </p:nvSpPr>
        <p:spPr bwMode="auto">
          <a:xfrm>
            <a:off x="1335088" y="2139950"/>
            <a:ext cx="773951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hash</a:t>
            </a:r>
          </a:p>
        </p:txBody>
      </p:sp>
      <p:sp>
        <p:nvSpPr>
          <p:cNvPr id="1707019" name="Line 11"/>
          <p:cNvSpPr>
            <a:spLocks noChangeShapeType="1"/>
          </p:cNvSpPr>
          <p:nvPr/>
        </p:nvSpPr>
        <p:spPr bwMode="auto">
          <a:xfrm>
            <a:off x="2057400" y="2286000"/>
            <a:ext cx="1752600" cy="12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20" name="Rectangle 12"/>
          <p:cNvSpPr>
            <a:spLocks noChangeArrowheads="1"/>
          </p:cNvSpPr>
          <p:nvPr/>
        </p:nvSpPr>
        <p:spPr bwMode="auto">
          <a:xfrm>
            <a:off x="2413000" y="1936750"/>
            <a:ext cx="942717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Offset</a:t>
            </a:r>
          </a:p>
        </p:txBody>
      </p:sp>
      <p:sp>
        <p:nvSpPr>
          <p:cNvPr id="1707021" name="Oval 13"/>
          <p:cNvSpPr>
            <a:spLocks noChangeArrowheads="1"/>
          </p:cNvSpPr>
          <p:nvPr/>
        </p:nvSpPr>
        <p:spPr bwMode="auto">
          <a:xfrm>
            <a:off x="3798888" y="2057400"/>
            <a:ext cx="550862" cy="5588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22" name="Freeform 14"/>
          <p:cNvSpPr>
            <a:spLocks/>
          </p:cNvSpPr>
          <p:nvPr/>
        </p:nvSpPr>
        <p:spPr bwMode="auto">
          <a:xfrm>
            <a:off x="2463800" y="2616200"/>
            <a:ext cx="1574800" cy="584200"/>
          </a:xfrm>
          <a:custGeom>
            <a:avLst/>
            <a:gdLst/>
            <a:ahLst/>
            <a:cxnLst>
              <a:cxn ang="0">
                <a:pos x="0" y="352"/>
              </a:cxn>
              <a:cxn ang="0">
                <a:pos x="984" y="352"/>
              </a:cxn>
              <a:cxn ang="0">
                <a:pos x="984" y="0"/>
              </a:cxn>
            </a:cxnLst>
            <a:rect l="0" t="0" r="r" b="b"/>
            <a:pathLst>
              <a:path w="985" h="353">
                <a:moveTo>
                  <a:pt x="0" y="352"/>
                </a:moveTo>
                <a:lnTo>
                  <a:pt x="984" y="352"/>
                </a:lnTo>
                <a:lnTo>
                  <a:pt x="984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23" name="Rectangle 15"/>
          <p:cNvSpPr>
            <a:spLocks noChangeArrowheads="1"/>
          </p:cNvSpPr>
          <p:nvPr/>
        </p:nvSpPr>
        <p:spPr bwMode="auto">
          <a:xfrm>
            <a:off x="3806825" y="2016125"/>
            <a:ext cx="412674" cy="64376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60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1707024" name="Rectangle 16"/>
          <p:cNvSpPr>
            <a:spLocks noChangeArrowheads="1"/>
          </p:cNvSpPr>
          <p:nvPr/>
        </p:nvSpPr>
        <p:spPr bwMode="auto">
          <a:xfrm>
            <a:off x="4489450" y="1911350"/>
            <a:ext cx="1392660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 of Slot</a:t>
            </a:r>
          </a:p>
        </p:txBody>
      </p:sp>
      <p:sp>
        <p:nvSpPr>
          <p:cNvPr id="1707025" name="Line 17"/>
          <p:cNvSpPr>
            <a:spLocks noChangeShapeType="1"/>
          </p:cNvSpPr>
          <p:nvPr/>
        </p:nvSpPr>
        <p:spPr bwMode="auto">
          <a:xfrm>
            <a:off x="4343400" y="2325688"/>
            <a:ext cx="18430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26" name="Rectangle 18"/>
          <p:cNvSpPr>
            <a:spLocks noChangeArrowheads="1"/>
          </p:cNvSpPr>
          <p:nvPr/>
        </p:nvSpPr>
        <p:spPr bwMode="auto">
          <a:xfrm>
            <a:off x="6937375" y="1447800"/>
            <a:ext cx="1779588" cy="4724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27" name="Rectangle 19"/>
          <p:cNvSpPr>
            <a:spLocks noChangeArrowheads="1"/>
          </p:cNvSpPr>
          <p:nvPr/>
        </p:nvSpPr>
        <p:spPr bwMode="auto">
          <a:xfrm>
            <a:off x="7239000" y="5334000"/>
            <a:ext cx="1411288" cy="8191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Verdana" charset="0"/>
              </a:rPr>
              <a:t>Primary</a:t>
            </a:r>
          </a:p>
          <a:p>
            <a:pPr eaLnBrk="0" hangingPunct="0"/>
            <a:r>
              <a:rPr lang="en-US">
                <a:solidFill>
                  <a:srgbClr val="000000"/>
                </a:solidFill>
                <a:latin typeface="Verdana" charset="0"/>
              </a:rPr>
              <a:t>Memory</a:t>
            </a:r>
          </a:p>
        </p:txBody>
      </p:sp>
      <p:sp>
        <p:nvSpPr>
          <p:cNvPr id="1707028" name="Rectangle 20"/>
          <p:cNvSpPr>
            <a:spLocks noChangeArrowheads="1"/>
          </p:cNvSpPr>
          <p:nvPr/>
        </p:nvSpPr>
        <p:spPr bwMode="auto">
          <a:xfrm>
            <a:off x="7038975" y="2185988"/>
            <a:ext cx="1611313" cy="30480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29" name="Line 21"/>
          <p:cNvSpPr>
            <a:spLocks noChangeShapeType="1"/>
          </p:cNvSpPr>
          <p:nvPr/>
        </p:nvSpPr>
        <p:spPr bwMode="auto">
          <a:xfrm>
            <a:off x="7051675" y="242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30" name="Line 22"/>
          <p:cNvSpPr>
            <a:spLocks noChangeShapeType="1"/>
          </p:cNvSpPr>
          <p:nvPr/>
        </p:nvSpPr>
        <p:spPr bwMode="auto">
          <a:xfrm>
            <a:off x="7038975" y="268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31" name="Line 23"/>
          <p:cNvSpPr>
            <a:spLocks noChangeShapeType="1"/>
          </p:cNvSpPr>
          <p:nvPr/>
        </p:nvSpPr>
        <p:spPr bwMode="auto">
          <a:xfrm>
            <a:off x="7038975" y="293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32" name="Line 24"/>
          <p:cNvSpPr>
            <a:spLocks noChangeShapeType="1"/>
          </p:cNvSpPr>
          <p:nvPr/>
        </p:nvSpPr>
        <p:spPr bwMode="auto">
          <a:xfrm>
            <a:off x="7038975" y="318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33" name="Line 25"/>
          <p:cNvSpPr>
            <a:spLocks noChangeShapeType="1"/>
          </p:cNvSpPr>
          <p:nvPr/>
        </p:nvSpPr>
        <p:spPr bwMode="auto">
          <a:xfrm>
            <a:off x="7038975" y="344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34" name="Line 26"/>
          <p:cNvSpPr>
            <a:spLocks noChangeShapeType="1"/>
          </p:cNvSpPr>
          <p:nvPr/>
        </p:nvSpPr>
        <p:spPr bwMode="auto">
          <a:xfrm>
            <a:off x="7038975" y="369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35" name="Line 27"/>
          <p:cNvSpPr>
            <a:spLocks noChangeShapeType="1"/>
          </p:cNvSpPr>
          <p:nvPr/>
        </p:nvSpPr>
        <p:spPr bwMode="auto">
          <a:xfrm>
            <a:off x="7038975" y="3951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36" name="Line 28"/>
          <p:cNvSpPr>
            <a:spLocks noChangeShapeType="1"/>
          </p:cNvSpPr>
          <p:nvPr/>
        </p:nvSpPr>
        <p:spPr bwMode="auto">
          <a:xfrm>
            <a:off x="7038975" y="4205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37" name="Line 29"/>
          <p:cNvSpPr>
            <a:spLocks noChangeShapeType="1"/>
          </p:cNvSpPr>
          <p:nvPr/>
        </p:nvSpPr>
        <p:spPr bwMode="auto">
          <a:xfrm>
            <a:off x="7038975" y="4459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38" name="Line 30"/>
          <p:cNvSpPr>
            <a:spLocks noChangeShapeType="1"/>
          </p:cNvSpPr>
          <p:nvPr/>
        </p:nvSpPr>
        <p:spPr bwMode="auto">
          <a:xfrm>
            <a:off x="7038975" y="4713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39" name="Line 31"/>
          <p:cNvSpPr>
            <a:spLocks noChangeShapeType="1"/>
          </p:cNvSpPr>
          <p:nvPr/>
        </p:nvSpPr>
        <p:spPr bwMode="auto">
          <a:xfrm>
            <a:off x="7038975" y="4967288"/>
            <a:ext cx="1598613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40" name="Rectangle 32"/>
          <p:cNvSpPr>
            <a:spLocks noChangeArrowheads="1"/>
          </p:cNvSpPr>
          <p:nvPr/>
        </p:nvSpPr>
        <p:spPr bwMode="auto">
          <a:xfrm>
            <a:off x="7011988" y="2112963"/>
            <a:ext cx="1520750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VPN        PPN</a:t>
            </a:r>
          </a:p>
        </p:txBody>
      </p:sp>
      <p:sp>
        <p:nvSpPr>
          <p:cNvPr id="1707041" name="Rectangle 33"/>
          <p:cNvSpPr>
            <a:spLocks noChangeArrowheads="1"/>
          </p:cNvSpPr>
          <p:nvPr/>
        </p:nvSpPr>
        <p:spPr bwMode="auto">
          <a:xfrm>
            <a:off x="6923088" y="1552575"/>
            <a:ext cx="1765784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>
                <a:solidFill>
                  <a:srgbClr val="000000"/>
                </a:solidFill>
                <a:latin typeface="Calibri"/>
                <a:cs typeface="Calibri"/>
              </a:rPr>
              <a:t>Page Table</a:t>
            </a:r>
          </a:p>
        </p:txBody>
      </p:sp>
      <p:sp>
        <p:nvSpPr>
          <p:cNvPr id="1707042" name="Line 34"/>
          <p:cNvSpPr>
            <a:spLocks noChangeShapeType="1"/>
          </p:cNvSpPr>
          <p:nvPr/>
        </p:nvSpPr>
        <p:spPr bwMode="auto">
          <a:xfrm>
            <a:off x="7877175" y="2185988"/>
            <a:ext cx="0" cy="3048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07043" name="Rectangle 35"/>
          <p:cNvSpPr>
            <a:spLocks noChangeArrowheads="1"/>
          </p:cNvSpPr>
          <p:nvPr/>
        </p:nvSpPr>
        <p:spPr bwMode="auto">
          <a:xfrm>
            <a:off x="660400" y="1319213"/>
            <a:ext cx="2765425" cy="2921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44" name="Line 36"/>
          <p:cNvSpPr>
            <a:spLocks noChangeShapeType="1"/>
          </p:cNvSpPr>
          <p:nvPr/>
        </p:nvSpPr>
        <p:spPr bwMode="auto">
          <a:xfrm>
            <a:off x="2514600" y="1331913"/>
            <a:ext cx="0" cy="27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707045" name="Rectangle 37"/>
          <p:cNvSpPr>
            <a:spLocks noChangeArrowheads="1"/>
          </p:cNvSpPr>
          <p:nvPr/>
        </p:nvSpPr>
        <p:spPr bwMode="auto">
          <a:xfrm>
            <a:off x="1271588" y="1274763"/>
            <a:ext cx="1754838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VPN	       d</a:t>
            </a:r>
          </a:p>
        </p:txBody>
      </p:sp>
      <p:sp>
        <p:nvSpPr>
          <p:cNvPr id="1707046" name="Rectangle 38"/>
          <p:cNvSpPr>
            <a:spLocks noChangeArrowheads="1"/>
          </p:cNvSpPr>
          <p:nvPr/>
        </p:nvSpPr>
        <p:spPr bwMode="auto">
          <a:xfrm>
            <a:off x="3617913" y="1274763"/>
            <a:ext cx="134972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80-bit VA</a:t>
            </a:r>
          </a:p>
        </p:txBody>
      </p:sp>
      <p:sp>
        <p:nvSpPr>
          <p:cNvPr id="1707047" name="Rectangle 39"/>
          <p:cNvSpPr>
            <a:spLocks noChangeArrowheads="1"/>
          </p:cNvSpPr>
          <p:nvPr/>
        </p:nvSpPr>
        <p:spPr bwMode="auto">
          <a:xfrm>
            <a:off x="7011988" y="2354263"/>
            <a:ext cx="62632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VPN</a:t>
            </a:r>
          </a:p>
        </p:txBody>
      </p:sp>
      <p:sp>
        <p:nvSpPr>
          <p:cNvPr id="1707048" name="Freeform 40"/>
          <p:cNvSpPr>
            <a:spLocks/>
          </p:cNvSpPr>
          <p:nvPr/>
        </p:nvSpPr>
        <p:spPr bwMode="auto">
          <a:xfrm>
            <a:off x="6299200" y="2184400"/>
            <a:ext cx="698500" cy="2020888"/>
          </a:xfrm>
          <a:custGeom>
            <a:avLst/>
            <a:gdLst/>
            <a:ahLst/>
            <a:cxnLst>
              <a:cxn ang="0">
                <a:pos x="448" y="0"/>
              </a:cxn>
              <a:cxn ang="0">
                <a:pos x="0" y="88"/>
              </a:cxn>
              <a:cxn ang="0">
                <a:pos x="464" y="1272"/>
              </a:cxn>
            </a:cxnLst>
            <a:rect l="0" t="0" r="r" b="b"/>
            <a:pathLst>
              <a:path w="465" h="1273">
                <a:moveTo>
                  <a:pt x="448" y="0"/>
                </a:moveTo>
                <a:lnTo>
                  <a:pt x="0" y="88"/>
                </a:lnTo>
                <a:lnTo>
                  <a:pt x="464" y="127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065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VM features track historical uses:</a:t>
            </a:r>
            <a:endParaRPr lang="en-US"/>
          </a:p>
        </p:txBody>
      </p:sp>
      <p:sp>
        <p:nvSpPr>
          <p:cNvPr id="17408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6425" cy="5562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 smtClean="0"/>
              <a:t>Bare machine, only physical addresses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One program owned entire machine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 smtClean="0"/>
              <a:t>Batch-style multiprogramming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Several programs sharing CPU while waiting for I/O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Base &amp; bound: translation and protection between programs (supports </a:t>
            </a:r>
            <a:r>
              <a:rPr lang="en-US" sz="1800" i="1" dirty="0" smtClean="0"/>
              <a:t>swapping</a:t>
            </a:r>
            <a:r>
              <a:rPr lang="en-US" sz="1800" dirty="0" smtClean="0"/>
              <a:t> entire programs but not demand-paged virtual memory)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Problem with external fragmentation (holes in memory), needed occasional memory defragmentation as new jobs arrived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 smtClean="0"/>
              <a:t>Time sharing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More interactive programs, waiting for user.  Also, more jobs/second.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Motivated move to fixed-size page translation and protection, no external fragmentation (but now internal fragmentation, wasted bytes in page)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Motivated adoption of virtual memory to allow more jobs to share limited physical memory resources while holding working set in memory</a:t>
            </a:r>
          </a:p>
          <a:p>
            <a:pPr>
              <a:lnSpc>
                <a:spcPct val="90000"/>
              </a:lnSpc>
              <a:spcBef>
                <a:spcPts val="264"/>
              </a:spcBef>
            </a:pPr>
            <a:r>
              <a:rPr lang="en-US" sz="2000" dirty="0" smtClean="0"/>
              <a:t>Virtual Machine Monitors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Run multiple operating systems on one machine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Idea from 1970s IBM mainframes, now common on laptops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 smtClean="0"/>
              <a:t>e.g., run Windows on top of Mac OS X</a:t>
            </a:r>
          </a:p>
          <a:p>
            <a:pPr lvl="1">
              <a:lnSpc>
                <a:spcPct val="90000"/>
              </a:lnSpc>
              <a:spcBef>
                <a:spcPts val="264"/>
              </a:spcBef>
            </a:pPr>
            <a:r>
              <a:rPr lang="en-US" sz="1800" dirty="0" smtClean="0"/>
              <a:t>Hardware support for two levels of translation/protection</a:t>
            </a:r>
          </a:p>
          <a:p>
            <a:pPr lvl="2">
              <a:lnSpc>
                <a:spcPct val="90000"/>
              </a:lnSpc>
              <a:spcBef>
                <a:spcPts val="264"/>
              </a:spcBef>
            </a:pPr>
            <a:r>
              <a:rPr lang="en-US" sz="1600" dirty="0" smtClean="0"/>
              <a:t>Guest OS virtual -&gt; Guest OS physical -&gt; Host machine physical</a:t>
            </a:r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7C292-5A97-AF4B-B646-5416C312B6DF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551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- 1</a:t>
            </a:r>
          </a:p>
        </p:txBody>
      </p:sp>
      <p:sp>
        <p:nvSpPr>
          <p:cNvPr id="170803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 dirty="0" smtClean="0"/>
              <a:t>Servers/desktops/laptops/</a:t>
            </a:r>
            <a:r>
              <a:rPr lang="en-US" dirty="0" err="1" smtClean="0"/>
              <a:t>smartphones</a:t>
            </a:r>
            <a:r>
              <a:rPr lang="en-US" dirty="0" smtClean="0"/>
              <a:t> </a:t>
            </a:r>
            <a:r>
              <a:rPr lang="en-US" dirty="0"/>
              <a:t>have full demand-paged virtual memory</a:t>
            </a:r>
          </a:p>
          <a:p>
            <a:pPr lvl="1"/>
            <a:r>
              <a:rPr lang="en-US" dirty="0"/>
              <a:t>Portability between machines with different memory sizes</a:t>
            </a:r>
          </a:p>
          <a:p>
            <a:pPr lvl="1"/>
            <a:r>
              <a:rPr lang="en-US" dirty="0"/>
              <a:t>Protection between multiple users or multiple tasks</a:t>
            </a:r>
          </a:p>
          <a:p>
            <a:pPr lvl="1"/>
            <a:r>
              <a:rPr lang="en-US" dirty="0"/>
              <a:t>Share small physical memory among active tasks</a:t>
            </a:r>
          </a:p>
          <a:p>
            <a:pPr lvl="1"/>
            <a:r>
              <a:rPr lang="en-US" dirty="0"/>
              <a:t>Simplifies implementation of some OS features</a:t>
            </a:r>
          </a:p>
          <a:p>
            <a:r>
              <a:rPr lang="en-US" dirty="0"/>
              <a:t>Vector supercomputers have translation and protection but</a:t>
            </a:r>
            <a:r>
              <a:rPr lang="en-US" dirty="0" smtClean="0"/>
              <a:t> rarely complete demand</a:t>
            </a:r>
            <a:r>
              <a:rPr lang="en-US" dirty="0"/>
              <a:t>-paging</a:t>
            </a:r>
          </a:p>
          <a:p>
            <a:r>
              <a:rPr lang="en-US" sz="2000" dirty="0"/>
              <a:t>(Older </a:t>
            </a:r>
            <a:r>
              <a:rPr lang="en-US" sz="2000" dirty="0" err="1"/>
              <a:t>Crays</a:t>
            </a:r>
            <a:r>
              <a:rPr lang="en-US" sz="2000" dirty="0"/>
              <a:t>: </a:t>
            </a:r>
            <a:r>
              <a:rPr lang="en-US" sz="2000" dirty="0" err="1"/>
              <a:t>base&amp;bound</a:t>
            </a:r>
            <a:r>
              <a:rPr lang="en-US" sz="2000" dirty="0"/>
              <a:t>, Japanese &amp; Cray X1/X2: pages)</a:t>
            </a:r>
            <a:endParaRPr lang="en-US" dirty="0"/>
          </a:p>
          <a:p>
            <a:pPr lvl="1"/>
            <a:r>
              <a:rPr lang="en-US" dirty="0"/>
              <a:t>Don’t waste expensive CPU time thrashing to disk (make jobs fit in memory)</a:t>
            </a:r>
          </a:p>
          <a:p>
            <a:pPr lvl="1"/>
            <a:r>
              <a:rPr lang="en-US" dirty="0"/>
              <a:t>Mostly run in batch mode (run set of jobs that fits in memory)</a:t>
            </a:r>
          </a:p>
          <a:p>
            <a:pPr lvl="1"/>
            <a:r>
              <a:rPr lang="en-US" dirty="0"/>
              <a:t>Difficult to implement </a:t>
            </a:r>
            <a:r>
              <a:rPr lang="en-US" dirty="0" err="1"/>
              <a:t>restartable</a:t>
            </a:r>
            <a:r>
              <a:rPr lang="en-US" dirty="0"/>
              <a:t> vector instructions</a:t>
            </a:r>
          </a:p>
          <a:p>
            <a:pPr lvl="1"/>
            <a:endParaRPr 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627F81-F048-1741-80CD-FA44E02BA9FD}" type="slidenum">
              <a:rPr lang="en-US"/>
              <a:pPr/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600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9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Virtual Memory Use Today - 2</a:t>
            </a:r>
          </a:p>
        </p:txBody>
      </p:sp>
      <p:sp>
        <p:nvSpPr>
          <p:cNvPr id="170905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 anchor="ctr"/>
          <a:lstStyle/>
          <a:p>
            <a:r>
              <a:rPr lang="en-US"/>
              <a:t>Most embedded processors and DSPs provide physical addressing only</a:t>
            </a:r>
          </a:p>
          <a:p>
            <a:pPr lvl="1"/>
            <a:r>
              <a:rPr lang="en-US"/>
              <a:t>Can’t afford area/speed/power budget for virtual memory support</a:t>
            </a:r>
          </a:p>
          <a:p>
            <a:pPr lvl="1"/>
            <a:r>
              <a:rPr lang="en-US"/>
              <a:t>Often there is no secondary storage to swap to!</a:t>
            </a:r>
          </a:p>
          <a:p>
            <a:pPr lvl="1"/>
            <a:r>
              <a:rPr lang="en-US"/>
              <a:t>Programs custom written for particular memory configuration in product</a:t>
            </a:r>
          </a:p>
          <a:p>
            <a:pPr lvl="1"/>
            <a:r>
              <a:rPr lang="en-US"/>
              <a:t>Difficult to implement restartable instructions for exposed architectures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5E8C9-01EE-BC45-91D5-AC5D134E917B}" type="slidenum">
              <a:rPr lang="en-US"/>
              <a:pPr/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4542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partly inspired by previous MIT 6.823 and Berkeley CS252 computer architecture courses created by my collaborators and colleagues:</a:t>
            </a:r>
          </a:p>
          <a:p>
            <a:pPr lvl="1"/>
            <a:r>
              <a:rPr lang="en-US" dirty="0" err="1" smtClean="0"/>
              <a:t>Arvind</a:t>
            </a:r>
            <a:r>
              <a:rPr lang="en-US" dirty="0"/>
              <a:t> </a:t>
            </a:r>
            <a:r>
              <a:rPr lang="en-US" dirty="0" smtClean="0"/>
              <a:t>(MIT)</a:t>
            </a:r>
            <a:endParaRPr lang="en-US" dirty="0"/>
          </a:p>
          <a:p>
            <a:pPr lvl="1"/>
            <a:r>
              <a:rPr lang="en-US" dirty="0"/>
              <a:t>Joel </a:t>
            </a:r>
            <a:r>
              <a:rPr lang="en-US" dirty="0" err="1" smtClean="0"/>
              <a:t>Emer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Intel</a:t>
            </a:r>
            <a:r>
              <a:rPr lang="en-US" dirty="0"/>
              <a:t>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</a:p>
          <a:p>
            <a:pPr lvl="1"/>
            <a:r>
              <a:rPr lang="en-US" dirty="0"/>
              <a:t>David Patterson (UCB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0A75C8-C148-D646-81FC-1D13FFF086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080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Translation in CPU Pipeline</a:t>
            </a:r>
            <a:endParaRPr lang="en-US"/>
          </a:p>
        </p:txBody>
      </p:sp>
      <p:sp>
        <p:nvSpPr>
          <p:cNvPr id="1685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276600"/>
            <a:ext cx="8226425" cy="3124200"/>
          </a:xfrm>
        </p:spPr>
        <p:txBody>
          <a:bodyPr/>
          <a:lstStyle/>
          <a:p>
            <a:r>
              <a:rPr lang="en-US" sz="2800" dirty="0" smtClean="0"/>
              <a:t>Need to cope with additional latency of TLB:</a:t>
            </a:r>
          </a:p>
          <a:p>
            <a:pPr lvl="1"/>
            <a:r>
              <a:rPr lang="en-US" sz="2400" dirty="0" smtClean="0"/>
              <a:t>  slow down the clock?</a:t>
            </a:r>
          </a:p>
          <a:p>
            <a:pPr lvl="1"/>
            <a:r>
              <a:rPr lang="en-US" sz="2400" dirty="0" smtClean="0"/>
              <a:t>  pipeline the TLB and cache access?</a:t>
            </a:r>
          </a:p>
          <a:p>
            <a:pPr lvl="1"/>
            <a:r>
              <a:rPr lang="en-US" sz="2400" dirty="0" smtClean="0"/>
              <a:t>  virtual address caches</a:t>
            </a:r>
          </a:p>
          <a:p>
            <a:pPr lvl="1"/>
            <a:r>
              <a:rPr lang="en-US" sz="2400" dirty="0" smtClean="0"/>
              <a:t>  parallel TLB/cache access</a:t>
            </a:r>
            <a:endParaRPr lang="en-US" sz="2400" dirty="0"/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E37DD-8419-5243-9E56-EE2601435CE6}" type="slidenum">
              <a:rPr lang="en-US"/>
              <a:pPr/>
              <a:t>2</a:t>
            </a:fld>
            <a:endParaRPr lang="en-US"/>
          </a:p>
        </p:txBody>
      </p:sp>
      <p:sp>
        <p:nvSpPr>
          <p:cNvPr id="35" name="Line 4"/>
          <p:cNvSpPr>
            <a:spLocks noChangeShapeType="1"/>
          </p:cNvSpPr>
          <p:nvPr/>
        </p:nvSpPr>
        <p:spPr bwMode="auto">
          <a:xfrm>
            <a:off x="5638800" y="1828800"/>
            <a:ext cx="3124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990600" y="1828800"/>
            <a:ext cx="3810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180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8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1143000" y="1295400"/>
            <a:ext cx="6858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Inst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6248400" y="1295400"/>
            <a:ext cx="762000" cy="990600"/>
          </a:xfrm>
          <a:prstGeom prst="rect">
            <a:avLst/>
          </a:prstGeom>
          <a:solidFill>
            <a:srgbClr val="FDB9FE"/>
          </a:solidFill>
          <a:ln w="28575" cmpd="sng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Data TLB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56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57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58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59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0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1" name="Text Box 29"/>
          <p:cNvSpPr txBox="1">
            <a:spLocks noChangeArrowheads="1"/>
          </p:cNvSpPr>
          <p:nvPr/>
        </p:nvSpPr>
        <p:spPr bwMode="auto">
          <a:xfrm>
            <a:off x="5334000" y="1524000"/>
            <a:ext cx="3385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+</a:t>
            </a:r>
          </a:p>
        </p:txBody>
      </p:sp>
      <p:sp>
        <p:nvSpPr>
          <p:cNvPr id="62" name="Line 30"/>
          <p:cNvSpPr>
            <a:spLocks noChangeShapeType="1"/>
          </p:cNvSpPr>
          <p:nvPr/>
        </p:nvSpPr>
        <p:spPr bwMode="auto">
          <a:xfrm>
            <a:off x="14478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Line 31"/>
          <p:cNvSpPr>
            <a:spLocks noChangeShapeType="1"/>
          </p:cNvSpPr>
          <p:nvPr/>
        </p:nvSpPr>
        <p:spPr bwMode="auto">
          <a:xfrm>
            <a:off x="6629400" y="2286000"/>
            <a:ext cx="0" cy="304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" name="Text Box 32"/>
          <p:cNvSpPr txBox="1">
            <a:spLocks noChangeArrowheads="1"/>
          </p:cNvSpPr>
          <p:nvPr/>
        </p:nvSpPr>
        <p:spPr bwMode="auto">
          <a:xfrm>
            <a:off x="67023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65" name="Text Box 33"/>
          <p:cNvSpPr txBox="1">
            <a:spLocks noChangeArrowheads="1"/>
          </p:cNvSpPr>
          <p:nvPr/>
        </p:nvSpPr>
        <p:spPr bwMode="auto">
          <a:xfrm>
            <a:off x="5081935" y="2429303"/>
            <a:ext cx="300761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TLB miss? Page Fault?</a:t>
            </a:r>
          </a:p>
          <a:p>
            <a:pPr algn="ctr" eaLnBrk="0" hangingPunct="0"/>
            <a:r>
              <a:rPr lang="en-US" i="1">
                <a:solidFill>
                  <a:srgbClr val="56127A"/>
                </a:solidFill>
                <a:latin typeface="Calibri"/>
                <a:cs typeface="Calibri"/>
              </a:rPr>
              <a:t>Protection violation?</a:t>
            </a:r>
            <a:endParaRPr lang="en-US">
              <a:solidFill>
                <a:srgbClr val="56127A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0713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5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5507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Virtual-Address </a:t>
            </a:r>
            <a:r>
              <a:rPr lang="en-US" dirty="0"/>
              <a:t>Caches</a:t>
            </a:r>
          </a:p>
        </p:txBody>
      </p:sp>
      <p:sp>
        <p:nvSpPr>
          <p:cNvPr id="3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E7E8EA-0582-DE44-B9DA-7E7916FBC1B0}" type="slidenum">
              <a:rPr lang="en-US"/>
              <a:pPr/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653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95400" y="4508500"/>
            <a:ext cx="7848600" cy="1600200"/>
          </a:xfrm>
          <a:ln/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000" dirty="0"/>
              <a:t>one-step process in case of a hit (+)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cache needs to be flushed on a context switch unless address space identifiers (ASIDs) included in tags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i="1" dirty="0"/>
              <a:t>aliasing problems </a:t>
            </a:r>
            <a:r>
              <a:rPr lang="en-US" sz="2000" dirty="0"/>
              <a:t>due to the sharing of pages (-)</a:t>
            </a:r>
          </a:p>
          <a:p>
            <a:pPr marL="342900" indent="-342900">
              <a:lnSpc>
                <a:spcPct val="80000"/>
              </a:lnSpc>
            </a:pPr>
            <a:r>
              <a:rPr lang="en-US" sz="2000" dirty="0"/>
              <a:t>maintaining cache coherence (-) </a:t>
            </a:r>
          </a:p>
        </p:txBody>
      </p:sp>
      <p:grpSp>
        <p:nvGrpSpPr>
          <p:cNvPr id="1686532" name="Group 4"/>
          <p:cNvGrpSpPr>
            <a:grpSpLocks/>
          </p:cNvGrpSpPr>
          <p:nvPr/>
        </p:nvGrpSpPr>
        <p:grpSpPr bwMode="auto">
          <a:xfrm>
            <a:off x="1395413" y="1485900"/>
            <a:ext cx="5586412" cy="965200"/>
            <a:chOff x="879" y="936"/>
            <a:chExt cx="3519" cy="608"/>
          </a:xfrm>
        </p:grpSpPr>
        <p:sp>
          <p:nvSpPr>
            <p:cNvPr id="1686533" name="Rectangle 5"/>
            <p:cNvSpPr>
              <a:spLocks noChangeArrowheads="1"/>
            </p:cNvSpPr>
            <p:nvPr/>
          </p:nvSpPr>
          <p:spPr bwMode="auto">
            <a:xfrm>
              <a:off x="2576" y="1016"/>
              <a:ext cx="752" cy="368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34" name="Rectangle 6"/>
            <p:cNvSpPr>
              <a:spLocks noChangeArrowheads="1"/>
            </p:cNvSpPr>
            <p:nvPr/>
          </p:nvSpPr>
          <p:spPr bwMode="auto">
            <a:xfrm>
              <a:off x="879" y="1074"/>
              <a:ext cx="407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CPU</a:t>
              </a:r>
            </a:p>
          </p:txBody>
        </p:sp>
        <p:sp>
          <p:nvSpPr>
            <p:cNvPr id="1686535" name="Rectangle 7"/>
            <p:cNvSpPr>
              <a:spLocks noChangeArrowheads="1"/>
            </p:cNvSpPr>
            <p:nvPr/>
          </p:nvSpPr>
          <p:spPr bwMode="auto">
            <a:xfrm>
              <a:off x="912" y="1008"/>
              <a:ext cx="368" cy="36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36" name="Rectangle 8"/>
            <p:cNvSpPr>
              <a:spLocks noChangeArrowheads="1"/>
            </p:cNvSpPr>
            <p:nvPr/>
          </p:nvSpPr>
          <p:spPr bwMode="auto">
            <a:xfrm>
              <a:off x="2599" y="1002"/>
              <a:ext cx="693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Physical</a:t>
              </a:r>
            </a:p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Cache</a:t>
              </a:r>
            </a:p>
          </p:txBody>
        </p:sp>
        <p:sp>
          <p:nvSpPr>
            <p:cNvPr id="1686538" name="Rectangle 10"/>
            <p:cNvSpPr>
              <a:spLocks noChangeArrowheads="1"/>
            </p:cNvSpPr>
            <p:nvPr/>
          </p:nvSpPr>
          <p:spPr bwMode="auto">
            <a:xfrm>
              <a:off x="1800" y="1016"/>
              <a:ext cx="480" cy="368"/>
            </a:xfrm>
            <a:prstGeom prst="rect">
              <a:avLst/>
            </a:prstGeom>
            <a:solidFill>
              <a:srgbClr val="FDB9FE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TLB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39" name="Rectangle 11"/>
            <p:cNvSpPr>
              <a:spLocks noChangeArrowheads="1"/>
            </p:cNvSpPr>
            <p:nvPr/>
          </p:nvSpPr>
          <p:spPr bwMode="auto">
            <a:xfrm>
              <a:off x="3758" y="1105"/>
              <a:ext cx="42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40" name="Rectangle 12"/>
            <p:cNvSpPr>
              <a:spLocks noChangeArrowheads="1"/>
            </p:cNvSpPr>
            <p:nvPr/>
          </p:nvSpPr>
          <p:spPr bwMode="auto">
            <a:xfrm>
              <a:off x="3728" y="936"/>
              <a:ext cx="656" cy="60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41" name="Line 13"/>
            <p:cNvSpPr>
              <a:spLocks noChangeShapeType="1"/>
            </p:cNvSpPr>
            <p:nvPr/>
          </p:nvSpPr>
          <p:spPr bwMode="auto">
            <a:xfrm>
              <a:off x="1304" y="1200"/>
              <a:ext cx="48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42" name="Line 14"/>
            <p:cNvSpPr>
              <a:spLocks noChangeShapeType="1"/>
            </p:cNvSpPr>
            <p:nvPr/>
          </p:nvSpPr>
          <p:spPr bwMode="auto">
            <a:xfrm>
              <a:off x="2288" y="1200"/>
              <a:ext cx="27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6543" name="Rectangle 15"/>
            <p:cNvSpPr>
              <a:spLocks noChangeArrowheads="1"/>
            </p:cNvSpPr>
            <p:nvPr/>
          </p:nvSpPr>
          <p:spPr bwMode="auto">
            <a:xfrm>
              <a:off x="3703" y="1002"/>
              <a:ext cx="695" cy="40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Primary</a:t>
              </a:r>
            </a:p>
            <a:p>
              <a:pPr eaLnBrk="0" hangingPunct="0"/>
              <a:r>
                <a:rPr lang="en-US" sz="1800">
                  <a:solidFill>
                    <a:srgbClr val="000000"/>
                  </a:solidFill>
                  <a:latin typeface="Verdana" charset="0"/>
                </a:rPr>
                <a:t>Memory</a:t>
              </a:r>
            </a:p>
          </p:txBody>
        </p:sp>
        <p:sp>
          <p:nvSpPr>
            <p:cNvPr id="1686545" name="Rectangle 17"/>
            <p:cNvSpPr>
              <a:spLocks noChangeArrowheads="1"/>
            </p:cNvSpPr>
            <p:nvPr/>
          </p:nvSpPr>
          <p:spPr bwMode="auto">
            <a:xfrm>
              <a:off x="1335" y="986"/>
              <a:ext cx="311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56127A"/>
                  </a:solidFill>
                  <a:latin typeface="Verdana" charset="0"/>
                </a:rPr>
                <a:t>VA</a:t>
              </a:r>
            </a:p>
          </p:txBody>
        </p:sp>
        <p:sp>
          <p:nvSpPr>
            <p:cNvPr id="1686546" name="Rectangle 18"/>
            <p:cNvSpPr>
              <a:spLocks noChangeArrowheads="1"/>
            </p:cNvSpPr>
            <p:nvPr/>
          </p:nvSpPr>
          <p:spPr bwMode="auto">
            <a:xfrm>
              <a:off x="2304" y="960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  <p:sp>
          <p:nvSpPr>
            <p:cNvPr id="41" name="Line 14"/>
            <p:cNvSpPr>
              <a:spLocks noChangeShapeType="1"/>
            </p:cNvSpPr>
            <p:nvPr/>
          </p:nvSpPr>
          <p:spPr bwMode="auto">
            <a:xfrm>
              <a:off x="3344" y="1248"/>
              <a:ext cx="4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2" name="Rectangle 18"/>
            <p:cNvSpPr>
              <a:spLocks noChangeArrowheads="1"/>
            </p:cNvSpPr>
            <p:nvPr/>
          </p:nvSpPr>
          <p:spPr bwMode="auto">
            <a:xfrm>
              <a:off x="3408" y="1008"/>
              <a:ext cx="299" cy="22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1800" dirty="0">
                  <a:solidFill>
                    <a:srgbClr val="56127A"/>
                  </a:solidFill>
                  <a:latin typeface="Verdana" charset="0"/>
                </a:rPr>
                <a:t>PA</a:t>
              </a:r>
            </a:p>
          </p:txBody>
        </p:sp>
      </p:grpSp>
      <p:grpSp>
        <p:nvGrpSpPr>
          <p:cNvPr id="1686547" name="Group 19"/>
          <p:cNvGrpSpPr>
            <a:grpSpLocks/>
          </p:cNvGrpSpPr>
          <p:nvPr/>
        </p:nvGrpSpPr>
        <p:grpSpPr bwMode="auto">
          <a:xfrm>
            <a:off x="950913" y="2657475"/>
            <a:ext cx="7889875" cy="1622425"/>
            <a:chOff x="599" y="1586"/>
            <a:chExt cx="4970" cy="1022"/>
          </a:xfrm>
        </p:grpSpPr>
        <p:sp>
          <p:nvSpPr>
            <p:cNvPr id="1686548" name="Rectangle 20"/>
            <p:cNvSpPr>
              <a:spLocks noChangeArrowheads="1"/>
            </p:cNvSpPr>
            <p:nvPr/>
          </p:nvSpPr>
          <p:spPr bwMode="auto">
            <a:xfrm>
              <a:off x="599" y="1586"/>
              <a:ext cx="4302" cy="28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i="1">
                  <a:solidFill>
                    <a:srgbClr val="000000"/>
                  </a:solidFill>
                  <a:latin typeface="Verdana" charset="0"/>
                </a:rPr>
                <a:t>Alternative: place the cache before the TLB</a:t>
              </a:r>
            </a:p>
          </p:txBody>
        </p:sp>
        <p:grpSp>
          <p:nvGrpSpPr>
            <p:cNvPr id="1686549" name="Group 21"/>
            <p:cNvGrpSpPr>
              <a:grpSpLocks/>
            </p:cNvGrpSpPr>
            <p:nvPr/>
          </p:nvGrpSpPr>
          <p:grpSpPr bwMode="auto">
            <a:xfrm>
              <a:off x="887" y="2000"/>
              <a:ext cx="4682" cy="608"/>
              <a:chOff x="887" y="2000"/>
              <a:chExt cx="4682" cy="608"/>
            </a:xfrm>
          </p:grpSpPr>
          <p:sp>
            <p:nvSpPr>
              <p:cNvPr id="1686560" name="Rectangle 32"/>
              <p:cNvSpPr>
                <a:spLocks noChangeArrowheads="1"/>
              </p:cNvSpPr>
              <p:nvPr/>
            </p:nvSpPr>
            <p:spPr bwMode="auto">
              <a:xfrm>
                <a:off x="2704" y="2200"/>
                <a:ext cx="480" cy="368"/>
              </a:xfrm>
              <a:prstGeom prst="rect">
                <a:avLst/>
              </a:prstGeom>
              <a:solidFill>
                <a:srgbClr val="FDB9FE"/>
              </a:solidFill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50" name="Rectangle 22"/>
              <p:cNvSpPr>
                <a:spLocks noChangeArrowheads="1"/>
              </p:cNvSpPr>
              <p:nvPr/>
            </p:nvSpPr>
            <p:spPr bwMode="auto">
              <a:xfrm>
                <a:off x="1488" y="2168"/>
                <a:ext cx="864" cy="384"/>
              </a:xfrm>
              <a:prstGeom prst="rect">
                <a:avLst/>
              </a:prstGeom>
              <a:solidFill>
                <a:srgbClr val="FFFFFF"/>
              </a:solidFill>
              <a:ln w="2540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anchor="ctr">
                <a:prstTxWarp prst="textNoShape">
                  <a:avLst/>
                </a:prstTxWarp>
                <a:no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 dirty="0" smtClean="0">
                    <a:solidFill>
                      <a:srgbClr val="000000"/>
                    </a:solidFill>
                    <a:latin typeface="Arial" charset="0"/>
                  </a:rPr>
                  <a:t>Virtual Cache</a:t>
                </a:r>
                <a:endParaRPr lang="en-US" sz="1800" dirty="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51" name="Rectangle 23"/>
              <p:cNvSpPr>
                <a:spLocks noChangeArrowheads="1"/>
              </p:cNvSpPr>
              <p:nvPr/>
            </p:nvSpPr>
            <p:spPr bwMode="auto">
              <a:xfrm>
                <a:off x="887" y="2242"/>
                <a:ext cx="407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000000"/>
                    </a:solidFill>
                    <a:latin typeface="Verdana" charset="0"/>
                  </a:rPr>
                  <a:t>CPU</a:t>
                </a:r>
              </a:p>
            </p:txBody>
          </p:sp>
          <p:sp>
            <p:nvSpPr>
              <p:cNvPr id="1686552" name="Rectangle 24"/>
              <p:cNvSpPr>
                <a:spLocks noChangeArrowheads="1"/>
              </p:cNvSpPr>
              <p:nvPr/>
            </p:nvSpPr>
            <p:spPr bwMode="auto">
              <a:xfrm>
                <a:off x="912" y="2168"/>
                <a:ext cx="368" cy="36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53" name="Rectangle 25"/>
              <p:cNvSpPr>
                <a:spLocks noChangeArrowheads="1"/>
              </p:cNvSpPr>
              <p:nvPr/>
            </p:nvSpPr>
            <p:spPr bwMode="auto">
              <a:xfrm>
                <a:off x="1248" y="2120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  <p:sp>
            <p:nvSpPr>
              <p:cNvPr id="1686554" name="Rectangle 26"/>
              <p:cNvSpPr>
                <a:spLocks noChangeArrowheads="1"/>
              </p:cNvSpPr>
              <p:nvPr/>
            </p:nvSpPr>
            <p:spPr bwMode="auto">
              <a:xfrm>
                <a:off x="4416" y="2160"/>
                <a:ext cx="1153" cy="248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000" i="1">
                    <a:solidFill>
                      <a:srgbClr val="000000"/>
                    </a:solidFill>
                    <a:latin typeface="Verdana" charset="0"/>
                  </a:rPr>
                  <a:t>(StrongARM)</a:t>
                </a:r>
              </a:p>
            </p:txBody>
          </p:sp>
          <p:sp>
            <p:nvSpPr>
              <p:cNvPr id="1686556" name="Line 28"/>
              <p:cNvSpPr>
                <a:spLocks noChangeShapeType="1"/>
              </p:cNvSpPr>
              <p:nvPr/>
            </p:nvSpPr>
            <p:spPr bwMode="auto">
              <a:xfrm flipV="1">
                <a:off x="1296" y="2360"/>
                <a:ext cx="192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58" name="Rectangle 30"/>
              <p:cNvSpPr>
                <a:spLocks noChangeArrowheads="1"/>
              </p:cNvSpPr>
              <p:nvPr/>
            </p:nvSpPr>
            <p:spPr bwMode="auto">
              <a:xfrm>
                <a:off x="3255" y="2162"/>
                <a:ext cx="299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56127A"/>
                    </a:solidFill>
                    <a:latin typeface="Verdana" charset="0"/>
                  </a:rPr>
                  <a:t>PA</a:t>
                </a:r>
              </a:p>
            </p:txBody>
          </p:sp>
          <p:sp>
            <p:nvSpPr>
              <p:cNvPr id="1686559" name="Rectangle 31"/>
              <p:cNvSpPr>
                <a:spLocks noChangeArrowheads="1"/>
              </p:cNvSpPr>
              <p:nvPr/>
            </p:nvSpPr>
            <p:spPr bwMode="auto">
              <a:xfrm>
                <a:off x="2743" y="2266"/>
                <a:ext cx="382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000000"/>
                    </a:solidFill>
                    <a:latin typeface="Verdana" charset="0"/>
                  </a:rPr>
                  <a:t>TLB</a:t>
                </a:r>
              </a:p>
            </p:txBody>
          </p:sp>
          <p:sp>
            <p:nvSpPr>
              <p:cNvPr id="1686561" name="Rectangle 33"/>
              <p:cNvSpPr>
                <a:spLocks noChangeArrowheads="1"/>
              </p:cNvSpPr>
              <p:nvPr/>
            </p:nvSpPr>
            <p:spPr bwMode="auto">
              <a:xfrm>
                <a:off x="3758" y="2169"/>
                <a:ext cx="420" cy="231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62" name="Rectangle 34"/>
              <p:cNvSpPr>
                <a:spLocks noChangeArrowheads="1"/>
              </p:cNvSpPr>
              <p:nvPr/>
            </p:nvSpPr>
            <p:spPr bwMode="auto">
              <a:xfrm>
                <a:off x="3728" y="2000"/>
                <a:ext cx="656" cy="608"/>
              </a:xfrm>
              <a:prstGeom prst="rect">
                <a:avLst/>
              </a:prstGeom>
              <a:noFill/>
              <a:ln w="25400">
                <a:solidFill>
                  <a:schemeClr val="tx2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86563" name="Rectangle 35"/>
              <p:cNvSpPr>
                <a:spLocks noChangeArrowheads="1"/>
              </p:cNvSpPr>
              <p:nvPr/>
            </p:nvSpPr>
            <p:spPr bwMode="auto">
              <a:xfrm>
                <a:off x="3703" y="2066"/>
                <a:ext cx="695" cy="402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>
                    <a:solidFill>
                      <a:srgbClr val="000000"/>
                    </a:solidFill>
                    <a:latin typeface="Verdana" charset="0"/>
                  </a:rPr>
                  <a:t>Primary</a:t>
                </a:r>
              </a:p>
              <a:p>
                <a:pPr eaLnBrk="0" hangingPunct="0"/>
                <a:r>
                  <a:rPr lang="en-US" sz="1800">
                    <a:solidFill>
                      <a:srgbClr val="000000"/>
                    </a:solidFill>
                    <a:latin typeface="Verdana" charset="0"/>
                  </a:rPr>
                  <a:t>Memory</a:t>
                </a:r>
              </a:p>
            </p:txBody>
          </p:sp>
          <p:sp>
            <p:nvSpPr>
              <p:cNvPr id="1686564" name="Line 36"/>
              <p:cNvSpPr>
                <a:spLocks noChangeShapeType="1"/>
              </p:cNvSpPr>
              <p:nvPr/>
            </p:nvSpPr>
            <p:spPr bwMode="auto">
              <a:xfrm>
                <a:off x="3192" y="2368"/>
                <a:ext cx="528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38" name="Line 36"/>
              <p:cNvSpPr>
                <a:spLocks noChangeShapeType="1"/>
              </p:cNvSpPr>
              <p:nvPr/>
            </p:nvSpPr>
            <p:spPr bwMode="auto">
              <a:xfrm>
                <a:off x="2352" y="2408"/>
                <a:ext cx="336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40" name="Rectangle 25"/>
              <p:cNvSpPr>
                <a:spLocks noChangeArrowheads="1"/>
              </p:cNvSpPr>
              <p:nvPr/>
            </p:nvSpPr>
            <p:spPr bwMode="auto">
              <a:xfrm>
                <a:off x="2352" y="2168"/>
                <a:ext cx="311" cy="229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1800" dirty="0">
                    <a:solidFill>
                      <a:srgbClr val="56127A"/>
                    </a:solidFill>
                    <a:latin typeface="Verdana" charset="0"/>
                  </a:rPr>
                  <a:t>VA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66721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6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65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1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Virtually Addressed Cache</a:t>
            </a:r>
            <a:br>
              <a:rPr lang="en-US" dirty="0" smtClean="0"/>
            </a:br>
            <a:r>
              <a:rPr lang="en-US" dirty="0" smtClean="0"/>
              <a:t>(Virtual Index/Virtual Tag)</a:t>
            </a:r>
            <a:endParaRPr lang="en-US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839F8F-B68F-E348-AB5E-213A526F8E08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1652" name="Line 4"/>
          <p:cNvSpPr>
            <a:spLocks noChangeShapeType="1"/>
          </p:cNvSpPr>
          <p:nvPr/>
        </p:nvSpPr>
        <p:spPr bwMode="auto">
          <a:xfrm>
            <a:off x="5410200" y="25542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53" name="Line 5"/>
          <p:cNvSpPr>
            <a:spLocks noChangeShapeType="1"/>
          </p:cNvSpPr>
          <p:nvPr/>
        </p:nvSpPr>
        <p:spPr bwMode="auto">
          <a:xfrm>
            <a:off x="685800" y="25542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1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55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PC</a:t>
              </a:r>
              <a:endParaRPr lang="en-US" sz="1600" dirty="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1656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691657" name="Rectangle 9"/>
          <p:cNvSpPr>
            <a:spLocks noChangeArrowheads="1"/>
          </p:cNvSpPr>
          <p:nvPr/>
        </p:nvSpPr>
        <p:spPr bwMode="auto">
          <a:xfrm>
            <a:off x="2057400" y="3124200"/>
            <a:ext cx="762000" cy="4572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Inst</a:t>
            </a:r>
            <a:r>
              <a:rPr lang="en-US" sz="1800" dirty="0">
                <a:solidFill>
                  <a:srgbClr val="000000"/>
                </a:solidFill>
                <a:latin typeface="Arial" charset="0"/>
              </a:rPr>
              <a:t>. TLB</a:t>
            </a:r>
          </a:p>
        </p:txBody>
      </p:sp>
      <p:sp>
        <p:nvSpPr>
          <p:cNvPr id="1691658" name="Rectangle 10"/>
          <p:cNvSpPr>
            <a:spLocks noChangeArrowheads="1"/>
          </p:cNvSpPr>
          <p:nvPr/>
        </p:nvSpPr>
        <p:spPr bwMode="auto">
          <a:xfrm>
            <a:off x="1295400" y="2133600"/>
            <a:ext cx="10668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Inst. Cache</a:t>
            </a:r>
          </a:p>
        </p:txBody>
      </p: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048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0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D</a:t>
              </a:r>
            </a:p>
          </p:txBody>
        </p:sp>
        <p:sp>
          <p:nvSpPr>
            <p:cNvPr id="1691661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91662" name="Rectangle 14"/>
          <p:cNvSpPr>
            <a:spLocks noChangeArrowheads="1"/>
          </p:cNvSpPr>
          <p:nvPr/>
        </p:nvSpPr>
        <p:spPr bwMode="auto">
          <a:xfrm>
            <a:off x="3429000" y="20208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Decode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45720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4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E</a:t>
              </a:r>
            </a:p>
          </p:txBody>
        </p:sp>
        <p:sp>
          <p:nvSpPr>
            <p:cNvPr id="1691665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91666" name="Freeform 18"/>
          <p:cNvSpPr>
            <a:spLocks/>
          </p:cNvSpPr>
          <p:nvPr/>
        </p:nvSpPr>
        <p:spPr bwMode="auto">
          <a:xfrm>
            <a:off x="5029200" y="20208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54864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68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M</a:t>
              </a:r>
            </a:p>
          </p:txBody>
        </p:sp>
        <p:sp>
          <p:nvSpPr>
            <p:cNvPr id="1691669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91671" name="Rectangle 23"/>
          <p:cNvSpPr>
            <a:spLocks noChangeArrowheads="1"/>
          </p:cNvSpPr>
          <p:nvPr/>
        </p:nvSpPr>
        <p:spPr bwMode="auto">
          <a:xfrm>
            <a:off x="6248400" y="2209800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>
                <a:solidFill>
                  <a:srgbClr val="000000"/>
                </a:solidFill>
                <a:latin typeface="Calibri"/>
                <a:cs typeface="Calibri"/>
              </a:rPr>
              <a:t>Data Cache</a:t>
            </a: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8229600" y="1944687"/>
            <a:ext cx="304800" cy="1219200"/>
            <a:chOff x="336" y="1200"/>
            <a:chExt cx="144" cy="720"/>
          </a:xfrm>
          <a:solidFill>
            <a:schemeClr val="bg1"/>
          </a:solidFill>
        </p:grpSpPr>
        <p:sp>
          <p:nvSpPr>
            <p:cNvPr id="1691673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grpFill/>
            <a:ln w="28575" cmpd="sng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>
                  <a:solidFill>
                    <a:srgbClr val="000000"/>
                  </a:solidFill>
                  <a:latin typeface="Calibri"/>
                  <a:cs typeface="Calibri"/>
                </a:rPr>
                <a:t>W</a:t>
              </a:r>
            </a:p>
          </p:txBody>
        </p:sp>
        <p:sp>
          <p:nvSpPr>
            <p:cNvPr id="1691674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grpFill/>
            <a:ln w="2857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1691675" name="Line 27"/>
          <p:cNvSpPr>
            <a:spLocks noChangeShapeType="1"/>
          </p:cNvSpPr>
          <p:nvPr/>
        </p:nvSpPr>
        <p:spPr bwMode="auto">
          <a:xfrm>
            <a:off x="4876800" y="22494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76" name="Line 28"/>
          <p:cNvSpPr>
            <a:spLocks noChangeShapeType="1"/>
          </p:cNvSpPr>
          <p:nvPr/>
        </p:nvSpPr>
        <p:spPr bwMode="auto">
          <a:xfrm>
            <a:off x="4876800" y="28590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77" name="Text Box 29"/>
          <p:cNvSpPr txBox="1">
            <a:spLocks noChangeArrowheads="1"/>
          </p:cNvSpPr>
          <p:nvPr/>
        </p:nvSpPr>
        <p:spPr bwMode="auto">
          <a:xfrm>
            <a:off x="5081588" y="2401887"/>
            <a:ext cx="350837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600">
                <a:solidFill>
                  <a:srgbClr val="000000"/>
                </a:solidFill>
                <a:latin typeface="Arial" charset="0"/>
              </a:rPr>
              <a:t>+</a:t>
            </a:r>
          </a:p>
        </p:txBody>
      </p:sp>
      <p:sp>
        <p:nvSpPr>
          <p:cNvPr id="1691670" name="Rectangle 22"/>
          <p:cNvSpPr>
            <a:spLocks noChangeArrowheads="1"/>
          </p:cNvSpPr>
          <p:nvPr/>
        </p:nvSpPr>
        <p:spPr bwMode="auto">
          <a:xfrm>
            <a:off x="7467600" y="3276600"/>
            <a:ext cx="762000" cy="533400"/>
          </a:xfrm>
          <a:prstGeom prst="rect">
            <a:avLst/>
          </a:prstGeom>
          <a:solidFill>
            <a:srgbClr val="FDB9FE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Data TLB</a:t>
            </a:r>
          </a:p>
        </p:txBody>
      </p:sp>
      <p:sp>
        <p:nvSpPr>
          <p:cNvPr id="1691683" name="Rectangle 35"/>
          <p:cNvSpPr>
            <a:spLocks noChangeArrowheads="1"/>
          </p:cNvSpPr>
          <p:nvPr/>
        </p:nvSpPr>
        <p:spPr bwMode="auto">
          <a:xfrm>
            <a:off x="3429000" y="52212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Main Memory (DRAM)</a:t>
            </a:r>
          </a:p>
        </p:txBody>
      </p:sp>
      <p:sp>
        <p:nvSpPr>
          <p:cNvPr id="1691684" name="Rectangle 36"/>
          <p:cNvSpPr>
            <a:spLocks noChangeArrowheads="1"/>
          </p:cNvSpPr>
          <p:nvPr/>
        </p:nvSpPr>
        <p:spPr bwMode="auto">
          <a:xfrm>
            <a:off x="3733800" y="4190999"/>
            <a:ext cx="2667000" cy="573087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Memory Controller</a:t>
            </a:r>
          </a:p>
        </p:txBody>
      </p:sp>
      <p:sp>
        <p:nvSpPr>
          <p:cNvPr id="1691686" name="Freeform 38"/>
          <p:cNvSpPr>
            <a:spLocks/>
          </p:cNvSpPr>
          <p:nvPr/>
        </p:nvSpPr>
        <p:spPr bwMode="auto">
          <a:xfrm flipH="1">
            <a:off x="1447800" y="2819400"/>
            <a:ext cx="2286000" cy="1752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87" name="Line 39"/>
          <p:cNvSpPr>
            <a:spLocks noChangeShapeType="1"/>
          </p:cNvSpPr>
          <p:nvPr/>
        </p:nvSpPr>
        <p:spPr bwMode="auto">
          <a:xfrm>
            <a:off x="5105400" y="47640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88" name="Text Box 40"/>
          <p:cNvSpPr txBox="1">
            <a:spLocks noChangeArrowheads="1"/>
          </p:cNvSpPr>
          <p:nvPr/>
        </p:nvSpPr>
        <p:spPr bwMode="auto">
          <a:xfrm>
            <a:off x="7772400" y="3929133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89" name="Text Box 41"/>
          <p:cNvSpPr txBox="1">
            <a:spLocks noChangeArrowheads="1"/>
          </p:cNvSpPr>
          <p:nvPr/>
        </p:nvSpPr>
        <p:spPr bwMode="auto">
          <a:xfrm>
            <a:off x="1295400" y="4495800"/>
            <a:ext cx="182880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Instruction data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1690" name="Text Box 42"/>
          <p:cNvSpPr txBox="1">
            <a:spLocks noChangeArrowheads="1"/>
          </p:cNvSpPr>
          <p:nvPr/>
        </p:nvSpPr>
        <p:spPr bwMode="auto">
          <a:xfrm>
            <a:off x="4724400" y="4799290"/>
            <a:ext cx="2438400" cy="36933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94" name="Text Box 46"/>
          <p:cNvSpPr txBox="1">
            <a:spLocks noChangeArrowheads="1"/>
          </p:cNvSpPr>
          <p:nvPr/>
        </p:nvSpPr>
        <p:spPr bwMode="auto">
          <a:xfrm>
            <a:off x="152400" y="3594170"/>
            <a:ext cx="1116013" cy="707886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Physical Address</a:t>
            </a:r>
          </a:p>
        </p:txBody>
      </p:sp>
      <p:sp>
        <p:nvSpPr>
          <p:cNvPr id="1691696" name="Rectangle 48"/>
          <p:cNvSpPr>
            <a:spLocks noChangeArrowheads="1"/>
          </p:cNvSpPr>
          <p:nvPr/>
        </p:nvSpPr>
        <p:spPr bwMode="auto">
          <a:xfrm>
            <a:off x="3429000" y="3240087"/>
            <a:ext cx="1635125" cy="457200"/>
          </a:xfrm>
          <a:prstGeom prst="rect">
            <a:avLst/>
          </a:prstGeom>
          <a:solidFill>
            <a:srgbClr val="FDB9FE"/>
          </a:solidFill>
          <a:ln w="28575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85000"/>
              </a:lnSpc>
              <a:spcBef>
                <a:spcPct val="50000"/>
              </a:spcBef>
            </a:pPr>
            <a:r>
              <a:rPr lang="en-US" altLang="ko-KR" sz="1600" dirty="0" smtClean="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solidFill>
                  <a:srgbClr val="000000"/>
                </a:solidFill>
                <a:latin typeface="ヒラギノ角ゴ Pro W3" charset="-128"/>
                <a:ea typeface="굴림" charset="-127"/>
                <a:cs typeface="굴림" charset="-127"/>
              </a:rPr>
              <a:t>age-Table </a:t>
            </a:r>
            <a:r>
              <a:rPr lang="en-US" altLang="ko-KR" sz="1600" dirty="0">
                <a:solidFill>
                  <a:srgbClr val="000000"/>
                </a:solidFill>
                <a:latin typeface="ヒラギノ角ゴ Pro W3" charset="-128"/>
                <a:ea typeface="굴림" charset="-127"/>
                <a:cs typeface="굴림" charset="-127"/>
              </a:rPr>
              <a:t>Base</a:t>
            </a:r>
            <a:r>
              <a:rPr lang="en-US" altLang="ko-KR" sz="1600" dirty="0">
                <a:solidFill>
                  <a:srgbClr val="000000"/>
                </a:solidFill>
                <a:latin typeface="Arial" charset="0"/>
                <a:ea typeface="굴림" charset="-127"/>
                <a:cs typeface="굴림" charset="-127"/>
              </a:rPr>
              <a:t> Register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98" name="Line 50"/>
          <p:cNvSpPr>
            <a:spLocks noChangeShapeType="1"/>
          </p:cNvSpPr>
          <p:nvPr/>
        </p:nvSpPr>
        <p:spPr bwMode="auto">
          <a:xfrm>
            <a:off x="1066800" y="3962400"/>
            <a:ext cx="1143000" cy="76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99" name="Text Box 51"/>
          <p:cNvSpPr txBox="1">
            <a:spLocks noChangeArrowheads="1"/>
          </p:cNvSpPr>
          <p:nvPr/>
        </p:nvSpPr>
        <p:spPr bwMode="auto">
          <a:xfrm>
            <a:off x="1219200" y="12627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691700" name="Line 52"/>
          <p:cNvSpPr>
            <a:spLocks noChangeShapeType="1"/>
          </p:cNvSpPr>
          <p:nvPr/>
        </p:nvSpPr>
        <p:spPr bwMode="auto">
          <a:xfrm flipV="1">
            <a:off x="914400" y="1828800"/>
            <a:ext cx="533400" cy="685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703" name="Text Box 55"/>
          <p:cNvSpPr txBox="1">
            <a:spLocks noChangeArrowheads="1"/>
          </p:cNvSpPr>
          <p:nvPr/>
        </p:nvSpPr>
        <p:spPr bwMode="auto">
          <a:xfrm>
            <a:off x="5943600" y="1186547"/>
            <a:ext cx="1116013" cy="646331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>
                <a:solidFill>
                  <a:srgbClr val="000000"/>
                </a:solidFill>
                <a:latin typeface="Calibri"/>
                <a:cs typeface="Calibri"/>
              </a:rPr>
              <a:t>Virtual Address</a:t>
            </a:r>
          </a:p>
        </p:txBody>
      </p:sp>
      <p:sp>
        <p:nvSpPr>
          <p:cNvPr id="1691704" name="Line 56"/>
          <p:cNvSpPr>
            <a:spLocks noChangeShapeType="1"/>
          </p:cNvSpPr>
          <p:nvPr/>
        </p:nvSpPr>
        <p:spPr bwMode="auto">
          <a:xfrm flipV="1">
            <a:off x="6096000" y="1828800"/>
            <a:ext cx="152400" cy="6857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705" name="Rectangle 57"/>
          <p:cNvSpPr>
            <a:spLocks noChangeArrowheads="1"/>
          </p:cNvSpPr>
          <p:nvPr/>
        </p:nvSpPr>
        <p:spPr bwMode="auto">
          <a:xfrm>
            <a:off x="5257800" y="3316287"/>
            <a:ext cx="1905000" cy="685800"/>
          </a:xfrm>
          <a:prstGeom prst="rect">
            <a:avLst/>
          </a:prstGeom>
          <a:solidFill>
            <a:srgbClr val="FDB9FE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Hardware Page Table Walker</a:t>
            </a:r>
          </a:p>
        </p:txBody>
      </p:sp>
      <p:sp>
        <p:nvSpPr>
          <p:cNvPr id="1691706" name="Line 58"/>
          <p:cNvSpPr>
            <a:spLocks noChangeShapeType="1"/>
          </p:cNvSpPr>
          <p:nvPr/>
        </p:nvSpPr>
        <p:spPr bwMode="auto">
          <a:xfrm>
            <a:off x="5029200" y="33924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710" name="Freeform 62"/>
          <p:cNvSpPr>
            <a:spLocks/>
          </p:cNvSpPr>
          <p:nvPr/>
        </p:nvSpPr>
        <p:spPr bwMode="auto">
          <a:xfrm>
            <a:off x="6400800" y="3810000"/>
            <a:ext cx="1371600" cy="7620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70" name="Group 69"/>
          <p:cNvGrpSpPr/>
          <p:nvPr/>
        </p:nvGrpSpPr>
        <p:grpSpPr>
          <a:xfrm rot="5400000">
            <a:off x="7239000" y="3429000"/>
            <a:ext cx="152400" cy="304800"/>
            <a:chOff x="6629400" y="3316287"/>
            <a:chExt cx="152400" cy="304800"/>
          </a:xfrm>
        </p:grpSpPr>
        <p:sp>
          <p:nvSpPr>
            <p:cNvPr id="1691707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1711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1691712" name="Freeform 64"/>
          <p:cNvSpPr>
            <a:spLocks/>
          </p:cNvSpPr>
          <p:nvPr/>
        </p:nvSpPr>
        <p:spPr bwMode="auto">
          <a:xfrm>
            <a:off x="2438400" y="3581399"/>
            <a:ext cx="2819400" cy="3444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714" name="Freeform 66"/>
          <p:cNvSpPr>
            <a:spLocks/>
          </p:cNvSpPr>
          <p:nvPr/>
        </p:nvSpPr>
        <p:spPr bwMode="auto">
          <a:xfrm>
            <a:off x="2667000" y="3581399"/>
            <a:ext cx="2590800" cy="192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Freeform 64"/>
          <p:cNvSpPr>
            <a:spLocks/>
          </p:cNvSpPr>
          <p:nvPr/>
        </p:nvSpPr>
        <p:spPr bwMode="auto">
          <a:xfrm>
            <a:off x="2209800" y="3581400"/>
            <a:ext cx="1524000" cy="6492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Line 63"/>
          <p:cNvSpPr>
            <a:spLocks noChangeShapeType="1"/>
          </p:cNvSpPr>
          <p:nvPr/>
        </p:nvSpPr>
        <p:spPr bwMode="auto">
          <a:xfrm>
            <a:off x="1600200" y="28194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Line 52"/>
          <p:cNvSpPr>
            <a:spLocks noChangeShapeType="1"/>
          </p:cNvSpPr>
          <p:nvPr/>
        </p:nvSpPr>
        <p:spPr bwMode="auto">
          <a:xfrm flipV="1">
            <a:off x="1828800" y="1828800"/>
            <a:ext cx="228600" cy="12192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8" name="Line 56"/>
          <p:cNvSpPr>
            <a:spLocks noChangeShapeType="1"/>
          </p:cNvSpPr>
          <p:nvPr/>
        </p:nvSpPr>
        <p:spPr bwMode="auto">
          <a:xfrm flipH="1" flipV="1">
            <a:off x="6705600" y="1828800"/>
            <a:ext cx="609600" cy="10668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Line 63"/>
          <p:cNvSpPr>
            <a:spLocks noChangeShapeType="1"/>
          </p:cNvSpPr>
          <p:nvPr/>
        </p:nvSpPr>
        <p:spPr bwMode="auto">
          <a:xfrm>
            <a:off x="7162800" y="2819400"/>
            <a:ext cx="4572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91685" name="Freeform 37"/>
          <p:cNvSpPr>
            <a:spLocks/>
          </p:cNvSpPr>
          <p:nvPr/>
        </p:nvSpPr>
        <p:spPr bwMode="auto">
          <a:xfrm>
            <a:off x="6400800" y="2895599"/>
            <a:ext cx="609600" cy="1563687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71" name="Text Box 65"/>
          <p:cNvSpPr txBox="1">
            <a:spLocks noChangeArrowheads="1"/>
          </p:cNvSpPr>
          <p:nvPr/>
        </p:nvSpPr>
        <p:spPr bwMode="auto">
          <a:xfrm>
            <a:off x="7318985" y="2802701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72" name="Text Box 65"/>
          <p:cNvSpPr txBox="1">
            <a:spLocks noChangeArrowheads="1"/>
          </p:cNvSpPr>
          <p:nvPr/>
        </p:nvSpPr>
        <p:spPr bwMode="auto">
          <a:xfrm>
            <a:off x="1796680" y="2743200"/>
            <a:ext cx="794120" cy="40011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000" i="1" dirty="0">
                <a:solidFill>
                  <a:srgbClr val="56127A"/>
                </a:solidFill>
                <a:latin typeface="Calibri"/>
                <a:cs typeface="Calibri"/>
              </a:rPr>
              <a:t>Miss?</a:t>
            </a:r>
            <a:endParaRPr lang="en-US" sz="20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867400" y="3962400"/>
            <a:ext cx="228600" cy="228600"/>
            <a:chOff x="6629400" y="3316287"/>
            <a:chExt cx="152400" cy="304800"/>
          </a:xfrm>
        </p:grpSpPr>
        <p:sp>
          <p:nvSpPr>
            <p:cNvPr id="74" name="Line 59"/>
            <p:cNvSpPr>
              <a:spLocks noChangeShapeType="1"/>
            </p:cNvSpPr>
            <p:nvPr/>
          </p:nvSpPr>
          <p:spPr bwMode="auto">
            <a:xfrm>
              <a:off x="66294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5" name="Line 63"/>
            <p:cNvSpPr>
              <a:spLocks noChangeShapeType="1"/>
            </p:cNvSpPr>
            <p:nvPr/>
          </p:nvSpPr>
          <p:spPr bwMode="auto">
            <a:xfrm flipV="1">
              <a:off x="6781800" y="3316287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274878" y="5486400"/>
            <a:ext cx="26619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Translate on </a:t>
            </a:r>
            <a:r>
              <a:rPr lang="en-US" i="1" dirty="0" smtClean="0">
                <a:solidFill>
                  <a:srgbClr val="000000"/>
                </a:solidFill>
                <a:latin typeface="Arial" charset="0"/>
              </a:rPr>
              <a:t>miss</a:t>
            </a:r>
            <a:endParaRPr lang="en-US" i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488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7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Aliasing in Virtual-Address Caches</a:t>
            </a:r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78871-E9A7-5D4D-B91D-FDADE166058E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7555" name="Rectangle 3"/>
          <p:cNvSpPr>
            <a:spLocks noChangeArrowheads="1"/>
          </p:cNvSpPr>
          <p:nvPr/>
        </p:nvSpPr>
        <p:spPr bwMode="auto">
          <a:xfrm>
            <a:off x="1447800" y="2209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56" name="Rectangle 4"/>
          <p:cNvSpPr>
            <a:spLocks noChangeArrowheads="1"/>
          </p:cNvSpPr>
          <p:nvPr/>
        </p:nvSpPr>
        <p:spPr bwMode="auto">
          <a:xfrm>
            <a:off x="1447800" y="1981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57" name="Rectangle 5"/>
          <p:cNvSpPr>
            <a:spLocks noChangeArrowheads="1"/>
          </p:cNvSpPr>
          <p:nvPr/>
        </p:nvSpPr>
        <p:spPr bwMode="auto">
          <a:xfrm>
            <a:off x="1447800" y="1752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58" name="Rectangle 6"/>
          <p:cNvSpPr>
            <a:spLocks noChangeArrowheads="1"/>
          </p:cNvSpPr>
          <p:nvPr/>
        </p:nvSpPr>
        <p:spPr bwMode="auto">
          <a:xfrm>
            <a:off x="1447800" y="15240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59" name="Rectangle 7"/>
          <p:cNvSpPr>
            <a:spLocks noChangeArrowheads="1"/>
          </p:cNvSpPr>
          <p:nvPr/>
        </p:nvSpPr>
        <p:spPr bwMode="auto">
          <a:xfrm>
            <a:off x="1447800" y="31242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0" name="Rectangle 8"/>
          <p:cNvSpPr>
            <a:spLocks noChangeArrowheads="1"/>
          </p:cNvSpPr>
          <p:nvPr/>
        </p:nvSpPr>
        <p:spPr bwMode="auto">
          <a:xfrm>
            <a:off x="1447800" y="2895600"/>
            <a:ext cx="990600" cy="2286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1" name="Rectangle 9"/>
          <p:cNvSpPr>
            <a:spLocks noChangeArrowheads="1"/>
          </p:cNvSpPr>
          <p:nvPr/>
        </p:nvSpPr>
        <p:spPr bwMode="auto">
          <a:xfrm>
            <a:off x="1447800" y="26670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2" name="Rectangle 10"/>
          <p:cNvSpPr>
            <a:spLocks noChangeArrowheads="1"/>
          </p:cNvSpPr>
          <p:nvPr/>
        </p:nvSpPr>
        <p:spPr bwMode="auto">
          <a:xfrm>
            <a:off x="1447800" y="2438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3" name="Rectangle 11"/>
          <p:cNvSpPr>
            <a:spLocks noChangeArrowheads="1"/>
          </p:cNvSpPr>
          <p:nvPr/>
        </p:nvSpPr>
        <p:spPr bwMode="auto">
          <a:xfrm>
            <a:off x="3124200" y="28194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4" name="Rectangle 12"/>
          <p:cNvSpPr>
            <a:spLocks noChangeArrowheads="1"/>
          </p:cNvSpPr>
          <p:nvPr/>
        </p:nvSpPr>
        <p:spPr bwMode="auto">
          <a:xfrm>
            <a:off x="3124200" y="25908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5" name="Rectangle 13"/>
          <p:cNvSpPr>
            <a:spLocks noChangeArrowheads="1"/>
          </p:cNvSpPr>
          <p:nvPr/>
        </p:nvSpPr>
        <p:spPr bwMode="auto">
          <a:xfrm>
            <a:off x="3124200" y="2362200"/>
            <a:ext cx="990600" cy="2286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6" name="Rectangle 14"/>
          <p:cNvSpPr>
            <a:spLocks noChangeArrowheads="1"/>
          </p:cNvSpPr>
          <p:nvPr/>
        </p:nvSpPr>
        <p:spPr bwMode="auto">
          <a:xfrm>
            <a:off x="3124200" y="2133600"/>
            <a:ext cx="990600" cy="228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7" name="Line 15"/>
          <p:cNvSpPr>
            <a:spLocks noChangeShapeType="1"/>
          </p:cNvSpPr>
          <p:nvPr/>
        </p:nvSpPr>
        <p:spPr bwMode="auto">
          <a:xfrm>
            <a:off x="2438400" y="1676400"/>
            <a:ext cx="6858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8" name="Line 16"/>
          <p:cNvSpPr>
            <a:spLocks noChangeShapeType="1"/>
          </p:cNvSpPr>
          <p:nvPr/>
        </p:nvSpPr>
        <p:spPr bwMode="auto">
          <a:xfrm flipV="1">
            <a:off x="2438400" y="2590800"/>
            <a:ext cx="685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69" name="Text Box 17"/>
          <p:cNvSpPr txBox="1">
            <a:spLocks noChangeArrowheads="1"/>
          </p:cNvSpPr>
          <p:nvPr/>
        </p:nvSpPr>
        <p:spPr bwMode="auto">
          <a:xfrm>
            <a:off x="573830" y="14001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687570" name="Line 18"/>
          <p:cNvSpPr>
            <a:spLocks noChangeShapeType="1"/>
          </p:cNvSpPr>
          <p:nvPr/>
        </p:nvSpPr>
        <p:spPr bwMode="auto">
          <a:xfrm>
            <a:off x="1066800" y="16002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71" name="Text Box 19"/>
          <p:cNvSpPr txBox="1">
            <a:spLocks noChangeArrowheads="1"/>
          </p:cNvSpPr>
          <p:nvPr/>
        </p:nvSpPr>
        <p:spPr bwMode="auto">
          <a:xfrm>
            <a:off x="573830" y="2771745"/>
            <a:ext cx="56525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687572" name="Line 20"/>
          <p:cNvSpPr>
            <a:spLocks noChangeShapeType="1"/>
          </p:cNvSpPr>
          <p:nvPr/>
        </p:nvSpPr>
        <p:spPr bwMode="auto">
          <a:xfrm>
            <a:off x="1066800" y="29718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73" name="Text Box 21"/>
          <p:cNvSpPr txBox="1">
            <a:spLocks noChangeArrowheads="1"/>
          </p:cNvSpPr>
          <p:nvPr/>
        </p:nvSpPr>
        <p:spPr bwMode="auto">
          <a:xfrm>
            <a:off x="1227884" y="1109812"/>
            <a:ext cx="1541558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Page Table</a:t>
            </a:r>
          </a:p>
        </p:txBody>
      </p:sp>
      <p:sp>
        <p:nvSpPr>
          <p:cNvPr id="1687574" name="Text Box 22"/>
          <p:cNvSpPr txBox="1">
            <a:spLocks noChangeArrowheads="1"/>
          </p:cNvSpPr>
          <p:nvPr/>
        </p:nvSpPr>
        <p:spPr bwMode="auto">
          <a:xfrm>
            <a:off x="2827593" y="1690837"/>
            <a:ext cx="156635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Data Pages</a:t>
            </a:r>
          </a:p>
        </p:txBody>
      </p:sp>
      <p:sp>
        <p:nvSpPr>
          <p:cNvPr id="1687575" name="Text Box 23"/>
          <p:cNvSpPr txBox="1">
            <a:spLocks noChangeArrowheads="1"/>
          </p:cNvSpPr>
          <p:nvPr/>
        </p:nvSpPr>
        <p:spPr bwMode="auto">
          <a:xfrm>
            <a:off x="2574097" y="2314545"/>
            <a:ext cx="46679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PA</a:t>
            </a:r>
            <a:endParaRPr lang="en-US" sz="2000" baseline="-25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7576" name="Rectangle 24"/>
          <p:cNvSpPr>
            <a:spLocks noChangeArrowheads="1"/>
          </p:cNvSpPr>
          <p:nvPr/>
        </p:nvSpPr>
        <p:spPr bwMode="auto">
          <a:xfrm>
            <a:off x="4876800" y="1524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77" name="Rectangle 25"/>
          <p:cNvSpPr>
            <a:spLocks noChangeArrowheads="1"/>
          </p:cNvSpPr>
          <p:nvPr/>
        </p:nvSpPr>
        <p:spPr bwMode="auto">
          <a:xfrm>
            <a:off x="4876800" y="17526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</a:p>
        </p:txBody>
      </p:sp>
      <p:sp>
        <p:nvSpPr>
          <p:cNvPr id="1687578" name="Rectangle 26"/>
          <p:cNvSpPr>
            <a:spLocks noChangeArrowheads="1"/>
          </p:cNvSpPr>
          <p:nvPr/>
        </p:nvSpPr>
        <p:spPr bwMode="auto">
          <a:xfrm>
            <a:off x="4876800" y="19812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79" name="Rectangle 27"/>
          <p:cNvSpPr>
            <a:spLocks noChangeArrowheads="1"/>
          </p:cNvSpPr>
          <p:nvPr/>
        </p:nvSpPr>
        <p:spPr bwMode="auto">
          <a:xfrm>
            <a:off x="4876800" y="24384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sz="2000" baseline="-25000">
                <a:solidFill>
                  <a:srgbClr val="56127A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1687580" name="Rectangle 28"/>
          <p:cNvSpPr>
            <a:spLocks noChangeArrowheads="1"/>
          </p:cNvSpPr>
          <p:nvPr/>
        </p:nvSpPr>
        <p:spPr bwMode="auto">
          <a:xfrm>
            <a:off x="4876800" y="22098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1" name="Rectangle 29"/>
          <p:cNvSpPr>
            <a:spLocks noChangeArrowheads="1"/>
          </p:cNvSpPr>
          <p:nvPr/>
        </p:nvSpPr>
        <p:spPr bwMode="auto">
          <a:xfrm>
            <a:off x="4876800" y="2667000"/>
            <a:ext cx="9144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2" name="Rectangle 30"/>
          <p:cNvSpPr>
            <a:spLocks noChangeArrowheads="1"/>
          </p:cNvSpPr>
          <p:nvPr/>
        </p:nvSpPr>
        <p:spPr bwMode="auto">
          <a:xfrm>
            <a:off x="5791200" y="1524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3" name="Rectangle 31"/>
          <p:cNvSpPr>
            <a:spLocks noChangeArrowheads="1"/>
          </p:cNvSpPr>
          <p:nvPr/>
        </p:nvSpPr>
        <p:spPr bwMode="auto">
          <a:xfrm>
            <a:off x="5791200" y="17526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1st Copy of Data at PA</a:t>
            </a:r>
            <a:endParaRPr lang="en-US" sz="2000" baseline="-2500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87584" name="Rectangle 32"/>
          <p:cNvSpPr>
            <a:spLocks noChangeArrowheads="1"/>
          </p:cNvSpPr>
          <p:nvPr/>
        </p:nvSpPr>
        <p:spPr bwMode="auto">
          <a:xfrm>
            <a:off x="5791200" y="19812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5" name="Rectangle 33"/>
          <p:cNvSpPr>
            <a:spLocks noChangeArrowheads="1"/>
          </p:cNvSpPr>
          <p:nvPr/>
        </p:nvSpPr>
        <p:spPr bwMode="auto">
          <a:xfrm>
            <a:off x="5791200" y="24384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000">
                <a:solidFill>
                  <a:srgbClr val="56127A"/>
                </a:solidFill>
                <a:latin typeface="Calibri"/>
                <a:cs typeface="Calibri"/>
              </a:rPr>
              <a:t>2nd Copy of Data at PA</a:t>
            </a:r>
          </a:p>
        </p:txBody>
      </p:sp>
      <p:sp>
        <p:nvSpPr>
          <p:cNvPr id="1687586" name="Rectangle 34"/>
          <p:cNvSpPr>
            <a:spLocks noChangeArrowheads="1"/>
          </p:cNvSpPr>
          <p:nvPr/>
        </p:nvSpPr>
        <p:spPr bwMode="auto">
          <a:xfrm>
            <a:off x="5791200" y="22098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7" name="Rectangle 35"/>
          <p:cNvSpPr>
            <a:spLocks noChangeArrowheads="1"/>
          </p:cNvSpPr>
          <p:nvPr/>
        </p:nvSpPr>
        <p:spPr bwMode="auto">
          <a:xfrm>
            <a:off x="5791200" y="2667000"/>
            <a:ext cx="2743200" cy="228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6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87588" name="Text Box 36"/>
          <p:cNvSpPr txBox="1">
            <a:spLocks noChangeArrowheads="1"/>
          </p:cNvSpPr>
          <p:nvPr/>
        </p:nvSpPr>
        <p:spPr bwMode="auto">
          <a:xfrm>
            <a:off x="4987985" y="1109812"/>
            <a:ext cx="62694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87589" name="Text Box 37"/>
          <p:cNvSpPr txBox="1">
            <a:spLocks noChangeArrowheads="1"/>
          </p:cNvSpPr>
          <p:nvPr/>
        </p:nvSpPr>
        <p:spPr bwMode="auto">
          <a:xfrm>
            <a:off x="6785549" y="1109812"/>
            <a:ext cx="771966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Data</a:t>
            </a:r>
          </a:p>
        </p:txBody>
      </p:sp>
      <p:sp>
        <p:nvSpPr>
          <p:cNvPr id="1687590" name="Text Box 38"/>
          <p:cNvSpPr txBox="1">
            <a:spLocks noChangeArrowheads="1"/>
          </p:cNvSpPr>
          <p:nvPr/>
        </p:nvSpPr>
        <p:spPr bwMode="auto">
          <a:xfrm>
            <a:off x="838200" y="3429000"/>
            <a:ext cx="3352800" cy="7016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2000">
                <a:solidFill>
                  <a:srgbClr val="000000"/>
                </a:solidFill>
                <a:latin typeface="Verdana" charset="0"/>
              </a:rPr>
              <a:t>Two virtual pages share one physical page</a:t>
            </a:r>
          </a:p>
        </p:txBody>
      </p:sp>
      <p:sp>
        <p:nvSpPr>
          <p:cNvPr id="1687591" name="Text Box 39"/>
          <p:cNvSpPr txBox="1">
            <a:spLocks noChangeArrowheads="1"/>
          </p:cNvSpPr>
          <p:nvPr/>
        </p:nvSpPr>
        <p:spPr bwMode="auto">
          <a:xfrm>
            <a:off x="4191000" y="3027274"/>
            <a:ext cx="4724400" cy="120032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Virtual cache can have two copies of same physical data. Writes to one copy not visible to reads of other!</a:t>
            </a:r>
          </a:p>
        </p:txBody>
      </p:sp>
      <p:sp>
        <p:nvSpPr>
          <p:cNvPr id="1687592" name="Text Box 40"/>
          <p:cNvSpPr txBox="1">
            <a:spLocks noChangeArrowheads="1"/>
          </p:cNvSpPr>
          <p:nvPr/>
        </p:nvSpPr>
        <p:spPr bwMode="auto">
          <a:xfrm>
            <a:off x="304800" y="4236339"/>
            <a:ext cx="8839200" cy="216674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General Solution: </a:t>
            </a: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i="1" dirty="0" smtClean="0">
                <a:solidFill>
                  <a:srgbClr val="56127A"/>
                </a:solidFill>
                <a:latin typeface="Calibri"/>
                <a:cs typeface="Calibri"/>
              </a:rPr>
              <a:t>Prevent aliases coexisting </a:t>
            </a:r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in cache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Software (i.e., OS) solution for direct-mapped cache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VAs of shared pages must agree in cache index bits; </a:t>
            </a:r>
            <a:r>
              <a:rPr lang="en-US" dirty="0" smtClean="0">
                <a:solidFill>
                  <a:srgbClr val="56127A"/>
                </a:solidFill>
                <a:latin typeface="Calibri"/>
                <a:cs typeface="Calibri"/>
              </a:rPr>
              <a:t>this ensures </a:t>
            </a:r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all VAs accessing same PA will conflict in direct-mapped cache (early SPARCs)</a:t>
            </a:r>
          </a:p>
        </p:txBody>
      </p:sp>
    </p:spTree>
    <p:extLst>
      <p:ext uri="{BB962C8B-B14F-4D97-AF65-F5344CB8AC3E}">
        <p14:creationId xmlns:p14="http://schemas.microsoft.com/office/powerpoint/2010/main" val="159448027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75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759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</a:t>
            </a:r>
            <a:r>
              <a:rPr lang="en-US" dirty="0" smtClean="0"/>
              <a:t>Cache</a:t>
            </a:r>
            <a:br>
              <a:rPr lang="en-US" dirty="0" smtClean="0"/>
            </a:br>
            <a:r>
              <a:rPr lang="en-US" dirty="0" smtClean="0"/>
              <a:t>(Virtual Index/Physical Tag)</a:t>
            </a:r>
            <a:endParaRPr lang="en-US" dirty="0"/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BD13E-718A-3A45-8178-09E34FD5CB27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89603" name="Rectangle 3"/>
          <p:cNvSpPr>
            <a:spLocks noChangeArrowheads="1"/>
          </p:cNvSpPr>
          <p:nvPr/>
        </p:nvSpPr>
        <p:spPr bwMode="auto">
          <a:xfrm>
            <a:off x="685800" y="4800600"/>
            <a:ext cx="7584522" cy="16902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Index</a:t>
            </a:r>
            <a:r>
              <a:rPr lang="en-US" dirty="0">
                <a:solidFill>
                  <a:srgbClr val="00AE00"/>
                </a:solidFill>
                <a:latin typeface="Calibri"/>
                <a:cs typeface="Calibri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L is available without consulting the TLB</a:t>
            </a:r>
          </a:p>
          <a:p>
            <a:pPr lvl="1" eaLnBrk="0" hangingPunct="0"/>
            <a:r>
              <a:rPr lang="en-US" dirty="0" err="1">
                <a:solidFill>
                  <a:srgbClr val="000000"/>
                </a:solidFill>
                <a:latin typeface="Calibri"/>
                <a:cs typeface="Calibri"/>
              </a:rPr>
              <a:t></a:t>
            </a:r>
            <a:r>
              <a:rPr lang="en-US" i="1" dirty="0" err="1">
                <a:solidFill>
                  <a:srgbClr val="56127A"/>
                </a:solidFill>
                <a:latin typeface="Calibri"/>
                <a:cs typeface="Calibri"/>
              </a:rPr>
              <a:t>cache</a:t>
            </a:r>
            <a:r>
              <a:rPr lang="en-US" i="1" dirty="0">
                <a:solidFill>
                  <a:srgbClr val="56127A"/>
                </a:solidFill>
                <a:latin typeface="Calibri"/>
                <a:cs typeface="Calibri"/>
              </a:rPr>
              <a:t> and TLB accesses can begin </a:t>
            </a:r>
            <a:r>
              <a:rPr lang="en-US" i="1" dirty="0" smtClean="0">
                <a:solidFill>
                  <a:srgbClr val="56127A"/>
                </a:solidFill>
                <a:latin typeface="Calibri"/>
                <a:cs typeface="Calibri"/>
              </a:rPr>
              <a:t>simultaneously!</a:t>
            </a:r>
          </a:p>
          <a:p>
            <a:pPr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Tag comparison is made after both accesses are completed</a:t>
            </a:r>
            <a:endParaRPr lang="en-US" dirty="0" smtClean="0">
              <a:solidFill>
                <a:srgbClr val="000000"/>
              </a:solidFill>
              <a:latin typeface="Calibri"/>
              <a:cs typeface="Calibri"/>
            </a:endParaRPr>
          </a:p>
          <a:p>
            <a:pPr eaLnBrk="0" hangingPunct="0"/>
            <a:r>
              <a:rPr lang="en-US" sz="3200" i="1" dirty="0" smtClean="0">
                <a:solidFill>
                  <a:srgbClr val="000000"/>
                </a:solidFill>
                <a:latin typeface="Calibri"/>
                <a:cs typeface="Calibri"/>
              </a:rPr>
              <a:t>Cases</a:t>
            </a:r>
            <a:r>
              <a:rPr lang="en-US" sz="3200" i="1" dirty="0">
                <a:solidFill>
                  <a:srgbClr val="000000"/>
                </a:solidFill>
                <a:latin typeface="Calibri"/>
                <a:cs typeface="Calibri"/>
              </a:rPr>
              <a:t>:</a:t>
            </a:r>
            <a:r>
              <a:rPr lang="en-US" i="1" dirty="0">
                <a:solidFill>
                  <a:srgbClr val="00AE00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=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&lt;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,  L +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b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 &gt; </a:t>
            </a:r>
            <a:r>
              <a:rPr lang="en-US" sz="3200" i="1" dirty="0" err="1">
                <a:solidFill>
                  <a:srgbClr val="56127A"/>
                </a:solidFill>
                <a:latin typeface="Calibri"/>
                <a:cs typeface="Calibri"/>
              </a:rPr>
              <a:t>k</a:t>
            </a:r>
            <a:endParaRPr lang="en-US" sz="3200" i="1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grpSp>
        <p:nvGrpSpPr>
          <p:cNvPr id="1689604" name="Group 4"/>
          <p:cNvGrpSpPr>
            <a:grpSpLocks/>
          </p:cNvGrpSpPr>
          <p:nvPr/>
        </p:nvGrpSpPr>
        <p:grpSpPr bwMode="auto">
          <a:xfrm>
            <a:off x="198438" y="1219200"/>
            <a:ext cx="8366124" cy="3624261"/>
            <a:chOff x="125" y="768"/>
            <a:chExt cx="5270" cy="2283"/>
          </a:xfrm>
        </p:grpSpPr>
        <p:sp>
          <p:nvSpPr>
            <p:cNvPr id="1689605" name="Line 5"/>
            <p:cNvSpPr>
              <a:spLocks noChangeShapeType="1"/>
            </p:cNvSpPr>
            <p:nvPr/>
          </p:nvSpPr>
          <p:spPr bwMode="auto">
            <a:xfrm>
              <a:off x="5136" y="2052"/>
              <a:ext cx="0" cy="5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06" name="Line 6"/>
            <p:cNvSpPr>
              <a:spLocks noChangeShapeType="1"/>
            </p:cNvSpPr>
            <p:nvPr/>
          </p:nvSpPr>
          <p:spPr bwMode="auto">
            <a:xfrm>
              <a:off x="2676" y="1944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07" name="Rectangle 7"/>
            <p:cNvSpPr>
              <a:spLocks noChangeArrowheads="1"/>
            </p:cNvSpPr>
            <p:nvPr/>
          </p:nvSpPr>
          <p:spPr bwMode="auto">
            <a:xfrm>
              <a:off x="544" y="1056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08" name="Rectangle 8"/>
            <p:cNvSpPr>
              <a:spLocks noChangeArrowheads="1"/>
            </p:cNvSpPr>
            <p:nvPr/>
          </p:nvSpPr>
          <p:spPr bwMode="auto">
            <a:xfrm>
              <a:off x="2704" y="1048"/>
              <a:ext cx="792" cy="208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09" name="Rectangle 9"/>
            <p:cNvSpPr>
              <a:spLocks noChangeArrowheads="1"/>
            </p:cNvSpPr>
            <p:nvPr/>
          </p:nvSpPr>
          <p:spPr bwMode="auto">
            <a:xfrm>
              <a:off x="554" y="1048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              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VPN                          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   L          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689610" name="Line 10"/>
            <p:cNvSpPr>
              <a:spLocks noChangeShapeType="1"/>
            </p:cNvSpPr>
            <p:nvPr/>
          </p:nvSpPr>
          <p:spPr bwMode="auto">
            <a:xfrm>
              <a:off x="3486" y="1048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1" name="Line 11"/>
            <p:cNvSpPr>
              <a:spLocks noChangeShapeType="1"/>
            </p:cNvSpPr>
            <p:nvPr/>
          </p:nvSpPr>
          <p:spPr bwMode="auto">
            <a:xfrm>
              <a:off x="2432" y="106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2" name="Freeform 12"/>
            <p:cNvSpPr>
              <a:spLocks/>
            </p:cNvSpPr>
            <p:nvPr/>
          </p:nvSpPr>
          <p:spPr bwMode="auto">
            <a:xfrm>
              <a:off x="2712" y="944"/>
              <a:ext cx="761" cy="73"/>
            </a:xfrm>
            <a:custGeom>
              <a:avLst/>
              <a:gdLst/>
              <a:ahLst/>
              <a:cxnLst>
                <a:cxn ang="0">
                  <a:pos x="0" y="66"/>
                </a:cxn>
                <a:cxn ang="0">
                  <a:pos x="35" y="0"/>
                </a:cxn>
                <a:cxn ang="0">
                  <a:pos x="737" y="0"/>
                </a:cxn>
                <a:cxn ang="0">
                  <a:pos x="760" y="72"/>
                </a:cxn>
              </a:cxnLst>
              <a:rect l="0" t="0" r="r" b="b"/>
              <a:pathLst>
                <a:path w="761" h="73">
                  <a:moveTo>
                    <a:pt x="0" y="66"/>
                  </a:moveTo>
                  <a:lnTo>
                    <a:pt x="35" y="0"/>
                  </a:lnTo>
                  <a:lnTo>
                    <a:pt x="737" y="0"/>
                  </a:lnTo>
                  <a:lnTo>
                    <a:pt x="760" y="7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3" name="Line 13"/>
            <p:cNvSpPr>
              <a:spLocks noChangeShapeType="1"/>
            </p:cNvSpPr>
            <p:nvPr/>
          </p:nvSpPr>
          <p:spPr bwMode="auto">
            <a:xfrm>
              <a:off x="2694" y="1056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4" name="Rectangle 14"/>
            <p:cNvSpPr>
              <a:spLocks noChangeArrowheads="1"/>
            </p:cNvSpPr>
            <p:nvPr/>
          </p:nvSpPr>
          <p:spPr bwMode="auto">
            <a:xfrm>
              <a:off x="1176" y="1400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TLB</a:t>
              </a:r>
              <a:endParaRPr lang="en-US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689615" name="Line 15"/>
            <p:cNvSpPr>
              <a:spLocks noChangeShapeType="1"/>
            </p:cNvSpPr>
            <p:nvPr/>
          </p:nvSpPr>
          <p:spPr bwMode="auto">
            <a:xfrm flipH="1">
              <a:off x="1572" y="1256"/>
              <a:ext cx="0" cy="1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6" name="Rectangle 16"/>
            <p:cNvSpPr>
              <a:spLocks noChangeArrowheads="1"/>
            </p:cNvSpPr>
            <p:nvPr/>
          </p:nvSpPr>
          <p:spPr bwMode="auto">
            <a:xfrm>
              <a:off x="3936" y="1368"/>
              <a:ext cx="1440" cy="68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Direct-map Cache </a:t>
              </a:r>
            </a:p>
            <a:p>
              <a:pPr algn="ctr"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r>
                <a:rPr lang="en-US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L</a:t>
              </a:r>
              <a:r>
                <a:rPr lang="en-US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blocks</a:t>
              </a:r>
            </a:p>
            <a:p>
              <a:pPr algn="ctr"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r>
                <a:rPr lang="en-US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b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-byte block</a:t>
              </a:r>
            </a:p>
          </p:txBody>
        </p:sp>
        <p:sp>
          <p:nvSpPr>
            <p:cNvPr id="1689617" name="Rectangle 17"/>
            <p:cNvSpPr>
              <a:spLocks noChangeArrowheads="1"/>
            </p:cNvSpPr>
            <p:nvPr/>
          </p:nvSpPr>
          <p:spPr bwMode="auto">
            <a:xfrm>
              <a:off x="502" y="1928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18" name="Rectangle 18"/>
            <p:cNvSpPr>
              <a:spLocks noChangeArrowheads="1"/>
            </p:cNvSpPr>
            <p:nvPr/>
          </p:nvSpPr>
          <p:spPr bwMode="auto">
            <a:xfrm>
              <a:off x="512" y="1928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               PPN                      Page Offset</a:t>
              </a:r>
            </a:p>
          </p:txBody>
        </p:sp>
        <p:sp>
          <p:nvSpPr>
            <p:cNvPr id="1689619" name="Line 19"/>
            <p:cNvSpPr>
              <a:spLocks noChangeShapeType="1"/>
            </p:cNvSpPr>
            <p:nvPr/>
          </p:nvSpPr>
          <p:spPr bwMode="auto">
            <a:xfrm>
              <a:off x="2390" y="1936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0" name="Line 20"/>
            <p:cNvSpPr>
              <a:spLocks noChangeShapeType="1"/>
            </p:cNvSpPr>
            <p:nvPr/>
          </p:nvSpPr>
          <p:spPr bwMode="auto">
            <a:xfrm>
              <a:off x="3104" y="1360"/>
              <a:ext cx="0" cy="52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1" name="Line 21"/>
            <p:cNvSpPr>
              <a:spLocks noChangeShapeType="1"/>
            </p:cNvSpPr>
            <p:nvPr/>
          </p:nvSpPr>
          <p:spPr bwMode="auto">
            <a:xfrm>
              <a:off x="1568" y="1796"/>
              <a:ext cx="0" cy="1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2" name="Oval 22"/>
            <p:cNvSpPr>
              <a:spLocks noChangeArrowheads="1"/>
            </p:cNvSpPr>
            <p:nvPr/>
          </p:nvSpPr>
          <p:spPr bwMode="auto">
            <a:xfrm>
              <a:off x="2880" y="2424"/>
              <a:ext cx="774" cy="296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3600" dirty="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89623" name="Freeform 23"/>
            <p:cNvSpPr>
              <a:spLocks/>
            </p:cNvSpPr>
            <p:nvPr/>
          </p:nvSpPr>
          <p:spPr bwMode="auto">
            <a:xfrm>
              <a:off x="1566" y="2249"/>
              <a:ext cx="1314" cy="3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2"/>
                </a:cxn>
                <a:cxn ang="0">
                  <a:pos x="1200" y="312"/>
                </a:cxn>
              </a:cxnLst>
              <a:rect l="0" t="0" r="r" b="b"/>
              <a:pathLst>
                <a:path w="1201" h="313">
                  <a:moveTo>
                    <a:pt x="0" y="0"/>
                  </a:moveTo>
                  <a:lnTo>
                    <a:pt x="0" y="312"/>
                  </a:lnTo>
                  <a:lnTo>
                    <a:pt x="1200" y="312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4" name="Freeform 24"/>
            <p:cNvSpPr>
              <a:spLocks/>
            </p:cNvSpPr>
            <p:nvPr/>
          </p:nvSpPr>
          <p:spPr bwMode="auto">
            <a:xfrm>
              <a:off x="3664" y="2056"/>
              <a:ext cx="673" cy="512"/>
            </a:xfrm>
            <a:custGeom>
              <a:avLst/>
              <a:gdLst/>
              <a:ahLst/>
              <a:cxnLst>
                <a:cxn ang="0">
                  <a:pos x="672" y="0"/>
                </a:cxn>
                <a:cxn ang="0">
                  <a:pos x="672" y="760"/>
                </a:cxn>
                <a:cxn ang="0">
                  <a:pos x="0" y="760"/>
                </a:cxn>
              </a:cxnLst>
              <a:rect l="0" t="0" r="r" b="b"/>
              <a:pathLst>
                <a:path w="673" h="761">
                  <a:moveTo>
                    <a:pt x="672" y="0"/>
                  </a:moveTo>
                  <a:lnTo>
                    <a:pt x="672" y="760"/>
                  </a:lnTo>
                  <a:lnTo>
                    <a:pt x="0" y="76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5" name="Line 25"/>
            <p:cNvSpPr>
              <a:spLocks noChangeShapeType="1"/>
            </p:cNvSpPr>
            <p:nvPr/>
          </p:nvSpPr>
          <p:spPr bwMode="auto">
            <a:xfrm>
              <a:off x="3264" y="271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26" name="Rectangle 26"/>
            <p:cNvSpPr>
              <a:spLocks noChangeArrowheads="1"/>
            </p:cNvSpPr>
            <p:nvPr/>
          </p:nvSpPr>
          <p:spPr bwMode="auto">
            <a:xfrm>
              <a:off x="2736" y="2762"/>
              <a:ext cx="416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56127A"/>
                  </a:solidFill>
                  <a:latin typeface="Calibri"/>
                  <a:cs typeface="Calibri"/>
                </a:rPr>
                <a:t>hit?</a:t>
              </a:r>
            </a:p>
          </p:txBody>
        </p:sp>
        <p:sp>
          <p:nvSpPr>
            <p:cNvPr id="1689627" name="Rectangle 27"/>
            <p:cNvSpPr>
              <a:spLocks noChangeArrowheads="1"/>
            </p:cNvSpPr>
            <p:nvPr/>
          </p:nvSpPr>
          <p:spPr bwMode="auto">
            <a:xfrm>
              <a:off x="4848" y="2616"/>
              <a:ext cx="547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689628" name="Rectangle 28"/>
            <p:cNvSpPr>
              <a:spLocks noChangeArrowheads="1"/>
            </p:cNvSpPr>
            <p:nvPr/>
          </p:nvSpPr>
          <p:spPr bwMode="auto">
            <a:xfrm>
              <a:off x="3582" y="2616"/>
              <a:ext cx="1226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Physical Tag</a:t>
              </a:r>
            </a:p>
          </p:txBody>
        </p:sp>
        <p:sp>
          <p:nvSpPr>
            <p:cNvPr id="1689629" name="Freeform 29"/>
            <p:cNvSpPr>
              <a:spLocks/>
            </p:cNvSpPr>
            <p:nvPr/>
          </p:nvSpPr>
          <p:spPr bwMode="auto">
            <a:xfrm>
              <a:off x="518" y="2168"/>
              <a:ext cx="216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101" y="80"/>
                </a:cxn>
                <a:cxn ang="0">
                  <a:pos x="2096" y="80"/>
                </a:cxn>
                <a:cxn ang="0">
                  <a:pos x="2160" y="0"/>
                </a:cxn>
              </a:cxnLst>
              <a:rect l="0" t="0" r="r" b="b"/>
              <a:pathLst>
                <a:path w="2161" h="81">
                  <a:moveTo>
                    <a:pt x="0" y="6"/>
                  </a:moveTo>
                  <a:lnTo>
                    <a:pt x="101" y="80"/>
                  </a:lnTo>
                  <a:lnTo>
                    <a:pt x="2096" y="80"/>
                  </a:lnTo>
                  <a:lnTo>
                    <a:pt x="216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30" name="Rectangle 30"/>
            <p:cNvSpPr>
              <a:spLocks noChangeArrowheads="1"/>
            </p:cNvSpPr>
            <p:nvPr/>
          </p:nvSpPr>
          <p:spPr bwMode="auto">
            <a:xfrm>
              <a:off x="1100" y="2370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89631" name="Rectangle 31"/>
            <p:cNvSpPr>
              <a:spLocks noChangeArrowheads="1"/>
            </p:cNvSpPr>
            <p:nvPr/>
          </p:nvSpPr>
          <p:spPr bwMode="auto">
            <a:xfrm>
              <a:off x="144" y="984"/>
              <a:ext cx="341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56127A"/>
                  </a:solidFill>
                  <a:latin typeface="Calibri"/>
                  <a:cs typeface="Calibri"/>
                </a:rPr>
                <a:t>VA</a:t>
              </a:r>
            </a:p>
          </p:txBody>
        </p:sp>
        <p:sp>
          <p:nvSpPr>
            <p:cNvPr id="1689632" name="Rectangle 32"/>
            <p:cNvSpPr>
              <a:spLocks noChangeArrowheads="1"/>
            </p:cNvSpPr>
            <p:nvPr/>
          </p:nvSpPr>
          <p:spPr bwMode="auto">
            <a:xfrm>
              <a:off x="125" y="1879"/>
              <a:ext cx="327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56127A"/>
                  </a:solidFill>
                  <a:latin typeface="Calibri"/>
                  <a:cs typeface="Calibri"/>
                </a:rPr>
                <a:t>PA</a:t>
              </a:r>
            </a:p>
          </p:txBody>
        </p:sp>
        <p:sp>
          <p:nvSpPr>
            <p:cNvPr id="1689633" name="Freeform 33"/>
            <p:cNvSpPr>
              <a:spLocks/>
            </p:cNvSpPr>
            <p:nvPr/>
          </p:nvSpPr>
          <p:spPr bwMode="auto">
            <a:xfrm>
              <a:off x="2448" y="1280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34" name="Rectangle 34"/>
            <p:cNvSpPr>
              <a:spLocks noChangeArrowheads="1"/>
            </p:cNvSpPr>
            <p:nvPr/>
          </p:nvSpPr>
          <p:spPr bwMode="auto">
            <a:xfrm>
              <a:off x="4560" y="768"/>
              <a:ext cx="729" cy="5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dirty="0" smtClean="0">
                  <a:solidFill>
                    <a:srgbClr val="56127A"/>
                  </a:solidFill>
                  <a:latin typeface="Calibri"/>
                  <a:cs typeface="Calibri"/>
                </a:rPr>
                <a:t>Virtual</a:t>
              </a:r>
            </a:p>
            <a:p>
              <a:pPr eaLnBrk="0" hangingPunct="0"/>
              <a:r>
                <a:rPr lang="en-US" sz="2800" dirty="0" smtClean="0">
                  <a:solidFill>
                    <a:srgbClr val="56127A"/>
                  </a:solidFill>
                  <a:latin typeface="Calibri"/>
                  <a:cs typeface="Calibri"/>
                </a:rPr>
                <a:t>Index</a:t>
              </a:r>
              <a:endParaRPr lang="en-US" sz="2800" dirty="0">
                <a:solidFill>
                  <a:srgbClr val="56127A"/>
                </a:solidFill>
                <a:latin typeface="Calibri"/>
                <a:cs typeface="Calibri"/>
              </a:endParaRPr>
            </a:p>
          </p:txBody>
        </p:sp>
        <p:sp>
          <p:nvSpPr>
            <p:cNvPr id="1689635" name="Freeform 35"/>
            <p:cNvSpPr>
              <a:spLocks/>
            </p:cNvSpPr>
            <p:nvPr/>
          </p:nvSpPr>
          <p:spPr bwMode="auto">
            <a:xfrm>
              <a:off x="3104" y="848"/>
              <a:ext cx="1449" cy="512"/>
            </a:xfrm>
            <a:custGeom>
              <a:avLst/>
              <a:gdLst/>
              <a:ahLst/>
              <a:cxnLst>
                <a:cxn ang="0">
                  <a:pos x="0" y="77"/>
                </a:cxn>
                <a:cxn ang="0">
                  <a:pos x="0" y="0"/>
                </a:cxn>
                <a:cxn ang="0">
                  <a:pos x="1448" y="0"/>
                </a:cxn>
                <a:cxn ang="0">
                  <a:pos x="1448" y="536"/>
                </a:cxn>
              </a:cxnLst>
              <a:rect l="0" t="0" r="r" b="b"/>
              <a:pathLst>
                <a:path w="1449" h="537">
                  <a:moveTo>
                    <a:pt x="0" y="77"/>
                  </a:moveTo>
                  <a:lnTo>
                    <a:pt x="0" y="0"/>
                  </a:lnTo>
                  <a:lnTo>
                    <a:pt x="1448" y="0"/>
                  </a:lnTo>
                  <a:lnTo>
                    <a:pt x="1448" y="53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36" name="Line 36"/>
            <p:cNvSpPr>
              <a:spLocks noChangeShapeType="1"/>
            </p:cNvSpPr>
            <p:nvPr/>
          </p:nvSpPr>
          <p:spPr bwMode="auto">
            <a:xfrm flipH="1">
              <a:off x="3056" y="1592"/>
              <a:ext cx="96" cy="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89637" name="Rectangle 37"/>
            <p:cNvSpPr>
              <a:spLocks noChangeArrowheads="1"/>
            </p:cNvSpPr>
            <p:nvPr/>
          </p:nvSpPr>
          <p:spPr bwMode="auto">
            <a:xfrm>
              <a:off x="3168" y="1440"/>
              <a:ext cx="218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65610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0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lnSpc>
                <a:spcPct val="100000"/>
              </a:lnSpc>
            </a:pPr>
            <a:r>
              <a:rPr lang="en-US" dirty="0"/>
              <a:t>Virtual-Index Physical-Tag Caches: </a:t>
            </a:r>
            <a:r>
              <a:rPr lang="en-US" sz="2400" dirty="0"/>
              <a:t>Associative Organization</a:t>
            </a:r>
          </a:p>
        </p:txBody>
      </p:sp>
      <p:sp>
        <p:nvSpPr>
          <p:cNvPr id="6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34D6E-CA00-414E-8EB9-BE500EA627FD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0627" name="Rectangle 3"/>
          <p:cNvSpPr>
            <a:spLocks noChangeArrowheads="1"/>
          </p:cNvSpPr>
          <p:nvPr/>
        </p:nvSpPr>
        <p:spPr bwMode="auto">
          <a:xfrm>
            <a:off x="838200" y="5819775"/>
            <a:ext cx="723900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i="1">
                <a:solidFill>
                  <a:srgbClr val="000000"/>
                </a:solidFill>
                <a:latin typeface="Calibri"/>
                <a:cs typeface="Calibri"/>
              </a:rPr>
              <a:t>How does this scheme scale to larger caches?</a:t>
            </a:r>
            <a:endParaRPr lang="en-US" sz="2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690628" name="Group 4"/>
          <p:cNvGrpSpPr>
            <a:grpSpLocks/>
          </p:cNvGrpSpPr>
          <p:nvPr/>
        </p:nvGrpSpPr>
        <p:grpSpPr bwMode="auto">
          <a:xfrm>
            <a:off x="152400" y="1219200"/>
            <a:ext cx="8728075" cy="4140200"/>
            <a:chOff x="144" y="776"/>
            <a:chExt cx="5498" cy="2608"/>
          </a:xfrm>
        </p:grpSpPr>
        <p:sp>
          <p:nvSpPr>
            <p:cNvPr id="1690629" name="Rectangle 5"/>
            <p:cNvSpPr>
              <a:spLocks noChangeArrowheads="1"/>
            </p:cNvSpPr>
            <p:nvPr/>
          </p:nvSpPr>
          <p:spPr bwMode="auto">
            <a:xfrm>
              <a:off x="512" y="992"/>
              <a:ext cx="1888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0" name="Rectangle 6" descr="Dark upward diagonal"/>
            <p:cNvSpPr>
              <a:spLocks noChangeArrowheads="1"/>
            </p:cNvSpPr>
            <p:nvPr/>
          </p:nvSpPr>
          <p:spPr bwMode="auto">
            <a:xfrm>
              <a:off x="2400" y="992"/>
              <a:ext cx="1064" cy="208"/>
            </a:xfrm>
            <a:prstGeom prst="rect">
              <a:avLst/>
            </a:prstGeom>
            <a:pattFill prst="dkUpDiag">
              <a:fgClr>
                <a:srgbClr val="FFA74F"/>
              </a:fgClr>
              <a:bgClr>
                <a:schemeClr val="bg1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1" name="Rectangle 7"/>
            <p:cNvSpPr>
              <a:spLocks noChangeArrowheads="1"/>
            </p:cNvSpPr>
            <p:nvPr/>
          </p:nvSpPr>
          <p:spPr bwMode="auto">
            <a:xfrm>
              <a:off x="522" y="992"/>
              <a:ext cx="3182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sz="1800" dirty="0">
                  <a:solidFill>
                    <a:srgbClr val="000000"/>
                  </a:solidFill>
                  <a:latin typeface="Verdana" charset="0"/>
                </a:rPr>
                <a:t>               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VPN          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a        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L = k-b    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  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b</a:t>
              </a:r>
            </a:p>
          </p:txBody>
        </p:sp>
        <p:sp>
          <p:nvSpPr>
            <p:cNvPr id="1690632" name="Line 8" descr="Dark upward diagonal"/>
            <p:cNvSpPr>
              <a:spLocks noChangeShapeType="1"/>
            </p:cNvSpPr>
            <p:nvPr/>
          </p:nvSpPr>
          <p:spPr bwMode="auto">
            <a:xfrm>
              <a:off x="3454" y="992"/>
              <a:ext cx="0" cy="1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3" name="Line 9" descr="Dark upward diagonal"/>
            <p:cNvSpPr>
              <a:spLocks noChangeShapeType="1"/>
            </p:cNvSpPr>
            <p:nvPr/>
          </p:nvSpPr>
          <p:spPr bwMode="auto">
            <a:xfrm>
              <a:off x="2400" y="1000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4" name="Freeform 10"/>
            <p:cNvSpPr>
              <a:spLocks/>
            </p:cNvSpPr>
            <p:nvPr/>
          </p:nvSpPr>
          <p:spPr bwMode="auto">
            <a:xfrm>
              <a:off x="2408" y="912"/>
              <a:ext cx="1041" cy="65"/>
            </a:xfrm>
            <a:custGeom>
              <a:avLst/>
              <a:gdLst/>
              <a:ahLst/>
              <a:cxnLst>
                <a:cxn ang="0">
                  <a:pos x="0" y="59"/>
                </a:cxn>
                <a:cxn ang="0">
                  <a:pos x="48" y="0"/>
                </a:cxn>
                <a:cxn ang="0">
                  <a:pos x="1009" y="0"/>
                </a:cxn>
                <a:cxn ang="0">
                  <a:pos x="1040" y="64"/>
                </a:cxn>
              </a:cxnLst>
              <a:rect l="0" t="0" r="r" b="b"/>
              <a:pathLst>
                <a:path w="1041" h="65">
                  <a:moveTo>
                    <a:pt x="0" y="59"/>
                  </a:moveTo>
                  <a:lnTo>
                    <a:pt x="48" y="0"/>
                  </a:lnTo>
                  <a:lnTo>
                    <a:pt x="1009" y="0"/>
                  </a:lnTo>
                  <a:lnTo>
                    <a:pt x="1040" y="64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5" name="Rectangle 11"/>
            <p:cNvSpPr>
              <a:spLocks noChangeArrowheads="1"/>
            </p:cNvSpPr>
            <p:nvPr/>
          </p:nvSpPr>
          <p:spPr bwMode="auto">
            <a:xfrm>
              <a:off x="1144" y="1465"/>
              <a:ext cx="840" cy="391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3200" dirty="0">
                  <a:solidFill>
                    <a:srgbClr val="56127A"/>
                  </a:solidFill>
                  <a:latin typeface="Calibri"/>
                  <a:cs typeface="Calibri"/>
                </a:rPr>
                <a:t>TLB</a:t>
              </a:r>
            </a:p>
          </p:txBody>
        </p:sp>
        <p:sp>
          <p:nvSpPr>
            <p:cNvPr id="1690636" name="Line 12"/>
            <p:cNvSpPr>
              <a:spLocks noChangeShapeType="1"/>
            </p:cNvSpPr>
            <p:nvPr/>
          </p:nvSpPr>
          <p:spPr bwMode="auto">
            <a:xfrm>
              <a:off x="1552" y="1216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7" name="Rectangle 13"/>
            <p:cNvSpPr>
              <a:spLocks noChangeArrowheads="1"/>
            </p:cNvSpPr>
            <p:nvPr/>
          </p:nvSpPr>
          <p:spPr bwMode="auto">
            <a:xfrm>
              <a:off x="3792" y="1392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Direct-map</a:t>
              </a:r>
            </a:p>
            <a:p>
              <a:pPr algn="ctr" eaLnBrk="0" hangingPunct="0"/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r>
                <a:rPr lang="en-US" sz="2000" baseline="30000" dirty="0">
                  <a:solidFill>
                    <a:srgbClr val="000000"/>
                  </a:solidFill>
                  <a:latin typeface="Calibri"/>
                  <a:cs typeface="Calibri"/>
                </a:rPr>
                <a:t>L</a:t>
              </a:r>
              <a:r>
                <a:rPr lang="en-US" sz="2000" baseline="-25000" dirty="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  <a:latin typeface="Calibri"/>
                  <a:cs typeface="Calibri"/>
                </a:rPr>
                <a:t>blocks</a:t>
              </a:r>
            </a:p>
          </p:txBody>
        </p:sp>
        <p:sp>
          <p:nvSpPr>
            <p:cNvPr id="1690638" name="Rectangle 14"/>
            <p:cNvSpPr>
              <a:spLocks noChangeArrowheads="1"/>
            </p:cNvSpPr>
            <p:nvPr/>
          </p:nvSpPr>
          <p:spPr bwMode="auto">
            <a:xfrm>
              <a:off x="472" y="2136"/>
              <a:ext cx="1920" cy="216"/>
            </a:xfrm>
            <a:prstGeom prst="rect">
              <a:avLst/>
            </a:prstGeom>
            <a:solidFill>
              <a:srgbClr val="FFCC66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39" name="Rectangle 15"/>
            <p:cNvSpPr>
              <a:spLocks noChangeArrowheads="1"/>
            </p:cNvSpPr>
            <p:nvPr/>
          </p:nvSpPr>
          <p:spPr bwMode="auto">
            <a:xfrm>
              <a:off x="482" y="2136"/>
              <a:ext cx="3246" cy="20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eaLnBrk="0" hangingPunct="0"/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                PPN                   </a:t>
              </a:r>
              <a:r>
                <a:rPr lang="en-US" dirty="0" smtClean="0">
                  <a:solidFill>
                    <a:srgbClr val="000000"/>
                  </a:solidFill>
                  <a:latin typeface="Calibri"/>
                  <a:cs typeface="Calibri"/>
                </a:rPr>
                <a:t>    Page 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Offset</a:t>
              </a:r>
            </a:p>
          </p:txBody>
        </p:sp>
        <p:sp>
          <p:nvSpPr>
            <p:cNvPr id="1690640" name="Line 16"/>
            <p:cNvSpPr>
              <a:spLocks noChangeShapeType="1"/>
            </p:cNvSpPr>
            <p:nvPr/>
          </p:nvSpPr>
          <p:spPr bwMode="auto">
            <a:xfrm>
              <a:off x="2400" y="2144"/>
              <a:ext cx="0" cy="2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600" dirty="0" smtClean="0">
                  <a:solidFill>
                    <a:srgbClr val="000000"/>
                  </a:solidFill>
                  <a:latin typeface="Arial" charset="0"/>
                </a:rPr>
                <a:t>   </a:t>
              </a:r>
              <a:endParaRPr lang="en-US" sz="16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41" name="Line 17"/>
            <p:cNvSpPr>
              <a:spLocks noChangeShapeType="1"/>
            </p:cNvSpPr>
            <p:nvPr/>
          </p:nvSpPr>
          <p:spPr bwMode="auto">
            <a:xfrm>
              <a:off x="3072" y="1304"/>
              <a:ext cx="0" cy="80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42" name="Line 18"/>
            <p:cNvSpPr>
              <a:spLocks noChangeShapeType="1"/>
            </p:cNvSpPr>
            <p:nvPr/>
          </p:nvSpPr>
          <p:spPr bwMode="auto">
            <a:xfrm>
              <a:off x="1536" y="1872"/>
              <a:ext cx="0" cy="2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43" name="Line 19"/>
            <p:cNvSpPr>
              <a:spLocks noChangeShapeType="1"/>
            </p:cNvSpPr>
            <p:nvPr/>
          </p:nvSpPr>
          <p:spPr bwMode="auto">
            <a:xfrm>
              <a:off x="4592" y="2544"/>
              <a:ext cx="28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44" name="Oval 20"/>
            <p:cNvSpPr>
              <a:spLocks noChangeArrowheads="1"/>
            </p:cNvSpPr>
            <p:nvPr/>
          </p:nvSpPr>
          <p:spPr bwMode="auto">
            <a:xfrm>
              <a:off x="3936" y="2384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90645" name="Freeform 21"/>
            <p:cNvSpPr>
              <a:spLocks/>
            </p:cNvSpPr>
            <p:nvPr/>
          </p:nvSpPr>
          <p:spPr bwMode="auto">
            <a:xfrm>
              <a:off x="1536" y="2472"/>
              <a:ext cx="2393" cy="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88"/>
                </a:cxn>
                <a:cxn ang="0">
                  <a:pos x="2392" y="88"/>
                </a:cxn>
              </a:cxnLst>
              <a:rect l="0" t="0" r="r" b="b"/>
              <a:pathLst>
                <a:path w="2393" h="89">
                  <a:moveTo>
                    <a:pt x="0" y="0"/>
                  </a:moveTo>
                  <a:lnTo>
                    <a:pt x="0" y="88"/>
                  </a:lnTo>
                  <a:lnTo>
                    <a:pt x="2392" y="8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46" name="Rectangle 22"/>
            <p:cNvSpPr>
              <a:spLocks noChangeArrowheads="1"/>
            </p:cNvSpPr>
            <p:nvPr/>
          </p:nvSpPr>
          <p:spPr bwMode="auto">
            <a:xfrm>
              <a:off x="3711" y="2634"/>
              <a:ext cx="366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hit?</a:t>
              </a:r>
            </a:p>
          </p:txBody>
        </p:sp>
        <p:sp>
          <p:nvSpPr>
            <p:cNvPr id="1690647" name="Rectangle 23"/>
            <p:cNvSpPr>
              <a:spLocks noChangeArrowheads="1"/>
            </p:cNvSpPr>
            <p:nvPr/>
          </p:nvSpPr>
          <p:spPr bwMode="auto">
            <a:xfrm>
              <a:off x="4944" y="3080"/>
              <a:ext cx="423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Data</a:t>
              </a:r>
            </a:p>
          </p:txBody>
        </p:sp>
        <p:sp>
          <p:nvSpPr>
            <p:cNvPr id="1690648" name="Rectangle 24"/>
            <p:cNvSpPr>
              <a:spLocks noChangeArrowheads="1"/>
            </p:cNvSpPr>
            <p:nvPr/>
          </p:nvSpPr>
          <p:spPr bwMode="auto">
            <a:xfrm>
              <a:off x="4636" y="1930"/>
              <a:ext cx="397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 eaLnBrk="0" hangingPunct="0"/>
              <a:r>
                <a:rPr lang="en-US" sz="2000" dirty="0" err="1">
                  <a:solidFill>
                    <a:srgbClr val="56127A"/>
                  </a:solidFill>
                  <a:latin typeface="Calibri"/>
                  <a:cs typeface="Calibri"/>
                </a:rPr>
                <a:t>Phy</a:t>
              </a:r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.</a:t>
              </a:r>
            </a:p>
            <a:p>
              <a:pPr algn="ctr"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90649" name="Freeform 25"/>
            <p:cNvSpPr>
              <a:spLocks/>
            </p:cNvSpPr>
            <p:nvPr/>
          </p:nvSpPr>
          <p:spPr bwMode="auto">
            <a:xfrm>
              <a:off x="480" y="2344"/>
              <a:ext cx="1921" cy="121"/>
            </a:xfrm>
            <a:custGeom>
              <a:avLst/>
              <a:gdLst/>
              <a:ahLst/>
              <a:cxnLst>
                <a:cxn ang="0">
                  <a:pos x="0" y="9"/>
                </a:cxn>
                <a:cxn ang="0">
                  <a:pos x="89" y="120"/>
                </a:cxn>
                <a:cxn ang="0">
                  <a:pos x="1863" y="120"/>
                </a:cxn>
                <a:cxn ang="0">
                  <a:pos x="1920" y="0"/>
                </a:cxn>
              </a:cxnLst>
              <a:rect l="0" t="0" r="r" b="b"/>
              <a:pathLst>
                <a:path w="1921" h="121">
                  <a:moveTo>
                    <a:pt x="0" y="9"/>
                  </a:moveTo>
                  <a:lnTo>
                    <a:pt x="89" y="120"/>
                  </a:lnTo>
                  <a:lnTo>
                    <a:pt x="1863" y="120"/>
                  </a:lnTo>
                  <a:lnTo>
                    <a:pt x="192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50" name="Rectangle 26"/>
            <p:cNvSpPr>
              <a:spLocks noChangeArrowheads="1"/>
            </p:cNvSpPr>
            <p:nvPr/>
          </p:nvSpPr>
          <p:spPr bwMode="auto">
            <a:xfrm>
              <a:off x="1191" y="2578"/>
              <a:ext cx="394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>
                  <a:solidFill>
                    <a:srgbClr val="56127A"/>
                  </a:solidFill>
                  <a:latin typeface="Calibri"/>
                  <a:cs typeface="Calibri"/>
                </a:rPr>
                <a:t>Tag</a:t>
              </a:r>
            </a:p>
          </p:txBody>
        </p:sp>
        <p:sp>
          <p:nvSpPr>
            <p:cNvPr id="1690651" name="Rectangle 27"/>
            <p:cNvSpPr>
              <a:spLocks noChangeArrowheads="1"/>
            </p:cNvSpPr>
            <p:nvPr/>
          </p:nvSpPr>
          <p:spPr bwMode="auto">
            <a:xfrm>
              <a:off x="144" y="920"/>
              <a:ext cx="374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VA</a:t>
              </a:r>
            </a:p>
          </p:txBody>
        </p:sp>
        <p:sp>
          <p:nvSpPr>
            <p:cNvPr id="1690652" name="Rectangle 28"/>
            <p:cNvSpPr>
              <a:spLocks noChangeArrowheads="1"/>
            </p:cNvSpPr>
            <p:nvPr/>
          </p:nvSpPr>
          <p:spPr bwMode="auto">
            <a:xfrm>
              <a:off x="144" y="2024"/>
              <a:ext cx="363" cy="328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800" dirty="0">
                  <a:solidFill>
                    <a:srgbClr val="56127A"/>
                  </a:solidFill>
                  <a:latin typeface="Calibri"/>
                  <a:cs typeface="Calibri"/>
                </a:rPr>
                <a:t>PA</a:t>
              </a:r>
            </a:p>
          </p:txBody>
        </p:sp>
        <p:sp>
          <p:nvSpPr>
            <p:cNvPr id="1690653" name="Freeform 29"/>
            <p:cNvSpPr>
              <a:spLocks/>
            </p:cNvSpPr>
            <p:nvPr/>
          </p:nvSpPr>
          <p:spPr bwMode="auto">
            <a:xfrm>
              <a:off x="2416" y="1224"/>
              <a:ext cx="1281" cy="81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60" y="80"/>
                </a:cxn>
                <a:cxn ang="0">
                  <a:pos x="1242" y="80"/>
                </a:cxn>
                <a:cxn ang="0">
                  <a:pos x="1280" y="0"/>
                </a:cxn>
              </a:cxnLst>
              <a:rect l="0" t="0" r="r" b="b"/>
              <a:pathLst>
                <a:path w="1281" h="81">
                  <a:moveTo>
                    <a:pt x="0" y="6"/>
                  </a:moveTo>
                  <a:lnTo>
                    <a:pt x="60" y="80"/>
                  </a:lnTo>
                  <a:lnTo>
                    <a:pt x="1242" y="80"/>
                  </a:lnTo>
                  <a:lnTo>
                    <a:pt x="1280" y="0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54" name="Rectangle 30"/>
            <p:cNvSpPr>
              <a:spLocks noChangeArrowheads="1"/>
            </p:cNvSpPr>
            <p:nvPr/>
          </p:nvSpPr>
          <p:spPr bwMode="auto">
            <a:xfrm>
              <a:off x="5088" y="776"/>
              <a:ext cx="554" cy="44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Virtual</a:t>
              </a:r>
            </a:p>
            <a:p>
              <a:pPr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Index</a:t>
              </a:r>
            </a:p>
          </p:txBody>
        </p:sp>
        <p:sp>
          <p:nvSpPr>
            <p:cNvPr id="1690655" name="Freeform 31"/>
            <p:cNvSpPr>
              <a:spLocks/>
            </p:cNvSpPr>
            <p:nvPr/>
          </p:nvSpPr>
          <p:spPr bwMode="auto">
            <a:xfrm>
              <a:off x="2896" y="824"/>
              <a:ext cx="1184" cy="569"/>
            </a:xfrm>
            <a:custGeom>
              <a:avLst/>
              <a:gdLst/>
              <a:ahLst/>
              <a:cxnLst>
                <a:cxn ang="0">
                  <a:pos x="0" y="82"/>
                </a:cxn>
                <a:cxn ang="0">
                  <a:pos x="0" y="0"/>
                </a:cxn>
                <a:cxn ang="0">
                  <a:pos x="1288" y="0"/>
                </a:cxn>
                <a:cxn ang="0">
                  <a:pos x="1288" y="568"/>
                </a:cxn>
              </a:cxnLst>
              <a:rect l="0" t="0" r="r" b="b"/>
              <a:pathLst>
                <a:path w="1289" h="569">
                  <a:moveTo>
                    <a:pt x="0" y="82"/>
                  </a:moveTo>
                  <a:lnTo>
                    <a:pt x="0" y="0"/>
                  </a:lnTo>
                  <a:lnTo>
                    <a:pt x="1288" y="0"/>
                  </a:lnTo>
                  <a:lnTo>
                    <a:pt x="1288" y="568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56" name="Line 32"/>
            <p:cNvSpPr>
              <a:spLocks noChangeShapeType="1"/>
            </p:cNvSpPr>
            <p:nvPr/>
          </p:nvSpPr>
          <p:spPr bwMode="auto">
            <a:xfrm flipH="1">
              <a:off x="3000" y="1696"/>
              <a:ext cx="136" cy="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57" name="Rectangle 33"/>
            <p:cNvSpPr>
              <a:spLocks noChangeArrowheads="1"/>
            </p:cNvSpPr>
            <p:nvPr/>
          </p:nvSpPr>
          <p:spPr bwMode="auto">
            <a:xfrm>
              <a:off x="3143" y="1570"/>
              <a:ext cx="230" cy="28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56127A"/>
                  </a:solidFill>
                  <a:latin typeface="Verdana" charset="0"/>
                </a:rPr>
                <a:t>k</a:t>
              </a:r>
            </a:p>
          </p:txBody>
        </p:sp>
        <p:sp>
          <p:nvSpPr>
            <p:cNvPr id="1690658" name="Rectangle 34"/>
            <p:cNvSpPr>
              <a:spLocks noChangeArrowheads="1"/>
            </p:cNvSpPr>
            <p:nvPr/>
          </p:nvSpPr>
          <p:spPr bwMode="auto">
            <a:xfrm>
              <a:off x="4792" y="1408"/>
              <a:ext cx="792" cy="528"/>
            </a:xfrm>
            <a:prstGeom prst="rect">
              <a:avLst/>
            </a:prstGeom>
            <a:noFill/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Direct-map</a:t>
              </a:r>
            </a:p>
            <a:p>
              <a:pPr algn="ctr" eaLnBrk="0" hangingPunct="0"/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2</a:t>
              </a:r>
              <a:r>
                <a:rPr lang="en-US" sz="2000" baseline="30000">
                  <a:solidFill>
                    <a:srgbClr val="000000"/>
                  </a:solidFill>
                  <a:latin typeface="Calibri"/>
                  <a:cs typeface="Calibri"/>
                </a:rPr>
                <a:t>L</a:t>
              </a:r>
              <a:r>
                <a:rPr lang="en-US" sz="2000" baseline="-25000">
                  <a:solidFill>
                    <a:srgbClr val="000000"/>
                  </a:solidFill>
                  <a:latin typeface="Calibri"/>
                  <a:cs typeface="Calibri"/>
                </a:rPr>
                <a:t> </a:t>
              </a:r>
              <a:r>
                <a:rPr lang="en-US" sz="2000">
                  <a:solidFill>
                    <a:srgbClr val="000000"/>
                  </a:solidFill>
                  <a:latin typeface="Calibri"/>
                  <a:cs typeface="Calibri"/>
                </a:rPr>
                <a:t>blocks</a:t>
              </a:r>
            </a:p>
          </p:txBody>
        </p:sp>
        <p:sp>
          <p:nvSpPr>
            <p:cNvPr id="1690659" name="Freeform 35"/>
            <p:cNvSpPr>
              <a:spLocks/>
            </p:cNvSpPr>
            <p:nvPr/>
          </p:nvSpPr>
          <p:spPr bwMode="auto">
            <a:xfrm>
              <a:off x="4080" y="824"/>
              <a:ext cx="1008" cy="5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0" y="0"/>
                </a:cxn>
                <a:cxn ang="0">
                  <a:pos x="1000" y="576"/>
                </a:cxn>
              </a:cxnLst>
              <a:rect l="0" t="0" r="r" b="b"/>
              <a:pathLst>
                <a:path w="1001" h="577">
                  <a:moveTo>
                    <a:pt x="0" y="0"/>
                  </a:moveTo>
                  <a:lnTo>
                    <a:pt x="1000" y="0"/>
                  </a:lnTo>
                  <a:lnTo>
                    <a:pt x="1000" y="57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60" name="Line 36"/>
            <p:cNvSpPr>
              <a:spLocks noChangeShapeType="1"/>
            </p:cNvSpPr>
            <p:nvPr/>
          </p:nvSpPr>
          <p:spPr bwMode="auto">
            <a:xfrm>
              <a:off x="2102" y="2136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61" name="Line 37"/>
            <p:cNvSpPr>
              <a:spLocks noChangeShapeType="1"/>
            </p:cNvSpPr>
            <p:nvPr/>
          </p:nvSpPr>
          <p:spPr bwMode="auto">
            <a:xfrm>
              <a:off x="2110" y="1000"/>
              <a:ext cx="0" cy="196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90662" name="Group 38"/>
            <p:cNvGrpSpPr>
              <a:grpSpLocks/>
            </p:cNvGrpSpPr>
            <p:nvPr/>
          </p:nvGrpSpPr>
          <p:grpSpPr bwMode="auto">
            <a:xfrm>
              <a:off x="4552" y="962"/>
              <a:ext cx="274" cy="254"/>
              <a:chOff x="4600" y="866"/>
              <a:chExt cx="274" cy="254"/>
            </a:xfrm>
          </p:grpSpPr>
          <p:grpSp>
            <p:nvGrpSpPr>
              <p:cNvPr id="1690663" name="Group 39"/>
              <p:cNvGrpSpPr>
                <a:grpSpLocks/>
              </p:cNvGrpSpPr>
              <p:nvPr/>
            </p:nvGrpSpPr>
            <p:grpSpPr bwMode="auto">
              <a:xfrm>
                <a:off x="4600" y="1088"/>
                <a:ext cx="208" cy="32"/>
                <a:chOff x="4600" y="1088"/>
                <a:chExt cx="208" cy="32"/>
              </a:xfrm>
            </p:grpSpPr>
            <p:sp>
              <p:nvSpPr>
                <p:cNvPr id="1690664" name="Oval 40"/>
                <p:cNvSpPr>
                  <a:spLocks noChangeArrowheads="1"/>
                </p:cNvSpPr>
                <p:nvPr/>
              </p:nvSpPr>
              <p:spPr bwMode="auto">
                <a:xfrm>
                  <a:off x="4600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90665" name="Oval 41"/>
                <p:cNvSpPr>
                  <a:spLocks noChangeArrowheads="1"/>
                </p:cNvSpPr>
                <p:nvPr/>
              </p:nvSpPr>
              <p:spPr bwMode="auto">
                <a:xfrm>
                  <a:off x="4696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  <p:sp>
              <p:nvSpPr>
                <p:cNvPr id="1690666" name="Oval 42"/>
                <p:cNvSpPr>
                  <a:spLocks noChangeArrowheads="1"/>
                </p:cNvSpPr>
                <p:nvPr/>
              </p:nvSpPr>
              <p:spPr bwMode="auto">
                <a:xfrm>
                  <a:off x="4792" y="1088"/>
                  <a:ext cx="16" cy="32"/>
                </a:xfrm>
                <a:prstGeom prst="ellipse">
                  <a:avLst/>
                </a:prstGeom>
                <a:solidFill>
                  <a:schemeClr val="tx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endParaRPr lang="en-US" sz="1600">
                    <a:solidFill>
                      <a:srgbClr val="000000"/>
                    </a:solidFill>
                    <a:latin typeface="Arial" charset="0"/>
                  </a:endParaRPr>
                </a:p>
              </p:txBody>
            </p:sp>
          </p:grpSp>
          <p:sp>
            <p:nvSpPr>
              <p:cNvPr id="1690667" name="Rectangle 43"/>
              <p:cNvSpPr>
                <a:spLocks noChangeArrowheads="1"/>
              </p:cNvSpPr>
              <p:nvPr/>
            </p:nvSpPr>
            <p:spPr bwMode="auto">
              <a:xfrm>
                <a:off x="4615" y="866"/>
                <a:ext cx="259" cy="250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prstTxWarp prst="textNoShape">
                  <a:avLst/>
                </a:prstTxWarp>
                <a:spAutoFit/>
              </a:bodyPr>
              <a:lstStyle/>
              <a:p>
                <a:pPr eaLnBrk="0" hangingPunct="0"/>
                <a:r>
                  <a:rPr lang="en-US" sz="2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2</a:t>
                </a:r>
                <a:r>
                  <a:rPr lang="en-US" baseline="40000" dirty="0">
                    <a:solidFill>
                      <a:srgbClr val="56127A"/>
                    </a:solidFill>
                    <a:latin typeface="Calibri"/>
                    <a:cs typeface="Calibri"/>
                  </a:rPr>
                  <a:t>a</a:t>
                </a:r>
              </a:p>
            </p:txBody>
          </p:sp>
        </p:grpSp>
        <p:sp>
          <p:nvSpPr>
            <p:cNvPr id="1690668" name="Line 44"/>
            <p:cNvSpPr>
              <a:spLocks noChangeShapeType="1"/>
            </p:cNvSpPr>
            <p:nvPr/>
          </p:nvSpPr>
          <p:spPr bwMode="auto">
            <a:xfrm>
              <a:off x="4072" y="1920"/>
              <a:ext cx="0" cy="4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69" name="Line 45"/>
            <p:cNvSpPr>
              <a:spLocks noChangeShapeType="1"/>
            </p:cNvSpPr>
            <p:nvPr/>
          </p:nvSpPr>
          <p:spPr bwMode="auto">
            <a:xfrm>
              <a:off x="4384" y="1920"/>
              <a:ext cx="0" cy="11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0" name="Line 46"/>
            <p:cNvSpPr>
              <a:spLocks noChangeShapeType="1"/>
            </p:cNvSpPr>
            <p:nvPr/>
          </p:nvSpPr>
          <p:spPr bwMode="auto">
            <a:xfrm>
              <a:off x="4912" y="3040"/>
              <a:ext cx="0" cy="34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1" name="Line 47"/>
            <p:cNvSpPr>
              <a:spLocks noChangeShapeType="1"/>
            </p:cNvSpPr>
            <p:nvPr/>
          </p:nvSpPr>
          <p:spPr bwMode="auto">
            <a:xfrm>
              <a:off x="4312" y="3032"/>
              <a:ext cx="115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2" name="Freeform 48"/>
            <p:cNvSpPr>
              <a:spLocks/>
            </p:cNvSpPr>
            <p:nvPr/>
          </p:nvSpPr>
          <p:spPr bwMode="auto">
            <a:xfrm>
              <a:off x="4272" y="2688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3" name="Freeform 49"/>
            <p:cNvSpPr>
              <a:spLocks/>
            </p:cNvSpPr>
            <p:nvPr/>
          </p:nvSpPr>
          <p:spPr bwMode="auto">
            <a:xfrm>
              <a:off x="4104" y="2672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4" name="Oval 50"/>
            <p:cNvSpPr>
              <a:spLocks noChangeArrowheads="1"/>
            </p:cNvSpPr>
            <p:nvPr/>
          </p:nvSpPr>
          <p:spPr bwMode="auto">
            <a:xfrm>
              <a:off x="4904" y="2392"/>
              <a:ext cx="288" cy="280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0488" tIns="44450" rIns="90488" bIns="44450" anchor="ctr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en-US" sz="2800">
                  <a:solidFill>
                    <a:srgbClr val="56127A"/>
                  </a:solidFill>
                  <a:latin typeface="Calibri"/>
                  <a:cs typeface="Calibri"/>
                </a:rPr>
                <a:t>=</a:t>
              </a:r>
            </a:p>
          </p:txBody>
        </p:sp>
        <p:sp>
          <p:nvSpPr>
            <p:cNvPr id="1690675" name="Line 51"/>
            <p:cNvSpPr>
              <a:spLocks noChangeShapeType="1"/>
            </p:cNvSpPr>
            <p:nvPr/>
          </p:nvSpPr>
          <p:spPr bwMode="auto">
            <a:xfrm>
              <a:off x="5040" y="1944"/>
              <a:ext cx="0" cy="42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6" name="Line 52"/>
            <p:cNvSpPr>
              <a:spLocks noChangeShapeType="1"/>
            </p:cNvSpPr>
            <p:nvPr/>
          </p:nvSpPr>
          <p:spPr bwMode="auto">
            <a:xfrm>
              <a:off x="5352" y="1930"/>
              <a:ext cx="0" cy="110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7" name="Freeform 53"/>
            <p:cNvSpPr>
              <a:spLocks/>
            </p:cNvSpPr>
            <p:nvPr/>
          </p:nvSpPr>
          <p:spPr bwMode="auto">
            <a:xfrm>
              <a:off x="5240" y="2696"/>
              <a:ext cx="225" cy="16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4" y="0"/>
                </a:cxn>
                <a:cxn ang="0">
                  <a:pos x="112" y="160"/>
                </a:cxn>
                <a:cxn ang="0">
                  <a:pos x="0" y="0"/>
                </a:cxn>
              </a:cxnLst>
              <a:rect l="0" t="0" r="r" b="b"/>
              <a:pathLst>
                <a:path w="225" h="161">
                  <a:moveTo>
                    <a:pt x="0" y="0"/>
                  </a:moveTo>
                  <a:lnTo>
                    <a:pt x="224" y="0"/>
                  </a:lnTo>
                  <a:lnTo>
                    <a:pt x="112" y="16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690678" name="Freeform 54"/>
            <p:cNvSpPr>
              <a:spLocks/>
            </p:cNvSpPr>
            <p:nvPr/>
          </p:nvSpPr>
          <p:spPr bwMode="auto">
            <a:xfrm>
              <a:off x="5072" y="2680"/>
              <a:ext cx="233" cy="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6"/>
                </a:cxn>
                <a:cxn ang="0">
                  <a:pos x="232" y="96"/>
                </a:cxn>
              </a:cxnLst>
              <a:rect l="0" t="0" r="r" b="b"/>
              <a:pathLst>
                <a:path w="233" h="97">
                  <a:moveTo>
                    <a:pt x="0" y="0"/>
                  </a:moveTo>
                  <a:lnTo>
                    <a:pt x="0" y="96"/>
                  </a:lnTo>
                  <a:lnTo>
                    <a:pt x="232" y="96"/>
                  </a:lnTo>
                </a:path>
              </a:pathLst>
            </a:custGeom>
            <a:noFill/>
            <a:ln w="254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1600">
                <a:solidFill>
                  <a:srgbClr val="000000"/>
                </a:solidFill>
                <a:latin typeface="Arial" charset="0"/>
              </a:endParaRPr>
            </a:p>
          </p:txBody>
        </p:sp>
        <p:grpSp>
          <p:nvGrpSpPr>
            <p:cNvPr id="1690679" name="Group 55"/>
            <p:cNvGrpSpPr>
              <a:grpSpLocks/>
            </p:cNvGrpSpPr>
            <p:nvPr/>
          </p:nvGrpSpPr>
          <p:grpSpPr bwMode="auto">
            <a:xfrm>
              <a:off x="4664" y="2904"/>
              <a:ext cx="208" cy="32"/>
              <a:chOff x="4712" y="2808"/>
              <a:chExt cx="208" cy="32"/>
            </a:xfrm>
          </p:grpSpPr>
          <p:sp>
            <p:nvSpPr>
              <p:cNvPr id="1690680" name="Oval 56"/>
              <p:cNvSpPr>
                <a:spLocks noChangeArrowheads="1"/>
              </p:cNvSpPr>
              <p:nvPr/>
            </p:nvSpPr>
            <p:spPr bwMode="auto">
              <a:xfrm>
                <a:off x="4712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90681" name="Oval 57"/>
              <p:cNvSpPr>
                <a:spLocks noChangeArrowheads="1"/>
              </p:cNvSpPr>
              <p:nvPr/>
            </p:nvSpPr>
            <p:spPr bwMode="auto">
              <a:xfrm>
                <a:off x="4808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90682" name="Oval 58"/>
              <p:cNvSpPr>
                <a:spLocks noChangeArrowheads="1"/>
              </p:cNvSpPr>
              <p:nvPr/>
            </p:nvSpPr>
            <p:spPr bwMode="auto">
              <a:xfrm>
                <a:off x="4904" y="2808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  <p:sp>
          <p:nvSpPr>
            <p:cNvPr id="1690683" name="Rectangle 59"/>
            <p:cNvSpPr>
              <a:spLocks noChangeArrowheads="1"/>
            </p:cNvSpPr>
            <p:nvPr/>
          </p:nvSpPr>
          <p:spPr bwMode="auto">
            <a:xfrm>
              <a:off x="4679" y="2682"/>
              <a:ext cx="259" cy="25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56127A"/>
                  </a:solidFill>
                  <a:latin typeface="Calibri"/>
                  <a:cs typeface="Calibri"/>
                </a:rPr>
                <a:t>2</a:t>
              </a:r>
              <a:r>
                <a:rPr lang="en-US" baseline="40000" dirty="0">
                  <a:solidFill>
                    <a:srgbClr val="56127A"/>
                  </a:solidFill>
                  <a:latin typeface="Calibri"/>
                  <a:cs typeface="Calibri"/>
                </a:rPr>
                <a:t>a</a:t>
              </a:r>
            </a:p>
          </p:txBody>
        </p:sp>
        <p:grpSp>
          <p:nvGrpSpPr>
            <p:cNvPr id="1690684" name="Group 60"/>
            <p:cNvGrpSpPr>
              <a:grpSpLocks/>
            </p:cNvGrpSpPr>
            <p:nvPr/>
          </p:nvGrpSpPr>
          <p:grpSpPr bwMode="auto">
            <a:xfrm>
              <a:off x="4312" y="2528"/>
              <a:ext cx="208" cy="32"/>
              <a:chOff x="4360" y="2432"/>
              <a:chExt cx="208" cy="32"/>
            </a:xfrm>
          </p:grpSpPr>
          <p:sp>
            <p:nvSpPr>
              <p:cNvPr id="1690685" name="Oval 61"/>
              <p:cNvSpPr>
                <a:spLocks noChangeArrowheads="1"/>
              </p:cNvSpPr>
              <p:nvPr/>
            </p:nvSpPr>
            <p:spPr bwMode="auto">
              <a:xfrm>
                <a:off x="4360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90686" name="Oval 62"/>
              <p:cNvSpPr>
                <a:spLocks noChangeArrowheads="1"/>
              </p:cNvSpPr>
              <p:nvPr/>
            </p:nvSpPr>
            <p:spPr bwMode="auto">
              <a:xfrm>
                <a:off x="4456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  <p:sp>
            <p:nvSpPr>
              <p:cNvPr id="1690687" name="Oval 63"/>
              <p:cNvSpPr>
                <a:spLocks noChangeArrowheads="1"/>
              </p:cNvSpPr>
              <p:nvPr/>
            </p:nvSpPr>
            <p:spPr bwMode="auto">
              <a:xfrm>
                <a:off x="4552" y="2432"/>
                <a:ext cx="16" cy="32"/>
              </a:xfrm>
              <a:prstGeom prst="ellipse">
                <a:avLst/>
              </a:prstGeom>
              <a:solidFill>
                <a:schemeClr val="tx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1600">
                  <a:solidFill>
                    <a:srgbClr val="000000"/>
                  </a:solidFill>
                  <a:latin typeface="Arial" charset="0"/>
                </a:endParaRPr>
              </a:p>
            </p:txBody>
          </p:sp>
        </p:grpSp>
      </p:grpSp>
      <p:sp>
        <p:nvSpPr>
          <p:cNvPr id="1690688" name="Rectangle 64"/>
          <p:cNvSpPr>
            <a:spLocks noChangeArrowheads="1"/>
          </p:cNvSpPr>
          <p:nvPr/>
        </p:nvSpPr>
        <p:spPr bwMode="auto">
          <a:xfrm>
            <a:off x="228600" y="5286375"/>
            <a:ext cx="8059725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After the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 PPN</a:t>
            </a:r>
            <a:r>
              <a:rPr lang="en-US" sz="2800" dirty="0">
                <a:solidFill>
                  <a:srgbClr val="00AE00"/>
                </a:solidFill>
                <a:latin typeface="Calibri"/>
                <a:cs typeface="Calibri"/>
              </a:rPr>
              <a:t> 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is known, </a:t>
            </a:r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2800" baseline="40000" dirty="0">
                <a:solidFill>
                  <a:srgbClr val="56127A"/>
                </a:solidFill>
                <a:latin typeface="Calibri"/>
                <a:cs typeface="Calibri"/>
              </a:rPr>
              <a:t>a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 physical tags are compared</a:t>
            </a:r>
          </a:p>
        </p:txBody>
      </p:sp>
    </p:spTree>
    <p:extLst>
      <p:ext uri="{BB962C8B-B14F-4D97-AF65-F5344CB8AC3E}">
        <p14:creationId xmlns:p14="http://schemas.microsoft.com/office/powerpoint/2010/main" val="1618725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2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Concurrent Access to TLB &amp; Large L1</a:t>
            </a:r>
            <a:br>
              <a:rPr lang="en-US" dirty="0"/>
            </a:br>
            <a:r>
              <a:rPr lang="en-US" sz="2400" dirty="0"/>
              <a:t>The problem with L1 &gt; Page size</a:t>
            </a:r>
            <a:endParaRPr lang="en-US" sz="2400" i="1" dirty="0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6F5E31-E88C-FE43-9B6C-F7587932BAFB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692675" name="Rectangle 3"/>
          <p:cNvSpPr>
            <a:spLocks noChangeArrowheads="1"/>
          </p:cNvSpPr>
          <p:nvPr/>
        </p:nvSpPr>
        <p:spPr bwMode="auto">
          <a:xfrm>
            <a:off x="1371600" y="5105400"/>
            <a:ext cx="6031369" cy="58477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Can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and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VA</a:t>
            </a:r>
            <a:r>
              <a:rPr lang="en-US" sz="3200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both map to</a:t>
            </a:r>
            <a:r>
              <a:rPr lang="en-US" sz="3200" dirty="0">
                <a:solidFill>
                  <a:srgbClr val="56127A"/>
                </a:solidFill>
                <a:latin typeface="Calibri"/>
                <a:cs typeface="Calibri"/>
              </a:rPr>
              <a:t> PA </a:t>
            </a:r>
            <a:r>
              <a:rPr lang="en-US" sz="3200" i="1" dirty="0">
                <a:solidFill>
                  <a:srgbClr val="56127A"/>
                </a:solidFill>
                <a:latin typeface="Calibri"/>
                <a:cs typeface="Calibri"/>
              </a:rPr>
              <a:t>? </a:t>
            </a:r>
          </a:p>
        </p:txBody>
      </p:sp>
      <p:sp>
        <p:nvSpPr>
          <p:cNvPr id="1692676" name="Line 4"/>
          <p:cNvSpPr>
            <a:spLocks noChangeShapeType="1"/>
          </p:cNvSpPr>
          <p:nvPr/>
        </p:nvSpPr>
        <p:spPr bwMode="auto">
          <a:xfrm>
            <a:off x="5534025" y="38481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77" name="Rectangle 5"/>
          <p:cNvSpPr>
            <a:spLocks noChangeArrowheads="1"/>
          </p:cNvSpPr>
          <p:nvPr/>
        </p:nvSpPr>
        <p:spPr bwMode="auto">
          <a:xfrm>
            <a:off x="863600" y="20066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78" name="Rectangle 6"/>
          <p:cNvSpPr>
            <a:spLocks noChangeArrowheads="1"/>
          </p:cNvSpPr>
          <p:nvPr/>
        </p:nvSpPr>
        <p:spPr bwMode="auto">
          <a:xfrm>
            <a:off x="879475" y="2006600"/>
            <a:ext cx="50514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VPN 	     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a         Page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Offset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</a:p>
        </p:txBody>
      </p:sp>
      <p:sp>
        <p:nvSpPr>
          <p:cNvPr id="1692679" name="Line 7"/>
          <p:cNvSpPr>
            <a:spLocks noChangeShapeType="1"/>
          </p:cNvSpPr>
          <p:nvPr/>
        </p:nvSpPr>
        <p:spPr bwMode="auto">
          <a:xfrm>
            <a:off x="3860800" y="20193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endParaRPr lang="en-US" sz="1800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0" name="Freeform 8"/>
          <p:cNvSpPr>
            <a:spLocks/>
          </p:cNvSpPr>
          <p:nvPr/>
        </p:nvSpPr>
        <p:spPr bwMode="auto">
          <a:xfrm>
            <a:off x="3403600" y="1866900"/>
            <a:ext cx="2109788" cy="103188"/>
          </a:xfrm>
          <a:custGeom>
            <a:avLst/>
            <a:gdLst/>
            <a:ahLst/>
            <a:cxnLst>
              <a:cxn ang="0">
                <a:pos x="0" y="59"/>
              </a:cxn>
              <a:cxn ang="0">
                <a:pos x="62" y="0"/>
              </a:cxn>
              <a:cxn ang="0">
                <a:pos x="1289" y="0"/>
              </a:cxn>
              <a:cxn ang="0">
                <a:pos x="1328" y="64"/>
              </a:cxn>
            </a:cxnLst>
            <a:rect l="0" t="0" r="r" b="b"/>
            <a:pathLst>
              <a:path w="1329" h="65">
                <a:moveTo>
                  <a:pt x="0" y="59"/>
                </a:moveTo>
                <a:lnTo>
                  <a:pt x="62" y="0"/>
                </a:lnTo>
                <a:lnTo>
                  <a:pt x="1289" y="0"/>
                </a:lnTo>
                <a:lnTo>
                  <a:pt x="1328" y="6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1" name="Rectangle 9"/>
          <p:cNvSpPr>
            <a:spLocks noChangeArrowheads="1"/>
          </p:cNvSpPr>
          <p:nvPr/>
        </p:nvSpPr>
        <p:spPr bwMode="auto">
          <a:xfrm>
            <a:off x="1841500" y="2693988"/>
            <a:ext cx="1333500" cy="620712"/>
          </a:xfrm>
          <a:prstGeom prst="rect">
            <a:avLst/>
          </a:prstGeom>
          <a:noFill/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TLB</a:t>
            </a:r>
          </a:p>
        </p:txBody>
      </p:sp>
      <p:sp>
        <p:nvSpPr>
          <p:cNvPr id="1692682" name="Line 10"/>
          <p:cNvSpPr>
            <a:spLocks noChangeShapeType="1"/>
          </p:cNvSpPr>
          <p:nvPr/>
        </p:nvSpPr>
        <p:spPr bwMode="auto">
          <a:xfrm>
            <a:off x="2527300" y="3352800"/>
            <a:ext cx="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3" name="Rectangle 11"/>
          <p:cNvSpPr>
            <a:spLocks noChangeArrowheads="1"/>
          </p:cNvSpPr>
          <p:nvPr/>
        </p:nvSpPr>
        <p:spPr bwMode="auto">
          <a:xfrm>
            <a:off x="6959600" y="2514600"/>
            <a:ext cx="1803400" cy="12573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4" name="Rectangle 12"/>
          <p:cNvSpPr>
            <a:spLocks noChangeArrowheads="1"/>
          </p:cNvSpPr>
          <p:nvPr/>
        </p:nvSpPr>
        <p:spPr bwMode="auto">
          <a:xfrm>
            <a:off x="800100" y="3822700"/>
            <a:ext cx="2997200" cy="342900"/>
          </a:xfrm>
          <a:prstGeom prst="rect">
            <a:avLst/>
          </a:prstGeom>
          <a:solidFill>
            <a:srgbClr val="FFCC66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5" name="Rectangle 13"/>
          <p:cNvSpPr>
            <a:spLocks noChangeArrowheads="1"/>
          </p:cNvSpPr>
          <p:nvPr/>
        </p:nvSpPr>
        <p:spPr bwMode="auto">
          <a:xfrm>
            <a:off x="815975" y="3822700"/>
            <a:ext cx="5153025" cy="3302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eaLnBrk="0" hangingPunct="0"/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                PPN 		 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 Page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Offset   </a:t>
            </a:r>
            <a:r>
              <a:rPr lang="en-US" sz="2000" dirty="0" smtClean="0">
                <a:solidFill>
                  <a:srgbClr val="000000"/>
                </a:solidFill>
                <a:latin typeface="Calibri"/>
                <a:cs typeface="Calibri"/>
              </a:rPr>
              <a:t>   </a:t>
            </a:r>
            <a:r>
              <a:rPr lang="en-US" sz="2000" dirty="0">
                <a:solidFill>
                  <a:srgbClr val="000000"/>
                </a:solidFill>
                <a:latin typeface="Calibri"/>
                <a:cs typeface="Calibri"/>
              </a:rPr>
              <a:t>b</a:t>
            </a:r>
          </a:p>
        </p:txBody>
      </p:sp>
      <p:sp>
        <p:nvSpPr>
          <p:cNvPr id="1692686" name="Line 14"/>
          <p:cNvSpPr>
            <a:spLocks noChangeShapeType="1"/>
          </p:cNvSpPr>
          <p:nvPr/>
        </p:nvSpPr>
        <p:spPr bwMode="auto">
          <a:xfrm>
            <a:off x="3797300" y="3835400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7" name="Line 15"/>
          <p:cNvSpPr>
            <a:spLocks noChangeShapeType="1"/>
          </p:cNvSpPr>
          <p:nvPr/>
        </p:nvSpPr>
        <p:spPr bwMode="auto">
          <a:xfrm>
            <a:off x="2501900" y="2374900"/>
            <a:ext cx="0" cy="292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8" name="Freeform 16"/>
          <p:cNvSpPr>
            <a:spLocks/>
          </p:cNvSpPr>
          <p:nvPr/>
        </p:nvSpPr>
        <p:spPr bwMode="auto">
          <a:xfrm>
            <a:off x="825500" y="4186238"/>
            <a:ext cx="2971800" cy="141287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138" y="88"/>
              </a:cxn>
              <a:cxn ang="0">
                <a:pos x="2864" y="88"/>
              </a:cxn>
              <a:cxn ang="0">
                <a:pos x="2952" y="0"/>
              </a:cxn>
            </a:cxnLst>
            <a:rect l="0" t="0" r="r" b="b"/>
            <a:pathLst>
              <a:path w="2953" h="89">
                <a:moveTo>
                  <a:pt x="0" y="7"/>
                </a:moveTo>
                <a:lnTo>
                  <a:pt x="138" y="88"/>
                </a:lnTo>
                <a:lnTo>
                  <a:pt x="2864" y="88"/>
                </a:lnTo>
                <a:lnTo>
                  <a:pt x="29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89" name="Rectangle 17"/>
          <p:cNvSpPr>
            <a:spLocks noChangeArrowheads="1"/>
          </p:cNvSpPr>
          <p:nvPr/>
        </p:nvSpPr>
        <p:spPr bwMode="auto">
          <a:xfrm>
            <a:off x="1941513" y="4524375"/>
            <a:ext cx="625022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Tag</a:t>
            </a:r>
          </a:p>
        </p:txBody>
      </p:sp>
      <p:sp>
        <p:nvSpPr>
          <p:cNvPr id="1692690" name="Rectangle 18"/>
          <p:cNvSpPr>
            <a:spLocks noChangeArrowheads="1"/>
          </p:cNvSpPr>
          <p:nvPr/>
        </p:nvSpPr>
        <p:spPr bwMode="auto">
          <a:xfrm>
            <a:off x="227013" y="1903413"/>
            <a:ext cx="541816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VA</a:t>
            </a:r>
          </a:p>
        </p:txBody>
      </p:sp>
      <p:sp>
        <p:nvSpPr>
          <p:cNvPr id="1692691" name="Rectangle 19"/>
          <p:cNvSpPr>
            <a:spLocks noChangeArrowheads="1"/>
          </p:cNvSpPr>
          <p:nvPr/>
        </p:nvSpPr>
        <p:spPr bwMode="auto">
          <a:xfrm>
            <a:off x="201613" y="3744913"/>
            <a:ext cx="519825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PA</a:t>
            </a:r>
          </a:p>
        </p:txBody>
      </p:sp>
      <p:sp>
        <p:nvSpPr>
          <p:cNvPr id="1692692" name="Rectangle 20"/>
          <p:cNvSpPr>
            <a:spLocks noChangeArrowheads="1"/>
          </p:cNvSpPr>
          <p:nvPr/>
        </p:nvSpPr>
        <p:spPr bwMode="auto">
          <a:xfrm>
            <a:off x="4876800" y="1219200"/>
            <a:ext cx="2042227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56127A"/>
                </a:solidFill>
                <a:latin typeface="Calibri"/>
                <a:cs typeface="Calibri"/>
              </a:rPr>
              <a:t>Virtual Index</a:t>
            </a:r>
          </a:p>
        </p:txBody>
      </p:sp>
      <p:sp>
        <p:nvSpPr>
          <p:cNvPr id="1692693" name="Freeform 21"/>
          <p:cNvSpPr>
            <a:spLocks/>
          </p:cNvSpPr>
          <p:nvPr/>
        </p:nvSpPr>
        <p:spPr bwMode="auto">
          <a:xfrm>
            <a:off x="4521200" y="1689100"/>
            <a:ext cx="2782888" cy="814388"/>
          </a:xfrm>
          <a:custGeom>
            <a:avLst/>
            <a:gdLst/>
            <a:ahLst/>
            <a:cxnLst>
              <a:cxn ang="0">
                <a:pos x="0" y="74"/>
              </a:cxn>
              <a:cxn ang="0">
                <a:pos x="0" y="0"/>
              </a:cxn>
              <a:cxn ang="0">
                <a:pos x="1752" y="0"/>
              </a:cxn>
              <a:cxn ang="0">
                <a:pos x="1752" y="512"/>
              </a:cxn>
            </a:cxnLst>
            <a:rect l="0" t="0" r="r" b="b"/>
            <a:pathLst>
              <a:path w="1753" h="513">
                <a:moveTo>
                  <a:pt x="0" y="74"/>
                </a:moveTo>
                <a:lnTo>
                  <a:pt x="0" y="0"/>
                </a:lnTo>
                <a:lnTo>
                  <a:pt x="1752" y="0"/>
                </a:lnTo>
                <a:lnTo>
                  <a:pt x="1752" y="512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94" name="Line 22"/>
          <p:cNvSpPr>
            <a:spLocks noChangeShapeType="1"/>
          </p:cNvSpPr>
          <p:nvPr/>
        </p:nvSpPr>
        <p:spPr bwMode="auto">
          <a:xfrm>
            <a:off x="5534025" y="2019300"/>
            <a:ext cx="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95" name="Rectangle 23"/>
          <p:cNvSpPr>
            <a:spLocks noChangeArrowheads="1"/>
          </p:cNvSpPr>
          <p:nvPr/>
        </p:nvSpPr>
        <p:spPr bwMode="auto">
          <a:xfrm>
            <a:off x="7297738" y="1676400"/>
            <a:ext cx="1666924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L1 PA cache</a:t>
            </a:r>
          </a:p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Direct-map</a:t>
            </a:r>
          </a:p>
        </p:txBody>
      </p:sp>
      <p:sp>
        <p:nvSpPr>
          <p:cNvPr id="1692696" name="Line 24"/>
          <p:cNvSpPr>
            <a:spLocks noChangeShapeType="1"/>
          </p:cNvSpPr>
          <p:nvPr/>
        </p:nvSpPr>
        <p:spPr bwMode="auto">
          <a:xfrm>
            <a:off x="7678738" y="2514600"/>
            <a:ext cx="0" cy="1244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97" name="Line 25"/>
          <p:cNvSpPr>
            <a:spLocks noChangeShapeType="1"/>
          </p:cNvSpPr>
          <p:nvPr/>
        </p:nvSpPr>
        <p:spPr bwMode="auto">
          <a:xfrm>
            <a:off x="3390900" y="2006600"/>
            <a:ext cx="0" cy="330200"/>
          </a:xfrm>
          <a:prstGeom prst="line">
            <a:avLst/>
          </a:prstGeom>
          <a:noFill/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698" name="Oval 26"/>
          <p:cNvSpPr>
            <a:spLocks noChangeArrowheads="1"/>
          </p:cNvSpPr>
          <p:nvPr/>
        </p:nvSpPr>
        <p:spPr bwMode="auto">
          <a:xfrm>
            <a:off x="7124700" y="4229100"/>
            <a:ext cx="457200" cy="444500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488" tIns="44450" rIns="90488" bIns="44450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sz="2800">
                <a:solidFill>
                  <a:srgbClr val="56127A"/>
                </a:solidFill>
                <a:latin typeface="Calibri"/>
                <a:cs typeface="Calibri"/>
              </a:rPr>
              <a:t>=</a:t>
            </a:r>
          </a:p>
        </p:txBody>
      </p:sp>
      <p:sp>
        <p:nvSpPr>
          <p:cNvPr id="1692699" name="Rectangle 27"/>
          <p:cNvSpPr>
            <a:spLocks noChangeArrowheads="1"/>
          </p:cNvSpPr>
          <p:nvPr/>
        </p:nvSpPr>
        <p:spPr bwMode="auto">
          <a:xfrm>
            <a:off x="7907338" y="4203700"/>
            <a:ext cx="660789" cy="4591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>
                <a:solidFill>
                  <a:srgbClr val="56127A"/>
                </a:solidFill>
                <a:latin typeface="Calibri"/>
                <a:cs typeface="Calibri"/>
              </a:rPr>
              <a:t>hit?</a:t>
            </a:r>
          </a:p>
        </p:txBody>
      </p:sp>
      <p:sp>
        <p:nvSpPr>
          <p:cNvPr id="1692700" name="Line 28"/>
          <p:cNvSpPr>
            <a:spLocks noChangeShapeType="1"/>
          </p:cNvSpPr>
          <p:nvPr/>
        </p:nvSpPr>
        <p:spPr bwMode="auto">
          <a:xfrm>
            <a:off x="7340600" y="3784600"/>
            <a:ext cx="0" cy="444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2701" name="Freeform 29"/>
          <p:cNvSpPr>
            <a:spLocks/>
          </p:cNvSpPr>
          <p:nvPr/>
        </p:nvSpPr>
        <p:spPr bwMode="auto">
          <a:xfrm>
            <a:off x="2514600" y="4343400"/>
            <a:ext cx="4587875" cy="128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80"/>
              </a:cxn>
              <a:cxn ang="0">
                <a:pos x="2144" y="80"/>
              </a:cxn>
            </a:cxnLst>
            <a:rect l="0" t="0" r="r" b="b"/>
            <a:pathLst>
              <a:path w="2145" h="81">
                <a:moveTo>
                  <a:pt x="0" y="0"/>
                </a:moveTo>
                <a:lnTo>
                  <a:pt x="0" y="80"/>
                </a:lnTo>
                <a:lnTo>
                  <a:pt x="2144" y="8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grpSp>
        <p:nvGrpSpPr>
          <p:cNvPr id="1692702" name="Group 30"/>
          <p:cNvGrpSpPr>
            <a:grpSpLocks/>
          </p:cNvGrpSpPr>
          <p:nvPr/>
        </p:nvGrpSpPr>
        <p:grpSpPr bwMode="auto">
          <a:xfrm>
            <a:off x="6934202" y="2590789"/>
            <a:ext cx="1841500" cy="461961"/>
            <a:chOff x="4248" y="1503"/>
            <a:chExt cx="1160" cy="291"/>
          </a:xfrm>
        </p:grpSpPr>
        <p:sp>
          <p:nvSpPr>
            <p:cNvPr id="1692703" name="Line 31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2704" name="Line 32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2705" name="Text Box 33"/>
            <p:cNvSpPr txBox="1">
              <a:spLocks noChangeArrowheads="1"/>
            </p:cNvSpPr>
            <p:nvPr/>
          </p:nvSpPr>
          <p:spPr bwMode="auto">
            <a:xfrm>
              <a:off x="4248" y="1503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PPN</a:t>
              </a:r>
              <a:r>
                <a:rPr lang="en-US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a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    Data</a:t>
              </a:r>
            </a:p>
          </p:txBody>
        </p:sp>
      </p:grpSp>
      <p:grpSp>
        <p:nvGrpSpPr>
          <p:cNvPr id="1692706" name="Group 34"/>
          <p:cNvGrpSpPr>
            <a:grpSpLocks/>
          </p:cNvGrpSpPr>
          <p:nvPr/>
        </p:nvGrpSpPr>
        <p:grpSpPr bwMode="auto">
          <a:xfrm>
            <a:off x="6934202" y="3124198"/>
            <a:ext cx="1844675" cy="461964"/>
            <a:chOff x="4246" y="1516"/>
            <a:chExt cx="1162" cy="291"/>
          </a:xfrm>
        </p:grpSpPr>
        <p:sp>
          <p:nvSpPr>
            <p:cNvPr id="1692707" name="Line 35"/>
            <p:cNvSpPr>
              <a:spLocks noChangeShapeType="1"/>
            </p:cNvSpPr>
            <p:nvPr/>
          </p:nvSpPr>
          <p:spPr bwMode="auto">
            <a:xfrm>
              <a:off x="4267" y="158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2708" name="Line 36"/>
            <p:cNvSpPr>
              <a:spLocks noChangeShapeType="1"/>
            </p:cNvSpPr>
            <p:nvPr/>
          </p:nvSpPr>
          <p:spPr bwMode="auto">
            <a:xfrm>
              <a:off x="4270" y="1778"/>
              <a:ext cx="11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endParaRPr lang="en-US" sz="2000">
                <a:solidFill>
                  <a:srgbClr val="000000"/>
                </a:solidFill>
                <a:latin typeface="Calibri"/>
                <a:cs typeface="Calibri"/>
              </a:endParaRPr>
            </a:p>
          </p:txBody>
        </p:sp>
        <p:sp>
          <p:nvSpPr>
            <p:cNvPr id="1692709" name="Text Box 37"/>
            <p:cNvSpPr txBox="1">
              <a:spLocks noChangeArrowheads="1"/>
            </p:cNvSpPr>
            <p:nvPr/>
          </p:nvSpPr>
          <p:spPr bwMode="auto">
            <a:xfrm>
              <a:off x="4246" y="1516"/>
              <a:ext cx="1093" cy="29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eaLnBrk="0" hangingPunct="0"/>
              <a:r>
                <a:rPr lang="en-US" dirty="0" err="1">
                  <a:solidFill>
                    <a:srgbClr val="000000"/>
                  </a:solidFill>
                  <a:latin typeface="Calibri"/>
                  <a:cs typeface="Calibri"/>
                </a:rPr>
                <a:t>PPN</a:t>
              </a:r>
              <a:r>
                <a:rPr lang="en-US" baseline="-25000" dirty="0" err="1">
                  <a:solidFill>
                    <a:srgbClr val="000000"/>
                  </a:solidFill>
                  <a:latin typeface="Calibri"/>
                  <a:cs typeface="Calibri"/>
                </a:rPr>
                <a:t>a</a:t>
              </a:r>
              <a:r>
                <a:rPr lang="en-US" dirty="0">
                  <a:solidFill>
                    <a:srgbClr val="000000"/>
                  </a:solidFill>
                  <a:latin typeface="Calibri"/>
                  <a:cs typeface="Calibri"/>
                </a:rPr>
                <a:t>     Data</a:t>
              </a:r>
            </a:p>
          </p:txBody>
        </p:sp>
      </p:grpSp>
      <p:sp>
        <p:nvSpPr>
          <p:cNvPr id="1692710" name="Text Box 38"/>
          <p:cNvSpPr txBox="1">
            <a:spLocks noChangeArrowheads="1"/>
          </p:cNvSpPr>
          <p:nvPr/>
        </p:nvSpPr>
        <p:spPr bwMode="auto">
          <a:xfrm>
            <a:off x="6324600" y="26625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baseline="-25000" dirty="0">
                <a:solidFill>
                  <a:srgbClr val="56127A"/>
                </a:solidFill>
                <a:latin typeface="Calibri"/>
                <a:cs typeface="Calibri"/>
              </a:rPr>
              <a:t>1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2711" name="Text Box 39"/>
          <p:cNvSpPr txBox="1">
            <a:spLocks noChangeArrowheads="1"/>
          </p:cNvSpPr>
          <p:nvPr/>
        </p:nvSpPr>
        <p:spPr bwMode="auto">
          <a:xfrm>
            <a:off x="6324600" y="3119735"/>
            <a:ext cx="64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dirty="0">
                <a:solidFill>
                  <a:srgbClr val="56127A"/>
                </a:solidFill>
                <a:latin typeface="Calibri"/>
                <a:cs typeface="Calibri"/>
              </a:rPr>
              <a:t>VA</a:t>
            </a:r>
            <a:r>
              <a:rPr lang="en-US" baseline="-25000" dirty="0">
                <a:solidFill>
                  <a:srgbClr val="56127A"/>
                </a:solidFill>
                <a:latin typeface="Calibri"/>
                <a:cs typeface="Calibri"/>
              </a:rPr>
              <a:t>2</a:t>
            </a:r>
            <a:endParaRPr lang="en-US" dirty="0">
              <a:solidFill>
                <a:srgbClr val="56127A"/>
              </a:solidFill>
              <a:latin typeface="Calibri"/>
              <a:cs typeface="Calibri"/>
            </a:endParaRPr>
          </a:p>
        </p:txBody>
      </p:sp>
      <p:sp>
        <p:nvSpPr>
          <p:cNvPr id="1692712" name="Line 40"/>
          <p:cNvSpPr>
            <a:spLocks noChangeShapeType="1"/>
          </p:cNvSpPr>
          <p:nvPr/>
        </p:nvSpPr>
        <p:spPr bwMode="auto">
          <a:xfrm rot="-5400000">
            <a:off x="7781132" y="4258468"/>
            <a:ext cx="0" cy="3222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43643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solution via Second Level Cache</a:t>
            </a:r>
            <a:endParaRPr lang="en-US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396E3C-7EFC-4A44-B733-FC667A234790}" type="slidenum">
              <a:rPr lang="en-US"/>
              <a:pPr/>
              <a:t>9</a:t>
            </a:fld>
            <a:endParaRPr lang="en-US"/>
          </a:p>
        </p:txBody>
      </p:sp>
      <p:sp>
        <p:nvSpPr>
          <p:cNvPr id="1694723" name="Rectangle 3"/>
          <p:cNvSpPr>
            <a:spLocks noChangeArrowheads="1"/>
          </p:cNvSpPr>
          <p:nvPr/>
        </p:nvSpPr>
        <p:spPr bwMode="auto">
          <a:xfrm>
            <a:off x="381000" y="4114800"/>
            <a:ext cx="8305800" cy="218264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Usually 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common L2 cache backs up both Instruction and Data L1 caches</a:t>
            </a:r>
          </a:p>
          <a:p>
            <a:pPr eaLnBrk="0" hangingPunct="0"/>
            <a:endParaRPr lang="en-US" sz="2800" dirty="0">
              <a:solidFill>
                <a:srgbClr val="000000"/>
              </a:solidFill>
              <a:latin typeface="Calibri"/>
              <a:cs typeface="Calibri"/>
            </a:endParaRPr>
          </a:p>
          <a:p>
            <a:pPr eaLnBrk="0" hangingPunct="0"/>
            <a:r>
              <a:rPr lang="en-US" sz="2800" dirty="0">
                <a:solidFill>
                  <a:srgbClr val="000000"/>
                </a:solidFill>
                <a:latin typeface="Calibri"/>
                <a:cs typeface="Calibri"/>
              </a:rPr>
              <a:t>L2 is “inclusive” of both Instruction and Data </a:t>
            </a:r>
            <a:r>
              <a:rPr lang="en-US" sz="2800" dirty="0" smtClean="0">
                <a:solidFill>
                  <a:srgbClr val="000000"/>
                </a:solidFill>
                <a:latin typeface="Calibri"/>
                <a:cs typeface="Calibri"/>
              </a:rPr>
              <a:t>caches</a:t>
            </a:r>
          </a:p>
          <a:p>
            <a:pPr lvl="1" eaLnBrk="0" hangingPunct="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Inclusive means L2 has copy of any line in either L1</a:t>
            </a:r>
          </a:p>
        </p:txBody>
      </p:sp>
      <p:sp>
        <p:nvSpPr>
          <p:cNvPr id="1694724" name="Rectangle 4"/>
          <p:cNvSpPr>
            <a:spLocks noChangeArrowheads="1"/>
          </p:cNvSpPr>
          <p:nvPr/>
        </p:nvSpPr>
        <p:spPr bwMode="auto">
          <a:xfrm>
            <a:off x="457200" y="1524000"/>
            <a:ext cx="1016000" cy="2133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CPU</a:t>
            </a:r>
          </a:p>
        </p:txBody>
      </p:sp>
      <p:sp>
        <p:nvSpPr>
          <p:cNvPr id="1694725" name="Rectangle 5" descr="40%"/>
          <p:cNvSpPr>
            <a:spLocks noChangeArrowheads="1"/>
          </p:cNvSpPr>
          <p:nvPr/>
        </p:nvSpPr>
        <p:spPr bwMode="auto">
          <a:xfrm>
            <a:off x="2133600" y="2743200"/>
            <a:ext cx="1600200" cy="9271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L1 Data Cache</a:t>
            </a:r>
            <a:endParaRPr lang="en-US" sz="2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26" name="Line 6"/>
          <p:cNvSpPr>
            <a:spLocks noChangeShapeType="1"/>
          </p:cNvSpPr>
          <p:nvPr/>
        </p:nvSpPr>
        <p:spPr bwMode="auto">
          <a:xfrm flipH="1" flipV="1">
            <a:off x="1447800" y="19812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27" name="Line 7"/>
          <p:cNvSpPr>
            <a:spLocks noChangeShapeType="1"/>
          </p:cNvSpPr>
          <p:nvPr/>
        </p:nvSpPr>
        <p:spPr bwMode="auto">
          <a:xfrm flipH="1" flipV="1">
            <a:off x="1447800" y="32004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28" name="Rectangle 8" descr="40%"/>
          <p:cNvSpPr>
            <a:spLocks noChangeArrowheads="1"/>
          </p:cNvSpPr>
          <p:nvPr/>
        </p:nvSpPr>
        <p:spPr bwMode="auto">
          <a:xfrm>
            <a:off x="2133600" y="1524000"/>
            <a:ext cx="1600200" cy="914400"/>
          </a:xfrm>
          <a:prstGeom prst="rect">
            <a:avLst/>
          </a:prstGeom>
          <a:pattFill prst="pct40">
            <a:fgClr>
              <a:schemeClr val="accent1"/>
            </a:fgClr>
            <a:bgClr>
              <a:srgbClr val="FFFFFF"/>
            </a:bgClr>
          </a:pattFill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L1 Instruction Cache</a:t>
            </a:r>
          </a:p>
        </p:txBody>
      </p:sp>
      <p:sp>
        <p:nvSpPr>
          <p:cNvPr id="1694729" name="Rectangle 9"/>
          <p:cNvSpPr>
            <a:spLocks noChangeArrowheads="1"/>
          </p:cNvSpPr>
          <p:nvPr/>
        </p:nvSpPr>
        <p:spPr bwMode="auto">
          <a:xfrm>
            <a:off x="4648200" y="1524000"/>
            <a:ext cx="1524000" cy="21336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Unified L2 Cache</a:t>
            </a:r>
          </a:p>
        </p:txBody>
      </p:sp>
      <p:sp>
        <p:nvSpPr>
          <p:cNvPr id="1694730" name="Freeform 10"/>
          <p:cNvSpPr>
            <a:spLocks/>
          </p:cNvSpPr>
          <p:nvPr/>
        </p:nvSpPr>
        <p:spPr bwMode="auto">
          <a:xfrm>
            <a:off x="3733800" y="1981200"/>
            <a:ext cx="914400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31" name="Freeform 11"/>
          <p:cNvSpPr>
            <a:spLocks/>
          </p:cNvSpPr>
          <p:nvPr/>
        </p:nvSpPr>
        <p:spPr bwMode="auto">
          <a:xfrm>
            <a:off x="3733800" y="2590800"/>
            <a:ext cx="457200" cy="609600"/>
          </a:xfrm>
          <a:custGeom>
            <a:avLst/>
            <a:gdLst/>
            <a:ahLst/>
            <a:cxnLst>
              <a:cxn ang="0">
                <a:pos x="288" y="0"/>
              </a:cxn>
              <a:cxn ang="0">
                <a:pos x="288" y="384"/>
              </a:cxn>
              <a:cxn ang="0">
                <a:pos x="0" y="384"/>
              </a:cxn>
            </a:cxnLst>
            <a:rect l="0" t="0" r="r" b="b"/>
            <a:pathLst>
              <a:path w="288" h="384">
                <a:moveTo>
                  <a:pt x="288" y="0"/>
                </a:moveTo>
                <a:lnTo>
                  <a:pt x="288" y="384"/>
                </a:lnTo>
                <a:lnTo>
                  <a:pt x="0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32" name="Rectangle 12"/>
          <p:cNvSpPr>
            <a:spLocks noChangeArrowheads="1"/>
          </p:cNvSpPr>
          <p:nvPr/>
        </p:nvSpPr>
        <p:spPr bwMode="auto">
          <a:xfrm>
            <a:off x="609600" y="28956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RF</a:t>
            </a:r>
          </a:p>
        </p:txBody>
      </p:sp>
      <p:sp>
        <p:nvSpPr>
          <p:cNvPr id="1694733" name="Line 13"/>
          <p:cNvSpPr>
            <a:spLocks noChangeShapeType="1"/>
          </p:cNvSpPr>
          <p:nvPr/>
        </p:nvSpPr>
        <p:spPr bwMode="auto">
          <a:xfrm>
            <a:off x="6705600" y="1828800"/>
            <a:ext cx="0" cy="16002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34" name="Rectangle 14"/>
          <p:cNvSpPr>
            <a:spLocks noChangeArrowheads="1"/>
          </p:cNvSpPr>
          <p:nvPr/>
        </p:nvSpPr>
        <p:spPr bwMode="auto">
          <a:xfrm>
            <a:off x="7327900" y="31242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694735" name="Line 15"/>
          <p:cNvSpPr>
            <a:spLocks noChangeShapeType="1"/>
          </p:cNvSpPr>
          <p:nvPr/>
        </p:nvSpPr>
        <p:spPr bwMode="auto">
          <a:xfrm flipH="1">
            <a:off x="6705600" y="33020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36" name="Rectangle 16"/>
          <p:cNvSpPr>
            <a:spLocks noChangeArrowheads="1"/>
          </p:cNvSpPr>
          <p:nvPr/>
        </p:nvSpPr>
        <p:spPr bwMode="auto">
          <a:xfrm>
            <a:off x="7327900" y="26670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694737" name="Line 17"/>
          <p:cNvSpPr>
            <a:spLocks noChangeShapeType="1"/>
          </p:cNvSpPr>
          <p:nvPr/>
        </p:nvSpPr>
        <p:spPr bwMode="auto">
          <a:xfrm flipH="1">
            <a:off x="6705600" y="2844800"/>
            <a:ext cx="6223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38" name="Rectangle 18"/>
          <p:cNvSpPr>
            <a:spLocks noChangeArrowheads="1"/>
          </p:cNvSpPr>
          <p:nvPr/>
        </p:nvSpPr>
        <p:spPr bwMode="auto">
          <a:xfrm>
            <a:off x="7327900" y="22098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694739" name="Line 19"/>
          <p:cNvSpPr>
            <a:spLocks noChangeShapeType="1"/>
          </p:cNvSpPr>
          <p:nvPr/>
        </p:nvSpPr>
        <p:spPr bwMode="auto">
          <a:xfrm flipH="1">
            <a:off x="6705600" y="23876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40" name="Rectangle 20"/>
          <p:cNvSpPr>
            <a:spLocks noChangeArrowheads="1"/>
          </p:cNvSpPr>
          <p:nvPr/>
        </p:nvSpPr>
        <p:spPr bwMode="auto">
          <a:xfrm>
            <a:off x="7327900" y="1752600"/>
            <a:ext cx="1270000" cy="368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/>
            <a:r>
              <a:rPr lang="en-US">
                <a:solidFill>
                  <a:srgbClr val="000000"/>
                </a:solidFill>
                <a:latin typeface="Calibri"/>
                <a:cs typeface="Calibri"/>
              </a:rPr>
              <a:t>Memory</a:t>
            </a:r>
          </a:p>
        </p:txBody>
      </p:sp>
      <p:sp>
        <p:nvSpPr>
          <p:cNvPr id="1694741" name="Line 21"/>
          <p:cNvSpPr>
            <a:spLocks noChangeShapeType="1"/>
          </p:cNvSpPr>
          <p:nvPr/>
        </p:nvSpPr>
        <p:spPr bwMode="auto">
          <a:xfrm flipH="1">
            <a:off x="6705600" y="1930400"/>
            <a:ext cx="63817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  <p:sp>
        <p:nvSpPr>
          <p:cNvPr id="1694742" name="Line 22"/>
          <p:cNvSpPr>
            <a:spLocks noChangeShapeType="1"/>
          </p:cNvSpPr>
          <p:nvPr/>
        </p:nvSpPr>
        <p:spPr bwMode="auto">
          <a:xfrm>
            <a:off x="6172200" y="2590800"/>
            <a:ext cx="533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80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0499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arLab Templat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ParLabSlidesTemplat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mpd="sng">
          <a:solidFill>
            <a:srgbClr val="000000"/>
          </a:solidFill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/>
            <a:ea typeface="ＭＳ Ｐゴシック" pitchFamily="18" charset="-128"/>
            <a:cs typeface="Calibri"/>
          </a:defRPr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/>
            <a:cs typeface="Calibri"/>
          </a:defRPr>
        </a:defPPr>
      </a:lstStyle>
    </a:txDef>
  </a:objectDefaults>
  <a:extraClrSchemeLst>
    <a:extraClrScheme>
      <a:clrScheme name="ParLabSlide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LabSlides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LabSlides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25074</TotalTime>
  <Words>1469</Words>
  <Application>Microsoft Macintosh PowerPoint</Application>
  <PresentationFormat>On-screen Show (4:3)</PresentationFormat>
  <Paragraphs>356</Paragraphs>
  <Slides>18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ParLab Template</vt:lpstr>
      <vt:lpstr>CS252 Graduate Computer Architecture Fall 2015 Lecture 16: Virtual Memory and Caches</vt:lpstr>
      <vt:lpstr>Address Translation in CPU Pipeline</vt:lpstr>
      <vt:lpstr>Virtual-Address Caches</vt:lpstr>
      <vt:lpstr>Virtually Addressed Cache (Virtual Index/Virtual Tag)</vt:lpstr>
      <vt:lpstr>Aliasing in Virtual-Address Caches</vt:lpstr>
      <vt:lpstr>Concurrent Access to TLB &amp; Cache (Virtual Index/Physical Tag)</vt:lpstr>
      <vt:lpstr>Virtual-Index Physical-Tag Caches: Associative Organization</vt:lpstr>
      <vt:lpstr>Concurrent Access to TLB &amp; Large L1 The problem with L1 &gt; Page size</vt:lpstr>
      <vt:lpstr>A solution via Second Level Cache</vt:lpstr>
      <vt:lpstr>Anti-Aliasing Using L2 [MIPS R10000,1996]</vt:lpstr>
      <vt:lpstr>Anti-Aliasing using L2 for a Virtually Addressed L1</vt:lpstr>
      <vt:lpstr>Atlas Revisited</vt:lpstr>
      <vt:lpstr>Hashed Page Table: Approximating Associative Addressing</vt:lpstr>
      <vt:lpstr>Power PC: Hashed Page Table</vt:lpstr>
      <vt:lpstr>VM features track historical uses:</vt:lpstr>
      <vt:lpstr>Virtual Memory Use Today - 1</vt:lpstr>
      <vt:lpstr>Virtual Memory Use Today - 2</vt:lpstr>
      <vt:lpstr>Acknowledgements</vt:lpstr>
    </vt:vector>
  </TitlesOfParts>
  <Manager/>
  <Company>UC Berkeley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CS252 Spring 2014 Lecture 1</dc:title>
  <dc:subject/>
  <dc:creator>Krste Asanovic</dc:creator>
  <cp:keywords/>
  <dc:description/>
  <cp:lastModifiedBy>Krste Asanovic</cp:lastModifiedBy>
  <cp:revision>3398</cp:revision>
  <cp:lastPrinted>2014-03-04T07:58:52Z</cp:lastPrinted>
  <dcterms:created xsi:type="dcterms:W3CDTF">2013-02-14T14:44:06Z</dcterms:created>
  <dcterms:modified xsi:type="dcterms:W3CDTF">2015-10-25T18:29:28Z</dcterms:modified>
  <cp:category/>
</cp:coreProperties>
</file>