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93" r:id="rId1"/>
  </p:sldMasterIdLst>
  <p:notesMasterIdLst>
    <p:notesMasterId r:id="rId18"/>
  </p:notesMasterIdLst>
  <p:handoutMasterIdLst>
    <p:handoutMasterId r:id="rId19"/>
  </p:handoutMasterIdLst>
  <p:sldIdLst>
    <p:sldId id="541" r:id="rId2"/>
    <p:sldId id="883" r:id="rId3"/>
    <p:sldId id="884" r:id="rId4"/>
    <p:sldId id="885" r:id="rId5"/>
    <p:sldId id="886" r:id="rId6"/>
    <p:sldId id="887" r:id="rId7"/>
    <p:sldId id="888" r:id="rId8"/>
    <p:sldId id="890" r:id="rId9"/>
    <p:sldId id="889" r:id="rId10"/>
    <p:sldId id="892" r:id="rId11"/>
    <p:sldId id="893" r:id="rId12"/>
    <p:sldId id="891" r:id="rId13"/>
    <p:sldId id="894" r:id="rId14"/>
    <p:sldId id="895" r:id="rId15"/>
    <p:sldId id="896" r:id="rId16"/>
    <p:sldId id="838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7B78"/>
    <a:srgbClr val="6C89DE"/>
    <a:srgbClr val="CEFC6C"/>
    <a:srgbClr val="9FFCC1"/>
    <a:srgbClr val="FFEF85"/>
    <a:srgbClr val="FDB8A2"/>
    <a:srgbClr val="C4D9F0"/>
    <a:srgbClr val="9CFEBF"/>
    <a:srgbClr val="B1F5FE"/>
    <a:srgbClr val="FDB9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1" autoAdjust="0"/>
    <p:restoredTop sz="93950" autoAdjust="0"/>
  </p:normalViewPr>
  <p:slideViewPr>
    <p:cSldViewPr>
      <p:cViewPr varScale="1">
        <p:scale>
          <a:sx n="158" d="100"/>
          <a:sy n="158" d="100"/>
        </p:scale>
        <p:origin x="-96" y="-568"/>
      </p:cViewPr>
      <p:guideLst>
        <p:guide orient="horz" pos="2436"/>
        <p:guide pos="52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1" d="100"/>
        <a:sy n="141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r>
              <a:rPr lang="en-US" dirty="0" smtClean="0">
                <a:latin typeface="Calibri"/>
                <a:cs typeface="Calibri"/>
              </a:rPr>
              <a:t>CS252, Spring 2014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fld id="{686CE2FE-CE32-474C-AE0A-B04D445B0B19}" type="datetimeFigureOut">
              <a:rPr lang="en-US">
                <a:latin typeface="Calibri"/>
                <a:cs typeface="Calibri"/>
              </a:rPr>
              <a:pPr>
                <a:defRPr/>
              </a:pPr>
              <a:t>10/25/15</a:t>
            </a:fld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1B3384"/>
                </a:solidFill>
                <a:latin typeface="Calibri"/>
                <a:cs typeface="Calibri"/>
              </a:rPr>
              <a:t>© Krste Asanovic, </a:t>
            </a:r>
            <a:r>
              <a:rPr lang="en-US" dirty="0" smtClean="0">
                <a:solidFill>
                  <a:srgbClr val="1B3384"/>
                </a:solidFill>
                <a:latin typeface="Calibri"/>
                <a:cs typeface="Calibri"/>
              </a:rPr>
              <a:t>2014</a:t>
            </a:r>
            <a:endParaRPr lang="en-US" dirty="0">
              <a:solidFill>
                <a:srgbClr val="1B3384"/>
              </a:solidFill>
              <a:latin typeface="Calibri"/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fld id="{0D863C7A-6CF2-EF4F-AF6B-205759EC2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8414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fld id="{A2E8994E-D88B-AD41-9688-CBCE766D898D}" type="datetime1">
              <a:rPr lang="en-US"/>
              <a:pPr>
                <a:defRPr/>
              </a:pPr>
              <a:t>10/25/15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fld id="{3D81B42F-0E28-734E-A943-256CE75EF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419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499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E33E40-A394-8B40-82D0-A3241F22E4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1000" y="1143000"/>
            <a:ext cx="4038600" cy="5257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48200" y="1143000"/>
            <a:ext cx="4038600" cy="5257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486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44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br>
              <a:rPr lang="en-US" dirty="0" smtClean="0"/>
            </a:br>
            <a:r>
              <a:rPr lang="en-US" dirty="0" smtClean="0"/>
              <a:t>with two lines of text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fld id="{BCE33E40-A394-8B40-82D0-A3241F22E4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1B3384"/>
                </a:solidFill>
                <a:latin typeface="Calibri"/>
                <a:cs typeface="Calibri"/>
              </a:rPr>
              <a:t>© Krste Asanovic, </a:t>
            </a:r>
            <a:r>
              <a:rPr lang="en-US" sz="1100" dirty="0" smtClean="0">
                <a:solidFill>
                  <a:srgbClr val="1B3384"/>
                </a:solidFill>
                <a:latin typeface="Calibri"/>
                <a:cs typeface="Calibri"/>
              </a:rPr>
              <a:t>2015</a:t>
            </a:r>
            <a:endParaRPr lang="en-US" sz="1100" dirty="0">
              <a:solidFill>
                <a:srgbClr val="1B3384"/>
              </a:solidFill>
              <a:latin typeface="Calibri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931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1B3384"/>
                </a:solidFill>
                <a:latin typeface="Calibri"/>
                <a:cs typeface="Calibri"/>
              </a:rPr>
              <a:t>CS252, </a:t>
            </a:r>
            <a:r>
              <a:rPr lang="en-US" sz="1100" dirty="0" smtClean="0">
                <a:solidFill>
                  <a:srgbClr val="1B3384"/>
                </a:solidFill>
                <a:latin typeface="Calibri"/>
                <a:cs typeface="Calibri"/>
              </a:rPr>
              <a:t>Fall 2015, </a:t>
            </a:r>
            <a:r>
              <a:rPr lang="en-US" sz="1100" dirty="0" smtClean="0">
                <a:solidFill>
                  <a:srgbClr val="1B3384"/>
                </a:solidFill>
                <a:latin typeface="Calibri"/>
                <a:cs typeface="Calibri"/>
              </a:rPr>
              <a:t>Lecture </a:t>
            </a:r>
            <a:r>
              <a:rPr lang="en-US" sz="1100" dirty="0" smtClean="0">
                <a:solidFill>
                  <a:srgbClr val="1B3384"/>
                </a:solidFill>
                <a:latin typeface="Calibri"/>
                <a:cs typeface="Calibri"/>
              </a:rPr>
              <a:t>18</a:t>
            </a:r>
            <a:endParaRPr lang="en-US" sz="1100" dirty="0" smtClean="0">
              <a:solidFill>
                <a:srgbClr val="1B3384"/>
              </a:solidFill>
              <a:latin typeface="Calibri"/>
              <a:cs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0" r:id="rId1"/>
    <p:sldLayoutId id="2147484228" r:id="rId2"/>
    <p:sldLayoutId id="2147484241" r:id="rId3"/>
    <p:sldLayoutId id="2147484235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CS252 Graduate Computer Architecture</a:t>
            </a:r>
            <a:br>
              <a:rPr lang="en-US" dirty="0" smtClean="0"/>
            </a:br>
            <a:r>
              <a:rPr lang="en-US" dirty="0" smtClean="0"/>
              <a:t>Fall 2015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</a:t>
            </a:r>
            <a:r>
              <a:rPr lang="en-US" dirty="0" smtClean="0"/>
              <a:t>18: </a:t>
            </a:r>
            <a:r>
              <a:rPr lang="en-US" dirty="0" smtClean="0"/>
              <a:t>I/O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553200" cy="1752600"/>
          </a:xfrm>
        </p:spPr>
        <p:txBody>
          <a:bodyPr/>
          <a:lstStyle/>
          <a:p>
            <a:r>
              <a:rPr lang="en-US" dirty="0" smtClean="0"/>
              <a:t>Krste Asanovic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krste@eecs.berkeley.edu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http://</a:t>
            </a:r>
            <a:r>
              <a:rPr lang="en-US" sz="2000" b="1" dirty="0" err="1" smtClean="0">
                <a:latin typeface="Courier New"/>
                <a:cs typeface="Courier New"/>
              </a:rPr>
              <a:t>inst.eecs.berkeley.edu</a:t>
            </a:r>
            <a:r>
              <a:rPr lang="en-US" sz="2000" b="1" dirty="0" smtClean="0">
                <a:latin typeface="Courier New"/>
                <a:cs typeface="Courier New"/>
              </a:rPr>
              <a:t>/~cs252</a:t>
            </a:r>
            <a:r>
              <a:rPr lang="en-US" sz="2000" b="1" dirty="0" smtClean="0">
                <a:latin typeface="Courier New"/>
                <a:cs typeface="Courier New"/>
              </a:rPr>
              <a:t>/</a:t>
            </a:r>
            <a:r>
              <a:rPr lang="en-US" sz="2000" b="1" dirty="0" smtClean="0">
                <a:latin typeface="Courier New"/>
                <a:cs typeface="Courier New"/>
              </a:rPr>
              <a:t>fa15</a:t>
            </a:r>
            <a:endParaRPr lang="en-US" sz="2000" b="1" dirty="0" smtClean="0">
              <a:latin typeface="Courier New"/>
              <a:cs typeface="Courier New"/>
            </a:endParaRP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I/O and Memory Mapping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I/O busses can be coherent or not</a:t>
            </a:r>
          </a:p>
          <a:p>
            <a:pPr lvl="1"/>
            <a:r>
              <a:rPr lang="en-US" dirty="0" smtClean="0"/>
              <a:t>Non-coherent simpler, but might require flushing caches or only non-cacheable accesses (much slower on modern processors)</a:t>
            </a:r>
          </a:p>
          <a:p>
            <a:pPr lvl="1"/>
            <a:r>
              <a:rPr lang="en-US" dirty="0" smtClean="0"/>
              <a:t>Some I/O systems can cache coherently also (SGI Origin)</a:t>
            </a:r>
          </a:p>
          <a:p>
            <a:r>
              <a:rPr lang="en-US" dirty="0" smtClean="0"/>
              <a:t>I/O can use virtual addresses</a:t>
            </a:r>
          </a:p>
          <a:p>
            <a:pPr lvl="1"/>
            <a:r>
              <a:rPr lang="en-US" dirty="0" smtClean="0"/>
              <a:t>Simplifies DMA into user address space, otherwise contiguous user segment needs scatter/gather by DMA engine</a:t>
            </a:r>
          </a:p>
          <a:p>
            <a:pPr lvl="1"/>
            <a:r>
              <a:rPr lang="en-US" dirty="0" smtClean="0"/>
              <a:t>Provides protection from bad device drivers</a:t>
            </a:r>
          </a:p>
          <a:p>
            <a:pPr lvl="1"/>
            <a:r>
              <a:rPr lang="en-US" dirty="0" smtClean="0"/>
              <a:t>Adds complexity to I/O device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577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Interrupts versus Polling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Two ways to detect I/O device status:</a:t>
            </a:r>
          </a:p>
          <a:p>
            <a:r>
              <a:rPr lang="en-US" dirty="0" smtClean="0"/>
              <a:t>Interrupts</a:t>
            </a:r>
          </a:p>
          <a:p>
            <a:pPr lvl="1">
              <a:buFont typeface="Lucida Grande"/>
              <a:buChar char="+"/>
            </a:pPr>
            <a:r>
              <a:rPr lang="en-US" dirty="0" smtClean="0"/>
              <a:t>No CPU overhead until event</a:t>
            </a:r>
          </a:p>
          <a:p>
            <a:pPr lvl="1">
              <a:buFont typeface="Lucida Grande"/>
              <a:buChar char="−"/>
            </a:pPr>
            <a:r>
              <a:rPr lang="en-US" dirty="0" smtClean="0"/>
              <a:t>Large context-switch overhead on each event (trap flushes pipeline, disturbs current working set in cache/TLB)</a:t>
            </a:r>
          </a:p>
          <a:p>
            <a:pPr lvl="1">
              <a:buFont typeface="Lucida Grande"/>
              <a:buChar char="−"/>
            </a:pPr>
            <a:r>
              <a:rPr lang="en-US" dirty="0" smtClean="0"/>
              <a:t>Can happen at awkward time</a:t>
            </a:r>
          </a:p>
          <a:p>
            <a:r>
              <a:rPr lang="en-US" dirty="0" smtClean="0"/>
              <a:t>Polling</a:t>
            </a:r>
          </a:p>
          <a:p>
            <a:pPr lvl="1"/>
            <a:r>
              <a:rPr lang="en-US" dirty="0" smtClean="0"/>
              <a:t>CPU overhead on every poll </a:t>
            </a:r>
          </a:p>
          <a:p>
            <a:pPr lvl="1"/>
            <a:r>
              <a:rPr lang="en-US" dirty="0" smtClean="0"/>
              <a:t>Difficult to insert in all code</a:t>
            </a:r>
          </a:p>
          <a:p>
            <a:pPr lvl="1">
              <a:buFont typeface="Lucida Grande"/>
              <a:buChar char="+"/>
            </a:pPr>
            <a:r>
              <a:rPr lang="en-US" dirty="0" smtClean="0"/>
              <a:t>Can control when handler occurs, reduce working set hit</a:t>
            </a:r>
          </a:p>
          <a:p>
            <a:pPr>
              <a:buFont typeface="Lucida Grande"/>
              <a:buChar char="+"/>
            </a:pPr>
            <a:endParaRPr lang="en-US" dirty="0"/>
          </a:p>
          <a:p>
            <a:r>
              <a:rPr lang="en-US" dirty="0" smtClean="0"/>
              <a:t>Hybrid approach:</a:t>
            </a:r>
          </a:p>
          <a:p>
            <a:pPr lvl="1"/>
            <a:r>
              <a:rPr lang="en-US" dirty="0" smtClean="0"/>
              <a:t>Interrupt on first event, keep polling in kernel until sure no more events, then back to interrupts</a:t>
            </a:r>
          </a:p>
          <a:p>
            <a:pPr lvl="1">
              <a:buFont typeface="Lucida Grande"/>
              <a:buChar char="−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760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ARM </a:t>
            </a:r>
            <a:r>
              <a:rPr lang="en-US" dirty="0" err="1" smtClean="0"/>
              <a:t>SoC</a:t>
            </a:r>
            <a:r>
              <a:rPr lang="en-US" dirty="0" smtClean="0"/>
              <a:t> Structure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6" name="Picture 5" descr="Cortex-A7_bigLITT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73" y="762000"/>
            <a:ext cx="9098270" cy="54303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05200" y="6096000"/>
            <a:ext cx="1238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[©ARM]</a:t>
            </a:r>
          </a:p>
        </p:txBody>
      </p:sp>
    </p:spTree>
    <p:extLst>
      <p:ext uri="{BB962C8B-B14F-4D97-AF65-F5344CB8AC3E}">
        <p14:creationId xmlns:p14="http://schemas.microsoft.com/office/powerpoint/2010/main" val="2178921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ARM Sample Smartphone Diagram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4" name="Picture 3" descr="Smartphone_55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85800"/>
            <a:ext cx="8989758" cy="5410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52800" y="5334000"/>
            <a:ext cx="1238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[©ARM]</a:t>
            </a:r>
          </a:p>
        </p:txBody>
      </p:sp>
    </p:spTree>
    <p:extLst>
      <p:ext uri="{BB962C8B-B14F-4D97-AF65-F5344CB8AC3E}">
        <p14:creationId xmlns:p14="http://schemas.microsoft.com/office/powerpoint/2010/main" val="2012794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lock_diagram_large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6" t="24006" r="38105" b="19989"/>
          <a:stretch/>
        </p:blipFill>
        <p:spPr>
          <a:xfrm>
            <a:off x="609599" y="685800"/>
            <a:ext cx="7868737" cy="6019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 Ivy Bridge Server Chip I/O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05200" y="5715000"/>
            <a:ext cx="1196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[©Intel]</a:t>
            </a:r>
          </a:p>
        </p:txBody>
      </p:sp>
    </p:spTree>
    <p:extLst>
      <p:ext uri="{BB962C8B-B14F-4D97-AF65-F5344CB8AC3E}">
        <p14:creationId xmlns:p14="http://schemas.microsoft.com/office/powerpoint/2010/main" val="27307130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 </a:t>
            </a:r>
            <a:r>
              <a:rPr lang="en-US" dirty="0" err="1" smtClean="0"/>
              <a:t>Romley</a:t>
            </a:r>
            <a:r>
              <a:rPr lang="en-US" dirty="0" smtClean="0"/>
              <a:t> Server Platform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4" name="Picture 3" descr="intel_romley_platform_diagra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0600"/>
            <a:ext cx="9144000" cy="52039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72200" y="5562600"/>
            <a:ext cx="1196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[©Intel]</a:t>
            </a:r>
          </a:p>
        </p:txBody>
      </p:sp>
    </p:spTree>
    <p:extLst>
      <p:ext uri="{BB962C8B-B14F-4D97-AF65-F5344CB8AC3E}">
        <p14:creationId xmlns:p14="http://schemas.microsoft.com/office/powerpoint/2010/main" val="1875306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partly inspired by previous MIT 6.823 and Berkeley CS252 computer architecture courses created by my collaborators and colleagues:</a:t>
            </a:r>
          </a:p>
          <a:p>
            <a:pPr lvl="1"/>
            <a:r>
              <a:rPr lang="en-US" dirty="0" err="1" smtClean="0"/>
              <a:t>Arvind</a:t>
            </a:r>
            <a:r>
              <a:rPr lang="en-US" dirty="0"/>
              <a:t> </a:t>
            </a:r>
            <a:r>
              <a:rPr lang="en-US" dirty="0" smtClean="0"/>
              <a:t>(MIT)</a:t>
            </a:r>
            <a:endParaRPr lang="en-US" dirty="0"/>
          </a:p>
          <a:p>
            <a:pPr lvl="1"/>
            <a:r>
              <a:rPr lang="en-US" dirty="0"/>
              <a:t>Joel </a:t>
            </a:r>
            <a:r>
              <a:rPr lang="en-US" dirty="0" err="1" smtClean="0"/>
              <a:t>Emer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Intel</a:t>
            </a:r>
            <a:r>
              <a:rPr lang="en-US" dirty="0"/>
              <a:t>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</a:p>
          <a:p>
            <a:pPr lvl="1"/>
            <a:r>
              <a:rPr lang="en-US" dirty="0"/>
              <a:t>David Patterson (UCB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080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(I/O) </a:t>
            </a:r>
            <a:r>
              <a:rPr lang="en-US" dirty="0" err="1" smtClean="0"/>
              <a:t>Input/Output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Computers useless without I/O</a:t>
            </a:r>
          </a:p>
          <a:p>
            <a:pPr lvl="1"/>
            <a:r>
              <a:rPr lang="en-US" dirty="0" smtClean="0"/>
              <a:t>Over time, literally thousands of forms of computer I/O: punch cards to brain interfaces</a:t>
            </a:r>
          </a:p>
          <a:p>
            <a:pPr marL="0" indent="0">
              <a:buNone/>
            </a:pPr>
            <a:r>
              <a:rPr lang="en-US" dirty="0" smtClean="0"/>
              <a:t>Broad categories:</a:t>
            </a:r>
          </a:p>
          <a:p>
            <a:r>
              <a:rPr lang="en-US" dirty="0" smtClean="0"/>
              <a:t>Secondary/Tertiary storage (flash/disk/tape)</a:t>
            </a:r>
          </a:p>
          <a:p>
            <a:r>
              <a:rPr lang="en-US" dirty="0" smtClean="0"/>
              <a:t>Network (Ethernet, </a:t>
            </a:r>
            <a:r>
              <a:rPr lang="en-US" dirty="0" err="1" smtClean="0"/>
              <a:t>WiFi</a:t>
            </a:r>
            <a:r>
              <a:rPr lang="en-US" dirty="0" smtClean="0"/>
              <a:t>, Bluetooth, LTE)</a:t>
            </a:r>
          </a:p>
          <a:p>
            <a:r>
              <a:rPr lang="en-US" dirty="0" smtClean="0"/>
              <a:t>Human-machine interfaces (keyboard, mouse, touchscreen, graphics, audio, video, neural,…)</a:t>
            </a:r>
          </a:p>
          <a:p>
            <a:r>
              <a:rPr lang="en-US" dirty="0" smtClean="0"/>
              <a:t>Printers (line, laser, inkjet, photo, 3D, …)</a:t>
            </a:r>
          </a:p>
          <a:p>
            <a:r>
              <a:rPr lang="en-US" dirty="0" smtClean="0"/>
              <a:t>Sensors (process control, GPS, </a:t>
            </a:r>
            <a:r>
              <a:rPr lang="en-US" dirty="0" err="1" smtClean="0"/>
              <a:t>heartrate</a:t>
            </a:r>
            <a:r>
              <a:rPr lang="en-US" dirty="0" smtClean="0"/>
              <a:t>, …)</a:t>
            </a:r>
          </a:p>
          <a:p>
            <a:r>
              <a:rPr lang="en-US" dirty="0" smtClean="0"/>
              <a:t>Actuators (valves, robots, car brakes, …)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Mix of I/O devices is highly application-dependent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462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Interfacing to I/O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Two general strategies</a:t>
            </a:r>
          </a:p>
          <a:p>
            <a:r>
              <a:rPr lang="en-US" dirty="0" smtClean="0"/>
              <a:t>Memory-mapped</a:t>
            </a:r>
          </a:p>
          <a:p>
            <a:pPr lvl="1"/>
            <a:r>
              <a:rPr lang="en-US" dirty="0" smtClean="0"/>
              <a:t>I/O devices appear as memory locations to processor</a:t>
            </a:r>
          </a:p>
          <a:p>
            <a:pPr lvl="1"/>
            <a:r>
              <a:rPr lang="en-US" dirty="0" smtClean="0"/>
              <a:t>Reads and writes to I/O device locations configure I/O and transfer data (using either programmed I/O or DMA)</a:t>
            </a:r>
          </a:p>
          <a:p>
            <a:r>
              <a:rPr lang="en-US" dirty="0" smtClean="0"/>
              <a:t>I/O channels</a:t>
            </a:r>
          </a:p>
          <a:p>
            <a:pPr lvl="1"/>
            <a:r>
              <a:rPr lang="en-US" dirty="0" smtClean="0"/>
              <a:t>Architecture specifies commands to execute I/O commands over defined channels</a:t>
            </a:r>
          </a:p>
          <a:p>
            <a:pPr lvl="1"/>
            <a:r>
              <a:rPr lang="en-US" dirty="0" smtClean="0"/>
              <a:t>I/O channel structure can be layered over memory-mapped device structure</a:t>
            </a:r>
          </a:p>
          <a:p>
            <a:r>
              <a:rPr lang="en-US" dirty="0" smtClean="0"/>
              <a:t>In addition to data transfer, have to define synchronization method</a:t>
            </a:r>
          </a:p>
          <a:p>
            <a:pPr lvl="1"/>
            <a:r>
              <a:rPr lang="en-US" dirty="0" smtClean="0"/>
              <a:t>Polling: CPU checks status bits</a:t>
            </a:r>
          </a:p>
          <a:p>
            <a:pPr lvl="1"/>
            <a:r>
              <a:rPr lang="en-US" dirty="0" smtClean="0"/>
              <a:t>Interrupts: Device interrupts CPU on event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768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Memory-Mapped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Programmed I/O uses CPU to control I/O device using load and store instructions, with address specifying device register to access</a:t>
            </a:r>
          </a:p>
          <a:p>
            <a:pPr lvl="1"/>
            <a:r>
              <a:rPr lang="en-US" dirty="0" smtClean="0"/>
              <a:t>Load and store can have side effect on device</a:t>
            </a:r>
          </a:p>
          <a:p>
            <a:r>
              <a:rPr lang="en-US" dirty="0" smtClean="0"/>
              <a:t>Usually, only privileged code can access I/O devices directly, to provide secure multiprogramming</a:t>
            </a:r>
          </a:p>
          <a:p>
            <a:pPr lvl="1"/>
            <a:r>
              <a:rPr lang="en-US" dirty="0" smtClean="0"/>
              <a:t>System calls sometimes provided for application to open and reserve a device for exclusive access</a:t>
            </a:r>
          </a:p>
          <a:p>
            <a:r>
              <a:rPr lang="en-US" dirty="0" smtClean="0"/>
              <a:t>Processors provide “</a:t>
            </a:r>
            <a:r>
              <a:rPr lang="en-US" dirty="0" err="1" smtClean="0"/>
              <a:t>uncached</a:t>
            </a:r>
            <a:r>
              <a:rPr lang="en-US" dirty="0" smtClean="0"/>
              <a:t>” loads and stores to prevent caching of device registers</a:t>
            </a:r>
          </a:p>
          <a:p>
            <a:pPr lvl="1"/>
            <a:r>
              <a:rPr lang="en-US" dirty="0" smtClean="0"/>
              <a:t>Usually indicated by bits in page table entries or by reserving portions of physical address space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296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I/O Bus Structure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idx="1"/>
          </p:nvPr>
        </p:nvSpPr>
        <p:spPr>
          <a:xfrm>
            <a:off x="228600" y="4419600"/>
            <a:ext cx="8610600" cy="1447800"/>
          </a:xfrm>
        </p:spPr>
        <p:txBody>
          <a:bodyPr/>
          <a:lstStyle/>
          <a:p>
            <a:r>
              <a:rPr lang="en-US" sz="2400" dirty="0" smtClean="0"/>
              <a:t>Some range of physical memory addresses map to I/O bus devices</a:t>
            </a:r>
          </a:p>
          <a:p>
            <a:r>
              <a:rPr lang="en-US" sz="2400" dirty="0" smtClean="0"/>
              <a:t>I/O bus </a:t>
            </a:r>
            <a:r>
              <a:rPr lang="en-US" sz="2400" dirty="0"/>
              <a:t>b</a:t>
            </a:r>
            <a:r>
              <a:rPr lang="en-US" sz="2400" dirty="0" smtClean="0"/>
              <a:t>ridge reduces loading on critical CPU-DRAM bus</a:t>
            </a:r>
          </a:p>
          <a:p>
            <a:r>
              <a:rPr lang="en-US" sz="2400" dirty="0"/>
              <a:t>D</a:t>
            </a:r>
            <a:r>
              <a:rPr lang="en-US" sz="2400" dirty="0" smtClean="0"/>
              <a:t>evices can be “slaves”, only responding to I/O bus requests</a:t>
            </a:r>
          </a:p>
          <a:p>
            <a:r>
              <a:rPr lang="en-US" sz="2400" dirty="0" smtClean="0"/>
              <a:t>Devices can be “masters”, initiating I/O bus transfers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1219200" y="914400"/>
            <a:ext cx="6324600" cy="2971800"/>
            <a:chOff x="381000" y="1295400"/>
            <a:chExt cx="6324600" cy="2971800"/>
          </a:xfrm>
        </p:grpSpPr>
        <p:sp>
          <p:nvSpPr>
            <p:cNvPr id="5" name="Rectangle 4"/>
            <p:cNvSpPr/>
            <p:nvPr/>
          </p:nvSpPr>
          <p:spPr>
            <a:xfrm>
              <a:off x="1219200" y="1295400"/>
              <a:ext cx="762000" cy="685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CPU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219200" y="2133600"/>
              <a:ext cx="762000" cy="3810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Caches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219200" y="3124200"/>
              <a:ext cx="762000" cy="990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DRAM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cxnSp>
          <p:nvCxnSpPr>
            <p:cNvPr id="9" name="Straight Connector 8"/>
            <p:cNvCxnSpPr>
              <a:stCxn id="5" idx="2"/>
              <a:endCxn id="6" idx="0"/>
            </p:cNvCxnSpPr>
            <p:nvPr/>
          </p:nvCxnSpPr>
          <p:spPr bwMode="auto">
            <a:xfrm>
              <a:off x="1600200" y="19812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>
              <a:stCxn id="6" idx="2"/>
              <a:endCxn id="7" idx="0"/>
            </p:cNvCxnSpPr>
            <p:nvPr/>
          </p:nvCxnSpPr>
          <p:spPr bwMode="auto">
            <a:xfrm>
              <a:off x="1600200" y="2514600"/>
              <a:ext cx="0" cy="609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1600200" y="2819400"/>
              <a:ext cx="685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Rectangle 16"/>
            <p:cNvSpPr/>
            <p:nvPr/>
          </p:nvSpPr>
          <p:spPr>
            <a:xfrm>
              <a:off x="2286000" y="2514600"/>
              <a:ext cx="990600" cy="609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I/O Bus Bridge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81000" y="2438400"/>
              <a:ext cx="1295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Calibri"/>
                  <a:cs typeface="Calibri"/>
                </a:rPr>
                <a:t>Memory Bus</a:t>
              </a:r>
            </a:p>
          </p:txBody>
        </p:sp>
        <p:cxnSp>
          <p:nvCxnSpPr>
            <p:cNvPr id="20" name="Straight Connector 19"/>
            <p:cNvCxnSpPr>
              <a:stCxn id="17" idx="3"/>
            </p:cNvCxnSpPr>
            <p:nvPr/>
          </p:nvCxnSpPr>
          <p:spPr bwMode="auto">
            <a:xfrm>
              <a:off x="3276600" y="2819400"/>
              <a:ext cx="3429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4114800" y="2438400"/>
              <a:ext cx="1295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Calibri"/>
                  <a:cs typeface="Calibri"/>
                </a:rPr>
                <a:t>I/O Bus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429000" y="3352800"/>
              <a:ext cx="914400" cy="9144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I/O Device #1</a:t>
              </a:r>
            </a:p>
          </p:txBody>
        </p:sp>
        <p:cxnSp>
          <p:nvCxnSpPr>
            <p:cNvPr id="26" name="Straight Connector 25"/>
            <p:cNvCxnSpPr>
              <a:stCxn id="24" idx="0"/>
            </p:cNvCxnSpPr>
            <p:nvPr/>
          </p:nvCxnSpPr>
          <p:spPr bwMode="auto">
            <a:xfrm flipV="1">
              <a:off x="3886200" y="2819400"/>
              <a:ext cx="0" cy="533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" name="Rectangle 26"/>
            <p:cNvSpPr/>
            <p:nvPr/>
          </p:nvSpPr>
          <p:spPr>
            <a:xfrm>
              <a:off x="4495800" y="3352800"/>
              <a:ext cx="914400" cy="9144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I/O Device #2</a:t>
              </a:r>
            </a:p>
          </p:txBody>
        </p:sp>
        <p:cxnSp>
          <p:nvCxnSpPr>
            <p:cNvPr id="28" name="Straight Connector 27"/>
            <p:cNvCxnSpPr>
              <a:stCxn id="27" idx="0"/>
            </p:cNvCxnSpPr>
            <p:nvPr/>
          </p:nvCxnSpPr>
          <p:spPr bwMode="auto">
            <a:xfrm flipV="1">
              <a:off x="4953000" y="2819400"/>
              <a:ext cx="0" cy="533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" name="Rectangle 28"/>
            <p:cNvSpPr/>
            <p:nvPr/>
          </p:nvSpPr>
          <p:spPr>
            <a:xfrm>
              <a:off x="5562600" y="3352800"/>
              <a:ext cx="914400" cy="9144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I/O Device #3</a:t>
              </a:r>
            </a:p>
          </p:txBody>
        </p:sp>
        <p:cxnSp>
          <p:nvCxnSpPr>
            <p:cNvPr id="30" name="Straight Connector 29"/>
            <p:cNvCxnSpPr>
              <a:stCxn id="29" idx="0"/>
            </p:cNvCxnSpPr>
            <p:nvPr/>
          </p:nvCxnSpPr>
          <p:spPr bwMode="auto">
            <a:xfrm flipV="1">
              <a:off x="6019800" y="2819400"/>
              <a:ext cx="0" cy="533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980523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DMA (Direct Memory Access)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idx="1"/>
          </p:nvPr>
        </p:nvSpPr>
        <p:spPr>
          <a:xfrm>
            <a:off x="381000" y="3886200"/>
            <a:ext cx="8229600" cy="2438400"/>
          </a:xfrm>
        </p:spPr>
        <p:txBody>
          <a:bodyPr/>
          <a:lstStyle/>
          <a:p>
            <a:r>
              <a:rPr lang="en-US" sz="2400" dirty="0" smtClean="0"/>
              <a:t>DMA engines offload CPU by autonomously transferring data between I/O device and main memory. Interrupt/poll for done</a:t>
            </a:r>
          </a:p>
          <a:p>
            <a:pPr lvl="1"/>
            <a:r>
              <a:rPr lang="en-US" sz="2000" dirty="0" smtClean="0"/>
              <a:t>DMA programmed through memory-mapped registers</a:t>
            </a:r>
          </a:p>
          <a:p>
            <a:pPr lvl="1"/>
            <a:r>
              <a:rPr lang="en-US" sz="2000" dirty="0" smtClean="0"/>
              <a:t>Some systems use dedicated processors inside DMA engines</a:t>
            </a:r>
          </a:p>
          <a:p>
            <a:r>
              <a:rPr lang="en-US" sz="2400" dirty="0" smtClean="0"/>
              <a:t>Often, many separate DMA engines in modern systems</a:t>
            </a:r>
          </a:p>
          <a:p>
            <a:pPr lvl="1"/>
            <a:r>
              <a:rPr lang="en-US" sz="2000" dirty="0" smtClean="0"/>
              <a:t>Centralized in I/O bridge (usually supporting multiple concurrent channels to different devices), works on slave-only I/O busses</a:t>
            </a:r>
          </a:p>
          <a:p>
            <a:pPr lvl="1"/>
            <a:r>
              <a:rPr lang="en-US" sz="2000" dirty="0" smtClean="0"/>
              <a:t>Directly attached to each peripheral (if I/O bus supports mastering)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1143000" y="762000"/>
            <a:ext cx="6324600" cy="2971800"/>
            <a:chOff x="381000" y="1295400"/>
            <a:chExt cx="6324600" cy="2971800"/>
          </a:xfrm>
        </p:grpSpPr>
        <p:sp>
          <p:nvSpPr>
            <p:cNvPr id="5" name="Rectangle 4"/>
            <p:cNvSpPr/>
            <p:nvPr/>
          </p:nvSpPr>
          <p:spPr>
            <a:xfrm>
              <a:off x="1219200" y="1295400"/>
              <a:ext cx="762000" cy="685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CPU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219200" y="2133600"/>
              <a:ext cx="762000" cy="3810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Caches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219200" y="3124200"/>
              <a:ext cx="762000" cy="990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DRAM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cxnSp>
          <p:nvCxnSpPr>
            <p:cNvPr id="9" name="Straight Connector 8"/>
            <p:cNvCxnSpPr>
              <a:stCxn id="5" idx="2"/>
              <a:endCxn id="6" idx="0"/>
            </p:cNvCxnSpPr>
            <p:nvPr/>
          </p:nvCxnSpPr>
          <p:spPr bwMode="auto">
            <a:xfrm>
              <a:off x="1600200" y="19812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>
              <a:stCxn id="6" idx="2"/>
              <a:endCxn id="7" idx="0"/>
            </p:cNvCxnSpPr>
            <p:nvPr/>
          </p:nvCxnSpPr>
          <p:spPr bwMode="auto">
            <a:xfrm>
              <a:off x="1600200" y="2514600"/>
              <a:ext cx="0" cy="609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1600200" y="2819400"/>
              <a:ext cx="685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Rectangle 16"/>
            <p:cNvSpPr/>
            <p:nvPr/>
          </p:nvSpPr>
          <p:spPr>
            <a:xfrm>
              <a:off x="2286000" y="2514600"/>
              <a:ext cx="990600" cy="609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I/O Bus Bridge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81000" y="2438400"/>
              <a:ext cx="1295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Calibri"/>
                  <a:cs typeface="Calibri"/>
                </a:rPr>
                <a:t>Memory Bus</a:t>
              </a:r>
            </a:p>
          </p:txBody>
        </p:sp>
        <p:cxnSp>
          <p:nvCxnSpPr>
            <p:cNvPr id="20" name="Straight Connector 19"/>
            <p:cNvCxnSpPr>
              <a:stCxn id="17" idx="3"/>
            </p:cNvCxnSpPr>
            <p:nvPr/>
          </p:nvCxnSpPr>
          <p:spPr bwMode="auto">
            <a:xfrm>
              <a:off x="3276600" y="2819400"/>
              <a:ext cx="3429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4114800" y="2438400"/>
              <a:ext cx="1295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Calibri"/>
                  <a:cs typeface="Calibri"/>
                </a:rPr>
                <a:t>I/O Bus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429000" y="3352800"/>
              <a:ext cx="914400" cy="9144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I/O Device #1</a:t>
              </a:r>
            </a:p>
          </p:txBody>
        </p:sp>
        <p:cxnSp>
          <p:nvCxnSpPr>
            <p:cNvPr id="26" name="Straight Connector 25"/>
            <p:cNvCxnSpPr>
              <a:stCxn id="24" idx="0"/>
            </p:cNvCxnSpPr>
            <p:nvPr/>
          </p:nvCxnSpPr>
          <p:spPr bwMode="auto">
            <a:xfrm flipV="1">
              <a:off x="3886200" y="2819400"/>
              <a:ext cx="0" cy="533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" name="Rectangle 26"/>
            <p:cNvSpPr/>
            <p:nvPr/>
          </p:nvSpPr>
          <p:spPr>
            <a:xfrm>
              <a:off x="4495800" y="3352800"/>
              <a:ext cx="914400" cy="9144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I/O Device #2</a:t>
              </a:r>
            </a:p>
          </p:txBody>
        </p:sp>
        <p:cxnSp>
          <p:nvCxnSpPr>
            <p:cNvPr id="28" name="Straight Connector 27"/>
            <p:cNvCxnSpPr>
              <a:stCxn id="27" idx="0"/>
            </p:cNvCxnSpPr>
            <p:nvPr/>
          </p:nvCxnSpPr>
          <p:spPr bwMode="auto">
            <a:xfrm flipV="1">
              <a:off x="4953000" y="2819400"/>
              <a:ext cx="0" cy="533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" name="Rectangle 28"/>
            <p:cNvSpPr/>
            <p:nvPr/>
          </p:nvSpPr>
          <p:spPr>
            <a:xfrm>
              <a:off x="5562600" y="3352800"/>
              <a:ext cx="914400" cy="9144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I/O Device #3</a:t>
              </a:r>
            </a:p>
          </p:txBody>
        </p:sp>
        <p:cxnSp>
          <p:nvCxnSpPr>
            <p:cNvPr id="30" name="Straight Connector 29"/>
            <p:cNvCxnSpPr>
              <a:stCxn id="29" idx="0"/>
            </p:cNvCxnSpPr>
            <p:nvPr/>
          </p:nvCxnSpPr>
          <p:spPr bwMode="auto">
            <a:xfrm flipV="1">
              <a:off x="6019800" y="2819400"/>
              <a:ext cx="0" cy="533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" name="Rectangle 21"/>
            <p:cNvSpPr/>
            <p:nvPr/>
          </p:nvSpPr>
          <p:spPr>
            <a:xfrm>
              <a:off x="2286000" y="2133600"/>
              <a:ext cx="990600" cy="3810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DMA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429000" y="2971800"/>
              <a:ext cx="914400" cy="3810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DMA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04768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Complex Bus Structures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81200" y="838200"/>
            <a:ext cx="762000" cy="685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CPU</a:t>
            </a:r>
          </a:p>
        </p:txBody>
      </p:sp>
      <p:sp>
        <p:nvSpPr>
          <p:cNvPr id="6" name="Rectangle 5"/>
          <p:cNvSpPr/>
          <p:nvPr/>
        </p:nvSpPr>
        <p:spPr>
          <a:xfrm>
            <a:off x="1981200" y="1676400"/>
            <a:ext cx="762000" cy="3810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Caches</a:t>
            </a:r>
          </a:p>
        </p:txBody>
      </p:sp>
      <p:sp>
        <p:nvSpPr>
          <p:cNvPr id="7" name="Rectangle 6"/>
          <p:cNvSpPr/>
          <p:nvPr/>
        </p:nvSpPr>
        <p:spPr>
          <a:xfrm>
            <a:off x="1981200" y="2667000"/>
            <a:ext cx="762000" cy="9906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/>
                <a:ea typeface="ＭＳ Ｐゴシック" pitchFamily="18" charset="-128"/>
                <a:cs typeface="Calibri"/>
              </a:rPr>
              <a:t>DRAM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cxnSp>
        <p:nvCxnSpPr>
          <p:cNvPr id="9" name="Straight Connector 8"/>
          <p:cNvCxnSpPr>
            <a:stCxn id="5" idx="2"/>
            <a:endCxn id="6" idx="0"/>
          </p:cNvCxnSpPr>
          <p:nvPr/>
        </p:nvCxnSpPr>
        <p:spPr bwMode="auto">
          <a:xfrm>
            <a:off x="2362200" y="1524000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stCxn id="6" idx="2"/>
            <a:endCxn id="7" idx="0"/>
          </p:cNvCxnSpPr>
          <p:nvPr/>
        </p:nvCxnSpPr>
        <p:spPr bwMode="auto">
          <a:xfrm>
            <a:off x="2362200" y="2057400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1219200" y="2362200"/>
            <a:ext cx="1828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ectangle 16"/>
          <p:cNvSpPr/>
          <p:nvPr/>
        </p:nvSpPr>
        <p:spPr>
          <a:xfrm>
            <a:off x="3048000" y="2057400"/>
            <a:ext cx="990600" cy="6096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/>
                <a:ea typeface="ＭＳ Ｐゴシック" pitchFamily="18" charset="-128"/>
                <a:cs typeface="Calibri"/>
              </a:rPr>
              <a:t>I/O Bus Bridge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9600" y="2286000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libri"/>
                <a:cs typeface="Calibri"/>
              </a:rPr>
              <a:t>Memory Bus</a:t>
            </a:r>
          </a:p>
        </p:txBody>
      </p:sp>
      <p:cxnSp>
        <p:nvCxnSpPr>
          <p:cNvPr id="20" name="Straight Connector 19"/>
          <p:cNvCxnSpPr>
            <a:stCxn id="17" idx="3"/>
          </p:cNvCxnSpPr>
          <p:nvPr/>
        </p:nvCxnSpPr>
        <p:spPr bwMode="auto">
          <a:xfrm>
            <a:off x="4038600" y="2362200"/>
            <a:ext cx="342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096000" y="19812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libri"/>
                <a:cs typeface="Calibri"/>
              </a:rPr>
              <a:t> Fast I/O Bus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114800" y="990600"/>
            <a:ext cx="914400" cy="9144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/>
                <a:ea typeface="ＭＳ Ｐゴシック" pitchFamily="18" charset="-128"/>
                <a:cs typeface="Calibri"/>
              </a:rPr>
              <a:t>I/O Device #1</a:t>
            </a:r>
          </a:p>
        </p:txBody>
      </p:sp>
      <p:cxnSp>
        <p:nvCxnSpPr>
          <p:cNvPr id="26" name="Straight Connector 25"/>
          <p:cNvCxnSpPr/>
          <p:nvPr/>
        </p:nvCxnSpPr>
        <p:spPr bwMode="auto">
          <a:xfrm flipV="1">
            <a:off x="4572000" y="1905000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Rectangle 26"/>
          <p:cNvSpPr/>
          <p:nvPr/>
        </p:nvSpPr>
        <p:spPr>
          <a:xfrm>
            <a:off x="5715000" y="3581400"/>
            <a:ext cx="914400" cy="9144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/>
                <a:ea typeface="ＭＳ Ｐゴシック" pitchFamily="18" charset="-128"/>
                <a:cs typeface="Calibri"/>
              </a:rPr>
              <a:t>I/O Device #3</a:t>
            </a:r>
          </a:p>
        </p:txBody>
      </p:sp>
      <p:cxnSp>
        <p:nvCxnSpPr>
          <p:cNvPr id="28" name="Straight Connector 27"/>
          <p:cNvCxnSpPr>
            <a:stCxn id="27" idx="0"/>
          </p:cNvCxnSpPr>
          <p:nvPr/>
        </p:nvCxnSpPr>
        <p:spPr bwMode="auto">
          <a:xfrm flipV="1">
            <a:off x="6172200" y="3124200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Rectangle 28"/>
          <p:cNvSpPr/>
          <p:nvPr/>
        </p:nvSpPr>
        <p:spPr>
          <a:xfrm>
            <a:off x="4267200" y="2819400"/>
            <a:ext cx="1524000" cy="6096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/>
                <a:ea typeface="ＭＳ Ｐゴシック" pitchFamily="18" charset="-128"/>
                <a:cs typeface="Calibri"/>
              </a:rPr>
              <a:t>Slow I/O Bus Bridge</a:t>
            </a:r>
          </a:p>
        </p:txBody>
      </p:sp>
      <p:cxnSp>
        <p:nvCxnSpPr>
          <p:cNvPr id="30" name="Straight Connector 29"/>
          <p:cNvCxnSpPr>
            <a:stCxn id="29" idx="0"/>
          </p:cNvCxnSpPr>
          <p:nvPr/>
        </p:nvCxnSpPr>
        <p:spPr bwMode="auto">
          <a:xfrm flipV="1">
            <a:off x="5029200" y="2362200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Rectangle 21"/>
          <p:cNvSpPr/>
          <p:nvPr/>
        </p:nvSpPr>
        <p:spPr>
          <a:xfrm>
            <a:off x="3048000" y="1676400"/>
            <a:ext cx="990600" cy="3810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DMA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181600" y="990600"/>
            <a:ext cx="914400" cy="9144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/>
                <a:ea typeface="ＭＳ Ｐゴシック" pitchFamily="18" charset="-128"/>
                <a:cs typeface="Calibri"/>
              </a:rPr>
              <a:t>I/O Device #2</a:t>
            </a:r>
          </a:p>
        </p:txBody>
      </p:sp>
      <p:cxnSp>
        <p:nvCxnSpPr>
          <p:cNvPr id="32" name="Straight Connector 31"/>
          <p:cNvCxnSpPr>
            <a:endCxn id="31" idx="2"/>
          </p:cNvCxnSpPr>
          <p:nvPr/>
        </p:nvCxnSpPr>
        <p:spPr bwMode="auto">
          <a:xfrm flipV="1">
            <a:off x="5638800" y="1905000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0"/>
            <a:ext cx="8226425" cy="2057400"/>
          </a:xfrm>
        </p:spPr>
        <p:txBody>
          <a:bodyPr/>
          <a:lstStyle/>
          <a:p>
            <a:r>
              <a:rPr lang="en-US" dirty="0" smtClean="0"/>
              <a:t>Match speed of I/O connection to device demands</a:t>
            </a:r>
          </a:p>
          <a:p>
            <a:pPr lvl="1"/>
            <a:r>
              <a:rPr lang="en-US" dirty="0" smtClean="0"/>
              <a:t>Special direct connection for graphics</a:t>
            </a:r>
          </a:p>
          <a:p>
            <a:pPr lvl="1"/>
            <a:r>
              <a:rPr lang="en-US" dirty="0" smtClean="0"/>
              <a:t>Fast I/O bus for disk drives, </a:t>
            </a:r>
            <a:r>
              <a:rPr lang="en-US" dirty="0" err="1" smtClean="0"/>
              <a:t>ethernet</a:t>
            </a:r>
            <a:endParaRPr lang="en-US" dirty="0" smtClean="0"/>
          </a:p>
          <a:p>
            <a:pPr lvl="1"/>
            <a:r>
              <a:rPr lang="en-US" dirty="0" smtClean="0"/>
              <a:t>Slow I/O bus for keyboard, mouse, touchscreen</a:t>
            </a:r>
          </a:p>
          <a:p>
            <a:pPr lvl="2"/>
            <a:r>
              <a:rPr lang="en-US" dirty="0" smtClean="0"/>
              <a:t>Reduces </a:t>
            </a:r>
            <a:r>
              <a:rPr lang="en-US" dirty="0"/>
              <a:t>load on fast I/O </a:t>
            </a:r>
            <a:r>
              <a:rPr lang="en-US" dirty="0" smtClean="0"/>
              <a:t>bus + less bus logic needed on device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5791200" y="3124200"/>
            <a:ext cx="1905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6019800" y="26670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libri"/>
                <a:cs typeface="Calibri"/>
              </a:rPr>
              <a:t> Slow I/O Bus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267200" y="2590800"/>
            <a:ext cx="1524000" cy="2286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DMA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181600" y="1905000"/>
            <a:ext cx="914400" cy="2286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DMA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781800" y="3581400"/>
            <a:ext cx="914400" cy="9144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/>
                <a:ea typeface="ＭＳ Ｐゴシック" pitchFamily="18" charset="-128"/>
                <a:cs typeface="Calibri"/>
              </a:rPr>
              <a:t>I/O Device #4</a:t>
            </a:r>
          </a:p>
        </p:txBody>
      </p:sp>
      <p:cxnSp>
        <p:nvCxnSpPr>
          <p:cNvPr id="46" name="Straight Connector 45"/>
          <p:cNvCxnSpPr>
            <a:stCxn id="45" idx="0"/>
          </p:cNvCxnSpPr>
          <p:nvPr/>
        </p:nvCxnSpPr>
        <p:spPr bwMode="auto">
          <a:xfrm flipV="1">
            <a:off x="7239000" y="3124200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Rectangle 46"/>
          <p:cNvSpPr/>
          <p:nvPr/>
        </p:nvSpPr>
        <p:spPr>
          <a:xfrm>
            <a:off x="762000" y="990600"/>
            <a:ext cx="914400" cy="8382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/>
                <a:ea typeface="ＭＳ Ｐゴシック" pitchFamily="18" charset="-128"/>
                <a:cs typeface="Calibri"/>
              </a:rPr>
              <a:t>Graphics</a:t>
            </a:r>
          </a:p>
        </p:txBody>
      </p:sp>
      <p:cxnSp>
        <p:nvCxnSpPr>
          <p:cNvPr id="48" name="Straight Connector 47"/>
          <p:cNvCxnSpPr>
            <a:endCxn id="47" idx="2"/>
          </p:cNvCxnSpPr>
          <p:nvPr/>
        </p:nvCxnSpPr>
        <p:spPr bwMode="auto">
          <a:xfrm flipV="1">
            <a:off x="1219200" y="1828800"/>
            <a:ext cx="0" cy="533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Rectangle 48"/>
          <p:cNvSpPr/>
          <p:nvPr/>
        </p:nvSpPr>
        <p:spPr>
          <a:xfrm>
            <a:off x="762000" y="1828800"/>
            <a:ext cx="9144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DMA</a:t>
            </a:r>
          </a:p>
        </p:txBody>
      </p:sp>
    </p:spTree>
    <p:extLst>
      <p:ext uri="{BB962C8B-B14F-4D97-AF65-F5344CB8AC3E}">
        <p14:creationId xmlns:p14="http://schemas.microsoft.com/office/powerpoint/2010/main" val="2104295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1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ove from Parallel to Serial I/O Off-chip</a:t>
            </a:r>
            <a:endParaRPr lang="en-US" dirty="0"/>
          </a:p>
        </p:txBody>
      </p:sp>
      <p:sp>
        <p:nvSpPr>
          <p:cNvPr id="2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A75C8-C148-D646-81FC-1D13FFF086FF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461701" name="Rectangle 5"/>
          <p:cNvSpPr>
            <a:spLocks noChangeArrowheads="1"/>
          </p:cNvSpPr>
          <p:nvPr/>
        </p:nvSpPr>
        <p:spPr bwMode="auto">
          <a:xfrm>
            <a:off x="1600200" y="838200"/>
            <a:ext cx="941388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1600" smtClean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CPU I/O IF</a:t>
            </a:r>
          </a:p>
        </p:txBody>
      </p:sp>
      <p:sp>
        <p:nvSpPr>
          <p:cNvPr id="2461703" name="Line 7"/>
          <p:cNvSpPr>
            <a:spLocks noChangeShapeType="1"/>
          </p:cNvSpPr>
          <p:nvPr/>
        </p:nvSpPr>
        <p:spPr bwMode="auto">
          <a:xfrm>
            <a:off x="1550988" y="2057400"/>
            <a:ext cx="4191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smtClean="0">
              <a:solidFill>
                <a:srgbClr val="000000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2461704" name="Rectangle 8"/>
          <p:cNvSpPr>
            <a:spLocks noChangeArrowheads="1"/>
          </p:cNvSpPr>
          <p:nvPr/>
        </p:nvSpPr>
        <p:spPr bwMode="auto">
          <a:xfrm>
            <a:off x="3151188" y="838200"/>
            <a:ext cx="7620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 smtClean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I/O 1</a:t>
            </a:r>
          </a:p>
        </p:txBody>
      </p:sp>
      <p:sp>
        <p:nvSpPr>
          <p:cNvPr id="2461705" name="Rectangle 9"/>
          <p:cNvSpPr>
            <a:spLocks noChangeArrowheads="1"/>
          </p:cNvSpPr>
          <p:nvPr/>
        </p:nvSpPr>
        <p:spPr bwMode="auto">
          <a:xfrm>
            <a:off x="4522788" y="838200"/>
            <a:ext cx="7620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1600" smtClean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I/O 2</a:t>
            </a:r>
          </a:p>
        </p:txBody>
      </p:sp>
      <p:sp>
        <p:nvSpPr>
          <p:cNvPr id="2461706" name="Line 10"/>
          <p:cNvSpPr>
            <a:spLocks noChangeShapeType="1"/>
          </p:cNvSpPr>
          <p:nvPr/>
        </p:nvSpPr>
        <p:spPr bwMode="auto">
          <a:xfrm flipV="1">
            <a:off x="5284788" y="1905000"/>
            <a:ext cx="152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smtClean="0">
              <a:solidFill>
                <a:srgbClr val="000000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2461707" name="Line 11"/>
          <p:cNvSpPr>
            <a:spLocks noChangeShapeType="1"/>
          </p:cNvSpPr>
          <p:nvPr/>
        </p:nvSpPr>
        <p:spPr bwMode="auto">
          <a:xfrm>
            <a:off x="2160588" y="14478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smtClean="0">
              <a:solidFill>
                <a:srgbClr val="000000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2461708" name="Line 12"/>
          <p:cNvSpPr>
            <a:spLocks noChangeShapeType="1"/>
          </p:cNvSpPr>
          <p:nvPr/>
        </p:nvSpPr>
        <p:spPr bwMode="auto">
          <a:xfrm>
            <a:off x="3532188" y="14478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smtClean="0">
              <a:solidFill>
                <a:srgbClr val="000000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2461709" name="Line 13"/>
          <p:cNvSpPr>
            <a:spLocks noChangeShapeType="1"/>
          </p:cNvSpPr>
          <p:nvPr/>
        </p:nvSpPr>
        <p:spPr bwMode="auto">
          <a:xfrm>
            <a:off x="4903788" y="14478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smtClean="0">
              <a:solidFill>
                <a:srgbClr val="000000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2461710" name="Rectangle 14"/>
          <p:cNvSpPr>
            <a:spLocks noChangeArrowheads="1"/>
          </p:cNvSpPr>
          <p:nvPr/>
        </p:nvSpPr>
        <p:spPr bwMode="auto">
          <a:xfrm>
            <a:off x="5665788" y="1765012"/>
            <a:ext cx="1420812" cy="58477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Central Bus Arbiter</a:t>
            </a:r>
          </a:p>
        </p:txBody>
      </p:sp>
      <p:sp>
        <p:nvSpPr>
          <p:cNvPr id="2461711" name="Text Box 15"/>
          <p:cNvSpPr txBox="1">
            <a:spLocks noChangeArrowheads="1"/>
          </p:cNvSpPr>
          <p:nvPr/>
        </p:nvSpPr>
        <p:spPr bwMode="auto">
          <a:xfrm>
            <a:off x="2400104" y="2041803"/>
            <a:ext cx="26340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Shared Parallel Bus Wires</a:t>
            </a:r>
          </a:p>
        </p:txBody>
      </p:sp>
      <p:sp>
        <p:nvSpPr>
          <p:cNvPr id="2461714" name="Rectangle 18"/>
          <p:cNvSpPr>
            <a:spLocks noChangeArrowheads="1"/>
          </p:cNvSpPr>
          <p:nvPr/>
        </p:nvSpPr>
        <p:spPr bwMode="auto">
          <a:xfrm>
            <a:off x="6400800" y="4648200"/>
            <a:ext cx="8382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1600" smtClean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CPU I/O IF</a:t>
            </a:r>
          </a:p>
        </p:txBody>
      </p:sp>
      <p:sp>
        <p:nvSpPr>
          <p:cNvPr id="2461716" name="Rectangle 20"/>
          <p:cNvSpPr>
            <a:spLocks noChangeArrowheads="1"/>
          </p:cNvSpPr>
          <p:nvPr/>
        </p:nvSpPr>
        <p:spPr bwMode="auto">
          <a:xfrm>
            <a:off x="7848600" y="4191000"/>
            <a:ext cx="7620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1600" smtClean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I/O 1</a:t>
            </a:r>
          </a:p>
        </p:txBody>
      </p:sp>
      <p:sp>
        <p:nvSpPr>
          <p:cNvPr id="2461717" name="Rectangle 21"/>
          <p:cNvSpPr>
            <a:spLocks noChangeArrowheads="1"/>
          </p:cNvSpPr>
          <p:nvPr/>
        </p:nvSpPr>
        <p:spPr bwMode="auto">
          <a:xfrm>
            <a:off x="7848600" y="5181600"/>
            <a:ext cx="7620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1600" smtClean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I/O 2</a:t>
            </a:r>
          </a:p>
        </p:txBody>
      </p:sp>
      <p:sp>
        <p:nvSpPr>
          <p:cNvPr id="2461723" name="Line 27"/>
          <p:cNvSpPr>
            <a:spLocks noChangeShapeType="1"/>
          </p:cNvSpPr>
          <p:nvPr/>
        </p:nvSpPr>
        <p:spPr bwMode="auto">
          <a:xfrm flipV="1">
            <a:off x="7239000" y="44196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smtClean="0">
              <a:solidFill>
                <a:srgbClr val="000000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2461724" name="Line 28"/>
          <p:cNvSpPr>
            <a:spLocks noChangeShapeType="1"/>
          </p:cNvSpPr>
          <p:nvPr/>
        </p:nvSpPr>
        <p:spPr bwMode="auto">
          <a:xfrm>
            <a:off x="7239000" y="50292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smtClean="0">
              <a:solidFill>
                <a:srgbClr val="000000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2461725" name="Text Box 29"/>
          <p:cNvSpPr txBox="1">
            <a:spLocks noChangeArrowheads="1"/>
          </p:cNvSpPr>
          <p:nvPr/>
        </p:nvSpPr>
        <p:spPr bwMode="auto">
          <a:xfrm>
            <a:off x="2057400" y="3886200"/>
            <a:ext cx="441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b="1" dirty="0" smtClean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Dedicated Point-to-point Serial Links</a:t>
            </a:r>
          </a:p>
        </p:txBody>
      </p:sp>
      <p:sp>
        <p:nvSpPr>
          <p:cNvPr id="2461726" name="Text Box 30"/>
          <p:cNvSpPr txBox="1">
            <a:spLocks noChangeArrowheads="1"/>
          </p:cNvSpPr>
          <p:nvPr/>
        </p:nvSpPr>
        <p:spPr bwMode="auto">
          <a:xfrm>
            <a:off x="533400" y="2438400"/>
            <a:ext cx="7391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spcBef>
                <a:spcPct val="10000"/>
              </a:spcBef>
              <a:buFontTx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 Parallel bus clock rate limited by clock skew across long bus (~100MHz)</a:t>
            </a:r>
          </a:p>
          <a:p>
            <a:pPr eaLnBrk="0" hangingPunct="0">
              <a:spcBef>
                <a:spcPct val="10000"/>
              </a:spcBef>
              <a:buFontTx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 High power to drive large number of loaded bus lines</a:t>
            </a:r>
          </a:p>
          <a:p>
            <a:pPr eaLnBrk="0" hangingPunct="0">
              <a:spcBef>
                <a:spcPct val="10000"/>
              </a:spcBef>
              <a:buFontTx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 Central bus arbiter adds latency to each transaction, sharing limits throughput</a:t>
            </a:r>
          </a:p>
          <a:p>
            <a:pPr eaLnBrk="0" hangingPunct="0">
              <a:spcBef>
                <a:spcPct val="10000"/>
              </a:spcBef>
              <a:buFontTx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 Expensive parallel connectors and backplanes/cables (all devices pay costs)</a:t>
            </a:r>
          </a:p>
          <a:p>
            <a:pPr eaLnBrk="0" hangingPunct="0">
              <a:spcBef>
                <a:spcPct val="10000"/>
              </a:spcBef>
              <a:buFontTx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 Examples: </a:t>
            </a:r>
            <a:r>
              <a:rPr lang="en-US" sz="1600" dirty="0" err="1" smtClean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VMEbus</a:t>
            </a:r>
            <a:r>
              <a:rPr lang="en-US" sz="1600" dirty="0" smtClean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, </a:t>
            </a:r>
            <a:r>
              <a:rPr lang="en-US" sz="1600" dirty="0" err="1" smtClean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Sbus</a:t>
            </a:r>
            <a:r>
              <a:rPr lang="en-US" sz="1600" dirty="0" smtClean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, ISA bus, PCI, SCSI, IDE</a:t>
            </a:r>
          </a:p>
        </p:txBody>
      </p:sp>
      <p:sp>
        <p:nvSpPr>
          <p:cNvPr id="2461728" name="Text Box 32"/>
          <p:cNvSpPr txBox="1">
            <a:spLocks noChangeArrowheads="1"/>
          </p:cNvSpPr>
          <p:nvPr/>
        </p:nvSpPr>
        <p:spPr bwMode="auto">
          <a:xfrm>
            <a:off x="381000" y="4191000"/>
            <a:ext cx="71628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spcBef>
                <a:spcPct val="10000"/>
              </a:spcBef>
              <a:buFontTx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 Point-to-point links run at multi-gigabit speed using advanced clock/signal encoding (requires lots of circuitry at each end)</a:t>
            </a:r>
          </a:p>
          <a:p>
            <a:pPr eaLnBrk="0" hangingPunct="0">
              <a:spcBef>
                <a:spcPct val="10000"/>
              </a:spcBef>
              <a:buFontTx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 Lower power since only one well-behaved load</a:t>
            </a:r>
          </a:p>
          <a:p>
            <a:pPr eaLnBrk="0" hangingPunct="0">
              <a:spcBef>
                <a:spcPct val="10000"/>
              </a:spcBef>
              <a:buFontTx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 Multiple simultaneous transfers</a:t>
            </a:r>
          </a:p>
          <a:p>
            <a:pPr eaLnBrk="0" hangingPunct="0">
              <a:spcBef>
                <a:spcPct val="10000"/>
              </a:spcBef>
              <a:buFontTx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 Cheap cables and connectors (trade greater endpoint transistor cost for lower physical wiring cost), customize bandwidth per device using multiple links in parallel</a:t>
            </a:r>
          </a:p>
          <a:p>
            <a:pPr eaLnBrk="0" hangingPunct="0">
              <a:spcBef>
                <a:spcPct val="10000"/>
              </a:spcBef>
              <a:buFontTx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 Examples: Ethernet, </a:t>
            </a:r>
            <a:r>
              <a:rPr lang="en-US" sz="1600" dirty="0" err="1" smtClean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Infiniband</a:t>
            </a:r>
            <a:r>
              <a:rPr lang="en-US" sz="1600" dirty="0" smtClean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, PCI Express, SATA, USB, </a:t>
            </a:r>
            <a:r>
              <a:rPr lang="en-US" sz="1600" dirty="0" err="1" smtClean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Firewire</a:t>
            </a:r>
            <a:r>
              <a:rPr lang="en-US" sz="1600" dirty="0" smtClean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, etc.</a:t>
            </a:r>
          </a:p>
          <a:p>
            <a:pPr eaLnBrk="0" hangingPunct="0">
              <a:spcBef>
                <a:spcPct val="10000"/>
              </a:spcBef>
              <a:buFontTx/>
              <a:buChar char="•"/>
            </a:pPr>
            <a:endParaRPr lang="en-US" sz="1600" dirty="0" smtClean="0">
              <a:solidFill>
                <a:srgbClr val="000000"/>
              </a:solidFill>
              <a:latin typeface="Calibri"/>
              <a:ea typeface="ＭＳ Ｐゴシック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57314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 from Bus to Crossbar On-Chip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3048000"/>
          </a:xfrm>
        </p:spPr>
        <p:txBody>
          <a:bodyPr/>
          <a:lstStyle/>
          <a:p>
            <a:r>
              <a:rPr lang="en-US" dirty="0" smtClean="0"/>
              <a:t>Busses evolved in era where wires were expensive and had to be shared</a:t>
            </a:r>
          </a:p>
          <a:p>
            <a:r>
              <a:rPr lang="en-US" dirty="0" smtClean="0"/>
              <a:t>Bus </a:t>
            </a:r>
            <a:r>
              <a:rPr lang="en-US" dirty="0" err="1" smtClean="0"/>
              <a:t>tristate</a:t>
            </a:r>
            <a:r>
              <a:rPr lang="en-US" dirty="0" smtClean="0"/>
              <a:t> drivers problematic in standard cell flows, so replace with combinational </a:t>
            </a:r>
            <a:r>
              <a:rPr lang="en-US" dirty="0" err="1" smtClean="0"/>
              <a:t>muxes</a:t>
            </a:r>
            <a:endParaRPr lang="en-US" dirty="0" smtClean="0"/>
          </a:p>
          <a:p>
            <a:r>
              <a:rPr lang="en-US" dirty="0" smtClean="0"/>
              <a:t>Crossbar exploits density of on-chip wiring, allows multiple simultaneous transactions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219200" y="4648200"/>
            <a:ext cx="457200" cy="914400"/>
            <a:chOff x="2057400" y="4114800"/>
            <a:chExt cx="457200" cy="914400"/>
          </a:xfrm>
        </p:grpSpPr>
        <p:sp>
          <p:nvSpPr>
            <p:cNvPr id="5" name="Isosceles Triangle 4"/>
            <p:cNvSpPr/>
            <p:nvPr/>
          </p:nvSpPr>
          <p:spPr>
            <a:xfrm>
              <a:off x="2133600" y="4267200"/>
              <a:ext cx="152400" cy="152400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6" name="Isosceles Triangle 5"/>
            <p:cNvSpPr/>
            <p:nvPr/>
          </p:nvSpPr>
          <p:spPr>
            <a:xfrm flipV="1">
              <a:off x="2286000" y="4267200"/>
              <a:ext cx="152400" cy="152400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cxnSp>
          <p:nvCxnSpPr>
            <p:cNvPr id="8" name="Straight Connector 7"/>
            <p:cNvCxnSpPr>
              <a:stCxn id="5" idx="0"/>
            </p:cNvCxnSpPr>
            <p:nvPr/>
          </p:nvCxnSpPr>
          <p:spPr bwMode="auto">
            <a:xfrm flipV="1">
              <a:off x="2209800" y="41148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 flipV="1">
              <a:off x="2362200" y="41148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flipV="1">
              <a:off x="2209800" y="44196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flipV="1">
              <a:off x="2362200" y="44196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" name="Rectangle 11"/>
            <p:cNvSpPr/>
            <p:nvPr/>
          </p:nvSpPr>
          <p:spPr>
            <a:xfrm>
              <a:off x="2057400" y="4572000"/>
              <a:ext cx="4572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/>
                  <a:ea typeface="ＭＳ Ｐゴシック" pitchFamily="18" charset="-128"/>
                  <a:cs typeface="Calibri"/>
                </a:rPr>
                <a:t>A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</p:grpSp>
      <p:cxnSp>
        <p:nvCxnSpPr>
          <p:cNvPr id="15" name="Straight Connector 14"/>
          <p:cNvCxnSpPr/>
          <p:nvPr/>
        </p:nvCxnSpPr>
        <p:spPr bwMode="auto">
          <a:xfrm>
            <a:off x="1066800" y="4648200"/>
            <a:ext cx="2209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6" name="Group 15"/>
          <p:cNvGrpSpPr/>
          <p:nvPr/>
        </p:nvGrpSpPr>
        <p:grpSpPr>
          <a:xfrm>
            <a:off x="1905000" y="4648200"/>
            <a:ext cx="457200" cy="914400"/>
            <a:chOff x="2057400" y="4114800"/>
            <a:chExt cx="457200" cy="914400"/>
          </a:xfrm>
        </p:grpSpPr>
        <p:sp>
          <p:nvSpPr>
            <p:cNvPr id="17" name="Isosceles Triangle 16"/>
            <p:cNvSpPr/>
            <p:nvPr/>
          </p:nvSpPr>
          <p:spPr>
            <a:xfrm>
              <a:off x="2133600" y="4267200"/>
              <a:ext cx="152400" cy="152400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8" name="Isosceles Triangle 17"/>
            <p:cNvSpPr/>
            <p:nvPr/>
          </p:nvSpPr>
          <p:spPr>
            <a:xfrm flipV="1">
              <a:off x="2286000" y="4267200"/>
              <a:ext cx="152400" cy="152400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cxnSp>
          <p:nvCxnSpPr>
            <p:cNvPr id="19" name="Straight Connector 18"/>
            <p:cNvCxnSpPr>
              <a:stCxn id="17" idx="0"/>
            </p:cNvCxnSpPr>
            <p:nvPr/>
          </p:nvCxnSpPr>
          <p:spPr bwMode="auto">
            <a:xfrm flipV="1">
              <a:off x="2209800" y="41148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2362200" y="41148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V="1">
              <a:off x="2209800" y="44196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flipV="1">
              <a:off x="2362200" y="44196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" name="Rectangle 22"/>
            <p:cNvSpPr/>
            <p:nvPr/>
          </p:nvSpPr>
          <p:spPr>
            <a:xfrm>
              <a:off x="2057400" y="4572000"/>
              <a:ext cx="4572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B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590800" y="4648200"/>
            <a:ext cx="457200" cy="914400"/>
            <a:chOff x="2057400" y="4114800"/>
            <a:chExt cx="457200" cy="914400"/>
          </a:xfrm>
        </p:grpSpPr>
        <p:sp>
          <p:nvSpPr>
            <p:cNvPr id="25" name="Isosceles Triangle 24"/>
            <p:cNvSpPr/>
            <p:nvPr/>
          </p:nvSpPr>
          <p:spPr>
            <a:xfrm>
              <a:off x="2133600" y="4267200"/>
              <a:ext cx="152400" cy="152400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6" name="Isosceles Triangle 25"/>
            <p:cNvSpPr/>
            <p:nvPr/>
          </p:nvSpPr>
          <p:spPr>
            <a:xfrm flipV="1">
              <a:off x="2286000" y="4267200"/>
              <a:ext cx="152400" cy="152400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cxnSp>
          <p:nvCxnSpPr>
            <p:cNvPr id="27" name="Straight Connector 26"/>
            <p:cNvCxnSpPr>
              <a:stCxn id="25" idx="0"/>
            </p:cNvCxnSpPr>
            <p:nvPr/>
          </p:nvCxnSpPr>
          <p:spPr bwMode="auto">
            <a:xfrm flipV="1">
              <a:off x="2209800" y="41148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flipV="1">
              <a:off x="2362200" y="41148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flipV="1">
              <a:off x="2209800" y="44196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flipV="1">
              <a:off x="2362200" y="44196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" name="Rectangle 30"/>
            <p:cNvSpPr/>
            <p:nvPr/>
          </p:nvSpPr>
          <p:spPr>
            <a:xfrm>
              <a:off x="2057400" y="4572000"/>
              <a:ext cx="4572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C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295400" y="4191000"/>
            <a:ext cx="1820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alibri"/>
                <a:cs typeface="Calibri"/>
              </a:rPr>
              <a:t>Tristated</a:t>
            </a:r>
            <a:r>
              <a:rPr lang="en-US" dirty="0" smtClean="0">
                <a:latin typeface="Calibri"/>
                <a:cs typeface="Calibri"/>
              </a:rPr>
              <a:t> Bus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629400" y="4191000"/>
            <a:ext cx="457200" cy="4572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A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953000" y="4191000"/>
            <a:ext cx="457200" cy="4572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A</a:t>
            </a:r>
          </a:p>
        </p:txBody>
      </p:sp>
      <p:sp>
        <p:nvSpPr>
          <p:cNvPr id="39" name="Trapezoid 38"/>
          <p:cNvSpPr/>
          <p:nvPr/>
        </p:nvSpPr>
        <p:spPr>
          <a:xfrm rot="5400000">
            <a:off x="6172200" y="4343400"/>
            <a:ext cx="457200" cy="152400"/>
          </a:xfrm>
          <a:prstGeom prst="trapezoid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cxnSp>
        <p:nvCxnSpPr>
          <p:cNvPr id="41" name="Straight Connector 40"/>
          <p:cNvCxnSpPr>
            <a:stCxn id="39" idx="0"/>
            <a:endCxn id="33" idx="1"/>
          </p:cNvCxnSpPr>
          <p:nvPr/>
        </p:nvCxnSpPr>
        <p:spPr bwMode="auto">
          <a:xfrm>
            <a:off x="6477000" y="4419600"/>
            <a:ext cx="15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Trapezoid 41"/>
          <p:cNvSpPr/>
          <p:nvPr/>
        </p:nvSpPr>
        <p:spPr>
          <a:xfrm rot="16200000" flipH="1">
            <a:off x="5410200" y="4343400"/>
            <a:ext cx="457200" cy="152400"/>
          </a:xfrm>
          <a:prstGeom prst="trapezoid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5410200" y="4419600"/>
            <a:ext cx="15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Rectangle 47"/>
          <p:cNvSpPr/>
          <p:nvPr/>
        </p:nvSpPr>
        <p:spPr>
          <a:xfrm>
            <a:off x="6629400" y="4876800"/>
            <a:ext cx="457200" cy="4572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B</a:t>
            </a:r>
          </a:p>
        </p:txBody>
      </p:sp>
      <p:sp>
        <p:nvSpPr>
          <p:cNvPr id="49" name="Rectangle 48"/>
          <p:cNvSpPr/>
          <p:nvPr/>
        </p:nvSpPr>
        <p:spPr>
          <a:xfrm>
            <a:off x="4953000" y="4876800"/>
            <a:ext cx="457200" cy="4572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B</a:t>
            </a:r>
          </a:p>
        </p:txBody>
      </p:sp>
      <p:sp>
        <p:nvSpPr>
          <p:cNvPr id="50" name="Trapezoid 49"/>
          <p:cNvSpPr/>
          <p:nvPr/>
        </p:nvSpPr>
        <p:spPr>
          <a:xfrm rot="5400000">
            <a:off x="6172200" y="5029200"/>
            <a:ext cx="457200" cy="152400"/>
          </a:xfrm>
          <a:prstGeom prst="trapezoid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cxnSp>
        <p:nvCxnSpPr>
          <p:cNvPr id="51" name="Straight Connector 50"/>
          <p:cNvCxnSpPr>
            <a:stCxn id="50" idx="0"/>
            <a:endCxn id="48" idx="1"/>
          </p:cNvCxnSpPr>
          <p:nvPr/>
        </p:nvCxnSpPr>
        <p:spPr bwMode="auto">
          <a:xfrm>
            <a:off x="6477000" y="5105400"/>
            <a:ext cx="15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Trapezoid 51"/>
          <p:cNvSpPr/>
          <p:nvPr/>
        </p:nvSpPr>
        <p:spPr>
          <a:xfrm rot="16200000" flipH="1">
            <a:off x="5410200" y="5029200"/>
            <a:ext cx="457200" cy="152400"/>
          </a:xfrm>
          <a:prstGeom prst="trapezoid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cxnSp>
        <p:nvCxnSpPr>
          <p:cNvPr id="53" name="Straight Connector 52"/>
          <p:cNvCxnSpPr/>
          <p:nvPr/>
        </p:nvCxnSpPr>
        <p:spPr bwMode="auto">
          <a:xfrm>
            <a:off x="5410200" y="5105400"/>
            <a:ext cx="15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Rectangle 53"/>
          <p:cNvSpPr/>
          <p:nvPr/>
        </p:nvSpPr>
        <p:spPr>
          <a:xfrm>
            <a:off x="6629400" y="5562600"/>
            <a:ext cx="457200" cy="4572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4953000" y="5562600"/>
            <a:ext cx="457200" cy="4572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C</a:t>
            </a:r>
          </a:p>
        </p:txBody>
      </p:sp>
      <p:sp>
        <p:nvSpPr>
          <p:cNvPr id="56" name="Trapezoid 55"/>
          <p:cNvSpPr/>
          <p:nvPr/>
        </p:nvSpPr>
        <p:spPr>
          <a:xfrm rot="5400000">
            <a:off x="6172200" y="5715000"/>
            <a:ext cx="457200" cy="152400"/>
          </a:xfrm>
          <a:prstGeom prst="trapezoid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cxnSp>
        <p:nvCxnSpPr>
          <p:cNvPr id="57" name="Straight Connector 56"/>
          <p:cNvCxnSpPr>
            <a:stCxn id="56" idx="0"/>
            <a:endCxn id="54" idx="1"/>
          </p:cNvCxnSpPr>
          <p:nvPr/>
        </p:nvCxnSpPr>
        <p:spPr bwMode="auto">
          <a:xfrm>
            <a:off x="6477000" y="5791200"/>
            <a:ext cx="15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Trapezoid 57"/>
          <p:cNvSpPr/>
          <p:nvPr/>
        </p:nvSpPr>
        <p:spPr>
          <a:xfrm rot="16200000" flipH="1">
            <a:off x="5410200" y="5715000"/>
            <a:ext cx="457200" cy="152400"/>
          </a:xfrm>
          <a:prstGeom prst="trapezoid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cxnSp>
        <p:nvCxnSpPr>
          <p:cNvPr id="59" name="Straight Connector 58"/>
          <p:cNvCxnSpPr/>
          <p:nvPr/>
        </p:nvCxnSpPr>
        <p:spPr bwMode="auto">
          <a:xfrm>
            <a:off x="5410200" y="5791200"/>
            <a:ext cx="15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Freeform 59"/>
          <p:cNvSpPr/>
          <p:nvPr/>
        </p:nvSpPr>
        <p:spPr>
          <a:xfrm>
            <a:off x="5704114" y="4274457"/>
            <a:ext cx="616857" cy="703943"/>
          </a:xfrm>
          <a:custGeom>
            <a:avLst/>
            <a:gdLst>
              <a:gd name="connsiteX0" fmla="*/ 0 w 616857"/>
              <a:gd name="connsiteY0" fmla="*/ 0 h 703943"/>
              <a:gd name="connsiteX1" fmla="*/ 174172 w 616857"/>
              <a:gd name="connsiteY1" fmla="*/ 0 h 703943"/>
              <a:gd name="connsiteX2" fmla="*/ 428172 w 616857"/>
              <a:gd name="connsiteY2" fmla="*/ 703943 h 703943"/>
              <a:gd name="connsiteX3" fmla="*/ 616857 w 616857"/>
              <a:gd name="connsiteY3" fmla="*/ 696686 h 703943"/>
              <a:gd name="connsiteX4" fmla="*/ 616857 w 616857"/>
              <a:gd name="connsiteY4" fmla="*/ 696686 h 703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6857" h="703943">
                <a:moveTo>
                  <a:pt x="0" y="0"/>
                </a:moveTo>
                <a:lnTo>
                  <a:pt x="174172" y="0"/>
                </a:lnTo>
                <a:lnTo>
                  <a:pt x="428172" y="703943"/>
                </a:lnTo>
                <a:lnTo>
                  <a:pt x="616857" y="696686"/>
                </a:lnTo>
                <a:lnTo>
                  <a:pt x="616857" y="696686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5715000" y="5257800"/>
            <a:ext cx="616857" cy="685800"/>
          </a:xfrm>
          <a:custGeom>
            <a:avLst/>
            <a:gdLst>
              <a:gd name="connsiteX0" fmla="*/ 0 w 616857"/>
              <a:gd name="connsiteY0" fmla="*/ 0 h 703943"/>
              <a:gd name="connsiteX1" fmla="*/ 174172 w 616857"/>
              <a:gd name="connsiteY1" fmla="*/ 0 h 703943"/>
              <a:gd name="connsiteX2" fmla="*/ 428172 w 616857"/>
              <a:gd name="connsiteY2" fmla="*/ 703943 h 703943"/>
              <a:gd name="connsiteX3" fmla="*/ 616857 w 616857"/>
              <a:gd name="connsiteY3" fmla="*/ 696686 h 703943"/>
              <a:gd name="connsiteX4" fmla="*/ 616857 w 616857"/>
              <a:gd name="connsiteY4" fmla="*/ 696686 h 703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6857" h="703943">
                <a:moveTo>
                  <a:pt x="0" y="0"/>
                </a:moveTo>
                <a:lnTo>
                  <a:pt x="174172" y="0"/>
                </a:lnTo>
                <a:lnTo>
                  <a:pt x="428172" y="703943"/>
                </a:lnTo>
                <a:lnTo>
                  <a:pt x="616857" y="696686"/>
                </a:lnTo>
                <a:lnTo>
                  <a:pt x="616857" y="696686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 flipV="1">
            <a:off x="5715000" y="4267199"/>
            <a:ext cx="616857" cy="685799"/>
          </a:xfrm>
          <a:custGeom>
            <a:avLst/>
            <a:gdLst>
              <a:gd name="connsiteX0" fmla="*/ 0 w 616857"/>
              <a:gd name="connsiteY0" fmla="*/ 0 h 703943"/>
              <a:gd name="connsiteX1" fmla="*/ 174172 w 616857"/>
              <a:gd name="connsiteY1" fmla="*/ 0 h 703943"/>
              <a:gd name="connsiteX2" fmla="*/ 428172 w 616857"/>
              <a:gd name="connsiteY2" fmla="*/ 703943 h 703943"/>
              <a:gd name="connsiteX3" fmla="*/ 616857 w 616857"/>
              <a:gd name="connsiteY3" fmla="*/ 696686 h 703943"/>
              <a:gd name="connsiteX4" fmla="*/ 616857 w 616857"/>
              <a:gd name="connsiteY4" fmla="*/ 696686 h 703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6857" h="703943">
                <a:moveTo>
                  <a:pt x="0" y="0"/>
                </a:moveTo>
                <a:lnTo>
                  <a:pt x="174172" y="0"/>
                </a:lnTo>
                <a:lnTo>
                  <a:pt x="428172" y="703943"/>
                </a:lnTo>
                <a:lnTo>
                  <a:pt x="616857" y="696686"/>
                </a:lnTo>
                <a:lnTo>
                  <a:pt x="616857" y="696686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 flipV="1">
            <a:off x="5715000" y="5257800"/>
            <a:ext cx="616857" cy="703943"/>
          </a:xfrm>
          <a:custGeom>
            <a:avLst/>
            <a:gdLst>
              <a:gd name="connsiteX0" fmla="*/ 0 w 616857"/>
              <a:gd name="connsiteY0" fmla="*/ 0 h 703943"/>
              <a:gd name="connsiteX1" fmla="*/ 174172 w 616857"/>
              <a:gd name="connsiteY1" fmla="*/ 0 h 703943"/>
              <a:gd name="connsiteX2" fmla="*/ 428172 w 616857"/>
              <a:gd name="connsiteY2" fmla="*/ 703943 h 703943"/>
              <a:gd name="connsiteX3" fmla="*/ 616857 w 616857"/>
              <a:gd name="connsiteY3" fmla="*/ 696686 h 703943"/>
              <a:gd name="connsiteX4" fmla="*/ 616857 w 616857"/>
              <a:gd name="connsiteY4" fmla="*/ 696686 h 703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6857" h="703943">
                <a:moveTo>
                  <a:pt x="0" y="0"/>
                </a:moveTo>
                <a:lnTo>
                  <a:pt x="174172" y="0"/>
                </a:lnTo>
                <a:lnTo>
                  <a:pt x="428172" y="703943"/>
                </a:lnTo>
                <a:lnTo>
                  <a:pt x="616857" y="696686"/>
                </a:lnTo>
                <a:lnTo>
                  <a:pt x="616857" y="696686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5715000" y="4572000"/>
            <a:ext cx="616857" cy="1066800"/>
          </a:xfrm>
          <a:custGeom>
            <a:avLst/>
            <a:gdLst>
              <a:gd name="connsiteX0" fmla="*/ 0 w 616857"/>
              <a:gd name="connsiteY0" fmla="*/ 0 h 703943"/>
              <a:gd name="connsiteX1" fmla="*/ 174172 w 616857"/>
              <a:gd name="connsiteY1" fmla="*/ 0 h 703943"/>
              <a:gd name="connsiteX2" fmla="*/ 428172 w 616857"/>
              <a:gd name="connsiteY2" fmla="*/ 703943 h 703943"/>
              <a:gd name="connsiteX3" fmla="*/ 616857 w 616857"/>
              <a:gd name="connsiteY3" fmla="*/ 696686 h 703943"/>
              <a:gd name="connsiteX4" fmla="*/ 616857 w 616857"/>
              <a:gd name="connsiteY4" fmla="*/ 696686 h 703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6857" h="703943">
                <a:moveTo>
                  <a:pt x="0" y="0"/>
                </a:moveTo>
                <a:lnTo>
                  <a:pt x="174172" y="0"/>
                </a:lnTo>
                <a:lnTo>
                  <a:pt x="428172" y="703943"/>
                </a:lnTo>
                <a:lnTo>
                  <a:pt x="616857" y="696686"/>
                </a:lnTo>
                <a:lnTo>
                  <a:pt x="616857" y="696686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 flipV="1">
            <a:off x="5715000" y="4572000"/>
            <a:ext cx="616857" cy="1066800"/>
          </a:xfrm>
          <a:custGeom>
            <a:avLst/>
            <a:gdLst>
              <a:gd name="connsiteX0" fmla="*/ 0 w 616857"/>
              <a:gd name="connsiteY0" fmla="*/ 0 h 703943"/>
              <a:gd name="connsiteX1" fmla="*/ 174172 w 616857"/>
              <a:gd name="connsiteY1" fmla="*/ 0 h 703943"/>
              <a:gd name="connsiteX2" fmla="*/ 428172 w 616857"/>
              <a:gd name="connsiteY2" fmla="*/ 703943 h 703943"/>
              <a:gd name="connsiteX3" fmla="*/ 616857 w 616857"/>
              <a:gd name="connsiteY3" fmla="*/ 696686 h 703943"/>
              <a:gd name="connsiteX4" fmla="*/ 616857 w 616857"/>
              <a:gd name="connsiteY4" fmla="*/ 696686 h 703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6857" h="703943">
                <a:moveTo>
                  <a:pt x="0" y="0"/>
                </a:moveTo>
                <a:lnTo>
                  <a:pt x="174172" y="0"/>
                </a:lnTo>
                <a:lnTo>
                  <a:pt x="428172" y="703943"/>
                </a:lnTo>
                <a:lnTo>
                  <a:pt x="616857" y="696686"/>
                </a:lnTo>
                <a:lnTo>
                  <a:pt x="616857" y="696686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5410200" y="6096000"/>
            <a:ext cx="1275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Crossbar</a:t>
            </a:r>
          </a:p>
        </p:txBody>
      </p:sp>
    </p:spTree>
    <p:extLst>
      <p:ext uri="{BB962C8B-B14F-4D97-AF65-F5344CB8AC3E}">
        <p14:creationId xmlns:p14="http://schemas.microsoft.com/office/powerpoint/2010/main" val="1675280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25280</TotalTime>
  <Words>1224</Words>
  <Application>Microsoft Macintosh PowerPoint</Application>
  <PresentationFormat>On-screen Show (4:3)</PresentationFormat>
  <Paragraphs>175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ParLab Template</vt:lpstr>
      <vt:lpstr>CS252 Graduate Computer Architecture Fall 2015 Lecture 18: I/O</vt:lpstr>
      <vt:lpstr>(I/O) Input/Output</vt:lpstr>
      <vt:lpstr>Interfacing to I/O Devices</vt:lpstr>
      <vt:lpstr>Memory-Mapped I/O</vt:lpstr>
      <vt:lpstr>Simple I/O Bus Structure</vt:lpstr>
      <vt:lpstr>DMA (Direct Memory Access)</vt:lpstr>
      <vt:lpstr>More Complex Bus Structures</vt:lpstr>
      <vt:lpstr>Move from Parallel to Serial I/O Off-chip</vt:lpstr>
      <vt:lpstr>Move from Bus to Crossbar On-Chip</vt:lpstr>
      <vt:lpstr>I/O and Memory Mapping</vt:lpstr>
      <vt:lpstr>Interrupts versus Polling</vt:lpstr>
      <vt:lpstr>Example ARM SoC Structure</vt:lpstr>
      <vt:lpstr>ARM Sample Smartphone Diagram</vt:lpstr>
      <vt:lpstr>Intel Ivy Bridge Server Chip I/O</vt:lpstr>
      <vt:lpstr>Intel Romley Server Platform</vt:lpstr>
      <vt:lpstr>Acknowledgements</vt:lpstr>
    </vt:vector>
  </TitlesOfParts>
  <Manager/>
  <Company>UC Berkeley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CS252 Spring 2014 Lecture 1</dc:title>
  <dc:subject/>
  <dc:creator>Krste Asanovic</dc:creator>
  <cp:keywords/>
  <dc:description/>
  <cp:lastModifiedBy>Krste Asanovic</cp:lastModifiedBy>
  <cp:revision>3515</cp:revision>
  <cp:lastPrinted>2014-03-04T07:58:52Z</cp:lastPrinted>
  <dcterms:created xsi:type="dcterms:W3CDTF">2013-02-14T14:44:06Z</dcterms:created>
  <dcterms:modified xsi:type="dcterms:W3CDTF">2015-10-25T18:44:59Z</dcterms:modified>
  <cp:category/>
</cp:coreProperties>
</file>