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3" r:id="rId1"/>
  </p:sldMasterIdLst>
  <p:notesMasterIdLst>
    <p:notesMasterId r:id="rId30"/>
  </p:notesMasterIdLst>
  <p:handoutMasterIdLst>
    <p:handoutMasterId r:id="rId31"/>
  </p:handoutMasterIdLst>
  <p:sldIdLst>
    <p:sldId id="541" r:id="rId2"/>
    <p:sldId id="748" r:id="rId3"/>
    <p:sldId id="811" r:id="rId4"/>
    <p:sldId id="831" r:id="rId5"/>
    <p:sldId id="813" r:id="rId6"/>
    <p:sldId id="836" r:id="rId7"/>
    <p:sldId id="837" r:id="rId8"/>
    <p:sldId id="817" r:id="rId9"/>
    <p:sldId id="818" r:id="rId10"/>
    <p:sldId id="819" r:id="rId11"/>
    <p:sldId id="821" r:id="rId12"/>
    <p:sldId id="822" r:id="rId13"/>
    <p:sldId id="820" r:id="rId14"/>
    <p:sldId id="823" r:id="rId15"/>
    <p:sldId id="824" r:id="rId16"/>
    <p:sldId id="825" r:id="rId17"/>
    <p:sldId id="826" r:id="rId18"/>
    <p:sldId id="827" r:id="rId19"/>
    <p:sldId id="828" r:id="rId20"/>
    <p:sldId id="829" r:id="rId21"/>
    <p:sldId id="830" r:id="rId22"/>
    <p:sldId id="815" r:id="rId23"/>
    <p:sldId id="832" r:id="rId24"/>
    <p:sldId id="833" r:id="rId25"/>
    <p:sldId id="834" r:id="rId26"/>
    <p:sldId id="835" r:id="rId27"/>
    <p:sldId id="812" r:id="rId28"/>
    <p:sldId id="838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B78"/>
    <a:srgbClr val="6C89DE"/>
    <a:srgbClr val="CEFC6C"/>
    <a:srgbClr val="9FFCC1"/>
    <a:srgbClr val="FFEF85"/>
    <a:srgbClr val="FDB8A2"/>
    <a:srgbClr val="C4D9F0"/>
    <a:srgbClr val="9CFEBF"/>
    <a:srgbClr val="B1F5FE"/>
    <a:srgbClr val="FDB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88608" autoAdjust="0"/>
  </p:normalViewPr>
  <p:slideViewPr>
    <p:cSldViewPr>
      <p:cViewPr>
        <p:scale>
          <a:sx n="174" d="100"/>
          <a:sy n="174" d="100"/>
        </p:scale>
        <p:origin x="312" y="1944"/>
      </p:cViewPr>
      <p:guideLst>
        <p:guide orient="horz" pos="2340"/>
        <p:guide pos="5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CS252, Spring 2014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686CE2FE-CE32-474C-AE0A-B04D445B0B19}" type="datetimeFigureOut">
              <a:rPr lang="en-US">
                <a:latin typeface="Calibri"/>
                <a:cs typeface="Calibri"/>
              </a:rPr>
              <a:pPr>
                <a:defRPr/>
              </a:pPr>
              <a:t>3/2/14</a:t>
            </a:fld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1B3384"/>
                </a:solidFill>
                <a:latin typeface="Calibri"/>
                <a:cs typeface="Calibri"/>
              </a:rPr>
              <a:t>© Krste Asanovic, </a:t>
            </a:r>
            <a:r>
              <a:rPr lang="en-US" dirty="0" smtClean="0">
                <a:solidFill>
                  <a:srgbClr val="1B3384"/>
                </a:solidFill>
                <a:latin typeface="Calibri"/>
                <a:cs typeface="Calibri"/>
              </a:rPr>
              <a:t>2014</a:t>
            </a:r>
            <a:endParaRPr lang="en-US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0D863C7A-6CF2-EF4F-AF6B-205759EC2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41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A2E8994E-D88B-AD41-9688-CBCE766D898D}" type="datetime1">
              <a:rPr lang="en-US"/>
              <a:pPr>
                <a:defRPr/>
              </a:pPr>
              <a:t>3/2/14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3D81B42F-0E28-734E-A943-256CE75E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1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1B42F-0E28-734E-A943-256CE75EF0E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95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4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49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1"/>
            <a:ext cx="82264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© Krste Asanovic, 2014</a:t>
            </a:r>
            <a:endParaRPr lang="en-US" sz="1100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8854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CS252, Spring 2014, Lecture 1</a:t>
            </a:r>
            <a:endParaRPr lang="en-US" sz="1100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8" r:id="rId1"/>
    <p:sldLayoutId id="2147484235" r:id="rId2"/>
    <p:sldLayoutId id="2147484240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CS252 Graduate Computer Architecture</a:t>
            </a:r>
            <a:br>
              <a:rPr lang="en-US" dirty="0" smtClean="0"/>
            </a:br>
            <a:r>
              <a:rPr lang="en-US" dirty="0" smtClean="0"/>
              <a:t>Spring 2014</a:t>
            </a:r>
            <a:br>
              <a:rPr lang="en-US" dirty="0" smtClean="0"/>
            </a:br>
            <a:r>
              <a:rPr lang="en-US" dirty="0" smtClean="0"/>
              <a:t>Lecture 1: Introduction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1752600"/>
          </a:xfrm>
        </p:spPr>
        <p:txBody>
          <a:bodyPr/>
          <a:lstStyle/>
          <a:p>
            <a:r>
              <a:rPr lang="en-US" dirty="0" smtClean="0"/>
              <a:t>Krste Asanovic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krste@eecs.berkeley.edu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http://</a:t>
            </a:r>
            <a:r>
              <a:rPr lang="en-US" sz="2000" b="1" dirty="0" err="1" smtClean="0">
                <a:latin typeface="Courier New"/>
                <a:cs typeface="Courier New"/>
              </a:rPr>
              <a:t>inst.eecs.berkeley.edu</a:t>
            </a:r>
            <a:r>
              <a:rPr lang="en-US" sz="2000" b="1" dirty="0" smtClean="0">
                <a:latin typeface="Courier New"/>
                <a:cs typeface="Courier New"/>
              </a:rPr>
              <a:t>/~cs252/sp14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Architecture History (2)?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“Those who don't know history are doomed to repeat it.”</a:t>
            </a:r>
            <a:r>
              <a:rPr lang="en-US" dirty="0" smtClean="0"/>
              <a:t> Edmund Burke</a:t>
            </a:r>
          </a:p>
          <a:p>
            <a:r>
              <a:rPr lang="en-US" dirty="0" smtClean="0"/>
              <a:t>Many mistakes made in mainframe design, were repeated in minicomputers,</a:t>
            </a:r>
            <a:r>
              <a:rPr lang="en-US" dirty="0"/>
              <a:t> </a:t>
            </a:r>
            <a:r>
              <a:rPr lang="en-US" dirty="0" smtClean="0"/>
              <a:t>then again in microprocessors, …</a:t>
            </a:r>
          </a:p>
          <a:p>
            <a:r>
              <a:rPr lang="en-US" dirty="0" smtClean="0"/>
              <a:t>Many proposed </a:t>
            </a:r>
            <a:r>
              <a:rPr lang="en-US" i="1" dirty="0" smtClean="0"/>
              <a:t>“revolutionary” </a:t>
            </a:r>
            <a:r>
              <a:rPr lang="en-US" dirty="0" smtClean="0"/>
              <a:t>computer architecture ideas repeat earlier proposals that were investigated and later abandoned</a:t>
            </a:r>
            <a:r>
              <a:rPr lang="en-US" dirty="0"/>
              <a:t> </a:t>
            </a:r>
            <a:r>
              <a:rPr lang="en-US" dirty="0" smtClean="0"/>
              <a:t>for good reason</a:t>
            </a:r>
          </a:p>
          <a:p>
            <a:pPr lvl="1"/>
            <a:r>
              <a:rPr lang="en-US" dirty="0" smtClean="0"/>
              <a:t>Negative results not well recorded in literature, as advocates only occasionally reflect on mistakes</a:t>
            </a:r>
          </a:p>
          <a:p>
            <a:pPr lvl="1"/>
            <a:r>
              <a:rPr lang="en-US" dirty="0" smtClean="0"/>
              <a:t>(</a:t>
            </a:r>
            <a:r>
              <a:rPr lang="en-US" i="1" dirty="0" smtClean="0"/>
              <a:t>Of course, applications and technology might change to make an old bad idea a new good idea</a:t>
            </a:r>
            <a:r>
              <a:rPr lang="en-US" dirty="0" smtClean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A75C8-C148-D646-81FC-1D13FFF086F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80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1" y="685800"/>
            <a:ext cx="8226425" cy="5257800"/>
          </a:xfrm>
        </p:spPr>
        <p:txBody>
          <a:bodyPr/>
          <a:lstStyle/>
          <a:p>
            <a:r>
              <a:rPr lang="en-US" dirty="0" smtClean="0"/>
              <a:t>Computers exist to run applications</a:t>
            </a:r>
          </a:p>
          <a:p>
            <a:r>
              <a:rPr lang="en-US" dirty="0" smtClean="0"/>
              <a:t>Need to understand demands of current and future applications to guide architecture design decisions</a:t>
            </a:r>
          </a:p>
          <a:p>
            <a:pPr lvl="1"/>
            <a:r>
              <a:rPr lang="en-US" dirty="0" smtClean="0"/>
              <a:t>Also, historical applications that guided current designs</a:t>
            </a:r>
            <a:endParaRPr lang="en-US" dirty="0"/>
          </a:p>
          <a:p>
            <a:r>
              <a:rPr lang="en-US" dirty="0" smtClean="0"/>
              <a:t>Real applications are complex, and include much legacy code (if only in OS and libraries)</a:t>
            </a:r>
          </a:p>
          <a:p>
            <a:r>
              <a:rPr lang="en-US" dirty="0" smtClean="0"/>
              <a:t>Important to understand how applications are written, tuned, and maintained by developers</a:t>
            </a:r>
          </a:p>
          <a:p>
            <a:pPr lvl="1"/>
            <a:r>
              <a:rPr lang="en-US" dirty="0" smtClean="0"/>
              <a:t>Architects often overoptimistic about effort developers will expend on exploiting hardware features</a:t>
            </a:r>
          </a:p>
          <a:p>
            <a:r>
              <a:rPr lang="en-US" dirty="0" smtClean="0"/>
              <a:t>Benchmarks and kernels are often substituted for applications in architecture studies, but often with poor correlation to real application behavior</a:t>
            </a:r>
          </a:p>
          <a:p>
            <a:pPr lvl="1"/>
            <a:r>
              <a:rPr lang="en-US" dirty="0" smtClean="0"/>
              <a:t>Understand limitations of workloads used in evaluation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A75C8-C148-D646-81FC-1D13FFF086F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29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Technology Trends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Computing technology is a very fast-moving field, so must constantly track changing technology abilities</a:t>
            </a:r>
          </a:p>
          <a:p>
            <a:r>
              <a:rPr lang="en-US" dirty="0" smtClean="0"/>
              <a:t>New emerging technologies in 2014:</a:t>
            </a:r>
          </a:p>
          <a:p>
            <a:pPr lvl="1"/>
            <a:r>
              <a:rPr lang="en-US" dirty="0" smtClean="0"/>
              <a:t>Non-volatile memory, possible NAND flash replacements</a:t>
            </a:r>
          </a:p>
          <a:p>
            <a:pPr lvl="1"/>
            <a:r>
              <a:rPr lang="en-US" dirty="0" smtClean="0"/>
              <a:t>Integrated silicon photonics</a:t>
            </a:r>
          </a:p>
          <a:p>
            <a:pPr lvl="1"/>
            <a:r>
              <a:rPr lang="en-US" dirty="0" smtClean="0"/>
              <a:t>Extensive 3D stacking and new packaging technologies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A75C8-C148-D646-81FC-1D13FFF086F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and Technology Trends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virtuous circle between applications and technology trends:</a:t>
            </a:r>
          </a:p>
          <a:p>
            <a:r>
              <a:rPr lang="en-US" dirty="0" smtClean="0"/>
              <a:t>New technologies make new applications possible</a:t>
            </a:r>
          </a:p>
          <a:p>
            <a:pPr lvl="1"/>
            <a:r>
              <a:rPr lang="en-US" dirty="0" smtClean="0"/>
              <a:t>E.g., the microprocessor enabled personal computing</a:t>
            </a:r>
          </a:p>
          <a:p>
            <a:r>
              <a:rPr lang="en-US" dirty="0" smtClean="0"/>
              <a:t>Revenues from popular applications fund and guide technology development</a:t>
            </a:r>
          </a:p>
          <a:p>
            <a:pPr lvl="1"/>
            <a:r>
              <a:rPr lang="en-US" dirty="0" smtClean="0"/>
              <a:t>E.g., flash memory for digital cameras and MP3 players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A75C8-C148-D646-81FC-1D13FFF086F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35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Architectural Design Patterns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architecture space through long-lived, recurring standard architectural design patterns, for processors, memory systems, and interconnect </a:t>
            </a:r>
          </a:p>
          <a:p>
            <a:r>
              <a:rPr lang="en-US" dirty="0" smtClean="0"/>
              <a:t>Almost any “new” architecture can be understood as composition of standard architecture design patterns</a:t>
            </a:r>
          </a:p>
          <a:p>
            <a:pPr lvl="1"/>
            <a:r>
              <a:rPr lang="en-US" dirty="0" smtClean="0"/>
              <a:t>Including custom accelerators</a:t>
            </a:r>
          </a:p>
          <a:p>
            <a:r>
              <a:rPr lang="en-US" dirty="0" smtClean="0"/>
              <a:t>We will be looking at case studies of real machines and breaking down into standard patterns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A75C8-C148-D646-81FC-1D13FFF086F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45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architectural design patterns are usually associated with an expected programming model</a:t>
            </a:r>
          </a:p>
          <a:p>
            <a:pPr lvl="1"/>
            <a:r>
              <a:rPr lang="en-US" dirty="0" smtClean="0"/>
              <a:t>Serial code for uniprocessors (C)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oop nests for vector machines (FORTRAN)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lement function code for GPUs (CUDA/</a:t>
            </a:r>
            <a:r>
              <a:rPr lang="en-US" dirty="0" err="1" smtClean="0"/>
              <a:t>OpenCL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Annotated loops for shared memory multiprocessors (</a:t>
            </a:r>
            <a:r>
              <a:rPr lang="en-US" dirty="0" err="1" smtClean="0"/>
              <a:t>OpenMP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Explicit message passing for clusters (MPI)</a:t>
            </a:r>
          </a:p>
          <a:p>
            <a:pPr lvl="1"/>
            <a:r>
              <a:rPr lang="en-US" dirty="0" smtClean="0"/>
              <a:t>CSP or Kahn process networks for distributed embedded systems (Occam)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9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Models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Viability of different designs depends on expected business model</a:t>
            </a:r>
            <a:endParaRPr lang="en-US" dirty="0"/>
          </a:p>
          <a:p>
            <a:r>
              <a:rPr lang="en-US" dirty="0" smtClean="0"/>
              <a:t>Some factors to consider:</a:t>
            </a:r>
          </a:p>
          <a:p>
            <a:pPr lvl="1"/>
            <a:r>
              <a:rPr lang="en-US" dirty="0" smtClean="0"/>
              <a:t>Volume of design: billions of units/year (smartphone) or 100s of units/year (supercomputer)</a:t>
            </a:r>
          </a:p>
          <a:p>
            <a:pPr lvl="1"/>
            <a:r>
              <a:rPr lang="en-US" dirty="0" smtClean="0"/>
              <a:t>Non-recurring engineering costs: new complex custom chip requires $50M, new FPGA board $100K</a:t>
            </a:r>
          </a:p>
          <a:p>
            <a:pPr lvl="1"/>
            <a:r>
              <a:rPr lang="en-US" dirty="0" smtClean="0"/>
              <a:t>Horizontal (Wintel) versus Vertical models (Embedded)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8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CS252 Architectural Design Patterns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5613" y="990601"/>
            <a:ext cx="8307387" cy="5257800"/>
          </a:xfrm>
        </p:spPr>
        <p:txBody>
          <a:bodyPr/>
          <a:lstStyle/>
          <a:p>
            <a:r>
              <a:rPr lang="en-US" dirty="0" err="1" smtClean="0"/>
              <a:t>Microcoding</a:t>
            </a:r>
            <a:r>
              <a:rPr lang="en-US" dirty="0" smtClean="0"/>
              <a:t>/Pipelining/Decoupling</a:t>
            </a:r>
          </a:p>
          <a:p>
            <a:r>
              <a:rPr lang="en-US" dirty="0" smtClean="0"/>
              <a:t>In-order/Out-of-order superscalars</a:t>
            </a:r>
          </a:p>
          <a:p>
            <a:r>
              <a:rPr lang="en-US" dirty="0" smtClean="0"/>
              <a:t>SIMD (Vectors, Packed SIMD, GPUs)</a:t>
            </a:r>
          </a:p>
          <a:p>
            <a:r>
              <a:rPr lang="en-US" dirty="0" smtClean="0"/>
              <a:t>VLIW</a:t>
            </a:r>
          </a:p>
          <a:p>
            <a:r>
              <a:rPr lang="en-US" dirty="0" smtClean="0"/>
              <a:t>Multithreading</a:t>
            </a:r>
          </a:p>
          <a:p>
            <a:r>
              <a:rPr lang="en-US" dirty="0" smtClean="0"/>
              <a:t>Memory system (</a:t>
            </a:r>
            <a:r>
              <a:rPr lang="en-US" dirty="0" err="1" smtClean="0"/>
              <a:t>Regfiles</a:t>
            </a:r>
            <a:r>
              <a:rPr lang="en-US" dirty="0" smtClean="0"/>
              <a:t>, Caches, DRAM)</a:t>
            </a:r>
          </a:p>
          <a:p>
            <a:r>
              <a:rPr lang="en-US" dirty="0" smtClean="0"/>
              <a:t>Message-Passing systems (MPPs, WSCs)</a:t>
            </a:r>
          </a:p>
          <a:p>
            <a:r>
              <a:rPr lang="en-US" dirty="0" smtClean="0"/>
              <a:t>Shared-Memory systems (coherence, synchronization)</a:t>
            </a:r>
          </a:p>
          <a:p>
            <a:r>
              <a:rPr lang="en-US" dirty="0" err="1" smtClean="0"/>
              <a:t>Protection,Security,Virtual</a:t>
            </a:r>
            <a:r>
              <a:rPr lang="en-US" dirty="0" smtClean="0"/>
              <a:t> </a:t>
            </a:r>
            <a:r>
              <a:rPr lang="en-US" dirty="0" err="1" smtClean="0"/>
              <a:t>Memory&amp;Virtual</a:t>
            </a:r>
            <a:r>
              <a:rPr lang="en-US" dirty="0" smtClean="0"/>
              <a:t> Machines</a:t>
            </a:r>
          </a:p>
          <a:p>
            <a:r>
              <a:rPr lang="en-US" dirty="0" smtClean="0"/>
              <a:t>Other parallel (Associative, Systolic, Dataflow)</a:t>
            </a:r>
          </a:p>
          <a:p>
            <a:r>
              <a:rPr lang="en-US" dirty="0" smtClean="0"/>
              <a:t>Networking and NICs</a:t>
            </a:r>
          </a:p>
          <a:p>
            <a:r>
              <a:rPr lang="en-US" dirty="0" smtClean="0"/>
              <a:t>Storage and device interfaces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50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CS252 Architectural Design Issues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5613" y="990601"/>
            <a:ext cx="8307387" cy="5257800"/>
          </a:xfrm>
        </p:spPr>
        <p:txBody>
          <a:bodyPr/>
          <a:lstStyle/>
          <a:p>
            <a:r>
              <a:rPr lang="en-US" dirty="0" smtClean="0"/>
              <a:t>Applications, workloads, </a:t>
            </a:r>
            <a:r>
              <a:rPr lang="en-US" dirty="0"/>
              <a:t>and </a:t>
            </a:r>
            <a:r>
              <a:rPr lang="en-US" dirty="0" smtClean="0"/>
              <a:t>benchmarks</a:t>
            </a:r>
          </a:p>
          <a:p>
            <a:r>
              <a:rPr lang="en-US" dirty="0" smtClean="0"/>
              <a:t>Technology trends</a:t>
            </a:r>
          </a:p>
          <a:p>
            <a:r>
              <a:rPr lang="en-US" dirty="0" smtClean="0"/>
              <a:t>Business Models</a:t>
            </a:r>
          </a:p>
          <a:p>
            <a:r>
              <a:rPr lang="en-US" dirty="0" smtClean="0"/>
              <a:t>Power/Energy/Thermal issues</a:t>
            </a:r>
          </a:p>
          <a:p>
            <a:r>
              <a:rPr lang="en-US" dirty="0" smtClean="0"/>
              <a:t>Resiliency, coping with faults and soft errors</a:t>
            </a:r>
          </a:p>
          <a:p>
            <a:r>
              <a:rPr lang="en-US" dirty="0" smtClean="0"/>
              <a:t>Simulation methodologies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04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CS252 Course Grade Allocation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assignments and summaries (25%)</a:t>
            </a:r>
          </a:p>
          <a:p>
            <a:r>
              <a:rPr lang="en-US" dirty="0" smtClean="0"/>
              <a:t>Midterm Exam (25%)</a:t>
            </a:r>
          </a:p>
          <a:p>
            <a:r>
              <a:rPr lang="en-US" dirty="0" smtClean="0"/>
              <a:t>Course project (50%)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77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CS252!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1" y="990600"/>
            <a:ext cx="8307387" cy="5257800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dirty="0" smtClean="0"/>
              <a:t>exciting time </a:t>
            </a:r>
            <a:r>
              <a:rPr lang="en-US" dirty="0"/>
              <a:t>for </a:t>
            </a:r>
            <a:r>
              <a:rPr lang="en-US" dirty="0" smtClean="0"/>
              <a:t>computer architecture</a:t>
            </a:r>
          </a:p>
          <a:p>
            <a:r>
              <a:rPr lang="en-US" dirty="0" smtClean="0"/>
              <a:t>Which means a terrifying time for computer users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A75C8-C148-D646-81FC-1D13FFF086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02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assignments and </a:t>
            </a:r>
            <a:r>
              <a:rPr lang="en-US" dirty="0" smtClean="0"/>
              <a:t>summaries (25%)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1" y="914400"/>
            <a:ext cx="8226425" cy="5257800"/>
          </a:xfrm>
        </p:spPr>
        <p:txBody>
          <a:bodyPr/>
          <a:lstStyle/>
          <a:p>
            <a:r>
              <a:rPr lang="en-US" dirty="0" smtClean="0"/>
              <a:t>You’ll be reading many papers this semester (~2 per class) – mostly “must read” papers for architects</a:t>
            </a:r>
            <a:endParaRPr lang="en-US" dirty="0"/>
          </a:p>
          <a:p>
            <a:r>
              <a:rPr lang="en-US" dirty="0" smtClean="0"/>
              <a:t>Require 200-300 word review (NOT summary)</a:t>
            </a:r>
            <a:r>
              <a:rPr lang="en-US" dirty="0"/>
              <a:t> </a:t>
            </a:r>
            <a:r>
              <a:rPr lang="en-US" dirty="0" smtClean="0"/>
              <a:t>per paper (review as if on program committee, describing strengths and weaknesses)</a:t>
            </a:r>
          </a:p>
          <a:p>
            <a:r>
              <a:rPr lang="en-US" dirty="0" smtClean="0"/>
              <a:t>Review must be ASCII plain text in email to </a:t>
            </a:r>
            <a:r>
              <a:rPr lang="en-US" dirty="0" err="1" smtClean="0"/>
              <a:t>krste@eecs</a:t>
            </a:r>
            <a:r>
              <a:rPr lang="en-US" dirty="0" smtClean="0"/>
              <a:t> </a:t>
            </a:r>
            <a:r>
              <a:rPr lang="en-US" b="1" i="1" dirty="0" smtClean="0"/>
              <a:t>before</a:t>
            </a:r>
            <a:r>
              <a:rPr lang="en-US" dirty="0" smtClean="0"/>
              <a:t> class (zero credit after 10:30AM)</a:t>
            </a:r>
          </a:p>
          <a:p>
            <a:r>
              <a:rPr lang="en-US" dirty="0" smtClean="0"/>
              <a:t>Lowest 3 days’ scores ignored (so can skip up to 3)</a:t>
            </a:r>
          </a:p>
          <a:p>
            <a:r>
              <a:rPr lang="en-US" dirty="0" smtClean="0"/>
              <a:t>Each class starts with discussion of papers (~20 minutes) before lecture (~60 minutes)</a:t>
            </a:r>
          </a:p>
          <a:p>
            <a:r>
              <a:rPr lang="en-US" dirty="0" smtClean="0"/>
              <a:t>Want good discussion, will call upon all students</a:t>
            </a:r>
          </a:p>
          <a:p>
            <a:r>
              <a:rPr lang="en-US" dirty="0" smtClean="0"/>
              <a:t>15% grade for text, 10% for discussion participation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73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(25%)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In-class midterm (80 minutes)</a:t>
            </a:r>
          </a:p>
          <a:p>
            <a:r>
              <a:rPr lang="en-US" dirty="0" smtClean="0"/>
              <a:t>April 2 (Wednesday, week after spring break)</a:t>
            </a:r>
          </a:p>
          <a:p>
            <a:r>
              <a:rPr lang="en-US" dirty="0" smtClean="0"/>
              <a:t>Covers lecture material up till spring break</a:t>
            </a:r>
          </a:p>
          <a:p>
            <a:endParaRPr lang="en-US" dirty="0"/>
          </a:p>
          <a:p>
            <a:r>
              <a:rPr lang="en-US" dirty="0" smtClean="0"/>
              <a:t>Closed book, no notes, no computer, no phone, …</a:t>
            </a:r>
          </a:p>
          <a:p>
            <a:endParaRPr lang="en-US" dirty="0"/>
          </a:p>
          <a:p>
            <a:r>
              <a:rPr lang="en-US" dirty="0" smtClean="0"/>
              <a:t>Test will emphasize understanding not memorization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8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Project (50%)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work in groups of 2 to complete a project</a:t>
            </a:r>
          </a:p>
          <a:p>
            <a:r>
              <a:rPr lang="en-US" dirty="0" smtClean="0"/>
              <a:t>Topic that could be paper at top architecture conference (ISCA, ASPLOS, MICRO, HPCA)</a:t>
            </a:r>
          </a:p>
          <a:p>
            <a:r>
              <a:rPr lang="en-US" dirty="0" smtClean="0"/>
              <a:t>Two-page proposal due Monday March 17</a:t>
            </a:r>
          </a:p>
          <a:p>
            <a:r>
              <a:rPr lang="en-US" dirty="0" smtClean="0"/>
              <a:t>Two weeks of 1-1 project advising during class time</a:t>
            </a:r>
          </a:p>
          <a:p>
            <a:pPr lvl="1"/>
            <a:r>
              <a:rPr lang="en-US" dirty="0" smtClean="0"/>
              <a:t>No TA for CS252 this semester, so must find/support own infrastructure for project</a:t>
            </a:r>
            <a:endParaRPr lang="en-US" dirty="0"/>
          </a:p>
          <a:p>
            <a:r>
              <a:rPr lang="en-US" dirty="0" smtClean="0"/>
              <a:t>Final presentation (15%) in RRR week, date TBD</a:t>
            </a:r>
          </a:p>
          <a:p>
            <a:r>
              <a:rPr lang="en-US" dirty="0" smtClean="0"/>
              <a:t>Final paper (35%) due Friday May 9, 11:59PM Pacific Time, mail to </a:t>
            </a:r>
            <a:r>
              <a:rPr lang="en-US" b="1" dirty="0" err="1" smtClean="0">
                <a:latin typeface="Courier New"/>
                <a:cs typeface="Courier New"/>
              </a:rPr>
              <a:t>krste@eecs</a:t>
            </a:r>
            <a:endParaRPr lang="en-US" b="1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Must be in PDF, conference format (10-page, 2-column)</a:t>
            </a:r>
          </a:p>
          <a:p>
            <a:pPr lvl="1"/>
            <a:r>
              <a:rPr lang="en-US" dirty="0" smtClean="0"/>
              <a:t>No extensions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29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Project Proposal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Must have title and two authors’ names.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Should answer:</a:t>
            </a:r>
          </a:p>
          <a:p>
            <a:r>
              <a:rPr lang="en-US" dirty="0" smtClean="0"/>
              <a:t>What are you are trying to improve</a:t>
            </a:r>
          </a:p>
          <a:p>
            <a:r>
              <a:rPr lang="en-US" dirty="0" smtClean="0"/>
              <a:t>How is it currently done, or what has been tried before</a:t>
            </a:r>
          </a:p>
          <a:p>
            <a:r>
              <a:rPr lang="en-US" dirty="0" smtClean="0"/>
              <a:t>What is your potential upside if successful</a:t>
            </a:r>
          </a:p>
          <a:p>
            <a:r>
              <a:rPr lang="en-US" dirty="0" smtClean="0"/>
              <a:t>How will you evaluate your idea</a:t>
            </a:r>
          </a:p>
          <a:p>
            <a:r>
              <a:rPr lang="en-US" dirty="0" smtClean="0"/>
              <a:t>What are intermediary milestones to measure progress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81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Krste’s</a:t>
            </a:r>
            <a:r>
              <a:rPr lang="en-US" dirty="0" smtClean="0"/>
              <a:t> Office Hours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Mondays 5-6pm in ASPIRE Lab</a:t>
            </a:r>
          </a:p>
          <a:p>
            <a:r>
              <a:rPr lang="en-US" dirty="0" smtClean="0"/>
              <a:t>Email ahead of time to confirm</a:t>
            </a:r>
          </a:p>
          <a:p>
            <a:endParaRPr lang="en-US" dirty="0"/>
          </a:p>
          <a:p>
            <a:r>
              <a:rPr lang="en-US" dirty="0" smtClean="0"/>
              <a:t>Can arrange other times to meet (M-W only) if this doesn’t 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73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Website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http</a:t>
            </a:r>
            <a:r>
              <a:rPr lang="en-US" b="1" dirty="0">
                <a:latin typeface="Courier New"/>
                <a:cs typeface="Courier New"/>
              </a:rPr>
              <a:t>://inst.eecs.berkeley.edu/~</a:t>
            </a:r>
            <a:r>
              <a:rPr lang="en-US" b="1" dirty="0" smtClean="0">
                <a:latin typeface="Courier New"/>
                <a:cs typeface="Courier New"/>
              </a:rPr>
              <a:t>cs252</a:t>
            </a:r>
          </a:p>
          <a:p>
            <a:endParaRPr lang="en-US" dirty="0"/>
          </a:p>
          <a:p>
            <a:r>
              <a:rPr lang="en-US" dirty="0" smtClean="0"/>
              <a:t>Class schedule</a:t>
            </a:r>
          </a:p>
          <a:p>
            <a:r>
              <a:rPr lang="en-US" dirty="0" smtClean="0"/>
              <a:t>Course info</a:t>
            </a:r>
          </a:p>
          <a:p>
            <a:r>
              <a:rPr lang="en-US" dirty="0" smtClean="0"/>
              <a:t>Lecture slides, posted morning before lecture</a:t>
            </a:r>
          </a:p>
          <a:p>
            <a:r>
              <a:rPr lang="en-US" dirty="0"/>
              <a:t>R</a:t>
            </a:r>
            <a:r>
              <a:rPr lang="en-US" dirty="0" smtClean="0"/>
              <a:t>eading assignments</a:t>
            </a:r>
          </a:p>
          <a:p>
            <a:r>
              <a:rPr lang="en-US" dirty="0"/>
              <a:t>S</a:t>
            </a:r>
            <a:r>
              <a:rPr lang="en-US" dirty="0" smtClean="0"/>
              <a:t>upplementary material (additional reading on each topic)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57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Taping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experiment with video taping of class for external use.</a:t>
            </a:r>
          </a:p>
          <a:p>
            <a:r>
              <a:rPr lang="en-US" dirty="0" smtClean="0"/>
              <a:t>Will not video discussion or use student faces/voices, but will repeat/use questions asked.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24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 Reading Assignments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“Architecture of the IBM System/360”, Amdahl, </a:t>
            </a:r>
            <a:r>
              <a:rPr lang="en-US" dirty="0" err="1" smtClean="0"/>
              <a:t>Blaauw</a:t>
            </a:r>
            <a:r>
              <a:rPr lang="en-US" dirty="0" smtClean="0"/>
              <a:t>, Brooks, 1964</a:t>
            </a:r>
          </a:p>
          <a:p>
            <a:r>
              <a:rPr lang="en-US" dirty="0" smtClean="0"/>
              <a:t>“Design of the B5000 System”, </a:t>
            </a:r>
            <a:r>
              <a:rPr lang="en-US" dirty="0" err="1" smtClean="0"/>
              <a:t>Lonergan</a:t>
            </a:r>
            <a:r>
              <a:rPr lang="en-US" dirty="0" smtClean="0"/>
              <a:t>, King, 1961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51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 smtClean="0"/>
              <a:t>Arvind</a:t>
            </a:r>
            <a:r>
              <a:rPr lang="en-US" dirty="0"/>
              <a:t> </a:t>
            </a:r>
            <a:r>
              <a:rPr lang="en-US" dirty="0" smtClean="0"/>
              <a:t>(MIT)</a:t>
            </a:r>
            <a:endParaRPr lang="en-US" dirty="0"/>
          </a:p>
          <a:p>
            <a:pPr lvl="1"/>
            <a:r>
              <a:rPr lang="en-US" dirty="0"/>
              <a:t>Joel </a:t>
            </a:r>
            <a:r>
              <a:rPr lang="en-US" dirty="0" err="1" smtClean="0"/>
              <a:t>Emer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Intel</a:t>
            </a:r>
            <a:r>
              <a:rPr lang="en-US" dirty="0"/>
              <a:t>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80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Upheaval in Computer </a:t>
            </a:r>
            <a:r>
              <a:rPr lang="en-US" dirty="0"/>
              <a:t>Design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257800"/>
          </a:xfrm>
        </p:spPr>
        <p:txBody>
          <a:bodyPr/>
          <a:lstStyle/>
          <a:p>
            <a:r>
              <a:rPr lang="en-US" dirty="0" smtClean="0"/>
              <a:t>Most of last 50 years, Moore’s Law ruled</a:t>
            </a:r>
          </a:p>
          <a:p>
            <a:pPr lvl="1"/>
            <a:r>
              <a:rPr lang="en-US" dirty="0" smtClean="0"/>
              <a:t>Technology scaling allowed continual performance/energy improvements without changing software model</a:t>
            </a:r>
          </a:p>
          <a:p>
            <a:r>
              <a:rPr lang="en-US" dirty="0" smtClean="0"/>
              <a:t>Last decade, technology scaling slowed/stopped</a:t>
            </a:r>
          </a:p>
          <a:p>
            <a:pPr lvl="1"/>
            <a:r>
              <a:rPr lang="en-US" dirty="0" err="1" smtClean="0"/>
              <a:t>Dennard</a:t>
            </a:r>
            <a:r>
              <a:rPr lang="en-US" dirty="0"/>
              <a:t> </a:t>
            </a:r>
            <a:r>
              <a:rPr lang="en-US" dirty="0" smtClean="0"/>
              <a:t>scaling over (supply voltage ~fixed)</a:t>
            </a:r>
          </a:p>
          <a:p>
            <a:pPr lvl="1"/>
            <a:r>
              <a:rPr lang="en-US" dirty="0" smtClean="0"/>
              <a:t>Moore’s Law (cost/transistor) over?</a:t>
            </a:r>
          </a:p>
          <a:p>
            <a:pPr lvl="1"/>
            <a:r>
              <a:rPr lang="en-US" dirty="0" smtClean="0"/>
              <a:t>No competitive replacement for CMOS anytime soon</a:t>
            </a:r>
          </a:p>
          <a:p>
            <a:pPr lvl="1"/>
            <a:r>
              <a:rPr lang="en-US" dirty="0" smtClean="0"/>
              <a:t>Energy efficiency constrains everything</a:t>
            </a:r>
          </a:p>
          <a:p>
            <a:r>
              <a:rPr lang="en-US" dirty="0" smtClean="0"/>
              <a:t>No “free lunch” for software developers, must consider:</a:t>
            </a:r>
          </a:p>
          <a:p>
            <a:pPr lvl="1"/>
            <a:r>
              <a:rPr lang="en-US" dirty="0" smtClean="0"/>
              <a:t>Parallel systems</a:t>
            </a:r>
          </a:p>
          <a:p>
            <a:pPr lvl="1"/>
            <a:r>
              <a:rPr lang="en-US" dirty="0" smtClean="0"/>
              <a:t>Heterogeneous systems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17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Dominant Target Systems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1" y="762000"/>
            <a:ext cx="8226425" cy="5257800"/>
          </a:xfrm>
        </p:spPr>
        <p:txBody>
          <a:bodyPr/>
          <a:lstStyle/>
          <a:p>
            <a:r>
              <a:rPr lang="en-US" dirty="0" smtClean="0"/>
              <a:t>Mobile (smartphone/tablet)</a:t>
            </a:r>
          </a:p>
          <a:p>
            <a:pPr lvl="1"/>
            <a:r>
              <a:rPr lang="en-US" dirty="0" smtClean="0"/>
              <a:t>&gt;1 billion sold/year</a:t>
            </a:r>
          </a:p>
          <a:p>
            <a:pPr lvl="1"/>
            <a:r>
              <a:rPr lang="en-US" dirty="0" smtClean="0"/>
              <a:t>Market dominated by ARM-ISA-compatible general-purpose processor in system-on-a-chip (</a:t>
            </a:r>
            <a:r>
              <a:rPr lang="en-US" dirty="0" err="1" smtClean="0"/>
              <a:t>SoC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Plus sea of custom accelerators (radio, image, video, graphics, audio, motion, location, security, etc.)</a:t>
            </a:r>
          </a:p>
          <a:p>
            <a:r>
              <a:rPr lang="en-US" dirty="0" smtClean="0"/>
              <a:t>Warehouse-Scale Computers (WSCs)</a:t>
            </a:r>
          </a:p>
          <a:p>
            <a:pPr lvl="1"/>
            <a:r>
              <a:rPr lang="en-US" dirty="0" smtClean="0"/>
              <a:t>100,000’s cores per warehouse</a:t>
            </a:r>
          </a:p>
          <a:p>
            <a:pPr lvl="1"/>
            <a:r>
              <a:rPr lang="en-US" dirty="0" smtClean="0"/>
              <a:t>Market dominated by x86-compatible server chips</a:t>
            </a:r>
          </a:p>
          <a:p>
            <a:pPr lvl="1"/>
            <a:r>
              <a:rPr lang="en-US" dirty="0" smtClean="0"/>
              <a:t>Dedicated apps, plus cloud hosting of virtual machines</a:t>
            </a:r>
          </a:p>
          <a:p>
            <a:pPr lvl="1"/>
            <a:r>
              <a:rPr lang="en-US" dirty="0" smtClean="0"/>
              <a:t>Starting to see some GPU usage, but mostly general-purpose CPU code</a:t>
            </a:r>
          </a:p>
          <a:p>
            <a:r>
              <a:rPr lang="en-US" dirty="0" smtClean="0"/>
              <a:t>Embedded computing</a:t>
            </a:r>
          </a:p>
          <a:p>
            <a:pPr lvl="1"/>
            <a:r>
              <a:rPr lang="en-US" dirty="0" smtClean="0"/>
              <a:t>Wired/wireless network infrastructure, printers</a:t>
            </a:r>
          </a:p>
          <a:p>
            <a:pPr lvl="1"/>
            <a:r>
              <a:rPr lang="en-US" dirty="0" smtClean="0"/>
              <a:t>Consumer TV/Music/Games/Automotive/Camera/MP3</a:t>
            </a:r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7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CS252 Goals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background for Berkeley architecture oral prelim exam</a:t>
            </a:r>
          </a:p>
          <a:p>
            <a:r>
              <a:rPr lang="en-US" dirty="0" smtClean="0"/>
              <a:t>Prepare graduate students for research in computer architecture</a:t>
            </a:r>
          </a:p>
          <a:p>
            <a:r>
              <a:rPr lang="en-US" dirty="0" smtClean="0"/>
              <a:t>Provide advanced architecture material for graduate students in related areas (operating systems, compilers, networking, high-performance programming)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67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CS252 Prerequisites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Upper division graduate architecture class (CS152 or equivalent)</a:t>
            </a:r>
          </a:p>
          <a:p>
            <a:r>
              <a:rPr lang="en-US" dirty="0" smtClean="0"/>
              <a:t>Thoroughly familiar with ISAs, assembly programming, in-order pipelining and caches.</a:t>
            </a:r>
          </a:p>
          <a:p>
            <a:r>
              <a:rPr lang="en-US" dirty="0" smtClean="0"/>
              <a:t>Should have seen and understood most of following:</a:t>
            </a:r>
          </a:p>
          <a:p>
            <a:pPr lvl="1"/>
            <a:r>
              <a:rPr lang="en-US" dirty="0" smtClean="0"/>
              <a:t>Out-of-order superscalar</a:t>
            </a:r>
          </a:p>
          <a:p>
            <a:pPr lvl="1"/>
            <a:r>
              <a:rPr lang="en-US" dirty="0" smtClean="0"/>
              <a:t>Vectors</a:t>
            </a:r>
          </a:p>
          <a:p>
            <a:pPr lvl="1"/>
            <a:r>
              <a:rPr lang="en-US" dirty="0" smtClean="0"/>
              <a:t>VLIW</a:t>
            </a:r>
          </a:p>
          <a:p>
            <a:pPr lvl="1"/>
            <a:r>
              <a:rPr lang="en-US" dirty="0" smtClean="0"/>
              <a:t>Multithreading</a:t>
            </a:r>
          </a:p>
          <a:p>
            <a:pPr lvl="1"/>
            <a:r>
              <a:rPr lang="en-US" dirty="0" smtClean="0"/>
              <a:t>Virtual memory</a:t>
            </a:r>
          </a:p>
          <a:p>
            <a:pPr lvl="1"/>
            <a:r>
              <a:rPr lang="en-US" dirty="0" smtClean="0"/>
              <a:t>Cache coherency</a:t>
            </a:r>
          </a:p>
          <a:p>
            <a:r>
              <a:rPr lang="en-US" dirty="0" smtClean="0"/>
              <a:t>Will be quickly reviewing this material, but no time to catch up if you have not seen material before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2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Prereq</a:t>
            </a:r>
            <a:r>
              <a:rPr lang="en-US" dirty="0" smtClean="0"/>
              <a:t> Pop Quiz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minute multiple choice quiz</a:t>
            </a:r>
          </a:p>
          <a:p>
            <a:r>
              <a:rPr lang="en-US" dirty="0" smtClean="0"/>
              <a:t>Write name, </a:t>
            </a:r>
            <a:r>
              <a:rPr lang="en-US" dirty="0" err="1" smtClean="0"/>
              <a:t>ungrad</a:t>
            </a:r>
            <a:r>
              <a:rPr lang="en-US" dirty="0" smtClean="0"/>
              <a:t> or grad, and year, email</a:t>
            </a:r>
          </a:p>
          <a:p>
            <a:r>
              <a:rPr lang="en-US" dirty="0" smtClean="0"/>
              <a:t>No books/computers/phones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28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CS252 Approach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Understand computer architecture through:</a:t>
            </a:r>
          </a:p>
          <a:p>
            <a:r>
              <a:rPr lang="en-US" dirty="0" smtClean="0"/>
              <a:t>History</a:t>
            </a:r>
          </a:p>
          <a:p>
            <a:r>
              <a:rPr lang="en-US" dirty="0"/>
              <a:t>Applications</a:t>
            </a:r>
          </a:p>
          <a:p>
            <a:r>
              <a:rPr lang="en-US" dirty="0"/>
              <a:t>Technology Trends</a:t>
            </a:r>
          </a:p>
          <a:p>
            <a:r>
              <a:rPr lang="en-US" dirty="0" smtClean="0"/>
              <a:t>Architectural Design Patterns</a:t>
            </a:r>
          </a:p>
          <a:p>
            <a:r>
              <a:rPr lang="en-US" dirty="0" smtClean="0"/>
              <a:t>Programming models</a:t>
            </a:r>
          </a:p>
          <a:p>
            <a:r>
              <a:rPr lang="en-US" dirty="0" smtClean="0"/>
              <a:t>Business models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72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Study Architecture History (1)?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Appreciate the rich architecture lore</a:t>
            </a:r>
          </a:p>
          <a:p>
            <a:r>
              <a:rPr lang="en-US" dirty="0" smtClean="0"/>
              <a:t>Understand how the current architecture landscape was shaped by design decisions driven by earlier application, technology, or business concerns</a:t>
            </a:r>
          </a:p>
          <a:p>
            <a:r>
              <a:rPr lang="en-US" dirty="0" smtClean="0"/>
              <a:t>Help write better related work sections in your research papers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A75C8-C148-D646-81FC-1D13FFF086F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54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arLab Template">
  <a:themeElements>
    <a:clrScheme name="ParLabSlides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FF0000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8" charset="0"/>
            <a:ea typeface="ＭＳ Ｐゴシック" pitchFamily="18" charset="-128"/>
            <a:cs typeface="ＭＳ Ｐゴシック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8" charset="0"/>
            <a:ea typeface="ＭＳ Ｐゴシック" pitchFamily="18" charset="-128"/>
            <a:cs typeface="ＭＳ Ｐゴシック" pitchFamily="18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21522</TotalTime>
  <Words>1619</Words>
  <Application>Microsoft Macintosh PowerPoint</Application>
  <PresentationFormat>On-screen Show (4:3)</PresentationFormat>
  <Paragraphs>223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ParLab Template</vt:lpstr>
      <vt:lpstr>CS252 Graduate Computer Architecture Spring 2014 Lecture 1: Introduction</vt:lpstr>
      <vt:lpstr>Welcome to CS252!</vt:lpstr>
      <vt:lpstr>Upheaval in Computer Design</vt:lpstr>
      <vt:lpstr>Today’s Dominant Target Systems</vt:lpstr>
      <vt:lpstr>CS252 Goals</vt:lpstr>
      <vt:lpstr>CS252 Prerequisites</vt:lpstr>
      <vt:lpstr>Prereq Pop Quiz</vt:lpstr>
      <vt:lpstr>CS252 Approach</vt:lpstr>
      <vt:lpstr>Why Study Architecture History (1)?</vt:lpstr>
      <vt:lpstr>Why Study Architecture History (2)?</vt:lpstr>
      <vt:lpstr>Applications</vt:lpstr>
      <vt:lpstr>Technology Trends</vt:lpstr>
      <vt:lpstr>Applications and Technology Trends</vt:lpstr>
      <vt:lpstr>Architectural Design Patterns</vt:lpstr>
      <vt:lpstr>Programming Models</vt:lpstr>
      <vt:lpstr>Business Models</vt:lpstr>
      <vt:lpstr>CS252 Architectural Design Patterns</vt:lpstr>
      <vt:lpstr>CS252 Architectural Design Issues</vt:lpstr>
      <vt:lpstr>CS252 Course Grade Allocation</vt:lpstr>
      <vt:lpstr>Reading assignments and summaries (25%)</vt:lpstr>
      <vt:lpstr>Midterm (25%)</vt:lpstr>
      <vt:lpstr>Course Project (50%)</vt:lpstr>
      <vt:lpstr>A Good Project Proposal</vt:lpstr>
      <vt:lpstr>Krste’s Office Hours</vt:lpstr>
      <vt:lpstr>Class Website</vt:lpstr>
      <vt:lpstr>Video Taping</vt:lpstr>
      <vt:lpstr>Next Time Reading Assignments</vt:lpstr>
      <vt:lpstr>Acknowledgements</vt:lpstr>
    </vt:vector>
  </TitlesOfParts>
  <Manager/>
  <Company>UC Berkeley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CS252 Spring 2014 Lecture 1</dc:title>
  <dc:subject/>
  <dc:creator>Krste Asanovic</dc:creator>
  <cp:keywords/>
  <dc:description/>
  <cp:lastModifiedBy>Krste Asanovic</cp:lastModifiedBy>
  <cp:revision>2559</cp:revision>
  <cp:lastPrinted>2010-01-25T15:08:46Z</cp:lastPrinted>
  <dcterms:created xsi:type="dcterms:W3CDTF">2013-02-14T14:44:06Z</dcterms:created>
  <dcterms:modified xsi:type="dcterms:W3CDTF">2014-03-03T07:49:52Z</dcterms:modified>
  <cp:category/>
</cp:coreProperties>
</file>