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39"/>
  </p:notesMasterIdLst>
  <p:handoutMasterIdLst>
    <p:handoutMasterId r:id="rId40"/>
  </p:handoutMasterIdLst>
  <p:sldIdLst>
    <p:sldId id="541" r:id="rId2"/>
    <p:sldId id="881" r:id="rId3"/>
    <p:sldId id="882" r:id="rId4"/>
    <p:sldId id="883" r:id="rId5"/>
    <p:sldId id="884" r:id="rId6"/>
    <p:sldId id="885" r:id="rId7"/>
    <p:sldId id="886" r:id="rId8"/>
    <p:sldId id="887" r:id="rId9"/>
    <p:sldId id="888" r:id="rId10"/>
    <p:sldId id="889" r:id="rId11"/>
    <p:sldId id="915" r:id="rId12"/>
    <p:sldId id="890" r:id="rId13"/>
    <p:sldId id="891" r:id="rId14"/>
    <p:sldId id="892" r:id="rId15"/>
    <p:sldId id="916" r:id="rId16"/>
    <p:sldId id="895" r:id="rId17"/>
    <p:sldId id="896" r:id="rId18"/>
    <p:sldId id="903" r:id="rId19"/>
    <p:sldId id="904" r:id="rId20"/>
    <p:sldId id="917" r:id="rId21"/>
    <p:sldId id="900" r:id="rId22"/>
    <p:sldId id="918" r:id="rId23"/>
    <p:sldId id="920" r:id="rId24"/>
    <p:sldId id="921" r:id="rId25"/>
    <p:sldId id="922" r:id="rId26"/>
    <p:sldId id="923" r:id="rId27"/>
    <p:sldId id="924" r:id="rId28"/>
    <p:sldId id="925" r:id="rId29"/>
    <p:sldId id="926" r:id="rId30"/>
    <p:sldId id="927" r:id="rId31"/>
    <p:sldId id="928" r:id="rId32"/>
    <p:sldId id="929" r:id="rId33"/>
    <p:sldId id="930" r:id="rId34"/>
    <p:sldId id="931" r:id="rId35"/>
    <p:sldId id="932" r:id="rId36"/>
    <p:sldId id="933" r:id="rId37"/>
    <p:sldId id="83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3950" autoAdjust="0"/>
  </p:normalViewPr>
  <p:slideViewPr>
    <p:cSldViewPr>
      <p:cViewPr varScale="1">
        <p:scale>
          <a:sx n="168" d="100"/>
          <a:sy n="168" d="100"/>
        </p:scale>
        <p:origin x="-168" y="-96"/>
      </p:cViewPr>
      <p:guideLst>
        <p:guide orient="horz" pos="2436"/>
        <p:guide pos="5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CS252, Spring 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>
                <a:latin typeface="Calibri"/>
                <a:cs typeface="Calibri"/>
              </a:rPr>
              <a:pPr>
                <a:defRPr/>
              </a:pPr>
              <a:t>3/12/14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dirty="0" smtClean="0">
                <a:solidFill>
                  <a:srgbClr val="1B3384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19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95917-DB81-784C-836D-E8A67F48EF09}" type="slidenum">
              <a:rPr lang="en-US"/>
              <a:pPr/>
              <a:t>21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/>
              <a:t>Secondary characteristic: </a:t>
            </a:r>
          </a:p>
          <a:p>
            <a:r>
              <a:rPr lang="en-US"/>
              <a:t>Some machines (PDP-10) have overlain the registers on memory (jse)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DFD0-9B15-5D41-B709-180819A9C591}" type="slidenum">
              <a:rPr lang="en-US"/>
              <a:pPr/>
              <a:t>23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/>
              <a:t>Design the largest primary cache without slowing down the clock</a:t>
            </a:r>
          </a:p>
          <a:p>
            <a:r>
              <a:rPr lang="en-US"/>
              <a:t>Or adding pipeline stages.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20CB-F852-3B42-9687-227F1D453EDD}" type="slidenum">
              <a:rPr lang="en-US"/>
              <a:pPr/>
              <a:t>24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/>
              <a:pPr/>
              <a:t>25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dirty="0"/>
              <a:t>Requested </a:t>
            </a:r>
            <a:r>
              <a:rPr lang="en-US" dirty="0" smtClean="0"/>
              <a:t>line </a:t>
            </a:r>
            <a:r>
              <a:rPr lang="en-US" dirty="0"/>
              <a:t>first…. </a:t>
            </a:r>
          </a:p>
          <a:p>
            <a:endParaRPr lang="en-US" dirty="0"/>
          </a:p>
          <a:p>
            <a:r>
              <a:rPr lang="en-US" dirty="0"/>
              <a:t>The following could be in the slide…</a:t>
            </a:r>
          </a:p>
          <a:p>
            <a:r>
              <a:rPr lang="en-US" dirty="0"/>
              <a:t>spatial locality reduces compulsory misses and     	capacity reload misses</a:t>
            </a:r>
          </a:p>
          <a:p>
            <a:pPr lvl="1"/>
            <a:r>
              <a:rPr lang="en-US" dirty="0"/>
              <a:t>  fewer </a:t>
            </a:r>
            <a:r>
              <a:rPr lang="en-US" dirty="0" smtClean="0"/>
              <a:t>lines </a:t>
            </a:r>
            <a:r>
              <a:rPr lang="en-US" dirty="0"/>
              <a:t>may increase conflict miss rate</a:t>
            </a:r>
          </a:p>
          <a:p>
            <a:pPr lvl="1"/>
            <a:r>
              <a:rPr lang="en-US" dirty="0"/>
              <a:t>  larger </a:t>
            </a:r>
            <a:r>
              <a:rPr lang="en-US" dirty="0" smtClean="0"/>
              <a:t>lines </a:t>
            </a:r>
            <a:r>
              <a:rPr lang="en-US" dirty="0"/>
              <a:t>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26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dirty="0"/>
              <a:t>MPI makes it easier to compute overall performance (</a:t>
            </a:r>
            <a:r>
              <a:rPr lang="en-US" dirty="0" err="1"/>
              <a:t>jse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27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28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30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31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58EE1-150D-7C49-A34F-690C4D6CDB04}" type="slidenum">
              <a:rPr lang="en-US"/>
              <a:pPr/>
              <a:t>6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>
                <a:latin typeface="Times-Roman" charset="0"/>
              </a:rPr>
              <a:t>Early machines had things like mercury delay lines (jse)</a:t>
            </a:r>
          </a:p>
          <a:p>
            <a:r>
              <a:rPr lang="en-US">
                <a:latin typeface="Times-Roman" charset="0"/>
              </a:rPr>
              <a:t>Photo from David Gesswein </a:t>
            </a:r>
            <a:r>
              <a:rPr lang="en-US">
                <a:solidFill>
                  <a:srgbClr val="0000EE"/>
                </a:solidFill>
                <a:latin typeface="Times-Roman" charset="0"/>
              </a:rPr>
              <a:t>djg@pdp8.net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32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</a:t>
            </a:r>
            <a:r>
              <a:rPr lang="en-US" dirty="0" smtClean="0"/>
              <a:t>line </a:t>
            </a:r>
            <a:r>
              <a:rPr lang="en-US" dirty="0"/>
              <a:t>is in there.</a:t>
            </a:r>
          </a:p>
          <a:p>
            <a:r>
              <a:rPr lang="en-US" dirty="0"/>
              <a:t>Never more than one 32-byte </a:t>
            </a:r>
            <a:r>
              <a:rPr lang="en-US" dirty="0" smtClean="0"/>
              <a:t>line </a:t>
            </a:r>
            <a:r>
              <a:rPr lang="en-US" dirty="0"/>
              <a:t>in the stream buffer.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/>
              <a:pPr/>
              <a:t>33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 dirty="0"/>
              <a:t>HP PA 7200 uses OBL prefetching</a:t>
            </a:r>
          </a:p>
          <a:p>
            <a:endParaRPr lang="en-US" dirty="0"/>
          </a:p>
          <a:p>
            <a:r>
              <a:rPr lang="en-US" dirty="0"/>
              <a:t>Tag prefetching is twice as effective as </a:t>
            </a:r>
            <a:r>
              <a:rPr lang="en-US" dirty="0" err="1"/>
              <a:t>prefetch</a:t>
            </a:r>
            <a:r>
              <a:rPr lang="en-US" dirty="0"/>
              <a:t>-on-miss in</a:t>
            </a:r>
          </a:p>
          <a:p>
            <a:r>
              <a:rPr lang="en-US" dirty="0"/>
              <a:t>reducing miss rates.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/>
              <a:pPr/>
              <a:t>34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 dirty="0"/>
              <a:t>Cache should be non</a:t>
            </a:r>
            <a:r>
              <a:rPr lang="en-US" dirty="0" smtClean="0"/>
              <a:t>-blocking </a:t>
            </a:r>
            <a:r>
              <a:rPr lang="en-US" dirty="0"/>
              <a:t>or lockup-free.</a:t>
            </a:r>
          </a:p>
          <a:p>
            <a:r>
              <a:rPr lang="en-US" dirty="0"/>
              <a:t>By that we mean that the processor can proceed while the </a:t>
            </a:r>
            <a:r>
              <a:rPr lang="en-US" dirty="0" err="1"/>
              <a:t>prefetched</a:t>
            </a:r>
            <a:endParaRPr lang="en-US" dirty="0"/>
          </a:p>
          <a:p>
            <a:r>
              <a:rPr lang="en-US" dirty="0"/>
              <a:t>Data is being fetched; and the caches continue to supply instructions</a:t>
            </a:r>
          </a:p>
          <a:p>
            <a:r>
              <a:rPr lang="en-US" dirty="0"/>
              <a:t>And data while waiting for the </a:t>
            </a:r>
            <a:r>
              <a:rPr lang="en-US" dirty="0" err="1"/>
              <a:t>prefetched</a:t>
            </a:r>
            <a:r>
              <a:rPr lang="en-US" dirty="0"/>
              <a:t> data to return.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/>
              <a:pPr/>
              <a:t>35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/>
              <a:pPr/>
              <a:t>36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1363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0679"/>
            <a:ext cx="5028903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72" tIns="44985" rIns="89972" bIns="44985">
            <a:prstTxWarp prst="textNoShape">
              <a:avLst/>
            </a:prstTxWarp>
          </a:bodyPr>
          <a:lstStyle/>
          <a:p>
            <a:r>
              <a:rPr lang="en-US" dirty="0"/>
              <a:t>Miss-rate reduction without any hardware changes.</a:t>
            </a:r>
          </a:p>
          <a:p>
            <a:r>
              <a:rPr lang="en-US" dirty="0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F3E93-265C-3D42-AD51-6D427BF63392}" type="slidenum">
              <a:rPr lang="en-US"/>
              <a:pPr/>
              <a:t>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E2B6C-04B0-7943-9396-93EEB67FDDE6}" type="slidenum">
              <a:rPr lang="en-US"/>
              <a:pPr/>
              <a:t>8</a:t>
            </a:fld>
            <a:endParaRPr lang="en-US"/>
          </a:p>
        </p:txBody>
      </p:sp>
      <p:sp>
        <p:nvSpPr>
          <p:cNvPr id="145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19C0-4737-BF44-93F4-B9B875658A6A}" type="slidenum">
              <a:rPr lang="en-US"/>
              <a:pPr/>
              <a:t>10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62F2D-FA58-AB42-9D7B-855CCBA2322C}" type="slidenum">
              <a:rPr lang="en-US"/>
              <a:pPr/>
              <a:t>12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41A85-5294-8D41-A2B1-AB6CB46010AA}" type="slidenum">
              <a:rPr lang="en-US"/>
              <a:pPr/>
              <a:t>14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/>
              <a:t>Use RAS/CAS to reduce average latency.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9E201-449D-5F4E-B4CF-BFACCD227F5C}" type="slidenum">
              <a:rPr lang="en-US"/>
              <a:pPr/>
              <a:t>16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/>
              <a:t>Why doesn’t DRAM get faster?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823AB-2D28-CF4F-BD9B-04C38CA472E9}" type="slidenum">
              <a:rPr lang="en-US"/>
              <a:pPr/>
              <a:t>18</a:t>
            </a:fld>
            <a:endParaRPr lang="en-US"/>
          </a:p>
        </p:txBody>
      </p:sp>
      <p:sp>
        <p:nvSpPr>
          <p:cNvPr id="146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© Krste Asanovic, 2014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9569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CS252, Spring 2014, Lecture 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8" r:id="rId2"/>
    <p:sldLayoutId id="2147484235" r:id="rId3"/>
    <p:sldLayoutId id="214748424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br>
              <a:rPr lang="en-US" dirty="0" smtClean="0"/>
            </a:br>
            <a:r>
              <a:rPr lang="en-US" dirty="0" smtClean="0"/>
              <a:t>Spring 2014</a:t>
            </a:r>
            <a:br>
              <a:rPr lang="en-US" dirty="0" smtClean="0"/>
            </a:br>
            <a:r>
              <a:rPr lang="en-US" dirty="0" smtClean="0"/>
              <a:t>Lecture 10: Memory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Krste Asanovic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krste@eecs.berkeley.edu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http://</a:t>
            </a:r>
            <a:r>
              <a:rPr lang="en-US" sz="2000" b="1" dirty="0" err="1" smtClean="0">
                <a:latin typeface="Courier New"/>
                <a:cs typeface="Courier New"/>
              </a:rPr>
              <a:t>inst.eecs.berkeley.edu</a:t>
            </a:r>
            <a:r>
              <a:rPr lang="en-US" sz="2000" b="1" dirty="0" smtClean="0">
                <a:latin typeface="Courier New"/>
                <a:cs typeface="Courier New"/>
              </a:rPr>
              <a:t>/~cs252/sp14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DRAM </a:t>
            </a:r>
            <a:r>
              <a:rPr lang="en-US" sz="2800" dirty="0" smtClean="0"/>
              <a:t>Conceptual Architecture</a:t>
            </a:r>
            <a:endParaRPr lang="en-US" sz="2800" dirty="0"/>
          </a:p>
        </p:txBody>
      </p:sp>
      <p:sp>
        <p:nvSpPr>
          <p:cNvPr id="1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5D5D-CE0A-AD4C-A101-D6DEDB52AA2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415171" name="Group 3"/>
          <p:cNvGrpSpPr>
            <a:grpSpLocks/>
          </p:cNvGrpSpPr>
          <p:nvPr/>
        </p:nvGrpSpPr>
        <p:grpSpPr bwMode="auto">
          <a:xfrm>
            <a:off x="1371600" y="762000"/>
            <a:ext cx="6216650" cy="4030664"/>
            <a:chOff x="800" y="624"/>
            <a:chExt cx="3916" cy="2539"/>
          </a:xfrm>
        </p:grpSpPr>
        <p:sp useBgFill="1">
          <p:nvSpPr>
            <p:cNvPr id="1415172" name="Rectangle 4"/>
            <p:cNvSpPr>
              <a:spLocks noChangeArrowheads="1"/>
            </p:cNvSpPr>
            <p:nvPr/>
          </p:nvSpPr>
          <p:spPr bwMode="auto">
            <a:xfrm>
              <a:off x="1712" y="1123"/>
              <a:ext cx="407" cy="1108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73" name="Rectangle 5"/>
            <p:cNvSpPr>
              <a:spLocks noChangeArrowheads="1"/>
            </p:cNvSpPr>
            <p:nvPr/>
          </p:nvSpPr>
          <p:spPr bwMode="auto">
            <a:xfrm rot="16200000">
              <a:off x="1357" y="1444"/>
              <a:ext cx="1123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Row Address Decoder</a:t>
              </a:r>
            </a:p>
          </p:txBody>
        </p:sp>
        <p:sp>
          <p:nvSpPr>
            <p:cNvPr id="1415174" name="Line 6"/>
            <p:cNvSpPr>
              <a:spLocks noChangeShapeType="1"/>
            </p:cNvSpPr>
            <p:nvPr/>
          </p:nvSpPr>
          <p:spPr bwMode="auto">
            <a:xfrm>
              <a:off x="2123" y="1239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75" name="Line 7"/>
            <p:cNvSpPr>
              <a:spLocks noChangeShapeType="1"/>
            </p:cNvSpPr>
            <p:nvPr/>
          </p:nvSpPr>
          <p:spPr bwMode="auto">
            <a:xfrm>
              <a:off x="2123" y="1478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15176" name="Group 8"/>
            <p:cNvGrpSpPr>
              <a:grpSpLocks/>
            </p:cNvGrpSpPr>
            <p:nvPr/>
          </p:nvGrpSpPr>
          <p:grpSpPr bwMode="auto">
            <a:xfrm>
              <a:off x="2282" y="1239"/>
              <a:ext cx="155" cy="156"/>
              <a:chOff x="1776" y="1584"/>
              <a:chExt cx="188" cy="188"/>
            </a:xfrm>
          </p:grpSpPr>
          <p:sp useBgFill="1">
            <p:nvSpPr>
              <p:cNvPr id="1415177" name="Rectangle 9"/>
              <p:cNvSpPr>
                <a:spLocks noChangeArrowheads="1"/>
              </p:cNvSpPr>
              <p:nvPr/>
            </p:nvSpPr>
            <p:spPr bwMode="auto">
              <a:xfrm>
                <a:off x="187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78" name="Line 10"/>
              <p:cNvSpPr>
                <a:spLocks noChangeShapeType="1"/>
              </p:cNvSpPr>
              <p:nvPr/>
            </p:nvSpPr>
            <p:spPr bwMode="auto">
              <a:xfrm flipV="1">
                <a:off x="192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79" name="Line 11"/>
              <p:cNvSpPr>
                <a:spLocks noChangeShapeType="1"/>
              </p:cNvSpPr>
              <p:nvPr/>
            </p:nvSpPr>
            <p:spPr bwMode="auto">
              <a:xfrm flipH="1">
                <a:off x="177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15180" name="Line 12"/>
            <p:cNvSpPr>
              <a:spLocks noChangeShapeType="1"/>
            </p:cNvSpPr>
            <p:nvPr/>
          </p:nvSpPr>
          <p:spPr bwMode="auto">
            <a:xfrm>
              <a:off x="2282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1" name="Line 13"/>
            <p:cNvSpPr>
              <a:spLocks noChangeShapeType="1"/>
            </p:cNvSpPr>
            <p:nvPr/>
          </p:nvSpPr>
          <p:spPr bwMode="auto">
            <a:xfrm>
              <a:off x="2520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2" name="Line 14"/>
            <p:cNvSpPr>
              <a:spLocks noChangeShapeType="1"/>
            </p:cNvSpPr>
            <p:nvPr/>
          </p:nvSpPr>
          <p:spPr bwMode="auto">
            <a:xfrm>
              <a:off x="2759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3" name="Line 15"/>
            <p:cNvSpPr>
              <a:spLocks noChangeShapeType="1"/>
            </p:cNvSpPr>
            <p:nvPr/>
          </p:nvSpPr>
          <p:spPr bwMode="auto">
            <a:xfrm>
              <a:off x="2998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4" name="Line 16"/>
            <p:cNvSpPr>
              <a:spLocks noChangeShapeType="1"/>
            </p:cNvSpPr>
            <p:nvPr/>
          </p:nvSpPr>
          <p:spPr bwMode="auto">
            <a:xfrm>
              <a:off x="3237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5" name="Line 17"/>
            <p:cNvSpPr>
              <a:spLocks noChangeShapeType="1"/>
            </p:cNvSpPr>
            <p:nvPr/>
          </p:nvSpPr>
          <p:spPr bwMode="auto">
            <a:xfrm>
              <a:off x="3475" y="1080"/>
              <a:ext cx="0" cy="1353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186" name="Line 18"/>
            <p:cNvSpPr>
              <a:spLocks noChangeShapeType="1"/>
            </p:cNvSpPr>
            <p:nvPr/>
          </p:nvSpPr>
          <p:spPr bwMode="auto">
            <a:xfrm>
              <a:off x="2123" y="1717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15187" name="Group 19"/>
            <p:cNvGrpSpPr>
              <a:grpSpLocks/>
            </p:cNvGrpSpPr>
            <p:nvPr/>
          </p:nvGrpSpPr>
          <p:grpSpPr bwMode="auto">
            <a:xfrm>
              <a:off x="2282" y="1478"/>
              <a:ext cx="155" cy="156"/>
              <a:chOff x="1776" y="1872"/>
              <a:chExt cx="188" cy="188"/>
            </a:xfrm>
          </p:grpSpPr>
          <p:sp useBgFill="1">
            <p:nvSpPr>
              <p:cNvPr id="1415188" name="Rectangle 20"/>
              <p:cNvSpPr>
                <a:spLocks noChangeArrowheads="1"/>
              </p:cNvSpPr>
              <p:nvPr/>
            </p:nvSpPr>
            <p:spPr bwMode="auto">
              <a:xfrm>
                <a:off x="187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89" name="Line 21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90" name="Line 22"/>
              <p:cNvSpPr>
                <a:spLocks noChangeShapeType="1"/>
              </p:cNvSpPr>
              <p:nvPr/>
            </p:nvSpPr>
            <p:spPr bwMode="auto">
              <a:xfrm flipH="1">
                <a:off x="177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1" name="Group 23"/>
            <p:cNvGrpSpPr>
              <a:grpSpLocks/>
            </p:cNvGrpSpPr>
            <p:nvPr/>
          </p:nvGrpSpPr>
          <p:grpSpPr bwMode="auto">
            <a:xfrm>
              <a:off x="2282" y="1717"/>
              <a:ext cx="155" cy="156"/>
              <a:chOff x="1776" y="2160"/>
              <a:chExt cx="188" cy="188"/>
            </a:xfrm>
          </p:grpSpPr>
          <p:sp useBgFill="1">
            <p:nvSpPr>
              <p:cNvPr id="1415192" name="Rectangle 24"/>
              <p:cNvSpPr>
                <a:spLocks noChangeArrowheads="1"/>
              </p:cNvSpPr>
              <p:nvPr/>
            </p:nvSpPr>
            <p:spPr bwMode="auto">
              <a:xfrm>
                <a:off x="187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93" name="Line 25"/>
              <p:cNvSpPr>
                <a:spLocks noChangeShapeType="1"/>
              </p:cNvSpPr>
              <p:nvPr/>
            </p:nvSpPr>
            <p:spPr bwMode="auto">
              <a:xfrm flipV="1">
                <a:off x="192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94" name="Line 26"/>
              <p:cNvSpPr>
                <a:spLocks noChangeShapeType="1"/>
              </p:cNvSpPr>
              <p:nvPr/>
            </p:nvSpPr>
            <p:spPr bwMode="auto">
              <a:xfrm flipH="1">
                <a:off x="177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5" name="Group 27"/>
            <p:cNvGrpSpPr>
              <a:grpSpLocks/>
            </p:cNvGrpSpPr>
            <p:nvPr/>
          </p:nvGrpSpPr>
          <p:grpSpPr bwMode="auto">
            <a:xfrm>
              <a:off x="2282" y="1955"/>
              <a:ext cx="155" cy="156"/>
              <a:chOff x="1776" y="2448"/>
              <a:chExt cx="188" cy="188"/>
            </a:xfrm>
          </p:grpSpPr>
          <p:sp useBgFill="1">
            <p:nvSpPr>
              <p:cNvPr id="1415196" name="Rectangle 28"/>
              <p:cNvSpPr>
                <a:spLocks noChangeArrowheads="1"/>
              </p:cNvSpPr>
              <p:nvPr/>
            </p:nvSpPr>
            <p:spPr bwMode="auto">
              <a:xfrm>
                <a:off x="187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97" name="Line 29"/>
              <p:cNvSpPr>
                <a:spLocks noChangeShapeType="1"/>
              </p:cNvSpPr>
              <p:nvPr/>
            </p:nvSpPr>
            <p:spPr bwMode="auto">
              <a:xfrm flipV="1">
                <a:off x="192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198" name="Line 30"/>
              <p:cNvSpPr>
                <a:spLocks noChangeShapeType="1"/>
              </p:cNvSpPr>
              <p:nvPr/>
            </p:nvSpPr>
            <p:spPr bwMode="auto">
              <a:xfrm flipH="1">
                <a:off x="177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199" name="Group 31"/>
            <p:cNvGrpSpPr>
              <a:grpSpLocks/>
            </p:cNvGrpSpPr>
            <p:nvPr/>
          </p:nvGrpSpPr>
          <p:grpSpPr bwMode="auto">
            <a:xfrm>
              <a:off x="2520" y="1239"/>
              <a:ext cx="156" cy="156"/>
              <a:chOff x="2064" y="1584"/>
              <a:chExt cx="188" cy="188"/>
            </a:xfrm>
          </p:grpSpPr>
          <p:sp useBgFill="1">
            <p:nvSpPr>
              <p:cNvPr id="1415200" name="Rectangle 32"/>
              <p:cNvSpPr>
                <a:spLocks noChangeArrowheads="1"/>
              </p:cNvSpPr>
              <p:nvPr/>
            </p:nvSpPr>
            <p:spPr bwMode="auto">
              <a:xfrm>
                <a:off x="2164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01" name="Line 33"/>
              <p:cNvSpPr>
                <a:spLocks noChangeShapeType="1"/>
              </p:cNvSpPr>
              <p:nvPr/>
            </p:nvSpPr>
            <p:spPr bwMode="auto">
              <a:xfrm flipV="1">
                <a:off x="2208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02" name="Line 34"/>
              <p:cNvSpPr>
                <a:spLocks noChangeShapeType="1"/>
              </p:cNvSpPr>
              <p:nvPr/>
            </p:nvSpPr>
            <p:spPr bwMode="auto">
              <a:xfrm flipH="1">
                <a:off x="2064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03" name="Group 35"/>
            <p:cNvGrpSpPr>
              <a:grpSpLocks/>
            </p:cNvGrpSpPr>
            <p:nvPr/>
          </p:nvGrpSpPr>
          <p:grpSpPr bwMode="auto">
            <a:xfrm>
              <a:off x="2520" y="1478"/>
              <a:ext cx="156" cy="156"/>
              <a:chOff x="2064" y="1872"/>
              <a:chExt cx="188" cy="188"/>
            </a:xfrm>
          </p:grpSpPr>
          <p:sp useBgFill="1">
            <p:nvSpPr>
              <p:cNvPr id="1415204" name="Rectangle 36"/>
              <p:cNvSpPr>
                <a:spLocks noChangeArrowheads="1"/>
              </p:cNvSpPr>
              <p:nvPr/>
            </p:nvSpPr>
            <p:spPr bwMode="auto">
              <a:xfrm>
                <a:off x="2164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05" name="Line 37"/>
              <p:cNvSpPr>
                <a:spLocks noChangeShapeType="1"/>
              </p:cNvSpPr>
              <p:nvPr/>
            </p:nvSpPr>
            <p:spPr bwMode="auto">
              <a:xfrm flipV="1">
                <a:off x="2208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06" name="Line 38"/>
              <p:cNvSpPr>
                <a:spLocks noChangeShapeType="1"/>
              </p:cNvSpPr>
              <p:nvPr/>
            </p:nvSpPr>
            <p:spPr bwMode="auto">
              <a:xfrm flipH="1">
                <a:off x="2064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07" name="Group 39"/>
            <p:cNvGrpSpPr>
              <a:grpSpLocks/>
            </p:cNvGrpSpPr>
            <p:nvPr/>
          </p:nvGrpSpPr>
          <p:grpSpPr bwMode="auto">
            <a:xfrm>
              <a:off x="2520" y="1717"/>
              <a:ext cx="156" cy="156"/>
              <a:chOff x="2064" y="2160"/>
              <a:chExt cx="188" cy="188"/>
            </a:xfrm>
          </p:grpSpPr>
          <p:sp useBgFill="1">
            <p:nvSpPr>
              <p:cNvPr id="1415208" name="Rectangle 40"/>
              <p:cNvSpPr>
                <a:spLocks noChangeArrowheads="1"/>
              </p:cNvSpPr>
              <p:nvPr/>
            </p:nvSpPr>
            <p:spPr bwMode="auto">
              <a:xfrm>
                <a:off x="2164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09" name="Line 41"/>
              <p:cNvSpPr>
                <a:spLocks noChangeShapeType="1"/>
              </p:cNvSpPr>
              <p:nvPr/>
            </p:nvSpPr>
            <p:spPr bwMode="auto">
              <a:xfrm flipV="1">
                <a:off x="2208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10" name="Line 42"/>
              <p:cNvSpPr>
                <a:spLocks noChangeShapeType="1"/>
              </p:cNvSpPr>
              <p:nvPr/>
            </p:nvSpPr>
            <p:spPr bwMode="auto">
              <a:xfrm flipH="1">
                <a:off x="2064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1" name="Group 43"/>
            <p:cNvGrpSpPr>
              <a:grpSpLocks/>
            </p:cNvGrpSpPr>
            <p:nvPr/>
          </p:nvGrpSpPr>
          <p:grpSpPr bwMode="auto">
            <a:xfrm>
              <a:off x="2520" y="1955"/>
              <a:ext cx="156" cy="156"/>
              <a:chOff x="2064" y="2448"/>
              <a:chExt cx="188" cy="188"/>
            </a:xfrm>
          </p:grpSpPr>
          <p:sp useBgFill="1">
            <p:nvSpPr>
              <p:cNvPr id="1415212" name="Rectangle 44"/>
              <p:cNvSpPr>
                <a:spLocks noChangeArrowheads="1"/>
              </p:cNvSpPr>
              <p:nvPr/>
            </p:nvSpPr>
            <p:spPr bwMode="auto">
              <a:xfrm>
                <a:off x="2164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13" name="Line 45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14" name="Line 46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5" name="Group 47"/>
            <p:cNvGrpSpPr>
              <a:grpSpLocks/>
            </p:cNvGrpSpPr>
            <p:nvPr/>
          </p:nvGrpSpPr>
          <p:grpSpPr bwMode="auto">
            <a:xfrm>
              <a:off x="2759" y="1239"/>
              <a:ext cx="156" cy="156"/>
              <a:chOff x="2352" y="1584"/>
              <a:chExt cx="188" cy="188"/>
            </a:xfrm>
          </p:grpSpPr>
          <p:sp useBgFill="1">
            <p:nvSpPr>
              <p:cNvPr id="1415216" name="Rectangle 48"/>
              <p:cNvSpPr>
                <a:spLocks noChangeArrowheads="1"/>
              </p:cNvSpPr>
              <p:nvPr/>
            </p:nvSpPr>
            <p:spPr bwMode="auto">
              <a:xfrm>
                <a:off x="2452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17" name="Line 49"/>
              <p:cNvSpPr>
                <a:spLocks noChangeShapeType="1"/>
              </p:cNvSpPr>
              <p:nvPr/>
            </p:nvSpPr>
            <p:spPr bwMode="auto">
              <a:xfrm flipV="1">
                <a:off x="2496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18" name="Line 50"/>
              <p:cNvSpPr>
                <a:spLocks noChangeShapeType="1"/>
              </p:cNvSpPr>
              <p:nvPr/>
            </p:nvSpPr>
            <p:spPr bwMode="auto">
              <a:xfrm flipH="1">
                <a:off x="2352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19" name="Group 51"/>
            <p:cNvGrpSpPr>
              <a:grpSpLocks/>
            </p:cNvGrpSpPr>
            <p:nvPr/>
          </p:nvGrpSpPr>
          <p:grpSpPr bwMode="auto">
            <a:xfrm>
              <a:off x="2759" y="1478"/>
              <a:ext cx="156" cy="156"/>
              <a:chOff x="2352" y="1872"/>
              <a:chExt cx="188" cy="188"/>
            </a:xfrm>
          </p:grpSpPr>
          <p:sp useBgFill="1">
            <p:nvSpPr>
              <p:cNvPr id="1415220" name="Rectangle 52"/>
              <p:cNvSpPr>
                <a:spLocks noChangeArrowheads="1"/>
              </p:cNvSpPr>
              <p:nvPr/>
            </p:nvSpPr>
            <p:spPr bwMode="auto">
              <a:xfrm>
                <a:off x="2452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21" name="Line 53"/>
              <p:cNvSpPr>
                <a:spLocks noChangeShapeType="1"/>
              </p:cNvSpPr>
              <p:nvPr/>
            </p:nvSpPr>
            <p:spPr bwMode="auto">
              <a:xfrm flipV="1">
                <a:off x="2496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22" name="Line 54"/>
              <p:cNvSpPr>
                <a:spLocks noChangeShapeType="1"/>
              </p:cNvSpPr>
              <p:nvPr/>
            </p:nvSpPr>
            <p:spPr bwMode="auto">
              <a:xfrm flipH="1">
                <a:off x="2352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23" name="Group 55"/>
            <p:cNvGrpSpPr>
              <a:grpSpLocks/>
            </p:cNvGrpSpPr>
            <p:nvPr/>
          </p:nvGrpSpPr>
          <p:grpSpPr bwMode="auto">
            <a:xfrm>
              <a:off x="2759" y="1717"/>
              <a:ext cx="156" cy="156"/>
              <a:chOff x="2352" y="2160"/>
              <a:chExt cx="188" cy="188"/>
            </a:xfrm>
          </p:grpSpPr>
          <p:sp useBgFill="1">
            <p:nvSpPr>
              <p:cNvPr id="1415224" name="Rectangle 56"/>
              <p:cNvSpPr>
                <a:spLocks noChangeArrowheads="1"/>
              </p:cNvSpPr>
              <p:nvPr/>
            </p:nvSpPr>
            <p:spPr bwMode="auto">
              <a:xfrm>
                <a:off x="2452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25" name="Line 57"/>
              <p:cNvSpPr>
                <a:spLocks noChangeShapeType="1"/>
              </p:cNvSpPr>
              <p:nvPr/>
            </p:nvSpPr>
            <p:spPr bwMode="auto">
              <a:xfrm flipV="1">
                <a:off x="2496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26" name="Line 58"/>
              <p:cNvSpPr>
                <a:spLocks noChangeShapeType="1"/>
              </p:cNvSpPr>
              <p:nvPr/>
            </p:nvSpPr>
            <p:spPr bwMode="auto">
              <a:xfrm flipH="1">
                <a:off x="2352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27" name="Group 59"/>
            <p:cNvGrpSpPr>
              <a:grpSpLocks/>
            </p:cNvGrpSpPr>
            <p:nvPr/>
          </p:nvGrpSpPr>
          <p:grpSpPr bwMode="auto">
            <a:xfrm>
              <a:off x="2759" y="1955"/>
              <a:ext cx="156" cy="156"/>
              <a:chOff x="2352" y="2448"/>
              <a:chExt cx="188" cy="188"/>
            </a:xfrm>
          </p:grpSpPr>
          <p:sp useBgFill="1">
            <p:nvSpPr>
              <p:cNvPr id="1415228" name="Rectangle 60"/>
              <p:cNvSpPr>
                <a:spLocks noChangeArrowheads="1"/>
              </p:cNvSpPr>
              <p:nvPr/>
            </p:nvSpPr>
            <p:spPr bwMode="auto">
              <a:xfrm>
                <a:off x="2452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29" name="Line 61"/>
              <p:cNvSpPr>
                <a:spLocks noChangeShapeType="1"/>
              </p:cNvSpPr>
              <p:nvPr/>
            </p:nvSpPr>
            <p:spPr bwMode="auto">
              <a:xfrm flipV="1">
                <a:off x="2496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30" name="Line 62"/>
              <p:cNvSpPr>
                <a:spLocks noChangeShapeType="1"/>
              </p:cNvSpPr>
              <p:nvPr/>
            </p:nvSpPr>
            <p:spPr bwMode="auto">
              <a:xfrm flipH="1">
                <a:off x="2352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1" name="Group 63"/>
            <p:cNvGrpSpPr>
              <a:grpSpLocks/>
            </p:cNvGrpSpPr>
            <p:nvPr/>
          </p:nvGrpSpPr>
          <p:grpSpPr bwMode="auto">
            <a:xfrm>
              <a:off x="2998" y="1239"/>
              <a:ext cx="156" cy="156"/>
              <a:chOff x="2640" y="1584"/>
              <a:chExt cx="188" cy="188"/>
            </a:xfrm>
          </p:grpSpPr>
          <p:sp useBgFill="1">
            <p:nvSpPr>
              <p:cNvPr id="1415232" name="Rectangle 64"/>
              <p:cNvSpPr>
                <a:spLocks noChangeArrowheads="1"/>
              </p:cNvSpPr>
              <p:nvPr/>
            </p:nvSpPr>
            <p:spPr bwMode="auto">
              <a:xfrm>
                <a:off x="2740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33" name="Line 65"/>
              <p:cNvSpPr>
                <a:spLocks noChangeShapeType="1"/>
              </p:cNvSpPr>
              <p:nvPr/>
            </p:nvSpPr>
            <p:spPr bwMode="auto">
              <a:xfrm flipV="1">
                <a:off x="2784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34" name="Line 66"/>
              <p:cNvSpPr>
                <a:spLocks noChangeShapeType="1"/>
              </p:cNvSpPr>
              <p:nvPr/>
            </p:nvSpPr>
            <p:spPr bwMode="auto">
              <a:xfrm flipH="1">
                <a:off x="2640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5" name="Group 67"/>
            <p:cNvGrpSpPr>
              <a:grpSpLocks/>
            </p:cNvGrpSpPr>
            <p:nvPr/>
          </p:nvGrpSpPr>
          <p:grpSpPr bwMode="auto">
            <a:xfrm>
              <a:off x="2998" y="1478"/>
              <a:ext cx="156" cy="156"/>
              <a:chOff x="2640" y="1872"/>
              <a:chExt cx="188" cy="188"/>
            </a:xfrm>
          </p:grpSpPr>
          <p:sp useBgFill="1">
            <p:nvSpPr>
              <p:cNvPr id="1415236" name="Rectangle 68"/>
              <p:cNvSpPr>
                <a:spLocks noChangeArrowheads="1"/>
              </p:cNvSpPr>
              <p:nvPr/>
            </p:nvSpPr>
            <p:spPr bwMode="auto">
              <a:xfrm>
                <a:off x="2740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37" name="Line 69"/>
              <p:cNvSpPr>
                <a:spLocks noChangeShapeType="1"/>
              </p:cNvSpPr>
              <p:nvPr/>
            </p:nvSpPr>
            <p:spPr bwMode="auto">
              <a:xfrm flipV="1">
                <a:off x="2784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38" name="Line 70"/>
              <p:cNvSpPr>
                <a:spLocks noChangeShapeType="1"/>
              </p:cNvSpPr>
              <p:nvPr/>
            </p:nvSpPr>
            <p:spPr bwMode="auto">
              <a:xfrm flipH="1">
                <a:off x="2640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39" name="Group 71"/>
            <p:cNvGrpSpPr>
              <a:grpSpLocks/>
            </p:cNvGrpSpPr>
            <p:nvPr/>
          </p:nvGrpSpPr>
          <p:grpSpPr bwMode="auto">
            <a:xfrm>
              <a:off x="2998" y="1717"/>
              <a:ext cx="156" cy="156"/>
              <a:chOff x="2640" y="2160"/>
              <a:chExt cx="188" cy="188"/>
            </a:xfrm>
          </p:grpSpPr>
          <p:sp useBgFill="1">
            <p:nvSpPr>
              <p:cNvPr id="1415240" name="Rectangle 72"/>
              <p:cNvSpPr>
                <a:spLocks noChangeArrowheads="1"/>
              </p:cNvSpPr>
              <p:nvPr/>
            </p:nvSpPr>
            <p:spPr bwMode="auto">
              <a:xfrm>
                <a:off x="2740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41" name="Line 73"/>
              <p:cNvSpPr>
                <a:spLocks noChangeShapeType="1"/>
              </p:cNvSpPr>
              <p:nvPr/>
            </p:nvSpPr>
            <p:spPr bwMode="auto">
              <a:xfrm flipV="1">
                <a:off x="2784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42" name="Line 74"/>
              <p:cNvSpPr>
                <a:spLocks noChangeShapeType="1"/>
              </p:cNvSpPr>
              <p:nvPr/>
            </p:nvSpPr>
            <p:spPr bwMode="auto">
              <a:xfrm flipH="1">
                <a:off x="2640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43" name="Group 75"/>
            <p:cNvGrpSpPr>
              <a:grpSpLocks/>
            </p:cNvGrpSpPr>
            <p:nvPr/>
          </p:nvGrpSpPr>
          <p:grpSpPr bwMode="auto">
            <a:xfrm>
              <a:off x="2998" y="1955"/>
              <a:ext cx="156" cy="156"/>
              <a:chOff x="2640" y="2448"/>
              <a:chExt cx="188" cy="188"/>
            </a:xfrm>
          </p:grpSpPr>
          <p:sp useBgFill="1">
            <p:nvSpPr>
              <p:cNvPr id="1415244" name="Rectangle 76"/>
              <p:cNvSpPr>
                <a:spLocks noChangeArrowheads="1"/>
              </p:cNvSpPr>
              <p:nvPr/>
            </p:nvSpPr>
            <p:spPr bwMode="auto">
              <a:xfrm>
                <a:off x="2740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45" name="Line 77"/>
              <p:cNvSpPr>
                <a:spLocks noChangeShapeType="1"/>
              </p:cNvSpPr>
              <p:nvPr/>
            </p:nvSpPr>
            <p:spPr bwMode="auto">
              <a:xfrm flipV="1">
                <a:off x="2784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46" name="Line 78"/>
              <p:cNvSpPr>
                <a:spLocks noChangeShapeType="1"/>
              </p:cNvSpPr>
              <p:nvPr/>
            </p:nvSpPr>
            <p:spPr bwMode="auto">
              <a:xfrm flipH="1">
                <a:off x="2640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47" name="Group 79"/>
            <p:cNvGrpSpPr>
              <a:grpSpLocks/>
            </p:cNvGrpSpPr>
            <p:nvPr/>
          </p:nvGrpSpPr>
          <p:grpSpPr bwMode="auto">
            <a:xfrm>
              <a:off x="3237" y="1239"/>
              <a:ext cx="155" cy="156"/>
              <a:chOff x="2928" y="1584"/>
              <a:chExt cx="188" cy="188"/>
            </a:xfrm>
          </p:grpSpPr>
          <p:sp useBgFill="1">
            <p:nvSpPr>
              <p:cNvPr id="1415248" name="Rectangle 80"/>
              <p:cNvSpPr>
                <a:spLocks noChangeArrowheads="1"/>
              </p:cNvSpPr>
              <p:nvPr/>
            </p:nvSpPr>
            <p:spPr bwMode="auto">
              <a:xfrm>
                <a:off x="3028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49" name="Line 81"/>
              <p:cNvSpPr>
                <a:spLocks noChangeShapeType="1"/>
              </p:cNvSpPr>
              <p:nvPr/>
            </p:nvSpPr>
            <p:spPr bwMode="auto">
              <a:xfrm flipV="1">
                <a:off x="3072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50" name="Line 82"/>
              <p:cNvSpPr>
                <a:spLocks noChangeShapeType="1"/>
              </p:cNvSpPr>
              <p:nvPr/>
            </p:nvSpPr>
            <p:spPr bwMode="auto">
              <a:xfrm flipH="1">
                <a:off x="2928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1" name="Group 83"/>
            <p:cNvGrpSpPr>
              <a:grpSpLocks/>
            </p:cNvGrpSpPr>
            <p:nvPr/>
          </p:nvGrpSpPr>
          <p:grpSpPr bwMode="auto">
            <a:xfrm>
              <a:off x="3237" y="1478"/>
              <a:ext cx="155" cy="156"/>
              <a:chOff x="2928" y="1872"/>
              <a:chExt cx="188" cy="188"/>
            </a:xfrm>
          </p:grpSpPr>
          <p:sp useBgFill="1">
            <p:nvSpPr>
              <p:cNvPr id="1415252" name="Rectangle 84"/>
              <p:cNvSpPr>
                <a:spLocks noChangeArrowheads="1"/>
              </p:cNvSpPr>
              <p:nvPr/>
            </p:nvSpPr>
            <p:spPr bwMode="auto">
              <a:xfrm>
                <a:off x="3028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53" name="Line 85"/>
              <p:cNvSpPr>
                <a:spLocks noChangeShapeType="1"/>
              </p:cNvSpPr>
              <p:nvPr/>
            </p:nvSpPr>
            <p:spPr bwMode="auto">
              <a:xfrm flipV="1">
                <a:off x="3072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54" name="Line 86"/>
              <p:cNvSpPr>
                <a:spLocks noChangeShapeType="1"/>
              </p:cNvSpPr>
              <p:nvPr/>
            </p:nvSpPr>
            <p:spPr bwMode="auto">
              <a:xfrm flipH="1">
                <a:off x="2928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5" name="Group 87"/>
            <p:cNvGrpSpPr>
              <a:grpSpLocks/>
            </p:cNvGrpSpPr>
            <p:nvPr/>
          </p:nvGrpSpPr>
          <p:grpSpPr bwMode="auto">
            <a:xfrm>
              <a:off x="3237" y="1717"/>
              <a:ext cx="155" cy="156"/>
              <a:chOff x="2928" y="2160"/>
              <a:chExt cx="188" cy="188"/>
            </a:xfrm>
          </p:grpSpPr>
          <p:sp useBgFill="1">
            <p:nvSpPr>
              <p:cNvPr id="1415256" name="Rectangle 88"/>
              <p:cNvSpPr>
                <a:spLocks noChangeArrowheads="1"/>
              </p:cNvSpPr>
              <p:nvPr/>
            </p:nvSpPr>
            <p:spPr bwMode="auto">
              <a:xfrm>
                <a:off x="3028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57" name="Line 89"/>
              <p:cNvSpPr>
                <a:spLocks noChangeShapeType="1"/>
              </p:cNvSpPr>
              <p:nvPr/>
            </p:nvSpPr>
            <p:spPr bwMode="auto">
              <a:xfrm flipV="1">
                <a:off x="3072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58" name="Line 90"/>
              <p:cNvSpPr>
                <a:spLocks noChangeShapeType="1"/>
              </p:cNvSpPr>
              <p:nvPr/>
            </p:nvSpPr>
            <p:spPr bwMode="auto">
              <a:xfrm flipH="1">
                <a:off x="2928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59" name="Group 91"/>
            <p:cNvGrpSpPr>
              <a:grpSpLocks/>
            </p:cNvGrpSpPr>
            <p:nvPr/>
          </p:nvGrpSpPr>
          <p:grpSpPr bwMode="auto">
            <a:xfrm>
              <a:off x="3237" y="1955"/>
              <a:ext cx="155" cy="156"/>
              <a:chOff x="2928" y="2448"/>
              <a:chExt cx="188" cy="188"/>
            </a:xfrm>
          </p:grpSpPr>
          <p:sp useBgFill="1">
            <p:nvSpPr>
              <p:cNvPr id="1415260" name="Rectangle 92"/>
              <p:cNvSpPr>
                <a:spLocks noChangeArrowheads="1"/>
              </p:cNvSpPr>
              <p:nvPr/>
            </p:nvSpPr>
            <p:spPr bwMode="auto">
              <a:xfrm>
                <a:off x="3028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61" name="Line 93"/>
              <p:cNvSpPr>
                <a:spLocks noChangeShapeType="1"/>
              </p:cNvSpPr>
              <p:nvPr/>
            </p:nvSpPr>
            <p:spPr bwMode="auto">
              <a:xfrm flipV="1">
                <a:off x="3072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62" name="Line 94"/>
              <p:cNvSpPr>
                <a:spLocks noChangeShapeType="1"/>
              </p:cNvSpPr>
              <p:nvPr/>
            </p:nvSpPr>
            <p:spPr bwMode="auto">
              <a:xfrm flipH="1">
                <a:off x="2928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63" name="Group 95"/>
            <p:cNvGrpSpPr>
              <a:grpSpLocks/>
            </p:cNvGrpSpPr>
            <p:nvPr/>
          </p:nvGrpSpPr>
          <p:grpSpPr bwMode="auto">
            <a:xfrm>
              <a:off x="3475" y="1239"/>
              <a:ext cx="156" cy="156"/>
              <a:chOff x="3216" y="1584"/>
              <a:chExt cx="188" cy="188"/>
            </a:xfrm>
          </p:grpSpPr>
          <p:sp useBgFill="1">
            <p:nvSpPr>
              <p:cNvPr id="1415264" name="Rectangle 96"/>
              <p:cNvSpPr>
                <a:spLocks noChangeArrowheads="1"/>
              </p:cNvSpPr>
              <p:nvPr/>
            </p:nvSpPr>
            <p:spPr bwMode="auto">
              <a:xfrm>
                <a:off x="3316" y="1684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65" name="Line 97"/>
              <p:cNvSpPr>
                <a:spLocks noChangeShapeType="1"/>
              </p:cNvSpPr>
              <p:nvPr/>
            </p:nvSpPr>
            <p:spPr bwMode="auto">
              <a:xfrm flipV="1">
                <a:off x="3360" y="158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66" name="Line 98"/>
              <p:cNvSpPr>
                <a:spLocks noChangeShapeType="1"/>
              </p:cNvSpPr>
              <p:nvPr/>
            </p:nvSpPr>
            <p:spPr bwMode="auto">
              <a:xfrm flipH="1">
                <a:off x="3216" y="172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67" name="Group 99"/>
            <p:cNvGrpSpPr>
              <a:grpSpLocks/>
            </p:cNvGrpSpPr>
            <p:nvPr/>
          </p:nvGrpSpPr>
          <p:grpSpPr bwMode="auto">
            <a:xfrm>
              <a:off x="3475" y="1478"/>
              <a:ext cx="156" cy="156"/>
              <a:chOff x="3216" y="1872"/>
              <a:chExt cx="188" cy="188"/>
            </a:xfrm>
          </p:grpSpPr>
          <p:sp useBgFill="1">
            <p:nvSpPr>
              <p:cNvPr id="1415268" name="Rectangle 100"/>
              <p:cNvSpPr>
                <a:spLocks noChangeArrowheads="1"/>
              </p:cNvSpPr>
              <p:nvPr/>
            </p:nvSpPr>
            <p:spPr bwMode="auto">
              <a:xfrm>
                <a:off x="3316" y="1972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69" name="Line 101"/>
              <p:cNvSpPr>
                <a:spLocks noChangeShapeType="1"/>
              </p:cNvSpPr>
              <p:nvPr/>
            </p:nvSpPr>
            <p:spPr bwMode="auto">
              <a:xfrm flipV="1">
                <a:off x="3360" y="187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70" name="Line 102"/>
              <p:cNvSpPr>
                <a:spLocks noChangeShapeType="1"/>
              </p:cNvSpPr>
              <p:nvPr/>
            </p:nvSpPr>
            <p:spPr bwMode="auto">
              <a:xfrm flipH="1">
                <a:off x="3216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71" name="Group 103"/>
            <p:cNvGrpSpPr>
              <a:grpSpLocks/>
            </p:cNvGrpSpPr>
            <p:nvPr/>
          </p:nvGrpSpPr>
          <p:grpSpPr bwMode="auto">
            <a:xfrm>
              <a:off x="3475" y="1717"/>
              <a:ext cx="156" cy="156"/>
              <a:chOff x="3216" y="2160"/>
              <a:chExt cx="188" cy="188"/>
            </a:xfrm>
          </p:grpSpPr>
          <p:sp useBgFill="1">
            <p:nvSpPr>
              <p:cNvPr id="1415272" name="Rectangle 104"/>
              <p:cNvSpPr>
                <a:spLocks noChangeArrowheads="1"/>
              </p:cNvSpPr>
              <p:nvPr/>
            </p:nvSpPr>
            <p:spPr bwMode="auto">
              <a:xfrm>
                <a:off x="3316" y="2260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73" name="Line 105"/>
              <p:cNvSpPr>
                <a:spLocks noChangeShapeType="1"/>
              </p:cNvSpPr>
              <p:nvPr/>
            </p:nvSpPr>
            <p:spPr bwMode="auto">
              <a:xfrm flipV="1">
                <a:off x="3360" y="216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74" name="Line 106"/>
              <p:cNvSpPr>
                <a:spLocks noChangeShapeType="1"/>
              </p:cNvSpPr>
              <p:nvPr/>
            </p:nvSpPr>
            <p:spPr bwMode="auto">
              <a:xfrm flipH="1">
                <a:off x="3216" y="230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15275" name="Group 107"/>
            <p:cNvGrpSpPr>
              <a:grpSpLocks/>
            </p:cNvGrpSpPr>
            <p:nvPr/>
          </p:nvGrpSpPr>
          <p:grpSpPr bwMode="auto">
            <a:xfrm>
              <a:off x="3475" y="1955"/>
              <a:ext cx="156" cy="156"/>
              <a:chOff x="3216" y="2448"/>
              <a:chExt cx="188" cy="188"/>
            </a:xfrm>
          </p:grpSpPr>
          <p:sp useBgFill="1">
            <p:nvSpPr>
              <p:cNvPr id="1415276" name="Rectangle 108"/>
              <p:cNvSpPr>
                <a:spLocks noChangeArrowheads="1"/>
              </p:cNvSpPr>
              <p:nvPr/>
            </p:nvSpPr>
            <p:spPr bwMode="auto">
              <a:xfrm>
                <a:off x="3316" y="2548"/>
                <a:ext cx="88" cy="88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77" name="Line 109"/>
              <p:cNvSpPr>
                <a:spLocks noChangeShapeType="1"/>
              </p:cNvSpPr>
              <p:nvPr/>
            </p:nvSpPr>
            <p:spPr bwMode="auto">
              <a:xfrm flipV="1">
                <a:off x="3360" y="244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5278" name="Line 110"/>
              <p:cNvSpPr>
                <a:spLocks noChangeShapeType="1"/>
              </p:cNvSpPr>
              <p:nvPr/>
            </p:nvSpPr>
            <p:spPr bwMode="auto">
              <a:xfrm flipH="1">
                <a:off x="3216" y="259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15279" name="Line 111"/>
            <p:cNvSpPr>
              <a:spLocks noChangeShapeType="1"/>
            </p:cNvSpPr>
            <p:nvPr/>
          </p:nvSpPr>
          <p:spPr bwMode="auto">
            <a:xfrm>
              <a:off x="2123" y="1955"/>
              <a:ext cx="163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80" name="Rectangle 112"/>
            <p:cNvSpPr>
              <a:spLocks noChangeArrowheads="1"/>
            </p:cNvSpPr>
            <p:nvPr/>
          </p:nvSpPr>
          <p:spPr bwMode="auto">
            <a:xfrm>
              <a:off x="2048" y="720"/>
              <a:ext cx="46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Col.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15281" name="Rectangle 113"/>
            <p:cNvSpPr>
              <a:spLocks noChangeArrowheads="1"/>
            </p:cNvSpPr>
            <p:nvPr/>
          </p:nvSpPr>
          <p:spPr bwMode="auto">
            <a:xfrm>
              <a:off x="3344" y="720"/>
              <a:ext cx="366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Col.</a:t>
              </a:r>
              <a:b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2</a:t>
              </a:r>
              <a:r>
                <a:rPr lang="en-US" sz="2000" baseline="30000" dirty="0">
                  <a:solidFill>
                    <a:schemeClr val="tx1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415282" name="Rectangle 114"/>
            <p:cNvSpPr>
              <a:spLocks noChangeArrowheads="1"/>
            </p:cNvSpPr>
            <p:nvPr/>
          </p:nvSpPr>
          <p:spPr bwMode="auto">
            <a:xfrm>
              <a:off x="3784" y="1129"/>
              <a:ext cx="52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Row 1</a:t>
              </a:r>
            </a:p>
          </p:txBody>
        </p:sp>
        <p:sp>
          <p:nvSpPr>
            <p:cNvPr id="1415283" name="Rectangle 115"/>
            <p:cNvSpPr>
              <a:spLocks noChangeArrowheads="1"/>
            </p:cNvSpPr>
            <p:nvPr/>
          </p:nvSpPr>
          <p:spPr bwMode="auto">
            <a:xfrm>
              <a:off x="3784" y="1837"/>
              <a:ext cx="59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Row 2</a:t>
              </a:r>
              <a:r>
                <a:rPr lang="en-US" sz="2000" baseline="3000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</a:p>
          </p:txBody>
        </p:sp>
        <p:sp useBgFill="1">
          <p:nvSpPr>
            <p:cNvPr id="1415284" name="Rectangle 116"/>
            <p:cNvSpPr>
              <a:spLocks noChangeArrowheads="1"/>
            </p:cNvSpPr>
            <p:nvPr/>
          </p:nvSpPr>
          <p:spPr bwMode="auto">
            <a:xfrm>
              <a:off x="2144" y="2400"/>
              <a:ext cx="1487" cy="376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85" name="Rectangle 117"/>
            <p:cNvSpPr>
              <a:spLocks noChangeArrowheads="1"/>
            </p:cNvSpPr>
            <p:nvPr/>
          </p:nvSpPr>
          <p:spPr bwMode="auto">
            <a:xfrm>
              <a:off x="2096" y="2400"/>
              <a:ext cx="1584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Column Decoder &amp; Sense </a:t>
              </a: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Amplifiers</a:t>
              </a:r>
            </a:p>
          </p:txBody>
        </p:sp>
        <p:sp>
          <p:nvSpPr>
            <p:cNvPr id="1415286" name="Line 118"/>
            <p:cNvSpPr>
              <a:spLocks noChangeShapeType="1"/>
            </p:cNvSpPr>
            <p:nvPr/>
          </p:nvSpPr>
          <p:spPr bwMode="auto">
            <a:xfrm>
              <a:off x="1225" y="2571"/>
              <a:ext cx="9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87" name="Freeform 119"/>
            <p:cNvSpPr>
              <a:spLocks/>
            </p:cNvSpPr>
            <p:nvPr/>
          </p:nvSpPr>
          <p:spPr bwMode="auto">
            <a:xfrm>
              <a:off x="1424" y="1576"/>
              <a:ext cx="279" cy="996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201">
                  <a:moveTo>
                    <a:pt x="0" y="1200"/>
                  </a:move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88" name="Rectangle 120"/>
            <p:cNvSpPr>
              <a:spLocks noChangeArrowheads="1"/>
            </p:cNvSpPr>
            <p:nvPr/>
          </p:nvSpPr>
          <p:spPr bwMode="auto">
            <a:xfrm>
              <a:off x="1520" y="2344"/>
              <a:ext cx="25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415289" name="Rectangle 121"/>
            <p:cNvSpPr>
              <a:spLocks noChangeArrowheads="1"/>
            </p:cNvSpPr>
            <p:nvPr/>
          </p:nvSpPr>
          <p:spPr bwMode="auto">
            <a:xfrm>
              <a:off x="1328" y="1384"/>
              <a:ext cx="22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N</a:t>
              </a:r>
            </a:p>
          </p:txBody>
        </p:sp>
        <p:sp>
          <p:nvSpPr>
            <p:cNvPr id="1415290" name="Rectangle 122"/>
            <p:cNvSpPr>
              <a:spLocks noChangeArrowheads="1"/>
            </p:cNvSpPr>
            <p:nvPr/>
          </p:nvSpPr>
          <p:spPr bwMode="auto">
            <a:xfrm>
              <a:off x="800" y="2448"/>
              <a:ext cx="44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N+M</a:t>
              </a:r>
            </a:p>
          </p:txBody>
        </p:sp>
        <p:sp>
          <p:nvSpPr>
            <p:cNvPr id="1415291" name="Line 123"/>
            <p:cNvSpPr>
              <a:spLocks noChangeShapeType="1"/>
            </p:cNvSpPr>
            <p:nvPr/>
          </p:nvSpPr>
          <p:spPr bwMode="auto">
            <a:xfrm flipH="1">
              <a:off x="1702" y="2527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92" name="Line 124"/>
            <p:cNvSpPr>
              <a:spLocks noChangeShapeType="1"/>
            </p:cNvSpPr>
            <p:nvPr/>
          </p:nvSpPr>
          <p:spPr bwMode="auto">
            <a:xfrm flipH="1">
              <a:off x="1503" y="1532"/>
              <a:ext cx="40" cy="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93" name="Rectangle 125"/>
            <p:cNvSpPr>
              <a:spLocks noChangeArrowheads="1"/>
            </p:cNvSpPr>
            <p:nvPr/>
          </p:nvSpPr>
          <p:spPr bwMode="auto">
            <a:xfrm>
              <a:off x="2672" y="624"/>
              <a:ext cx="65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009900"/>
                  </a:solidFill>
                  <a:latin typeface="Calibri"/>
                  <a:cs typeface="Calibri"/>
                </a:rPr>
                <a:t>bit lines</a:t>
              </a:r>
            </a:p>
          </p:txBody>
        </p:sp>
        <p:sp>
          <p:nvSpPr>
            <p:cNvPr id="1415294" name="Line 126"/>
            <p:cNvSpPr>
              <a:spLocks noChangeShapeType="1"/>
            </p:cNvSpPr>
            <p:nvPr/>
          </p:nvSpPr>
          <p:spPr bwMode="auto">
            <a:xfrm flipH="1">
              <a:off x="2534" y="816"/>
              <a:ext cx="186" cy="24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95" name="Rectangle 127"/>
            <p:cNvSpPr>
              <a:spLocks noChangeArrowheads="1"/>
            </p:cNvSpPr>
            <p:nvPr/>
          </p:nvSpPr>
          <p:spPr bwMode="auto">
            <a:xfrm>
              <a:off x="3872" y="816"/>
              <a:ext cx="820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word lines</a:t>
              </a:r>
            </a:p>
          </p:txBody>
        </p:sp>
        <p:sp>
          <p:nvSpPr>
            <p:cNvPr id="1415296" name="Line 128"/>
            <p:cNvSpPr>
              <a:spLocks noChangeShapeType="1"/>
            </p:cNvSpPr>
            <p:nvPr/>
          </p:nvSpPr>
          <p:spPr bwMode="auto">
            <a:xfrm flipH="1">
              <a:off x="3674" y="1008"/>
              <a:ext cx="246" cy="2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97" name="Rectangle 129"/>
            <p:cNvSpPr>
              <a:spLocks noChangeArrowheads="1"/>
            </p:cNvSpPr>
            <p:nvPr/>
          </p:nvSpPr>
          <p:spPr bwMode="auto">
            <a:xfrm>
              <a:off x="3696" y="2152"/>
              <a:ext cx="1020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Memory cell</a:t>
              </a:r>
              <a:b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(one bit)</a:t>
              </a:r>
            </a:p>
          </p:txBody>
        </p:sp>
        <p:sp>
          <p:nvSpPr>
            <p:cNvPr id="1415298" name="Line 130"/>
            <p:cNvSpPr>
              <a:spLocks noChangeShapeType="1"/>
            </p:cNvSpPr>
            <p:nvPr/>
          </p:nvSpPr>
          <p:spPr bwMode="auto">
            <a:xfrm flipH="1" flipV="1">
              <a:off x="3634" y="2115"/>
              <a:ext cx="12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299" name="Line 131"/>
            <p:cNvSpPr>
              <a:spLocks noChangeShapeType="1"/>
            </p:cNvSpPr>
            <p:nvPr/>
          </p:nvSpPr>
          <p:spPr bwMode="auto">
            <a:xfrm>
              <a:off x="2878" y="2751"/>
              <a:ext cx="0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300" name="Line 132"/>
            <p:cNvSpPr>
              <a:spLocks noChangeShapeType="1"/>
            </p:cNvSpPr>
            <p:nvPr/>
          </p:nvSpPr>
          <p:spPr bwMode="auto">
            <a:xfrm flipH="1" flipV="1">
              <a:off x="2831" y="2895"/>
              <a:ext cx="99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5301" name="Rectangle 133"/>
            <p:cNvSpPr>
              <a:spLocks noChangeArrowheads="1"/>
            </p:cNvSpPr>
            <p:nvPr/>
          </p:nvSpPr>
          <p:spPr bwMode="auto">
            <a:xfrm>
              <a:off x="2910" y="2865"/>
              <a:ext cx="21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415302" name="Rectangle 134"/>
            <p:cNvSpPr>
              <a:spLocks noChangeArrowheads="1"/>
            </p:cNvSpPr>
            <p:nvPr/>
          </p:nvSpPr>
          <p:spPr bwMode="auto">
            <a:xfrm>
              <a:off x="2423" y="2927"/>
              <a:ext cx="42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Data</a:t>
              </a:r>
            </a:p>
          </p:txBody>
        </p:sp>
      </p:grpSp>
      <p:sp>
        <p:nvSpPr>
          <p:cNvPr id="1415303" name="Text Box 135"/>
          <p:cNvSpPr txBox="1">
            <a:spLocks noChangeArrowheads="1"/>
          </p:cNvSpPr>
          <p:nvPr/>
        </p:nvSpPr>
        <p:spPr bwMode="auto">
          <a:xfrm>
            <a:off x="381000" y="5562600"/>
            <a:ext cx="845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415304" name="Text Box 136"/>
          <p:cNvSpPr txBox="1">
            <a:spLocks noChangeArrowheads="1"/>
          </p:cNvSpPr>
          <p:nvPr/>
        </p:nvSpPr>
        <p:spPr bwMode="auto">
          <a:xfrm>
            <a:off x="381000" y="5105400"/>
            <a:ext cx="8521700" cy="12782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5425" indent="-225425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Bits stored in 2-dimensional arrays on chip</a:t>
            </a:r>
          </a:p>
          <a:p>
            <a:pPr marL="225425" indent="-225425">
              <a:lnSpc>
                <a:spcPct val="80000"/>
              </a:lnSpc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Modern chips have around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4-8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logical banks on each chip</a:t>
            </a:r>
          </a:p>
          <a:p>
            <a:pPr marL="631825" lvl="1" indent="-288925">
              <a:lnSpc>
                <a:spcPct val="8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each logical bank physically implemented as many smaller arrays</a:t>
            </a:r>
          </a:p>
        </p:txBody>
      </p:sp>
    </p:spTree>
    <p:extLst>
      <p:ext uri="{BB962C8B-B14F-4D97-AF65-F5344CB8AC3E}">
        <p14:creationId xmlns:p14="http://schemas.microsoft.com/office/powerpoint/2010/main" val="38826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Physical Layout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2" y="762000"/>
            <a:ext cx="8976732" cy="5257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34000" y="6019800"/>
            <a:ext cx="353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[ </a:t>
            </a:r>
            <a:r>
              <a:rPr lang="en-US" dirty="0" err="1" smtClean="0">
                <a:latin typeface="Calibri"/>
                <a:cs typeface="Calibri"/>
              </a:rPr>
              <a:t>Vogelsang</a:t>
            </a:r>
            <a:r>
              <a:rPr lang="en-US" dirty="0" smtClean="0">
                <a:latin typeface="Calibri"/>
                <a:cs typeface="Calibri"/>
              </a:rPr>
              <a:t>, MICRO-2010 ]</a:t>
            </a:r>
          </a:p>
        </p:txBody>
      </p:sp>
    </p:spTree>
    <p:extLst>
      <p:ext uri="{BB962C8B-B14F-4D97-AF65-F5344CB8AC3E}">
        <p14:creationId xmlns:p14="http://schemas.microsoft.com/office/powerpoint/2010/main" val="116356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r>
              <a:rPr lang="en-US" smtClean="0"/>
              <a:t>DRAM Packaging</a:t>
            </a:r>
            <a:br>
              <a:rPr lang="en-US" smtClean="0"/>
            </a:br>
            <a:r>
              <a:rPr lang="en-US" sz="2400" smtClean="0"/>
              <a:t>(Laptops/Desktops/Servers)</a:t>
            </a:r>
            <a:endParaRPr lang="en-US" dirty="0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733800"/>
            <a:ext cx="5943600" cy="2438400"/>
          </a:xfrm>
          <a:noFill/>
          <a:ln/>
        </p:spPr>
        <p:txBody>
          <a:bodyPr/>
          <a:lstStyle/>
          <a:p>
            <a:pPr marL="342900" indent="-342900"/>
            <a:r>
              <a:rPr lang="en-US" sz="2000" dirty="0" smtClean="0"/>
              <a:t>DIMM (Dual Inline Memory Module) contains multiple chips with clock/control/address signals connected in parallel (sometimes need buffers to drive signals to all chips)</a:t>
            </a:r>
          </a:p>
          <a:p>
            <a:pPr marL="342900" indent="-342900"/>
            <a:r>
              <a:rPr lang="en-US" sz="2000" dirty="0" smtClean="0"/>
              <a:t>Data pins work together to return wide word (e.g., 64-bit data bus using 16x4-bit parts)</a:t>
            </a:r>
          </a:p>
          <a:p>
            <a:pPr marL="342900" indent="-342900"/>
            <a:endParaRPr lang="en-US" sz="2000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29B47CEF-0100-5D43-B2A3-239B7CB4809E}" type="slidenum">
              <a:rPr lang="en-US" smtClean="0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38200" y="1371600"/>
            <a:ext cx="4708525" cy="2001699"/>
            <a:chOff x="609600" y="990600"/>
            <a:chExt cx="4708525" cy="2001699"/>
          </a:xfrm>
        </p:grpSpPr>
        <p:sp>
          <p:nvSpPr>
            <p:cNvPr id="1416196" name="Rectangle 4"/>
            <p:cNvSpPr>
              <a:spLocks noChangeArrowheads="1"/>
            </p:cNvSpPr>
            <p:nvPr/>
          </p:nvSpPr>
          <p:spPr bwMode="auto">
            <a:xfrm>
              <a:off x="4267200" y="1146175"/>
              <a:ext cx="914400" cy="1143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197" name="Line 5"/>
            <p:cNvSpPr>
              <a:spLocks noChangeShapeType="1"/>
            </p:cNvSpPr>
            <p:nvPr/>
          </p:nvSpPr>
          <p:spPr bwMode="auto">
            <a:xfrm>
              <a:off x="3733800" y="19081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198" name="Line 6"/>
            <p:cNvSpPr>
              <a:spLocks noChangeShapeType="1"/>
            </p:cNvSpPr>
            <p:nvPr/>
          </p:nvSpPr>
          <p:spPr bwMode="auto">
            <a:xfrm>
              <a:off x="4648200" y="2289175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199" name="Line 7"/>
            <p:cNvSpPr>
              <a:spLocks noChangeShapeType="1"/>
            </p:cNvSpPr>
            <p:nvPr/>
          </p:nvSpPr>
          <p:spPr bwMode="auto">
            <a:xfrm>
              <a:off x="3733800" y="1374775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200" name="Line 8"/>
            <p:cNvSpPr>
              <a:spLocks noChangeShapeType="1"/>
            </p:cNvSpPr>
            <p:nvPr/>
          </p:nvSpPr>
          <p:spPr bwMode="auto">
            <a:xfrm flipH="1">
              <a:off x="3886200" y="18319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201" name="Text Box 9"/>
            <p:cNvSpPr txBox="1">
              <a:spLocks noChangeArrowheads="1"/>
            </p:cNvSpPr>
            <p:nvPr/>
          </p:nvSpPr>
          <p:spPr bwMode="auto">
            <a:xfrm>
              <a:off x="762000" y="1527175"/>
              <a:ext cx="3352800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Address lines multiplexed row/column address</a:t>
              </a:r>
            </a:p>
          </p:txBody>
        </p:sp>
        <p:sp>
          <p:nvSpPr>
            <p:cNvPr id="1416202" name="Text Box 10"/>
            <p:cNvSpPr txBox="1">
              <a:spLocks noChangeArrowheads="1"/>
            </p:cNvSpPr>
            <p:nvPr/>
          </p:nvSpPr>
          <p:spPr bwMode="auto">
            <a:xfrm>
              <a:off x="609600" y="1146175"/>
              <a:ext cx="3352800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Clock and control signals</a:t>
              </a:r>
            </a:p>
          </p:txBody>
        </p:sp>
        <p:sp>
          <p:nvSpPr>
            <p:cNvPr id="1416203" name="Line 11"/>
            <p:cNvSpPr>
              <a:spLocks noChangeShapeType="1"/>
            </p:cNvSpPr>
            <p:nvPr/>
          </p:nvSpPr>
          <p:spPr bwMode="auto">
            <a:xfrm flipH="1">
              <a:off x="3886200" y="1298575"/>
              <a:ext cx="76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204" name="Line 12"/>
            <p:cNvSpPr>
              <a:spLocks noChangeShapeType="1"/>
            </p:cNvSpPr>
            <p:nvPr/>
          </p:nvSpPr>
          <p:spPr bwMode="auto">
            <a:xfrm flipH="1">
              <a:off x="4572000" y="2517775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16205" name="Text Box 13"/>
            <p:cNvSpPr txBox="1">
              <a:spLocks noChangeArrowheads="1"/>
            </p:cNvSpPr>
            <p:nvPr/>
          </p:nvSpPr>
          <p:spPr bwMode="auto">
            <a:xfrm>
              <a:off x="2741543" y="2284413"/>
              <a:ext cx="1851163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Data bus</a:t>
              </a:r>
            </a:p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(4b,8b,16b,32b)</a:t>
              </a:r>
            </a:p>
          </p:txBody>
        </p:sp>
        <p:sp>
          <p:nvSpPr>
            <p:cNvPr id="1416206" name="Text Box 14"/>
            <p:cNvSpPr txBox="1">
              <a:spLocks noChangeArrowheads="1"/>
            </p:cNvSpPr>
            <p:nvPr/>
          </p:nvSpPr>
          <p:spPr bwMode="auto">
            <a:xfrm>
              <a:off x="4114800" y="1298575"/>
              <a:ext cx="1203325" cy="830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DRAM chip</a:t>
              </a:r>
            </a:p>
          </p:txBody>
        </p:sp>
        <p:sp>
          <p:nvSpPr>
            <p:cNvPr id="1416207" name="Text Box 15"/>
            <p:cNvSpPr txBox="1">
              <a:spLocks noChangeArrowheads="1"/>
            </p:cNvSpPr>
            <p:nvPr/>
          </p:nvSpPr>
          <p:spPr bwMode="auto">
            <a:xfrm>
              <a:off x="3665428" y="1905000"/>
              <a:ext cx="53362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~12</a:t>
              </a:r>
            </a:p>
          </p:txBody>
        </p:sp>
        <p:sp>
          <p:nvSpPr>
            <p:cNvPr id="1416208" name="Text Box 16"/>
            <p:cNvSpPr txBox="1">
              <a:spLocks noChangeArrowheads="1"/>
            </p:cNvSpPr>
            <p:nvPr/>
          </p:nvSpPr>
          <p:spPr bwMode="auto">
            <a:xfrm>
              <a:off x="3677888" y="990600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~7</a:t>
              </a:r>
            </a:p>
          </p:txBody>
        </p:sp>
      </p:grpSp>
      <p:pic>
        <p:nvPicPr>
          <p:cNvPr id="1416209" name="Picture 17" descr="mod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1066800"/>
            <a:ext cx="27432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49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Packaging, Mobile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yEfJohqHnWinU1vx.mediu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8290"/>
            <a:ext cx="548532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153090"/>
            <a:ext cx="59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[ Apple A4 package cross-section, </a:t>
            </a:r>
            <a:r>
              <a:rPr lang="en-US" sz="2400" i="1" dirty="0" err="1" smtClean="0">
                <a:solidFill>
                  <a:schemeClr val="tx1"/>
                </a:solidFill>
                <a:latin typeface="Calibri"/>
                <a:cs typeface="Calibri"/>
              </a:rPr>
              <a:t>iFixit</a:t>
            </a: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 2010 ]</a:t>
            </a:r>
            <a:endParaRPr lang="en-US" sz="24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288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Two stacked DRAM die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477000" y="3257490"/>
            <a:ext cx="5334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>
            <a:off x="6477000" y="3505944"/>
            <a:ext cx="457200" cy="5634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934200" y="3886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Processor plus logic die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6477000" y="4267199"/>
            <a:ext cx="457200" cy="2259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990600"/>
            <a:ext cx="3746921" cy="2057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2800" y="1219200"/>
            <a:ext cx="477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[ Apple A4 package on circuit board]</a:t>
            </a:r>
            <a:endParaRPr lang="en-US" sz="24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98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Operation</a:t>
            </a:r>
            <a:endParaRPr lang="en-US"/>
          </a:p>
        </p:txBody>
      </p:sp>
      <p:sp>
        <p:nvSpPr>
          <p:cNvPr id="141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smtClean="0"/>
              <a:t>Three steps in read/write access to a given bank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smtClean="0"/>
              <a:t>Row access (RAS)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decode row address, enable addressed row (often multiple Kb in row)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err="1" smtClean="0"/>
              <a:t>bitlines</a:t>
            </a:r>
            <a:r>
              <a:rPr lang="en-US" sz="2000" dirty="0" smtClean="0"/>
              <a:t> share charge with storage cell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small change in voltage detected by sense amplifiers which latch whole row of bits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sense amplifiers drive </a:t>
            </a:r>
            <a:r>
              <a:rPr lang="en-US" sz="2000" dirty="0" err="1" smtClean="0"/>
              <a:t>bitlines</a:t>
            </a:r>
            <a:r>
              <a:rPr lang="en-US" sz="2000" dirty="0" smtClean="0"/>
              <a:t> full rail to recharge storage cells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smtClean="0"/>
              <a:t>Column access (CAS)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decode column address to select small number of sense amplifier latches (4, 8, 16, or 32 bits depending on DRAM package)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on read, send latched bits out to chip pins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on write, change sense amplifier latches which then charge storage cells to required value</a:t>
            </a:r>
          </a:p>
          <a:p>
            <a:pPr lvl="1">
              <a:lnSpc>
                <a:spcPct val="70000"/>
              </a:lnSpc>
              <a:spcBef>
                <a:spcPts val="264"/>
              </a:spcBef>
            </a:pPr>
            <a:r>
              <a:rPr lang="en-US" sz="2000" dirty="0" smtClean="0"/>
              <a:t>can perform multiple column accesses on same row without another row access (burst mode)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err="1" smtClean="0"/>
              <a:t>Precharge</a:t>
            </a:r>
            <a:endParaRPr lang="en-US" sz="2400" dirty="0" smtClean="0"/>
          </a:p>
          <a:p>
            <a:pPr lvl="1">
              <a:spcBef>
                <a:spcPts val="264"/>
              </a:spcBef>
            </a:pPr>
            <a:r>
              <a:rPr lang="en-US" sz="2000" dirty="0" smtClean="0"/>
              <a:t>charges bit lines to known value, required before next row access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smtClean="0"/>
              <a:t>Each step has a latency of around 15-20ns in modern DRAMs</a:t>
            </a:r>
          </a:p>
          <a:p>
            <a:pPr>
              <a:lnSpc>
                <a:spcPct val="80000"/>
              </a:lnSpc>
              <a:spcBef>
                <a:spcPts val="264"/>
              </a:spcBef>
            </a:pPr>
            <a:r>
              <a:rPr lang="en-US" sz="2400" dirty="0" smtClean="0"/>
              <a:t>Various DRAM standards (DDR, RDRAM) have different ways of encoding the signals for transmission to the DRAM, but all share same core architecture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F316139-1FDB-6047-8FDA-22ED39B0BA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Time from initiation to completion of one memory read (e.g., in nanoseconds, or in CPU or DRAM clock cycles)</a:t>
            </a:r>
          </a:p>
          <a:p>
            <a:r>
              <a:rPr lang="en-US" dirty="0" smtClean="0"/>
              <a:t>Occupancy</a:t>
            </a:r>
          </a:p>
          <a:p>
            <a:pPr lvl="1"/>
            <a:r>
              <a:rPr lang="en-US" dirty="0" smtClean="0"/>
              <a:t>Time that a memory bank is busy with one request</a:t>
            </a:r>
          </a:p>
          <a:p>
            <a:pPr lvl="1"/>
            <a:r>
              <a:rPr lang="en-US" dirty="0" smtClean="0"/>
              <a:t>Usually the important parameter for a memory write</a:t>
            </a:r>
          </a:p>
          <a:p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Rate at which requests can be processed (accesses/sec, or GB/s)</a:t>
            </a:r>
          </a:p>
          <a:p>
            <a:pPr lvl="1"/>
            <a:endParaRPr lang="en-US" dirty="0"/>
          </a:p>
          <a:p>
            <a:r>
              <a:rPr lang="en-US" dirty="0" smtClean="0"/>
              <a:t>All can vary </a:t>
            </a:r>
            <a:r>
              <a:rPr lang="en-US" dirty="0"/>
              <a:t>significantly </a:t>
            </a:r>
            <a:r>
              <a:rPr lang="en-US" dirty="0" smtClean="0"/>
              <a:t>for </a:t>
            </a:r>
            <a:r>
              <a:rPr lang="en-US" dirty="0"/>
              <a:t>reads </a:t>
            </a:r>
            <a:r>
              <a:rPr lang="en-US" dirty="0" smtClean="0"/>
              <a:t>vs. writes</a:t>
            </a:r>
            <a:r>
              <a:rPr lang="en-US" dirty="0"/>
              <a:t>, or </a:t>
            </a:r>
            <a:r>
              <a:rPr lang="en-US" dirty="0" smtClean="0"/>
              <a:t>address, or address history (</a:t>
            </a:r>
            <a:r>
              <a:rPr lang="en-US" dirty="0"/>
              <a:t>e.g., open/close page on DRAM bank)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3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Processor-DRAM Gap (latency)</a:t>
            </a:r>
            <a:br>
              <a:rPr lang="en-US" smtClean="0"/>
            </a:br>
            <a:endParaRPr lang="en-US" dirty="0"/>
          </a:p>
        </p:txBody>
      </p:sp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F3E1-965A-FF41-A9E3-F440928C2F1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38916" y="990600"/>
            <a:ext cx="9105084" cy="4483055"/>
            <a:chOff x="38916" y="990600"/>
            <a:chExt cx="9105084" cy="4483055"/>
          </a:xfrm>
        </p:grpSpPr>
        <p:sp>
          <p:nvSpPr>
            <p:cNvPr id="1420291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0562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Time</a:t>
              </a:r>
            </a:p>
          </p:txBody>
        </p:sp>
        <p:sp>
          <p:nvSpPr>
            <p:cNvPr id="1420292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µProc 60%/year</a:t>
              </a:r>
            </a:p>
          </p:txBody>
        </p:sp>
        <p:sp>
          <p:nvSpPr>
            <p:cNvPr id="142029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Calibri"/>
                  <a:cs typeface="Calibri"/>
                </a:rPr>
                <a:t>7%/year</a:t>
              </a:r>
            </a:p>
          </p:txBody>
        </p:sp>
        <p:sp>
          <p:nvSpPr>
            <p:cNvPr id="142029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9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0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1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2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3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4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5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6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7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8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9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0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1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2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3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4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5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6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7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8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9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0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1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2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3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4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5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6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7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8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9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0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1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2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3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4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5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6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7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8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9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0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1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2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3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4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5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6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7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8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9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0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1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2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3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4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5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6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7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8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9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0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1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2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3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4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5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6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7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8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9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0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1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2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3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4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5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6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7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8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9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0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1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2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3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4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5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6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7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8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9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0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1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2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3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4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5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6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7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8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9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0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1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2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3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4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5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6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7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8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9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0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1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2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3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4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5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6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7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8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9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0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1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2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3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4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5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6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7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8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9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0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1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2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3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4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5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6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7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8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9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0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1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2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3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4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5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6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7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8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9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0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1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2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3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4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5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6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7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8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9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0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1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2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3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4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5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6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7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8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9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0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1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2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3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4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5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6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7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8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9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0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1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2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3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4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5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6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7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8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9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0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1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2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3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4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5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6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7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8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9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0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1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2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3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4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5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6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7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64734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467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287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100</a:t>
              </a: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1070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1000</a:t>
              </a: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1980</a:t>
              </a: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1981</a:t>
              </a: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1983</a:t>
              </a: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1984</a:t>
              </a: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1985</a:t>
              </a: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1986</a:t>
              </a: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1987</a:t>
              </a: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"/>
                  <a:cs typeface="Calibri"/>
                </a:rPr>
                <a:t>1988</a:t>
              </a: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1989</a:t>
              </a: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1990</a:t>
              </a: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1991</a:t>
              </a: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1992</a:t>
              </a: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1993</a:t>
              </a: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1994</a:t>
              </a: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1995</a:t>
              </a: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1996</a:t>
              </a: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1997</a:t>
              </a: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1998</a:t>
              </a: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1999</a:t>
              </a: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2000</a:t>
              </a: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71454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529793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420596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Calibri"/>
                  <a:cs typeface="Calibri"/>
                </a:rPr>
                <a:t>1982</a:t>
              </a:r>
            </a:p>
          </p:txBody>
        </p:sp>
        <p:sp>
          <p:nvSpPr>
            <p:cNvPr id="1420598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17234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Performance Gap:</a:t>
              </a:r>
              <a:b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(</a:t>
              </a: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growing </a:t>
              </a: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50</a:t>
              </a: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%/yr</a:t>
              </a:r>
              <a:r>
                <a:rPr lang="en-US" sz="2000" dirty="0">
                  <a:solidFill>
                    <a:schemeClr val="tx1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 rot="16200000">
              <a:off x="-737850" y="2615430"/>
              <a:ext cx="207418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solidFill>
                    <a:schemeClr val="tx1"/>
                  </a:solidFill>
                  <a:latin typeface="Calibri"/>
                  <a:cs typeface="Calibri"/>
                </a:rPr>
                <a:t>Performance</a:t>
              </a:r>
            </a:p>
          </p:txBody>
        </p:sp>
      </p:grp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381000" y="5562600"/>
            <a:ext cx="85344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Four-issue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3GHz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superscalar accessing 100ns DRAM could execute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1,200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instructions during time for one memory access!</a:t>
            </a:r>
          </a:p>
        </p:txBody>
      </p:sp>
    </p:spTree>
    <p:extLst>
      <p:ext uri="{BB962C8B-B14F-4D97-AF65-F5344CB8AC3E}">
        <p14:creationId xmlns:p14="http://schemas.microsoft.com/office/powerpoint/2010/main" val="2900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6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Size Affects Latency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2209800"/>
            <a:ext cx="1295400" cy="2209800"/>
            <a:chOff x="609600" y="2209800"/>
            <a:chExt cx="1295400" cy="2209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09600" y="3124200"/>
              <a:ext cx="1295400" cy="1295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Small Memory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0" name="Straight Arrow Connector 9"/>
            <p:cNvCxnSpPr>
              <a:endCxn id="4" idx="0"/>
            </p:cNvCxnSpPr>
            <p:nvPr/>
          </p:nvCxnSpPr>
          <p:spPr bwMode="auto">
            <a:xfrm rot="5400000" flipH="1" flipV="1">
              <a:off x="285750" y="3448050"/>
              <a:ext cx="1295400" cy="6477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762000" y="22098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CPU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990600"/>
            <a:ext cx="4876800" cy="5181600"/>
            <a:chOff x="2743200" y="990600"/>
            <a:chExt cx="4876800" cy="5181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0" y="1905000"/>
              <a:ext cx="4876800" cy="42672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Big Memory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1790700" y="2857500"/>
              <a:ext cx="4267200" cy="2362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572000" y="990600"/>
              <a:ext cx="990600" cy="9144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CPU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29000" y="5105400"/>
            <a:ext cx="403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Signals have further to travel</a:t>
            </a:r>
          </a:p>
          <a:p>
            <a:pPr marL="171450" indent="-171450"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Fan out to more locations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5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736600"/>
          </a:xfrm>
        </p:spPr>
        <p:txBody>
          <a:bodyPr/>
          <a:lstStyle/>
          <a:p>
            <a:r>
              <a:rPr lang="en-US" dirty="0"/>
              <a:t>Two predictable properties of memory references:</a:t>
            </a: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Temporal Locality</a:t>
            </a:r>
            <a:r>
              <a:rPr lang="en-US" sz="3200" dirty="0" smtClean="0"/>
              <a:t>: If a location is referenced it is likely to be referenced again in the near future.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Spatial Locality</a:t>
            </a:r>
            <a:r>
              <a:rPr lang="en-US" sz="3200" dirty="0" smtClean="0"/>
              <a:t>: If a location is referenced it is likely that locations near it will be referenced in the near future.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94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444500" y="850900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38100"/>
            <a:ext cx="8064500" cy="812800"/>
          </a:xfrm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 dirty="0"/>
              <a:t>Memory 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1828800" y="6102350"/>
            <a:ext cx="7226300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8229600" y="6096000"/>
            <a:ext cx="633286" cy="2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2092097" y="3235098"/>
            <a:ext cx="4841877" cy="2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Memory Address (one dot per access)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711700"/>
            <a:ext cx="5014913" cy="1282700"/>
            <a:chOff x="2198" y="2555"/>
            <a:chExt cx="3159" cy="808"/>
          </a:xfrm>
        </p:grpSpPr>
        <p:sp>
          <p:nvSpPr>
            <p:cNvPr id="1472521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2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3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4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5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Spatial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Locality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03700" y="2362200"/>
            <a:ext cx="4819650" cy="793750"/>
            <a:chOff x="2317" y="1288"/>
            <a:chExt cx="3036" cy="500"/>
          </a:xfrm>
        </p:grpSpPr>
        <p:sp>
          <p:nvSpPr>
            <p:cNvPr id="1472528" name="Freeform 16"/>
            <p:cNvSpPr>
              <a:spLocks/>
            </p:cNvSpPr>
            <p:nvPr/>
          </p:nvSpPr>
          <p:spPr bwMode="auto">
            <a:xfrm>
              <a:off x="2317" y="1552"/>
              <a:ext cx="1735" cy="21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9" name="Line 17"/>
            <p:cNvSpPr>
              <a:spLocks noChangeShapeType="1"/>
            </p:cNvSpPr>
            <p:nvPr/>
          </p:nvSpPr>
          <p:spPr bwMode="auto">
            <a:xfrm flipH="1">
              <a:off x="4077" y="1488"/>
              <a:ext cx="208" cy="152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30" name="Text Box 18"/>
            <p:cNvSpPr txBox="1">
              <a:spLocks noChangeArrowheads="1"/>
            </p:cNvSpPr>
            <p:nvPr/>
          </p:nvSpPr>
          <p:spPr bwMode="auto">
            <a:xfrm>
              <a:off x="4181" y="1288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Temporal</a:t>
              </a:r>
            </a:p>
            <a:p>
              <a:pPr algn="ctr" eaLnBrk="1" hangingPunct="1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 Locality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635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Lecture </a:t>
            </a:r>
            <a:r>
              <a:rPr lang="en-US" dirty="0"/>
              <a:t>9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VLIW Machines</a:t>
            </a:r>
          </a:p>
          <a:p>
            <a:r>
              <a:rPr lang="en-US" dirty="0" smtClean="0"/>
              <a:t>Compiler-controlled static scheduling</a:t>
            </a:r>
          </a:p>
          <a:p>
            <a:r>
              <a:rPr lang="en-US" dirty="0" smtClean="0"/>
              <a:t>Loop unrolling</a:t>
            </a:r>
          </a:p>
          <a:p>
            <a:r>
              <a:rPr lang="en-US" dirty="0" smtClean="0"/>
              <a:t>Software pipelining</a:t>
            </a:r>
          </a:p>
          <a:p>
            <a:r>
              <a:rPr lang="en-US" dirty="0" smtClean="0"/>
              <a:t>Trace scheduling</a:t>
            </a:r>
          </a:p>
          <a:p>
            <a:r>
              <a:rPr lang="en-US" dirty="0" smtClean="0"/>
              <a:t>Rotating register file</a:t>
            </a:r>
          </a:p>
          <a:p>
            <a:r>
              <a:rPr lang="en-US" dirty="0" smtClean="0"/>
              <a:t>Predication</a:t>
            </a:r>
          </a:p>
          <a:p>
            <a:r>
              <a:rPr lang="en-US" dirty="0" smtClean="0"/>
              <a:t>Limits of static scheduling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343A-8D84-C940-A55B-E75DDCD656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Small, fast memory near processor to buffer accesses to big, slow memory</a:t>
            </a:r>
          </a:p>
          <a:p>
            <a:pPr lvl="1"/>
            <a:r>
              <a:rPr lang="en-US" dirty="0" smtClean="0"/>
              <a:t>Make combination look like a big, fast memory</a:t>
            </a:r>
          </a:p>
          <a:p>
            <a:endParaRPr lang="en-US" dirty="0" smtClean="0"/>
          </a:p>
          <a:p>
            <a:r>
              <a:rPr lang="en-US" dirty="0" smtClean="0"/>
              <a:t>Keep recently accessed data in small fast memory closer to processor to exploit temporal locality</a:t>
            </a:r>
          </a:p>
          <a:p>
            <a:pPr lvl="1"/>
            <a:r>
              <a:rPr lang="en-US" dirty="0" smtClean="0"/>
              <a:t>Cache replacement policy favors recently accessed data</a:t>
            </a:r>
          </a:p>
          <a:p>
            <a:r>
              <a:rPr lang="en-US" dirty="0" smtClean="0"/>
              <a:t>Fetch words around requested word to exploit spatial locality</a:t>
            </a:r>
          </a:p>
          <a:p>
            <a:pPr lvl="1"/>
            <a:r>
              <a:rPr lang="en-US" dirty="0" smtClean="0"/>
              <a:t>Use multiword cache lines, and prefetching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8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Memory Hierarchy</a:t>
            </a:r>
            <a:endParaRPr lang="en-US" dirty="0"/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683500" cy="5054600"/>
          </a:xfrm>
        </p:spPr>
        <p:txBody>
          <a:bodyPr/>
          <a:lstStyle/>
          <a:p>
            <a:r>
              <a:rPr lang="en-US" sz="3200" dirty="0" smtClean="0"/>
              <a:t>Small/fast storage, e.g., registers</a:t>
            </a:r>
          </a:p>
          <a:p>
            <a:pPr lvl="1"/>
            <a:r>
              <a:rPr lang="en-US" sz="2400" dirty="0" smtClean="0"/>
              <a:t>Address usually specified in instruction</a:t>
            </a:r>
          </a:p>
          <a:p>
            <a:pPr lvl="1"/>
            <a:r>
              <a:rPr lang="en-US" sz="2400" dirty="0" smtClean="0"/>
              <a:t>Generally implemented directly as a register file</a:t>
            </a:r>
          </a:p>
          <a:p>
            <a:pPr lvl="2"/>
            <a:r>
              <a:rPr lang="en-US" sz="2400" i="1" dirty="0" smtClean="0"/>
              <a:t>but hardware might do things behind software’s back, e.g., stack management, register renaming</a:t>
            </a:r>
          </a:p>
          <a:p>
            <a:pPr lvl="1"/>
            <a:endParaRPr lang="en-US" sz="2400" dirty="0" smtClean="0"/>
          </a:p>
          <a:p>
            <a:r>
              <a:rPr lang="en-US" sz="3200" dirty="0" smtClean="0"/>
              <a:t>Larger/slower storage,</a:t>
            </a:r>
            <a:r>
              <a:rPr lang="en-US" sz="3200" dirty="0" smtClean="0">
                <a:sym typeface="Symbol" charset="2"/>
              </a:rPr>
              <a:t> e.g., main memory</a:t>
            </a:r>
            <a:endParaRPr lang="en-US" sz="3200" dirty="0" smtClean="0"/>
          </a:p>
          <a:p>
            <a:pPr lvl="1"/>
            <a:r>
              <a:rPr lang="en-US" sz="2400" dirty="0" smtClean="0"/>
              <a:t>Address usually computed from values in register</a:t>
            </a:r>
          </a:p>
          <a:p>
            <a:pPr lvl="1"/>
            <a:r>
              <a:rPr lang="en-US" sz="2400" dirty="0" smtClean="0"/>
              <a:t>Generally implemented as a hardware-managed cache hierarchy (hardware decides what is kept in fast memory)</a:t>
            </a:r>
          </a:p>
          <a:p>
            <a:pPr lvl="2"/>
            <a:r>
              <a:rPr lang="en-US" sz="2400" i="1" dirty="0" smtClean="0"/>
              <a:t>but software may provide “hints”, e.g., don’t cache or </a:t>
            </a:r>
            <a:r>
              <a:rPr lang="en-US" sz="2400" i="1" dirty="0" err="1" smtClean="0"/>
              <a:t>prefetch</a:t>
            </a:r>
            <a:endParaRPr lang="en-US" sz="2400" i="1" dirty="0" smtClean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948C4B31-0335-FD4E-B174-D373B9534A1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5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Cache Parameters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Capacity (in bytes)</a:t>
            </a:r>
          </a:p>
          <a:p>
            <a:r>
              <a:rPr lang="en-US" dirty="0" smtClean="0"/>
              <a:t>Associativity (from direct-mapped to fully associative)</a:t>
            </a:r>
          </a:p>
          <a:p>
            <a:r>
              <a:rPr lang="en-US" dirty="0" smtClean="0"/>
              <a:t>Line size (bytes sharing a tag)</a:t>
            </a:r>
          </a:p>
          <a:p>
            <a:r>
              <a:rPr lang="en-US" dirty="0" smtClean="0"/>
              <a:t>Write-back versus write-through</a:t>
            </a:r>
          </a:p>
          <a:p>
            <a:r>
              <a:rPr lang="en-US" dirty="0" smtClean="0"/>
              <a:t>Write-allocate versus write no-allocate</a:t>
            </a:r>
          </a:p>
          <a:p>
            <a:r>
              <a:rPr lang="en-US" dirty="0" smtClean="0"/>
              <a:t>Replacement policy (least recently used, random)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5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Improving Cache Performance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81-0756-D640-ACA3-C1478A739BEF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14375" y="1143000"/>
            <a:ext cx="7715250" cy="35368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Average memory access time </a:t>
            </a:r>
            <a:r>
              <a:rPr lang="en-US" sz="2800" dirty="0" smtClean="0">
                <a:latin typeface="Calibri"/>
                <a:cs typeface="Calibri"/>
              </a:rPr>
              <a:t>(AMAT) =</a:t>
            </a: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		Hit time + Miss rate </a:t>
            </a:r>
            <a:r>
              <a:rPr lang="en-US" sz="2800" dirty="0" err="1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 Miss penalty</a:t>
            </a:r>
          </a:p>
          <a:p>
            <a:pPr algn="l">
              <a:spcBef>
                <a:spcPct val="0"/>
              </a:spcBef>
            </a:pP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To improve performance: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hit time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miss rate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miss </a:t>
            </a:r>
            <a:r>
              <a:rPr lang="en-US" sz="2800" dirty="0" smtClean="0">
                <a:solidFill>
                  <a:srgbClr val="56127A"/>
                </a:solidFill>
                <a:latin typeface="Calibri"/>
                <a:cs typeface="Calibri"/>
              </a:rPr>
              <a:t>penalty</a:t>
            </a:r>
            <a:endParaRPr lang="en-US" sz="28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What is</a:t>
            </a:r>
            <a:r>
              <a:rPr lang="en-US" sz="2800" i="1" dirty="0" smtClean="0">
                <a:solidFill>
                  <a:schemeClr val="tx2"/>
                </a:solidFill>
                <a:latin typeface="Calibri"/>
                <a:cs typeface="Calibri"/>
              </a:rPr>
              <a:t> best cache design for 5-stage pipeline?</a:t>
            </a:r>
            <a:endParaRPr lang="en-US" sz="28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304800" y="4747535"/>
            <a:ext cx="845185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Biggest cache that doesn’t increase hit time past 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1 cycle 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(approx 8-32KB in modern technology)</a:t>
            </a:r>
          </a:p>
          <a:p>
            <a:pPr>
              <a:spcBef>
                <a:spcPct val="20000"/>
              </a:spcBef>
            </a:pP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[ design issues more complex with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 deeper pipelines and/or out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-of-order superscalar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processors]</a:t>
            </a:r>
            <a:endParaRPr lang="en-US" sz="24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466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 build="p"/>
      <p:bldP spid="148275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Causes of Cache Misses: The 3 C’s</a:t>
            </a:r>
            <a:endParaRPr lang="en-US" altLang="ko-K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Compulsory</a:t>
            </a:r>
            <a:r>
              <a:rPr lang="en-US" altLang="ko-KR" dirty="0" smtClean="0"/>
              <a:t>:  first reference to a line (a.k.a. cold start misses)</a:t>
            </a:r>
          </a:p>
          <a:p>
            <a:pPr lvl="1"/>
            <a:r>
              <a:rPr lang="en-US" altLang="ko-KR" dirty="0" smtClean="0"/>
              <a:t>misses that would occur even with infinite cache</a:t>
            </a:r>
          </a:p>
          <a:p>
            <a:r>
              <a:rPr lang="en-US" altLang="ko-KR" b="1" dirty="0" smtClean="0"/>
              <a:t>Capacity</a:t>
            </a:r>
            <a:r>
              <a:rPr lang="en-US" altLang="ko-KR" dirty="0" smtClean="0"/>
              <a:t>:  cache is too small to hold all data needed by the program</a:t>
            </a:r>
          </a:p>
          <a:p>
            <a:pPr lvl="1"/>
            <a:r>
              <a:rPr lang="en-US" altLang="ko-KR" dirty="0" smtClean="0"/>
              <a:t>misses that would occur even under perfect replacement policy</a:t>
            </a:r>
          </a:p>
          <a:p>
            <a:r>
              <a:rPr lang="en-US" altLang="ko-KR" b="1" dirty="0" smtClean="0"/>
              <a:t>Conflict</a:t>
            </a:r>
            <a:r>
              <a:rPr lang="en-US" altLang="ko-KR" dirty="0" smtClean="0"/>
              <a:t>:  misses that occur because of collisions due to line-placement strategy</a:t>
            </a:r>
          </a:p>
          <a:p>
            <a:pPr lvl="1"/>
            <a:r>
              <a:rPr lang="en-US" altLang="ko-KR" dirty="0" smtClean="0"/>
              <a:t>misses that would not occur with ideal full associativity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99E8FAE5-A4FC-3643-876B-4700F6DF5B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27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Effect of Cache Parameters on Performance</a:t>
            </a:r>
            <a:endParaRPr lang="en-US" altLang="ko-KR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8500" y="1066800"/>
            <a:ext cx="7683500" cy="41996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hit time will increase</a:t>
            </a:r>
          </a:p>
          <a:p>
            <a:pPr algn="l">
              <a:spcBef>
                <a:spcPct val="0"/>
              </a:spcBef>
            </a:pPr>
            <a:endParaRPr lang="en-US" sz="2000" dirty="0" smtClean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may increase hit time</a:t>
            </a:r>
            <a:b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Larger line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compulsory and capacity (reload)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increases conflict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99E8FAE5-A4FC-3643-876B-4700F6DF5B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56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CF7F976-12BD-5E42-B483-A1C37F766528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668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dirty="0" smtClean="0">
                <a:ea typeface="굴림" charset="-127"/>
                <a:cs typeface="굴림" charset="-127"/>
              </a:rPr>
              <a:t>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Solution</a:t>
            </a:r>
            <a:r>
              <a:rPr lang="en-US" altLang="ko-KR" dirty="0" smtClean="0">
                <a:ea typeface="굴림" charset="-127"/>
                <a:cs typeface="굴림" charset="-127"/>
              </a:rPr>
              <a:t>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 dirty="0"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  <p:extLst>
      <p:ext uri="{BB962C8B-B14F-4D97-AF65-F5344CB8AC3E}">
        <p14:creationId xmlns:p14="http://schemas.microsoft.com/office/powerpoint/2010/main" val="26751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Presence of L2 influences L1 design</a:t>
            </a:r>
            <a:endParaRPr lang="en-US" dirty="0"/>
          </a:p>
        </p:txBody>
      </p:sp>
      <p:sp>
        <p:nvSpPr>
          <p:cNvPr id="154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smaller L1 if there is also L2</a:t>
            </a:r>
          </a:p>
          <a:p>
            <a:pPr lvl="1"/>
            <a:r>
              <a:rPr lang="en-US" smtClean="0"/>
              <a:t>Trade increased L1 miss rate for reduced L1 hit time</a:t>
            </a:r>
          </a:p>
          <a:p>
            <a:pPr lvl="1"/>
            <a:r>
              <a:rPr lang="en-US" smtClean="0"/>
              <a:t>Backup L2 reduces L1 miss penalty</a:t>
            </a:r>
          </a:p>
          <a:p>
            <a:pPr lvl="1"/>
            <a:r>
              <a:rPr lang="en-US" smtClean="0"/>
              <a:t>Reduces average access energy</a:t>
            </a:r>
          </a:p>
          <a:p>
            <a:r>
              <a:rPr lang="en-US" smtClean="0"/>
              <a:t>Use simpler write-through L1 with on-chip L2</a:t>
            </a:r>
          </a:p>
          <a:p>
            <a:pPr lvl="1"/>
            <a:r>
              <a:rPr lang="en-US" smtClean="0"/>
              <a:t>Write-back L2 cache absorbs write traffic, doesn’t go off-chip</a:t>
            </a:r>
          </a:p>
          <a:p>
            <a:pPr lvl="1"/>
            <a:r>
              <a:rPr lang="en-US" smtClean="0"/>
              <a:t>At most one L1 miss request per L1 access (no dirty victim write back) simplifies pipeline control</a:t>
            </a:r>
          </a:p>
          <a:p>
            <a:pPr lvl="1"/>
            <a:r>
              <a:rPr lang="en-US" smtClean="0"/>
              <a:t>Simplifies coherence issues</a:t>
            </a:r>
          </a:p>
          <a:p>
            <a:pPr lvl="1"/>
            <a:r>
              <a:rPr lang="en-US" smtClean="0"/>
              <a:t>Simplifies error recovery in L1 (can use just parity bits in L1 and reload from L2 when parity error detected on L1 read)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9DB6F70A-92F6-AB46-9CC1-97E41523B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1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Inclusion Policy</a:t>
            </a:r>
            <a:endParaRPr lang="en-US" altLang="ko-KR" dirty="0"/>
          </a:p>
        </p:txBody>
      </p:sp>
      <p:sp>
        <p:nvSpPr>
          <p:cNvPr id="155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Inclusive multilevel cache: </a:t>
            </a:r>
          </a:p>
          <a:p>
            <a:pPr lvl="1"/>
            <a:r>
              <a:rPr lang="en-US" altLang="ko-KR" smtClean="0"/>
              <a:t>Inner cache can only hold lines also present in outer cache</a:t>
            </a:r>
          </a:p>
          <a:p>
            <a:pPr lvl="1"/>
            <a:r>
              <a:rPr lang="en-US" altLang="ko-KR" smtClean="0"/>
              <a:t>External coherence snoop access need only check outer cache</a:t>
            </a:r>
          </a:p>
          <a:p>
            <a:r>
              <a:rPr lang="en-US" altLang="ko-KR" smtClean="0"/>
              <a:t>Exclusive multilevel caches:</a:t>
            </a:r>
          </a:p>
          <a:p>
            <a:pPr lvl="1"/>
            <a:r>
              <a:rPr lang="en-US" altLang="ko-KR" smtClean="0"/>
              <a:t>Inner cache may hold lines not in outer</a:t>
            </a:r>
            <a:r>
              <a:rPr lang="ko-KR" altLang="en-US" smtClean="0"/>
              <a:t> </a:t>
            </a:r>
            <a:r>
              <a:rPr lang="en-US" altLang="ko-KR" smtClean="0"/>
              <a:t>cache</a:t>
            </a:r>
          </a:p>
          <a:p>
            <a:pPr lvl="1"/>
            <a:r>
              <a:rPr lang="en-US" altLang="ko-KR" smtClean="0"/>
              <a:t>Swap lines between inner/outer caches on miss</a:t>
            </a:r>
          </a:p>
          <a:p>
            <a:pPr lvl="1"/>
            <a:r>
              <a:rPr lang="en-US" altLang="ko-KR" smtClean="0"/>
              <a:t>Used in AMD Athlon with 64KB primary and 256KB secondary cache</a:t>
            </a:r>
          </a:p>
          <a:p>
            <a:r>
              <a:rPr lang="en-US" altLang="ko-KR" smtClean="0"/>
              <a:t>Why choose one type or the other?</a:t>
            </a:r>
          </a:p>
          <a:p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2AC041CF-CA2F-B947-B167-4EF6FBB2C0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0" y="1066800"/>
            <a:ext cx="1918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32KB L1 I$/core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32KB L1 D$/core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11430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256KB Unified L2$/core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32MB Unified Shared L3$</a:t>
            </a:r>
          </a:p>
          <a:p>
            <a:r>
              <a:rPr lang="en-US" sz="2000" dirty="0" smtClean="0">
                <a:latin typeface="Calibri"/>
                <a:cs typeface="Calibri"/>
              </a:rPr>
              <a:t>Embedded DRAM (</a:t>
            </a:r>
            <a:r>
              <a:rPr lang="en-US" sz="2000" dirty="0" err="1" smtClean="0">
                <a:latin typeface="Calibri"/>
                <a:cs typeface="Calibri"/>
              </a:rPr>
              <a:t>eDRAM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2000" dirty="0" smtClean="0">
                <a:latin typeface="Calibri"/>
                <a:cs typeface="Calibri"/>
              </a:rPr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115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Read-Only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6200" y="1066800"/>
            <a:ext cx="3276600" cy="2006263"/>
            <a:chOff x="76200" y="1066800"/>
            <a:chExt cx="3276600" cy="2006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066800"/>
              <a:ext cx="20447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" y="2057400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Punched cards, From early 1700s through </a:t>
              </a:r>
              <a:r>
                <a:rPr lang="en-US" sz="20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Jaquard</a:t>
              </a: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 Loom, Babbage, and then IBM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29000" y="838200"/>
            <a:ext cx="2624138" cy="2692063"/>
            <a:chOff x="3352800" y="990600"/>
            <a:chExt cx="2624138" cy="26920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990600"/>
              <a:ext cx="2209800" cy="16647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2667000"/>
              <a:ext cx="26241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Punched paper tape, instruction stream in Harvard Mk 1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3657600"/>
            <a:ext cx="3048138" cy="2762310"/>
            <a:chOff x="3200400" y="3810000"/>
            <a:chExt cx="3048138" cy="27623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3810000"/>
              <a:ext cx="3048138" cy="2362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00400" y="6172200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IBM Card Capacitor ROS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943600" y="3048000"/>
            <a:ext cx="3200400" cy="3146286"/>
            <a:chOff x="5943600" y="3352800"/>
            <a:chExt cx="3200400" cy="31462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3352800"/>
              <a:ext cx="3200400" cy="2400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00800" y="5791200"/>
              <a:ext cx="2624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IBM Balanced Capacitor ROS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8600" y="3505200"/>
            <a:ext cx="2624138" cy="2286794"/>
            <a:chOff x="228600" y="3200400"/>
            <a:chExt cx="2624138" cy="2286794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381000" y="4114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81000" y="4495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 57"/>
            <p:cNvGrpSpPr/>
            <p:nvPr/>
          </p:nvGrpSpPr>
          <p:grpSpPr>
            <a:xfrm flipV="1">
              <a:off x="838200" y="4191000"/>
              <a:ext cx="152400" cy="152400"/>
              <a:chOff x="1752600" y="4648200"/>
              <a:chExt cx="152400" cy="152400"/>
            </a:xfrm>
          </p:grpSpPr>
          <p:sp>
            <p:nvSpPr>
              <p:cNvPr id="79" name="Isosceles Triangle 78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Straight Connector 58"/>
            <p:cNvCxnSpPr/>
            <p:nvPr/>
          </p:nvCxnSpPr>
          <p:spPr bwMode="auto">
            <a:xfrm>
              <a:off x="381000" y="4876800"/>
              <a:ext cx="2286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228600" y="4572000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86594" y="4571206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144588" y="4570412"/>
              <a:ext cx="18288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endCxn id="79" idx="3"/>
            </p:cNvCxnSpPr>
            <p:nvPr/>
          </p:nvCxnSpPr>
          <p:spPr bwMode="auto">
            <a:xfrm rot="5400000">
              <a:off x="876300" y="4152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5400000">
              <a:off x="876697" y="4381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914400" y="4419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 flipV="1">
              <a:off x="1295400" y="4572000"/>
              <a:ext cx="152400" cy="152400"/>
              <a:chOff x="1752600" y="4648200"/>
              <a:chExt cx="152400" cy="152400"/>
            </a:xfrm>
          </p:grpSpPr>
          <p:sp>
            <p:nvSpPr>
              <p:cNvPr id="77" name="Isosceles Triangle 76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7" name="Straight Connector 66"/>
            <p:cNvCxnSpPr/>
            <p:nvPr/>
          </p:nvCxnSpPr>
          <p:spPr bwMode="auto">
            <a:xfrm rot="5400000">
              <a:off x="13335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13338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3716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0" name="Group 69"/>
            <p:cNvGrpSpPr/>
            <p:nvPr/>
          </p:nvGrpSpPr>
          <p:grpSpPr>
            <a:xfrm flipV="1">
              <a:off x="1752600" y="4572000"/>
              <a:ext cx="152400" cy="152400"/>
              <a:chOff x="1752600" y="4648200"/>
              <a:chExt cx="152400" cy="152400"/>
            </a:xfrm>
          </p:grpSpPr>
          <p:sp>
            <p:nvSpPr>
              <p:cNvPr id="75" name="Isosceles Triangle 74"/>
              <p:cNvSpPr/>
              <p:nvPr/>
            </p:nvSpPr>
            <p:spPr bwMode="auto">
              <a:xfrm>
                <a:off x="1752600" y="4648200"/>
                <a:ext cx="152400" cy="152400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1752600" y="4648200"/>
                <a:ext cx="152400" cy="1588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1" name="Straight Connector 70"/>
            <p:cNvCxnSpPr/>
            <p:nvPr/>
          </p:nvCxnSpPr>
          <p:spPr bwMode="auto">
            <a:xfrm rot="5400000">
              <a:off x="1790700" y="4533900"/>
              <a:ext cx="762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1791097" y="4762103"/>
              <a:ext cx="76200" cy="794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828800" y="4800599"/>
              <a:ext cx="228600" cy="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228600" y="3200400"/>
              <a:ext cx="2624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Diode Matrix, EDSAC-2 µcode store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11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Prefetching</a:t>
            </a:r>
            <a:endParaRPr lang="en-US" altLang="ko-KR"/>
          </a:p>
        </p:txBody>
      </p:sp>
      <p:sp>
        <p:nvSpPr>
          <p:cNvPr id="154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Speculate on future instruction and data accesses and fetch them into cache(s)</a:t>
            </a:r>
          </a:p>
          <a:p>
            <a:pPr lvl="1"/>
            <a:r>
              <a:rPr lang="en-US" altLang="ko-KR" smtClean="0"/>
              <a:t>Instruction accesses easier to predict than data accesses</a:t>
            </a:r>
          </a:p>
          <a:p>
            <a:r>
              <a:rPr lang="en-US" altLang="ko-KR" smtClean="0"/>
              <a:t>Varieties of prefetching</a:t>
            </a:r>
          </a:p>
          <a:p>
            <a:pPr lvl="1"/>
            <a:r>
              <a:rPr lang="en-US" altLang="ko-KR" smtClean="0"/>
              <a:t>Hardware prefetching</a:t>
            </a:r>
          </a:p>
          <a:p>
            <a:pPr lvl="1"/>
            <a:r>
              <a:rPr lang="en-US" altLang="ko-KR" smtClean="0"/>
              <a:t>Software prefetching</a:t>
            </a:r>
          </a:p>
          <a:p>
            <a:pPr lvl="1"/>
            <a:r>
              <a:rPr lang="en-US" altLang="ko-KR" smtClean="0"/>
              <a:t>Mixed schemes</a:t>
            </a:r>
          </a:p>
          <a:p>
            <a:r>
              <a:rPr lang="en-US" altLang="ko-KR" smtClean="0"/>
              <a:t>What types of misses does prefetching affect?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E7B3F614-3F75-2E4A-B06F-7F44B9E3E4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51CFAC54-6CD8-7843-8534-19F165D3DEA8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066800"/>
            <a:ext cx="7772400" cy="1600200"/>
          </a:xfrm>
          <a:ln/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 dirty="0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L1 Data</a:t>
            </a:r>
            <a:endParaRPr lang="en-US" altLang="ko-KR" sz="2400"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>
                <a:latin typeface="Calibri"/>
                <a:ea typeface="굴림" charset="-127"/>
                <a:cs typeface="Calibri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18901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 err="1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Prefetched</a:t>
            </a:r>
            <a:r>
              <a:rPr lang="en-US" altLang="ko-KR" sz="2000" dirty="0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13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Hardware Instruction Prefetching</a:t>
            </a:r>
            <a:endParaRPr lang="en-US" altLang="ko-KR"/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Instruction prefetch in Alpha AXP 21064</a:t>
            </a:r>
          </a:p>
          <a:p>
            <a:pPr lvl="1"/>
            <a:r>
              <a:rPr lang="en-US" altLang="ko-KR" smtClean="0"/>
              <a:t>Fetch two lines on a miss; the requested line (i) and the next consecutive line (i+1)</a:t>
            </a:r>
          </a:p>
          <a:p>
            <a:pPr lvl="1"/>
            <a:r>
              <a:rPr lang="en-US" altLang="ko-KR" smtClean="0"/>
              <a:t>Requested line placed in cache, and next line in instruction stream buffer</a:t>
            </a:r>
          </a:p>
          <a:p>
            <a:pPr lvl="1"/>
            <a:r>
              <a:rPr lang="en-US" altLang="ko-KR" smtClean="0"/>
              <a:t>If miss in cache but hit in stream buffer, move stream buffer line into cache and prefetch next line (i+2)</a:t>
            </a:r>
            <a:endParaRPr lang="en-US" altLang="ko-KR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17C6B344-989E-C448-8D36-814DE2CE6F5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Calibri"/>
                <a:cs typeface="Calibri"/>
              </a:rPr>
              <a:t>Stream</a:t>
            </a:r>
          </a:p>
          <a:p>
            <a:pPr>
              <a:spcBef>
                <a:spcPct val="0"/>
              </a:spcBef>
            </a:pPr>
            <a:r>
              <a:rPr lang="en-US" sz="1800">
                <a:latin typeface="Calibri"/>
                <a:cs typeface="Calibri"/>
              </a:rPr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143755" y="3581400"/>
            <a:ext cx="15917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Prefetched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instruction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648998" y="38100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Req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96898" y="52578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Req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0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Hardware Data Prefetching</a:t>
            </a:r>
            <a:endParaRPr lang="en-US" altLang="ko-KR"/>
          </a:p>
        </p:txBody>
      </p:sp>
      <p:sp>
        <p:nvSpPr>
          <p:cNvPr id="155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Prefetch-on-miss:</a:t>
            </a:r>
          </a:p>
          <a:p>
            <a:pPr lvl="1"/>
            <a:r>
              <a:rPr lang="en-US" altLang="ko-KR" smtClean="0"/>
              <a:t>Prefetch b + 1 upon miss on b</a:t>
            </a:r>
          </a:p>
          <a:p>
            <a:r>
              <a:rPr lang="en-US" altLang="ko-KR" smtClean="0"/>
              <a:t>One-Block Lookahead (OBL) scheme </a:t>
            </a:r>
          </a:p>
          <a:p>
            <a:pPr lvl="1"/>
            <a:r>
              <a:rPr lang="en-US" altLang="ko-KR" smtClean="0"/>
              <a:t>Initiate prefetch for block b + 1 when block b is accessed</a:t>
            </a:r>
          </a:p>
          <a:p>
            <a:pPr lvl="1"/>
            <a:r>
              <a:rPr lang="en-US" altLang="ko-KR" smtClean="0"/>
              <a:t>Why is this different from doubling block size?</a:t>
            </a:r>
          </a:p>
          <a:p>
            <a:pPr lvl="1"/>
            <a:r>
              <a:rPr lang="en-US" altLang="ko-KR" smtClean="0"/>
              <a:t>Can extend to N-block lookahead</a:t>
            </a:r>
          </a:p>
          <a:p>
            <a:r>
              <a:rPr lang="en-US" altLang="ko-KR" smtClean="0"/>
              <a:t>Strided prefetch</a:t>
            </a:r>
          </a:p>
          <a:p>
            <a:pPr lvl="1"/>
            <a:r>
              <a:rPr lang="en-US" altLang="ko-KR" smtClean="0"/>
              <a:t>If observe sequence of accesses to line b, b+N, b+2N, then prefetch b+3N etc.</a:t>
            </a:r>
          </a:p>
          <a:p>
            <a:endParaRPr lang="en-US" altLang="ko-KR" smtClean="0"/>
          </a:p>
          <a:p>
            <a:r>
              <a:rPr lang="en-US" altLang="ko-KR" smtClean="0"/>
              <a:t>Example: IBM Power 5 [2003] supports eight independent streams of strided prefetch per processor, prefetching 12 lines ahead of current access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BBB60C46-7C1D-C240-8D89-8439AF4788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Software Prefetching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AC84A05-5350-604A-860D-2BECFAB5A584}" type="slidenum">
              <a:rPr lang="en-US" smtClean="0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6462" y="121920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dirty="0" smtClean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dirty="0" smtClean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( &amp;a[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( &amp;b[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   SUM = SUM + a[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] * b[</a:t>
            </a:r>
            <a:r>
              <a:rPr lang="en-US" altLang="ko-KR" sz="2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 smtClean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174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Software Prefetching Issues</a:t>
            </a:r>
            <a:endParaRPr lang="en-US" altLang="ko-KR"/>
          </a:p>
        </p:txBody>
      </p:sp>
      <p:sp>
        <p:nvSpPr>
          <p:cNvPr id="155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Timing is the biggest issue, not predictability</a:t>
            </a:r>
          </a:p>
          <a:p>
            <a:pPr lvl="1"/>
            <a:r>
              <a:rPr lang="en-US" altLang="ko-KR" dirty="0" smtClean="0"/>
              <a:t>If you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very close to when the data is required, you might be too late</a:t>
            </a:r>
          </a:p>
          <a:p>
            <a:pPr lvl="1"/>
            <a:r>
              <a:rPr lang="en-US" altLang="ko-KR" dirty="0" err="1" smtClean="0"/>
              <a:t>Prefetch</a:t>
            </a:r>
            <a:r>
              <a:rPr lang="en-US" altLang="ko-KR" dirty="0" smtClean="0"/>
              <a:t> too early, cause pollution</a:t>
            </a:r>
          </a:p>
          <a:p>
            <a:pPr lvl="1"/>
            <a:r>
              <a:rPr lang="en-US" altLang="ko-KR" dirty="0" smtClean="0"/>
              <a:t>Estimate how long it will take for the data to come into L1, so we can set P appropriately</a:t>
            </a:r>
          </a:p>
          <a:p>
            <a:pPr lvl="1"/>
            <a:r>
              <a:rPr lang="en-US" altLang="ko-KR" dirty="0" smtClean="0"/>
              <a:t> Why is this hard to do?</a:t>
            </a:r>
            <a:br>
              <a:rPr lang="en-US" altLang="ko-KR" dirty="0" smtClean="0"/>
            </a:br>
            <a:endParaRPr lang="en-US" altLang="ko-KR" dirty="0" smtClean="0"/>
          </a:p>
          <a:p>
            <a:pPr marL="455613" lvl="1" indent="0">
              <a:buNone/>
            </a:pPr>
            <a:r>
              <a:rPr lang="en-US" altLang="ko-KR" dirty="0" smtClean="0"/>
              <a:t>  </a:t>
            </a:r>
            <a:r>
              <a:rPr lang="en-US" altLang="ko-KR" b="1" dirty="0" smtClean="0">
                <a:latin typeface="Courier"/>
                <a:cs typeface="Courier"/>
              </a:rPr>
              <a:t>for(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=0; 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 &lt; N; 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++) {</a:t>
            </a:r>
            <a:br>
              <a:rPr lang="en-US" altLang="ko-KR" b="1" dirty="0" smtClean="0">
                <a:latin typeface="Courier"/>
                <a:cs typeface="Courier"/>
              </a:rPr>
            </a:br>
            <a:r>
              <a:rPr lang="en-US" altLang="ko-KR" b="1" dirty="0" smtClean="0">
                <a:latin typeface="Courier"/>
                <a:cs typeface="Courier"/>
              </a:rPr>
              <a:t>    </a:t>
            </a:r>
            <a:r>
              <a:rPr lang="en-US" altLang="ko-KR" b="1" dirty="0" err="1" smtClean="0">
                <a:latin typeface="Courier"/>
                <a:cs typeface="Courier"/>
              </a:rPr>
              <a:t>prefetch</a:t>
            </a:r>
            <a:r>
              <a:rPr lang="en-US" altLang="ko-KR" b="1" dirty="0" smtClean="0">
                <a:latin typeface="Courier"/>
                <a:cs typeface="Courier"/>
              </a:rPr>
              <a:t>( &amp;a[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 + P] );</a:t>
            </a:r>
            <a:br>
              <a:rPr lang="en-US" altLang="ko-KR" b="1" dirty="0" smtClean="0">
                <a:latin typeface="Courier"/>
                <a:cs typeface="Courier"/>
              </a:rPr>
            </a:br>
            <a:r>
              <a:rPr lang="en-US" altLang="ko-KR" b="1" dirty="0" smtClean="0">
                <a:latin typeface="Courier"/>
                <a:cs typeface="Courier"/>
              </a:rPr>
              <a:t>    </a:t>
            </a:r>
            <a:r>
              <a:rPr lang="en-US" altLang="ko-KR" b="1" dirty="0" err="1" smtClean="0">
                <a:latin typeface="Courier"/>
                <a:cs typeface="Courier"/>
              </a:rPr>
              <a:t>prefetch</a:t>
            </a:r>
            <a:r>
              <a:rPr lang="en-US" altLang="ko-KR" b="1" dirty="0" smtClean="0">
                <a:latin typeface="Courier"/>
                <a:cs typeface="Courier"/>
              </a:rPr>
              <a:t>( &amp;b[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 + P] );</a:t>
            </a:r>
            <a:br>
              <a:rPr lang="en-US" altLang="ko-KR" b="1" dirty="0" smtClean="0">
                <a:latin typeface="Courier"/>
                <a:cs typeface="Courier"/>
              </a:rPr>
            </a:br>
            <a:r>
              <a:rPr lang="en-US" altLang="ko-KR" b="1" dirty="0" smtClean="0">
                <a:latin typeface="Courier"/>
                <a:cs typeface="Courier"/>
              </a:rPr>
              <a:t>    SUM = SUM + a[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] * b[</a:t>
            </a:r>
            <a:r>
              <a:rPr lang="en-US" altLang="ko-KR" b="1" dirty="0" err="1" smtClean="0">
                <a:latin typeface="Courier"/>
                <a:cs typeface="Courier"/>
              </a:rPr>
              <a:t>i</a:t>
            </a:r>
            <a:r>
              <a:rPr lang="en-US" altLang="ko-KR" b="1" dirty="0" smtClean="0">
                <a:latin typeface="Courier"/>
                <a:cs typeface="Courier"/>
              </a:rPr>
              <a:t>];</a:t>
            </a:r>
            <a:br>
              <a:rPr lang="en-US" altLang="ko-KR" b="1" dirty="0" smtClean="0">
                <a:latin typeface="Courier"/>
                <a:cs typeface="Courier"/>
              </a:rPr>
            </a:br>
            <a:r>
              <a:rPr lang="en-US" altLang="ko-KR" b="1" dirty="0" smtClean="0">
                <a:latin typeface="Courier"/>
                <a:cs typeface="Courier"/>
              </a:rPr>
              <a:t> }</a:t>
            </a:r>
            <a:endParaRPr lang="en-US" altLang="ko-KR" b="1" dirty="0">
              <a:latin typeface="Courier"/>
              <a:cs typeface="Courier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40695F0A-2FFC-3144-BA6F-0144DB5F0F3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2133600" y="5791200"/>
            <a:ext cx="647858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altLang="ko-KR" sz="2400" b="1" i="1" dirty="0">
                <a:latin typeface="Calibri"/>
                <a:ea typeface="굴림" charset="-127"/>
                <a:cs typeface="Calibri"/>
              </a:rPr>
              <a:t>Must consider cost of </a:t>
            </a:r>
            <a:r>
              <a:rPr lang="en-US" altLang="ko-KR" sz="2400" b="1" i="1" dirty="0" err="1">
                <a:latin typeface="Calibri"/>
                <a:ea typeface="굴림" charset="-127"/>
                <a:cs typeface="Calibri"/>
              </a:rPr>
              <a:t>prefetch</a:t>
            </a:r>
            <a:r>
              <a:rPr lang="en-US" altLang="ko-KR" sz="2400" b="1" i="1" dirty="0">
                <a:latin typeface="Calibri"/>
                <a:ea typeface="굴림" charset="-127"/>
                <a:cs typeface="Calibri"/>
              </a:rPr>
              <a:t> instructions</a:t>
            </a:r>
            <a:endParaRPr lang="en-US" altLang="ko-KR" sz="2000" b="1" i="1" dirty="0">
              <a:latin typeface="Calibri"/>
              <a:ea typeface="굴림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Compiler Optimizations</a:t>
            </a:r>
            <a:endParaRPr lang="en-US" altLang="ko-KR"/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Restructuring code affects the data access sequence </a:t>
            </a:r>
          </a:p>
          <a:p>
            <a:pPr lvl="1"/>
            <a:r>
              <a:rPr lang="en-US" altLang="ko-KR" smtClean="0"/>
              <a:t>Group data accesses together to improve spatial locality</a:t>
            </a:r>
          </a:p>
          <a:p>
            <a:pPr lvl="1"/>
            <a:r>
              <a:rPr lang="en-US" altLang="ko-KR" smtClean="0"/>
              <a:t>Re-order data accesses to improve temporal locality</a:t>
            </a:r>
          </a:p>
          <a:p>
            <a:r>
              <a:rPr lang="en-US" altLang="ko-KR" smtClean="0"/>
              <a:t>Prevent data from entering the cache</a:t>
            </a:r>
          </a:p>
          <a:p>
            <a:pPr lvl="1"/>
            <a:r>
              <a:rPr lang="en-US" altLang="ko-KR" smtClean="0"/>
              <a:t>Useful for variables that will only be accessed once before being replaced</a:t>
            </a:r>
          </a:p>
          <a:p>
            <a:pPr lvl="1"/>
            <a:r>
              <a:rPr lang="en-US" altLang="ko-KR" smtClean="0"/>
              <a:t>Needs mechanism for software to tell hardware not to cache data (“no-allocate” instruction hints or page table bits)</a:t>
            </a:r>
          </a:p>
          <a:p>
            <a:r>
              <a:rPr lang="en-US" altLang="ko-KR" smtClean="0"/>
              <a:t>Kill data that will never be used again</a:t>
            </a:r>
          </a:p>
          <a:p>
            <a:pPr lvl="1"/>
            <a:r>
              <a:rPr lang="en-US" altLang="ko-KR" smtClean="0"/>
              <a:t>Streaming data exploits spatial locality but not temporal locality</a:t>
            </a:r>
          </a:p>
          <a:p>
            <a:pPr lvl="1"/>
            <a:r>
              <a:rPr lang="en-US" altLang="ko-KR" smtClean="0"/>
              <a:t>Replace into dead cache locations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619875"/>
            <a:ext cx="838200" cy="238125"/>
          </a:xfrm>
        </p:spPr>
        <p:txBody>
          <a:bodyPr/>
          <a:lstStyle/>
          <a:p>
            <a:fld id="{E7C53208-9B71-644B-A4A2-6C5E3A8050A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736600"/>
          </a:xfrm>
        </p:spPr>
        <p:txBody>
          <a:bodyPr/>
          <a:lstStyle/>
          <a:p>
            <a:r>
              <a:rPr lang="en-US" dirty="0" smtClean="0"/>
              <a:t>Early Read/Write Main Memory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A55E-377B-EA49-8D5B-C2FC0EE11A9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914399"/>
            <a:ext cx="4572000" cy="2703271"/>
            <a:chOff x="3733800" y="914399"/>
            <a:chExt cx="4572000" cy="27032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914399"/>
              <a:ext cx="3733800" cy="27032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33800" y="2667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Calibri"/>
                  <a:cs typeface="Calibri"/>
                </a:rPr>
                <a:t>Williams Tube, Manchester Mark 1, 1947</a:t>
              </a:r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066800"/>
            <a:ext cx="3130522" cy="4343400"/>
            <a:chOff x="228600" y="1066800"/>
            <a:chExt cx="3130522" cy="4343400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0668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Babbage, 1800s: Digits stored on mechanical wheels</a:t>
              </a:r>
              <a:endParaRPr lang="en-US" sz="1800" dirty="0">
                <a:latin typeface="Calibri"/>
                <a:cs typeface="Calibri"/>
              </a:endParaRPr>
            </a:p>
          </p:txBody>
        </p:sp>
        <p:pic>
          <p:nvPicPr>
            <p:cNvPr id="11" name="Picture 10" descr="BabbageDifferenceEngin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676400"/>
              <a:ext cx="3130522" cy="3733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48376" y="3733800"/>
            <a:ext cx="4641624" cy="2590800"/>
            <a:chOff x="4248376" y="3733800"/>
            <a:chExt cx="4641624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376" y="4038600"/>
              <a:ext cx="4641624" cy="2286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48200" y="37338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Calibri"/>
                  <a:cs typeface="Calibri"/>
                </a:rPr>
                <a:t>Mercury Delay Line, Univac 1, 1951</a:t>
              </a:r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548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Also, regenerative capacitor memory on 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Atanasoff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-Berry computer, and rotating magnetic drum memory on IBM 650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58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MIT Whirlwind Core Memory</a:t>
            </a:r>
            <a:endParaRPr lang="en-US" dirty="0"/>
          </a:p>
        </p:txBody>
      </p:sp>
      <p:pic>
        <p:nvPicPr>
          <p:cNvPr id="5" name="Content Placeholder 4" descr="IMG_1234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171" b="1217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6E4EA55E-377B-EA49-8D5B-C2FC0EE11A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IMG_1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6096000" cy="54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Memory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852D5188-89AE-5848-8C76-13C8280649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11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685800"/>
            <a:ext cx="7683500" cy="2362200"/>
          </a:xfrm>
        </p:spPr>
        <p:txBody>
          <a:bodyPr/>
          <a:lstStyle/>
          <a:p>
            <a:r>
              <a:rPr lang="en-US" sz="2400" dirty="0" smtClean="0"/>
              <a:t>Core memory was first large scale reliable main memory</a:t>
            </a:r>
          </a:p>
          <a:p>
            <a:pPr lvl="1"/>
            <a:r>
              <a:rPr lang="en-US" sz="2000" dirty="0" smtClean="0"/>
              <a:t>invented by Forrester in late 40s/early 50s at MIT for Whirlwind project</a:t>
            </a:r>
          </a:p>
          <a:p>
            <a:r>
              <a:rPr lang="en-US" sz="2400" dirty="0" smtClean="0"/>
              <a:t>Bits stored as magnetization polarity on small ferrite cores threaded onto two-dimensional grid of wires</a:t>
            </a:r>
          </a:p>
          <a:p>
            <a:r>
              <a:rPr lang="en-US" sz="2400" dirty="0" smtClean="0"/>
              <a:t>Coincident current pulses on X and Y wires would write cell and also sense original state (destructive reads)</a:t>
            </a:r>
            <a:endParaRPr lang="en-US" sz="2400" dirty="0"/>
          </a:p>
        </p:txBody>
      </p:sp>
      <p:pic>
        <p:nvPicPr>
          <p:cNvPr id="1411076" name="Picture 4" descr="g619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00400"/>
            <a:ext cx="4384675" cy="3408362"/>
          </a:xfrm>
          <a:prstGeom prst="rect">
            <a:avLst/>
          </a:prstGeom>
          <a:noFill/>
        </p:spPr>
      </p:pic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1447800" y="5943600"/>
            <a:ext cx="3060700" cy="544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DEC PDP-8/E Board, 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4K words x 12 bits, (1968)</a:t>
            </a:r>
          </a:p>
        </p:txBody>
      </p:sp>
      <p:sp>
        <p:nvSpPr>
          <p:cNvPr id="1411078" name="Rectangle 6"/>
          <p:cNvSpPr>
            <a:spLocks noChangeArrowheads="1"/>
          </p:cNvSpPr>
          <p:nvPr/>
        </p:nvSpPr>
        <p:spPr bwMode="auto">
          <a:xfrm>
            <a:off x="228600" y="3352800"/>
            <a:ext cx="441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Robust, non-volatile storage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Used on space shuttle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computers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Cores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threaded onto wires by hand (25 billion a year at peak production)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Core access time ~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1µs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35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Semiconductor Memory</a:t>
            </a:r>
            <a:endParaRPr lang="en-US" dirty="0"/>
          </a:p>
        </p:txBody>
      </p:sp>
      <p:sp>
        <p:nvSpPr>
          <p:cNvPr id="1413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01000" cy="5054600"/>
          </a:xfrm>
        </p:spPr>
        <p:txBody>
          <a:bodyPr/>
          <a:lstStyle/>
          <a:p>
            <a:r>
              <a:rPr lang="en-US" sz="2800" dirty="0" smtClean="0"/>
              <a:t>Semiconductor memory began to be competitive in early 1970s</a:t>
            </a:r>
          </a:p>
          <a:p>
            <a:pPr lvl="1"/>
            <a:r>
              <a:rPr lang="en-US" sz="2000" dirty="0" smtClean="0"/>
              <a:t>Intel formed to exploit market for semiconductor memory</a:t>
            </a:r>
          </a:p>
          <a:p>
            <a:pPr lvl="1"/>
            <a:r>
              <a:rPr lang="en-US" sz="2000" dirty="0" smtClean="0"/>
              <a:t>Early semiconductor memory was Static RAM  (SRAM).  SRAM cell internals similar to a latch (cross-coupled inverters).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First commercial Dynamic RAM (DRAM) was Intel 1103</a:t>
            </a:r>
          </a:p>
          <a:p>
            <a:pPr lvl="1"/>
            <a:r>
              <a:rPr lang="en-US" sz="2000" dirty="0" smtClean="0"/>
              <a:t>1Kbit of storage on single chip</a:t>
            </a:r>
          </a:p>
          <a:p>
            <a:pPr lvl="1"/>
            <a:r>
              <a:rPr lang="en-US" sz="2000" dirty="0" smtClean="0"/>
              <a:t>charge on a capacitor used to hold value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800" i="1" dirty="0" smtClean="0"/>
              <a:t>Semiconductor memory quickly replaced core in ‘70s</a:t>
            </a:r>
            <a:endParaRPr lang="en-US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4311CA21-302C-9A4E-9ED6-2ED8F60F37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35775" cy="736600"/>
          </a:xfrm>
        </p:spPr>
        <p:txBody>
          <a:bodyPr/>
          <a:lstStyle/>
          <a:p>
            <a:r>
              <a:rPr lang="en-US" dirty="0" smtClean="0"/>
              <a:t>One-Transistor Dynamic RAM [</a:t>
            </a:r>
            <a:r>
              <a:rPr lang="en-US" dirty="0" err="1" smtClean="0"/>
              <a:t>Dennard</a:t>
            </a:r>
            <a:r>
              <a:rPr lang="en-US" dirty="0" smtClean="0"/>
              <a:t>, IBM]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D0D9-6D82-6948-9305-A5455EA2CB7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14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6670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14148" name="Group 4"/>
          <p:cNvGrpSpPr>
            <a:grpSpLocks/>
          </p:cNvGrpSpPr>
          <p:nvPr/>
        </p:nvGrpSpPr>
        <p:grpSpPr bwMode="auto">
          <a:xfrm>
            <a:off x="2971800" y="2362200"/>
            <a:ext cx="2853287" cy="3962400"/>
            <a:chOff x="2574" y="1015"/>
            <a:chExt cx="1432" cy="2274"/>
          </a:xfrm>
        </p:grpSpPr>
        <p:sp>
          <p:nvSpPr>
            <p:cNvPr id="1414149" name="Rectangle 5"/>
            <p:cNvSpPr>
              <a:spLocks noChangeArrowheads="1"/>
            </p:cNvSpPr>
            <p:nvPr/>
          </p:nvSpPr>
          <p:spPr bwMode="auto">
            <a:xfrm>
              <a:off x="2694" y="1804"/>
              <a:ext cx="937" cy="450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0" name="Rectangle 6"/>
            <p:cNvSpPr>
              <a:spLocks noChangeArrowheads="1"/>
            </p:cNvSpPr>
            <p:nvPr/>
          </p:nvSpPr>
          <p:spPr bwMode="auto">
            <a:xfrm>
              <a:off x="3032" y="2141"/>
              <a:ext cx="262" cy="11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1" name="Rectangle 7"/>
            <p:cNvSpPr>
              <a:spLocks noChangeArrowheads="1"/>
            </p:cNvSpPr>
            <p:nvPr/>
          </p:nvSpPr>
          <p:spPr bwMode="auto">
            <a:xfrm>
              <a:off x="2694" y="2254"/>
              <a:ext cx="937" cy="300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2" name="Freeform 8"/>
            <p:cNvSpPr>
              <a:spLocks/>
            </p:cNvSpPr>
            <p:nvPr/>
          </p:nvSpPr>
          <p:spPr bwMode="auto">
            <a:xfrm>
              <a:off x="2994" y="1466"/>
              <a:ext cx="451" cy="789"/>
            </a:xfrm>
            <a:custGeom>
              <a:avLst/>
              <a:gdLst/>
              <a:ahLst/>
              <a:cxnLst>
                <a:cxn ang="0">
                  <a:pos x="480" y="1008"/>
                </a:cxn>
                <a:cxn ang="0">
                  <a:pos x="432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36"/>
                </a:cxn>
                <a:cxn ang="0">
                  <a:pos x="480" y="336"/>
                </a:cxn>
                <a:cxn ang="0">
                  <a:pos x="480" y="0"/>
                </a:cxn>
                <a:cxn ang="0">
                  <a:pos x="576" y="0"/>
                </a:cxn>
                <a:cxn ang="0">
                  <a:pos x="576" y="1008"/>
                </a:cxn>
                <a:cxn ang="0">
                  <a:pos x="480" y="1008"/>
                </a:cxn>
              </a:cxnLst>
              <a:rect l="0" t="0" r="r" b="b"/>
              <a:pathLst>
                <a:path w="577" h="1009">
                  <a:moveTo>
                    <a:pt x="480" y="1008"/>
                  </a:moveTo>
                  <a:lnTo>
                    <a:pt x="432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336"/>
                  </a:lnTo>
                  <a:lnTo>
                    <a:pt x="480" y="336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1008"/>
                  </a:lnTo>
                  <a:lnTo>
                    <a:pt x="480" y="1008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rgbClr val="66CCFF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3" name="Freeform 9"/>
            <p:cNvSpPr>
              <a:spLocks/>
            </p:cNvSpPr>
            <p:nvPr/>
          </p:nvSpPr>
          <p:spPr bwMode="auto">
            <a:xfrm>
              <a:off x="3294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4" name="Freeform 10"/>
            <p:cNvSpPr>
              <a:spLocks/>
            </p:cNvSpPr>
            <p:nvPr/>
          </p:nvSpPr>
          <p:spPr bwMode="auto">
            <a:xfrm>
              <a:off x="2769" y="2254"/>
              <a:ext cx="263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288" y="144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45">
                  <a:moveTo>
                    <a:pt x="0" y="0"/>
                  </a:moveTo>
                  <a:lnTo>
                    <a:pt x="48" y="144"/>
                  </a:lnTo>
                  <a:lnTo>
                    <a:pt x="288" y="144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5" name="Line 11"/>
            <p:cNvSpPr>
              <a:spLocks noChangeShapeType="1"/>
            </p:cNvSpPr>
            <p:nvPr/>
          </p:nvSpPr>
          <p:spPr bwMode="auto">
            <a:xfrm>
              <a:off x="3032" y="2254"/>
              <a:ext cx="262" cy="0"/>
            </a:xfrm>
            <a:prstGeom prst="line">
              <a:avLst/>
            </a:prstGeom>
            <a:noFill/>
            <a:ln w="50800">
              <a:solidFill>
                <a:srgbClr val="868686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6" name="Freeform 12"/>
            <p:cNvSpPr>
              <a:spLocks/>
            </p:cNvSpPr>
            <p:nvPr/>
          </p:nvSpPr>
          <p:spPr bwMode="auto">
            <a:xfrm>
              <a:off x="2694" y="1466"/>
              <a:ext cx="938" cy="33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480" y="0"/>
                </a:cxn>
                <a:cxn ang="0">
                  <a:pos x="480" y="336"/>
                </a:cxn>
                <a:cxn ang="0">
                  <a:pos x="864" y="336"/>
                </a:cxn>
                <a:cxn ang="0">
                  <a:pos x="864" y="0"/>
                </a:cxn>
                <a:cxn ang="0">
                  <a:pos x="960" y="0"/>
                </a:cxn>
                <a:cxn ang="0">
                  <a:pos x="960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84" y="432"/>
                  </a:lnTo>
                  <a:lnTo>
                    <a:pt x="384" y="0"/>
                  </a:lnTo>
                  <a:lnTo>
                    <a:pt x="480" y="0"/>
                  </a:lnTo>
                  <a:lnTo>
                    <a:pt x="480" y="336"/>
                  </a:lnTo>
                  <a:lnTo>
                    <a:pt x="864" y="336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960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7" name="Freeform 13"/>
            <p:cNvSpPr>
              <a:spLocks/>
            </p:cNvSpPr>
            <p:nvPr/>
          </p:nvSpPr>
          <p:spPr bwMode="auto">
            <a:xfrm>
              <a:off x="2694" y="1429"/>
              <a:ext cx="938" cy="338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6" y="432"/>
                </a:cxn>
                <a:cxn ang="0">
                  <a:pos x="336" y="0"/>
                </a:cxn>
                <a:cxn ang="0">
                  <a:pos x="528" y="0"/>
                </a:cxn>
                <a:cxn ang="0">
                  <a:pos x="528" y="336"/>
                </a:cxn>
                <a:cxn ang="0">
                  <a:pos x="816" y="336"/>
                </a:cxn>
                <a:cxn ang="0">
                  <a:pos x="816" y="0"/>
                </a:cxn>
                <a:cxn ang="0">
                  <a:pos x="1008" y="0"/>
                </a:cxn>
                <a:cxn ang="0">
                  <a:pos x="1008" y="432"/>
                </a:cxn>
                <a:cxn ang="0">
                  <a:pos x="1200" y="432"/>
                </a:cxn>
              </a:cxnLst>
              <a:rect l="0" t="0" r="r" b="b"/>
              <a:pathLst>
                <a:path w="1201" h="433">
                  <a:moveTo>
                    <a:pt x="0" y="432"/>
                  </a:moveTo>
                  <a:lnTo>
                    <a:pt x="336" y="432"/>
                  </a:lnTo>
                  <a:lnTo>
                    <a:pt x="336" y="0"/>
                  </a:lnTo>
                  <a:lnTo>
                    <a:pt x="528" y="0"/>
                  </a:lnTo>
                  <a:lnTo>
                    <a:pt x="528" y="336"/>
                  </a:lnTo>
                  <a:lnTo>
                    <a:pt x="816" y="336"/>
                  </a:lnTo>
                  <a:lnTo>
                    <a:pt x="816" y="0"/>
                  </a:lnTo>
                  <a:lnTo>
                    <a:pt x="1008" y="0"/>
                  </a:lnTo>
                  <a:lnTo>
                    <a:pt x="1008" y="432"/>
                  </a:lnTo>
                  <a:lnTo>
                    <a:pt x="1200" y="432"/>
                  </a:lnTo>
                </a:path>
              </a:pathLst>
            </a:custGeom>
            <a:noFill/>
            <a:ln w="76200" cap="rnd" cmpd="sng">
              <a:solidFill>
                <a:srgbClr val="CC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58" name="Rectangle 14"/>
            <p:cNvSpPr>
              <a:spLocks noChangeArrowheads="1"/>
            </p:cNvSpPr>
            <p:nvPr/>
          </p:nvSpPr>
          <p:spPr bwMode="auto">
            <a:xfrm>
              <a:off x="2574" y="1015"/>
              <a:ext cx="12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 err="1">
                  <a:solidFill>
                    <a:srgbClr val="CC00FF"/>
                  </a:solidFill>
                  <a:latin typeface="Calibri"/>
                  <a:cs typeface="Calibri"/>
                </a:rPr>
                <a:t>TiN</a:t>
              </a:r>
              <a:r>
                <a:rPr lang="en-US" sz="1800" b="1" dirty="0">
                  <a:solidFill>
                    <a:srgbClr val="CC00FF"/>
                  </a:solidFill>
                  <a:latin typeface="Calibri"/>
                  <a:cs typeface="Calibri"/>
                </a:rPr>
                <a:t> top electrode (V</a:t>
              </a:r>
              <a:r>
                <a:rPr lang="en-US" sz="1800" b="1" baseline="-25000" dirty="0">
                  <a:solidFill>
                    <a:srgbClr val="CC00FF"/>
                  </a:solidFill>
                  <a:latin typeface="Calibri"/>
                  <a:cs typeface="Calibri"/>
                </a:rPr>
                <a:t>REF</a:t>
              </a:r>
              <a:r>
                <a:rPr lang="en-US" sz="1800" b="1" dirty="0">
                  <a:solidFill>
                    <a:srgbClr val="CC00FF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414159" name="Line 15"/>
            <p:cNvSpPr>
              <a:spLocks noChangeShapeType="1"/>
            </p:cNvSpPr>
            <p:nvPr/>
          </p:nvSpPr>
          <p:spPr bwMode="auto">
            <a:xfrm>
              <a:off x="2882" y="1167"/>
              <a:ext cx="112" cy="2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0" name="Rectangle 16"/>
            <p:cNvSpPr>
              <a:spLocks noChangeArrowheads="1"/>
            </p:cNvSpPr>
            <p:nvPr/>
          </p:nvSpPr>
          <p:spPr bwMode="auto">
            <a:xfrm>
              <a:off x="3173" y="1192"/>
              <a:ext cx="83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Ta</a:t>
              </a:r>
              <a:r>
                <a:rPr lang="en-US" sz="1800" b="1" baseline="-25000">
                  <a:solidFill>
                    <a:srgbClr val="FF9900"/>
                  </a:solidFill>
                  <a:latin typeface="Calibri"/>
                  <a:cs typeface="Calibri"/>
                </a:rPr>
                <a:t>2</a:t>
              </a: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O</a:t>
              </a:r>
              <a:r>
                <a:rPr lang="en-US" sz="1800" b="1" baseline="-25000">
                  <a:solidFill>
                    <a:srgbClr val="FF9900"/>
                  </a:solidFill>
                  <a:latin typeface="Calibri"/>
                  <a:cs typeface="Calibri"/>
                </a:rPr>
                <a:t>5</a:t>
              </a:r>
              <a:r>
                <a:rPr lang="en-US" sz="1800" b="1">
                  <a:solidFill>
                    <a:srgbClr val="FF9900"/>
                  </a:solidFill>
                  <a:latin typeface="Calibri"/>
                  <a:cs typeface="Calibri"/>
                </a:rPr>
                <a:t> dielectric</a:t>
              </a:r>
            </a:p>
          </p:txBody>
        </p:sp>
        <p:sp>
          <p:nvSpPr>
            <p:cNvPr id="1414161" name="Line 17"/>
            <p:cNvSpPr>
              <a:spLocks noChangeShapeType="1"/>
            </p:cNvSpPr>
            <p:nvPr/>
          </p:nvSpPr>
          <p:spPr bwMode="auto">
            <a:xfrm flipH="1">
              <a:off x="3444" y="1354"/>
              <a:ext cx="262" cy="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2" name="Rectangle 18"/>
            <p:cNvSpPr>
              <a:spLocks noChangeArrowheads="1"/>
            </p:cNvSpPr>
            <p:nvPr/>
          </p:nvSpPr>
          <p:spPr bwMode="auto">
            <a:xfrm>
              <a:off x="3210" y="2611"/>
              <a:ext cx="58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66CCFF"/>
                  </a:solidFill>
                  <a:latin typeface="Calibri"/>
                  <a:cs typeface="Calibri"/>
                </a:rPr>
                <a:t>W bottom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>
                  <a:solidFill>
                    <a:srgbClr val="66CCFF"/>
                  </a:solidFill>
                  <a:latin typeface="Calibri"/>
                  <a:cs typeface="Calibri"/>
                </a:rPr>
                <a:t>electrode</a:t>
              </a:r>
            </a:p>
          </p:txBody>
        </p:sp>
        <p:sp>
          <p:nvSpPr>
            <p:cNvPr id="1414163" name="Line 19"/>
            <p:cNvSpPr>
              <a:spLocks noChangeShapeType="1"/>
            </p:cNvSpPr>
            <p:nvPr/>
          </p:nvSpPr>
          <p:spPr bwMode="auto">
            <a:xfrm flipH="1" flipV="1">
              <a:off x="3406" y="2066"/>
              <a:ext cx="113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4" name="Rectangle 20"/>
            <p:cNvSpPr>
              <a:spLocks noChangeArrowheads="1"/>
            </p:cNvSpPr>
            <p:nvPr/>
          </p:nvSpPr>
          <p:spPr bwMode="auto">
            <a:xfrm>
              <a:off x="2687" y="2618"/>
              <a:ext cx="34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poly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word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800" b="1" dirty="0">
                  <a:solidFill>
                    <a:srgbClr val="CC0000"/>
                  </a:solidFill>
                  <a:latin typeface="Calibri"/>
                  <a:cs typeface="Calibri"/>
                </a:rPr>
                <a:t>line</a:t>
              </a:r>
            </a:p>
          </p:txBody>
        </p:sp>
        <p:sp>
          <p:nvSpPr>
            <p:cNvPr id="1414165" name="Line 21"/>
            <p:cNvSpPr>
              <a:spLocks noChangeShapeType="1"/>
            </p:cNvSpPr>
            <p:nvPr/>
          </p:nvSpPr>
          <p:spPr bwMode="auto">
            <a:xfrm flipV="1">
              <a:off x="2994" y="2216"/>
              <a:ext cx="112" cy="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4166" name="Rectangle 22"/>
            <p:cNvSpPr>
              <a:spLocks noChangeArrowheads="1"/>
            </p:cNvSpPr>
            <p:nvPr/>
          </p:nvSpPr>
          <p:spPr bwMode="auto">
            <a:xfrm>
              <a:off x="3062" y="2954"/>
              <a:ext cx="79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solidFill>
                    <a:schemeClr val="tx1"/>
                  </a:solidFill>
                  <a:latin typeface="Verdana" charset="0"/>
                </a:rPr>
                <a:t>access transistor</a:t>
              </a:r>
            </a:p>
          </p:txBody>
        </p:sp>
        <p:sp>
          <p:nvSpPr>
            <p:cNvPr id="1414167" name="Line 23"/>
            <p:cNvSpPr>
              <a:spLocks noChangeShapeType="1"/>
            </p:cNvSpPr>
            <p:nvPr/>
          </p:nvSpPr>
          <p:spPr bwMode="auto">
            <a:xfrm flipV="1">
              <a:off x="3181" y="2254"/>
              <a:ext cx="0" cy="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914400"/>
            <a:ext cx="4751388" cy="3824701"/>
            <a:chOff x="304800" y="1052099"/>
            <a:chExt cx="4751388" cy="3824701"/>
          </a:xfrm>
        </p:grpSpPr>
        <p:sp>
          <p:nvSpPr>
            <p:cNvPr id="1414169" name="Rectangle 25"/>
            <p:cNvSpPr>
              <a:spLocks noChangeArrowheads="1"/>
            </p:cNvSpPr>
            <p:nvPr/>
          </p:nvSpPr>
          <p:spPr bwMode="auto">
            <a:xfrm>
              <a:off x="709613" y="1360488"/>
              <a:ext cx="2039937" cy="159543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04800" y="1052099"/>
              <a:ext cx="4751388" cy="3824701"/>
              <a:chOff x="304800" y="914400"/>
              <a:chExt cx="4751388" cy="3824701"/>
            </a:xfrm>
          </p:grpSpPr>
          <p:grpSp>
            <p:nvGrpSpPr>
              <p:cNvPr id="1414170" name="Group 26"/>
              <p:cNvGrpSpPr>
                <a:grpSpLocks/>
              </p:cNvGrpSpPr>
              <p:nvPr/>
            </p:nvGrpSpPr>
            <p:grpSpPr bwMode="auto">
              <a:xfrm>
                <a:off x="1450975" y="1671638"/>
                <a:ext cx="930275" cy="444500"/>
                <a:chOff x="2352" y="1224"/>
                <a:chExt cx="481" cy="241"/>
              </a:xfrm>
            </p:grpSpPr>
            <p:sp>
              <p:nvSpPr>
                <p:cNvPr id="1414171" name="Freeform 27"/>
                <p:cNvSpPr>
                  <a:spLocks/>
                </p:cNvSpPr>
                <p:nvPr/>
              </p:nvSpPr>
              <p:spPr bwMode="auto">
                <a:xfrm>
                  <a:off x="2352" y="1384"/>
                  <a:ext cx="481" cy="81"/>
                </a:xfrm>
                <a:custGeom>
                  <a:avLst/>
                  <a:gdLst/>
                  <a:ahLst/>
                  <a:cxnLst>
                    <a:cxn ang="0">
                      <a:pos x="480" y="80"/>
                    </a:cxn>
                    <a:cxn ang="0">
                      <a:pos x="320" y="80"/>
                    </a:cxn>
                    <a:cxn ang="0">
                      <a:pos x="320" y="0"/>
                    </a:cxn>
                    <a:cxn ang="0">
                      <a:pos x="160" y="0"/>
                    </a:cxn>
                    <a:cxn ang="0">
                      <a:pos x="16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481" h="81">
                      <a:moveTo>
                        <a:pt x="480" y="80"/>
                      </a:moveTo>
                      <a:lnTo>
                        <a:pt x="320" y="80"/>
                      </a:lnTo>
                      <a:lnTo>
                        <a:pt x="320" y="0"/>
                      </a:lnTo>
                      <a:lnTo>
                        <a:pt x="160" y="0"/>
                      </a:lnTo>
                      <a:lnTo>
                        <a:pt x="160" y="8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7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512" y="1344"/>
                  <a:ext cx="1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7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592" y="1224"/>
                  <a:ext cx="0" cy="1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414174" name="Line 30"/>
              <p:cNvSpPr>
                <a:spLocks noChangeShapeType="1"/>
              </p:cNvSpPr>
              <p:nvPr/>
            </p:nvSpPr>
            <p:spPr bwMode="auto">
              <a:xfrm>
                <a:off x="1914525" y="1627188"/>
                <a:ext cx="0" cy="1762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75" name="Oval 31"/>
              <p:cNvSpPr>
                <a:spLocks noChangeArrowheads="1"/>
              </p:cNvSpPr>
              <p:nvPr/>
            </p:nvSpPr>
            <p:spPr bwMode="auto">
              <a:xfrm>
                <a:off x="2339975" y="2076450"/>
                <a:ext cx="77788" cy="7461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76" name="Oval 32"/>
              <p:cNvSpPr>
                <a:spLocks noChangeArrowheads="1"/>
              </p:cNvSpPr>
              <p:nvPr/>
            </p:nvSpPr>
            <p:spPr bwMode="auto">
              <a:xfrm>
                <a:off x="1876425" y="1589088"/>
                <a:ext cx="77788" cy="7461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77" name="Line 33"/>
              <p:cNvSpPr>
                <a:spLocks noChangeShapeType="1"/>
              </p:cNvSpPr>
              <p:nvPr/>
            </p:nvSpPr>
            <p:spPr bwMode="auto">
              <a:xfrm>
                <a:off x="2378075" y="1273175"/>
                <a:ext cx="0" cy="20367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78" name="Line 34"/>
              <p:cNvSpPr>
                <a:spLocks noChangeShapeType="1"/>
              </p:cNvSpPr>
              <p:nvPr/>
            </p:nvSpPr>
            <p:spPr bwMode="auto">
              <a:xfrm>
                <a:off x="657225" y="1622425"/>
                <a:ext cx="2370138" cy="47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79" name="Rectangle 35"/>
              <p:cNvSpPr>
                <a:spLocks noChangeArrowheads="1"/>
              </p:cNvSpPr>
              <p:nvPr/>
            </p:nvSpPr>
            <p:spPr bwMode="auto">
              <a:xfrm>
                <a:off x="874713" y="914400"/>
                <a:ext cx="1682251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1-T DRAM Cell</a:t>
                </a:r>
              </a:p>
            </p:txBody>
          </p:sp>
          <p:grpSp>
            <p:nvGrpSpPr>
              <p:cNvPr id="1414180" name="Group 36"/>
              <p:cNvGrpSpPr>
                <a:grpSpLocks/>
              </p:cNvGrpSpPr>
              <p:nvPr/>
            </p:nvGrpSpPr>
            <p:grpSpPr bwMode="auto">
              <a:xfrm>
                <a:off x="1265238" y="2098675"/>
                <a:ext cx="371475" cy="177800"/>
                <a:chOff x="2256" y="1456"/>
                <a:chExt cx="192" cy="96"/>
              </a:xfrm>
            </p:grpSpPr>
            <p:sp>
              <p:nvSpPr>
                <p:cNvPr id="1414181" name="Line 37"/>
                <p:cNvSpPr>
                  <a:spLocks noChangeShapeType="1"/>
                </p:cNvSpPr>
                <p:nvPr/>
              </p:nvSpPr>
              <p:spPr bwMode="auto">
                <a:xfrm>
                  <a:off x="2352" y="145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82" name="Line 38"/>
                <p:cNvSpPr>
                  <a:spLocks noChangeShapeType="1"/>
                </p:cNvSpPr>
                <p:nvPr/>
              </p:nvSpPr>
              <p:spPr bwMode="auto">
                <a:xfrm>
                  <a:off x="2256" y="155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14183" name="Group 39"/>
              <p:cNvGrpSpPr>
                <a:grpSpLocks/>
              </p:cNvGrpSpPr>
              <p:nvPr/>
            </p:nvGrpSpPr>
            <p:grpSpPr bwMode="auto">
              <a:xfrm>
                <a:off x="1265238" y="2365375"/>
                <a:ext cx="371475" cy="176213"/>
                <a:chOff x="2256" y="1600"/>
                <a:chExt cx="192" cy="96"/>
              </a:xfrm>
            </p:grpSpPr>
            <p:sp>
              <p:nvSpPr>
                <p:cNvPr id="141418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352" y="16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  <p:sp>
              <p:nvSpPr>
                <p:cNvPr id="1414185" name="Line 41"/>
                <p:cNvSpPr>
                  <a:spLocks noChangeShapeType="1"/>
                </p:cNvSpPr>
                <p:nvPr/>
              </p:nvSpPr>
              <p:spPr bwMode="auto">
                <a:xfrm>
                  <a:off x="2256" y="160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414186" name="Rectangle 42"/>
              <p:cNvSpPr>
                <a:spLocks noChangeArrowheads="1"/>
              </p:cNvSpPr>
              <p:nvPr/>
            </p:nvSpPr>
            <p:spPr bwMode="auto">
              <a:xfrm>
                <a:off x="2971800" y="1447800"/>
                <a:ext cx="728715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word</a:t>
                </a:r>
              </a:p>
            </p:txBody>
          </p:sp>
          <p:sp>
            <p:nvSpPr>
              <p:cNvPr id="1414187" name="Rectangle 43"/>
              <p:cNvSpPr>
                <a:spLocks noChangeArrowheads="1"/>
              </p:cNvSpPr>
              <p:nvPr/>
            </p:nvSpPr>
            <p:spPr bwMode="auto">
              <a:xfrm>
                <a:off x="2081213" y="3306763"/>
                <a:ext cx="465472" cy="375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bit</a:t>
                </a:r>
              </a:p>
            </p:txBody>
          </p:sp>
          <p:sp>
            <p:nvSpPr>
              <p:cNvPr id="1414188" name="Rectangle 44"/>
              <p:cNvSpPr>
                <a:spLocks noChangeArrowheads="1"/>
              </p:cNvSpPr>
              <p:nvPr/>
            </p:nvSpPr>
            <p:spPr bwMode="auto">
              <a:xfrm>
                <a:off x="2971800" y="1905000"/>
                <a:ext cx="2084388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  <a:latin typeface="Calibri"/>
                    <a:cs typeface="Calibri"/>
                  </a:rPr>
                  <a:t>access transistor</a:t>
                </a:r>
              </a:p>
            </p:txBody>
          </p:sp>
          <p:sp>
            <p:nvSpPr>
              <p:cNvPr id="1414189" name="Line 45"/>
              <p:cNvSpPr>
                <a:spLocks noChangeShapeType="1"/>
              </p:cNvSpPr>
              <p:nvPr/>
            </p:nvSpPr>
            <p:spPr bwMode="auto">
              <a:xfrm flipH="1" flipV="1">
                <a:off x="2100263" y="1889125"/>
                <a:ext cx="835025" cy="176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14190" name="Rectangle 46"/>
              <p:cNvSpPr>
                <a:spLocks noChangeArrowheads="1"/>
              </p:cNvSpPr>
              <p:nvPr/>
            </p:nvSpPr>
            <p:spPr bwMode="auto">
              <a:xfrm>
                <a:off x="304800" y="3810000"/>
                <a:ext cx="2590800" cy="929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"/>
                    <a:cs typeface="Calibri"/>
                  </a:rPr>
                  <a:t>Storage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Calibri"/>
                    <a:cs typeface="Calibri"/>
                  </a:rPr>
                  <a:t>capacitor (FET gate, trench, stack)</a:t>
                </a:r>
              </a:p>
            </p:txBody>
          </p:sp>
          <p:sp>
            <p:nvSpPr>
              <p:cNvPr id="1414191" name="Line 47"/>
              <p:cNvSpPr>
                <a:spLocks noChangeShapeType="1"/>
              </p:cNvSpPr>
              <p:nvPr/>
            </p:nvSpPr>
            <p:spPr bwMode="auto">
              <a:xfrm flipV="1">
                <a:off x="987425" y="2424113"/>
                <a:ext cx="185738" cy="13255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414192" name="Rectangle 48"/>
          <p:cNvSpPr>
            <a:spLocks noChangeArrowheads="1"/>
          </p:cNvSpPr>
          <p:nvPr/>
        </p:nvSpPr>
        <p:spPr bwMode="auto">
          <a:xfrm>
            <a:off x="1154113" y="2533650"/>
            <a:ext cx="5889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V</a:t>
            </a:r>
            <a:r>
              <a:rPr lang="en-US" baseline="-25000">
                <a:solidFill>
                  <a:schemeClr val="tx1"/>
                </a:solidFill>
                <a:latin typeface="Verdana" charset="0"/>
              </a:rPr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val="206837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2211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DRAM Cell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660D-4C45-964F-A040-C0D4146A75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6172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[Samsung, sub-70nm DRAM, 2004]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24332</TotalTime>
  <Words>2494</Words>
  <Application>Microsoft Macintosh PowerPoint</Application>
  <PresentationFormat>On-screen Show (4:3)</PresentationFormat>
  <Paragraphs>465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ParLab Template</vt:lpstr>
      <vt:lpstr>CS252 Graduate Computer Architecture Spring 2014 Lecture 10: Memory</vt:lpstr>
      <vt:lpstr>Last Time in Lecture 9</vt:lpstr>
      <vt:lpstr>Early Read-Only Memory Technologies</vt:lpstr>
      <vt:lpstr>Early Read/Write Main Memory Technologies</vt:lpstr>
      <vt:lpstr>MIT Whirlwind Core Memory</vt:lpstr>
      <vt:lpstr>Core Memory</vt:lpstr>
      <vt:lpstr>Semiconductor Memory</vt:lpstr>
      <vt:lpstr>One-Transistor Dynamic RAM [Dennard, IBM]</vt:lpstr>
      <vt:lpstr>Modern DRAM Cell Structure</vt:lpstr>
      <vt:lpstr>DRAM Conceptual Architecture</vt:lpstr>
      <vt:lpstr>DRAM Physical Layout</vt:lpstr>
      <vt:lpstr>DRAM Packaging (Laptops/Desktops/Servers)</vt:lpstr>
      <vt:lpstr>DRAM Packaging, Mobile Devices</vt:lpstr>
      <vt:lpstr>DRAM Operation</vt:lpstr>
      <vt:lpstr>Memory Parameters</vt:lpstr>
      <vt:lpstr>Processor-DRAM Gap (latency) </vt:lpstr>
      <vt:lpstr>Physical Size Affects Latency</vt:lpstr>
      <vt:lpstr>Two predictable properties of memory references:</vt:lpstr>
      <vt:lpstr>Memory Reference Patterns</vt:lpstr>
      <vt:lpstr>Memory Hierarchy</vt:lpstr>
      <vt:lpstr>Management of Memory Hierarchy</vt:lpstr>
      <vt:lpstr>Important Cache Parameters (Review)</vt:lpstr>
      <vt:lpstr>Improving Cache Performance</vt:lpstr>
      <vt:lpstr>Causes of Cache Misses: The 3 C’s</vt:lpstr>
      <vt:lpstr>Effect of Cache Parameters on Performance</vt:lpstr>
      <vt:lpstr>Multilevel Caches</vt:lpstr>
      <vt:lpstr>Presence of L2 influences L1 design</vt:lpstr>
      <vt:lpstr>Inclusion Policy</vt:lpstr>
      <vt:lpstr>Power 7 On-Chip Caches [IBM 2009]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Compiler Optimizations</vt:lpstr>
      <vt:lpstr>Acknowledgements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CS252 Spring 2014 Lecture 1</dc:title>
  <dc:subject/>
  <dc:creator>Krste Asanovic</dc:creator>
  <cp:keywords/>
  <dc:description/>
  <cp:lastModifiedBy>Krste Asanovic</cp:lastModifiedBy>
  <cp:revision>3269</cp:revision>
  <cp:lastPrinted>2014-03-04T07:58:52Z</cp:lastPrinted>
  <dcterms:created xsi:type="dcterms:W3CDTF">2013-02-14T14:44:06Z</dcterms:created>
  <dcterms:modified xsi:type="dcterms:W3CDTF">2014-03-12T13:47:04Z</dcterms:modified>
  <cp:category/>
</cp:coreProperties>
</file>