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</p:sldMasterIdLst>
  <p:notesMasterIdLst>
    <p:notesMasterId r:id="rId27"/>
  </p:notesMasterIdLst>
  <p:handoutMasterIdLst>
    <p:handoutMasterId r:id="rId28"/>
  </p:handoutMasterIdLst>
  <p:sldIdLst>
    <p:sldId id="541" r:id="rId2"/>
    <p:sldId id="881" r:id="rId3"/>
    <p:sldId id="882" r:id="rId4"/>
    <p:sldId id="905" r:id="rId5"/>
    <p:sldId id="906" r:id="rId6"/>
    <p:sldId id="907" r:id="rId7"/>
    <p:sldId id="885" r:id="rId8"/>
    <p:sldId id="908" r:id="rId9"/>
    <p:sldId id="909" r:id="rId10"/>
    <p:sldId id="910" r:id="rId11"/>
    <p:sldId id="911" r:id="rId12"/>
    <p:sldId id="912" r:id="rId13"/>
    <p:sldId id="913" r:id="rId14"/>
    <p:sldId id="893" r:id="rId15"/>
    <p:sldId id="894" r:id="rId16"/>
    <p:sldId id="895" r:id="rId17"/>
    <p:sldId id="896" r:id="rId18"/>
    <p:sldId id="914" r:id="rId19"/>
    <p:sldId id="915" r:id="rId20"/>
    <p:sldId id="916" r:id="rId21"/>
    <p:sldId id="917" r:id="rId22"/>
    <p:sldId id="918" r:id="rId23"/>
    <p:sldId id="901" r:id="rId24"/>
    <p:sldId id="902" r:id="rId25"/>
    <p:sldId id="83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B78"/>
    <a:srgbClr val="6C89DE"/>
    <a:srgbClr val="CEFC6C"/>
    <a:srgbClr val="9FFCC1"/>
    <a:srgbClr val="FFEF85"/>
    <a:srgbClr val="FDB8A2"/>
    <a:srgbClr val="C4D9F0"/>
    <a:srgbClr val="9CFEBF"/>
    <a:srgbClr val="B1F5FE"/>
    <a:srgbClr val="FDB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3950" autoAdjust="0"/>
  </p:normalViewPr>
  <p:slideViewPr>
    <p:cSldViewPr>
      <p:cViewPr varScale="1">
        <p:scale>
          <a:sx n="85" d="100"/>
          <a:sy n="85" d="100"/>
        </p:scale>
        <p:origin x="-1048" y="-120"/>
      </p:cViewPr>
      <p:guideLst>
        <p:guide orient="horz" pos="2436"/>
        <p:guide pos="5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CS252, Spring 2014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686CE2FE-CE32-474C-AE0A-B04D445B0B19}" type="datetimeFigureOut">
              <a:rPr lang="en-US">
                <a:latin typeface="Calibri"/>
                <a:cs typeface="Calibri"/>
              </a:rPr>
              <a:pPr>
                <a:defRPr/>
              </a:pPr>
              <a:t>3/17/14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dirty="0" smtClean="0">
                <a:solidFill>
                  <a:srgbClr val="1B3384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0D863C7A-6CF2-EF4F-AF6B-205759EC2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A2E8994E-D88B-AD41-9688-CBCE766D898D}" type="datetime1">
              <a:rPr lang="en-US"/>
              <a:pPr>
                <a:defRPr/>
              </a:pPr>
              <a:t>3/17/14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D81B42F-0E28-734E-A943-256CE75E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/>
              <a:pPr/>
              <a:t>2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18AF1-8567-BD46-9F20-F80CC09C37F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7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A3ABE-25B4-C54A-8054-BD605336B70D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7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6DA596-7C18-574B-9440-C7EA74A36AFF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07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7320E-620E-064F-92A4-4A30F804688C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09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9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F7464-0FA0-DD4A-9CDF-7CB3F8F5AD9B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11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AD6ED-60D7-4045-BCA7-4EF2865B384C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13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403C0-55DD-7346-BF5E-1D137B891F65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9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DF762-48DB-D44D-9EE3-3A297BA236D5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9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8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© Krste Asanovic, 2014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9569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CS252, Spring 2014, Lecture 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28" r:id="rId2"/>
    <p:sldLayoutId id="2147484241" r:id="rId3"/>
    <p:sldLayoutId id="2147484235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Graduate Computer Architecture</a:t>
            </a:r>
            <a:br>
              <a:rPr lang="en-US" dirty="0" smtClean="0"/>
            </a:br>
            <a:r>
              <a:rPr lang="en-US" dirty="0" smtClean="0"/>
              <a:t>Spring 2014</a:t>
            </a:r>
            <a:br>
              <a:rPr lang="en-US" dirty="0" smtClean="0"/>
            </a:br>
            <a:r>
              <a:rPr lang="en-US" dirty="0" smtClean="0"/>
              <a:t>Lecture 12: Synchronization and </a:t>
            </a:r>
            <a:r>
              <a:rPr lang="en-US" smtClean="0"/>
              <a:t>Memory Models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Krste Asanovic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krste@eecs.berkeley.edu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inst.eecs.berkeley.edu</a:t>
            </a:r>
            <a:r>
              <a:rPr lang="en-US" sz="2000" b="1" dirty="0" smtClean="0">
                <a:latin typeface="Courier New"/>
                <a:cs typeface="Courier New"/>
              </a:rPr>
              <a:t>/~cs252/sp14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reorders too!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6425" cy="3124200"/>
          </a:xfrm>
        </p:spPr>
        <p:txBody>
          <a:bodyPr/>
          <a:lstStyle/>
          <a:p>
            <a:r>
              <a:rPr lang="en-US" dirty="0" smtClean="0"/>
              <a:t>Compiler can reorder/remove memory operations unless made aware of memory model</a:t>
            </a:r>
          </a:p>
          <a:p>
            <a:pPr lvl="1"/>
            <a:r>
              <a:rPr lang="en-US" dirty="0" smtClean="0"/>
              <a:t>Instruction scheduling, move loads before stores if to different address</a:t>
            </a:r>
          </a:p>
          <a:p>
            <a:pPr lvl="1"/>
            <a:r>
              <a:rPr lang="en-US" dirty="0" smtClean="0"/>
              <a:t>Register allocation, cache load value in register, don’t check memory</a:t>
            </a:r>
          </a:p>
          <a:p>
            <a:r>
              <a:rPr lang="en-US" dirty="0" smtClean="0"/>
              <a:t>Prohibiting these optimizations would result in very poor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1066800"/>
            <a:ext cx="3124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//Producer code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*</a:t>
            </a:r>
            <a:r>
              <a:rPr lang="en-US" b="1" dirty="0" err="1" smtClean="0">
                <a:latin typeface="Courier New"/>
                <a:cs typeface="Courier New"/>
              </a:rPr>
              <a:t>datap</a:t>
            </a:r>
            <a:r>
              <a:rPr lang="en-US" b="1" dirty="0" smtClean="0">
                <a:latin typeface="Courier New"/>
                <a:cs typeface="Courier New"/>
              </a:rPr>
              <a:t> = x/y;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*</a:t>
            </a:r>
            <a:r>
              <a:rPr lang="en-US" b="1" dirty="0" err="1" smtClean="0">
                <a:latin typeface="Courier New"/>
                <a:cs typeface="Courier New"/>
              </a:rPr>
              <a:t>flagp</a:t>
            </a:r>
            <a:r>
              <a:rPr lang="en-US" b="1" dirty="0" smtClean="0">
                <a:latin typeface="Courier New"/>
                <a:cs typeface="Courier New"/>
              </a:rPr>
              <a:t> = 1;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10668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//Consumer code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while (!*</a:t>
            </a:r>
            <a:r>
              <a:rPr lang="en-US" b="1" dirty="0" err="1" smtClean="0">
                <a:latin typeface="Courier New"/>
                <a:cs typeface="Courier New"/>
              </a:rPr>
              <a:t>flagp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d = *</a:t>
            </a:r>
            <a:r>
              <a:rPr lang="en-US" b="1" dirty="0" err="1" smtClean="0">
                <a:latin typeface="Courier New"/>
                <a:cs typeface="Courier New"/>
              </a:rPr>
              <a:t>datap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52897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Relaxed Memory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dependencies assumed by SC are supported, and software has to explicitly insert additional dependencies were needed</a:t>
            </a:r>
          </a:p>
          <a:p>
            <a:r>
              <a:rPr lang="en-US" dirty="0" smtClean="0"/>
              <a:t>Which dependencies are dropped depends on the particular memory model</a:t>
            </a:r>
          </a:p>
          <a:p>
            <a:pPr lvl="1"/>
            <a:r>
              <a:rPr lang="en-US" dirty="0" smtClean="0"/>
              <a:t>IBM370, TSO, PSO, WO, PC, Alpha, RMO, …</a:t>
            </a:r>
          </a:p>
          <a:p>
            <a:r>
              <a:rPr lang="en-US" dirty="0" smtClean="0"/>
              <a:t>How to introduce needed dependencies varies by system</a:t>
            </a:r>
          </a:p>
          <a:p>
            <a:pPr lvl="1"/>
            <a:r>
              <a:rPr lang="en-US" dirty="0" smtClean="0"/>
              <a:t>Explicit FENCE instructions (sometimes called sync or memory barrier instructions)</a:t>
            </a:r>
          </a:p>
          <a:p>
            <a:pPr lvl="1"/>
            <a:r>
              <a:rPr lang="en-US" dirty="0" smtClean="0"/>
              <a:t>Implicit effects of atomic memory instructions</a:t>
            </a:r>
          </a:p>
          <a:p>
            <a:pPr marL="0" indent="0" algn="ctr">
              <a:buNone/>
            </a:pPr>
            <a:r>
              <a:rPr lang="en-US" i="1" dirty="0" smtClean="0"/>
              <a:t>How on earth are programmers supposed to work with this????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1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Fences in Producer-Consumer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2590800"/>
            <a:ext cx="40386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"/>
                <a:cs typeface="Courier"/>
              </a:rPr>
              <a:t>sd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li </a:t>
            </a:r>
            <a:r>
              <a:rPr lang="en-US" sz="2000" b="1" dirty="0" err="1" smtClean="0">
                <a:latin typeface="Courier"/>
                <a:cs typeface="Courier"/>
              </a:rPr>
              <a:t>xflag</a:t>
            </a:r>
            <a:r>
              <a:rPr lang="en-US" sz="2000" b="1" dirty="0" smtClean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rgbClr val="FF0000"/>
                </a:solidFill>
                <a:latin typeface="Courier"/>
                <a:cs typeface="Courier"/>
              </a:rPr>
              <a:t>fence.w.w</a:t>
            </a:r>
            <a:r>
              <a:rPr lang="en-US" sz="2000" b="1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2000" b="1" dirty="0">
                <a:solidFill>
                  <a:srgbClr val="FF0000"/>
                </a:solidFill>
                <a:cs typeface="Calibri"/>
              </a:rPr>
              <a:t>//Write-write fence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"/>
                <a:cs typeface="Courier"/>
              </a:rPr>
              <a:t>sd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xflag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xflagp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  <a:endParaRPr lang="en-US" sz="2000" b="1" dirty="0">
              <a:latin typeface="Courier"/>
              <a:cs typeface="Courier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343400" y="2590800"/>
            <a:ext cx="46482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spin: </a:t>
            </a:r>
            <a:r>
              <a:rPr lang="en-US" sz="2000" b="1" dirty="0" err="1" smtClean="0">
                <a:latin typeface="Courier"/>
                <a:cs typeface="Courier"/>
              </a:rPr>
              <a:t>ld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xflag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xflagp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beqz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xflag</a:t>
            </a:r>
            <a:r>
              <a:rPr lang="en-US" sz="2000" b="1" dirty="0" smtClean="0">
                <a:latin typeface="Courier"/>
                <a:cs typeface="Courier"/>
              </a:rPr>
              <a:t>, spin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  <a:latin typeface="Courier"/>
                <a:cs typeface="Courier"/>
              </a:rPr>
              <a:t>fence.r.r</a:t>
            </a:r>
            <a:r>
              <a:rPr lang="en-US" sz="2000" b="1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cs typeface="Calibri"/>
              </a:rPr>
              <a:t>//Read-read fence</a:t>
            </a:r>
            <a:endParaRPr lang="en-US" sz="20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ld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1600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6200" y="12954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flag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1066800"/>
            <a:ext cx="1752600" cy="10668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Producer</a:t>
            </a:r>
          </a:p>
        </p:txBody>
      </p:sp>
      <p:sp>
        <p:nvSpPr>
          <p:cNvPr id="10" name="Oval 9"/>
          <p:cNvSpPr/>
          <p:nvPr/>
        </p:nvSpPr>
        <p:spPr>
          <a:xfrm>
            <a:off x="6096000" y="1066800"/>
            <a:ext cx="1752600" cy="10668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Consumer</a:t>
            </a:r>
          </a:p>
        </p:txBody>
      </p:sp>
      <p:cxnSp>
        <p:nvCxnSpPr>
          <p:cNvPr id="12" name="Straight Arrow Connector 11"/>
          <p:cNvCxnSpPr>
            <a:stCxn id="9" idx="6"/>
          </p:cNvCxnSpPr>
          <p:nvPr/>
        </p:nvCxnSpPr>
        <p:spPr bwMode="auto">
          <a:xfrm>
            <a:off x="2743200" y="1600200"/>
            <a:ext cx="1066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029200" y="1600200"/>
            <a:ext cx="1066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200400" y="2133600"/>
            <a:ext cx="1997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Initially flag =0</a:t>
            </a:r>
          </a:p>
        </p:txBody>
      </p:sp>
    </p:spTree>
    <p:extLst>
      <p:ext uri="{BB962C8B-B14F-4D97-AF65-F5344CB8AC3E}">
        <p14:creationId xmlns:p14="http://schemas.microsoft.com/office/powerpoint/2010/main" val="73232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Mutual-Exclusion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590800" y="2895600"/>
            <a:ext cx="40386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// Both threads execute: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"/>
                <a:cs typeface="Courier"/>
              </a:rPr>
              <a:t>ld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add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"/>
                <a:cs typeface="Courier"/>
              </a:rPr>
              <a:t>sd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  <a:endParaRPr lang="en-US" sz="2000" b="1" dirty="0"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Thread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Thread 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429000" y="4876800"/>
            <a:ext cx="26232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Is this correct?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5845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Mutual Exclusion Using Load/Store 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6131D-D518-E44F-A3F0-3F7EB1405C00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06307" name="Rectangle 3"/>
          <p:cNvSpPr>
            <a:spLocks noChangeArrowheads="1"/>
          </p:cNvSpPr>
          <p:nvPr/>
        </p:nvSpPr>
        <p:spPr bwMode="auto">
          <a:xfrm>
            <a:off x="698500" y="1398588"/>
            <a:ext cx="69691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Verdana" charset="0"/>
              </a:rPr>
              <a:t>A protocol based on two shared variables c1 and c2. 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Verdana" charset="0"/>
              </a:rPr>
              <a:t>Initially, both c1 and c2 are 0 </a:t>
            </a:r>
            <a:r>
              <a:rPr lang="en-US" sz="2000" i="1">
                <a:solidFill>
                  <a:srgbClr val="000000"/>
                </a:solidFill>
                <a:latin typeface="Verdana" charset="0"/>
              </a:rPr>
              <a:t>(not busy)</a:t>
            </a:r>
          </a:p>
        </p:txBody>
      </p:sp>
      <p:sp>
        <p:nvSpPr>
          <p:cNvPr id="1506308" name="Rectangle 4"/>
          <p:cNvSpPr>
            <a:spLocks noChangeArrowheads="1"/>
          </p:cNvSpPr>
          <p:nvPr/>
        </p:nvSpPr>
        <p:spPr bwMode="auto">
          <a:xfrm>
            <a:off x="776288" y="4937125"/>
            <a:ext cx="21542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Verdana" charset="0"/>
              </a:rPr>
              <a:t>What is wrong?</a:t>
            </a:r>
          </a:p>
        </p:txBody>
      </p:sp>
      <p:grpSp>
        <p:nvGrpSpPr>
          <p:cNvPr id="1506309" name="Group 5"/>
          <p:cNvGrpSpPr>
            <a:grpSpLocks/>
          </p:cNvGrpSpPr>
          <p:nvPr/>
        </p:nvGrpSpPr>
        <p:grpSpPr bwMode="auto">
          <a:xfrm>
            <a:off x="952500" y="2344738"/>
            <a:ext cx="7432675" cy="2001837"/>
            <a:chOff x="600" y="1477"/>
            <a:chExt cx="4682" cy="1261"/>
          </a:xfrm>
        </p:grpSpPr>
        <p:sp>
          <p:nvSpPr>
            <p:cNvPr id="1506310" name="Rectangle 6"/>
            <p:cNvSpPr>
              <a:spLocks noChangeArrowheads="1"/>
            </p:cNvSpPr>
            <p:nvPr/>
          </p:nvSpPr>
          <p:spPr bwMode="auto">
            <a:xfrm>
              <a:off x="654" y="1491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  <a:latin typeface="Verdana" charset="0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</a:endParaRPr>
            </a:p>
            <a:p>
              <a:pPr lvl="1" eaLnBrk="0" hangingPunct="0"/>
              <a:r>
                <a:rPr lang="en-US" sz="2000">
                  <a:solidFill>
                    <a:srgbClr val="000000"/>
                  </a:solidFill>
                  <a:latin typeface="Verdana" charset="0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...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c1=1;</a:t>
              </a:r>
            </a:p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c1=0;</a:t>
              </a:r>
            </a:p>
          </p:txBody>
        </p:sp>
        <p:sp>
          <p:nvSpPr>
            <p:cNvPr id="1506311" name="Rectangle 7"/>
            <p:cNvSpPr>
              <a:spLocks noChangeArrowheads="1"/>
            </p:cNvSpPr>
            <p:nvPr/>
          </p:nvSpPr>
          <p:spPr bwMode="auto">
            <a:xfrm>
              <a:off x="3118" y="1477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  <a:latin typeface="Verdana" charset="0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</a:endParaRPr>
            </a:p>
            <a:p>
              <a:pPr lvl="1" eaLnBrk="0" hangingPunct="0"/>
              <a:r>
                <a:rPr lang="en-US" sz="2000">
                  <a:solidFill>
                    <a:srgbClr val="000000"/>
                  </a:solidFill>
                  <a:latin typeface="Verdana" charset="0"/>
                </a:rPr>
                <a:t> ...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c2=1;</a:t>
              </a:r>
            </a:p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c2=0;</a:t>
              </a:r>
            </a:p>
          </p:txBody>
        </p:sp>
        <p:sp>
          <p:nvSpPr>
            <p:cNvPr id="1506312" name="Rectangle 8"/>
            <p:cNvSpPr>
              <a:spLocks noChangeArrowheads="1"/>
            </p:cNvSpPr>
            <p:nvPr/>
          </p:nvSpPr>
          <p:spPr bwMode="auto">
            <a:xfrm>
              <a:off x="600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06313" name="Rectangle 9"/>
            <p:cNvSpPr>
              <a:spLocks noChangeArrowheads="1"/>
            </p:cNvSpPr>
            <p:nvPr/>
          </p:nvSpPr>
          <p:spPr bwMode="auto">
            <a:xfrm>
              <a:off x="3088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506314" name="Text Box 10"/>
          <p:cNvSpPr txBox="1">
            <a:spLocks noChangeArrowheads="1"/>
          </p:cNvSpPr>
          <p:nvPr/>
        </p:nvSpPr>
        <p:spPr bwMode="auto">
          <a:xfrm>
            <a:off x="3505200" y="4953000"/>
            <a:ext cx="144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>
                <a:solidFill>
                  <a:srgbClr val="FC0128"/>
                </a:solidFill>
                <a:latin typeface="Verdana" charset="0"/>
              </a:rPr>
              <a:t>Deadlock!</a:t>
            </a:r>
          </a:p>
        </p:txBody>
      </p:sp>
    </p:spTree>
    <p:extLst>
      <p:ext uri="{BB962C8B-B14F-4D97-AF65-F5344CB8AC3E}">
        <p14:creationId xmlns:p14="http://schemas.microsoft.com/office/powerpoint/2010/main" val="1705540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0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63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8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Mutual Exclusion: </a:t>
            </a:r>
            <a:r>
              <a:rPr lang="en-US" sz="2000" i="1"/>
              <a:t>second attempt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FE782-2AB1-7046-BEE5-12C948C2E6E9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08355" name="Rectangle 3"/>
          <p:cNvSpPr>
            <a:spLocks noChangeArrowheads="1"/>
          </p:cNvSpPr>
          <p:nvPr/>
        </p:nvSpPr>
        <p:spPr bwMode="auto">
          <a:xfrm>
            <a:off x="711200" y="1066800"/>
            <a:ext cx="74310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Verdana" charset="0"/>
              </a:rPr>
              <a:t>To avoid </a:t>
            </a:r>
            <a:r>
              <a:rPr lang="en-US" sz="2000" i="1">
                <a:solidFill>
                  <a:srgbClr val="000000"/>
                </a:solidFill>
                <a:latin typeface="Verdana" charset="0"/>
              </a:rPr>
              <a:t>deadlock</a:t>
            </a:r>
            <a:r>
              <a:rPr lang="en-US" sz="2000">
                <a:solidFill>
                  <a:srgbClr val="000000"/>
                </a:solidFill>
                <a:latin typeface="Verdana" charset="0"/>
              </a:rPr>
              <a:t>, let a process give up the reservation 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Verdana" charset="0"/>
              </a:rPr>
              <a:t>(i.e. Process 1 sets c1 to 0) while waiting.</a:t>
            </a:r>
          </a:p>
        </p:txBody>
      </p:sp>
      <p:sp>
        <p:nvSpPr>
          <p:cNvPr id="1508356" name="Rectangle 4"/>
          <p:cNvSpPr>
            <a:spLocks noChangeArrowheads="1"/>
          </p:cNvSpPr>
          <p:nvPr/>
        </p:nvSpPr>
        <p:spPr bwMode="auto">
          <a:xfrm>
            <a:off x="723900" y="4445000"/>
            <a:ext cx="6910388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 Deadlock is not possible but with a low probability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  a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</a:rPr>
              <a:t>livelock</a:t>
            </a:r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 may occur.</a:t>
            </a:r>
          </a:p>
          <a:p>
            <a:pPr eaLnBrk="0" hangingPunct="0"/>
            <a:endParaRPr lang="en-US" sz="2000" dirty="0">
              <a:solidFill>
                <a:srgbClr val="000000"/>
              </a:solidFill>
              <a:latin typeface="Verdana" charset="0"/>
            </a:endParaRPr>
          </a:p>
          <a:p>
            <a:pPr eaLnBrk="0" hangingPunct="0"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 An unlucky process may never get to enter the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Verdana" charset="0"/>
              </a:rPr>
              <a:t>  critical section  </a:t>
            </a:r>
            <a:r>
              <a:rPr lang="en-US" sz="2000" dirty="0">
                <a:solidFill>
                  <a:srgbClr val="000000"/>
                </a:solidFill>
                <a:latin typeface="Symbol" charset="2"/>
              </a:rPr>
              <a:t>	</a:t>
            </a:r>
            <a:r>
              <a:rPr lang="en-US" sz="2000" i="1" dirty="0" smtClean="0">
                <a:solidFill>
                  <a:srgbClr val="000000"/>
                </a:solidFill>
                <a:latin typeface="Verdana" charset="0"/>
              </a:rPr>
              <a:t>starvation</a:t>
            </a:r>
            <a:endParaRPr lang="en-US" sz="2000" i="1" dirty="0">
              <a:solidFill>
                <a:srgbClr val="000000"/>
              </a:solidFill>
              <a:latin typeface="Verdana" charset="0"/>
            </a:endParaRPr>
          </a:p>
        </p:txBody>
      </p:sp>
      <p:grpSp>
        <p:nvGrpSpPr>
          <p:cNvPr id="1508357" name="Group 5"/>
          <p:cNvGrpSpPr>
            <a:grpSpLocks/>
          </p:cNvGrpSpPr>
          <p:nvPr/>
        </p:nvGrpSpPr>
        <p:grpSpPr bwMode="auto">
          <a:xfrm>
            <a:off x="1143000" y="1984375"/>
            <a:ext cx="7481888" cy="2286000"/>
            <a:chOff x="720" y="1412"/>
            <a:chExt cx="4713" cy="1440"/>
          </a:xfrm>
        </p:grpSpPr>
        <p:sp>
          <p:nvSpPr>
            <p:cNvPr id="1508358" name="Rectangle 6"/>
            <p:cNvSpPr>
              <a:spLocks noChangeArrowheads="1"/>
            </p:cNvSpPr>
            <p:nvPr/>
          </p:nvSpPr>
          <p:spPr bwMode="auto">
            <a:xfrm>
              <a:off x="720" y="1412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  <a:latin typeface="Verdana" charset="0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</a:endParaRPr>
            </a:p>
            <a:p>
              <a:pPr lvl="1" eaLnBrk="0" hangingPunct="0"/>
              <a:r>
                <a:rPr lang="en-US" sz="2000">
                  <a:solidFill>
                    <a:srgbClr val="000000"/>
                  </a:solidFill>
                  <a:latin typeface="Verdana" charset="0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...</a:t>
              </a:r>
            </a:p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c1=1;</a:t>
              </a:r>
            </a:p>
            <a:p>
              <a:pPr lvl="1" eaLnBrk="0" hangingPunct="0"/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</a:t>
              </a:r>
            </a:p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{ c1=0;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L}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</a:t>
              </a:r>
            </a:p>
          </p:txBody>
        </p:sp>
        <p:sp>
          <p:nvSpPr>
            <p:cNvPr id="1508359" name="Rectangle 7"/>
            <p:cNvSpPr>
              <a:spLocks noChangeArrowheads="1"/>
            </p:cNvSpPr>
            <p:nvPr/>
          </p:nvSpPr>
          <p:spPr bwMode="auto">
            <a:xfrm>
              <a:off x="3224" y="1418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  <a:latin typeface="Verdana" charset="0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</a:endParaRPr>
            </a:p>
            <a:p>
              <a:pPr lvl="1" eaLnBrk="0" hangingPunct="0"/>
              <a:r>
                <a:rPr lang="en-US" sz="2000">
                  <a:solidFill>
                    <a:srgbClr val="000000"/>
                  </a:solidFill>
                  <a:latin typeface="Verdana" charset="0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...</a:t>
              </a:r>
            </a:p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 c2=1;</a:t>
              </a:r>
            </a:p>
            <a:p>
              <a:pPr lvl="1" eaLnBrk="0" hangingPunct="0"/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then </a:t>
              </a:r>
            </a:p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{ c2=0;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L}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</a:t>
              </a:r>
            </a:p>
          </p:txBody>
        </p:sp>
        <p:sp>
          <p:nvSpPr>
            <p:cNvPr id="1508360" name="Rectangle 8"/>
            <p:cNvSpPr>
              <a:spLocks noChangeArrowheads="1"/>
            </p:cNvSpPr>
            <p:nvPr/>
          </p:nvSpPr>
          <p:spPr bwMode="auto">
            <a:xfrm>
              <a:off x="755" y="1699"/>
              <a:ext cx="2210" cy="1145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08361" name="Rectangle 9"/>
            <p:cNvSpPr>
              <a:spLocks noChangeArrowheads="1"/>
            </p:cNvSpPr>
            <p:nvPr/>
          </p:nvSpPr>
          <p:spPr bwMode="auto">
            <a:xfrm>
              <a:off x="3219" y="1703"/>
              <a:ext cx="2214" cy="1149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8850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835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 Protocol for Mutual Exclusion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T. Dekker, 1966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47F6-B04D-8A4F-A04C-FAA3C12544EF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10403" name="Rectangle 3"/>
          <p:cNvSpPr>
            <a:spLocks noChangeArrowheads="1"/>
          </p:cNvSpPr>
          <p:nvPr/>
        </p:nvSpPr>
        <p:spPr bwMode="auto">
          <a:xfrm>
            <a:off x="1130300" y="1966913"/>
            <a:ext cx="35575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i="1">
                <a:solidFill>
                  <a:srgbClr val="000000"/>
                </a:solidFill>
                <a:latin typeface="Verdana" charset="0"/>
              </a:rPr>
              <a:t>Process 1</a:t>
            </a:r>
            <a:endParaRPr lang="en-US" sz="2000">
              <a:solidFill>
                <a:srgbClr val="000000"/>
              </a:solidFill>
              <a:latin typeface="Verdana" charset="0"/>
            </a:endParaRPr>
          </a:p>
          <a:p>
            <a:pPr lvl="1"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 lvl="1"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c1=1;</a:t>
            </a:r>
          </a:p>
          <a:p>
            <a:pPr lvl="1"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turn = 1;</a:t>
            </a:r>
          </a:p>
          <a:p>
            <a:pPr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L: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c2=1 &amp; turn=1 </a:t>
            </a:r>
          </a:p>
          <a:p>
            <a:pPr lvl="2" eaLnBrk="0" hangingPunct="0"/>
            <a:r>
              <a:rPr lang="en-US" sz="2000" i="1">
                <a:solidFill>
                  <a:srgbClr val="56127A"/>
                </a:solidFill>
                <a:latin typeface="Verdana" charset="0"/>
              </a:rPr>
              <a:t>	then go to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L</a:t>
            </a:r>
          </a:p>
          <a:p>
            <a:pPr lvl="1"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  &lt; critical section&gt;</a:t>
            </a:r>
          </a:p>
          <a:p>
            <a:pPr lvl="1"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c1=0;</a:t>
            </a:r>
          </a:p>
        </p:txBody>
      </p:sp>
      <p:sp>
        <p:nvSpPr>
          <p:cNvPr id="1510404" name="Rectangle 4"/>
          <p:cNvSpPr>
            <a:spLocks noChangeArrowheads="1"/>
          </p:cNvSpPr>
          <p:nvPr/>
        </p:nvSpPr>
        <p:spPr bwMode="auto">
          <a:xfrm>
            <a:off x="711200" y="1093788"/>
            <a:ext cx="73802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Verdana" charset="0"/>
              </a:rPr>
              <a:t>A protocol based on 3 shared variables c1, c2 and turn. 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Verdana" charset="0"/>
              </a:rPr>
              <a:t>Initially, both c1 and c2 are 0 </a:t>
            </a:r>
            <a:r>
              <a:rPr lang="en-US" sz="2000" i="1">
                <a:solidFill>
                  <a:srgbClr val="000000"/>
                </a:solidFill>
                <a:latin typeface="Verdana" charset="0"/>
              </a:rPr>
              <a:t>(not busy)</a:t>
            </a:r>
          </a:p>
        </p:txBody>
      </p:sp>
      <p:sp>
        <p:nvSpPr>
          <p:cNvPr id="1510405" name="Rectangle 5"/>
          <p:cNvSpPr>
            <a:spLocks noChangeArrowheads="1"/>
          </p:cNvSpPr>
          <p:nvPr/>
        </p:nvSpPr>
        <p:spPr bwMode="auto">
          <a:xfrm>
            <a:off x="1089025" y="4751388"/>
            <a:ext cx="7102475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 turn =</a:t>
            </a:r>
            <a:r>
              <a:rPr lang="en-US" sz="2000" i="1">
                <a:solidFill>
                  <a:srgbClr val="000000"/>
                </a:solidFill>
                <a:latin typeface="Verdana" charset="0"/>
              </a:rPr>
              <a:t> i </a:t>
            </a:r>
            <a:r>
              <a:rPr lang="en-US" sz="2000">
                <a:solidFill>
                  <a:srgbClr val="000000"/>
                </a:solidFill>
                <a:latin typeface="Verdana" charset="0"/>
              </a:rPr>
              <a:t>ensures that only process </a:t>
            </a:r>
            <a:r>
              <a:rPr lang="en-US" sz="2000" i="1">
                <a:solidFill>
                  <a:srgbClr val="000000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000000"/>
                </a:solidFill>
                <a:latin typeface="Verdana" charset="0"/>
              </a:rPr>
              <a:t> can wait </a:t>
            </a:r>
          </a:p>
          <a:p>
            <a:pPr eaLnBrk="0" hangingPunct="0"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Verdana" charset="0"/>
              </a:rPr>
              <a:t> variables c1 and c2 ensure </a:t>
            </a:r>
            <a:r>
              <a:rPr lang="en-US" sz="2000" i="1">
                <a:solidFill>
                  <a:srgbClr val="000000"/>
                </a:solidFill>
                <a:latin typeface="Verdana" charset="0"/>
              </a:rPr>
              <a:t>mutual exclusion</a:t>
            </a:r>
          </a:p>
          <a:p>
            <a:pPr eaLnBrk="0" hangingPunct="0"/>
            <a:r>
              <a:rPr lang="en-US" sz="2000" i="1">
                <a:solidFill>
                  <a:srgbClr val="000000"/>
                </a:solidFill>
                <a:latin typeface="Verdana" charset="0"/>
              </a:rPr>
              <a:t>	Solution for n processes was given by Dijkstra </a:t>
            </a:r>
          </a:p>
          <a:p>
            <a:pPr eaLnBrk="0" hangingPunct="0"/>
            <a:r>
              <a:rPr lang="en-US" sz="2000" i="1">
                <a:solidFill>
                  <a:srgbClr val="000000"/>
                </a:solidFill>
                <a:latin typeface="Verdana" charset="0"/>
              </a:rPr>
              <a:t>           and is quite tricky!</a:t>
            </a:r>
          </a:p>
        </p:txBody>
      </p:sp>
      <p:sp>
        <p:nvSpPr>
          <p:cNvPr id="1510406" name="Rectangle 6"/>
          <p:cNvSpPr>
            <a:spLocks noChangeArrowheads="1"/>
          </p:cNvSpPr>
          <p:nvPr/>
        </p:nvSpPr>
        <p:spPr bwMode="auto">
          <a:xfrm>
            <a:off x="5168900" y="1966913"/>
            <a:ext cx="35575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i="1">
                <a:solidFill>
                  <a:srgbClr val="000000"/>
                </a:solidFill>
                <a:latin typeface="Verdana" charset="0"/>
              </a:rPr>
              <a:t>Process 2</a:t>
            </a:r>
            <a:endParaRPr lang="en-US" sz="2000">
              <a:solidFill>
                <a:srgbClr val="000000"/>
              </a:solidFill>
              <a:latin typeface="Verdana" charset="0"/>
            </a:endParaRPr>
          </a:p>
          <a:p>
            <a:pPr lvl="1"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 lvl="1"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c2=1;</a:t>
            </a:r>
          </a:p>
          <a:p>
            <a:pPr lvl="1"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turn = 2;</a:t>
            </a:r>
          </a:p>
          <a:p>
            <a:pPr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L: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c1=1 &amp; turn=2 </a:t>
            </a:r>
          </a:p>
          <a:p>
            <a:pPr eaLnBrk="0" hangingPunct="0"/>
            <a:r>
              <a:rPr lang="en-US" sz="2000" i="1">
                <a:solidFill>
                  <a:srgbClr val="56127A"/>
                </a:solidFill>
                <a:latin typeface="Verdana" charset="0"/>
              </a:rPr>
              <a:t>		then go to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L</a:t>
            </a:r>
          </a:p>
          <a:p>
            <a:pPr lvl="1"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  &lt; critical section&gt;</a:t>
            </a:r>
          </a:p>
          <a:p>
            <a:pPr lvl="1"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c2=0;</a:t>
            </a:r>
          </a:p>
        </p:txBody>
      </p:sp>
      <p:sp>
        <p:nvSpPr>
          <p:cNvPr id="1510407" name="Rectangle 7"/>
          <p:cNvSpPr>
            <a:spLocks noChangeArrowheads="1"/>
          </p:cNvSpPr>
          <p:nvPr/>
        </p:nvSpPr>
        <p:spPr bwMode="auto">
          <a:xfrm>
            <a:off x="1095375" y="2420938"/>
            <a:ext cx="3822700" cy="2043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10408" name="Rectangle 8"/>
          <p:cNvSpPr>
            <a:spLocks noChangeArrowheads="1"/>
          </p:cNvSpPr>
          <p:nvPr/>
        </p:nvSpPr>
        <p:spPr bwMode="auto">
          <a:xfrm>
            <a:off x="5083175" y="2420938"/>
            <a:ext cx="3822700" cy="2043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0964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 of Dekker’s Algorithm</a:t>
            </a:r>
            <a:endParaRPr 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7B813-CC26-034D-9B4A-0E8A8CAC0CD0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1512451" name="Group 3"/>
          <p:cNvGrpSpPr>
            <a:grpSpLocks/>
          </p:cNvGrpSpPr>
          <p:nvPr/>
        </p:nvGrpSpPr>
        <p:grpSpPr bwMode="auto">
          <a:xfrm>
            <a:off x="311150" y="1077913"/>
            <a:ext cx="8404225" cy="2319337"/>
            <a:chOff x="196" y="871"/>
            <a:chExt cx="5294" cy="1461"/>
          </a:xfrm>
        </p:grpSpPr>
        <p:sp>
          <p:nvSpPr>
            <p:cNvPr id="1512452" name="Rectangle 4"/>
            <p:cNvSpPr>
              <a:spLocks noChangeArrowheads="1"/>
            </p:cNvSpPr>
            <p:nvPr/>
          </p:nvSpPr>
          <p:spPr bwMode="auto">
            <a:xfrm>
              <a:off x="512" y="871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 eaLnBrk="0" hangingPunct="0"/>
              <a:r>
                <a:rPr lang="en-US" sz="2000">
                  <a:solidFill>
                    <a:srgbClr val="000000"/>
                  </a:solidFill>
                  <a:latin typeface="Verdana" charset="0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</a:endParaRP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c1=1;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turn = 1;</a:t>
              </a:r>
            </a:p>
            <a:p>
              <a:pPr eaLnBrk="0" hangingPunct="0"/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L: if c2=1 &amp; turn=1 </a:t>
              </a:r>
            </a:p>
            <a:p>
              <a:pPr lvl="2" eaLnBrk="0" hangingPunct="0"/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	then go to L</a:t>
              </a:r>
            </a:p>
            <a:p>
              <a:pPr lvl="1" eaLnBrk="0" hangingPunct="0"/>
              <a:r>
                <a:rPr lang="en-US" sz="2000">
                  <a:solidFill>
                    <a:srgbClr val="000000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&lt; critical section&gt;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c1=0;</a:t>
              </a:r>
            </a:p>
          </p:txBody>
        </p:sp>
        <p:sp>
          <p:nvSpPr>
            <p:cNvPr id="1512453" name="Rectangle 5"/>
            <p:cNvSpPr>
              <a:spLocks noChangeArrowheads="1"/>
            </p:cNvSpPr>
            <p:nvPr/>
          </p:nvSpPr>
          <p:spPr bwMode="auto">
            <a:xfrm>
              <a:off x="3056" y="871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 eaLnBrk="0" hangingPunct="0"/>
              <a:r>
                <a:rPr lang="en-US" sz="2000">
                  <a:solidFill>
                    <a:srgbClr val="000000"/>
                  </a:solidFill>
                  <a:latin typeface="Verdana" charset="0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</a:endParaRPr>
            </a:p>
            <a:p>
              <a:pPr lvl="1" eaLnBrk="0" hangingPunct="0"/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c2=1;</a:t>
              </a:r>
              <a:endParaRPr lang="en-US" sz="2000">
                <a:solidFill>
                  <a:srgbClr val="000000"/>
                </a:solidFill>
                <a:latin typeface="Verdana" charset="0"/>
              </a:endParaRP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turn = 2;</a:t>
              </a:r>
            </a:p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&amp; turn=2 </a:t>
              </a:r>
            </a:p>
            <a:p>
              <a:pPr eaLnBrk="0" hangingPunct="0"/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		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&lt; critical section&gt;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c2=0;</a:t>
              </a:r>
            </a:p>
          </p:txBody>
        </p:sp>
        <p:sp>
          <p:nvSpPr>
            <p:cNvPr id="1512454" name="Rectangle 6"/>
            <p:cNvSpPr>
              <a:spLocks noChangeArrowheads="1"/>
            </p:cNvSpPr>
            <p:nvPr/>
          </p:nvSpPr>
          <p:spPr bwMode="auto">
            <a:xfrm>
              <a:off x="530" y="876"/>
              <a:ext cx="2408" cy="145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12455" name="Rectangle 7"/>
            <p:cNvSpPr>
              <a:spLocks noChangeArrowheads="1"/>
            </p:cNvSpPr>
            <p:nvPr/>
          </p:nvSpPr>
          <p:spPr bwMode="auto">
            <a:xfrm>
              <a:off x="3082" y="876"/>
              <a:ext cx="2408" cy="145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12456" name="Rectangle 8"/>
            <p:cNvSpPr>
              <a:spLocks noChangeArrowheads="1"/>
            </p:cNvSpPr>
            <p:nvPr/>
          </p:nvSpPr>
          <p:spPr bwMode="auto">
            <a:xfrm rot="16200000">
              <a:off x="-164" y="1453"/>
              <a:ext cx="96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Verdana" charset="0"/>
                </a:rPr>
                <a:t>Scenario 1</a:t>
              </a:r>
            </a:p>
          </p:txBody>
        </p:sp>
      </p:grpSp>
      <p:grpSp>
        <p:nvGrpSpPr>
          <p:cNvPr id="1512457" name="Group 9"/>
          <p:cNvGrpSpPr>
            <a:grpSpLocks/>
          </p:cNvGrpSpPr>
          <p:nvPr/>
        </p:nvGrpSpPr>
        <p:grpSpPr bwMode="auto">
          <a:xfrm>
            <a:off x="298450" y="3754438"/>
            <a:ext cx="8416925" cy="2243137"/>
            <a:chOff x="188" y="2557"/>
            <a:chExt cx="5302" cy="1413"/>
          </a:xfrm>
        </p:grpSpPr>
        <p:sp>
          <p:nvSpPr>
            <p:cNvPr id="1512458" name="Rectangle 10"/>
            <p:cNvSpPr>
              <a:spLocks noChangeArrowheads="1"/>
            </p:cNvSpPr>
            <p:nvPr/>
          </p:nvSpPr>
          <p:spPr bwMode="auto">
            <a:xfrm>
              <a:off x="512" y="2557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 eaLnBrk="0" hangingPunct="0"/>
              <a:r>
                <a:rPr lang="en-US" sz="2000">
                  <a:solidFill>
                    <a:srgbClr val="000000"/>
                  </a:solidFill>
                  <a:latin typeface="Verdana" charset="0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</a:endParaRP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c1=1;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turn = 1;</a:t>
              </a:r>
            </a:p>
            <a:p>
              <a:pPr eaLnBrk="0" hangingPunct="0"/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L: if c2=1 &amp; turn=1 </a:t>
              </a:r>
            </a:p>
            <a:p>
              <a:pPr lvl="2" eaLnBrk="0" hangingPunct="0"/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	then go to L</a:t>
              </a:r>
            </a:p>
            <a:p>
              <a:pPr lvl="1" eaLnBrk="0" hangingPunct="0"/>
              <a:r>
                <a:rPr lang="en-US" sz="2000">
                  <a:solidFill>
                    <a:srgbClr val="000000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&lt; critical section&gt;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c1=0;</a:t>
              </a:r>
            </a:p>
          </p:txBody>
        </p:sp>
        <p:sp>
          <p:nvSpPr>
            <p:cNvPr id="1512459" name="Rectangle 11"/>
            <p:cNvSpPr>
              <a:spLocks noChangeArrowheads="1"/>
            </p:cNvSpPr>
            <p:nvPr/>
          </p:nvSpPr>
          <p:spPr bwMode="auto">
            <a:xfrm>
              <a:off x="3056" y="2557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 eaLnBrk="0" hangingPunct="0"/>
              <a:r>
                <a:rPr lang="en-US" sz="2000">
                  <a:solidFill>
                    <a:srgbClr val="000000"/>
                  </a:solidFill>
                  <a:latin typeface="Verdana" charset="0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</a:endParaRP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c2=1;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turn = 2;</a:t>
              </a:r>
            </a:p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L: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c1=1 &amp; turn=2 </a:t>
              </a:r>
            </a:p>
            <a:p>
              <a:pPr eaLnBrk="0" hangingPunct="0"/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		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L</a:t>
              </a:r>
            </a:p>
            <a:p>
              <a:pPr lvl="1" eaLnBrk="0" hangingPunct="0"/>
              <a:r>
                <a:rPr lang="en-US" sz="2000">
                  <a:solidFill>
                    <a:srgbClr val="919191"/>
                  </a:solidFill>
                  <a:latin typeface="Verdana" charset="0"/>
                </a:rPr>
                <a:t>  </a:t>
              </a: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&lt; critical section&gt;</a:t>
              </a:r>
            </a:p>
            <a:p>
              <a:pPr lvl="1" eaLnBrk="0" hangingPunct="0"/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c2=0;</a:t>
              </a:r>
            </a:p>
          </p:txBody>
        </p:sp>
        <p:sp>
          <p:nvSpPr>
            <p:cNvPr id="1512460" name="Rectangle 12"/>
            <p:cNvSpPr>
              <a:spLocks noChangeArrowheads="1"/>
            </p:cNvSpPr>
            <p:nvPr/>
          </p:nvSpPr>
          <p:spPr bwMode="auto">
            <a:xfrm>
              <a:off x="530" y="2562"/>
              <a:ext cx="2408" cy="1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12461" name="Rectangle 13"/>
            <p:cNvSpPr>
              <a:spLocks noChangeArrowheads="1"/>
            </p:cNvSpPr>
            <p:nvPr/>
          </p:nvSpPr>
          <p:spPr bwMode="auto">
            <a:xfrm>
              <a:off x="3082" y="2562"/>
              <a:ext cx="2408" cy="1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12462" name="Rectangle 14"/>
            <p:cNvSpPr>
              <a:spLocks noChangeArrowheads="1"/>
            </p:cNvSpPr>
            <p:nvPr/>
          </p:nvSpPr>
          <p:spPr bwMode="auto">
            <a:xfrm rot="16200000">
              <a:off x="-172" y="3101"/>
              <a:ext cx="96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  <a:latin typeface="Verdana" charset="0"/>
                </a:rPr>
                <a:t>Scenario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6290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76200"/>
            <a:ext cx="7467600" cy="685800"/>
          </a:xfrm>
        </p:spPr>
        <p:txBody>
          <a:bodyPr/>
          <a:lstStyle/>
          <a:p>
            <a:r>
              <a:rPr lang="en-US" dirty="0" smtClean="0"/>
              <a:t>ISA Support for Mutual-Exclusion Locks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loads and stores in SC model (plus fences in weaker model) sufficient to implement mutual exclusion, but inefficient and complex code</a:t>
            </a:r>
          </a:p>
          <a:p>
            <a:r>
              <a:rPr lang="en-US" dirty="0" smtClean="0"/>
              <a:t>Therefore, atomic read-modify-write (RMW) instructions added to ISAs to support mutual exclusion</a:t>
            </a:r>
          </a:p>
          <a:p>
            <a:endParaRPr lang="en-US" dirty="0" smtClean="0"/>
          </a:p>
          <a:p>
            <a:r>
              <a:rPr lang="en-US" dirty="0" smtClean="0"/>
              <a:t>Many forms of atomic RMW instruction possible, some simple examples:</a:t>
            </a:r>
          </a:p>
          <a:p>
            <a:pPr lvl="1"/>
            <a:r>
              <a:rPr lang="en-US" dirty="0" smtClean="0"/>
              <a:t>Test and set (</a:t>
            </a:r>
            <a:r>
              <a:rPr lang="en-US" dirty="0" err="1" smtClean="0"/>
              <a:t>reg_x</a:t>
            </a:r>
            <a:r>
              <a:rPr lang="en-US" dirty="0" smtClean="0"/>
              <a:t> = M[a]; M[a]=1)</a:t>
            </a:r>
          </a:p>
          <a:p>
            <a:pPr lvl="1"/>
            <a:r>
              <a:rPr lang="en-US" dirty="0" smtClean="0"/>
              <a:t>Swap (</a:t>
            </a:r>
            <a:r>
              <a:rPr lang="en-US" dirty="0" err="1" smtClean="0"/>
              <a:t>reg_x</a:t>
            </a:r>
            <a:r>
              <a:rPr lang="en-US" dirty="0" smtClean="0"/>
              <a:t>=M[a]; M[a] = </a:t>
            </a:r>
            <a:r>
              <a:rPr lang="en-US" dirty="0" err="1" smtClean="0"/>
              <a:t>reg_y</a:t>
            </a:r>
            <a:r>
              <a:rPr lang="en-US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9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371600" y="5105400"/>
            <a:ext cx="6629400" cy="381000"/>
          </a:xfrm>
          <a:prstGeom prst="rect">
            <a:avLst/>
          </a:prstGeom>
          <a:solidFill>
            <a:srgbClr val="BFF9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Release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Lock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71600" y="3581400"/>
            <a:ext cx="6629400" cy="609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Acquire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 Lock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4191000"/>
            <a:ext cx="6629400" cy="914400"/>
          </a:xfrm>
          <a:prstGeom prst="rect">
            <a:avLst/>
          </a:prstGeom>
          <a:solidFill>
            <a:srgbClr val="FDB8A2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Critical Section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for Mutual-Exclusion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895600"/>
            <a:ext cx="61722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// Both threads execute: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smtClean="0">
                <a:latin typeface="Courier"/>
                <a:cs typeface="Courier"/>
              </a:rPr>
              <a:t>li </a:t>
            </a:r>
            <a:r>
              <a:rPr lang="en-US" sz="2000" b="1" dirty="0" err="1" smtClean="0">
                <a:latin typeface="Courier"/>
                <a:cs typeface="Courier"/>
              </a:rPr>
              <a:t>xone</a:t>
            </a:r>
            <a:r>
              <a:rPr lang="en-US" sz="2000" b="1" dirty="0" smtClean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spin: </a:t>
            </a:r>
            <a:r>
              <a:rPr lang="en-US" sz="2000" b="1" dirty="0" err="1" smtClean="0">
                <a:latin typeface="Courier"/>
                <a:cs typeface="Courier"/>
              </a:rPr>
              <a:t>amoswap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xlock</a:t>
            </a:r>
            <a:r>
              <a:rPr lang="en-US" sz="2000" b="1" dirty="0" smtClean="0">
                <a:latin typeface="Courier"/>
                <a:cs typeface="Courier"/>
              </a:rPr>
              <a:t>, </a:t>
            </a:r>
            <a:r>
              <a:rPr lang="en-US" sz="2000" b="1" dirty="0" err="1" smtClean="0">
                <a:latin typeface="Courier"/>
                <a:cs typeface="Courier"/>
              </a:rPr>
              <a:t>xone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xlockp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bnez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xlock</a:t>
            </a:r>
            <a:r>
              <a:rPr lang="en-US" sz="2000" b="1" dirty="0" smtClean="0">
                <a:latin typeface="Courier"/>
                <a:cs typeface="Courier"/>
              </a:rPr>
              <a:t>, spin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ld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	add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sd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sd</a:t>
            </a:r>
            <a:r>
              <a:rPr lang="en-US" sz="2000" b="1" dirty="0" smtClean="0">
                <a:latin typeface="Courier"/>
                <a:cs typeface="Courier"/>
              </a:rPr>
              <a:t> x0, (</a:t>
            </a:r>
            <a:r>
              <a:rPr lang="en-US" sz="2000" b="1" dirty="0" err="1" smtClean="0">
                <a:latin typeface="Courier"/>
                <a:cs typeface="Courier"/>
              </a:rPr>
              <a:t>xlockp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Thread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Thread 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3886200" y="1447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lock</a:t>
            </a:r>
          </a:p>
        </p:txBody>
      </p:sp>
      <p:cxnSp>
        <p:nvCxnSpPr>
          <p:cNvPr id="17" name="Straight Arrow Connector 16"/>
          <p:cNvCxnSpPr>
            <a:stCxn id="18" idx="3"/>
            <a:endCxn id="15" idx="1"/>
          </p:cNvCxnSpPr>
          <p:nvPr/>
        </p:nvCxnSpPr>
        <p:spPr bwMode="auto">
          <a:xfrm>
            <a:off x="2362200" y="1371600"/>
            <a:ext cx="1524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2954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0" name="Straight Arrow Connector 19"/>
          <p:cNvCxnSpPr>
            <a:stCxn id="15" idx="3"/>
            <a:endCxn id="19" idx="1"/>
          </p:cNvCxnSpPr>
          <p:nvPr/>
        </p:nvCxnSpPr>
        <p:spPr bwMode="auto">
          <a:xfrm flipV="1">
            <a:off x="4953000" y="13716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8" name="TextBox 7"/>
          <p:cNvSpPr txBox="1"/>
          <p:nvPr/>
        </p:nvSpPr>
        <p:spPr>
          <a:xfrm flipH="1">
            <a:off x="4191000" y="5943600"/>
            <a:ext cx="4754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Assumes SC memory model</a:t>
            </a:r>
          </a:p>
        </p:txBody>
      </p:sp>
    </p:spTree>
    <p:extLst>
      <p:ext uri="{BB962C8B-B14F-4D97-AF65-F5344CB8AC3E}">
        <p14:creationId xmlns:p14="http://schemas.microsoft.com/office/powerpoint/2010/main" val="1186521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 in Lecture 11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Cache Coherence</a:t>
            </a:r>
          </a:p>
          <a:p>
            <a:r>
              <a:rPr lang="en-US" dirty="0" smtClean="0"/>
              <a:t>Snoopy coherence protocols</a:t>
            </a:r>
          </a:p>
          <a:p>
            <a:r>
              <a:rPr lang="en-US" dirty="0" smtClean="0"/>
              <a:t>Inclusive L2 snoop filtering</a:t>
            </a:r>
          </a:p>
          <a:p>
            <a:r>
              <a:rPr lang="en-US" dirty="0" smtClean="0"/>
              <a:t>Directory coherence protocols</a:t>
            </a:r>
          </a:p>
          <a:p>
            <a:r>
              <a:rPr lang="en-US" dirty="0" smtClean="0"/>
              <a:t>MSI versus MESI cache states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C: Communication misses</a:t>
            </a:r>
          </a:p>
          <a:p>
            <a:r>
              <a:rPr lang="en-US" dirty="0" smtClean="0"/>
              <a:t>False sharing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343A-8D84-C940-A55B-E75DDCD65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8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57200" y="5410200"/>
            <a:ext cx="8229600" cy="609600"/>
          </a:xfrm>
          <a:prstGeom prst="rect">
            <a:avLst/>
          </a:prstGeom>
          <a:solidFill>
            <a:srgbClr val="BFF9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Release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Lock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200" y="3581400"/>
            <a:ext cx="8229600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Acquire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 Lock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4495800"/>
            <a:ext cx="8229600" cy="914400"/>
          </a:xfrm>
          <a:prstGeom prst="rect">
            <a:avLst/>
          </a:prstGeom>
          <a:solidFill>
            <a:srgbClr val="FDB8A2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Critical Section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r>
              <a:rPr lang="en-US" dirty="0" smtClean="0"/>
              <a:t>Lock for Mutual-Exclusion with Relaxed MM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895600"/>
            <a:ext cx="61722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// Both threads execute: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smtClean="0">
                <a:latin typeface="Courier"/>
                <a:cs typeface="Courier"/>
              </a:rPr>
              <a:t>li </a:t>
            </a:r>
            <a:r>
              <a:rPr lang="en-US" sz="2000" b="1" dirty="0" err="1" smtClean="0">
                <a:latin typeface="Courier"/>
                <a:cs typeface="Courier"/>
              </a:rPr>
              <a:t>xone</a:t>
            </a:r>
            <a:r>
              <a:rPr lang="en-US" sz="2000" b="1" dirty="0" smtClean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spin: </a:t>
            </a:r>
            <a:r>
              <a:rPr lang="en-US" sz="2000" b="1" dirty="0" err="1" smtClean="0">
                <a:latin typeface="Courier"/>
                <a:cs typeface="Courier"/>
              </a:rPr>
              <a:t>amoswap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xlock</a:t>
            </a:r>
            <a:r>
              <a:rPr lang="en-US" sz="2000" b="1" dirty="0" smtClean="0">
                <a:latin typeface="Courier"/>
                <a:cs typeface="Courier"/>
              </a:rPr>
              <a:t>, </a:t>
            </a:r>
            <a:r>
              <a:rPr lang="en-US" sz="2000" b="1" dirty="0" err="1" smtClean="0">
                <a:latin typeface="Courier"/>
                <a:cs typeface="Courier"/>
              </a:rPr>
              <a:t>xone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xlockp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bnez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xlock</a:t>
            </a:r>
            <a:r>
              <a:rPr lang="en-US" sz="2000" b="1" dirty="0" smtClean="0">
                <a:latin typeface="Courier"/>
                <a:cs typeface="Courier"/>
              </a:rPr>
              <a:t>, spin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fence.r.r</a:t>
            </a:r>
            <a:endParaRPr lang="en-US" sz="20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ld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	add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sd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fence.w.w</a:t>
            </a:r>
            <a:endParaRPr lang="en-US" sz="20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sd</a:t>
            </a:r>
            <a:r>
              <a:rPr lang="en-US" sz="2000" b="1" dirty="0" smtClean="0">
                <a:latin typeface="Courier"/>
                <a:cs typeface="Courier"/>
              </a:rPr>
              <a:t> x0, (</a:t>
            </a:r>
            <a:r>
              <a:rPr lang="en-US" sz="2000" b="1" dirty="0" err="1" smtClean="0">
                <a:latin typeface="Courier"/>
                <a:cs typeface="Courier"/>
              </a:rPr>
              <a:t>xlockp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Thread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Thread 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3886200" y="1447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lock</a:t>
            </a:r>
          </a:p>
        </p:txBody>
      </p:sp>
      <p:cxnSp>
        <p:nvCxnSpPr>
          <p:cNvPr id="17" name="Straight Arrow Connector 16"/>
          <p:cNvCxnSpPr>
            <a:stCxn id="18" idx="3"/>
            <a:endCxn id="15" idx="1"/>
          </p:cNvCxnSpPr>
          <p:nvPr/>
        </p:nvCxnSpPr>
        <p:spPr bwMode="auto">
          <a:xfrm>
            <a:off x="2362200" y="1371600"/>
            <a:ext cx="1524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2954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0" name="Straight Arrow Connector 19"/>
          <p:cNvCxnSpPr>
            <a:stCxn id="15" idx="3"/>
            <a:endCxn id="19" idx="1"/>
          </p:cNvCxnSpPr>
          <p:nvPr/>
        </p:nvCxnSpPr>
        <p:spPr bwMode="auto">
          <a:xfrm flipV="1">
            <a:off x="4953000" y="13716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88093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Consistency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2819400"/>
          </a:xfrm>
        </p:spPr>
        <p:txBody>
          <a:bodyPr/>
          <a:lstStyle/>
          <a:p>
            <a:r>
              <a:rPr lang="en-US" dirty="0" smtClean="0"/>
              <a:t>Observation that consistency only matters when processes communicate data</a:t>
            </a:r>
          </a:p>
          <a:p>
            <a:r>
              <a:rPr lang="en-US" dirty="0" smtClean="0"/>
              <a:t>Only need to have consistent view when one process shares its updates to other processes</a:t>
            </a:r>
          </a:p>
          <a:p>
            <a:r>
              <a:rPr lang="en-US" dirty="0" smtClean="0"/>
              <a:t>Other processes only need to ensure they receive updates after they acquire access to shared data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800" y="4953000"/>
            <a:ext cx="1295400" cy="304800"/>
          </a:xfrm>
          <a:prstGeom prst="rect">
            <a:avLst/>
          </a:prstGeom>
          <a:solidFill>
            <a:srgbClr val="BFF9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Release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2590800" y="3886200"/>
            <a:ext cx="12954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Acquire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4267200"/>
            <a:ext cx="1295400" cy="685800"/>
          </a:xfrm>
          <a:prstGeom prst="rect">
            <a:avLst/>
          </a:prstGeom>
          <a:solidFill>
            <a:srgbClr val="FDB8A2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Critical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57800" y="6096000"/>
            <a:ext cx="1295400" cy="304800"/>
          </a:xfrm>
          <a:prstGeom prst="rect">
            <a:avLst/>
          </a:prstGeom>
          <a:solidFill>
            <a:srgbClr val="BFF9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Release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57800" y="5257800"/>
            <a:ext cx="12954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Acquire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57800" y="5562600"/>
            <a:ext cx="1295400" cy="533400"/>
          </a:xfrm>
          <a:prstGeom prst="rect">
            <a:avLst/>
          </a:prstGeom>
          <a:solidFill>
            <a:srgbClr val="FDB8A2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Critical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90800" y="5257800"/>
            <a:ext cx="12954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Other Code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57800" y="3886200"/>
            <a:ext cx="12954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Other Code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0" y="3429000"/>
            <a:ext cx="499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P1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15000" y="3429000"/>
            <a:ext cx="499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P2</a:t>
            </a:r>
          </a:p>
        </p:txBody>
      </p:sp>
      <p:sp>
        <p:nvSpPr>
          <p:cNvPr id="24" name="Freeform 23"/>
          <p:cNvSpPr/>
          <p:nvPr/>
        </p:nvSpPr>
        <p:spPr>
          <a:xfrm>
            <a:off x="2286000" y="4648200"/>
            <a:ext cx="311936" cy="342448"/>
          </a:xfrm>
          <a:custGeom>
            <a:avLst/>
            <a:gdLst>
              <a:gd name="connsiteX0" fmla="*/ 147247 w 1916139"/>
              <a:gd name="connsiteY0" fmla="*/ 0 h 1511822"/>
              <a:gd name="connsiteX1" fmla="*/ 177484 w 1916139"/>
              <a:gd name="connsiteY1" fmla="*/ 355278 h 1511822"/>
              <a:gd name="connsiteX2" fmla="*/ 1916139 w 1916139"/>
              <a:gd name="connsiteY2" fmla="*/ 1511822 h 1511822"/>
              <a:gd name="connsiteX0" fmla="*/ 1756604 w 1756604"/>
              <a:gd name="connsiteY0" fmla="*/ 0 h 1638195"/>
              <a:gd name="connsiteX1" fmla="*/ 5 w 1756604"/>
              <a:gd name="connsiteY1" fmla="*/ 481651 h 1638195"/>
              <a:gd name="connsiteX2" fmla="*/ 1738660 w 1756604"/>
              <a:gd name="connsiteY2" fmla="*/ 1638195 h 1638195"/>
              <a:gd name="connsiteX0" fmla="*/ 958233 w 958233"/>
              <a:gd name="connsiteY0" fmla="*/ 0 h 1638195"/>
              <a:gd name="connsiteX1" fmla="*/ 8 w 958233"/>
              <a:gd name="connsiteY1" fmla="*/ 750192 h 1638195"/>
              <a:gd name="connsiteX2" fmla="*/ 940289 w 958233"/>
              <a:gd name="connsiteY2" fmla="*/ 1638195 h 163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8233" h="1638195">
                <a:moveTo>
                  <a:pt x="958233" y="0"/>
                </a:moveTo>
                <a:cubicBezTo>
                  <a:pt x="825944" y="51654"/>
                  <a:pt x="2999" y="477160"/>
                  <a:pt x="8" y="750192"/>
                </a:cubicBezTo>
                <a:cubicBezTo>
                  <a:pt x="-2983" y="1023224"/>
                  <a:pt x="940289" y="1638195"/>
                  <a:pt x="940289" y="1638195"/>
                </a:cubicBezTo>
              </a:path>
            </a:pathLst>
          </a:custGeom>
          <a:noFill/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flipH="1">
            <a:off x="6553200" y="5562600"/>
            <a:ext cx="311936" cy="342448"/>
          </a:xfrm>
          <a:custGeom>
            <a:avLst/>
            <a:gdLst>
              <a:gd name="connsiteX0" fmla="*/ 147247 w 1916139"/>
              <a:gd name="connsiteY0" fmla="*/ 0 h 1511822"/>
              <a:gd name="connsiteX1" fmla="*/ 177484 w 1916139"/>
              <a:gd name="connsiteY1" fmla="*/ 355278 h 1511822"/>
              <a:gd name="connsiteX2" fmla="*/ 1916139 w 1916139"/>
              <a:gd name="connsiteY2" fmla="*/ 1511822 h 1511822"/>
              <a:gd name="connsiteX0" fmla="*/ 1756604 w 1756604"/>
              <a:gd name="connsiteY0" fmla="*/ 0 h 1638195"/>
              <a:gd name="connsiteX1" fmla="*/ 5 w 1756604"/>
              <a:gd name="connsiteY1" fmla="*/ 481651 h 1638195"/>
              <a:gd name="connsiteX2" fmla="*/ 1738660 w 1756604"/>
              <a:gd name="connsiteY2" fmla="*/ 1638195 h 1638195"/>
              <a:gd name="connsiteX0" fmla="*/ 958233 w 958233"/>
              <a:gd name="connsiteY0" fmla="*/ 0 h 1638195"/>
              <a:gd name="connsiteX1" fmla="*/ 8 w 958233"/>
              <a:gd name="connsiteY1" fmla="*/ 750192 h 1638195"/>
              <a:gd name="connsiteX2" fmla="*/ 940289 w 958233"/>
              <a:gd name="connsiteY2" fmla="*/ 1638195 h 163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8233" h="1638195">
                <a:moveTo>
                  <a:pt x="958233" y="0"/>
                </a:moveTo>
                <a:cubicBezTo>
                  <a:pt x="825944" y="51654"/>
                  <a:pt x="2999" y="477160"/>
                  <a:pt x="8" y="750192"/>
                </a:cubicBezTo>
                <a:cubicBezTo>
                  <a:pt x="-2983" y="1023224"/>
                  <a:pt x="940289" y="1638195"/>
                  <a:pt x="940289" y="1638195"/>
                </a:cubicBezTo>
              </a:path>
            </a:pathLst>
          </a:custGeom>
          <a:noFill/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flipH="1">
            <a:off x="3886199" y="5130800"/>
            <a:ext cx="1400132" cy="203200"/>
          </a:xfrm>
          <a:custGeom>
            <a:avLst/>
            <a:gdLst>
              <a:gd name="connsiteX0" fmla="*/ 147247 w 1916139"/>
              <a:gd name="connsiteY0" fmla="*/ 0 h 1511822"/>
              <a:gd name="connsiteX1" fmla="*/ 177484 w 1916139"/>
              <a:gd name="connsiteY1" fmla="*/ 355278 h 1511822"/>
              <a:gd name="connsiteX2" fmla="*/ 1916139 w 1916139"/>
              <a:gd name="connsiteY2" fmla="*/ 1511822 h 1511822"/>
              <a:gd name="connsiteX0" fmla="*/ 1756604 w 1756604"/>
              <a:gd name="connsiteY0" fmla="*/ 0 h 1638195"/>
              <a:gd name="connsiteX1" fmla="*/ 5 w 1756604"/>
              <a:gd name="connsiteY1" fmla="*/ 481651 h 1638195"/>
              <a:gd name="connsiteX2" fmla="*/ 1738660 w 1756604"/>
              <a:gd name="connsiteY2" fmla="*/ 1638195 h 1638195"/>
              <a:gd name="connsiteX0" fmla="*/ 958233 w 958233"/>
              <a:gd name="connsiteY0" fmla="*/ 0 h 1638195"/>
              <a:gd name="connsiteX1" fmla="*/ 8 w 958233"/>
              <a:gd name="connsiteY1" fmla="*/ 750192 h 1638195"/>
              <a:gd name="connsiteX2" fmla="*/ 940289 w 958233"/>
              <a:gd name="connsiteY2" fmla="*/ 1638195 h 1638195"/>
              <a:gd name="connsiteX0" fmla="*/ 4301054 w 4301054"/>
              <a:gd name="connsiteY0" fmla="*/ 0 h 808650"/>
              <a:gd name="connsiteX1" fmla="*/ 3342829 w 4301054"/>
              <a:gd name="connsiteY1" fmla="*/ 750192 h 808650"/>
              <a:gd name="connsiteX2" fmla="*/ 0 w 4301054"/>
              <a:gd name="connsiteY2" fmla="*/ 251282 h 808650"/>
              <a:gd name="connsiteX0" fmla="*/ 4301054 w 4301054"/>
              <a:gd name="connsiteY0" fmla="*/ 497767 h 749049"/>
              <a:gd name="connsiteX1" fmla="*/ 1858585 w 4301054"/>
              <a:gd name="connsiteY1" fmla="*/ 59176 h 749049"/>
              <a:gd name="connsiteX2" fmla="*/ 0 w 4301054"/>
              <a:gd name="connsiteY2" fmla="*/ 749049 h 749049"/>
              <a:gd name="connsiteX0" fmla="*/ 4301054 w 4301054"/>
              <a:gd name="connsiteY0" fmla="*/ 768462 h 1019744"/>
              <a:gd name="connsiteX1" fmla="*/ 1858585 w 4301054"/>
              <a:gd name="connsiteY1" fmla="*/ 329871 h 1019744"/>
              <a:gd name="connsiteX2" fmla="*/ 0 w 4301054"/>
              <a:gd name="connsiteY2" fmla="*/ 1019744 h 1019744"/>
              <a:gd name="connsiteX0" fmla="*/ 4301054 w 4301054"/>
              <a:gd name="connsiteY0" fmla="*/ 768462 h 1019744"/>
              <a:gd name="connsiteX1" fmla="*/ 1858585 w 4301054"/>
              <a:gd name="connsiteY1" fmla="*/ 329871 h 1019744"/>
              <a:gd name="connsiteX2" fmla="*/ 0 w 4301054"/>
              <a:gd name="connsiteY2" fmla="*/ 1019744 h 1019744"/>
              <a:gd name="connsiteX0" fmla="*/ 4301054 w 4301054"/>
              <a:gd name="connsiteY0" fmla="*/ 1265635 h 1516917"/>
              <a:gd name="connsiteX1" fmla="*/ 1858585 w 4301054"/>
              <a:gd name="connsiteY1" fmla="*/ 260008 h 1516917"/>
              <a:gd name="connsiteX2" fmla="*/ 0 w 4301054"/>
              <a:gd name="connsiteY2" fmla="*/ 1516917 h 1516917"/>
              <a:gd name="connsiteX0" fmla="*/ 4301054 w 4301054"/>
              <a:gd name="connsiteY0" fmla="*/ 1094180 h 1345462"/>
              <a:gd name="connsiteX1" fmla="*/ 1858585 w 4301054"/>
              <a:gd name="connsiteY1" fmla="*/ 88553 h 1345462"/>
              <a:gd name="connsiteX2" fmla="*/ 0 w 4301054"/>
              <a:gd name="connsiteY2" fmla="*/ 1345462 h 1345462"/>
              <a:gd name="connsiteX0" fmla="*/ 4301054 w 4301054"/>
              <a:gd name="connsiteY0" fmla="*/ 1005690 h 1256972"/>
              <a:gd name="connsiteX1" fmla="*/ 1858585 w 4301054"/>
              <a:gd name="connsiteY1" fmla="*/ 63 h 1256972"/>
              <a:gd name="connsiteX2" fmla="*/ 0 w 4301054"/>
              <a:gd name="connsiteY2" fmla="*/ 1256972 h 1256972"/>
              <a:gd name="connsiteX0" fmla="*/ 4379080 w 4379080"/>
              <a:gd name="connsiteY0" fmla="*/ 675000 h 1256972"/>
              <a:gd name="connsiteX1" fmla="*/ 1858585 w 4379080"/>
              <a:gd name="connsiteY1" fmla="*/ 63 h 1256972"/>
              <a:gd name="connsiteX2" fmla="*/ 0 w 4379080"/>
              <a:gd name="connsiteY2" fmla="*/ 1256972 h 1256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79080" h="1256972">
                <a:moveTo>
                  <a:pt x="4379080" y="675000"/>
                </a:moveTo>
                <a:cubicBezTo>
                  <a:pt x="4246791" y="726654"/>
                  <a:pt x="2667847" y="213070"/>
                  <a:pt x="1858585" y="63"/>
                </a:cubicBezTo>
                <a:cubicBezTo>
                  <a:pt x="1075336" y="-10419"/>
                  <a:pt x="0" y="1256972"/>
                  <a:pt x="0" y="1256972"/>
                </a:cubicBezTo>
              </a:path>
            </a:pathLst>
          </a:custGeom>
          <a:noFill/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1000" y="4114800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Ensure critical section updates visible before release visible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5029200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Ensure acquire happened before critical section reads data</a:t>
            </a:r>
          </a:p>
        </p:txBody>
      </p:sp>
    </p:spTree>
    <p:extLst>
      <p:ext uri="{BB962C8B-B14F-4D97-AF65-F5344CB8AC3E}">
        <p14:creationId xmlns:p14="http://schemas.microsoft.com/office/powerpoint/2010/main" val="2761447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Consistency Adopted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model for C/C++ and Java uses release consistency</a:t>
            </a:r>
          </a:p>
          <a:p>
            <a:r>
              <a:rPr lang="en-US" dirty="0" smtClean="0"/>
              <a:t>Programmer has to identify </a:t>
            </a:r>
            <a:r>
              <a:rPr lang="en-US" dirty="0" err="1" smtClean="0"/>
              <a:t>sychronization</a:t>
            </a:r>
            <a:r>
              <a:rPr lang="en-US" dirty="0" smtClean="0"/>
              <a:t> operations, and if all data accesses are protected by synchronization, appears like SC to programmer</a:t>
            </a:r>
          </a:p>
          <a:p>
            <a:endParaRPr lang="en-US" dirty="0"/>
          </a:p>
          <a:p>
            <a:r>
              <a:rPr lang="en-US" dirty="0" smtClean="0"/>
              <a:t>ARM v8 and RISC-V ISA adopt release consistency semantics on AMOs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9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Nonblocking Synchronization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D78CB-0489-F84E-8AFA-3DDC48D889C4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9922" name="Rectangle 2"/>
          <p:cNvSpPr>
            <a:spLocks noChangeArrowheads="1"/>
          </p:cNvSpPr>
          <p:nvPr/>
        </p:nvSpPr>
        <p:spPr bwMode="auto">
          <a:xfrm>
            <a:off x="2003425" y="3575050"/>
            <a:ext cx="5083175" cy="2173288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89924" name="Rectangle 4"/>
          <p:cNvSpPr>
            <a:spLocks noChangeArrowheads="1"/>
          </p:cNvSpPr>
          <p:nvPr/>
        </p:nvSpPr>
        <p:spPr bwMode="auto">
          <a:xfrm>
            <a:off x="1428750" y="1038225"/>
            <a:ext cx="5199063" cy="1927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174625" indent="-174625" defTabSz="627063"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Compare&amp;Swap(m),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:</a:t>
            </a:r>
          </a:p>
          <a:p>
            <a:pPr marL="174625" indent="-174625" defTabSz="627063"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	if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==M[m])</a:t>
            </a:r>
          </a:p>
          <a:p>
            <a:pPr marL="174625" indent="-174625" defTabSz="627063"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	    then 	M[m]=R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;</a:t>
            </a:r>
            <a:endParaRPr lang="en-US" sz="2000" baseline="-25000">
              <a:solidFill>
                <a:srgbClr val="56127A"/>
              </a:solidFill>
              <a:latin typeface="Verdana" charset="0"/>
            </a:endParaRPr>
          </a:p>
          <a:p>
            <a:pPr marL="174625" indent="-174625" defTabSz="627063" eaLnBrk="0" hangingPunct="0"/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		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;</a:t>
            </a:r>
            <a:endParaRPr lang="en-US" sz="2000" baseline="-25000">
              <a:solidFill>
                <a:srgbClr val="56127A"/>
              </a:solidFill>
              <a:latin typeface="Verdana" charset="0"/>
            </a:endParaRPr>
          </a:p>
          <a:p>
            <a:pPr marL="174625" indent="-174625" defTabSz="627063" eaLnBrk="0" hangingPunct="0"/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		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status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success;</a:t>
            </a:r>
          </a:p>
          <a:p>
            <a:pPr marL="174625" indent="-174625" defTabSz="627063"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	    else	status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fail;</a:t>
            </a:r>
          </a:p>
        </p:txBody>
      </p:sp>
      <p:sp>
        <p:nvSpPr>
          <p:cNvPr id="1489925" name="Rectangle 5"/>
          <p:cNvSpPr>
            <a:spLocks noChangeArrowheads="1"/>
          </p:cNvSpPr>
          <p:nvPr/>
        </p:nvSpPr>
        <p:spPr bwMode="auto">
          <a:xfrm>
            <a:off x="1174750" y="3540125"/>
            <a:ext cx="5838825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try:  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(head)</a:t>
            </a:r>
          </a:p>
          <a:p>
            <a:pPr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spin: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(tail)</a:t>
            </a:r>
          </a:p>
          <a:p>
            <a:pPr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	if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goto spin</a:t>
            </a:r>
          </a:p>
          <a:p>
            <a:pPr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	Load R,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</a:t>
            </a:r>
          </a:p>
          <a:p>
            <a:pPr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newhead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=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+1</a:t>
            </a:r>
          </a:p>
          <a:p>
            <a:pPr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	Compare&amp;Swap(head),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newhead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	if (status==fail) goto try</a:t>
            </a:r>
          </a:p>
          <a:p>
            <a:pPr eaLnBrk="0" hangingPunct="0"/>
            <a:r>
              <a:rPr lang="en-US" sz="2000">
                <a:solidFill>
                  <a:srgbClr val="56127A"/>
                </a:solidFill>
                <a:latin typeface="Verdana" charset="0"/>
              </a:rPr>
              <a:t>	process(R)</a:t>
            </a:r>
          </a:p>
        </p:txBody>
      </p:sp>
      <p:sp>
        <p:nvSpPr>
          <p:cNvPr id="1489926" name="Text Box 6"/>
          <p:cNvSpPr txBox="1">
            <a:spLocks noChangeArrowheads="1"/>
          </p:cNvSpPr>
          <p:nvPr/>
        </p:nvSpPr>
        <p:spPr bwMode="auto">
          <a:xfrm>
            <a:off x="6715125" y="1428750"/>
            <a:ext cx="2105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4B00"/>
                </a:solidFill>
                <a:latin typeface="Verdana" charset="0"/>
              </a:rPr>
              <a:t>status</a:t>
            </a:r>
            <a:r>
              <a:rPr lang="en-US" sz="2000" i="1">
                <a:solidFill>
                  <a:srgbClr val="004B00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004B00"/>
                </a:solidFill>
                <a:latin typeface="Verdana" charset="0"/>
              </a:rPr>
              <a:t>is an</a:t>
            </a:r>
            <a:r>
              <a:rPr lang="en-US" sz="2000" i="1">
                <a:solidFill>
                  <a:srgbClr val="004B00"/>
                </a:solidFill>
                <a:latin typeface="Verdana" charset="0"/>
              </a:rPr>
              <a:t> implicit argument </a:t>
            </a:r>
          </a:p>
        </p:txBody>
      </p:sp>
    </p:spTree>
    <p:extLst>
      <p:ext uri="{BB962C8B-B14F-4D97-AF65-F5344CB8AC3E}">
        <p14:creationId xmlns:p14="http://schemas.microsoft.com/office/powerpoint/2010/main" val="21934165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9922" grpId="0" animBg="1"/>
      <p:bldP spid="148992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Load-reserve &amp; Store-conditional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31538-142C-8F4E-8C6E-04AE810ABB44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91971" name="Rectangle 3"/>
          <p:cNvSpPr>
            <a:spLocks noChangeArrowheads="1"/>
          </p:cNvSpPr>
          <p:nvPr/>
        </p:nvSpPr>
        <p:spPr bwMode="auto">
          <a:xfrm>
            <a:off x="420688" y="1100138"/>
            <a:ext cx="7408862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Verdana" charset="0"/>
              </a:rPr>
              <a:t>Special register(s) to hold reservation flag and address, 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Verdana" charset="0"/>
              </a:rPr>
              <a:t>and the outcome of store-conditional</a:t>
            </a:r>
          </a:p>
        </p:txBody>
      </p:sp>
      <p:grpSp>
        <p:nvGrpSpPr>
          <p:cNvPr id="1491972" name="Group 4"/>
          <p:cNvGrpSpPr>
            <a:grpSpLocks/>
          </p:cNvGrpSpPr>
          <p:nvPr/>
        </p:nvGrpSpPr>
        <p:grpSpPr bwMode="auto">
          <a:xfrm>
            <a:off x="1735138" y="4056063"/>
            <a:ext cx="4610100" cy="2289175"/>
            <a:chOff x="1093" y="2739"/>
            <a:chExt cx="2904" cy="1442"/>
          </a:xfrm>
        </p:grpSpPr>
        <p:sp>
          <p:nvSpPr>
            <p:cNvPr id="1491973" name="Rectangle 5"/>
            <p:cNvSpPr>
              <a:spLocks noChangeArrowheads="1"/>
            </p:cNvSpPr>
            <p:nvPr/>
          </p:nvSpPr>
          <p:spPr bwMode="auto">
            <a:xfrm>
              <a:off x="1555" y="2777"/>
              <a:ext cx="2414" cy="121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91974" name="Rectangle 6"/>
            <p:cNvSpPr>
              <a:spLocks noChangeArrowheads="1"/>
            </p:cNvSpPr>
            <p:nvPr/>
          </p:nvSpPr>
          <p:spPr bwMode="auto">
            <a:xfrm>
              <a:off x="1093" y="2739"/>
              <a:ext cx="2904" cy="1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try:  	Load-reserve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, (head)</a:t>
              </a:r>
            </a:p>
            <a:p>
              <a:pPr eaLnBrk="0" hangingPunct="0"/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spin:	Load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tail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, (tail)</a:t>
              </a:r>
            </a:p>
            <a:p>
              <a:pPr eaLnBrk="0" hangingPunct="0"/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if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==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tail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spin</a:t>
              </a:r>
            </a:p>
            <a:p>
              <a:pPr eaLnBrk="0" hangingPunct="0"/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Load R, (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)</a:t>
              </a:r>
            </a:p>
            <a:p>
              <a:pPr eaLnBrk="0" hangingPunct="0"/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=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+ 1</a:t>
              </a:r>
            </a:p>
            <a:p>
              <a:pPr eaLnBrk="0" hangingPunct="0"/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Store-conditional (head),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  <a:p>
              <a:pPr eaLnBrk="0" hangingPunct="0"/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if (status==fail)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try</a:t>
              </a:r>
            </a:p>
            <a:p>
              <a:pPr eaLnBrk="0" hangingPunct="0"/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process(R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)</a:t>
              </a:r>
            </a:p>
          </p:txBody>
        </p:sp>
      </p:grpSp>
      <p:sp>
        <p:nvSpPr>
          <p:cNvPr id="1491975" name="Text Box 7"/>
          <p:cNvSpPr txBox="1">
            <a:spLocks noChangeArrowheads="1"/>
          </p:cNvSpPr>
          <p:nvPr/>
        </p:nvSpPr>
        <p:spPr bwMode="auto">
          <a:xfrm>
            <a:off x="542925" y="1857375"/>
            <a:ext cx="3463925" cy="9255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solidFill>
                  <a:srgbClr val="56127A"/>
                </a:solidFill>
                <a:latin typeface="Verdana" charset="0"/>
              </a:rPr>
              <a:t>Load-reserve R, (m):</a:t>
            </a:r>
          </a:p>
          <a:p>
            <a:pPr lvl="1" eaLnBrk="0" hangingPunct="0"/>
            <a:r>
              <a:rPr lang="en-US" sz="1800">
                <a:solidFill>
                  <a:srgbClr val="56127A"/>
                </a:solidFill>
                <a:latin typeface="Verdana" charset="0"/>
              </a:rPr>
              <a:t>&lt;flag, adr&gt;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&lt;1, m&gt;; </a:t>
            </a:r>
          </a:p>
          <a:p>
            <a:pPr lvl="1" eaLnBrk="0" hangingPunct="0"/>
            <a:r>
              <a:rPr lang="en-US" sz="18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M[m];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491976" name="Text Box 8"/>
          <p:cNvSpPr txBox="1">
            <a:spLocks noChangeArrowheads="1"/>
          </p:cNvSpPr>
          <p:nvPr/>
        </p:nvSpPr>
        <p:spPr bwMode="auto">
          <a:xfrm>
            <a:off x="4932363" y="1857375"/>
            <a:ext cx="3732212" cy="20240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solidFill>
                  <a:srgbClr val="56127A"/>
                </a:solidFill>
                <a:latin typeface="Verdana" charset="0"/>
              </a:rPr>
              <a:t>Store-conditional (m), R:</a:t>
            </a:r>
          </a:p>
          <a:p>
            <a:pPr lvl="1" eaLnBrk="0" hangingPunct="0"/>
            <a:r>
              <a:rPr lang="en-US" sz="18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&lt;flag, adr&gt; == &lt;1, m&gt; </a:t>
            </a:r>
          </a:p>
          <a:p>
            <a:pPr lvl="1" eaLnBrk="0" hangingPunct="0"/>
            <a:r>
              <a:rPr lang="en-US" sz="1800" i="1">
                <a:solidFill>
                  <a:srgbClr val="56127A"/>
                </a:solidFill>
                <a:latin typeface="Verdana" charset="0"/>
              </a:rPr>
              <a:t>then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cancel other procs’ </a:t>
            </a:r>
          </a:p>
          <a:p>
            <a:pPr lvl="1" eaLnBrk="0" hangingPunct="0"/>
            <a:r>
              <a:rPr lang="en-US" sz="1800">
                <a:solidFill>
                  <a:srgbClr val="56127A"/>
                </a:solidFill>
                <a:latin typeface="Verdana" charset="0"/>
              </a:rPr>
              <a:t>	   reservation on m;</a:t>
            </a:r>
          </a:p>
          <a:p>
            <a:pPr lvl="2" eaLnBrk="0" hangingPunct="0"/>
            <a:r>
              <a:rPr lang="en-US" sz="1800">
                <a:solidFill>
                  <a:srgbClr val="56127A"/>
                </a:solidFill>
                <a:latin typeface="Verdana" charset="0"/>
              </a:rPr>
              <a:t>   M[m]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R;  </a:t>
            </a:r>
          </a:p>
          <a:p>
            <a:pPr lvl="2" eaLnBrk="0" hangingPunct="0"/>
            <a:r>
              <a:rPr lang="en-US" sz="1800">
                <a:solidFill>
                  <a:srgbClr val="56127A"/>
                </a:solidFill>
                <a:latin typeface="Verdana" charset="0"/>
              </a:rPr>
              <a:t>   status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succeed;</a:t>
            </a:r>
          </a:p>
          <a:p>
            <a:pPr lvl="1" eaLnBrk="0" hangingPunct="0"/>
            <a:r>
              <a:rPr lang="en-US" sz="1800" i="1">
                <a:solidFill>
                  <a:srgbClr val="56127A"/>
                </a:solidFill>
                <a:latin typeface="Verdana" charset="0"/>
              </a:rPr>
              <a:t>else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 status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fail;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6079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Synchronization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838200"/>
            <a:ext cx="54864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need for synchronization arises whenever there are concurrent processes in a </a:t>
            </a:r>
            <a:r>
              <a:rPr lang="en-US" sz="2400" dirty="0" smtClean="0"/>
              <a:t>system </a:t>
            </a:r>
            <a:r>
              <a:rPr lang="en-US" sz="2400" i="1" dirty="0" smtClean="0"/>
              <a:t>(</a:t>
            </a:r>
            <a:r>
              <a:rPr lang="en-US" sz="2400" i="1" dirty="0">
                <a:solidFill>
                  <a:srgbClr val="FF0000"/>
                </a:solidFill>
              </a:rPr>
              <a:t>even in a uniprocessor system</a:t>
            </a:r>
            <a:r>
              <a:rPr lang="en-US" sz="2400" i="1" dirty="0" smtClean="0"/>
              <a:t>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Two classes of synchronization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en-US" sz="2400" i="1" dirty="0"/>
              <a:t>Producer-Consumer: </a:t>
            </a:r>
            <a:r>
              <a:rPr lang="en-US" sz="2400" dirty="0"/>
              <a:t>A consumer process must wait until the producer process has produced data</a:t>
            </a:r>
          </a:p>
          <a:p>
            <a:endParaRPr lang="en-US" sz="2400" i="1" dirty="0"/>
          </a:p>
          <a:p>
            <a:r>
              <a:rPr lang="en-US" sz="2400" i="1" dirty="0"/>
              <a:t>Mutual Exclusion: </a:t>
            </a:r>
            <a:r>
              <a:rPr lang="en-US" sz="2400" dirty="0"/>
              <a:t>Ensure that only one process uses a resource at a given time</a:t>
            </a:r>
          </a:p>
          <a:p>
            <a:endParaRPr lang="en-US" sz="2400" dirty="0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61AD3-6230-A146-80BB-7E7600B41175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19800" y="1752600"/>
            <a:ext cx="2417274" cy="2351088"/>
            <a:chOff x="6400800" y="1676400"/>
            <a:chExt cx="2417274" cy="2351088"/>
          </a:xfrm>
        </p:grpSpPr>
        <p:sp>
          <p:nvSpPr>
            <p:cNvPr id="1469445" name="Rectangle 5"/>
            <p:cNvSpPr>
              <a:spLocks noChangeArrowheads="1"/>
            </p:cNvSpPr>
            <p:nvPr/>
          </p:nvSpPr>
          <p:spPr bwMode="auto">
            <a:xfrm>
              <a:off x="6400800" y="2133600"/>
              <a:ext cx="1328039" cy="459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producer</a:t>
              </a:r>
            </a:p>
          </p:txBody>
        </p:sp>
        <p:sp>
          <p:nvSpPr>
            <p:cNvPr id="1469446" name="Rectangle 6"/>
            <p:cNvSpPr>
              <a:spLocks noChangeArrowheads="1"/>
            </p:cNvSpPr>
            <p:nvPr/>
          </p:nvSpPr>
          <p:spPr bwMode="auto">
            <a:xfrm>
              <a:off x="7391400" y="3124200"/>
              <a:ext cx="1426674" cy="459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consumer</a:t>
              </a:r>
            </a:p>
          </p:txBody>
        </p:sp>
        <p:sp>
          <p:nvSpPr>
            <p:cNvPr id="1469447" name="Line 7"/>
            <p:cNvSpPr>
              <a:spLocks noChangeShapeType="1"/>
            </p:cNvSpPr>
            <p:nvPr/>
          </p:nvSpPr>
          <p:spPr bwMode="auto">
            <a:xfrm>
              <a:off x="7086600" y="2590800"/>
              <a:ext cx="83820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69448" name="Line 8"/>
            <p:cNvSpPr>
              <a:spLocks noChangeShapeType="1"/>
            </p:cNvSpPr>
            <p:nvPr/>
          </p:nvSpPr>
          <p:spPr bwMode="auto">
            <a:xfrm>
              <a:off x="7010400" y="1676400"/>
              <a:ext cx="0" cy="438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69449" name="Line 9"/>
            <p:cNvSpPr>
              <a:spLocks noChangeShapeType="1"/>
            </p:cNvSpPr>
            <p:nvPr/>
          </p:nvSpPr>
          <p:spPr bwMode="auto">
            <a:xfrm>
              <a:off x="8153400" y="3581400"/>
              <a:ext cx="0" cy="4460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469450" name="Group 10"/>
          <p:cNvGrpSpPr>
            <a:grpSpLocks/>
          </p:cNvGrpSpPr>
          <p:nvPr/>
        </p:nvGrpSpPr>
        <p:grpSpPr bwMode="auto">
          <a:xfrm>
            <a:off x="6477000" y="4419600"/>
            <a:ext cx="1752601" cy="1752601"/>
            <a:chOff x="4370" y="1484"/>
            <a:chExt cx="1104" cy="1104"/>
          </a:xfrm>
        </p:grpSpPr>
        <p:sp>
          <p:nvSpPr>
            <p:cNvPr id="1469453" name="Oval 13"/>
            <p:cNvSpPr>
              <a:spLocks noChangeArrowheads="1"/>
            </p:cNvSpPr>
            <p:nvPr/>
          </p:nvSpPr>
          <p:spPr bwMode="auto">
            <a:xfrm>
              <a:off x="4418" y="1986"/>
              <a:ext cx="1008" cy="60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469454" name="Rectangle 14"/>
            <p:cNvSpPr>
              <a:spLocks noChangeArrowheads="1"/>
            </p:cNvSpPr>
            <p:nvPr/>
          </p:nvSpPr>
          <p:spPr bwMode="auto">
            <a:xfrm>
              <a:off x="4392" y="2018"/>
              <a:ext cx="1082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Shared Resource</a:t>
              </a:r>
              <a:endParaRPr lang="en-US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469455" name="Rectangle 15"/>
            <p:cNvSpPr>
              <a:spLocks noChangeArrowheads="1"/>
            </p:cNvSpPr>
            <p:nvPr/>
          </p:nvSpPr>
          <p:spPr bwMode="auto">
            <a:xfrm>
              <a:off x="4370" y="1484"/>
              <a:ext cx="314" cy="28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P1</a:t>
              </a:r>
            </a:p>
          </p:txBody>
        </p:sp>
        <p:sp>
          <p:nvSpPr>
            <p:cNvPr id="1469456" name="Rectangle 16"/>
            <p:cNvSpPr>
              <a:spLocks noChangeArrowheads="1"/>
            </p:cNvSpPr>
            <p:nvPr/>
          </p:nvSpPr>
          <p:spPr bwMode="auto">
            <a:xfrm>
              <a:off x="5042" y="1484"/>
              <a:ext cx="314" cy="28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P2</a:t>
              </a:r>
            </a:p>
          </p:txBody>
        </p:sp>
        <p:sp>
          <p:nvSpPr>
            <p:cNvPr id="1469459" name="Line 19"/>
            <p:cNvSpPr>
              <a:spLocks noChangeShapeType="1"/>
            </p:cNvSpPr>
            <p:nvPr/>
          </p:nvSpPr>
          <p:spPr bwMode="auto">
            <a:xfrm flipH="1">
              <a:off x="4976" y="1778"/>
              <a:ext cx="17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469461" name="Line 21"/>
            <p:cNvSpPr>
              <a:spLocks noChangeShapeType="1"/>
            </p:cNvSpPr>
            <p:nvPr/>
          </p:nvSpPr>
          <p:spPr bwMode="auto">
            <a:xfrm>
              <a:off x="4562" y="1772"/>
              <a:ext cx="186" cy="23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15681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657600" y="8382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Producer-Consumer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3276600"/>
            <a:ext cx="4038600" cy="3124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"/>
                <a:cs typeface="Courier"/>
              </a:rPr>
              <a:t>sd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li </a:t>
            </a:r>
            <a:r>
              <a:rPr lang="en-US" sz="2000" b="1" dirty="0" err="1" smtClean="0">
                <a:latin typeface="Courier"/>
                <a:cs typeface="Courier"/>
              </a:rPr>
              <a:t>xflag</a:t>
            </a:r>
            <a:r>
              <a:rPr lang="en-US" sz="2000" b="1" dirty="0" smtClean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"/>
                <a:cs typeface="Courier"/>
              </a:rPr>
              <a:t>sd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xflag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xflagp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  <a:endParaRPr lang="en-US" sz="2000" b="1" dirty="0">
              <a:latin typeface="Courier"/>
              <a:cs typeface="Courier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648200" y="3276600"/>
            <a:ext cx="4038600" cy="3124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spin: </a:t>
            </a:r>
            <a:r>
              <a:rPr lang="en-US" sz="2000" b="1" dirty="0" err="1" smtClean="0">
                <a:latin typeface="Courier"/>
                <a:cs typeface="Courier"/>
              </a:rPr>
              <a:t>ld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xflag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xflagp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beqz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xflag</a:t>
            </a:r>
            <a:r>
              <a:rPr lang="en-US" sz="2000" b="1" dirty="0" smtClean="0">
                <a:latin typeface="Courier"/>
                <a:cs typeface="Courier"/>
              </a:rPr>
              <a:t>, spin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ld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1600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6200" y="12954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flag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7620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Producer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7620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Consumer</a:t>
            </a:r>
          </a:p>
        </p:txBody>
      </p:sp>
      <p:cxnSp>
        <p:nvCxnSpPr>
          <p:cNvPr id="12" name="Straight Arrow Connector 11"/>
          <p:cNvCxnSpPr>
            <a:stCxn id="19" idx="3"/>
            <a:endCxn id="8" idx="1"/>
          </p:cNvCxnSpPr>
          <p:nvPr/>
        </p:nvCxnSpPr>
        <p:spPr bwMode="auto">
          <a:xfrm>
            <a:off x="2362200" y="1219200"/>
            <a:ext cx="1524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7526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124200" y="4724400"/>
            <a:ext cx="26232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Is this correct?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95400" y="1066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xflagp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954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00800" y="1066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xflagp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828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6" name="Straight Arrow Connector 25"/>
          <p:cNvCxnSpPr>
            <a:stCxn id="8" idx="3"/>
            <a:endCxn id="22" idx="1"/>
          </p:cNvCxnSpPr>
          <p:nvPr/>
        </p:nvCxnSpPr>
        <p:spPr bwMode="auto">
          <a:xfrm flipV="1">
            <a:off x="4953000" y="12192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7526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2743200" y="2819400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Initially </a:t>
            </a:r>
            <a:r>
              <a:rPr lang="en-US" b="1" dirty="0" smtClean="0">
                <a:latin typeface="Courier New"/>
                <a:cs typeface="Courier New"/>
              </a:rPr>
              <a:t>flag=0</a:t>
            </a:r>
            <a:endParaRPr lang="en-US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1854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ISA only specifies that each processor sees its own memory operations in program order</a:t>
            </a:r>
          </a:p>
          <a:p>
            <a:r>
              <a:rPr lang="en-US" dirty="0" smtClean="0"/>
              <a:t>Memory model describes what values can be returned by load instructions across multiple threads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49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Producer-Consumer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2590800"/>
            <a:ext cx="40386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"/>
                <a:cs typeface="Courier"/>
              </a:rPr>
              <a:t>sd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li </a:t>
            </a:r>
            <a:r>
              <a:rPr lang="en-US" sz="2000" b="1" dirty="0" err="1" smtClean="0">
                <a:latin typeface="Courier"/>
                <a:cs typeface="Courier"/>
              </a:rPr>
              <a:t>xflag</a:t>
            </a:r>
            <a:r>
              <a:rPr lang="en-US" sz="2000" b="1" dirty="0" smtClean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"/>
                <a:cs typeface="Courier"/>
              </a:rPr>
              <a:t>sd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xflag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xflagp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  <a:endParaRPr lang="en-US" sz="2000" b="1" dirty="0">
              <a:latin typeface="Courier"/>
              <a:cs typeface="Courier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648200" y="2590800"/>
            <a:ext cx="40386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spin: </a:t>
            </a:r>
            <a:r>
              <a:rPr lang="en-US" sz="2000" b="1" dirty="0" err="1" smtClean="0">
                <a:latin typeface="Courier"/>
                <a:cs typeface="Courier"/>
              </a:rPr>
              <a:t>ld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xflag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xflagp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beqz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xflag</a:t>
            </a:r>
            <a:r>
              <a:rPr lang="en-US" sz="2000" b="1" dirty="0" smtClean="0">
                <a:latin typeface="Courier"/>
                <a:cs typeface="Courier"/>
              </a:rPr>
              <a:t>, spin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ld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1600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6200" y="12954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flag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1066800"/>
            <a:ext cx="1752600" cy="10668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Producer</a:t>
            </a:r>
          </a:p>
        </p:txBody>
      </p:sp>
      <p:sp>
        <p:nvSpPr>
          <p:cNvPr id="10" name="Oval 9"/>
          <p:cNvSpPr/>
          <p:nvPr/>
        </p:nvSpPr>
        <p:spPr>
          <a:xfrm>
            <a:off x="6096000" y="1066800"/>
            <a:ext cx="1752600" cy="10668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Consumer</a:t>
            </a:r>
          </a:p>
        </p:txBody>
      </p:sp>
      <p:cxnSp>
        <p:nvCxnSpPr>
          <p:cNvPr id="12" name="Straight Arrow Connector 11"/>
          <p:cNvCxnSpPr>
            <a:stCxn id="9" idx="6"/>
          </p:cNvCxnSpPr>
          <p:nvPr/>
        </p:nvCxnSpPr>
        <p:spPr bwMode="auto">
          <a:xfrm>
            <a:off x="2743200" y="1600200"/>
            <a:ext cx="1066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029200" y="1600200"/>
            <a:ext cx="1066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4495800" y="4114800"/>
            <a:ext cx="4495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Can consumer read </a:t>
            </a:r>
            <a:r>
              <a:rPr lang="en-US" b="1" dirty="0" smtClean="0">
                <a:latin typeface="Calibri"/>
                <a:cs typeface="Calibri"/>
              </a:rPr>
              <a:t>flag=1</a:t>
            </a:r>
            <a:r>
              <a:rPr lang="en-US" dirty="0" smtClean="0">
                <a:latin typeface="Calibri"/>
                <a:cs typeface="Calibri"/>
              </a:rPr>
              <a:t> before </a:t>
            </a:r>
            <a:r>
              <a:rPr lang="en-US" b="1" dirty="0" smtClean="0">
                <a:latin typeface="Courier New"/>
                <a:cs typeface="Courier New"/>
              </a:rPr>
              <a:t>data</a:t>
            </a:r>
            <a:r>
              <a:rPr lang="en-US" dirty="0" smtClean="0">
                <a:latin typeface="Calibri"/>
                <a:cs typeface="Calibri"/>
              </a:rPr>
              <a:t> written by producer?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0400" y="2133600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Initially </a:t>
            </a:r>
            <a:r>
              <a:rPr lang="en-US" b="1" dirty="0" smtClean="0">
                <a:latin typeface="Courier New"/>
                <a:cs typeface="Courier New"/>
              </a:rPr>
              <a:t>flag=0</a:t>
            </a:r>
          </a:p>
        </p:txBody>
      </p:sp>
    </p:spTree>
    <p:extLst>
      <p:ext uri="{BB962C8B-B14F-4D97-AF65-F5344CB8AC3E}">
        <p14:creationId xmlns:p14="http://schemas.microsoft.com/office/powerpoint/2010/main" val="84483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Sequential Consistency</a:t>
            </a:r>
            <a:br>
              <a:rPr lang="en-US"/>
            </a:br>
            <a:r>
              <a:rPr lang="en-US" sz="2000" i="1"/>
              <a:t>A Memory Model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F5348-E035-4A4B-9099-D37727581228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5587" name="Rectangle 3"/>
          <p:cNvSpPr>
            <a:spLocks noChangeArrowheads="1"/>
          </p:cNvSpPr>
          <p:nvPr/>
        </p:nvSpPr>
        <p:spPr bwMode="auto">
          <a:xfrm>
            <a:off x="838200" y="2590800"/>
            <a:ext cx="7620000" cy="34137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“ A system is </a:t>
            </a:r>
            <a:r>
              <a:rPr lang="en-US" i="1" dirty="0">
                <a:solidFill>
                  <a:srgbClr val="56127A"/>
                </a:solidFill>
                <a:latin typeface="Calibri"/>
                <a:cs typeface="Calibri"/>
              </a:rPr>
              <a:t>sequentially consistent </a:t>
            </a:r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if the result </a:t>
            </a:r>
            <a:r>
              <a:rPr lang="en-US" dirty="0" smtClean="0">
                <a:solidFill>
                  <a:srgbClr val="56127A"/>
                </a:solidFill>
                <a:latin typeface="Calibri"/>
                <a:cs typeface="Calibri"/>
              </a:rPr>
              <a:t>of any </a:t>
            </a:r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execution is the same as if the operations of </a:t>
            </a:r>
            <a:r>
              <a:rPr lang="en-US" dirty="0" smtClean="0">
                <a:solidFill>
                  <a:srgbClr val="56127A"/>
                </a:solidFill>
                <a:latin typeface="Calibri"/>
                <a:cs typeface="Calibri"/>
              </a:rPr>
              <a:t>all the </a:t>
            </a:r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processors were executed in some sequential </a:t>
            </a:r>
            <a:r>
              <a:rPr lang="en-US" dirty="0" smtClean="0">
                <a:solidFill>
                  <a:srgbClr val="56127A"/>
                </a:solidFill>
                <a:latin typeface="Calibri"/>
                <a:cs typeface="Calibri"/>
              </a:rPr>
              <a:t>order</a:t>
            </a:r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, and the operations of each individual </a:t>
            </a:r>
            <a:r>
              <a:rPr lang="en-US" dirty="0" smtClean="0">
                <a:solidFill>
                  <a:srgbClr val="56127A"/>
                </a:solidFill>
                <a:latin typeface="Calibri"/>
                <a:cs typeface="Calibri"/>
              </a:rPr>
              <a:t>processor appear </a:t>
            </a:r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in the order specified by the program”</a:t>
            </a:r>
          </a:p>
          <a:p>
            <a:pPr eaLnBrk="0" hangingPunct="0"/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					 </a:t>
            </a:r>
            <a:r>
              <a:rPr lang="en-US" i="1" dirty="0">
                <a:solidFill>
                  <a:srgbClr val="56127A"/>
                </a:solidFill>
                <a:latin typeface="Calibri"/>
                <a:cs typeface="Calibri"/>
              </a:rPr>
              <a:t>Leslie </a:t>
            </a:r>
            <a:r>
              <a:rPr lang="en-US" i="1" dirty="0" err="1">
                <a:solidFill>
                  <a:srgbClr val="56127A"/>
                </a:solidFill>
                <a:latin typeface="Calibri"/>
                <a:cs typeface="Calibri"/>
              </a:rPr>
              <a:t>Lamport</a:t>
            </a:r>
            <a:endParaRPr lang="en-US" dirty="0">
              <a:solidFill>
                <a:srgbClr val="56127A"/>
              </a:solidFill>
              <a:latin typeface="Calibri"/>
              <a:cs typeface="Calibri"/>
            </a:endParaRPr>
          </a:p>
          <a:p>
            <a:pPr eaLnBrk="0" hangingPunct="0"/>
            <a:endParaRPr lang="en-US" dirty="0">
              <a:solidFill>
                <a:srgbClr val="56127A"/>
              </a:solidFill>
              <a:latin typeface="Calibri"/>
              <a:cs typeface="Calibri"/>
            </a:endParaRP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Sequential Consistency =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arbitrary </a:t>
            </a:r>
            <a:r>
              <a:rPr lang="en-US" i="1" dirty="0">
                <a:solidFill>
                  <a:srgbClr val="000000"/>
                </a:solidFill>
                <a:latin typeface="Calibri"/>
                <a:cs typeface="Calibri"/>
              </a:rPr>
              <a:t>order-preserving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Calibri"/>
              </a:rPr>
              <a:t>interleaving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of memory references of sequential programs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1475588" name="Group 4"/>
          <p:cNvGrpSpPr>
            <a:grpSpLocks/>
          </p:cNvGrpSpPr>
          <p:nvPr/>
        </p:nvGrpSpPr>
        <p:grpSpPr bwMode="auto">
          <a:xfrm>
            <a:off x="2955925" y="1206500"/>
            <a:ext cx="3074988" cy="1254125"/>
            <a:chOff x="1862" y="872"/>
            <a:chExt cx="1937" cy="790"/>
          </a:xfrm>
          <a:solidFill>
            <a:srgbClr val="FFFFFF"/>
          </a:solidFill>
        </p:grpSpPr>
        <p:sp>
          <p:nvSpPr>
            <p:cNvPr id="1475589" name="Rectangle 5"/>
            <p:cNvSpPr>
              <a:spLocks noChangeArrowheads="1"/>
            </p:cNvSpPr>
            <p:nvPr/>
          </p:nvSpPr>
          <p:spPr bwMode="auto">
            <a:xfrm>
              <a:off x="2664" y="1425"/>
              <a:ext cx="243" cy="237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475590" name="Rectangle 6"/>
            <p:cNvSpPr>
              <a:spLocks noChangeArrowheads="1"/>
            </p:cNvSpPr>
            <p:nvPr/>
          </p:nvSpPr>
          <p:spPr bwMode="auto">
            <a:xfrm>
              <a:off x="1864" y="872"/>
              <a:ext cx="207" cy="23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grpSp>
          <p:nvGrpSpPr>
            <p:cNvPr id="1475591" name="Group 7"/>
            <p:cNvGrpSpPr>
              <a:grpSpLocks/>
            </p:cNvGrpSpPr>
            <p:nvPr/>
          </p:nvGrpSpPr>
          <p:grpSpPr bwMode="auto">
            <a:xfrm>
              <a:off x="1862" y="1097"/>
              <a:ext cx="1904" cy="330"/>
              <a:chOff x="1894" y="1041"/>
              <a:chExt cx="1840" cy="330"/>
            </a:xfrm>
            <a:grpFill/>
          </p:grpSpPr>
          <p:sp>
            <p:nvSpPr>
              <p:cNvPr id="1475592" name="Line 8"/>
              <p:cNvSpPr>
                <a:spLocks noChangeShapeType="1"/>
              </p:cNvSpPr>
              <p:nvPr/>
            </p:nvSpPr>
            <p:spPr bwMode="auto">
              <a:xfrm>
                <a:off x="1894" y="1206"/>
                <a:ext cx="1840" cy="0"/>
              </a:xfrm>
              <a:prstGeom prst="line">
                <a:avLst/>
              </a:prstGeom>
              <a:grp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75593" name="Line 9"/>
              <p:cNvSpPr>
                <a:spLocks noChangeShapeType="1"/>
              </p:cNvSpPr>
              <p:nvPr/>
            </p:nvSpPr>
            <p:spPr bwMode="auto">
              <a:xfrm>
                <a:off x="2790" y="1214"/>
                <a:ext cx="0" cy="157"/>
              </a:xfrm>
              <a:prstGeom prst="line">
                <a:avLst/>
              </a:prstGeom>
              <a:grp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75594" name="Line 10"/>
              <p:cNvSpPr>
                <a:spLocks noChangeShapeType="1"/>
              </p:cNvSpPr>
              <p:nvPr/>
            </p:nvSpPr>
            <p:spPr bwMode="auto">
              <a:xfrm>
                <a:off x="1974" y="1041"/>
                <a:ext cx="0" cy="157"/>
              </a:xfrm>
              <a:prstGeom prst="line">
                <a:avLst/>
              </a:prstGeom>
              <a:grp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75595" name="Line 11"/>
              <p:cNvSpPr>
                <a:spLocks noChangeShapeType="1"/>
              </p:cNvSpPr>
              <p:nvPr/>
            </p:nvSpPr>
            <p:spPr bwMode="auto">
              <a:xfrm>
                <a:off x="3654" y="1041"/>
                <a:ext cx="0" cy="157"/>
              </a:xfrm>
              <a:prstGeom prst="line">
                <a:avLst/>
              </a:prstGeom>
              <a:grp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75596" name="Line 12"/>
              <p:cNvSpPr>
                <a:spLocks noChangeShapeType="1"/>
              </p:cNvSpPr>
              <p:nvPr/>
            </p:nvSpPr>
            <p:spPr bwMode="auto">
              <a:xfrm>
                <a:off x="3318" y="1041"/>
                <a:ext cx="0" cy="157"/>
              </a:xfrm>
              <a:prstGeom prst="line">
                <a:avLst/>
              </a:prstGeom>
              <a:grp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75597" name="Line 13"/>
              <p:cNvSpPr>
                <a:spLocks noChangeShapeType="1"/>
              </p:cNvSpPr>
              <p:nvPr/>
            </p:nvSpPr>
            <p:spPr bwMode="auto">
              <a:xfrm>
                <a:off x="2646" y="1041"/>
                <a:ext cx="0" cy="157"/>
              </a:xfrm>
              <a:prstGeom prst="line">
                <a:avLst/>
              </a:prstGeom>
              <a:grp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75598" name="Line 14"/>
              <p:cNvSpPr>
                <a:spLocks noChangeShapeType="1"/>
              </p:cNvSpPr>
              <p:nvPr/>
            </p:nvSpPr>
            <p:spPr bwMode="auto">
              <a:xfrm>
                <a:off x="2982" y="1041"/>
                <a:ext cx="0" cy="157"/>
              </a:xfrm>
              <a:prstGeom prst="line">
                <a:avLst/>
              </a:prstGeom>
              <a:grp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75599" name="Line 15"/>
              <p:cNvSpPr>
                <a:spLocks noChangeShapeType="1"/>
              </p:cNvSpPr>
              <p:nvPr/>
            </p:nvSpPr>
            <p:spPr bwMode="auto">
              <a:xfrm>
                <a:off x="2310" y="1041"/>
                <a:ext cx="0" cy="157"/>
              </a:xfrm>
              <a:prstGeom prst="line">
                <a:avLst/>
              </a:prstGeom>
              <a:grp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475600" name="Rectangle 16"/>
            <p:cNvSpPr>
              <a:spLocks noChangeArrowheads="1"/>
            </p:cNvSpPr>
            <p:nvPr/>
          </p:nvSpPr>
          <p:spPr bwMode="auto">
            <a:xfrm>
              <a:off x="2209" y="872"/>
              <a:ext cx="207" cy="23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1" name="Rectangle 17"/>
            <p:cNvSpPr>
              <a:spLocks noChangeArrowheads="1"/>
            </p:cNvSpPr>
            <p:nvPr/>
          </p:nvSpPr>
          <p:spPr bwMode="auto">
            <a:xfrm>
              <a:off x="2555" y="872"/>
              <a:ext cx="207" cy="23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2" name="Rectangle 18"/>
            <p:cNvSpPr>
              <a:spLocks noChangeArrowheads="1"/>
            </p:cNvSpPr>
            <p:nvPr/>
          </p:nvSpPr>
          <p:spPr bwMode="auto">
            <a:xfrm>
              <a:off x="2900" y="872"/>
              <a:ext cx="207" cy="23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3" name="Rectangle 19"/>
            <p:cNvSpPr>
              <a:spLocks noChangeArrowheads="1"/>
            </p:cNvSpPr>
            <p:nvPr/>
          </p:nvSpPr>
          <p:spPr bwMode="auto">
            <a:xfrm>
              <a:off x="3246" y="872"/>
              <a:ext cx="207" cy="23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4" name="Rectangle 20"/>
            <p:cNvSpPr>
              <a:spLocks noChangeArrowheads="1"/>
            </p:cNvSpPr>
            <p:nvPr/>
          </p:nvSpPr>
          <p:spPr bwMode="auto">
            <a:xfrm>
              <a:off x="3592" y="872"/>
              <a:ext cx="207" cy="23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99663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Producer-Consumer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2590800"/>
            <a:ext cx="40386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"/>
                <a:cs typeface="Courier"/>
              </a:rPr>
              <a:t>sd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li </a:t>
            </a:r>
            <a:r>
              <a:rPr lang="en-US" sz="2000" b="1" dirty="0" err="1" smtClean="0">
                <a:latin typeface="Courier"/>
                <a:cs typeface="Courier"/>
              </a:rPr>
              <a:t>xflag</a:t>
            </a:r>
            <a:r>
              <a:rPr lang="en-US" sz="2000" b="1" dirty="0" smtClean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"/>
                <a:cs typeface="Courier"/>
              </a:rPr>
              <a:t>sd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xflag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xflagp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  <a:endParaRPr lang="en-US" sz="2000" b="1" dirty="0">
              <a:latin typeface="Courier"/>
              <a:cs typeface="Courier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648200" y="2590800"/>
            <a:ext cx="40386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"/>
                <a:cs typeface="Courier"/>
              </a:rPr>
              <a:t>spin: </a:t>
            </a:r>
            <a:r>
              <a:rPr lang="en-US" sz="2000" b="1" dirty="0" err="1" smtClean="0">
                <a:latin typeface="Courier"/>
                <a:cs typeface="Courier"/>
              </a:rPr>
              <a:t>ld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xflag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xflagp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beqz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xflag</a:t>
            </a:r>
            <a:r>
              <a:rPr lang="en-US" sz="2000" b="1" dirty="0" smtClean="0">
                <a:latin typeface="Courier"/>
                <a:cs typeface="Courier"/>
              </a:rPr>
              <a:t>, spin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 smtClean="0">
                <a:latin typeface="Courier"/>
                <a:cs typeface="Courier"/>
              </a:rPr>
              <a:t>ld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 err="1" smtClean="0">
                <a:latin typeface="Courier"/>
                <a:cs typeface="Courier"/>
              </a:rPr>
              <a:t>xdata</a:t>
            </a:r>
            <a:r>
              <a:rPr lang="en-US" sz="2000" b="1" dirty="0" smtClean="0">
                <a:latin typeface="Courier"/>
                <a:cs typeface="Courier"/>
              </a:rPr>
              <a:t>, (</a:t>
            </a:r>
            <a:r>
              <a:rPr lang="en-US" sz="2000" b="1" dirty="0" err="1" smtClean="0">
                <a:latin typeface="Courier"/>
                <a:cs typeface="Courier"/>
              </a:rPr>
              <a:t>xdatap</a:t>
            </a:r>
            <a:r>
              <a:rPr lang="en-US" sz="2000" b="1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1600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6200" y="12954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  <a:ea typeface="ＭＳ Ｐゴシック" pitchFamily="18" charset="-128"/>
                <a:cs typeface="Courier New"/>
              </a:rPr>
              <a:t>flag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1066800"/>
            <a:ext cx="1752600" cy="10668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Producer</a:t>
            </a:r>
          </a:p>
        </p:txBody>
      </p:sp>
      <p:sp>
        <p:nvSpPr>
          <p:cNvPr id="10" name="Oval 9"/>
          <p:cNvSpPr/>
          <p:nvPr/>
        </p:nvSpPr>
        <p:spPr>
          <a:xfrm>
            <a:off x="6096000" y="1066800"/>
            <a:ext cx="1752600" cy="10668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Consumer</a:t>
            </a:r>
          </a:p>
        </p:txBody>
      </p:sp>
      <p:cxnSp>
        <p:nvCxnSpPr>
          <p:cNvPr id="12" name="Straight Arrow Connector 11"/>
          <p:cNvCxnSpPr>
            <a:stCxn id="9" idx="6"/>
          </p:cNvCxnSpPr>
          <p:nvPr/>
        </p:nvCxnSpPr>
        <p:spPr bwMode="auto">
          <a:xfrm>
            <a:off x="2743200" y="1600200"/>
            <a:ext cx="1066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029200" y="1600200"/>
            <a:ext cx="1066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200400" y="2133600"/>
            <a:ext cx="1997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Initially flag =0</a:t>
            </a:r>
          </a:p>
        </p:txBody>
      </p:sp>
      <p:sp>
        <p:nvSpPr>
          <p:cNvPr id="15" name="Freeform 14"/>
          <p:cNvSpPr/>
          <p:nvPr/>
        </p:nvSpPr>
        <p:spPr>
          <a:xfrm>
            <a:off x="221673" y="3048000"/>
            <a:ext cx="242663" cy="342448"/>
          </a:xfrm>
          <a:custGeom>
            <a:avLst/>
            <a:gdLst>
              <a:gd name="connsiteX0" fmla="*/ 147247 w 1916139"/>
              <a:gd name="connsiteY0" fmla="*/ 0 h 1511822"/>
              <a:gd name="connsiteX1" fmla="*/ 177484 w 1916139"/>
              <a:gd name="connsiteY1" fmla="*/ 355278 h 1511822"/>
              <a:gd name="connsiteX2" fmla="*/ 1916139 w 1916139"/>
              <a:gd name="connsiteY2" fmla="*/ 1511822 h 1511822"/>
              <a:gd name="connsiteX0" fmla="*/ 1756604 w 1756604"/>
              <a:gd name="connsiteY0" fmla="*/ 0 h 1638195"/>
              <a:gd name="connsiteX1" fmla="*/ 5 w 1756604"/>
              <a:gd name="connsiteY1" fmla="*/ 481651 h 1638195"/>
              <a:gd name="connsiteX2" fmla="*/ 1738660 w 1756604"/>
              <a:gd name="connsiteY2" fmla="*/ 1638195 h 1638195"/>
              <a:gd name="connsiteX0" fmla="*/ 958233 w 958233"/>
              <a:gd name="connsiteY0" fmla="*/ 0 h 1638195"/>
              <a:gd name="connsiteX1" fmla="*/ 8 w 958233"/>
              <a:gd name="connsiteY1" fmla="*/ 750192 h 1638195"/>
              <a:gd name="connsiteX2" fmla="*/ 940289 w 958233"/>
              <a:gd name="connsiteY2" fmla="*/ 1638195 h 1638195"/>
              <a:gd name="connsiteX0" fmla="*/ 745434 w 745434"/>
              <a:gd name="connsiteY0" fmla="*/ 0 h 1638195"/>
              <a:gd name="connsiteX1" fmla="*/ 9 w 745434"/>
              <a:gd name="connsiteY1" fmla="*/ 1007937 h 1638195"/>
              <a:gd name="connsiteX2" fmla="*/ 727490 w 745434"/>
              <a:gd name="connsiteY2" fmla="*/ 1638195 h 1638195"/>
              <a:gd name="connsiteX0" fmla="*/ 745434 w 745434"/>
              <a:gd name="connsiteY0" fmla="*/ 0 h 1638195"/>
              <a:gd name="connsiteX1" fmla="*/ 9 w 745434"/>
              <a:gd name="connsiteY1" fmla="*/ 676551 h 1638195"/>
              <a:gd name="connsiteX2" fmla="*/ 727490 w 745434"/>
              <a:gd name="connsiteY2" fmla="*/ 1638195 h 163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5434" h="1638195">
                <a:moveTo>
                  <a:pt x="745434" y="0"/>
                </a:moveTo>
                <a:cubicBezTo>
                  <a:pt x="613145" y="51654"/>
                  <a:pt x="3000" y="403519"/>
                  <a:pt x="9" y="676551"/>
                </a:cubicBezTo>
                <a:cubicBezTo>
                  <a:pt x="-2982" y="949583"/>
                  <a:pt x="727490" y="1638195"/>
                  <a:pt x="727490" y="1638195"/>
                </a:cubicBezTo>
              </a:path>
            </a:pathLst>
          </a:custGeom>
          <a:noFill/>
          <a:ln w="38100" cmpd="sng">
            <a:solidFill>
              <a:srgbClr val="0000FF"/>
            </a:solidFill>
            <a:headEnd type="none"/>
            <a:tailEnd type="arrow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426363" y="2819400"/>
            <a:ext cx="219573" cy="342448"/>
          </a:xfrm>
          <a:custGeom>
            <a:avLst/>
            <a:gdLst>
              <a:gd name="connsiteX0" fmla="*/ 147247 w 1916139"/>
              <a:gd name="connsiteY0" fmla="*/ 0 h 1511822"/>
              <a:gd name="connsiteX1" fmla="*/ 177484 w 1916139"/>
              <a:gd name="connsiteY1" fmla="*/ 355278 h 1511822"/>
              <a:gd name="connsiteX2" fmla="*/ 1916139 w 1916139"/>
              <a:gd name="connsiteY2" fmla="*/ 1511822 h 1511822"/>
              <a:gd name="connsiteX0" fmla="*/ 1756604 w 1756604"/>
              <a:gd name="connsiteY0" fmla="*/ 0 h 1638195"/>
              <a:gd name="connsiteX1" fmla="*/ 5 w 1756604"/>
              <a:gd name="connsiteY1" fmla="*/ 481651 h 1638195"/>
              <a:gd name="connsiteX2" fmla="*/ 1738660 w 1756604"/>
              <a:gd name="connsiteY2" fmla="*/ 1638195 h 1638195"/>
              <a:gd name="connsiteX0" fmla="*/ 958233 w 958233"/>
              <a:gd name="connsiteY0" fmla="*/ 0 h 1638195"/>
              <a:gd name="connsiteX1" fmla="*/ 8 w 958233"/>
              <a:gd name="connsiteY1" fmla="*/ 750192 h 1638195"/>
              <a:gd name="connsiteX2" fmla="*/ 940289 w 958233"/>
              <a:gd name="connsiteY2" fmla="*/ 1638195 h 1638195"/>
              <a:gd name="connsiteX0" fmla="*/ 674504 w 674504"/>
              <a:gd name="connsiteY0" fmla="*/ 0 h 1638195"/>
              <a:gd name="connsiteX1" fmla="*/ 12 w 674504"/>
              <a:gd name="connsiteY1" fmla="*/ 1265682 h 1638195"/>
              <a:gd name="connsiteX2" fmla="*/ 656560 w 674504"/>
              <a:gd name="connsiteY2" fmla="*/ 1638195 h 163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4504" h="1638195">
                <a:moveTo>
                  <a:pt x="674504" y="0"/>
                </a:moveTo>
                <a:cubicBezTo>
                  <a:pt x="542215" y="51654"/>
                  <a:pt x="3003" y="992650"/>
                  <a:pt x="12" y="1265682"/>
                </a:cubicBezTo>
                <a:cubicBezTo>
                  <a:pt x="-2979" y="1538714"/>
                  <a:pt x="656560" y="1638195"/>
                  <a:pt x="656560" y="1638195"/>
                </a:cubicBezTo>
              </a:path>
            </a:pathLst>
          </a:custGeom>
          <a:noFill/>
          <a:ln w="38100" cmpd="sng">
            <a:solidFill>
              <a:srgbClr val="0000FF"/>
            </a:solidFill>
            <a:headEnd type="none"/>
            <a:tailEnd type="arrow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438400" y="4191000"/>
            <a:ext cx="311936" cy="342448"/>
          </a:xfrm>
          <a:custGeom>
            <a:avLst/>
            <a:gdLst>
              <a:gd name="connsiteX0" fmla="*/ 147247 w 1916139"/>
              <a:gd name="connsiteY0" fmla="*/ 0 h 1511822"/>
              <a:gd name="connsiteX1" fmla="*/ 177484 w 1916139"/>
              <a:gd name="connsiteY1" fmla="*/ 355278 h 1511822"/>
              <a:gd name="connsiteX2" fmla="*/ 1916139 w 1916139"/>
              <a:gd name="connsiteY2" fmla="*/ 1511822 h 1511822"/>
              <a:gd name="connsiteX0" fmla="*/ 1756604 w 1756604"/>
              <a:gd name="connsiteY0" fmla="*/ 0 h 1638195"/>
              <a:gd name="connsiteX1" fmla="*/ 5 w 1756604"/>
              <a:gd name="connsiteY1" fmla="*/ 481651 h 1638195"/>
              <a:gd name="connsiteX2" fmla="*/ 1738660 w 1756604"/>
              <a:gd name="connsiteY2" fmla="*/ 1638195 h 1638195"/>
              <a:gd name="connsiteX0" fmla="*/ 958233 w 958233"/>
              <a:gd name="connsiteY0" fmla="*/ 0 h 1638195"/>
              <a:gd name="connsiteX1" fmla="*/ 8 w 958233"/>
              <a:gd name="connsiteY1" fmla="*/ 750192 h 1638195"/>
              <a:gd name="connsiteX2" fmla="*/ 940289 w 958233"/>
              <a:gd name="connsiteY2" fmla="*/ 1638195 h 163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8233" h="1638195">
                <a:moveTo>
                  <a:pt x="958233" y="0"/>
                </a:moveTo>
                <a:cubicBezTo>
                  <a:pt x="825944" y="51654"/>
                  <a:pt x="2999" y="477160"/>
                  <a:pt x="8" y="750192"/>
                </a:cubicBezTo>
                <a:cubicBezTo>
                  <a:pt x="-2983" y="1023224"/>
                  <a:pt x="940289" y="1638195"/>
                  <a:pt x="940289" y="1638195"/>
                </a:cubicBezTo>
              </a:path>
            </a:pathLst>
          </a:custGeom>
          <a:noFill/>
          <a:ln w="38100" cmpd="sng">
            <a:solidFill>
              <a:srgbClr val="0000FF"/>
            </a:solidFill>
            <a:headEnd type="none"/>
            <a:tailEnd type="arrow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819400" y="4114800"/>
            <a:ext cx="447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Dependencies from sequential ISA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83898" y="2819400"/>
            <a:ext cx="7612303" cy="2964597"/>
            <a:chOff x="83898" y="2819400"/>
            <a:chExt cx="7612303" cy="2964597"/>
          </a:xfrm>
        </p:grpSpPr>
        <p:sp>
          <p:nvSpPr>
            <p:cNvPr id="19" name="Freeform 18"/>
            <p:cNvSpPr/>
            <p:nvPr/>
          </p:nvSpPr>
          <p:spPr>
            <a:xfrm>
              <a:off x="2362200" y="5029200"/>
              <a:ext cx="311936" cy="342448"/>
            </a:xfrm>
            <a:custGeom>
              <a:avLst/>
              <a:gdLst>
                <a:gd name="connsiteX0" fmla="*/ 147247 w 1916139"/>
                <a:gd name="connsiteY0" fmla="*/ 0 h 1511822"/>
                <a:gd name="connsiteX1" fmla="*/ 177484 w 1916139"/>
                <a:gd name="connsiteY1" fmla="*/ 355278 h 1511822"/>
                <a:gd name="connsiteX2" fmla="*/ 1916139 w 1916139"/>
                <a:gd name="connsiteY2" fmla="*/ 1511822 h 1511822"/>
                <a:gd name="connsiteX0" fmla="*/ 1756604 w 1756604"/>
                <a:gd name="connsiteY0" fmla="*/ 0 h 1638195"/>
                <a:gd name="connsiteX1" fmla="*/ 5 w 1756604"/>
                <a:gd name="connsiteY1" fmla="*/ 481651 h 1638195"/>
                <a:gd name="connsiteX2" fmla="*/ 1738660 w 1756604"/>
                <a:gd name="connsiteY2" fmla="*/ 1638195 h 1638195"/>
                <a:gd name="connsiteX0" fmla="*/ 958233 w 958233"/>
                <a:gd name="connsiteY0" fmla="*/ 0 h 1638195"/>
                <a:gd name="connsiteX1" fmla="*/ 8 w 958233"/>
                <a:gd name="connsiteY1" fmla="*/ 750192 h 1638195"/>
                <a:gd name="connsiteX2" fmla="*/ 940289 w 958233"/>
                <a:gd name="connsiteY2" fmla="*/ 1638195 h 163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8233" h="1638195">
                  <a:moveTo>
                    <a:pt x="958233" y="0"/>
                  </a:moveTo>
                  <a:cubicBezTo>
                    <a:pt x="825944" y="51654"/>
                    <a:pt x="2999" y="477160"/>
                    <a:pt x="8" y="750192"/>
                  </a:cubicBezTo>
                  <a:cubicBezTo>
                    <a:pt x="-2983" y="1023224"/>
                    <a:pt x="940289" y="1638195"/>
                    <a:pt x="940289" y="1638195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headEnd type="none"/>
              <a:tailEnd type="arrow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43201" y="4953000"/>
              <a:ext cx="4953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Dependencies added by sequentially consistent memory model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83898" y="2819400"/>
              <a:ext cx="304238" cy="647248"/>
            </a:xfrm>
            <a:custGeom>
              <a:avLst/>
              <a:gdLst>
                <a:gd name="connsiteX0" fmla="*/ 147247 w 1916139"/>
                <a:gd name="connsiteY0" fmla="*/ 0 h 1511822"/>
                <a:gd name="connsiteX1" fmla="*/ 177484 w 1916139"/>
                <a:gd name="connsiteY1" fmla="*/ 355278 h 1511822"/>
                <a:gd name="connsiteX2" fmla="*/ 1916139 w 1916139"/>
                <a:gd name="connsiteY2" fmla="*/ 1511822 h 1511822"/>
                <a:gd name="connsiteX0" fmla="*/ 1756604 w 1756604"/>
                <a:gd name="connsiteY0" fmla="*/ 0 h 1638195"/>
                <a:gd name="connsiteX1" fmla="*/ 5 w 1756604"/>
                <a:gd name="connsiteY1" fmla="*/ 481651 h 1638195"/>
                <a:gd name="connsiteX2" fmla="*/ 1738660 w 1756604"/>
                <a:gd name="connsiteY2" fmla="*/ 1638195 h 1638195"/>
                <a:gd name="connsiteX0" fmla="*/ 958233 w 958233"/>
                <a:gd name="connsiteY0" fmla="*/ 0 h 1638195"/>
                <a:gd name="connsiteX1" fmla="*/ 8 w 958233"/>
                <a:gd name="connsiteY1" fmla="*/ 750192 h 1638195"/>
                <a:gd name="connsiteX2" fmla="*/ 940289 w 958233"/>
                <a:gd name="connsiteY2" fmla="*/ 1638195 h 1638195"/>
                <a:gd name="connsiteX0" fmla="*/ 934586 w 934586"/>
                <a:gd name="connsiteY0" fmla="*/ 0 h 1638195"/>
                <a:gd name="connsiteX1" fmla="*/ 7 w 934586"/>
                <a:gd name="connsiteY1" fmla="*/ 1120334 h 1638195"/>
                <a:gd name="connsiteX2" fmla="*/ 916642 w 934586"/>
                <a:gd name="connsiteY2" fmla="*/ 1638195 h 163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4586" h="1638195">
                  <a:moveTo>
                    <a:pt x="934586" y="0"/>
                  </a:moveTo>
                  <a:cubicBezTo>
                    <a:pt x="802297" y="51654"/>
                    <a:pt x="2998" y="847302"/>
                    <a:pt x="7" y="1120334"/>
                  </a:cubicBezTo>
                  <a:cubicBezTo>
                    <a:pt x="-2984" y="1393366"/>
                    <a:pt x="916642" y="1638195"/>
                    <a:pt x="916642" y="1638195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headEnd type="none"/>
              <a:tailEnd type="arrow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203922" y="2819400"/>
              <a:ext cx="365813" cy="647248"/>
            </a:xfrm>
            <a:custGeom>
              <a:avLst/>
              <a:gdLst>
                <a:gd name="connsiteX0" fmla="*/ 147247 w 1916139"/>
                <a:gd name="connsiteY0" fmla="*/ 0 h 1511822"/>
                <a:gd name="connsiteX1" fmla="*/ 177484 w 1916139"/>
                <a:gd name="connsiteY1" fmla="*/ 355278 h 1511822"/>
                <a:gd name="connsiteX2" fmla="*/ 1916139 w 1916139"/>
                <a:gd name="connsiteY2" fmla="*/ 1511822 h 1511822"/>
                <a:gd name="connsiteX0" fmla="*/ 1756604 w 1756604"/>
                <a:gd name="connsiteY0" fmla="*/ 0 h 1638195"/>
                <a:gd name="connsiteX1" fmla="*/ 5 w 1756604"/>
                <a:gd name="connsiteY1" fmla="*/ 481651 h 1638195"/>
                <a:gd name="connsiteX2" fmla="*/ 1738660 w 1756604"/>
                <a:gd name="connsiteY2" fmla="*/ 1638195 h 1638195"/>
                <a:gd name="connsiteX0" fmla="*/ 958233 w 958233"/>
                <a:gd name="connsiteY0" fmla="*/ 0 h 1638195"/>
                <a:gd name="connsiteX1" fmla="*/ 8 w 958233"/>
                <a:gd name="connsiteY1" fmla="*/ 750192 h 1638195"/>
                <a:gd name="connsiteX2" fmla="*/ 940289 w 958233"/>
                <a:gd name="connsiteY2" fmla="*/ 1638195 h 1638195"/>
                <a:gd name="connsiteX0" fmla="*/ 1123737 w 1123737"/>
                <a:gd name="connsiteY0" fmla="*/ 0 h 1638195"/>
                <a:gd name="connsiteX1" fmla="*/ 6 w 1123737"/>
                <a:gd name="connsiteY1" fmla="*/ 1198259 h 1638195"/>
                <a:gd name="connsiteX2" fmla="*/ 1105793 w 1123737"/>
                <a:gd name="connsiteY2" fmla="*/ 1638195 h 1638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3737" h="1638195">
                  <a:moveTo>
                    <a:pt x="1123737" y="0"/>
                  </a:moveTo>
                  <a:cubicBezTo>
                    <a:pt x="991448" y="51654"/>
                    <a:pt x="2997" y="925227"/>
                    <a:pt x="6" y="1198259"/>
                  </a:cubicBezTo>
                  <a:cubicBezTo>
                    <a:pt x="-2985" y="1471291"/>
                    <a:pt x="1105793" y="1638195"/>
                    <a:pt x="1105793" y="1638195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headEnd type="none"/>
              <a:tailEnd type="arrow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0569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SC in hardware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 few commercial systems implemented SC</a:t>
            </a:r>
          </a:p>
          <a:p>
            <a:pPr lvl="1"/>
            <a:r>
              <a:rPr lang="en-US" dirty="0" smtClean="0"/>
              <a:t>Neither x86 nor ARM are SC</a:t>
            </a:r>
          </a:p>
          <a:p>
            <a:r>
              <a:rPr lang="en-US" dirty="0" smtClean="0"/>
              <a:t>Requires either severe performance penalty</a:t>
            </a:r>
          </a:p>
          <a:p>
            <a:pPr lvl="1"/>
            <a:r>
              <a:rPr lang="en-US" dirty="0" smtClean="0"/>
              <a:t>Wait for stores to complete before issuing new store</a:t>
            </a:r>
          </a:p>
          <a:p>
            <a:r>
              <a:rPr lang="en-US" dirty="0" smtClean="0"/>
              <a:t>Or, complex hardware</a:t>
            </a:r>
          </a:p>
          <a:p>
            <a:pPr lvl="1"/>
            <a:r>
              <a:rPr lang="en-US" dirty="0" smtClean="0"/>
              <a:t>Speculatively issue loads but squash if memory inconsistency with later-issued store discovered (MIPS R10K)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7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24573</TotalTime>
  <Words>1411</Words>
  <Application>Microsoft Macintosh PowerPoint</Application>
  <PresentationFormat>On-screen Show (4:3)</PresentationFormat>
  <Paragraphs>385</Paragraphs>
  <Slides>25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ParLab Template</vt:lpstr>
      <vt:lpstr>CS252 Graduate Computer Architecture Spring 2014 Lecture 12: Synchronization and Memory Models</vt:lpstr>
      <vt:lpstr>Last Time in Lecture 11</vt:lpstr>
      <vt:lpstr>Synchronization</vt:lpstr>
      <vt:lpstr>Simple Producer-Consumer Example</vt:lpstr>
      <vt:lpstr>Memory Model</vt:lpstr>
      <vt:lpstr>Simple Producer-Consumer Example</vt:lpstr>
      <vt:lpstr>Sequential Consistency A Memory Model</vt:lpstr>
      <vt:lpstr>Simple Producer-Consumer Example</vt:lpstr>
      <vt:lpstr>Implementing SC in hardware</vt:lpstr>
      <vt:lpstr>Software reorders too!</vt:lpstr>
      <vt:lpstr>Relaxed Memory Models</vt:lpstr>
      <vt:lpstr>Fences in Producer-Consumer Example</vt:lpstr>
      <vt:lpstr>Simple Mutual-Exclusion Example</vt:lpstr>
      <vt:lpstr>Mutual Exclusion Using Load/Store </vt:lpstr>
      <vt:lpstr>Mutual Exclusion: second attempt</vt:lpstr>
      <vt:lpstr>A Protocol for Mutual Exclusion T. Dekker, 1966</vt:lpstr>
      <vt:lpstr>Analysis of Dekker’s Algorithm</vt:lpstr>
      <vt:lpstr>ISA Support for Mutual-Exclusion Locks</vt:lpstr>
      <vt:lpstr>Lock for Mutual-Exclusion Example</vt:lpstr>
      <vt:lpstr>Lock for Mutual-Exclusion with Relaxed MM</vt:lpstr>
      <vt:lpstr>Release Consistency</vt:lpstr>
      <vt:lpstr>Release Consistency Adopted</vt:lpstr>
      <vt:lpstr>Nonblocking Synchronization</vt:lpstr>
      <vt:lpstr>Load-reserve &amp; Store-conditional</vt:lpstr>
      <vt:lpstr>Acknowledgements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 Spring 2014 Lecture 1</dc:title>
  <dc:subject/>
  <dc:creator>Krste Asanovic</dc:creator>
  <cp:keywords/>
  <dc:description/>
  <cp:lastModifiedBy>Krste Asanovic</cp:lastModifiedBy>
  <cp:revision>3309</cp:revision>
  <cp:lastPrinted>2014-03-04T07:58:52Z</cp:lastPrinted>
  <dcterms:created xsi:type="dcterms:W3CDTF">2013-02-14T14:44:06Z</dcterms:created>
  <dcterms:modified xsi:type="dcterms:W3CDTF">2014-03-17T17:39:29Z</dcterms:modified>
  <cp:category/>
</cp:coreProperties>
</file>