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3" r:id="rId1"/>
  </p:sldMasterIdLst>
  <p:notesMasterIdLst>
    <p:notesMasterId r:id="rId32"/>
  </p:notesMasterIdLst>
  <p:handoutMasterIdLst>
    <p:handoutMasterId r:id="rId33"/>
  </p:handoutMasterIdLst>
  <p:sldIdLst>
    <p:sldId id="541" r:id="rId2"/>
    <p:sldId id="881" r:id="rId3"/>
    <p:sldId id="910" r:id="rId4"/>
    <p:sldId id="882" r:id="rId5"/>
    <p:sldId id="934" r:id="rId6"/>
    <p:sldId id="884" r:id="rId7"/>
    <p:sldId id="885" r:id="rId8"/>
    <p:sldId id="886" r:id="rId9"/>
    <p:sldId id="887" r:id="rId10"/>
    <p:sldId id="935" r:id="rId11"/>
    <p:sldId id="889" r:id="rId12"/>
    <p:sldId id="936" r:id="rId13"/>
    <p:sldId id="938" r:id="rId14"/>
    <p:sldId id="937" r:id="rId15"/>
    <p:sldId id="939" r:id="rId16"/>
    <p:sldId id="896" r:id="rId17"/>
    <p:sldId id="897" r:id="rId18"/>
    <p:sldId id="898" r:id="rId19"/>
    <p:sldId id="940" r:id="rId20"/>
    <p:sldId id="901" r:id="rId21"/>
    <p:sldId id="902" r:id="rId22"/>
    <p:sldId id="903" r:id="rId23"/>
    <p:sldId id="904" r:id="rId24"/>
    <p:sldId id="905" r:id="rId25"/>
    <p:sldId id="906" r:id="rId26"/>
    <p:sldId id="907" r:id="rId27"/>
    <p:sldId id="908" r:id="rId28"/>
    <p:sldId id="915" r:id="rId29"/>
    <p:sldId id="916" r:id="rId30"/>
    <p:sldId id="838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7B78"/>
    <a:srgbClr val="6C89DE"/>
    <a:srgbClr val="CEFC6C"/>
    <a:srgbClr val="9FFCC1"/>
    <a:srgbClr val="FFEF85"/>
    <a:srgbClr val="FDB8A2"/>
    <a:srgbClr val="C4D9F0"/>
    <a:srgbClr val="9CFEBF"/>
    <a:srgbClr val="B1F5FE"/>
    <a:srgbClr val="FDB9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1" autoAdjust="0"/>
    <p:restoredTop sz="93950" autoAdjust="0"/>
  </p:normalViewPr>
  <p:slideViewPr>
    <p:cSldViewPr>
      <p:cViewPr>
        <p:scale>
          <a:sx n="152" d="100"/>
          <a:sy n="152" d="100"/>
        </p:scale>
        <p:origin x="-120" y="-816"/>
      </p:cViewPr>
      <p:guideLst>
        <p:guide orient="horz" pos="2436"/>
        <p:guide pos="52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r>
              <a:rPr lang="en-US" dirty="0" smtClean="0">
                <a:latin typeface="Calibri"/>
                <a:cs typeface="Calibri"/>
              </a:rPr>
              <a:t>CS252, Spring 2014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fld id="{686CE2FE-CE32-474C-AE0A-B04D445B0B19}" type="datetimeFigureOut">
              <a:rPr lang="en-US">
                <a:latin typeface="Calibri"/>
                <a:cs typeface="Calibri"/>
              </a:rPr>
              <a:pPr>
                <a:defRPr/>
              </a:pPr>
              <a:t>4/14/14</a:t>
            </a:fld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1B3384"/>
                </a:solidFill>
                <a:latin typeface="Calibri"/>
                <a:cs typeface="Calibri"/>
              </a:rPr>
              <a:t>© Krste Asanovic, </a:t>
            </a:r>
            <a:r>
              <a:rPr lang="en-US" dirty="0" smtClean="0">
                <a:solidFill>
                  <a:srgbClr val="1B3384"/>
                </a:solidFill>
                <a:latin typeface="Calibri"/>
                <a:cs typeface="Calibri"/>
              </a:rPr>
              <a:t>2014</a:t>
            </a:r>
            <a:endParaRPr lang="en-US" dirty="0">
              <a:solidFill>
                <a:srgbClr val="1B3384"/>
              </a:solidFill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fld id="{0D863C7A-6CF2-EF4F-AF6B-205759EC2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414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A2E8994E-D88B-AD41-9688-CBCE766D898D}" type="datetime1">
              <a:rPr lang="en-US"/>
              <a:pPr>
                <a:defRPr/>
              </a:pPr>
              <a:t>4/14/14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3D81B42F-0E28-734E-A943-256CE75EF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419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8D30B2-5371-3646-82BF-EA599888780C}" type="slidenum">
              <a:rPr lang="en-US"/>
              <a:pPr/>
              <a:t>2</a:t>
            </a:fld>
            <a:endParaRPr lang="en-US"/>
          </a:p>
        </p:txBody>
      </p:sp>
      <p:sp>
        <p:nvSpPr>
          <p:cNvPr id="92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196B9-8D1A-9D48-8B02-CB59335ADCBC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5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1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Relaxes the contiguous allocation requirement.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22D6F9-BD87-C64A-ABC7-B58786228444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1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Single-level Store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CD2E4D-D41E-5B4D-B421-EDA43215B74E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1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2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굴림" charset="-127"/>
              <a:cs typeface="굴림" charset="-127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1FB35E-1776-5144-A94E-56BD02B37DD7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1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4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5A51F8-73D5-064B-B945-D5EADB50CA12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2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3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Virtual address space is large but only a small fraction of the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pages are populated.  So we can use a sparse representation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of the table.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8E3698-8743-1846-A4B7-A150278E3AFF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2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5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498323-185F-0142-BF9E-03E2CF5FAB12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51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0387E-7711-D74D-A4E4-064EB5177220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2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7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3AB26A-2B7A-2044-B0C7-5FD4CB773199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2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3 memory references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2 page faults (disk accesses) + .. </a:t>
            </a:r>
          </a:p>
          <a:p>
            <a:endParaRPr lang="en-US" altLang="ko-KR">
              <a:ea typeface="굴림" charset="-127"/>
              <a:cs typeface="굴림" charset="-127"/>
            </a:endParaRPr>
          </a:p>
          <a:p>
            <a:r>
              <a:rPr lang="en-US" altLang="ko-KR">
                <a:ea typeface="굴림" charset="-127"/>
                <a:cs typeface="굴림" charset="-127"/>
              </a:rPr>
              <a:t>Actually used in IBM before paged memory.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EBB045-B7ED-064B-8C55-B09C54CFF3E3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5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7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D0EDAF-B7B3-8648-82A2-E4C6B0152BE8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455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0175" y="879475"/>
            <a:ext cx="4057650" cy="3043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5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39C5C1-1410-6645-919B-F0D489DFFE5C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3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7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FC96E-7708-0E42-8915-B402C51FFFE9}" type="slidenum">
              <a:rPr lang="en-US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3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9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93DD48-7234-7D49-80D8-2564C3784A37}" type="slidenum">
              <a:rPr lang="en-US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92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0175" y="879475"/>
            <a:ext cx="4057650" cy="3043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2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832431-74DD-E743-9F33-0821DD3E2AB9}" type="slidenum">
              <a:rPr lang="en-US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1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7A1B1-C6C7-C446-99DA-6038C074CACB}" type="slidenum">
              <a:rPr lang="en-US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1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00B004-06E0-DD4B-9EAA-5385B8F506B7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4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90B9CC-F342-E34A-A311-6830038DD696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4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9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 dirty="0">
              <a:ea typeface="굴림" charset="-127"/>
              <a:cs typeface="굴림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CD725-72A8-EE40-A308-1AD18FA6A453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9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2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53C866-40C1-C848-AF54-E7F38EE2F1F2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9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4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Permits sharing of program segments.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A518E6-8AD9-4449-8A17-74F42A27A413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4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196B9-8D1A-9D48-8B02-CB59335ADCBC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5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1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Relaxes the contiguous allocation requirement.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196B9-8D1A-9D48-8B02-CB59335ADCBC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5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1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Relaxes the contiguous allocation requirement.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499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33E40-A394-8B40-82D0-A3241F22E4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1143000"/>
            <a:ext cx="40386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48200" y="1143000"/>
            <a:ext cx="40386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48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4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BCE33E40-A394-8B40-82D0-A3241F22E4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311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© Krste Asanovic, 2014</a:t>
            </a:r>
            <a:endParaRPr lang="en-US" sz="1100" dirty="0">
              <a:solidFill>
                <a:srgbClr val="1B3384"/>
              </a:solidFill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9569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CS252, Spring 2014, Lecture 14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0" r:id="rId1"/>
    <p:sldLayoutId id="2147484228" r:id="rId2"/>
    <p:sldLayoutId id="2147484241" r:id="rId3"/>
    <p:sldLayoutId id="2147484235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CS252 Graduate Computer Architecture</a:t>
            </a:r>
            <a:br>
              <a:rPr lang="en-US" dirty="0" smtClean="0"/>
            </a:br>
            <a:r>
              <a:rPr lang="en-US" dirty="0" smtClean="0"/>
              <a:t>Spring 2014</a:t>
            </a:r>
            <a:br>
              <a:rPr lang="en-US" dirty="0" smtClean="0"/>
            </a:br>
            <a:r>
              <a:rPr lang="en-US" dirty="0" smtClean="0"/>
              <a:t>Lecture 14: Memory Protection and Address Translation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553200" cy="1752600"/>
          </a:xfrm>
        </p:spPr>
        <p:txBody>
          <a:bodyPr/>
          <a:lstStyle/>
          <a:p>
            <a:r>
              <a:rPr lang="en-US" dirty="0" smtClean="0"/>
              <a:t>Krste Asanovic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krste@eecs.berkeley.edu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http://</a:t>
            </a:r>
            <a:r>
              <a:rPr lang="en-US" sz="2000" b="1" dirty="0" err="1" smtClean="0">
                <a:latin typeface="Courier New"/>
                <a:cs typeface="Courier New"/>
              </a:rPr>
              <a:t>inst.eecs.berkeley.edu</a:t>
            </a:r>
            <a:r>
              <a:rPr lang="en-US" sz="2000" b="1" dirty="0" smtClean="0">
                <a:latin typeface="Courier New"/>
                <a:cs typeface="Courier New"/>
              </a:rPr>
              <a:t>/~cs252/sp14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Fragmentation with Segments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143000" y="838200"/>
            <a:ext cx="1219200" cy="4572000"/>
            <a:chOff x="1143000" y="990600"/>
            <a:chExt cx="1219200" cy="4572000"/>
          </a:xfrm>
        </p:grpSpPr>
        <p:sp>
          <p:nvSpPr>
            <p:cNvPr id="5" name="Rectangle 4"/>
            <p:cNvSpPr/>
            <p:nvPr/>
          </p:nvSpPr>
          <p:spPr>
            <a:xfrm>
              <a:off x="1143000" y="3200400"/>
              <a:ext cx="1219200" cy="2362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72K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143000" y="990600"/>
              <a:ext cx="1219200" cy="12954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Job 1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32K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143000" y="2286000"/>
              <a:ext cx="1219200" cy="914400"/>
            </a:xfrm>
            <a:prstGeom prst="rect">
              <a:avLst/>
            </a:prstGeom>
            <a:solidFill>
              <a:srgbClr val="FFEF85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Job 2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24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K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895600" y="838200"/>
            <a:ext cx="1295400" cy="5479197"/>
            <a:chOff x="2895600" y="990600"/>
            <a:chExt cx="1295400" cy="5479197"/>
          </a:xfrm>
        </p:grpSpPr>
        <p:grpSp>
          <p:nvGrpSpPr>
            <p:cNvPr id="29" name="Group 28"/>
            <p:cNvGrpSpPr/>
            <p:nvPr/>
          </p:nvGrpSpPr>
          <p:grpSpPr>
            <a:xfrm>
              <a:off x="2971800" y="990600"/>
              <a:ext cx="1219200" cy="4572000"/>
              <a:chOff x="2971800" y="990600"/>
              <a:chExt cx="1219200" cy="45720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2971800" y="5181600"/>
                <a:ext cx="1219200" cy="3810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8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K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971800" y="990600"/>
                <a:ext cx="1219200" cy="129540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Job 1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32K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971800" y="2286000"/>
                <a:ext cx="1219200" cy="914400"/>
              </a:xfrm>
              <a:prstGeom prst="rect">
                <a:avLst/>
              </a:prstGeom>
              <a:solidFill>
                <a:srgbClr val="FFEF85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Job 2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latin typeface="Calibri"/>
                    <a:ea typeface="ＭＳ Ｐゴシック" pitchFamily="18" charset="-128"/>
                    <a:cs typeface="Calibri"/>
                  </a:rPr>
                  <a:t>24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K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971800" y="3200400"/>
                <a:ext cx="1219200" cy="1981200"/>
              </a:xfrm>
              <a:prstGeom prst="rect">
                <a:avLst/>
              </a:prstGeom>
              <a:solidFill>
                <a:srgbClr val="FDB9FE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Job 3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latin typeface="Calibri"/>
                    <a:ea typeface="ＭＳ Ｐゴシック" pitchFamily="18" charset="-128"/>
                    <a:cs typeface="Calibri"/>
                  </a:rPr>
                  <a:t>64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K</a:t>
                </a:r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2895600" y="5638800"/>
              <a:ext cx="1295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alibri"/>
                  <a:cs typeface="Calibri"/>
                </a:rPr>
                <a:t>Job 3 starts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724400" y="838200"/>
            <a:ext cx="1295400" cy="5479197"/>
            <a:chOff x="4724400" y="990600"/>
            <a:chExt cx="1295400" cy="5479197"/>
          </a:xfrm>
        </p:grpSpPr>
        <p:grpSp>
          <p:nvGrpSpPr>
            <p:cNvPr id="34" name="Group 33"/>
            <p:cNvGrpSpPr/>
            <p:nvPr/>
          </p:nvGrpSpPr>
          <p:grpSpPr>
            <a:xfrm>
              <a:off x="4800600" y="990600"/>
              <a:ext cx="1219200" cy="4572000"/>
              <a:chOff x="4800600" y="990600"/>
              <a:chExt cx="1219200" cy="457200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800600" y="990600"/>
                <a:ext cx="1219200" cy="129540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Job 1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32K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4800600" y="2286000"/>
                <a:ext cx="1219200" cy="914400"/>
              </a:xfrm>
              <a:prstGeom prst="rect">
                <a:avLst/>
              </a:prstGeom>
              <a:solidFill>
                <a:schemeClr val="bg1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latin typeface="Calibri"/>
                    <a:ea typeface="ＭＳ Ｐゴシック" pitchFamily="18" charset="-128"/>
                    <a:cs typeface="Calibri"/>
                  </a:rPr>
                  <a:t>24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K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800600" y="3200400"/>
                <a:ext cx="1219200" cy="1981200"/>
              </a:xfrm>
              <a:prstGeom prst="rect">
                <a:avLst/>
              </a:prstGeom>
              <a:solidFill>
                <a:srgbClr val="FDB9FE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Job 3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latin typeface="Calibri"/>
                    <a:ea typeface="ＭＳ Ｐゴシック" pitchFamily="18" charset="-128"/>
                    <a:cs typeface="Calibri"/>
                  </a:rPr>
                  <a:t>64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K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4800600" y="5181600"/>
                <a:ext cx="1219200" cy="3810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8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K</a:t>
                </a: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4724400" y="5638800"/>
              <a:ext cx="1295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alibri"/>
                  <a:cs typeface="Calibri"/>
                </a:rPr>
                <a:t>Job 2 finishes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477000" y="2438400"/>
            <a:ext cx="1295400" cy="3802797"/>
            <a:chOff x="6477000" y="2362200"/>
            <a:chExt cx="1295400" cy="3802797"/>
          </a:xfrm>
        </p:grpSpPr>
        <p:sp>
          <p:nvSpPr>
            <p:cNvPr id="26" name="Rectangle 25"/>
            <p:cNvSpPr/>
            <p:nvPr/>
          </p:nvSpPr>
          <p:spPr>
            <a:xfrm>
              <a:off x="6553200" y="2362200"/>
              <a:ext cx="1219200" cy="1295400"/>
            </a:xfrm>
            <a:prstGeom prst="rect">
              <a:avLst/>
            </a:prstGeom>
            <a:solidFill>
              <a:srgbClr val="CEFC6C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Job 4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32K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477000" y="5334000"/>
              <a:ext cx="1295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alibri"/>
                  <a:cs typeface="Calibri"/>
                </a:rPr>
                <a:t>Job 4 arrives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6324600" y="762000"/>
            <a:ext cx="266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alibri"/>
                <a:cs typeface="Calibri"/>
              </a:rPr>
              <a:t>Can’t run Job 4, as not enough contiguous space. Must compact.</a:t>
            </a:r>
          </a:p>
        </p:txBody>
      </p:sp>
    </p:spTree>
    <p:extLst>
      <p:ext uri="{BB962C8B-B14F-4D97-AF65-F5344CB8AC3E}">
        <p14:creationId xmlns:p14="http://schemas.microsoft.com/office/powerpoint/2010/main" val="1115987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06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Paged Memory Systems</a:t>
            </a:r>
            <a:endParaRPr lang="en-US" altLang="ko-KR" sz="2000" i="1" dirty="0">
              <a:ea typeface="굴림" charset="-127"/>
              <a:cs typeface="굴림" charset="-127"/>
            </a:endParaRPr>
          </a:p>
        </p:txBody>
      </p:sp>
      <p:sp>
        <p:nvSpPr>
          <p:cNvPr id="50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92453-03A2-454C-A9B7-50DA4B18F7D7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50690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381000" y="914400"/>
            <a:ext cx="7620000" cy="533400"/>
          </a:xfrm>
          <a:noFill/>
          <a:ln/>
        </p:spPr>
        <p:txBody>
          <a:bodyPr/>
          <a:lstStyle/>
          <a:p>
            <a:r>
              <a:rPr lang="en-US" altLang="ko-KR" sz="2400" dirty="0" smtClean="0">
                <a:ea typeface="굴림" charset="-127"/>
                <a:cs typeface="굴림" charset="-127"/>
              </a:rPr>
              <a:t>Program-generated (</a:t>
            </a:r>
            <a:r>
              <a:rPr lang="en-US" altLang="ko-KR" sz="2400" i="1" dirty="0" smtClean="0">
                <a:ea typeface="굴림" charset="-127"/>
                <a:cs typeface="굴림" charset="-127"/>
              </a:rPr>
              <a:t>virtual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 or </a:t>
            </a:r>
            <a:r>
              <a:rPr lang="en-US" altLang="ko-KR" sz="2400" i="1" dirty="0" smtClean="0">
                <a:ea typeface="굴림" charset="-127"/>
                <a:cs typeface="굴림" charset="-127"/>
              </a:rPr>
              <a:t>logical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) address split into:</a:t>
            </a:r>
          </a:p>
          <a:p>
            <a:pPr>
              <a:buNone/>
            </a:pPr>
            <a:endParaRPr lang="en-US" altLang="ko-KR" sz="2400" dirty="0" smtClean="0">
              <a:ea typeface="굴림" charset="-127"/>
              <a:cs typeface="굴림" charset="-127"/>
            </a:endParaRPr>
          </a:p>
        </p:txBody>
      </p:sp>
      <p:sp>
        <p:nvSpPr>
          <p:cNvPr id="1650710" name="Rectangle 22"/>
          <p:cNvSpPr>
            <a:spLocks noChangeArrowheads="1"/>
          </p:cNvSpPr>
          <p:nvPr/>
        </p:nvSpPr>
        <p:spPr bwMode="auto">
          <a:xfrm>
            <a:off x="533400" y="4114800"/>
            <a:ext cx="2209800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Address Space Pages for Job</a:t>
            </a: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 </a:t>
            </a:r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1</a:t>
            </a:r>
            <a:endParaRPr lang="en-US" altLang="ko-KR" sz="18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650711" name="Rectangle 23"/>
          <p:cNvSpPr>
            <a:spLocks noChangeArrowheads="1"/>
          </p:cNvSpPr>
          <p:nvPr/>
        </p:nvSpPr>
        <p:spPr bwMode="auto">
          <a:xfrm>
            <a:off x="3200400" y="4114800"/>
            <a:ext cx="1200412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Table </a:t>
            </a:r>
          </a:p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f</a:t>
            </a:r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or Job 1</a:t>
            </a:r>
            <a:endParaRPr lang="en-US" altLang="ko-KR" sz="18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49" name="Rectangle 2"/>
          <p:cNvSpPr txBox="1">
            <a:spLocks noChangeArrowheads="1"/>
          </p:cNvSpPr>
          <p:nvPr/>
        </p:nvSpPr>
        <p:spPr bwMode="auto">
          <a:xfrm>
            <a:off x="304800" y="19812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234950" indent="-234950" eaLnBrk="0" hangingPunct="0">
              <a:spcBef>
                <a:spcPts val="0"/>
              </a:spcBef>
              <a:buClr>
                <a:srgbClr val="000080"/>
              </a:buClr>
              <a:buSzPct val="85000"/>
              <a:buFont typeface="Wingdings" charset="2"/>
              <a:buChar char="§"/>
              <a:defRPr>
                <a:latin typeface="Calibri"/>
                <a:ea typeface="굴림" charset="-127"/>
                <a:cs typeface="굴림" charset="-127"/>
              </a:defRPr>
            </a:lvl1pPr>
            <a:lvl2pPr marL="690563" indent="-234950" eaLnBrk="0" hangingPunct="0">
              <a:spcBef>
                <a:spcPts val="0"/>
              </a:spcBef>
              <a:buFont typeface="Lucida Grande"/>
              <a:buChar char="-"/>
              <a:defRPr>
                <a:latin typeface="Calibri"/>
                <a:cs typeface="Helvetica"/>
              </a:defRPr>
            </a:lvl2pPr>
            <a:lvl3pPr marL="911225" indent="-220663" eaLnBrk="0" hangingPunct="0">
              <a:spcBef>
                <a:spcPts val="0"/>
              </a:spcBef>
              <a:buFont typeface="Lucida Grande"/>
              <a:buChar char="-"/>
              <a:defRPr sz="2000">
                <a:latin typeface="Calibri"/>
                <a:cs typeface="Helvetica"/>
              </a:defRPr>
            </a:lvl3pPr>
            <a:lvl4pPr marL="1035050" indent="-179388" eaLnBrk="0" hangingPunct="0">
              <a:spcBef>
                <a:spcPts val="0"/>
              </a:spcBef>
              <a:buFont typeface="Lucida Grande"/>
              <a:buChar char="-"/>
              <a:defRPr sz="1800">
                <a:latin typeface="Calibri"/>
                <a:cs typeface="Helvetica"/>
              </a:defRPr>
            </a:lvl4pPr>
            <a:lvl5pPr marL="1201738" indent="-166688" eaLnBrk="0" hangingPunct="0">
              <a:spcBef>
                <a:spcPts val="0"/>
              </a:spcBef>
              <a:buFont typeface="Lucida Grande"/>
              <a:buChar char="-"/>
              <a:defRPr sz="1800">
                <a:latin typeface="Calibri"/>
                <a:cs typeface="Helvetica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+mn-lt"/>
              </a:defRPr>
            </a:lvl9pPr>
          </a:lstStyle>
          <a:p>
            <a:r>
              <a:rPr lang="en-US" altLang="ko-KR" dirty="0"/>
              <a:t>Page Table contains physical address of start of each </a:t>
            </a:r>
            <a:r>
              <a:rPr lang="en-US" altLang="ko-KR" dirty="0" smtClean="0"/>
              <a:t>fixed-sized page </a:t>
            </a:r>
            <a:r>
              <a:rPr lang="en-US" altLang="ko-KR" dirty="0"/>
              <a:t>in virtual address space</a:t>
            </a:r>
          </a:p>
        </p:txBody>
      </p:sp>
      <p:sp>
        <p:nvSpPr>
          <p:cNvPr id="52" name="Rectangle 23"/>
          <p:cNvSpPr>
            <a:spLocks noChangeArrowheads="1"/>
          </p:cNvSpPr>
          <p:nvPr/>
        </p:nvSpPr>
        <p:spPr bwMode="auto">
          <a:xfrm>
            <a:off x="7509211" y="3352800"/>
            <a:ext cx="1634789" cy="9207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Physical Memory</a:t>
            </a:r>
          </a:p>
          <a:p>
            <a:pPr algn="ctr" eaLnBrk="0" hangingPunct="0"/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Pages</a:t>
            </a:r>
            <a:endParaRPr lang="en-US" altLang="ko-KR" sz="18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133600" y="1447800"/>
            <a:ext cx="3886200" cy="381000"/>
            <a:chOff x="5257800" y="457200"/>
            <a:chExt cx="3429000" cy="381000"/>
          </a:xfrm>
        </p:grpSpPr>
        <p:sp>
          <p:nvSpPr>
            <p:cNvPr id="2" name="Rectangle 1"/>
            <p:cNvSpPr/>
            <p:nvPr/>
          </p:nvSpPr>
          <p:spPr>
            <a:xfrm>
              <a:off x="5257800" y="457200"/>
              <a:ext cx="2286000" cy="38100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dirty="0" smtClean="0">
                  <a:solidFill>
                    <a:srgbClr val="000000"/>
                  </a:solidFill>
                  <a:latin typeface="Calibri"/>
                  <a:cs typeface="Calibri"/>
                </a:rPr>
                <a:t>Page Number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543800" y="457200"/>
              <a:ext cx="1143000" cy="38100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dirty="0" smtClean="0">
                  <a:solidFill>
                    <a:srgbClr val="000000"/>
                  </a:solidFill>
                  <a:latin typeface="Calibri"/>
                  <a:cs typeface="Calibri"/>
                </a:rPr>
                <a:t>Offset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066800" y="3124200"/>
            <a:ext cx="1219200" cy="914400"/>
            <a:chOff x="1066800" y="3124200"/>
            <a:chExt cx="1219200" cy="914400"/>
          </a:xfrm>
        </p:grpSpPr>
        <p:sp>
          <p:nvSpPr>
            <p:cNvPr id="4" name="Rectangle 3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effectLst/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971800" y="3124200"/>
            <a:ext cx="304800" cy="914400"/>
            <a:chOff x="1066800" y="3124200"/>
            <a:chExt cx="1219200" cy="914400"/>
          </a:xfrm>
        </p:grpSpPr>
        <p:sp>
          <p:nvSpPr>
            <p:cNvPr id="59" name="Rectangle 58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effectLst/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3276600" y="3124200"/>
            <a:ext cx="1219200" cy="914400"/>
            <a:chOff x="1066800" y="3124200"/>
            <a:chExt cx="1219200" cy="914400"/>
          </a:xfrm>
        </p:grpSpPr>
        <p:sp>
          <p:nvSpPr>
            <p:cNvPr id="64" name="Rectangle 63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</p:grpSp>
      <p:sp>
        <p:nvSpPr>
          <p:cNvPr id="1650714" name="Line 26"/>
          <p:cNvSpPr>
            <a:spLocks noChangeShapeType="1"/>
          </p:cNvSpPr>
          <p:nvPr/>
        </p:nvSpPr>
        <p:spPr bwMode="auto">
          <a:xfrm>
            <a:off x="4343401" y="3200400"/>
            <a:ext cx="2133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0713" name="Line 25"/>
          <p:cNvSpPr>
            <a:spLocks noChangeShapeType="1"/>
          </p:cNvSpPr>
          <p:nvPr/>
        </p:nvSpPr>
        <p:spPr bwMode="auto">
          <a:xfrm flipV="1">
            <a:off x="4343400" y="3111500"/>
            <a:ext cx="2130425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0712" name="Line 24"/>
          <p:cNvSpPr>
            <a:spLocks noChangeShapeType="1"/>
          </p:cNvSpPr>
          <p:nvPr/>
        </p:nvSpPr>
        <p:spPr bwMode="auto">
          <a:xfrm>
            <a:off x="4343400" y="3657600"/>
            <a:ext cx="213360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0715" name="Line 27"/>
          <p:cNvSpPr>
            <a:spLocks noChangeShapeType="1"/>
          </p:cNvSpPr>
          <p:nvPr/>
        </p:nvSpPr>
        <p:spPr bwMode="auto">
          <a:xfrm>
            <a:off x="4343400" y="3962400"/>
            <a:ext cx="2133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477000" y="28956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1</a:t>
            </a:r>
          </a:p>
        </p:txBody>
      </p:sp>
      <p:sp>
        <p:nvSpPr>
          <p:cNvPr id="73" name="Rectangle 72"/>
          <p:cNvSpPr/>
          <p:nvPr/>
        </p:nvSpPr>
        <p:spPr>
          <a:xfrm>
            <a:off x="6477000" y="31242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477000" y="33528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0</a:t>
            </a:r>
          </a:p>
        </p:txBody>
      </p:sp>
      <p:sp>
        <p:nvSpPr>
          <p:cNvPr id="75" name="Rectangle 74"/>
          <p:cNvSpPr/>
          <p:nvPr/>
        </p:nvSpPr>
        <p:spPr>
          <a:xfrm>
            <a:off x="6477000" y="35814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477000" y="38100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477000" y="40386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3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477000" y="42672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477000" y="44958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477000" y="47244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2</a:t>
            </a:r>
          </a:p>
        </p:txBody>
      </p:sp>
      <p:sp>
        <p:nvSpPr>
          <p:cNvPr id="81" name="Rectangle 80"/>
          <p:cNvSpPr/>
          <p:nvPr/>
        </p:nvSpPr>
        <p:spPr>
          <a:xfrm>
            <a:off x="6477000" y="49530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477000" y="51816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83" name="Rectangle 2"/>
          <p:cNvSpPr txBox="1">
            <a:spLocks noChangeArrowheads="1"/>
          </p:cNvSpPr>
          <p:nvPr/>
        </p:nvSpPr>
        <p:spPr bwMode="auto">
          <a:xfrm>
            <a:off x="381000" y="5486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234950" indent="-234950" eaLnBrk="0" hangingPunct="0">
              <a:spcBef>
                <a:spcPts val="0"/>
              </a:spcBef>
              <a:buClr>
                <a:srgbClr val="000080"/>
              </a:buClr>
              <a:buSzPct val="85000"/>
              <a:buFont typeface="Wingdings" charset="2"/>
              <a:buChar char="§"/>
              <a:defRPr>
                <a:latin typeface="Calibri"/>
                <a:ea typeface="굴림" charset="-127"/>
                <a:cs typeface="굴림" charset="-127"/>
              </a:defRPr>
            </a:lvl1pPr>
            <a:lvl2pPr marL="690563" indent="-234950" eaLnBrk="0" hangingPunct="0">
              <a:spcBef>
                <a:spcPts val="0"/>
              </a:spcBef>
              <a:buFont typeface="Lucida Grande"/>
              <a:buChar char="-"/>
              <a:defRPr>
                <a:latin typeface="Calibri"/>
                <a:cs typeface="Helvetica"/>
              </a:defRPr>
            </a:lvl2pPr>
            <a:lvl3pPr marL="911225" indent="-220663" eaLnBrk="0" hangingPunct="0">
              <a:spcBef>
                <a:spcPts val="0"/>
              </a:spcBef>
              <a:buFont typeface="Lucida Grande"/>
              <a:buChar char="-"/>
              <a:defRPr sz="2000">
                <a:latin typeface="Calibri"/>
                <a:cs typeface="Helvetica"/>
              </a:defRPr>
            </a:lvl3pPr>
            <a:lvl4pPr marL="1035050" indent="-179388" eaLnBrk="0" hangingPunct="0">
              <a:spcBef>
                <a:spcPts val="0"/>
              </a:spcBef>
              <a:buFont typeface="Lucida Grande"/>
              <a:buChar char="-"/>
              <a:defRPr sz="1800">
                <a:latin typeface="Calibri"/>
                <a:cs typeface="Helvetica"/>
              </a:defRPr>
            </a:lvl4pPr>
            <a:lvl5pPr marL="1201738" indent="-166688" eaLnBrk="0" hangingPunct="0">
              <a:spcBef>
                <a:spcPts val="0"/>
              </a:spcBef>
              <a:buFont typeface="Lucida Grande"/>
              <a:buChar char="-"/>
              <a:defRPr sz="1800">
                <a:latin typeface="Calibri"/>
                <a:cs typeface="Helvetica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+mn-lt"/>
              </a:defRPr>
            </a:lvl9pPr>
          </a:lstStyle>
          <a:p>
            <a:r>
              <a:rPr lang="en-US" altLang="ko-KR" dirty="0"/>
              <a:t>Paging makes it possible to store a large contiguous virtual memory space using non-contiguous physical memory pages</a:t>
            </a:r>
          </a:p>
        </p:txBody>
      </p:sp>
    </p:spTree>
    <p:extLst>
      <p:ext uri="{BB962C8B-B14F-4D97-AF65-F5344CB8AC3E}">
        <p14:creationId xmlns:p14="http://schemas.microsoft.com/office/powerpoint/2010/main" val="7767125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06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 dirty="0" smtClean="0">
                <a:ea typeface="굴림" charset="-127"/>
                <a:cs typeface="굴림" charset="-127"/>
              </a:rPr>
              <a:t>Private Address Space per User</a:t>
            </a:r>
            <a:endParaRPr lang="en-US" altLang="ko-KR" sz="2000" i="1" dirty="0">
              <a:ea typeface="굴림" charset="-127"/>
              <a:cs typeface="굴림" charset="-127"/>
            </a:endParaRPr>
          </a:p>
        </p:txBody>
      </p:sp>
      <p:sp>
        <p:nvSpPr>
          <p:cNvPr id="50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92453-03A2-454C-A9B7-50DA4B18F7D7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50710" name="Rectangle 22"/>
          <p:cNvSpPr>
            <a:spLocks noChangeArrowheads="1"/>
          </p:cNvSpPr>
          <p:nvPr/>
        </p:nvSpPr>
        <p:spPr bwMode="auto">
          <a:xfrm>
            <a:off x="533400" y="2057400"/>
            <a:ext cx="2209800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Address Space Pages for Job</a:t>
            </a: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 </a:t>
            </a:r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1</a:t>
            </a:r>
            <a:endParaRPr lang="en-US" altLang="ko-KR" sz="18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650711" name="Rectangle 23"/>
          <p:cNvSpPr>
            <a:spLocks noChangeArrowheads="1"/>
          </p:cNvSpPr>
          <p:nvPr/>
        </p:nvSpPr>
        <p:spPr bwMode="auto">
          <a:xfrm>
            <a:off x="3200400" y="2057400"/>
            <a:ext cx="1200412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Table </a:t>
            </a:r>
          </a:p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f</a:t>
            </a:r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or Job 1</a:t>
            </a:r>
            <a:endParaRPr lang="en-US" altLang="ko-KR" sz="18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52" name="Rectangle 23"/>
          <p:cNvSpPr>
            <a:spLocks noChangeArrowheads="1"/>
          </p:cNvSpPr>
          <p:nvPr/>
        </p:nvSpPr>
        <p:spPr bwMode="auto">
          <a:xfrm>
            <a:off x="7509211" y="2209800"/>
            <a:ext cx="1634789" cy="11977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Physical Memory</a:t>
            </a:r>
          </a:p>
          <a:p>
            <a:pPr algn="ctr" eaLnBrk="0" hangingPunct="0"/>
            <a:r>
              <a:rPr lang="en-US" altLang="ko-KR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Pages</a:t>
            </a:r>
            <a:endParaRPr lang="en-US" altLang="ko-KR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66800" y="1066800"/>
            <a:ext cx="1219200" cy="914400"/>
            <a:chOff x="1066800" y="3124200"/>
            <a:chExt cx="1219200" cy="9144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4" name="Rectangle 3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effectLst/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971800" y="1066800"/>
            <a:ext cx="304800" cy="914400"/>
            <a:chOff x="1066800" y="3124200"/>
            <a:chExt cx="1219200" cy="914400"/>
          </a:xfrm>
        </p:grpSpPr>
        <p:sp>
          <p:nvSpPr>
            <p:cNvPr id="59" name="Rectangle 58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effectLst/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3276600" y="1066800"/>
            <a:ext cx="1219200" cy="914400"/>
            <a:chOff x="1066800" y="3124200"/>
            <a:chExt cx="1219200" cy="914400"/>
          </a:xfrm>
          <a:solidFill>
            <a:srgbClr val="BFF944"/>
          </a:solidFill>
        </p:grpSpPr>
        <p:sp>
          <p:nvSpPr>
            <p:cNvPr id="64" name="Rectangle 63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</p:grpSp>
      <p:sp>
        <p:nvSpPr>
          <p:cNvPr id="1650714" name="Line 26"/>
          <p:cNvSpPr>
            <a:spLocks noChangeShapeType="1"/>
          </p:cNvSpPr>
          <p:nvPr/>
        </p:nvSpPr>
        <p:spPr bwMode="auto">
          <a:xfrm>
            <a:off x="4343401" y="1143000"/>
            <a:ext cx="2133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0713" name="Line 25"/>
          <p:cNvSpPr>
            <a:spLocks noChangeShapeType="1"/>
          </p:cNvSpPr>
          <p:nvPr/>
        </p:nvSpPr>
        <p:spPr bwMode="auto">
          <a:xfrm flipV="1">
            <a:off x="4343400" y="1054100"/>
            <a:ext cx="2130425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0712" name="Line 24"/>
          <p:cNvSpPr>
            <a:spLocks noChangeShapeType="1"/>
          </p:cNvSpPr>
          <p:nvPr/>
        </p:nvSpPr>
        <p:spPr bwMode="auto">
          <a:xfrm>
            <a:off x="4343400" y="1600200"/>
            <a:ext cx="213360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0715" name="Line 27"/>
          <p:cNvSpPr>
            <a:spLocks noChangeShapeType="1"/>
          </p:cNvSpPr>
          <p:nvPr/>
        </p:nvSpPr>
        <p:spPr bwMode="auto">
          <a:xfrm>
            <a:off x="4343400" y="1905000"/>
            <a:ext cx="2133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477000" y="838200"/>
            <a:ext cx="1219200" cy="228600"/>
          </a:xfrm>
          <a:prstGeom prst="rect">
            <a:avLst/>
          </a:prstGeom>
          <a:solidFill>
            <a:srgbClr val="BFF944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1</a:t>
            </a:r>
          </a:p>
        </p:txBody>
      </p:sp>
      <p:sp>
        <p:nvSpPr>
          <p:cNvPr id="73" name="Rectangle 72"/>
          <p:cNvSpPr/>
          <p:nvPr/>
        </p:nvSpPr>
        <p:spPr>
          <a:xfrm>
            <a:off x="6477000" y="10668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477000" y="1295400"/>
            <a:ext cx="1219200" cy="228600"/>
          </a:xfrm>
          <a:prstGeom prst="rect">
            <a:avLst/>
          </a:prstGeom>
          <a:solidFill>
            <a:srgbClr val="BFF944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0</a:t>
            </a:r>
          </a:p>
        </p:txBody>
      </p:sp>
      <p:sp>
        <p:nvSpPr>
          <p:cNvPr id="75" name="Rectangle 74"/>
          <p:cNvSpPr/>
          <p:nvPr/>
        </p:nvSpPr>
        <p:spPr>
          <a:xfrm>
            <a:off x="6477000" y="15240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477000" y="1752600"/>
            <a:ext cx="1219200" cy="228600"/>
          </a:xfrm>
          <a:prstGeom prst="rect">
            <a:avLst/>
          </a:prstGeom>
          <a:solidFill>
            <a:srgbClr val="FFEF85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1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477000" y="1981200"/>
            <a:ext cx="1219200" cy="228600"/>
          </a:xfrm>
          <a:prstGeom prst="rect">
            <a:avLst/>
          </a:prstGeom>
          <a:solidFill>
            <a:srgbClr val="BFF944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3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477000" y="2209800"/>
            <a:ext cx="1219200" cy="228600"/>
          </a:xfrm>
          <a:prstGeom prst="rect">
            <a:avLst/>
          </a:prstGeom>
          <a:solidFill>
            <a:srgbClr val="FFEF85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3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477000" y="2438400"/>
            <a:ext cx="1219200" cy="228600"/>
          </a:xfrm>
          <a:prstGeom prst="rect">
            <a:avLst/>
          </a:prstGeom>
          <a:solidFill>
            <a:srgbClr val="FDB9FE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3</a:t>
            </a:r>
          </a:p>
        </p:txBody>
      </p:sp>
      <p:sp>
        <p:nvSpPr>
          <p:cNvPr id="80" name="Rectangle 79"/>
          <p:cNvSpPr/>
          <p:nvPr/>
        </p:nvSpPr>
        <p:spPr>
          <a:xfrm>
            <a:off x="6477000" y="2667000"/>
            <a:ext cx="1219200" cy="228600"/>
          </a:xfrm>
          <a:prstGeom prst="rect">
            <a:avLst/>
          </a:prstGeom>
          <a:solidFill>
            <a:srgbClr val="BFF944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2</a:t>
            </a:r>
          </a:p>
        </p:txBody>
      </p:sp>
      <p:sp>
        <p:nvSpPr>
          <p:cNvPr id="81" name="Rectangle 80"/>
          <p:cNvSpPr/>
          <p:nvPr/>
        </p:nvSpPr>
        <p:spPr>
          <a:xfrm>
            <a:off x="6477000" y="28956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477000" y="31242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477000" y="3352800"/>
            <a:ext cx="1219200" cy="228600"/>
          </a:xfrm>
          <a:prstGeom prst="rect">
            <a:avLst/>
          </a:prstGeom>
          <a:solidFill>
            <a:srgbClr val="FFEF85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0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477000" y="3581400"/>
            <a:ext cx="1219200" cy="228600"/>
          </a:xfrm>
          <a:prstGeom prst="rect">
            <a:avLst/>
          </a:prstGeom>
          <a:solidFill>
            <a:srgbClr val="FDB9FE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0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477000" y="44958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477000" y="40386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477000" y="4267200"/>
            <a:ext cx="1219200" cy="228600"/>
          </a:xfrm>
          <a:prstGeom prst="rect">
            <a:avLst/>
          </a:prstGeom>
          <a:solidFill>
            <a:srgbClr val="FDB9FE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2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477000" y="3810000"/>
            <a:ext cx="1219200" cy="228600"/>
          </a:xfrm>
          <a:prstGeom prst="rect">
            <a:avLst/>
          </a:prstGeom>
          <a:solidFill>
            <a:srgbClr val="FFEF85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2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477000" y="4724400"/>
            <a:ext cx="1219200" cy="228600"/>
          </a:xfrm>
          <a:prstGeom prst="rect">
            <a:avLst/>
          </a:prstGeom>
          <a:solidFill>
            <a:srgbClr val="FDB9FE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477000" y="49530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477000" y="5181600"/>
            <a:ext cx="1219200" cy="228600"/>
          </a:xfrm>
          <a:prstGeom prst="rect">
            <a:avLst/>
          </a:prstGeom>
          <a:solidFill>
            <a:srgbClr val="DE7B78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477000" y="5410200"/>
            <a:ext cx="1219200" cy="228600"/>
          </a:xfrm>
          <a:prstGeom prst="rect">
            <a:avLst/>
          </a:prstGeom>
          <a:solidFill>
            <a:srgbClr val="DE7B78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Operating</a:t>
            </a:r>
          </a:p>
        </p:txBody>
      </p:sp>
      <p:sp>
        <p:nvSpPr>
          <p:cNvPr id="71" name="Rectangle 70"/>
          <p:cNvSpPr/>
          <p:nvPr/>
        </p:nvSpPr>
        <p:spPr>
          <a:xfrm>
            <a:off x="6477000" y="5638800"/>
            <a:ext cx="1219200" cy="228600"/>
          </a:xfrm>
          <a:prstGeom prst="rect">
            <a:avLst/>
          </a:prstGeom>
          <a:solidFill>
            <a:srgbClr val="DE7B78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System</a:t>
            </a:r>
          </a:p>
        </p:txBody>
      </p:sp>
      <p:sp>
        <p:nvSpPr>
          <p:cNvPr id="72" name="Rectangle 71"/>
          <p:cNvSpPr/>
          <p:nvPr/>
        </p:nvSpPr>
        <p:spPr>
          <a:xfrm>
            <a:off x="6477000" y="5867400"/>
            <a:ext cx="1219200" cy="228600"/>
          </a:xfrm>
          <a:prstGeom prst="rect">
            <a:avLst/>
          </a:prstGeom>
          <a:solidFill>
            <a:srgbClr val="DE7B78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Pages</a:t>
            </a:r>
          </a:p>
        </p:txBody>
      </p:sp>
      <p:sp>
        <p:nvSpPr>
          <p:cNvPr id="84" name="Rectangle 22"/>
          <p:cNvSpPr>
            <a:spLocks noChangeArrowheads="1"/>
          </p:cNvSpPr>
          <p:nvPr/>
        </p:nvSpPr>
        <p:spPr bwMode="auto">
          <a:xfrm>
            <a:off x="609600" y="3810000"/>
            <a:ext cx="2209800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Address Space Pages for Job</a:t>
            </a: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 2</a:t>
            </a:r>
          </a:p>
        </p:txBody>
      </p:sp>
      <p:sp>
        <p:nvSpPr>
          <p:cNvPr id="85" name="Rectangle 23"/>
          <p:cNvSpPr>
            <a:spLocks noChangeArrowheads="1"/>
          </p:cNvSpPr>
          <p:nvPr/>
        </p:nvSpPr>
        <p:spPr bwMode="auto">
          <a:xfrm>
            <a:off x="3276600" y="3810000"/>
            <a:ext cx="1200412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Table </a:t>
            </a:r>
          </a:p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f</a:t>
            </a:r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or Job 2</a:t>
            </a:r>
            <a:endParaRPr lang="en-US" altLang="ko-KR" sz="18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1143000" y="2819400"/>
            <a:ext cx="1219200" cy="914400"/>
            <a:chOff x="1066800" y="3124200"/>
            <a:chExt cx="1219200" cy="914400"/>
          </a:xfrm>
          <a:solidFill>
            <a:srgbClr val="FFEF85"/>
          </a:solidFill>
        </p:grpSpPr>
        <p:sp>
          <p:nvSpPr>
            <p:cNvPr id="87" name="Rectangle 86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effectLst/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3048000" y="2819400"/>
            <a:ext cx="304800" cy="914400"/>
            <a:chOff x="1066800" y="3124200"/>
            <a:chExt cx="1219200" cy="914400"/>
          </a:xfrm>
          <a:noFill/>
        </p:grpSpPr>
        <p:sp>
          <p:nvSpPr>
            <p:cNvPr id="92" name="Rectangle 91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effectLst/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3352800" y="2819400"/>
            <a:ext cx="1219200" cy="914400"/>
            <a:chOff x="1066800" y="3124200"/>
            <a:chExt cx="1219200" cy="914400"/>
          </a:xfrm>
          <a:solidFill>
            <a:srgbClr val="FFEF85"/>
          </a:solidFill>
        </p:grpSpPr>
        <p:sp>
          <p:nvSpPr>
            <p:cNvPr id="97" name="Rectangle 96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</p:grpSp>
      <p:sp>
        <p:nvSpPr>
          <p:cNvPr id="101" name="Line 27"/>
          <p:cNvSpPr>
            <a:spLocks noChangeShapeType="1"/>
          </p:cNvSpPr>
          <p:nvPr/>
        </p:nvSpPr>
        <p:spPr bwMode="auto">
          <a:xfrm flipV="1">
            <a:off x="4495800" y="2438400"/>
            <a:ext cx="19812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Line 27"/>
          <p:cNvSpPr>
            <a:spLocks noChangeShapeType="1"/>
          </p:cNvSpPr>
          <p:nvPr/>
        </p:nvSpPr>
        <p:spPr bwMode="auto">
          <a:xfrm>
            <a:off x="4495800" y="2971800"/>
            <a:ext cx="19812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Line 27"/>
          <p:cNvSpPr>
            <a:spLocks noChangeShapeType="1"/>
          </p:cNvSpPr>
          <p:nvPr/>
        </p:nvSpPr>
        <p:spPr bwMode="auto">
          <a:xfrm flipV="1">
            <a:off x="4495800" y="1981200"/>
            <a:ext cx="19812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Line 27"/>
          <p:cNvSpPr>
            <a:spLocks noChangeShapeType="1"/>
          </p:cNvSpPr>
          <p:nvPr/>
        </p:nvSpPr>
        <p:spPr bwMode="auto">
          <a:xfrm>
            <a:off x="4495800" y="3352800"/>
            <a:ext cx="19812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Rectangle 22"/>
          <p:cNvSpPr>
            <a:spLocks noChangeArrowheads="1"/>
          </p:cNvSpPr>
          <p:nvPr/>
        </p:nvSpPr>
        <p:spPr bwMode="auto">
          <a:xfrm>
            <a:off x="762000" y="5562600"/>
            <a:ext cx="2209800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Address Space Pages for Job</a:t>
            </a: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 </a:t>
            </a:r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3</a:t>
            </a:r>
            <a:endParaRPr lang="en-US" altLang="ko-KR" sz="18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06" name="Rectangle 23"/>
          <p:cNvSpPr>
            <a:spLocks noChangeArrowheads="1"/>
          </p:cNvSpPr>
          <p:nvPr/>
        </p:nvSpPr>
        <p:spPr bwMode="auto">
          <a:xfrm>
            <a:off x="3429000" y="5562600"/>
            <a:ext cx="1200412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Table </a:t>
            </a:r>
          </a:p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f</a:t>
            </a:r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or Job 3</a:t>
            </a:r>
            <a:endParaRPr lang="en-US" altLang="ko-KR" sz="18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grpSp>
        <p:nvGrpSpPr>
          <p:cNvPr id="107" name="Group 106"/>
          <p:cNvGrpSpPr/>
          <p:nvPr/>
        </p:nvGrpSpPr>
        <p:grpSpPr>
          <a:xfrm>
            <a:off x="1295400" y="4572000"/>
            <a:ext cx="1219200" cy="914400"/>
            <a:chOff x="1066800" y="3124200"/>
            <a:chExt cx="1219200" cy="914400"/>
          </a:xfrm>
          <a:solidFill>
            <a:srgbClr val="FDB9FE"/>
          </a:solidFill>
        </p:grpSpPr>
        <p:sp>
          <p:nvSpPr>
            <p:cNvPr id="108" name="Rectangle 107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effectLst/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3200400" y="4572000"/>
            <a:ext cx="304800" cy="914400"/>
            <a:chOff x="1066800" y="3124200"/>
            <a:chExt cx="1219200" cy="914400"/>
          </a:xfrm>
          <a:noFill/>
        </p:grpSpPr>
        <p:sp>
          <p:nvSpPr>
            <p:cNvPr id="113" name="Rectangle 112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effectLst/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3505200" y="4572000"/>
            <a:ext cx="1219200" cy="914400"/>
            <a:chOff x="1066800" y="3124200"/>
            <a:chExt cx="1219200" cy="914400"/>
          </a:xfrm>
          <a:solidFill>
            <a:srgbClr val="FDB9FE"/>
          </a:solidFill>
        </p:grpSpPr>
        <p:sp>
          <p:nvSpPr>
            <p:cNvPr id="118" name="Rectangle 117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</p:grpSp>
      <p:sp>
        <p:nvSpPr>
          <p:cNvPr id="122" name="Line 27"/>
          <p:cNvSpPr>
            <a:spLocks noChangeShapeType="1"/>
          </p:cNvSpPr>
          <p:nvPr/>
        </p:nvSpPr>
        <p:spPr bwMode="auto">
          <a:xfrm flipV="1">
            <a:off x="4648200" y="2667000"/>
            <a:ext cx="1828800" cy="274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Line 27"/>
          <p:cNvSpPr>
            <a:spLocks noChangeShapeType="1"/>
          </p:cNvSpPr>
          <p:nvPr/>
        </p:nvSpPr>
        <p:spPr bwMode="auto">
          <a:xfrm flipV="1">
            <a:off x="4648200" y="4495800"/>
            <a:ext cx="1828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Line 27"/>
          <p:cNvSpPr>
            <a:spLocks noChangeShapeType="1"/>
          </p:cNvSpPr>
          <p:nvPr/>
        </p:nvSpPr>
        <p:spPr bwMode="auto">
          <a:xfrm flipV="1">
            <a:off x="4648200" y="3810000"/>
            <a:ext cx="18288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Line 27"/>
          <p:cNvSpPr>
            <a:spLocks noChangeShapeType="1"/>
          </p:cNvSpPr>
          <p:nvPr/>
        </p:nvSpPr>
        <p:spPr bwMode="auto">
          <a:xfrm flipV="1">
            <a:off x="4648200" y="4953000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6477000" y="6096000"/>
            <a:ext cx="1219200" cy="228600"/>
          </a:xfrm>
          <a:prstGeom prst="rect">
            <a:avLst/>
          </a:prstGeom>
          <a:solidFill>
            <a:srgbClr val="DE7B78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72122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Paging Simplifies Allocation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Fixed-size pages can be kept on OS free list and allocated as needed to any process</a:t>
            </a:r>
          </a:p>
          <a:p>
            <a:r>
              <a:rPr lang="en-US" dirty="0" smtClean="0"/>
              <a:t>Process memory usage can easily grow and shrink dynamically</a:t>
            </a:r>
          </a:p>
          <a:p>
            <a:r>
              <a:rPr lang="en-US" dirty="0" smtClean="0"/>
              <a:t>Paging suffers from </a:t>
            </a:r>
            <a:r>
              <a:rPr lang="en-US" i="1" dirty="0" smtClean="0">
                <a:solidFill>
                  <a:srgbClr val="FF0000"/>
                </a:solidFill>
              </a:rPr>
              <a:t>internal fragmentation</a:t>
            </a:r>
            <a:r>
              <a:rPr lang="en-US" dirty="0" smtClean="0"/>
              <a:t> where not all bytes on a page are used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Much less of an issue than external fragmentation or compaction for common page sizes (4-8KB)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63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06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 dirty="0" smtClean="0">
                <a:ea typeface="굴림" charset="-127"/>
                <a:cs typeface="굴림" charset="-127"/>
              </a:rPr>
              <a:t>Page Tables Live in Memory</a:t>
            </a:r>
            <a:endParaRPr lang="en-US" altLang="ko-KR" sz="2000" i="1" dirty="0">
              <a:ea typeface="굴림" charset="-127"/>
              <a:cs typeface="굴림" charset="-127"/>
            </a:endParaRPr>
          </a:p>
        </p:txBody>
      </p:sp>
      <p:sp>
        <p:nvSpPr>
          <p:cNvPr id="50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92453-03A2-454C-A9B7-50DA4B18F7D7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50710" name="Rectangle 22"/>
          <p:cNvSpPr>
            <a:spLocks noChangeArrowheads="1"/>
          </p:cNvSpPr>
          <p:nvPr/>
        </p:nvSpPr>
        <p:spPr bwMode="auto">
          <a:xfrm>
            <a:off x="76200" y="5638800"/>
            <a:ext cx="2209800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Address Space Pages for Job</a:t>
            </a: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 </a:t>
            </a:r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1</a:t>
            </a:r>
            <a:endParaRPr lang="en-US" altLang="ko-KR" sz="18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52" name="Rectangle 23"/>
          <p:cNvSpPr>
            <a:spLocks noChangeArrowheads="1"/>
          </p:cNvSpPr>
          <p:nvPr/>
        </p:nvSpPr>
        <p:spPr bwMode="auto">
          <a:xfrm>
            <a:off x="2514600" y="838200"/>
            <a:ext cx="1634789" cy="11977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Physical Memory</a:t>
            </a:r>
          </a:p>
          <a:p>
            <a:pPr algn="ctr" eaLnBrk="0" hangingPunct="0"/>
            <a:r>
              <a:rPr lang="en-US" altLang="ko-KR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Pages</a:t>
            </a:r>
            <a:endParaRPr lang="en-US" altLang="ko-KR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09600" y="4648200"/>
            <a:ext cx="1219200" cy="914400"/>
            <a:chOff x="1066800" y="3124200"/>
            <a:chExt cx="1219200" cy="9144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4" name="Rectangle 3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effectLst/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4038600" y="5410200"/>
            <a:ext cx="1219200" cy="914400"/>
            <a:chOff x="1066800" y="3124200"/>
            <a:chExt cx="1219200" cy="914400"/>
          </a:xfrm>
          <a:solidFill>
            <a:srgbClr val="BFF944"/>
          </a:solidFill>
        </p:grpSpPr>
        <p:sp>
          <p:nvSpPr>
            <p:cNvPr id="64" name="Rectangle 63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effectLst/>
                  <a:latin typeface="Calibri"/>
                  <a:cs typeface="Calibri"/>
                </a:rPr>
                <a:t>Page Table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f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effectLst/>
                  <a:latin typeface="Calibri"/>
                  <a:cs typeface="Calibri"/>
                </a:rPr>
                <a:t>or Job 1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</p:grpSp>
      <p:sp>
        <p:nvSpPr>
          <p:cNvPr id="69" name="Rectangle 68"/>
          <p:cNvSpPr/>
          <p:nvPr/>
        </p:nvSpPr>
        <p:spPr>
          <a:xfrm>
            <a:off x="4038600" y="838200"/>
            <a:ext cx="1219200" cy="228600"/>
          </a:xfrm>
          <a:prstGeom prst="rect">
            <a:avLst/>
          </a:prstGeom>
          <a:solidFill>
            <a:srgbClr val="BFF944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1</a:t>
            </a:r>
          </a:p>
        </p:txBody>
      </p:sp>
      <p:sp>
        <p:nvSpPr>
          <p:cNvPr id="73" name="Rectangle 72"/>
          <p:cNvSpPr/>
          <p:nvPr/>
        </p:nvSpPr>
        <p:spPr>
          <a:xfrm>
            <a:off x="4038600" y="10668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038600" y="1295400"/>
            <a:ext cx="1219200" cy="228600"/>
          </a:xfrm>
          <a:prstGeom prst="rect">
            <a:avLst/>
          </a:prstGeom>
          <a:solidFill>
            <a:srgbClr val="BFF944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0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038600" y="15240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038600" y="1752600"/>
            <a:ext cx="1219200" cy="228600"/>
          </a:xfrm>
          <a:prstGeom prst="rect">
            <a:avLst/>
          </a:prstGeom>
          <a:solidFill>
            <a:srgbClr val="FFEF85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1</a:t>
            </a:r>
          </a:p>
        </p:txBody>
      </p:sp>
      <p:sp>
        <p:nvSpPr>
          <p:cNvPr id="77" name="Rectangle 76"/>
          <p:cNvSpPr/>
          <p:nvPr/>
        </p:nvSpPr>
        <p:spPr>
          <a:xfrm>
            <a:off x="4038600" y="1981200"/>
            <a:ext cx="1219200" cy="228600"/>
          </a:xfrm>
          <a:prstGeom prst="rect">
            <a:avLst/>
          </a:prstGeom>
          <a:solidFill>
            <a:srgbClr val="BFF944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3</a:t>
            </a:r>
          </a:p>
        </p:txBody>
      </p:sp>
      <p:sp>
        <p:nvSpPr>
          <p:cNvPr id="78" name="Rectangle 77"/>
          <p:cNvSpPr/>
          <p:nvPr/>
        </p:nvSpPr>
        <p:spPr>
          <a:xfrm>
            <a:off x="4038600" y="2209800"/>
            <a:ext cx="1219200" cy="228600"/>
          </a:xfrm>
          <a:prstGeom prst="rect">
            <a:avLst/>
          </a:prstGeom>
          <a:solidFill>
            <a:srgbClr val="FFEF85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3</a:t>
            </a:r>
          </a:p>
        </p:txBody>
      </p:sp>
      <p:sp>
        <p:nvSpPr>
          <p:cNvPr id="79" name="Rectangle 78"/>
          <p:cNvSpPr/>
          <p:nvPr/>
        </p:nvSpPr>
        <p:spPr>
          <a:xfrm>
            <a:off x="4038600" y="2438400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038600" y="2667000"/>
            <a:ext cx="1219200" cy="228600"/>
          </a:xfrm>
          <a:prstGeom prst="rect">
            <a:avLst/>
          </a:prstGeom>
          <a:solidFill>
            <a:srgbClr val="BFF944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2</a:t>
            </a:r>
          </a:p>
        </p:txBody>
      </p:sp>
      <p:sp>
        <p:nvSpPr>
          <p:cNvPr id="81" name="Rectangle 80"/>
          <p:cNvSpPr/>
          <p:nvPr/>
        </p:nvSpPr>
        <p:spPr>
          <a:xfrm>
            <a:off x="4038600" y="28956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038600" y="31242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038600" y="3352800"/>
            <a:ext cx="1219200" cy="228600"/>
          </a:xfrm>
          <a:prstGeom prst="rect">
            <a:avLst/>
          </a:prstGeom>
          <a:solidFill>
            <a:srgbClr val="FFEF85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0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038600" y="3581400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038600" y="40386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038600" y="4267200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038600" y="3810000"/>
            <a:ext cx="1219200" cy="228600"/>
          </a:xfrm>
          <a:prstGeom prst="rect">
            <a:avLst/>
          </a:prstGeom>
          <a:solidFill>
            <a:srgbClr val="FFEF85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2</a:t>
            </a:r>
          </a:p>
        </p:txBody>
      </p:sp>
      <p:sp>
        <p:nvSpPr>
          <p:cNvPr id="84" name="Rectangle 22"/>
          <p:cNvSpPr>
            <a:spLocks noChangeArrowheads="1"/>
          </p:cNvSpPr>
          <p:nvPr/>
        </p:nvSpPr>
        <p:spPr bwMode="auto">
          <a:xfrm>
            <a:off x="76200" y="3505200"/>
            <a:ext cx="2209800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Address Space Pages for Job</a:t>
            </a: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 2</a:t>
            </a:r>
          </a:p>
        </p:txBody>
      </p:sp>
      <p:grpSp>
        <p:nvGrpSpPr>
          <p:cNvPr id="86" name="Group 85"/>
          <p:cNvGrpSpPr/>
          <p:nvPr/>
        </p:nvGrpSpPr>
        <p:grpSpPr>
          <a:xfrm>
            <a:off x="609600" y="2514600"/>
            <a:ext cx="1219200" cy="914400"/>
            <a:chOff x="1066800" y="3124200"/>
            <a:chExt cx="1219200" cy="914400"/>
          </a:xfrm>
          <a:solidFill>
            <a:srgbClr val="FFEF85"/>
          </a:solidFill>
        </p:grpSpPr>
        <p:sp>
          <p:nvSpPr>
            <p:cNvPr id="87" name="Rectangle 86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effectLst/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4038600" y="4495800"/>
            <a:ext cx="1219200" cy="914400"/>
            <a:chOff x="1066800" y="3124200"/>
            <a:chExt cx="1219200" cy="914400"/>
          </a:xfrm>
          <a:solidFill>
            <a:srgbClr val="FFEF85"/>
          </a:solidFill>
        </p:grpSpPr>
        <p:sp>
          <p:nvSpPr>
            <p:cNvPr id="97" name="Rectangle 96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effectLst/>
                  <a:latin typeface="Calibri"/>
                  <a:cs typeface="Calibri"/>
                </a:rPr>
                <a:t>Page Table</a:t>
              </a: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>
                  <a:latin typeface="Calibri"/>
                  <a:cs typeface="Calibri"/>
                </a:rPr>
                <a:t>for Job 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</p:grpSp>
      <p:sp>
        <p:nvSpPr>
          <p:cNvPr id="127" name="Line 27"/>
          <p:cNvSpPr>
            <a:spLocks noChangeShapeType="1"/>
          </p:cNvSpPr>
          <p:nvPr/>
        </p:nvSpPr>
        <p:spPr bwMode="auto">
          <a:xfrm>
            <a:off x="1828800" y="2667000"/>
            <a:ext cx="22098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0695" name="Freeform 1650694"/>
          <p:cNvSpPr/>
          <p:nvPr/>
        </p:nvSpPr>
        <p:spPr>
          <a:xfrm>
            <a:off x="5240262" y="3576270"/>
            <a:ext cx="474738" cy="1771424"/>
          </a:xfrm>
          <a:custGeom>
            <a:avLst/>
            <a:gdLst>
              <a:gd name="connsiteX0" fmla="*/ 0 w 819403"/>
              <a:gd name="connsiteY0" fmla="*/ 1771424 h 1877517"/>
              <a:gd name="connsiteX1" fmla="*/ 142043 w 819403"/>
              <a:gd name="connsiteY1" fmla="*/ 1729645 h 1877517"/>
              <a:gd name="connsiteX2" fmla="*/ 818835 w 819403"/>
              <a:gd name="connsiteY2" fmla="*/ 342587 h 1877517"/>
              <a:gd name="connsiteX3" fmla="*/ 16711 w 819403"/>
              <a:gd name="connsiteY3" fmla="*/ 0 h 1877517"/>
              <a:gd name="connsiteX0" fmla="*/ 0 w 818835"/>
              <a:gd name="connsiteY0" fmla="*/ 1771424 h 1771424"/>
              <a:gd name="connsiteX1" fmla="*/ 818835 w 818835"/>
              <a:gd name="connsiteY1" fmla="*/ 342587 h 1771424"/>
              <a:gd name="connsiteX2" fmla="*/ 16711 w 818835"/>
              <a:gd name="connsiteY2" fmla="*/ 0 h 1771424"/>
              <a:gd name="connsiteX0" fmla="*/ 0 w 676792"/>
              <a:gd name="connsiteY0" fmla="*/ 1771424 h 1771424"/>
              <a:gd name="connsiteX1" fmla="*/ 676792 w 676792"/>
              <a:gd name="connsiteY1" fmla="*/ 835578 h 1771424"/>
              <a:gd name="connsiteX2" fmla="*/ 16711 w 676792"/>
              <a:gd name="connsiteY2" fmla="*/ 0 h 177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6792" h="1771424">
                <a:moveTo>
                  <a:pt x="0" y="1771424"/>
                </a:moveTo>
                <a:cubicBezTo>
                  <a:pt x="170591" y="1473750"/>
                  <a:pt x="674007" y="1130815"/>
                  <a:pt x="676792" y="835578"/>
                </a:cubicBezTo>
                <a:cubicBezTo>
                  <a:pt x="655903" y="547304"/>
                  <a:pt x="407328" y="27156"/>
                  <a:pt x="16711" y="0"/>
                </a:cubicBezTo>
              </a:path>
            </a:pathLst>
          </a:custGeom>
          <a:ln w="28575" cmpd="sng">
            <a:solidFill>
              <a:srgbClr val="000000"/>
            </a:solidFill>
            <a:headEnd type="none"/>
            <a:tailEnd type="triangle" w="lg" len="lg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Line 27"/>
          <p:cNvSpPr>
            <a:spLocks noChangeShapeType="1"/>
          </p:cNvSpPr>
          <p:nvPr/>
        </p:nvSpPr>
        <p:spPr bwMode="auto">
          <a:xfrm>
            <a:off x="1828800" y="4800600"/>
            <a:ext cx="220980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Freeform 130"/>
          <p:cNvSpPr/>
          <p:nvPr/>
        </p:nvSpPr>
        <p:spPr>
          <a:xfrm>
            <a:off x="5257800" y="1524000"/>
            <a:ext cx="990600" cy="4724400"/>
          </a:xfrm>
          <a:custGeom>
            <a:avLst/>
            <a:gdLst>
              <a:gd name="connsiteX0" fmla="*/ 0 w 819403"/>
              <a:gd name="connsiteY0" fmla="*/ 1771424 h 1877517"/>
              <a:gd name="connsiteX1" fmla="*/ 142043 w 819403"/>
              <a:gd name="connsiteY1" fmla="*/ 1729645 h 1877517"/>
              <a:gd name="connsiteX2" fmla="*/ 818835 w 819403"/>
              <a:gd name="connsiteY2" fmla="*/ 342587 h 1877517"/>
              <a:gd name="connsiteX3" fmla="*/ 16711 w 819403"/>
              <a:gd name="connsiteY3" fmla="*/ 0 h 1877517"/>
              <a:gd name="connsiteX0" fmla="*/ 0 w 818835"/>
              <a:gd name="connsiteY0" fmla="*/ 1771424 h 1771424"/>
              <a:gd name="connsiteX1" fmla="*/ 818835 w 818835"/>
              <a:gd name="connsiteY1" fmla="*/ 342587 h 1771424"/>
              <a:gd name="connsiteX2" fmla="*/ 16711 w 818835"/>
              <a:gd name="connsiteY2" fmla="*/ 0 h 1771424"/>
              <a:gd name="connsiteX0" fmla="*/ 0 w 676792"/>
              <a:gd name="connsiteY0" fmla="*/ 1771424 h 1771424"/>
              <a:gd name="connsiteX1" fmla="*/ 676792 w 676792"/>
              <a:gd name="connsiteY1" fmla="*/ 835578 h 1771424"/>
              <a:gd name="connsiteX2" fmla="*/ 16711 w 676792"/>
              <a:gd name="connsiteY2" fmla="*/ 0 h 177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6792" h="1771424">
                <a:moveTo>
                  <a:pt x="0" y="1771424"/>
                </a:moveTo>
                <a:cubicBezTo>
                  <a:pt x="170591" y="1473750"/>
                  <a:pt x="674007" y="1130815"/>
                  <a:pt x="676792" y="835578"/>
                </a:cubicBezTo>
                <a:cubicBezTo>
                  <a:pt x="655903" y="547304"/>
                  <a:pt x="407328" y="27156"/>
                  <a:pt x="16711" y="0"/>
                </a:cubicBezTo>
              </a:path>
            </a:pathLst>
          </a:custGeom>
          <a:ln w="28575" cmpd="sng">
            <a:solidFill>
              <a:srgbClr val="000000"/>
            </a:solidFill>
            <a:headEnd type="none"/>
            <a:tailEnd type="triangle" w="lg" len="lg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22"/>
          <p:cNvSpPr>
            <a:spLocks noChangeArrowheads="1"/>
          </p:cNvSpPr>
          <p:nvPr/>
        </p:nvSpPr>
        <p:spPr bwMode="auto">
          <a:xfrm>
            <a:off x="6324600" y="1295400"/>
            <a:ext cx="2514600" cy="14747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1800" i="1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Simple linear page tables are too large, so hierarchical page tables are commonly used (see later)</a:t>
            </a:r>
            <a:endParaRPr lang="en-US" altLang="ko-KR" sz="1800" i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33" name="Rectangle 22"/>
          <p:cNvSpPr>
            <a:spLocks noChangeArrowheads="1"/>
          </p:cNvSpPr>
          <p:nvPr/>
        </p:nvSpPr>
        <p:spPr bwMode="auto">
          <a:xfrm>
            <a:off x="6400800" y="4038600"/>
            <a:ext cx="2514600" cy="17517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1800" i="1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Common for modern OS to place page tables in kernel’s virtual memory (page tables can be swapped to secondary storage)</a:t>
            </a:r>
            <a:endParaRPr lang="en-US" altLang="ko-KR" sz="1800" i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401270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Coping with Limited Primary Storage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Paging reduces fragmentation, but still many problems would not fit into primary memory, have to copy data to and from secondary storage (drum, disk)</a:t>
            </a:r>
          </a:p>
          <a:p>
            <a:r>
              <a:rPr lang="en-US" dirty="0" smtClean="0"/>
              <a:t>Two early approaches:</a:t>
            </a:r>
          </a:p>
          <a:p>
            <a:pPr lvl="1"/>
            <a:r>
              <a:rPr lang="en-US" b="1" dirty="0" smtClean="0"/>
              <a:t>Manual overlays</a:t>
            </a:r>
            <a:r>
              <a:rPr lang="en-US" dirty="0" smtClean="0"/>
              <a:t>, programmer explicitly copies code and data in and out of primary memory</a:t>
            </a:r>
          </a:p>
          <a:p>
            <a:pPr lvl="2"/>
            <a:r>
              <a:rPr lang="en-US" dirty="0" smtClean="0"/>
              <a:t>Tedious coding, error-prone (jumping to non-resident code?)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</a:rPr>
              <a:t>Software interpretive coding </a:t>
            </a:r>
            <a:r>
              <a:rPr lang="en-US" dirty="0" smtClean="0"/>
              <a:t>(</a:t>
            </a:r>
            <a:r>
              <a:rPr lang="en-US" dirty="0" err="1" smtClean="0"/>
              <a:t>Brooker</a:t>
            </a:r>
            <a:r>
              <a:rPr lang="en-US" dirty="0" smtClean="0"/>
              <a:t> 1960).  Dynamic interpreter detects variables that are swapped out to drum and brings them back in</a:t>
            </a:r>
          </a:p>
          <a:p>
            <a:pPr lvl="2"/>
            <a:r>
              <a:rPr lang="en-US" dirty="0" smtClean="0"/>
              <a:t>Simple for programmer, but inefficient</a:t>
            </a:r>
          </a:p>
          <a:p>
            <a:pPr lvl="1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304800" y="5518666"/>
            <a:ext cx="8534400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i="1" dirty="0">
                <a:solidFill>
                  <a:srgbClr val="000000"/>
                </a:solidFill>
                <a:latin typeface="Calibri"/>
              </a:rPr>
              <a:t>Not just </a:t>
            </a:r>
            <a:r>
              <a:rPr lang="en-US" i="1" dirty="0" smtClean="0">
                <a:solidFill>
                  <a:srgbClr val="000000"/>
                </a:solidFill>
                <a:latin typeface="Calibri"/>
              </a:rPr>
              <a:t>ancient </a:t>
            </a:r>
            <a:r>
              <a:rPr lang="en-US" i="1" dirty="0">
                <a:solidFill>
                  <a:srgbClr val="000000"/>
                </a:solidFill>
                <a:latin typeface="Calibri"/>
              </a:rPr>
              <a:t>black </a:t>
            </a:r>
            <a:r>
              <a:rPr lang="en-US" i="1" dirty="0" smtClean="0">
                <a:solidFill>
                  <a:srgbClr val="000000"/>
                </a:solidFill>
                <a:latin typeface="Calibri"/>
              </a:rPr>
              <a:t>arts, </a:t>
            </a:r>
            <a:r>
              <a:rPr lang="en-US" i="1" dirty="0">
                <a:solidFill>
                  <a:srgbClr val="000000"/>
                </a:solidFill>
                <a:latin typeface="Calibri"/>
              </a:rPr>
              <a:t>e.g., IBM Cell microprocessor</a:t>
            </a:r>
            <a:r>
              <a:rPr lang="en-US" i="1" dirty="0" smtClean="0">
                <a:solidFill>
                  <a:srgbClr val="000000"/>
                </a:solidFill>
                <a:latin typeface="Calibri"/>
              </a:rPr>
              <a:t> using in Playstation-3 had explicitly </a:t>
            </a:r>
            <a:r>
              <a:rPr lang="en-US" i="1" dirty="0">
                <a:solidFill>
                  <a:srgbClr val="000000"/>
                </a:solidFill>
                <a:latin typeface="Calibri"/>
              </a:rPr>
              <a:t>managed local </a:t>
            </a:r>
            <a:r>
              <a:rPr lang="en-US" i="1" dirty="0" smtClean="0">
                <a:solidFill>
                  <a:srgbClr val="000000"/>
                </a:solidFill>
                <a:latin typeface="Calibri"/>
              </a:rPr>
              <a:t>store!</a:t>
            </a:r>
          </a:p>
        </p:txBody>
      </p:sp>
    </p:spTree>
    <p:extLst>
      <p:ext uri="{BB962C8B-B14F-4D97-AF65-F5344CB8AC3E}">
        <p14:creationId xmlns:p14="http://schemas.microsoft.com/office/powerpoint/2010/main" val="399701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97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Demand Paging in Atlas (1962)</a:t>
            </a:r>
            <a:endParaRPr lang="en-US" altLang="ko-KR" sz="2000" i="1">
              <a:ea typeface="굴림" charset="-127"/>
              <a:cs typeface="굴림" charset="-127"/>
            </a:endParaRPr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B1344-FAE5-7845-8357-6B9686E8973E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609731" name="Group 3"/>
          <p:cNvGrpSpPr>
            <a:grpSpLocks/>
          </p:cNvGrpSpPr>
          <p:nvPr/>
        </p:nvGrpSpPr>
        <p:grpSpPr bwMode="auto">
          <a:xfrm>
            <a:off x="4838700" y="1460500"/>
            <a:ext cx="3860800" cy="4013200"/>
            <a:chOff x="440" y="920"/>
            <a:chExt cx="2432" cy="2528"/>
          </a:xfrm>
          <a:solidFill>
            <a:srgbClr val="FFFFFF"/>
          </a:solidFill>
        </p:grpSpPr>
        <p:sp>
          <p:nvSpPr>
            <p:cNvPr id="1609732" name="Rectangle 4"/>
            <p:cNvSpPr>
              <a:spLocks noChangeArrowheads="1"/>
            </p:cNvSpPr>
            <p:nvPr/>
          </p:nvSpPr>
          <p:spPr bwMode="auto">
            <a:xfrm>
              <a:off x="440" y="920"/>
              <a:ext cx="2432" cy="2528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09733" name="Rectangle 5"/>
            <p:cNvSpPr>
              <a:spLocks noChangeArrowheads="1"/>
            </p:cNvSpPr>
            <p:nvPr/>
          </p:nvSpPr>
          <p:spPr bwMode="auto">
            <a:xfrm>
              <a:off x="2009" y="2784"/>
              <a:ext cx="778" cy="580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altLang="ko-KR" sz="18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Secondary</a:t>
              </a:r>
            </a:p>
            <a:p>
              <a:pPr algn="ctr" eaLnBrk="0" hangingPunct="0"/>
              <a:r>
                <a:rPr lang="en-US" altLang="ko-KR" sz="18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(Drum)</a:t>
              </a:r>
            </a:p>
            <a:p>
              <a:pPr algn="ctr" eaLnBrk="0" hangingPunct="0"/>
              <a:r>
                <a:rPr lang="en-US" altLang="ko-KR" sz="18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32x6 pages</a:t>
              </a:r>
            </a:p>
          </p:txBody>
        </p:sp>
        <p:grpSp>
          <p:nvGrpSpPr>
            <p:cNvPr id="1609734" name="Group 6"/>
            <p:cNvGrpSpPr>
              <a:grpSpLocks/>
            </p:cNvGrpSpPr>
            <p:nvPr/>
          </p:nvGrpSpPr>
          <p:grpSpPr bwMode="auto">
            <a:xfrm>
              <a:off x="1976" y="1016"/>
              <a:ext cx="704" cy="1720"/>
              <a:chOff x="1976" y="1016"/>
              <a:chExt cx="704" cy="1720"/>
            </a:xfrm>
            <a:grpFill/>
          </p:grpSpPr>
          <p:sp>
            <p:nvSpPr>
              <p:cNvPr id="1609735" name="Rectangle 7"/>
              <p:cNvSpPr>
                <a:spLocks noChangeArrowheads="1"/>
              </p:cNvSpPr>
              <p:nvPr/>
            </p:nvSpPr>
            <p:spPr bwMode="auto">
              <a:xfrm>
                <a:off x="1976" y="1016"/>
                <a:ext cx="704" cy="1720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609736" name="Line 8"/>
              <p:cNvSpPr>
                <a:spLocks noChangeShapeType="1"/>
              </p:cNvSpPr>
              <p:nvPr/>
            </p:nvSpPr>
            <p:spPr bwMode="auto">
              <a:xfrm>
                <a:off x="1976" y="1200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609737" name="Line 9"/>
              <p:cNvSpPr>
                <a:spLocks noChangeShapeType="1"/>
              </p:cNvSpPr>
              <p:nvPr/>
            </p:nvSpPr>
            <p:spPr bwMode="auto">
              <a:xfrm>
                <a:off x="1976" y="1392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609738" name="Line 10"/>
              <p:cNvSpPr>
                <a:spLocks noChangeShapeType="1"/>
              </p:cNvSpPr>
              <p:nvPr/>
            </p:nvSpPr>
            <p:spPr bwMode="auto">
              <a:xfrm>
                <a:off x="1976" y="1584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609739" name="Line 11"/>
              <p:cNvSpPr>
                <a:spLocks noChangeShapeType="1"/>
              </p:cNvSpPr>
              <p:nvPr/>
            </p:nvSpPr>
            <p:spPr bwMode="auto">
              <a:xfrm>
                <a:off x="1976" y="1776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609740" name="Line 12"/>
              <p:cNvSpPr>
                <a:spLocks noChangeShapeType="1"/>
              </p:cNvSpPr>
              <p:nvPr/>
            </p:nvSpPr>
            <p:spPr bwMode="auto">
              <a:xfrm>
                <a:off x="1976" y="1968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609741" name="Line 13"/>
              <p:cNvSpPr>
                <a:spLocks noChangeShapeType="1"/>
              </p:cNvSpPr>
              <p:nvPr/>
            </p:nvSpPr>
            <p:spPr bwMode="auto">
              <a:xfrm>
                <a:off x="1976" y="2160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609742" name="Line 14"/>
              <p:cNvSpPr>
                <a:spLocks noChangeShapeType="1"/>
              </p:cNvSpPr>
              <p:nvPr/>
            </p:nvSpPr>
            <p:spPr bwMode="auto">
              <a:xfrm>
                <a:off x="1976" y="2352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609743" name="Line 15"/>
              <p:cNvSpPr>
                <a:spLocks noChangeShapeType="1"/>
              </p:cNvSpPr>
              <p:nvPr/>
            </p:nvSpPr>
            <p:spPr bwMode="auto">
              <a:xfrm>
                <a:off x="1976" y="2544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dirty="0">
                  <a:solidFill>
                    <a:srgbClr val="000000"/>
                  </a:solidFill>
                  <a:latin typeface="Calibri"/>
                </a:endParaRPr>
              </a:p>
            </p:txBody>
          </p:sp>
        </p:grpSp>
        <p:grpSp>
          <p:nvGrpSpPr>
            <p:cNvPr id="1609744" name="Group 16"/>
            <p:cNvGrpSpPr>
              <a:grpSpLocks/>
            </p:cNvGrpSpPr>
            <p:nvPr/>
          </p:nvGrpSpPr>
          <p:grpSpPr bwMode="auto">
            <a:xfrm>
              <a:off x="680" y="1064"/>
              <a:ext cx="704" cy="752"/>
              <a:chOff x="680" y="1064"/>
              <a:chExt cx="704" cy="752"/>
            </a:xfrm>
            <a:grpFill/>
          </p:grpSpPr>
          <p:sp>
            <p:nvSpPr>
              <p:cNvPr id="1609745" name="Rectangle 17"/>
              <p:cNvSpPr>
                <a:spLocks noChangeArrowheads="1"/>
              </p:cNvSpPr>
              <p:nvPr/>
            </p:nvSpPr>
            <p:spPr bwMode="auto">
              <a:xfrm>
                <a:off x="680" y="1064"/>
                <a:ext cx="704" cy="752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609746" name="Line 18"/>
              <p:cNvSpPr>
                <a:spLocks noChangeShapeType="1"/>
              </p:cNvSpPr>
              <p:nvPr/>
            </p:nvSpPr>
            <p:spPr bwMode="auto">
              <a:xfrm>
                <a:off x="680" y="1248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609747" name="Line 19"/>
              <p:cNvSpPr>
                <a:spLocks noChangeShapeType="1"/>
              </p:cNvSpPr>
              <p:nvPr/>
            </p:nvSpPr>
            <p:spPr bwMode="auto">
              <a:xfrm>
                <a:off x="680" y="1440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609748" name="Line 20"/>
              <p:cNvSpPr>
                <a:spLocks noChangeShapeType="1"/>
              </p:cNvSpPr>
              <p:nvPr/>
            </p:nvSpPr>
            <p:spPr bwMode="auto">
              <a:xfrm>
                <a:off x="680" y="1632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dirty="0">
                  <a:solidFill>
                    <a:srgbClr val="000000"/>
                  </a:solidFill>
                  <a:latin typeface="Calibri"/>
                </a:endParaRPr>
              </a:p>
            </p:txBody>
          </p:sp>
        </p:grpSp>
        <p:sp>
          <p:nvSpPr>
            <p:cNvPr id="1609749" name="Rectangle 21"/>
            <p:cNvSpPr>
              <a:spLocks noChangeArrowheads="1"/>
            </p:cNvSpPr>
            <p:nvPr/>
          </p:nvSpPr>
          <p:spPr bwMode="auto">
            <a:xfrm>
              <a:off x="523" y="1872"/>
              <a:ext cx="1077" cy="580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altLang="ko-KR" sz="18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Primary</a:t>
              </a:r>
            </a:p>
            <a:p>
              <a:pPr algn="ctr" eaLnBrk="0" hangingPunct="0"/>
              <a:r>
                <a:rPr lang="en-US" altLang="ko-KR" sz="18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32 Pages</a:t>
              </a:r>
            </a:p>
            <a:p>
              <a:pPr algn="ctr" eaLnBrk="0" hangingPunct="0"/>
              <a:r>
                <a:rPr lang="en-US" altLang="ko-KR" sz="18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512 words/page</a:t>
              </a:r>
            </a:p>
          </p:txBody>
        </p:sp>
        <p:sp>
          <p:nvSpPr>
            <p:cNvPr id="1609750" name="Rectangle 22"/>
            <p:cNvSpPr>
              <a:spLocks noChangeArrowheads="1"/>
            </p:cNvSpPr>
            <p:nvPr/>
          </p:nvSpPr>
          <p:spPr bwMode="auto">
            <a:xfrm>
              <a:off x="499" y="2919"/>
              <a:ext cx="794" cy="522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Central </a:t>
              </a:r>
            </a:p>
            <a:p>
              <a:pPr algn="ctr" eaLnBrk="0" hangingPunct="0"/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Memory</a:t>
              </a:r>
            </a:p>
          </p:txBody>
        </p:sp>
      </p:grpSp>
      <p:sp>
        <p:nvSpPr>
          <p:cNvPr id="1609751" name="Rectangle 23"/>
          <p:cNvSpPr>
            <a:spLocks noChangeArrowheads="1"/>
          </p:cNvSpPr>
          <p:nvPr/>
        </p:nvSpPr>
        <p:spPr bwMode="auto">
          <a:xfrm>
            <a:off x="481013" y="4951413"/>
            <a:ext cx="3171592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User sees 32 x 6 x 512 words</a:t>
            </a:r>
          </a:p>
          <a:p>
            <a:pPr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of storage</a:t>
            </a:r>
          </a:p>
        </p:txBody>
      </p:sp>
      <p:sp>
        <p:nvSpPr>
          <p:cNvPr id="1609752" name="Rectangle 24"/>
          <p:cNvSpPr>
            <a:spLocks noChangeArrowheads="1"/>
          </p:cNvSpPr>
          <p:nvPr/>
        </p:nvSpPr>
        <p:spPr bwMode="auto">
          <a:xfrm>
            <a:off x="481013" y="1497013"/>
            <a:ext cx="3589337" cy="19364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ko-KR" altLang="en-US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“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A page from secondary</a:t>
            </a:r>
          </a:p>
          <a:p>
            <a:pPr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storage is brought into the primary storage whenever it is (implicitly) demanded by the processor.”</a:t>
            </a:r>
          </a:p>
          <a:p>
            <a:pPr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		</a:t>
            </a:r>
            <a:r>
              <a:rPr lang="en-US" altLang="ko-KR" sz="20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Tom </a:t>
            </a:r>
            <a:r>
              <a:rPr lang="en-US" altLang="ko-KR" sz="2000" i="1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Kilburn</a:t>
            </a:r>
            <a:endParaRPr lang="en-US" altLang="ko-KR" sz="2000" i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609753" name="Text Box 25"/>
          <p:cNvSpPr txBox="1">
            <a:spLocks noChangeArrowheads="1"/>
          </p:cNvSpPr>
          <p:nvPr/>
        </p:nvSpPr>
        <p:spPr bwMode="auto">
          <a:xfrm>
            <a:off x="481013" y="4014788"/>
            <a:ext cx="31031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Primary memory as a </a:t>
            </a:r>
            <a:r>
              <a:rPr lang="en-US" altLang="ko-KR" sz="20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cache</a:t>
            </a:r>
          </a:p>
          <a:p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for secondary memory</a:t>
            </a:r>
          </a:p>
        </p:txBody>
      </p:sp>
    </p:spTree>
    <p:extLst>
      <p:ext uri="{BB962C8B-B14F-4D97-AF65-F5344CB8AC3E}">
        <p14:creationId xmlns:p14="http://schemas.microsoft.com/office/powerpoint/2010/main" val="41048577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9751" grpId="0"/>
      <p:bldP spid="160975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17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Hardware Organization of Atlas </a:t>
            </a:r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353C3-006B-A34D-A0E3-47B21F446B4D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11780" name="Rectangle 4"/>
          <p:cNvSpPr>
            <a:spLocks noChangeArrowheads="1"/>
          </p:cNvSpPr>
          <p:nvPr/>
        </p:nvSpPr>
        <p:spPr bwMode="auto">
          <a:xfrm>
            <a:off x="1450095" y="1611313"/>
            <a:ext cx="838372" cy="82202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4138" tIns="41275" rIns="84138" bIns="41275">
            <a:prstTxWarp prst="textNoShape">
              <a:avLst/>
            </a:prstTxWarp>
            <a:spAutoFit/>
          </a:bodyPr>
          <a:lstStyle/>
          <a:p>
            <a:pPr algn="ctr" defTabSz="774700" eaLnBrk="0" hangingPunct="0"/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Initial</a:t>
            </a:r>
          </a:p>
          <a:p>
            <a:pPr algn="ctr" defTabSz="774700" eaLnBrk="0" hangingPunct="0"/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Address</a:t>
            </a:r>
          </a:p>
          <a:p>
            <a:pPr algn="ctr" defTabSz="774700" eaLnBrk="0" hangingPunct="0"/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Decode</a:t>
            </a:r>
          </a:p>
        </p:txBody>
      </p:sp>
      <p:sp>
        <p:nvSpPr>
          <p:cNvPr id="1611781" name="Rectangle 5"/>
          <p:cNvSpPr>
            <a:spLocks noChangeArrowheads="1"/>
          </p:cNvSpPr>
          <p:nvPr/>
        </p:nvSpPr>
        <p:spPr bwMode="auto">
          <a:xfrm>
            <a:off x="4978400" y="1311275"/>
            <a:ext cx="2089150" cy="584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4138" tIns="41275" rIns="84138" bIns="41275">
            <a:prstTxWarp prst="textNoShape">
              <a:avLst/>
            </a:prstTxWarp>
            <a:spAutoFit/>
          </a:bodyPr>
          <a:lstStyle/>
          <a:p>
            <a:pPr algn="ctr" defTabSz="774700" eaLnBrk="0" hangingPunct="0"/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16 ROM pages</a:t>
            </a:r>
          </a:p>
          <a:p>
            <a:pPr algn="ctr" defTabSz="774700" eaLnBrk="0" hangingPunct="0"/>
            <a:r>
              <a:rPr lang="en-US" altLang="ko-KR" sz="16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0.4-1 </a:t>
            </a:r>
            <a:r>
              <a:rPr lang="en-US" altLang="ko-KR" sz="1600" dirty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</a:t>
            </a:r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sec</a:t>
            </a:r>
          </a:p>
        </p:txBody>
      </p:sp>
      <p:sp>
        <p:nvSpPr>
          <p:cNvPr id="1611782" name="Rectangle 6"/>
          <p:cNvSpPr>
            <a:spLocks noChangeArrowheads="1"/>
          </p:cNvSpPr>
          <p:nvPr/>
        </p:nvSpPr>
        <p:spPr bwMode="auto">
          <a:xfrm>
            <a:off x="4983163" y="2014538"/>
            <a:ext cx="1692472" cy="575799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4138" tIns="41275" rIns="84138" bIns="41275">
            <a:prstTxWarp prst="textNoShape">
              <a:avLst/>
            </a:prstTxWarp>
            <a:spAutoFit/>
          </a:bodyPr>
          <a:lstStyle/>
          <a:p>
            <a:pPr defTabSz="774700" eaLnBrk="0" hangingPunct="0"/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2 subsidiary pages</a:t>
            </a:r>
          </a:p>
          <a:p>
            <a:pPr defTabSz="774700" eaLnBrk="0" hangingPunct="0"/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       1.4 </a:t>
            </a:r>
            <a:r>
              <a:rPr lang="en-US" altLang="ko-KR" sz="1600" dirty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</a:t>
            </a:r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sec</a:t>
            </a:r>
          </a:p>
        </p:txBody>
      </p:sp>
      <p:grpSp>
        <p:nvGrpSpPr>
          <p:cNvPr id="1611783" name="Group 7"/>
          <p:cNvGrpSpPr>
            <a:grpSpLocks/>
          </p:cNvGrpSpPr>
          <p:nvPr/>
        </p:nvGrpSpPr>
        <p:grpSpPr bwMode="auto">
          <a:xfrm>
            <a:off x="4186238" y="2749550"/>
            <a:ext cx="3086100" cy="977900"/>
            <a:chOff x="2917" y="1964"/>
            <a:chExt cx="1944" cy="616"/>
          </a:xfrm>
          <a:solidFill>
            <a:srgbClr val="FFFFFF"/>
          </a:solidFill>
        </p:grpSpPr>
        <p:sp>
          <p:nvSpPr>
            <p:cNvPr id="1611784" name="Rectangle 8"/>
            <p:cNvSpPr>
              <a:spLocks noChangeArrowheads="1"/>
            </p:cNvSpPr>
            <p:nvPr/>
          </p:nvSpPr>
          <p:spPr bwMode="auto">
            <a:xfrm>
              <a:off x="2917" y="1964"/>
              <a:ext cx="1944" cy="616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11785" name="Rectangle 9"/>
            <p:cNvSpPr>
              <a:spLocks noChangeArrowheads="1"/>
            </p:cNvSpPr>
            <p:nvPr/>
          </p:nvSpPr>
          <p:spPr bwMode="auto">
            <a:xfrm>
              <a:off x="3000" y="2010"/>
              <a:ext cx="644" cy="51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84138" tIns="41275" rIns="84138" bIns="41275">
              <a:prstTxWarp prst="textNoShape">
                <a:avLst/>
              </a:prstTxWarp>
              <a:spAutoFit/>
            </a:bodyPr>
            <a:lstStyle/>
            <a:p>
              <a:pPr defTabSz="774700" eaLnBrk="0" hangingPunct="0"/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Main</a:t>
              </a:r>
            </a:p>
            <a:p>
              <a:pPr defTabSz="774700" eaLnBrk="0" hangingPunct="0"/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  32 pages</a:t>
              </a:r>
            </a:p>
            <a:p>
              <a:pPr defTabSz="774700" eaLnBrk="0" hangingPunct="0"/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  1.4 </a:t>
              </a:r>
              <a:r>
                <a:rPr lang="en-US" altLang="ko-KR" sz="1600" dirty="0">
                  <a:solidFill>
                    <a:srgbClr val="000000"/>
                  </a:solidFill>
                  <a:latin typeface="Symbol" charset="2"/>
                  <a:ea typeface="굴림" charset="-127"/>
                  <a:cs typeface="굴림" charset="-127"/>
                </a:rPr>
                <a:t></a:t>
              </a:r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sec</a:t>
              </a:r>
            </a:p>
          </p:txBody>
        </p:sp>
        <p:sp>
          <p:nvSpPr>
            <p:cNvPr id="38" name="Rectangle 9"/>
            <p:cNvSpPr>
              <a:spLocks noChangeArrowheads="1"/>
            </p:cNvSpPr>
            <p:nvPr/>
          </p:nvSpPr>
          <p:spPr bwMode="auto">
            <a:xfrm>
              <a:off x="3736" y="2008"/>
              <a:ext cx="1056" cy="52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84138" tIns="41275" rIns="84138" bIns="41275">
              <a:prstTxWarp prst="textNoShape">
                <a:avLst/>
              </a:prstTxWarp>
              <a:noAutofit/>
            </a:bodyPr>
            <a:lstStyle/>
            <a:p>
              <a:pPr defTabSz="774700" eaLnBrk="0" hangingPunct="0"/>
              <a:r>
                <a:rPr lang="en-US" altLang="ko-KR" sz="1600" dirty="0" smtClean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Drum (4)</a:t>
              </a:r>
            </a:p>
            <a:p>
              <a:pPr defTabSz="774700" eaLnBrk="0" hangingPunct="0"/>
              <a:r>
                <a:rPr lang="en-US" altLang="ko-KR" sz="1600" dirty="0" smtClean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192 pages </a:t>
              </a:r>
              <a:endPara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endParaRPr>
            </a:p>
          </p:txBody>
        </p:sp>
      </p:grpSp>
      <p:sp>
        <p:nvSpPr>
          <p:cNvPr id="1611787" name="Rectangle 11"/>
          <p:cNvSpPr>
            <a:spLocks noChangeArrowheads="1"/>
          </p:cNvSpPr>
          <p:nvPr/>
        </p:nvSpPr>
        <p:spPr bwMode="auto">
          <a:xfrm>
            <a:off x="7388225" y="2952750"/>
            <a:ext cx="1577975" cy="5969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84138" tIns="41275" rIns="84138" bIns="41275">
            <a:prstTxWarp prst="textNoShape">
              <a:avLst/>
            </a:prstTxWarp>
            <a:spAutoFit/>
          </a:bodyPr>
          <a:lstStyle/>
          <a:p>
            <a:pPr defTabSz="774700" eaLnBrk="0" hangingPunct="0"/>
            <a:r>
              <a:rPr lang="en-US" altLang="ko-KR" sz="1600" b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8 </a:t>
            </a:r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Tape decks</a:t>
            </a:r>
          </a:p>
          <a:p>
            <a:pPr defTabSz="774700" eaLnBrk="0" hangingPunct="0"/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88 sec/word</a:t>
            </a:r>
          </a:p>
        </p:txBody>
      </p:sp>
      <p:sp>
        <p:nvSpPr>
          <p:cNvPr id="1611788" name="Rectangle 12"/>
          <p:cNvSpPr>
            <a:spLocks noChangeArrowheads="1"/>
          </p:cNvSpPr>
          <p:nvPr/>
        </p:nvSpPr>
        <p:spPr bwMode="auto">
          <a:xfrm>
            <a:off x="165100" y="2574925"/>
            <a:ext cx="2141538" cy="1790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84138" tIns="41275" rIns="84138" bIns="41275">
            <a:prstTxWarp prst="textNoShape">
              <a:avLst/>
            </a:prstTxWarp>
            <a:spAutoFit/>
          </a:bodyPr>
          <a:lstStyle/>
          <a:p>
            <a:pPr defTabSz="774700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48-bit words</a:t>
            </a:r>
          </a:p>
          <a:p>
            <a:pPr defTabSz="774700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512-word pages</a:t>
            </a:r>
          </a:p>
          <a:p>
            <a:pPr defTabSz="774700" eaLnBrk="0" hangingPunct="0"/>
            <a:endParaRPr lang="en-US" altLang="ko-KR" sz="18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  <a:p>
            <a:pPr defTabSz="774700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1 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Address Register </a:t>
            </a: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(PAR) per page frame</a:t>
            </a:r>
          </a:p>
        </p:txBody>
      </p:sp>
      <p:sp>
        <p:nvSpPr>
          <p:cNvPr id="1611789" name="Rectangle 13"/>
          <p:cNvSpPr>
            <a:spLocks noChangeArrowheads="1"/>
          </p:cNvSpPr>
          <p:nvPr/>
        </p:nvSpPr>
        <p:spPr bwMode="auto">
          <a:xfrm>
            <a:off x="304800" y="4572000"/>
            <a:ext cx="8709516" cy="132087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Compare the effective page address against all 32 </a:t>
            </a:r>
            <a:r>
              <a:rPr lang="en-US" altLang="ko-KR" sz="2000" dirty="0" err="1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PARs</a:t>
            </a:r>
            <a:endParaRPr lang="en-US" altLang="ko-KR" sz="20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  <a:p>
            <a:pPr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	match 	</a:t>
            </a:r>
            <a:r>
              <a:rPr lang="en-US" altLang="ko-KR" sz="20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	</a:t>
            </a:r>
            <a:r>
              <a:rPr lang="en-US" altLang="ko-KR" sz="2000" dirty="0" smtClean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 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normal access</a:t>
            </a:r>
          </a:p>
          <a:p>
            <a:pPr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	no match 	</a:t>
            </a:r>
            <a:r>
              <a:rPr lang="en-US" altLang="ko-KR" sz="2000" dirty="0" err="1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fault</a:t>
            </a:r>
            <a:endParaRPr lang="en-US" altLang="ko-KR" sz="20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  <a:p>
            <a:pPr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			     save the state of the partially </a:t>
            </a:r>
            <a:r>
              <a:rPr lang="en-US" altLang="ko-KR" sz="20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executed 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instruction</a:t>
            </a:r>
          </a:p>
        </p:txBody>
      </p:sp>
      <p:sp>
        <p:nvSpPr>
          <p:cNvPr id="1611790" name="Line 14"/>
          <p:cNvSpPr>
            <a:spLocks noChangeShapeType="1"/>
          </p:cNvSpPr>
          <p:nvPr/>
        </p:nvSpPr>
        <p:spPr bwMode="auto">
          <a:xfrm>
            <a:off x="496888" y="2017713"/>
            <a:ext cx="892175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1791" name="Rectangle 15"/>
          <p:cNvSpPr>
            <a:spLocks noChangeArrowheads="1"/>
          </p:cNvSpPr>
          <p:nvPr/>
        </p:nvSpPr>
        <p:spPr bwMode="auto">
          <a:xfrm>
            <a:off x="254000" y="1377950"/>
            <a:ext cx="990319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Effective</a:t>
            </a:r>
          </a:p>
          <a:p>
            <a:pPr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Address</a:t>
            </a:r>
          </a:p>
        </p:txBody>
      </p:sp>
      <p:sp>
        <p:nvSpPr>
          <p:cNvPr id="1611792" name="Rectangle 16"/>
          <p:cNvSpPr>
            <a:spLocks noChangeArrowheads="1"/>
          </p:cNvSpPr>
          <p:nvPr/>
        </p:nvSpPr>
        <p:spPr bwMode="auto">
          <a:xfrm>
            <a:off x="7123113" y="1308100"/>
            <a:ext cx="1665287" cy="13096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system code</a:t>
            </a:r>
          </a:p>
          <a:p>
            <a:pPr eaLnBrk="0" hangingPunct="0"/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(not swapped)</a:t>
            </a:r>
          </a:p>
          <a:p>
            <a:pPr eaLnBrk="0" hangingPunct="0"/>
            <a:endParaRPr lang="en-US" altLang="ko-KR" sz="12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  <a:p>
            <a:pPr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system data</a:t>
            </a:r>
          </a:p>
          <a:p>
            <a:pPr eaLnBrk="0" hangingPunct="0"/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(not swapped)</a:t>
            </a:r>
          </a:p>
        </p:txBody>
      </p:sp>
      <p:grpSp>
        <p:nvGrpSpPr>
          <p:cNvPr id="1611793" name="Group 17"/>
          <p:cNvGrpSpPr>
            <a:grpSpLocks/>
          </p:cNvGrpSpPr>
          <p:nvPr/>
        </p:nvGrpSpPr>
        <p:grpSpPr bwMode="auto">
          <a:xfrm>
            <a:off x="3003550" y="2609850"/>
            <a:ext cx="806450" cy="1238250"/>
            <a:chOff x="2324" y="1744"/>
            <a:chExt cx="686" cy="780"/>
          </a:xfrm>
          <a:solidFill>
            <a:srgbClr val="FFFFFF"/>
          </a:solidFill>
        </p:grpSpPr>
        <p:sp>
          <p:nvSpPr>
            <p:cNvPr id="1611794" name="Rectangle 18"/>
            <p:cNvSpPr>
              <a:spLocks noChangeArrowheads="1"/>
            </p:cNvSpPr>
            <p:nvPr/>
          </p:nvSpPr>
          <p:spPr bwMode="auto">
            <a:xfrm>
              <a:off x="2324" y="1744"/>
              <a:ext cx="686" cy="780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11795" name="Line 19"/>
            <p:cNvSpPr>
              <a:spLocks noChangeShapeType="1"/>
            </p:cNvSpPr>
            <p:nvPr/>
          </p:nvSpPr>
          <p:spPr bwMode="auto">
            <a:xfrm>
              <a:off x="2324" y="1835"/>
              <a:ext cx="686" cy="0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11796" name="Line 20"/>
            <p:cNvSpPr>
              <a:spLocks noChangeShapeType="1"/>
            </p:cNvSpPr>
            <p:nvPr/>
          </p:nvSpPr>
          <p:spPr bwMode="auto">
            <a:xfrm>
              <a:off x="2324" y="1935"/>
              <a:ext cx="686" cy="0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11797" name="Line 21"/>
            <p:cNvSpPr>
              <a:spLocks noChangeShapeType="1"/>
            </p:cNvSpPr>
            <p:nvPr/>
          </p:nvSpPr>
          <p:spPr bwMode="auto">
            <a:xfrm>
              <a:off x="2324" y="2034"/>
              <a:ext cx="686" cy="0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11798" name="Line 22"/>
            <p:cNvSpPr>
              <a:spLocks noChangeShapeType="1"/>
            </p:cNvSpPr>
            <p:nvPr/>
          </p:nvSpPr>
          <p:spPr bwMode="auto">
            <a:xfrm>
              <a:off x="2324" y="2134"/>
              <a:ext cx="686" cy="0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11799" name="Line 23"/>
            <p:cNvSpPr>
              <a:spLocks noChangeShapeType="1"/>
            </p:cNvSpPr>
            <p:nvPr/>
          </p:nvSpPr>
          <p:spPr bwMode="auto">
            <a:xfrm>
              <a:off x="2324" y="2332"/>
              <a:ext cx="686" cy="0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11800" name="Line 24"/>
            <p:cNvSpPr>
              <a:spLocks noChangeShapeType="1"/>
            </p:cNvSpPr>
            <p:nvPr/>
          </p:nvSpPr>
          <p:spPr bwMode="auto">
            <a:xfrm>
              <a:off x="2324" y="2432"/>
              <a:ext cx="686" cy="0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11801" name="Rectangle 25"/>
          <p:cNvSpPr>
            <a:spLocks noChangeArrowheads="1"/>
          </p:cNvSpPr>
          <p:nvPr/>
        </p:nvSpPr>
        <p:spPr bwMode="auto">
          <a:xfrm>
            <a:off x="2747963" y="2552700"/>
            <a:ext cx="260739" cy="27443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12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11802" name="Rectangle 26"/>
          <p:cNvSpPr>
            <a:spLocks noChangeArrowheads="1"/>
          </p:cNvSpPr>
          <p:nvPr/>
        </p:nvSpPr>
        <p:spPr bwMode="auto">
          <a:xfrm>
            <a:off x="2651125" y="3646488"/>
            <a:ext cx="338736" cy="27443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12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31</a:t>
            </a:r>
          </a:p>
        </p:txBody>
      </p:sp>
      <p:grpSp>
        <p:nvGrpSpPr>
          <p:cNvPr id="1611803" name="Group 27"/>
          <p:cNvGrpSpPr>
            <a:grpSpLocks/>
          </p:cNvGrpSpPr>
          <p:nvPr/>
        </p:nvGrpSpPr>
        <p:grpSpPr bwMode="auto">
          <a:xfrm>
            <a:off x="3389313" y="3268663"/>
            <a:ext cx="12700" cy="171450"/>
            <a:chOff x="2375" y="2283"/>
            <a:chExt cx="8" cy="108"/>
          </a:xfrm>
        </p:grpSpPr>
        <p:sp>
          <p:nvSpPr>
            <p:cNvPr id="1611804" name="Oval 28"/>
            <p:cNvSpPr>
              <a:spLocks noChangeArrowheads="1"/>
            </p:cNvSpPr>
            <p:nvPr/>
          </p:nvSpPr>
          <p:spPr bwMode="auto">
            <a:xfrm>
              <a:off x="2375" y="2283"/>
              <a:ext cx="8" cy="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11805" name="Oval 29"/>
            <p:cNvSpPr>
              <a:spLocks noChangeArrowheads="1"/>
            </p:cNvSpPr>
            <p:nvPr/>
          </p:nvSpPr>
          <p:spPr bwMode="auto">
            <a:xfrm>
              <a:off x="2375" y="2332"/>
              <a:ext cx="8" cy="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11806" name="Oval 30"/>
            <p:cNvSpPr>
              <a:spLocks noChangeArrowheads="1"/>
            </p:cNvSpPr>
            <p:nvPr/>
          </p:nvSpPr>
          <p:spPr bwMode="auto">
            <a:xfrm>
              <a:off x="2375" y="2382"/>
              <a:ext cx="8" cy="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11807" name="Rectangle 31"/>
          <p:cNvSpPr>
            <a:spLocks noChangeArrowheads="1"/>
          </p:cNvSpPr>
          <p:nvPr/>
        </p:nvSpPr>
        <p:spPr bwMode="auto">
          <a:xfrm>
            <a:off x="3100864" y="2228850"/>
            <a:ext cx="599123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PARs</a:t>
            </a:r>
          </a:p>
        </p:txBody>
      </p:sp>
      <p:sp>
        <p:nvSpPr>
          <p:cNvPr id="1611808" name="Freeform 32"/>
          <p:cNvSpPr>
            <a:spLocks/>
          </p:cNvSpPr>
          <p:nvPr/>
        </p:nvSpPr>
        <p:spPr bwMode="auto">
          <a:xfrm>
            <a:off x="2286000" y="1644650"/>
            <a:ext cx="2719388" cy="184150"/>
          </a:xfrm>
          <a:custGeom>
            <a:avLst/>
            <a:gdLst/>
            <a:ahLst/>
            <a:cxnLst>
              <a:cxn ang="0">
                <a:pos x="0" y="232"/>
              </a:cxn>
              <a:cxn ang="0">
                <a:pos x="93" y="232"/>
              </a:cxn>
              <a:cxn ang="0">
                <a:pos x="93" y="0"/>
              </a:cxn>
              <a:cxn ang="0">
                <a:pos x="1448" y="0"/>
              </a:cxn>
            </a:cxnLst>
            <a:rect l="0" t="0" r="r" b="b"/>
            <a:pathLst>
              <a:path w="1449" h="233">
                <a:moveTo>
                  <a:pt x="0" y="232"/>
                </a:moveTo>
                <a:lnTo>
                  <a:pt x="93" y="232"/>
                </a:lnTo>
                <a:lnTo>
                  <a:pt x="93" y="0"/>
                </a:lnTo>
                <a:lnTo>
                  <a:pt x="1448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1809" name="Freeform 33"/>
          <p:cNvSpPr>
            <a:spLocks/>
          </p:cNvSpPr>
          <p:nvPr/>
        </p:nvSpPr>
        <p:spPr bwMode="auto">
          <a:xfrm>
            <a:off x="2286000" y="2286000"/>
            <a:ext cx="712788" cy="11128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2" y="0"/>
              </a:cxn>
              <a:cxn ang="0">
                <a:pos x="182" y="712"/>
              </a:cxn>
              <a:cxn ang="0">
                <a:pos x="592" y="712"/>
              </a:cxn>
            </a:cxnLst>
            <a:rect l="0" t="0" r="r" b="b"/>
            <a:pathLst>
              <a:path w="593" h="713">
                <a:moveTo>
                  <a:pt x="0" y="0"/>
                </a:moveTo>
                <a:lnTo>
                  <a:pt x="182" y="0"/>
                </a:lnTo>
                <a:lnTo>
                  <a:pt x="182" y="712"/>
                </a:lnTo>
                <a:lnTo>
                  <a:pt x="592" y="71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1810" name="Rectangle 34"/>
          <p:cNvSpPr>
            <a:spLocks noChangeArrowheads="1"/>
          </p:cNvSpPr>
          <p:nvPr/>
        </p:nvSpPr>
        <p:spPr bwMode="auto">
          <a:xfrm>
            <a:off x="2120900" y="3895725"/>
            <a:ext cx="2077480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16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&lt;effective PN , status&gt;</a:t>
            </a:r>
          </a:p>
        </p:txBody>
      </p:sp>
      <p:sp>
        <p:nvSpPr>
          <p:cNvPr id="1611811" name="Line 35"/>
          <p:cNvSpPr>
            <a:spLocks noChangeShapeType="1"/>
          </p:cNvSpPr>
          <p:nvPr/>
        </p:nvSpPr>
        <p:spPr bwMode="auto">
          <a:xfrm>
            <a:off x="2286000" y="2057400"/>
            <a:ext cx="2743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1812" name="Rectangle 36"/>
          <p:cNvSpPr>
            <a:spLocks noChangeArrowheads="1"/>
          </p:cNvSpPr>
          <p:nvPr/>
        </p:nvSpPr>
        <p:spPr bwMode="auto">
          <a:xfrm>
            <a:off x="758567" y="6637923"/>
            <a:ext cx="1846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36641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178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Atlas Demand Paging Scheme</a:t>
            </a:r>
            <a:endParaRPr lang="en-US" altLang="ko-KR"/>
          </a:p>
        </p:txBody>
      </p:sp>
      <p:sp>
        <p:nvSpPr>
          <p:cNvPr id="1613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On a page fault: </a:t>
            </a:r>
          </a:p>
          <a:p>
            <a:r>
              <a:rPr lang="en-US" altLang="ko-KR" dirty="0" smtClean="0"/>
              <a:t>Input transfer into a free page is initiated</a:t>
            </a:r>
          </a:p>
          <a:p>
            <a:r>
              <a:rPr lang="en-US" altLang="ko-KR" dirty="0" smtClean="0"/>
              <a:t>The Page Address Register (PAR) is updated</a:t>
            </a:r>
          </a:p>
          <a:p>
            <a:r>
              <a:rPr lang="en-US" altLang="ko-KR" dirty="0" smtClean="0"/>
              <a:t>If no free page is left, a page is selected to be replaced (based on usage)</a:t>
            </a:r>
          </a:p>
          <a:p>
            <a:r>
              <a:rPr lang="en-US" altLang="ko-KR" dirty="0" smtClean="0"/>
              <a:t>The replaced page is written on the drum</a:t>
            </a:r>
          </a:p>
          <a:p>
            <a:pPr lvl="1"/>
            <a:r>
              <a:rPr lang="en-US" altLang="ko-KR" dirty="0" smtClean="0"/>
              <a:t>to minimize drum latency effect, the first empty page on the drum was selected</a:t>
            </a:r>
          </a:p>
          <a:p>
            <a:r>
              <a:rPr lang="en-US" altLang="ko-KR" dirty="0" smtClean="0"/>
              <a:t>The page table is updated to point to the new location of the page on the drum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0DF89-859C-C141-8BCD-92BB396B1E89}" type="slidenum">
              <a:rPr lang="en-US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5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Size of Linear Page Table</a:t>
            </a:r>
            <a:endParaRPr lang="en-US" altLang="ko-KR" dirty="0"/>
          </a:p>
        </p:txBody>
      </p:sp>
      <p:sp>
        <p:nvSpPr>
          <p:cNvPr id="1622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With 32-bit addresses, 4-KB pages &amp; 4-byte PTEs:</a:t>
            </a:r>
          </a:p>
          <a:p>
            <a:pPr lvl="1"/>
            <a:r>
              <a:rPr lang="en-US" altLang="ko-KR" dirty="0" smtClean="0"/>
              <a:t>  220 PTEs, </a:t>
            </a:r>
            <a:r>
              <a:rPr lang="en-US" altLang="ko-KR" dirty="0" err="1" smtClean="0"/>
              <a:t>i.e</a:t>
            </a:r>
            <a:r>
              <a:rPr lang="en-US" altLang="ko-KR" dirty="0" smtClean="0"/>
              <a:t>, 4 MB page table per user</a:t>
            </a:r>
          </a:p>
          <a:p>
            <a:pPr lvl="1"/>
            <a:r>
              <a:rPr lang="en-US" altLang="ko-KR" dirty="0" smtClean="0"/>
              <a:t> 4 GB of swap needed to back up full virtual address</a:t>
            </a:r>
            <a:br>
              <a:rPr lang="en-US" altLang="ko-KR" dirty="0" smtClean="0"/>
            </a:br>
            <a:r>
              <a:rPr lang="en-US" altLang="ko-KR" dirty="0" smtClean="0"/>
              <a:t>   space</a:t>
            </a:r>
          </a:p>
          <a:p>
            <a:r>
              <a:rPr lang="en-US" altLang="ko-KR" dirty="0" smtClean="0"/>
              <a:t>Larger pages?</a:t>
            </a:r>
          </a:p>
          <a:p>
            <a:pPr lvl="1"/>
            <a:r>
              <a:rPr lang="en-US" altLang="ko-KR" dirty="0" smtClean="0"/>
              <a:t>Internal fragmentation (Not all memory in page is used)</a:t>
            </a:r>
          </a:p>
          <a:p>
            <a:pPr lvl="1"/>
            <a:r>
              <a:rPr lang="en-US" altLang="ko-KR" dirty="0" smtClean="0"/>
              <a:t>Larger page fault penalty (more time to read from disk)</a:t>
            </a:r>
          </a:p>
          <a:p>
            <a:r>
              <a:rPr lang="en-US" altLang="ko-KR" dirty="0" smtClean="0"/>
              <a:t>What about 64-bit virtual address space???</a:t>
            </a:r>
          </a:p>
          <a:p>
            <a:pPr lvl="1"/>
            <a:r>
              <a:rPr lang="en-US" altLang="ko-KR" dirty="0" smtClean="0"/>
              <a:t>Even 1MB pages would require 244  8-byte PTEs (35 TB!)</a:t>
            </a:r>
          </a:p>
          <a:p>
            <a:pPr marL="0" indent="0">
              <a:buNone/>
            </a:pPr>
            <a:endParaRPr lang="en-US" altLang="ko-KR" i="1" dirty="0" smtClean="0"/>
          </a:p>
          <a:p>
            <a:pPr marL="0" indent="0">
              <a:buNone/>
            </a:pPr>
            <a:r>
              <a:rPr lang="en-US" altLang="ko-KR" i="1" dirty="0" smtClean="0"/>
              <a:t>                          What is the “saving grace” ? </a:t>
            </a:r>
            <a:endParaRPr lang="en-US" altLang="ko-KR" i="1" dirty="0">
              <a:sym typeface="Symbol" charset="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F230C-8540-DD45-A4B4-F7C79284B04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32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 in Lecture 13</a:t>
            </a:r>
            <a:endParaRPr lang="en-US" dirty="0"/>
          </a:p>
        </p:txBody>
      </p:sp>
      <p:sp>
        <p:nvSpPr>
          <p:cNvPr id="879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Multithreading</a:t>
            </a:r>
            <a:endParaRPr lang="en-US" dirty="0"/>
          </a:p>
          <a:p>
            <a:r>
              <a:rPr lang="en-US" dirty="0" smtClean="0"/>
              <a:t>Vertical threading</a:t>
            </a:r>
          </a:p>
          <a:p>
            <a:pPr lvl="1"/>
            <a:r>
              <a:rPr lang="en-US" dirty="0" smtClean="0"/>
              <a:t>Fixed allocation</a:t>
            </a:r>
          </a:p>
          <a:p>
            <a:pPr lvl="1"/>
            <a:r>
              <a:rPr lang="en-US" dirty="0" smtClean="0"/>
              <a:t>Dynamic scheduling</a:t>
            </a:r>
          </a:p>
          <a:p>
            <a:r>
              <a:rPr lang="en-US" dirty="0" smtClean="0"/>
              <a:t>Coarse-grained vertical threading</a:t>
            </a:r>
          </a:p>
          <a:p>
            <a:r>
              <a:rPr lang="en-US" dirty="0" smtClean="0"/>
              <a:t>Simultaneous Multithreading</a:t>
            </a:r>
          </a:p>
          <a:p>
            <a:pPr lvl="1"/>
            <a:r>
              <a:rPr lang="en-US" dirty="0" smtClean="0"/>
              <a:t>Horizontal waste</a:t>
            </a:r>
          </a:p>
          <a:p>
            <a:pPr lvl="1"/>
            <a:r>
              <a:rPr lang="en-US" dirty="0" smtClean="0"/>
              <a:t>Vertical waste</a:t>
            </a:r>
          </a:p>
          <a:p>
            <a:pPr lvl="1"/>
            <a:r>
              <a:rPr lang="en-US" dirty="0" err="1" smtClean="0"/>
              <a:t>Icount</a:t>
            </a:r>
            <a:r>
              <a:rPr lang="en-US" dirty="0" smtClean="0"/>
              <a:t> thread priority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2343A-8D84-C940-A55B-E75DDCD6568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81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4096" name="Rectangle 3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Hierarchical Page Table</a:t>
            </a:r>
          </a:p>
        </p:txBody>
      </p:sp>
      <p:sp>
        <p:nvSpPr>
          <p:cNvPr id="9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70C1C-B9DC-C147-9AF6-8247FECD9DFD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4066" name="Rectangle 2" descr="40%"/>
          <p:cNvSpPr>
            <a:spLocks noChangeArrowheads="1"/>
          </p:cNvSpPr>
          <p:nvPr/>
        </p:nvSpPr>
        <p:spPr bwMode="auto">
          <a:xfrm>
            <a:off x="7594600" y="846137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1624067" name="Group 3"/>
          <p:cNvGrpSpPr>
            <a:grpSpLocks/>
          </p:cNvGrpSpPr>
          <p:nvPr/>
        </p:nvGrpSpPr>
        <p:grpSpPr bwMode="auto">
          <a:xfrm>
            <a:off x="7594600" y="858837"/>
            <a:ext cx="901700" cy="965200"/>
            <a:chOff x="4784" y="584"/>
            <a:chExt cx="568" cy="608"/>
          </a:xfrm>
        </p:grpSpPr>
        <p:sp>
          <p:nvSpPr>
            <p:cNvPr id="1624068" name="Rectangle 4" descr="40%"/>
            <p:cNvSpPr>
              <a:spLocks noChangeArrowheads="1"/>
            </p:cNvSpPr>
            <p:nvPr/>
          </p:nvSpPr>
          <p:spPr bwMode="auto">
            <a:xfrm>
              <a:off x="4784" y="584"/>
              <a:ext cx="568" cy="608"/>
            </a:xfrm>
            <a:prstGeom prst="rect">
              <a:avLst/>
            </a:pr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24069" name="Line 5" descr="40%"/>
            <p:cNvSpPr>
              <a:spLocks noChangeShapeType="1"/>
            </p:cNvSpPr>
            <p:nvPr/>
          </p:nvSpPr>
          <p:spPr bwMode="auto">
            <a:xfrm>
              <a:off x="4784" y="890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24070" name="Line 6" descr="40%"/>
            <p:cNvSpPr>
              <a:spLocks noChangeShapeType="1"/>
            </p:cNvSpPr>
            <p:nvPr/>
          </p:nvSpPr>
          <p:spPr bwMode="auto">
            <a:xfrm>
              <a:off x="4784" y="1050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24071" name="Line 7" descr="40%"/>
            <p:cNvSpPr>
              <a:spLocks noChangeShapeType="1"/>
            </p:cNvSpPr>
            <p:nvPr/>
          </p:nvSpPr>
          <p:spPr bwMode="auto">
            <a:xfrm>
              <a:off x="4784" y="731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24072" name="Rectangle 8" descr="40%"/>
          <p:cNvSpPr>
            <a:spLocks noChangeArrowheads="1"/>
          </p:cNvSpPr>
          <p:nvPr/>
        </p:nvSpPr>
        <p:spPr bwMode="auto">
          <a:xfrm>
            <a:off x="7594600" y="1912937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073" name="Rectangle 9" descr="40%"/>
          <p:cNvSpPr>
            <a:spLocks noChangeArrowheads="1"/>
          </p:cNvSpPr>
          <p:nvPr/>
        </p:nvSpPr>
        <p:spPr bwMode="auto">
          <a:xfrm>
            <a:off x="7594600" y="1925637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074" name="Line 10" descr="40%"/>
          <p:cNvSpPr>
            <a:spLocks noChangeShapeType="1"/>
          </p:cNvSpPr>
          <p:nvPr/>
        </p:nvSpPr>
        <p:spPr bwMode="auto">
          <a:xfrm>
            <a:off x="7594600" y="24114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075" name="Line 11" descr="40%"/>
          <p:cNvSpPr>
            <a:spLocks noChangeShapeType="1"/>
          </p:cNvSpPr>
          <p:nvPr/>
        </p:nvSpPr>
        <p:spPr bwMode="auto">
          <a:xfrm>
            <a:off x="7594600" y="26654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076" name="Line 12" descr="40%"/>
          <p:cNvSpPr>
            <a:spLocks noChangeShapeType="1"/>
          </p:cNvSpPr>
          <p:nvPr/>
        </p:nvSpPr>
        <p:spPr bwMode="auto">
          <a:xfrm>
            <a:off x="7594600" y="21590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077" name="Rectangle 13" descr="40%"/>
          <p:cNvSpPr>
            <a:spLocks noChangeArrowheads="1"/>
          </p:cNvSpPr>
          <p:nvPr/>
        </p:nvSpPr>
        <p:spPr bwMode="auto">
          <a:xfrm>
            <a:off x="7594600" y="2154237"/>
            <a:ext cx="904875" cy="257175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078" name="Rectangle 14" descr="Wide upward diagonal"/>
          <p:cNvSpPr>
            <a:spLocks noChangeArrowheads="1"/>
          </p:cNvSpPr>
          <p:nvPr/>
        </p:nvSpPr>
        <p:spPr bwMode="auto">
          <a:xfrm>
            <a:off x="5410200" y="1600200"/>
            <a:ext cx="838199" cy="457200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no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079" name="Rectangle 15" descr="40%"/>
          <p:cNvSpPr>
            <a:spLocks noChangeArrowheads="1"/>
          </p:cNvSpPr>
          <p:nvPr/>
        </p:nvSpPr>
        <p:spPr bwMode="auto">
          <a:xfrm>
            <a:off x="5410200" y="1066800"/>
            <a:ext cx="838200" cy="533399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no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080" name="Rectangle 16" descr="Wide upward diagonal"/>
          <p:cNvSpPr>
            <a:spLocks noChangeArrowheads="1"/>
          </p:cNvSpPr>
          <p:nvPr/>
        </p:nvSpPr>
        <p:spPr bwMode="auto">
          <a:xfrm>
            <a:off x="5359400" y="38306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081" name="Rectangle 17" descr="Wide upward diagonal"/>
          <p:cNvSpPr>
            <a:spLocks noChangeArrowheads="1"/>
          </p:cNvSpPr>
          <p:nvPr/>
        </p:nvSpPr>
        <p:spPr bwMode="auto">
          <a:xfrm>
            <a:off x="5359400" y="40592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082" name="Rectangle 18"/>
          <p:cNvSpPr>
            <a:spLocks noChangeArrowheads="1"/>
          </p:cNvSpPr>
          <p:nvPr/>
        </p:nvSpPr>
        <p:spPr bwMode="auto">
          <a:xfrm>
            <a:off x="5359400" y="36020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083" name="Rectangle 19"/>
          <p:cNvSpPr>
            <a:spLocks noChangeArrowheads="1"/>
          </p:cNvSpPr>
          <p:nvPr/>
        </p:nvSpPr>
        <p:spPr bwMode="auto">
          <a:xfrm>
            <a:off x="5359400" y="42878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084" name="Rectangle 20"/>
          <p:cNvSpPr>
            <a:spLocks noChangeArrowheads="1"/>
          </p:cNvSpPr>
          <p:nvPr/>
        </p:nvSpPr>
        <p:spPr bwMode="auto">
          <a:xfrm>
            <a:off x="1536700" y="1404937"/>
            <a:ext cx="2921000" cy="292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085" name="Line 21"/>
          <p:cNvSpPr>
            <a:spLocks noChangeShapeType="1"/>
          </p:cNvSpPr>
          <p:nvPr/>
        </p:nvSpPr>
        <p:spPr bwMode="auto">
          <a:xfrm>
            <a:off x="6248400" y="2687637"/>
            <a:ext cx="134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1624086" name="Group 22"/>
          <p:cNvGrpSpPr>
            <a:grpSpLocks/>
          </p:cNvGrpSpPr>
          <p:nvPr/>
        </p:nvGrpSpPr>
        <p:grpSpPr bwMode="auto">
          <a:xfrm>
            <a:off x="7594600" y="2992437"/>
            <a:ext cx="901700" cy="965200"/>
            <a:chOff x="4784" y="1928"/>
            <a:chExt cx="568" cy="608"/>
          </a:xfrm>
        </p:grpSpPr>
        <p:sp>
          <p:nvSpPr>
            <p:cNvPr id="1624087" name="Rectangle 23"/>
            <p:cNvSpPr>
              <a:spLocks noChangeArrowheads="1"/>
            </p:cNvSpPr>
            <p:nvPr/>
          </p:nvSpPr>
          <p:spPr bwMode="auto">
            <a:xfrm>
              <a:off x="4784" y="1928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24088" name="Line 24"/>
            <p:cNvSpPr>
              <a:spLocks noChangeShapeType="1"/>
            </p:cNvSpPr>
            <p:nvPr/>
          </p:nvSpPr>
          <p:spPr bwMode="auto">
            <a:xfrm>
              <a:off x="4784" y="223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24089" name="Line 25"/>
            <p:cNvSpPr>
              <a:spLocks noChangeShapeType="1"/>
            </p:cNvSpPr>
            <p:nvPr/>
          </p:nvSpPr>
          <p:spPr bwMode="auto">
            <a:xfrm>
              <a:off x="4784" y="239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24090" name="Line 26"/>
            <p:cNvSpPr>
              <a:spLocks noChangeShapeType="1"/>
            </p:cNvSpPr>
            <p:nvPr/>
          </p:nvSpPr>
          <p:spPr bwMode="auto">
            <a:xfrm>
              <a:off x="4784" y="2075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1624091" name="Group 27"/>
          <p:cNvGrpSpPr>
            <a:grpSpLocks/>
          </p:cNvGrpSpPr>
          <p:nvPr/>
        </p:nvGrpSpPr>
        <p:grpSpPr bwMode="auto">
          <a:xfrm>
            <a:off x="7594600" y="5126037"/>
            <a:ext cx="901700" cy="965200"/>
            <a:chOff x="4784" y="3272"/>
            <a:chExt cx="568" cy="608"/>
          </a:xfrm>
        </p:grpSpPr>
        <p:sp>
          <p:nvSpPr>
            <p:cNvPr id="1624092" name="Rectangle 28"/>
            <p:cNvSpPr>
              <a:spLocks noChangeArrowheads="1"/>
            </p:cNvSpPr>
            <p:nvPr/>
          </p:nvSpPr>
          <p:spPr bwMode="auto">
            <a:xfrm>
              <a:off x="4784" y="3272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24093" name="Line 29"/>
            <p:cNvSpPr>
              <a:spLocks noChangeShapeType="1"/>
            </p:cNvSpPr>
            <p:nvPr/>
          </p:nvSpPr>
          <p:spPr bwMode="auto">
            <a:xfrm>
              <a:off x="4784" y="357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24094" name="Line 30"/>
            <p:cNvSpPr>
              <a:spLocks noChangeShapeType="1"/>
            </p:cNvSpPr>
            <p:nvPr/>
          </p:nvSpPr>
          <p:spPr bwMode="auto">
            <a:xfrm>
              <a:off x="4784" y="373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24095" name="Line 31"/>
            <p:cNvSpPr>
              <a:spLocks noChangeShapeType="1"/>
            </p:cNvSpPr>
            <p:nvPr/>
          </p:nvSpPr>
          <p:spPr bwMode="auto">
            <a:xfrm>
              <a:off x="4784" y="3419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24097" name="Rectangle 33"/>
          <p:cNvSpPr>
            <a:spLocks noChangeArrowheads="1"/>
          </p:cNvSpPr>
          <p:nvPr/>
        </p:nvSpPr>
        <p:spPr bwMode="auto">
          <a:xfrm>
            <a:off x="5384800" y="2319337"/>
            <a:ext cx="876300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098" name="Rectangle 34"/>
          <p:cNvSpPr>
            <a:spLocks noChangeArrowheads="1"/>
          </p:cNvSpPr>
          <p:nvPr/>
        </p:nvSpPr>
        <p:spPr bwMode="auto">
          <a:xfrm>
            <a:off x="3327400" y="2611437"/>
            <a:ext cx="9271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099" name="Rectangle 35"/>
          <p:cNvSpPr>
            <a:spLocks noChangeArrowheads="1"/>
          </p:cNvSpPr>
          <p:nvPr/>
        </p:nvSpPr>
        <p:spPr bwMode="auto">
          <a:xfrm>
            <a:off x="3244719" y="3719512"/>
            <a:ext cx="1200412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Level 1 </a:t>
            </a:r>
          </a:p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24100" name="Rectangle 36"/>
          <p:cNvSpPr>
            <a:spLocks noChangeArrowheads="1"/>
          </p:cNvSpPr>
          <p:nvPr/>
        </p:nvSpPr>
        <p:spPr bwMode="auto">
          <a:xfrm>
            <a:off x="5273646" y="4633912"/>
            <a:ext cx="1290694" cy="67454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Level 2</a:t>
            </a:r>
          </a:p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Tables</a:t>
            </a:r>
            <a:r>
              <a:rPr lang="en-US" altLang="ko-KR" sz="2000" b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 </a:t>
            </a:r>
          </a:p>
        </p:txBody>
      </p:sp>
      <p:sp>
        <p:nvSpPr>
          <p:cNvPr id="1624101" name="Line 37"/>
          <p:cNvSpPr>
            <a:spLocks noChangeShapeType="1"/>
          </p:cNvSpPr>
          <p:nvPr/>
        </p:nvSpPr>
        <p:spPr bwMode="auto">
          <a:xfrm flipV="1">
            <a:off x="4241800" y="2078037"/>
            <a:ext cx="1149350" cy="698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02" name="Rectangle 38"/>
          <p:cNvSpPr>
            <a:spLocks noChangeArrowheads="1"/>
          </p:cNvSpPr>
          <p:nvPr/>
        </p:nvSpPr>
        <p:spPr bwMode="auto">
          <a:xfrm>
            <a:off x="5384800" y="1087437"/>
            <a:ext cx="889000" cy="965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03" name="Rectangle 39"/>
          <p:cNvSpPr>
            <a:spLocks noChangeArrowheads="1"/>
          </p:cNvSpPr>
          <p:nvPr/>
        </p:nvSpPr>
        <p:spPr bwMode="auto">
          <a:xfrm>
            <a:off x="7594600" y="4046537"/>
            <a:ext cx="9144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04" name="Rectangle 40" descr="40%"/>
          <p:cNvSpPr>
            <a:spLocks noChangeArrowheads="1"/>
          </p:cNvSpPr>
          <p:nvPr/>
        </p:nvSpPr>
        <p:spPr bwMode="auto">
          <a:xfrm>
            <a:off x="7594600" y="4059237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05" name="Line 41"/>
          <p:cNvSpPr>
            <a:spLocks noChangeShapeType="1"/>
          </p:cNvSpPr>
          <p:nvPr/>
        </p:nvSpPr>
        <p:spPr bwMode="auto">
          <a:xfrm>
            <a:off x="7594600" y="45450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06" name="Line 42"/>
          <p:cNvSpPr>
            <a:spLocks noChangeShapeType="1"/>
          </p:cNvSpPr>
          <p:nvPr/>
        </p:nvSpPr>
        <p:spPr bwMode="auto">
          <a:xfrm>
            <a:off x="7594600" y="47990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07" name="Line 43"/>
          <p:cNvSpPr>
            <a:spLocks noChangeShapeType="1"/>
          </p:cNvSpPr>
          <p:nvPr/>
        </p:nvSpPr>
        <p:spPr bwMode="auto">
          <a:xfrm>
            <a:off x="7594600" y="42926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08" name="Line 44"/>
          <p:cNvSpPr>
            <a:spLocks noChangeShapeType="1"/>
          </p:cNvSpPr>
          <p:nvPr/>
        </p:nvSpPr>
        <p:spPr bwMode="auto">
          <a:xfrm flipV="1">
            <a:off x="4191000" y="3297237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09" name="Line 45"/>
          <p:cNvSpPr>
            <a:spLocks noChangeShapeType="1"/>
          </p:cNvSpPr>
          <p:nvPr/>
        </p:nvSpPr>
        <p:spPr bwMode="auto">
          <a:xfrm>
            <a:off x="4227513" y="3495675"/>
            <a:ext cx="1106487" cy="1020762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10" name="Line 46"/>
          <p:cNvSpPr>
            <a:spLocks noChangeShapeType="1"/>
          </p:cNvSpPr>
          <p:nvPr/>
        </p:nvSpPr>
        <p:spPr bwMode="auto">
          <a:xfrm>
            <a:off x="6248400" y="1239837"/>
            <a:ext cx="13716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11" name="Line 47"/>
          <p:cNvSpPr>
            <a:spLocks noChangeShapeType="1"/>
          </p:cNvSpPr>
          <p:nvPr/>
        </p:nvSpPr>
        <p:spPr bwMode="auto">
          <a:xfrm>
            <a:off x="6248400" y="1392237"/>
            <a:ext cx="129540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12" name="Line 48"/>
          <p:cNvSpPr>
            <a:spLocks noChangeShapeType="1"/>
          </p:cNvSpPr>
          <p:nvPr/>
        </p:nvSpPr>
        <p:spPr bwMode="auto">
          <a:xfrm>
            <a:off x="6172200" y="3221037"/>
            <a:ext cx="1371600" cy="3810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13" name="Line 49"/>
          <p:cNvSpPr>
            <a:spLocks noChangeShapeType="1"/>
          </p:cNvSpPr>
          <p:nvPr/>
        </p:nvSpPr>
        <p:spPr bwMode="auto">
          <a:xfrm>
            <a:off x="6248400" y="4440237"/>
            <a:ext cx="1295400" cy="1219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14" name="Rectangle 50"/>
          <p:cNvSpPr>
            <a:spLocks noChangeArrowheads="1"/>
          </p:cNvSpPr>
          <p:nvPr/>
        </p:nvSpPr>
        <p:spPr bwMode="auto">
          <a:xfrm>
            <a:off x="6045200" y="5900737"/>
            <a:ext cx="1125109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1600" b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Data Pages</a:t>
            </a:r>
          </a:p>
        </p:txBody>
      </p:sp>
      <p:sp>
        <p:nvSpPr>
          <p:cNvPr id="1624115" name="Rectangle 51"/>
          <p:cNvSpPr>
            <a:spLocks noChangeArrowheads="1"/>
          </p:cNvSpPr>
          <p:nvPr/>
        </p:nvSpPr>
        <p:spPr bwMode="auto">
          <a:xfrm>
            <a:off x="696913" y="4973637"/>
            <a:ext cx="2721900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in primary memory </a:t>
            </a:r>
          </a:p>
          <a:p>
            <a:pPr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in secondary memory</a:t>
            </a:r>
          </a:p>
        </p:txBody>
      </p:sp>
      <p:sp>
        <p:nvSpPr>
          <p:cNvPr id="1624116" name="Rectangle 52"/>
          <p:cNvSpPr>
            <a:spLocks noChangeArrowheads="1"/>
          </p:cNvSpPr>
          <p:nvPr/>
        </p:nvSpPr>
        <p:spPr bwMode="auto">
          <a:xfrm>
            <a:off x="201613" y="5354637"/>
            <a:ext cx="476250" cy="301625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17" name="Rectangle 53"/>
          <p:cNvSpPr>
            <a:spLocks noChangeArrowheads="1"/>
          </p:cNvSpPr>
          <p:nvPr/>
        </p:nvSpPr>
        <p:spPr bwMode="auto">
          <a:xfrm>
            <a:off x="369086" y="2627312"/>
            <a:ext cx="2009791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Root of the Current</a:t>
            </a:r>
          </a:p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24118" name="Line 54"/>
          <p:cNvSpPr>
            <a:spLocks noChangeShapeType="1"/>
          </p:cNvSpPr>
          <p:nvPr/>
        </p:nvSpPr>
        <p:spPr bwMode="auto">
          <a:xfrm>
            <a:off x="2133600" y="3500437"/>
            <a:ext cx="1219200" cy="17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19" name="Line 55"/>
          <p:cNvSpPr>
            <a:spLocks noChangeShapeType="1"/>
          </p:cNvSpPr>
          <p:nvPr/>
        </p:nvSpPr>
        <p:spPr bwMode="auto">
          <a:xfrm flipH="1" flipV="1">
            <a:off x="3186113" y="3286125"/>
            <a:ext cx="0" cy="3048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20" name="Line 56"/>
          <p:cNvSpPr>
            <a:spLocks noChangeShapeType="1"/>
          </p:cNvSpPr>
          <p:nvPr/>
        </p:nvSpPr>
        <p:spPr bwMode="auto">
          <a:xfrm flipH="1" flipV="1">
            <a:off x="5257800" y="2687637"/>
            <a:ext cx="0" cy="49688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21" name="Line 57"/>
          <p:cNvSpPr>
            <a:spLocks noChangeShapeType="1"/>
          </p:cNvSpPr>
          <p:nvPr/>
        </p:nvSpPr>
        <p:spPr bwMode="auto">
          <a:xfrm>
            <a:off x="7467600" y="2192337"/>
            <a:ext cx="0" cy="596900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22" name="Rectangle 58"/>
          <p:cNvSpPr>
            <a:spLocks noChangeArrowheads="1"/>
          </p:cNvSpPr>
          <p:nvPr/>
        </p:nvSpPr>
        <p:spPr bwMode="auto">
          <a:xfrm>
            <a:off x="2743200" y="3221037"/>
            <a:ext cx="396844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1600" b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p1</a:t>
            </a:r>
          </a:p>
        </p:txBody>
      </p:sp>
      <p:sp>
        <p:nvSpPr>
          <p:cNvPr id="1624123" name="Rectangle 59"/>
          <p:cNvSpPr>
            <a:spLocks noChangeArrowheads="1"/>
          </p:cNvSpPr>
          <p:nvPr/>
        </p:nvSpPr>
        <p:spPr bwMode="auto">
          <a:xfrm>
            <a:off x="6664325" y="2344737"/>
            <a:ext cx="67256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1600" b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4124" name="Rectangle 60"/>
          <p:cNvSpPr>
            <a:spLocks noChangeArrowheads="1"/>
          </p:cNvSpPr>
          <p:nvPr/>
        </p:nvSpPr>
        <p:spPr bwMode="auto">
          <a:xfrm>
            <a:off x="4800600" y="2819400"/>
            <a:ext cx="400752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1600" b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p2</a:t>
            </a:r>
          </a:p>
        </p:txBody>
      </p:sp>
      <p:sp>
        <p:nvSpPr>
          <p:cNvPr id="1624125" name="Rectangle 61"/>
          <p:cNvSpPr>
            <a:spLocks noChangeArrowheads="1"/>
          </p:cNvSpPr>
          <p:nvPr/>
        </p:nvSpPr>
        <p:spPr bwMode="auto">
          <a:xfrm>
            <a:off x="1600200" y="762000"/>
            <a:ext cx="283007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</a:t>
            </a:r>
            <a:r>
              <a:rPr lang="en-US" altLang="ko-KR" sz="20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Address from CPU</a:t>
            </a:r>
            <a:endParaRPr lang="en-US" altLang="ko-KR" sz="20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624126" name="Rectangle 62"/>
          <p:cNvSpPr>
            <a:spLocks noChangeArrowheads="1"/>
          </p:cNvSpPr>
          <p:nvPr/>
        </p:nvSpPr>
        <p:spPr bwMode="auto">
          <a:xfrm>
            <a:off x="813726" y="3678237"/>
            <a:ext cx="128560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(Processor</a:t>
            </a:r>
          </a:p>
          <a:p>
            <a:pPr algn="ctr"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Register)</a:t>
            </a:r>
          </a:p>
        </p:txBody>
      </p:sp>
      <p:sp>
        <p:nvSpPr>
          <p:cNvPr id="1624127" name="Rectangle 63" descr="Wide upward diagonal"/>
          <p:cNvSpPr>
            <a:spLocks noChangeArrowheads="1"/>
          </p:cNvSpPr>
          <p:nvPr/>
        </p:nvSpPr>
        <p:spPr bwMode="auto">
          <a:xfrm>
            <a:off x="241300" y="5797550"/>
            <a:ext cx="406400" cy="2286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28" name="Rectangle 64"/>
          <p:cNvSpPr>
            <a:spLocks noChangeArrowheads="1"/>
          </p:cNvSpPr>
          <p:nvPr/>
        </p:nvSpPr>
        <p:spPr bwMode="auto">
          <a:xfrm>
            <a:off x="671513" y="5735637"/>
            <a:ext cx="2607160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PTE of a nonexistent page</a:t>
            </a:r>
          </a:p>
        </p:txBody>
      </p:sp>
      <p:sp>
        <p:nvSpPr>
          <p:cNvPr id="1624129" name="Rectangle 65" descr="Wide upward diagonal"/>
          <p:cNvSpPr>
            <a:spLocks noChangeArrowheads="1"/>
          </p:cNvSpPr>
          <p:nvPr/>
        </p:nvSpPr>
        <p:spPr bwMode="auto">
          <a:xfrm>
            <a:off x="3352800" y="2992437"/>
            <a:ext cx="914400" cy="244475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30" name="Rectangle 66"/>
          <p:cNvSpPr>
            <a:spLocks noChangeArrowheads="1"/>
          </p:cNvSpPr>
          <p:nvPr/>
        </p:nvSpPr>
        <p:spPr bwMode="auto">
          <a:xfrm>
            <a:off x="3352800" y="2763837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31" name="Rectangle 67" descr="40%"/>
          <p:cNvSpPr>
            <a:spLocks noChangeArrowheads="1"/>
          </p:cNvSpPr>
          <p:nvPr/>
        </p:nvSpPr>
        <p:spPr bwMode="auto">
          <a:xfrm>
            <a:off x="3352800" y="34496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32" name="Rectangle 68"/>
          <p:cNvSpPr>
            <a:spLocks noChangeArrowheads="1"/>
          </p:cNvSpPr>
          <p:nvPr/>
        </p:nvSpPr>
        <p:spPr bwMode="auto">
          <a:xfrm>
            <a:off x="3352800" y="3221037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33" name="Rectangle 69"/>
          <p:cNvSpPr>
            <a:spLocks noChangeArrowheads="1"/>
          </p:cNvSpPr>
          <p:nvPr/>
        </p:nvSpPr>
        <p:spPr bwMode="auto">
          <a:xfrm>
            <a:off x="5334000" y="28400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34" name="Rectangle 70" descr="Wide upward diagonal"/>
          <p:cNvSpPr>
            <a:spLocks noChangeArrowheads="1"/>
          </p:cNvSpPr>
          <p:nvPr/>
        </p:nvSpPr>
        <p:spPr bwMode="auto">
          <a:xfrm>
            <a:off x="5334000" y="23828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35" name="Rectangle 71" descr="40%"/>
          <p:cNvSpPr>
            <a:spLocks noChangeArrowheads="1"/>
          </p:cNvSpPr>
          <p:nvPr/>
        </p:nvSpPr>
        <p:spPr bwMode="auto">
          <a:xfrm>
            <a:off x="5334000" y="2611437"/>
            <a:ext cx="898525" cy="244475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36" name="Rectangle 72"/>
          <p:cNvSpPr>
            <a:spLocks noChangeArrowheads="1"/>
          </p:cNvSpPr>
          <p:nvPr/>
        </p:nvSpPr>
        <p:spPr bwMode="auto">
          <a:xfrm>
            <a:off x="5334000" y="30686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37" name="Rectangle 73"/>
          <p:cNvSpPr>
            <a:spLocks noChangeArrowheads="1"/>
          </p:cNvSpPr>
          <p:nvPr/>
        </p:nvSpPr>
        <p:spPr bwMode="auto">
          <a:xfrm>
            <a:off x="5384800" y="1100137"/>
            <a:ext cx="901700" cy="965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38" name="Line 74"/>
          <p:cNvSpPr>
            <a:spLocks noChangeShapeType="1"/>
          </p:cNvSpPr>
          <p:nvPr/>
        </p:nvSpPr>
        <p:spPr bwMode="auto">
          <a:xfrm>
            <a:off x="5384800" y="15859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39" name="Line 75"/>
          <p:cNvSpPr>
            <a:spLocks noChangeShapeType="1"/>
          </p:cNvSpPr>
          <p:nvPr/>
        </p:nvSpPr>
        <p:spPr bwMode="auto">
          <a:xfrm>
            <a:off x="5384800" y="18399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40" name="Line 76"/>
          <p:cNvSpPr>
            <a:spLocks noChangeShapeType="1"/>
          </p:cNvSpPr>
          <p:nvPr/>
        </p:nvSpPr>
        <p:spPr bwMode="auto">
          <a:xfrm>
            <a:off x="5384800" y="13335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41" name="Line 77"/>
          <p:cNvSpPr>
            <a:spLocks noChangeShapeType="1"/>
          </p:cNvSpPr>
          <p:nvPr/>
        </p:nvSpPr>
        <p:spPr bwMode="auto">
          <a:xfrm>
            <a:off x="3390900" y="1417637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42" name="Line 78"/>
          <p:cNvSpPr>
            <a:spLocks noChangeShapeType="1"/>
          </p:cNvSpPr>
          <p:nvPr/>
        </p:nvSpPr>
        <p:spPr bwMode="auto">
          <a:xfrm>
            <a:off x="2438400" y="1417637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43" name="Rectangle 79"/>
          <p:cNvSpPr>
            <a:spLocks noChangeArrowheads="1"/>
          </p:cNvSpPr>
          <p:nvPr/>
        </p:nvSpPr>
        <p:spPr bwMode="auto">
          <a:xfrm>
            <a:off x="1751013" y="1357312"/>
            <a:ext cx="276371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p1          </a:t>
            </a:r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    p2              offset</a:t>
            </a:r>
            <a:endParaRPr lang="en-US" altLang="ko-KR" sz="18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624144" name="Text Box 80"/>
          <p:cNvSpPr txBox="1">
            <a:spLocks noChangeArrowheads="1"/>
          </p:cNvSpPr>
          <p:nvPr/>
        </p:nvSpPr>
        <p:spPr bwMode="auto">
          <a:xfrm>
            <a:off x="4267200" y="1084262"/>
            <a:ext cx="288661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24145" name="Text Box 81"/>
          <p:cNvSpPr txBox="1">
            <a:spLocks noChangeArrowheads="1"/>
          </p:cNvSpPr>
          <p:nvPr/>
        </p:nvSpPr>
        <p:spPr bwMode="auto">
          <a:xfrm>
            <a:off x="33528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11</a:t>
            </a:r>
          </a:p>
        </p:txBody>
      </p:sp>
      <p:sp>
        <p:nvSpPr>
          <p:cNvPr id="1624146" name="Text Box 82"/>
          <p:cNvSpPr txBox="1">
            <a:spLocks noChangeArrowheads="1"/>
          </p:cNvSpPr>
          <p:nvPr/>
        </p:nvSpPr>
        <p:spPr bwMode="auto">
          <a:xfrm>
            <a:off x="30480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12</a:t>
            </a:r>
          </a:p>
        </p:txBody>
      </p:sp>
      <p:sp>
        <p:nvSpPr>
          <p:cNvPr id="1624147" name="Text Box 83"/>
          <p:cNvSpPr txBox="1">
            <a:spLocks noChangeArrowheads="1"/>
          </p:cNvSpPr>
          <p:nvPr/>
        </p:nvSpPr>
        <p:spPr bwMode="auto">
          <a:xfrm>
            <a:off x="23622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21</a:t>
            </a:r>
          </a:p>
        </p:txBody>
      </p:sp>
      <p:sp>
        <p:nvSpPr>
          <p:cNvPr id="1624148" name="Text Box 84"/>
          <p:cNvSpPr txBox="1">
            <a:spLocks noChangeArrowheads="1"/>
          </p:cNvSpPr>
          <p:nvPr/>
        </p:nvSpPr>
        <p:spPr bwMode="auto">
          <a:xfrm>
            <a:off x="20574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22</a:t>
            </a:r>
          </a:p>
        </p:txBody>
      </p:sp>
      <p:sp>
        <p:nvSpPr>
          <p:cNvPr id="1624149" name="Text Box 85"/>
          <p:cNvSpPr txBox="1">
            <a:spLocks noChangeArrowheads="1"/>
          </p:cNvSpPr>
          <p:nvPr/>
        </p:nvSpPr>
        <p:spPr bwMode="auto">
          <a:xfrm>
            <a:off x="14478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31</a:t>
            </a:r>
          </a:p>
        </p:txBody>
      </p:sp>
      <p:sp>
        <p:nvSpPr>
          <p:cNvPr id="1624150" name="AutoShape 86"/>
          <p:cNvSpPr>
            <a:spLocks/>
          </p:cNvSpPr>
          <p:nvPr/>
        </p:nvSpPr>
        <p:spPr bwMode="auto">
          <a:xfrm rot="5400000">
            <a:off x="1828800" y="1468437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51" name="Text Box 87"/>
          <p:cNvSpPr txBox="1">
            <a:spLocks noChangeArrowheads="1"/>
          </p:cNvSpPr>
          <p:nvPr/>
        </p:nvSpPr>
        <p:spPr bwMode="auto">
          <a:xfrm>
            <a:off x="1480272" y="1973262"/>
            <a:ext cx="966931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10-bit</a:t>
            </a:r>
          </a:p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L1 index</a:t>
            </a:r>
          </a:p>
        </p:txBody>
      </p:sp>
      <p:sp>
        <p:nvSpPr>
          <p:cNvPr id="1624152" name="AutoShape 88"/>
          <p:cNvSpPr>
            <a:spLocks/>
          </p:cNvSpPr>
          <p:nvPr/>
        </p:nvSpPr>
        <p:spPr bwMode="auto">
          <a:xfrm rot="5400000">
            <a:off x="2743200" y="1468437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53" name="Text Box 89"/>
          <p:cNvSpPr txBox="1">
            <a:spLocks noChangeArrowheads="1"/>
          </p:cNvSpPr>
          <p:nvPr/>
        </p:nvSpPr>
        <p:spPr bwMode="auto">
          <a:xfrm>
            <a:off x="2547072" y="1973262"/>
            <a:ext cx="966931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10-bit </a:t>
            </a:r>
          </a:p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L2 index</a:t>
            </a:r>
          </a:p>
        </p:txBody>
      </p:sp>
      <p:sp>
        <p:nvSpPr>
          <p:cNvPr id="1624154" name="Rectangle 90" descr="40%"/>
          <p:cNvSpPr>
            <a:spLocks noChangeArrowheads="1"/>
          </p:cNvSpPr>
          <p:nvPr/>
        </p:nvSpPr>
        <p:spPr bwMode="auto">
          <a:xfrm>
            <a:off x="188913" y="5011737"/>
            <a:ext cx="476250" cy="301625"/>
          </a:xfrm>
          <a:prstGeom prst="rect">
            <a:avLst/>
          </a:prstGeom>
          <a:pattFill prst="pct40">
            <a:fgClr>
              <a:srgbClr val="FFCC66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55" name="Rectangle 91" descr="40%"/>
          <p:cNvSpPr>
            <a:spLocks noChangeArrowheads="1"/>
          </p:cNvSpPr>
          <p:nvPr/>
        </p:nvSpPr>
        <p:spPr bwMode="auto">
          <a:xfrm>
            <a:off x="3352800" y="3221037"/>
            <a:ext cx="914400" cy="228600"/>
          </a:xfrm>
          <a:prstGeom prst="rect">
            <a:avLst/>
          </a:prstGeom>
          <a:solidFill>
            <a:srgbClr val="FF0000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56" name="Rectangle 92" descr="40%"/>
          <p:cNvSpPr>
            <a:spLocks noChangeArrowheads="1"/>
          </p:cNvSpPr>
          <p:nvPr/>
        </p:nvSpPr>
        <p:spPr bwMode="auto">
          <a:xfrm>
            <a:off x="3352800" y="27765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57" name="Rectangle 93" descr="40%"/>
          <p:cNvSpPr>
            <a:spLocks noChangeArrowheads="1"/>
          </p:cNvSpPr>
          <p:nvPr/>
        </p:nvSpPr>
        <p:spPr bwMode="auto">
          <a:xfrm>
            <a:off x="1206500" y="33607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Rectangle 46"/>
          <p:cNvSpPr>
            <a:spLocks noChangeArrowheads="1"/>
          </p:cNvSpPr>
          <p:nvPr/>
        </p:nvSpPr>
        <p:spPr bwMode="auto">
          <a:xfrm rot="16200000">
            <a:off x="7556500" y="3187700"/>
            <a:ext cx="23225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Physical Memory</a:t>
            </a:r>
            <a:endParaRPr lang="en-US" altLang="ko-KR" sz="18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308140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0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Two-Level Page Tables in Physical Memory</a:t>
            </a:r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D191A-3664-544B-9B55-CD12CA246149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1943101"/>
            <a:ext cx="1117600" cy="1512888"/>
            <a:chOff x="632" y="1352"/>
            <a:chExt cx="704" cy="953"/>
          </a:xfrm>
        </p:grpSpPr>
        <p:sp>
          <p:nvSpPr>
            <p:cNvPr id="1750021" name="Rectangle 5"/>
            <p:cNvSpPr>
              <a:spLocks noChangeArrowheads="1"/>
            </p:cNvSpPr>
            <p:nvPr/>
          </p:nvSpPr>
          <p:spPr bwMode="auto">
            <a:xfrm>
              <a:off x="632" y="1568"/>
              <a:ext cx="704" cy="216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750022" name="Rectangle 6" descr="90%"/>
            <p:cNvSpPr>
              <a:spLocks noChangeArrowheads="1"/>
            </p:cNvSpPr>
            <p:nvPr/>
          </p:nvSpPr>
          <p:spPr bwMode="auto">
            <a:xfrm>
              <a:off x="632" y="1352"/>
              <a:ext cx="704" cy="656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750023" name="Line 7"/>
            <p:cNvSpPr>
              <a:spLocks noChangeShapeType="1"/>
            </p:cNvSpPr>
            <p:nvPr/>
          </p:nvSpPr>
          <p:spPr bwMode="auto">
            <a:xfrm>
              <a:off x="632" y="1567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750024" name="Line 8"/>
            <p:cNvSpPr>
              <a:spLocks noChangeShapeType="1"/>
            </p:cNvSpPr>
            <p:nvPr/>
          </p:nvSpPr>
          <p:spPr bwMode="auto">
            <a:xfrm>
              <a:off x="632" y="1789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750025" name="Rectangle 9"/>
            <p:cNvSpPr>
              <a:spLocks noChangeArrowheads="1"/>
            </p:cNvSpPr>
            <p:nvPr/>
          </p:nvSpPr>
          <p:spPr bwMode="auto">
            <a:xfrm>
              <a:off x="783" y="1568"/>
              <a:ext cx="355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ko-KR" sz="18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VA1</a:t>
              </a:r>
            </a:p>
          </p:txBody>
        </p:sp>
        <p:sp>
          <p:nvSpPr>
            <p:cNvPr id="1750026" name="Rectangle 10"/>
            <p:cNvSpPr>
              <a:spLocks noChangeArrowheads="1"/>
            </p:cNvSpPr>
            <p:nvPr/>
          </p:nvSpPr>
          <p:spPr bwMode="auto">
            <a:xfrm>
              <a:off x="667" y="2016"/>
              <a:ext cx="621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User 1</a:t>
              </a:r>
            </a:p>
          </p:txBody>
        </p:sp>
      </p:grpSp>
      <p:sp>
        <p:nvSpPr>
          <p:cNvPr id="1750027" name="Line 11"/>
          <p:cNvSpPr>
            <a:spLocks noChangeShapeType="1"/>
          </p:cNvSpPr>
          <p:nvPr/>
        </p:nvSpPr>
        <p:spPr bwMode="auto">
          <a:xfrm flipV="1">
            <a:off x="1892300" y="1765300"/>
            <a:ext cx="4203700" cy="698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28" name="Line 12"/>
          <p:cNvSpPr>
            <a:spLocks noChangeShapeType="1"/>
          </p:cNvSpPr>
          <p:nvPr/>
        </p:nvSpPr>
        <p:spPr bwMode="auto">
          <a:xfrm>
            <a:off x="6083300" y="1155700"/>
            <a:ext cx="0" cy="525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29" name="Rectangle 13" descr="Dark upward diagonal"/>
          <p:cNvSpPr>
            <a:spLocks noChangeArrowheads="1"/>
          </p:cNvSpPr>
          <p:nvPr/>
        </p:nvSpPr>
        <p:spPr bwMode="auto">
          <a:xfrm>
            <a:off x="6096000" y="5905500"/>
            <a:ext cx="1219200" cy="304800"/>
          </a:xfrm>
          <a:prstGeom prst="rect">
            <a:avLst/>
          </a:prstGeom>
          <a:pattFill prst="dkUpDiag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30" name="Rectangle 14" descr="Dark upward diagonal"/>
          <p:cNvSpPr>
            <a:spLocks noChangeArrowheads="1"/>
          </p:cNvSpPr>
          <p:nvPr/>
        </p:nvSpPr>
        <p:spPr bwMode="auto">
          <a:xfrm>
            <a:off x="6096000" y="5600700"/>
            <a:ext cx="1219200" cy="3048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31" name="Rectangle 15" descr="90%"/>
          <p:cNvSpPr>
            <a:spLocks noChangeArrowheads="1"/>
          </p:cNvSpPr>
          <p:nvPr/>
        </p:nvSpPr>
        <p:spPr bwMode="auto">
          <a:xfrm>
            <a:off x="6096000" y="529590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32" name="Rectangle 16" descr="Dark upward diagonal"/>
          <p:cNvSpPr>
            <a:spLocks noChangeArrowheads="1"/>
          </p:cNvSpPr>
          <p:nvPr/>
        </p:nvSpPr>
        <p:spPr bwMode="auto">
          <a:xfrm>
            <a:off x="6096000" y="4991100"/>
            <a:ext cx="1219200" cy="3048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33" name="Rectangle 17" descr="90%"/>
          <p:cNvSpPr>
            <a:spLocks noChangeArrowheads="1"/>
          </p:cNvSpPr>
          <p:nvPr/>
        </p:nvSpPr>
        <p:spPr bwMode="auto">
          <a:xfrm>
            <a:off x="6096000" y="468630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</a:rPr>
              <a:t>User1/VA1</a:t>
            </a:r>
          </a:p>
        </p:txBody>
      </p:sp>
      <p:sp>
        <p:nvSpPr>
          <p:cNvPr id="1750034" name="Rectangle 18" descr="90%"/>
          <p:cNvSpPr>
            <a:spLocks noChangeArrowheads="1"/>
          </p:cNvSpPr>
          <p:nvPr/>
        </p:nvSpPr>
        <p:spPr bwMode="auto">
          <a:xfrm>
            <a:off x="6096000" y="438150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</a:rPr>
              <a:t>User2/VA1</a:t>
            </a:r>
          </a:p>
        </p:txBody>
      </p:sp>
      <p:sp>
        <p:nvSpPr>
          <p:cNvPr id="1750035" name="Line 19"/>
          <p:cNvSpPr>
            <a:spLocks noChangeShapeType="1"/>
          </p:cNvSpPr>
          <p:nvPr/>
        </p:nvSpPr>
        <p:spPr bwMode="auto">
          <a:xfrm>
            <a:off x="7302500" y="1143000"/>
            <a:ext cx="0" cy="527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37" name="Rectangle 21" descr="90%"/>
          <p:cNvSpPr>
            <a:spLocks noChangeArrowheads="1"/>
          </p:cNvSpPr>
          <p:nvPr/>
        </p:nvSpPr>
        <p:spPr bwMode="auto">
          <a:xfrm>
            <a:off x="6096000" y="1638300"/>
            <a:ext cx="1219200" cy="304800"/>
          </a:xfrm>
          <a:prstGeom prst="rect">
            <a:avLst/>
          </a:prstGeom>
          <a:pattFill prst="pct90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39" name="Rectangle 23"/>
          <p:cNvSpPr>
            <a:spLocks noChangeArrowheads="1"/>
          </p:cNvSpPr>
          <p:nvPr/>
        </p:nvSpPr>
        <p:spPr bwMode="auto">
          <a:xfrm>
            <a:off x="7407275" y="1562100"/>
            <a:ext cx="1431925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Level 1 PT User 1 </a:t>
            </a:r>
          </a:p>
        </p:txBody>
      </p:sp>
      <p:sp>
        <p:nvSpPr>
          <p:cNvPr id="1750040" name="Rectangle 24" descr="90%"/>
          <p:cNvSpPr>
            <a:spLocks noChangeArrowheads="1"/>
          </p:cNvSpPr>
          <p:nvPr/>
        </p:nvSpPr>
        <p:spPr bwMode="auto">
          <a:xfrm>
            <a:off x="6096000" y="224790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ko-KR" altLang="en-US" sz="2800" b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750042" name="Rectangle 26" descr="Dark upward diagonal"/>
          <p:cNvSpPr>
            <a:spLocks noChangeArrowheads="1"/>
          </p:cNvSpPr>
          <p:nvPr/>
        </p:nvSpPr>
        <p:spPr bwMode="auto">
          <a:xfrm>
            <a:off x="6096000" y="2857500"/>
            <a:ext cx="1219200" cy="304800"/>
          </a:xfrm>
          <a:prstGeom prst="rect">
            <a:avLst/>
          </a:prstGeom>
          <a:pattFill prst="dkUpDiag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44" name="Rectangle 28"/>
          <p:cNvSpPr>
            <a:spLocks noChangeArrowheads="1"/>
          </p:cNvSpPr>
          <p:nvPr/>
        </p:nvSpPr>
        <p:spPr bwMode="auto">
          <a:xfrm>
            <a:off x="7391400" y="2628900"/>
            <a:ext cx="1431925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Level 1 PT User 2 </a:t>
            </a:r>
          </a:p>
        </p:txBody>
      </p:sp>
      <p:sp>
        <p:nvSpPr>
          <p:cNvPr id="1750047" name="Line 31"/>
          <p:cNvSpPr>
            <a:spLocks noChangeShapeType="1"/>
          </p:cNvSpPr>
          <p:nvPr/>
        </p:nvSpPr>
        <p:spPr bwMode="auto">
          <a:xfrm flipV="1">
            <a:off x="1917700" y="2997200"/>
            <a:ext cx="4152900" cy="1765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48" name="Freeform 32"/>
          <p:cNvSpPr>
            <a:spLocks/>
          </p:cNvSpPr>
          <p:nvPr/>
        </p:nvSpPr>
        <p:spPr bwMode="auto">
          <a:xfrm>
            <a:off x="7186613" y="3005138"/>
            <a:ext cx="1042987" cy="29765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4" y="1064"/>
              </a:cxn>
              <a:cxn ang="0">
                <a:pos x="588" y="1640"/>
              </a:cxn>
              <a:cxn ang="0">
                <a:pos x="463" y="1828"/>
              </a:cxn>
              <a:cxn ang="0">
                <a:pos x="275" y="1990"/>
              </a:cxn>
              <a:cxn ang="0">
                <a:pos x="207" y="2053"/>
              </a:cxn>
              <a:cxn ang="0">
                <a:pos x="113" y="2116"/>
              </a:cxn>
              <a:cxn ang="0">
                <a:pos x="75" y="2141"/>
              </a:cxn>
            </a:cxnLst>
            <a:rect l="0" t="0" r="r" b="b"/>
            <a:pathLst>
              <a:path w="657" h="2141">
                <a:moveTo>
                  <a:pt x="0" y="0"/>
                </a:moveTo>
                <a:cubicBezTo>
                  <a:pt x="430" y="296"/>
                  <a:pt x="491" y="592"/>
                  <a:pt x="614" y="1064"/>
                </a:cubicBezTo>
                <a:cubicBezTo>
                  <a:pt x="633" y="1260"/>
                  <a:pt x="657" y="1450"/>
                  <a:pt x="588" y="1640"/>
                </a:cubicBezTo>
                <a:cubicBezTo>
                  <a:pt x="569" y="1692"/>
                  <a:pt x="494" y="1790"/>
                  <a:pt x="463" y="1828"/>
                </a:cubicBezTo>
                <a:cubicBezTo>
                  <a:pt x="410" y="1891"/>
                  <a:pt x="340" y="1941"/>
                  <a:pt x="275" y="1990"/>
                </a:cubicBezTo>
                <a:cubicBezTo>
                  <a:pt x="250" y="2009"/>
                  <a:pt x="232" y="2034"/>
                  <a:pt x="207" y="2053"/>
                </a:cubicBezTo>
                <a:cubicBezTo>
                  <a:pt x="177" y="2076"/>
                  <a:pt x="143" y="2093"/>
                  <a:pt x="113" y="2116"/>
                </a:cubicBezTo>
                <a:cubicBezTo>
                  <a:pt x="101" y="2125"/>
                  <a:pt x="75" y="2141"/>
                  <a:pt x="75" y="2141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51" name="Freeform 35"/>
          <p:cNvSpPr>
            <a:spLocks/>
          </p:cNvSpPr>
          <p:nvPr/>
        </p:nvSpPr>
        <p:spPr bwMode="auto">
          <a:xfrm>
            <a:off x="5078413" y="1781175"/>
            <a:ext cx="1093787" cy="2066925"/>
          </a:xfrm>
          <a:custGeom>
            <a:avLst/>
            <a:gdLst/>
            <a:ahLst/>
            <a:cxnLst>
              <a:cxn ang="0">
                <a:pos x="683" y="0"/>
              </a:cxn>
              <a:cxn ang="0">
                <a:pos x="276" y="457"/>
              </a:cxn>
              <a:cxn ang="0">
                <a:pos x="138" y="745"/>
              </a:cxn>
              <a:cxn ang="0">
                <a:pos x="207" y="2048"/>
              </a:cxn>
              <a:cxn ang="0">
                <a:pos x="527" y="2286"/>
              </a:cxn>
              <a:cxn ang="0">
                <a:pos x="608" y="2336"/>
              </a:cxn>
              <a:cxn ang="0">
                <a:pos x="639" y="2355"/>
              </a:cxn>
            </a:cxnLst>
            <a:rect l="0" t="0" r="r" b="b"/>
            <a:pathLst>
              <a:path w="683" h="2355">
                <a:moveTo>
                  <a:pt x="683" y="0"/>
                </a:moveTo>
                <a:cubicBezTo>
                  <a:pt x="601" y="87"/>
                  <a:pt x="344" y="349"/>
                  <a:pt x="276" y="457"/>
                </a:cubicBezTo>
                <a:cubicBezTo>
                  <a:pt x="219" y="547"/>
                  <a:pt x="184" y="649"/>
                  <a:pt x="138" y="745"/>
                </a:cubicBezTo>
                <a:cubicBezTo>
                  <a:pt x="73" y="1165"/>
                  <a:pt x="0" y="1652"/>
                  <a:pt x="207" y="2048"/>
                </a:cubicBezTo>
                <a:cubicBezTo>
                  <a:pt x="271" y="2171"/>
                  <a:pt x="417" y="2215"/>
                  <a:pt x="527" y="2286"/>
                </a:cubicBezTo>
                <a:cubicBezTo>
                  <a:pt x="555" y="2304"/>
                  <a:pt x="579" y="2321"/>
                  <a:pt x="608" y="2336"/>
                </a:cubicBezTo>
                <a:cubicBezTo>
                  <a:pt x="619" y="2342"/>
                  <a:pt x="639" y="2355"/>
                  <a:pt x="639" y="2355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52" name="Rectangle 36" descr="Dark upward diagonal"/>
          <p:cNvSpPr>
            <a:spLocks noChangeArrowheads="1"/>
          </p:cNvSpPr>
          <p:nvPr/>
        </p:nvSpPr>
        <p:spPr bwMode="auto">
          <a:xfrm>
            <a:off x="850900" y="4559300"/>
            <a:ext cx="1117600" cy="3429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53" name="Rectangle 37" descr="Dark upward diagonal"/>
          <p:cNvSpPr>
            <a:spLocks noChangeArrowheads="1"/>
          </p:cNvSpPr>
          <p:nvPr/>
        </p:nvSpPr>
        <p:spPr bwMode="auto">
          <a:xfrm>
            <a:off x="850900" y="4216400"/>
            <a:ext cx="1117600" cy="10414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54" name="Line 38" descr="Dark upward diagonal"/>
          <p:cNvSpPr>
            <a:spLocks noChangeShapeType="1"/>
          </p:cNvSpPr>
          <p:nvPr/>
        </p:nvSpPr>
        <p:spPr bwMode="auto">
          <a:xfrm>
            <a:off x="850900" y="4557713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55" name="Line 39" descr="Dark upward diagonal"/>
          <p:cNvSpPr>
            <a:spLocks noChangeShapeType="1"/>
          </p:cNvSpPr>
          <p:nvPr/>
        </p:nvSpPr>
        <p:spPr bwMode="auto">
          <a:xfrm>
            <a:off x="850900" y="4910138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56" name="Rectangle 40"/>
          <p:cNvSpPr>
            <a:spLocks noChangeArrowheads="1"/>
          </p:cNvSpPr>
          <p:nvPr/>
        </p:nvSpPr>
        <p:spPr bwMode="auto">
          <a:xfrm>
            <a:off x="1090613" y="4559300"/>
            <a:ext cx="564271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VA1</a:t>
            </a:r>
          </a:p>
        </p:txBody>
      </p:sp>
      <p:sp>
        <p:nvSpPr>
          <p:cNvPr id="1750057" name="Rectangle 41"/>
          <p:cNvSpPr>
            <a:spLocks noChangeArrowheads="1"/>
          </p:cNvSpPr>
          <p:nvPr/>
        </p:nvSpPr>
        <p:spPr bwMode="auto">
          <a:xfrm>
            <a:off x="906463" y="5270500"/>
            <a:ext cx="98659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User 2</a:t>
            </a:r>
          </a:p>
        </p:txBody>
      </p:sp>
      <p:sp>
        <p:nvSpPr>
          <p:cNvPr id="1750058" name="Rectangle 42"/>
          <p:cNvSpPr>
            <a:spLocks noChangeArrowheads="1"/>
          </p:cNvSpPr>
          <p:nvPr/>
        </p:nvSpPr>
        <p:spPr bwMode="auto">
          <a:xfrm>
            <a:off x="6096000" y="3162300"/>
            <a:ext cx="12192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ko-KR" altLang="en-US" sz="2800" b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750059" name="Rectangle 43"/>
          <p:cNvSpPr>
            <a:spLocks noChangeArrowheads="1"/>
          </p:cNvSpPr>
          <p:nvPr/>
        </p:nvSpPr>
        <p:spPr bwMode="auto">
          <a:xfrm>
            <a:off x="6096000" y="3467100"/>
            <a:ext cx="12192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ko-KR" altLang="en-US" sz="2800" b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750060" name="Rectangle 44" descr="90%"/>
          <p:cNvSpPr>
            <a:spLocks noChangeArrowheads="1"/>
          </p:cNvSpPr>
          <p:nvPr/>
        </p:nvSpPr>
        <p:spPr bwMode="auto">
          <a:xfrm>
            <a:off x="6096000" y="3771900"/>
            <a:ext cx="1219200" cy="304800"/>
          </a:xfrm>
          <a:prstGeom prst="rect">
            <a:avLst/>
          </a:prstGeom>
          <a:pattFill prst="pct90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ko-KR" altLang="en-US" sz="2800" b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750061" name="Rectangle 45"/>
          <p:cNvSpPr>
            <a:spLocks noChangeArrowheads="1"/>
          </p:cNvSpPr>
          <p:nvPr/>
        </p:nvSpPr>
        <p:spPr bwMode="auto">
          <a:xfrm>
            <a:off x="6096000" y="4076700"/>
            <a:ext cx="12192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ko-KR" altLang="en-US" sz="2800" b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750062" name="Rectangle 46"/>
          <p:cNvSpPr>
            <a:spLocks noChangeArrowheads="1"/>
          </p:cNvSpPr>
          <p:nvPr/>
        </p:nvSpPr>
        <p:spPr bwMode="auto">
          <a:xfrm>
            <a:off x="4495800" y="5753100"/>
            <a:ext cx="1443038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Level 2 PT User 2 </a:t>
            </a:r>
          </a:p>
        </p:txBody>
      </p:sp>
      <p:sp>
        <p:nvSpPr>
          <p:cNvPr id="1750063" name="Freeform 47"/>
          <p:cNvSpPr>
            <a:spLocks/>
          </p:cNvSpPr>
          <p:nvPr/>
        </p:nvSpPr>
        <p:spPr bwMode="auto">
          <a:xfrm flipV="1">
            <a:off x="5105400" y="4533900"/>
            <a:ext cx="1066800" cy="1533525"/>
          </a:xfrm>
          <a:custGeom>
            <a:avLst/>
            <a:gdLst/>
            <a:ahLst/>
            <a:cxnLst>
              <a:cxn ang="0">
                <a:pos x="683" y="0"/>
              </a:cxn>
              <a:cxn ang="0">
                <a:pos x="276" y="457"/>
              </a:cxn>
              <a:cxn ang="0">
                <a:pos x="138" y="745"/>
              </a:cxn>
              <a:cxn ang="0">
                <a:pos x="207" y="2048"/>
              </a:cxn>
              <a:cxn ang="0">
                <a:pos x="527" y="2286"/>
              </a:cxn>
              <a:cxn ang="0">
                <a:pos x="608" y="2336"/>
              </a:cxn>
              <a:cxn ang="0">
                <a:pos x="639" y="2355"/>
              </a:cxn>
            </a:cxnLst>
            <a:rect l="0" t="0" r="r" b="b"/>
            <a:pathLst>
              <a:path w="683" h="2355">
                <a:moveTo>
                  <a:pt x="683" y="0"/>
                </a:moveTo>
                <a:cubicBezTo>
                  <a:pt x="601" y="87"/>
                  <a:pt x="344" y="349"/>
                  <a:pt x="276" y="457"/>
                </a:cubicBezTo>
                <a:cubicBezTo>
                  <a:pt x="219" y="547"/>
                  <a:pt x="184" y="649"/>
                  <a:pt x="138" y="745"/>
                </a:cubicBezTo>
                <a:cubicBezTo>
                  <a:pt x="73" y="1165"/>
                  <a:pt x="0" y="1652"/>
                  <a:pt x="207" y="2048"/>
                </a:cubicBezTo>
                <a:cubicBezTo>
                  <a:pt x="271" y="2171"/>
                  <a:pt x="417" y="2215"/>
                  <a:pt x="527" y="2286"/>
                </a:cubicBezTo>
                <a:cubicBezTo>
                  <a:pt x="555" y="2304"/>
                  <a:pt x="579" y="2321"/>
                  <a:pt x="608" y="2336"/>
                </a:cubicBezTo>
                <a:cubicBezTo>
                  <a:pt x="619" y="2342"/>
                  <a:pt x="639" y="2355"/>
                  <a:pt x="639" y="2355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64" name="Freeform 48"/>
          <p:cNvSpPr>
            <a:spLocks/>
          </p:cNvSpPr>
          <p:nvPr/>
        </p:nvSpPr>
        <p:spPr bwMode="auto">
          <a:xfrm>
            <a:off x="5257800" y="4000500"/>
            <a:ext cx="914400" cy="847725"/>
          </a:xfrm>
          <a:custGeom>
            <a:avLst/>
            <a:gdLst/>
            <a:ahLst/>
            <a:cxnLst>
              <a:cxn ang="0">
                <a:pos x="683" y="0"/>
              </a:cxn>
              <a:cxn ang="0">
                <a:pos x="276" y="457"/>
              </a:cxn>
              <a:cxn ang="0">
                <a:pos x="138" y="745"/>
              </a:cxn>
              <a:cxn ang="0">
                <a:pos x="207" y="2048"/>
              </a:cxn>
              <a:cxn ang="0">
                <a:pos x="527" y="2286"/>
              </a:cxn>
              <a:cxn ang="0">
                <a:pos x="608" y="2336"/>
              </a:cxn>
              <a:cxn ang="0">
                <a:pos x="639" y="2355"/>
              </a:cxn>
            </a:cxnLst>
            <a:rect l="0" t="0" r="r" b="b"/>
            <a:pathLst>
              <a:path w="683" h="2355">
                <a:moveTo>
                  <a:pt x="683" y="0"/>
                </a:moveTo>
                <a:cubicBezTo>
                  <a:pt x="601" y="87"/>
                  <a:pt x="344" y="349"/>
                  <a:pt x="276" y="457"/>
                </a:cubicBezTo>
                <a:cubicBezTo>
                  <a:pt x="219" y="547"/>
                  <a:pt x="184" y="649"/>
                  <a:pt x="138" y="745"/>
                </a:cubicBezTo>
                <a:cubicBezTo>
                  <a:pt x="73" y="1165"/>
                  <a:pt x="0" y="1652"/>
                  <a:pt x="207" y="2048"/>
                </a:cubicBezTo>
                <a:cubicBezTo>
                  <a:pt x="271" y="2171"/>
                  <a:pt x="417" y="2215"/>
                  <a:pt x="527" y="2286"/>
                </a:cubicBezTo>
                <a:cubicBezTo>
                  <a:pt x="555" y="2304"/>
                  <a:pt x="579" y="2321"/>
                  <a:pt x="608" y="2336"/>
                </a:cubicBezTo>
                <a:cubicBezTo>
                  <a:pt x="619" y="2342"/>
                  <a:pt x="639" y="2355"/>
                  <a:pt x="639" y="2355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65" name="Text Box 49"/>
          <p:cNvSpPr txBox="1">
            <a:spLocks noChangeArrowheads="1"/>
          </p:cNvSpPr>
          <p:nvPr/>
        </p:nvSpPr>
        <p:spPr bwMode="auto">
          <a:xfrm>
            <a:off x="838200" y="1025029"/>
            <a:ext cx="1158875" cy="92333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</a:rPr>
              <a:t>Virtual Address Spaces</a:t>
            </a:r>
          </a:p>
        </p:txBody>
      </p:sp>
      <p:sp>
        <p:nvSpPr>
          <p:cNvPr id="1750066" name="Text Box 50"/>
          <p:cNvSpPr txBox="1">
            <a:spLocks noChangeArrowheads="1"/>
          </p:cNvSpPr>
          <p:nvPr/>
        </p:nvSpPr>
        <p:spPr bwMode="auto">
          <a:xfrm>
            <a:off x="6096000" y="783323"/>
            <a:ext cx="1158875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</a:rPr>
              <a:t>Physical Memory</a:t>
            </a:r>
          </a:p>
        </p:txBody>
      </p:sp>
    </p:spTree>
    <p:extLst>
      <p:ext uri="{BB962C8B-B14F-4D97-AF65-F5344CB8AC3E}">
        <p14:creationId xmlns:p14="http://schemas.microsoft.com/office/powerpoint/2010/main" val="22686026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61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Address Translation &amp; Protection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BE55-011A-1943-8F7E-E9D4B6BAE8A4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6115" name="Rectangle 3"/>
          <p:cNvSpPr>
            <a:spLocks noChangeArrowheads="1"/>
          </p:cNvSpPr>
          <p:nvPr/>
        </p:nvSpPr>
        <p:spPr bwMode="auto">
          <a:xfrm>
            <a:off x="990600" y="4419600"/>
            <a:ext cx="7277100" cy="18440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>
              <a:buFontTx/>
              <a:buChar char="•"/>
            </a:pPr>
            <a:r>
              <a:rPr lang="ko-KR" altLang="en-US" b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 </a:t>
            </a: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Every instruction and data access needs address </a:t>
            </a:r>
          </a:p>
          <a:p>
            <a:pPr eaLnBrk="0" hangingPunct="0"/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  translation and protection checks</a:t>
            </a:r>
          </a:p>
          <a:p>
            <a:pPr eaLnBrk="0" hangingPunct="0"/>
            <a:endParaRPr lang="en-US" altLang="ko-KR" sz="1800" i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  <a:p>
            <a:pPr eaLnBrk="0" hangingPunct="0"/>
            <a:r>
              <a:rPr lang="en-US" altLang="ko-KR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A good VM design needs to be fast (~ one cycle) and space efficient</a:t>
            </a:r>
          </a:p>
        </p:txBody>
      </p:sp>
      <p:sp>
        <p:nvSpPr>
          <p:cNvPr id="1626116" name="Line 4"/>
          <p:cNvSpPr>
            <a:spLocks noChangeShapeType="1"/>
          </p:cNvSpPr>
          <p:nvPr/>
        </p:nvSpPr>
        <p:spPr bwMode="auto">
          <a:xfrm>
            <a:off x="5718175" y="3232150"/>
            <a:ext cx="0" cy="542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6117" name="Rectangle 5"/>
          <p:cNvSpPr>
            <a:spLocks noChangeArrowheads="1"/>
          </p:cNvSpPr>
          <p:nvPr/>
        </p:nvSpPr>
        <p:spPr bwMode="auto">
          <a:xfrm>
            <a:off x="5486400" y="4038600"/>
            <a:ext cx="19089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Physical Address</a:t>
            </a:r>
          </a:p>
        </p:txBody>
      </p:sp>
      <p:sp>
        <p:nvSpPr>
          <p:cNvPr id="1626118" name="Rectangle 6"/>
          <p:cNvSpPr>
            <a:spLocks noChangeArrowheads="1"/>
          </p:cNvSpPr>
          <p:nvPr/>
        </p:nvSpPr>
        <p:spPr bwMode="auto">
          <a:xfrm>
            <a:off x="5638800" y="762000"/>
            <a:ext cx="1772471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26119" name="AutoShape 7"/>
          <p:cNvSpPr>
            <a:spLocks noChangeArrowheads="1"/>
          </p:cNvSpPr>
          <p:nvPr/>
        </p:nvSpPr>
        <p:spPr bwMode="auto">
          <a:xfrm>
            <a:off x="4460875" y="2114550"/>
            <a:ext cx="2425700" cy="1230313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6120" name="Line 8"/>
          <p:cNvSpPr>
            <a:spLocks noChangeShapeType="1"/>
          </p:cNvSpPr>
          <p:nvPr/>
        </p:nvSpPr>
        <p:spPr bwMode="auto">
          <a:xfrm flipH="1">
            <a:off x="7623175" y="1473200"/>
            <a:ext cx="0" cy="2292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6121" name="Rectangle 9"/>
          <p:cNvSpPr>
            <a:spLocks noChangeArrowheads="1"/>
          </p:cNvSpPr>
          <p:nvPr/>
        </p:nvSpPr>
        <p:spPr bwMode="auto">
          <a:xfrm>
            <a:off x="4973332" y="2325688"/>
            <a:ext cx="1381737" cy="72135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106362" tIns="52388" rIns="106362" bIns="52388">
            <a:prstTxWarp prst="textNoShape">
              <a:avLst/>
            </a:prstTxWarp>
            <a:spAutoFit/>
          </a:bodyPr>
          <a:lstStyle/>
          <a:p>
            <a:pPr algn="ctr" defTabSz="1208088" eaLnBrk="0" hangingPunct="0"/>
            <a:r>
              <a:rPr lang="en-US" altLang="ko-KR" sz="2000" dirty="0">
                <a:solidFill>
                  <a:srgbClr val="FFFFFF"/>
                </a:solidFill>
                <a:latin typeface="Calibri"/>
                <a:ea typeface="굴림" charset="-127"/>
                <a:cs typeface="굴림" charset="-127"/>
              </a:rPr>
              <a:t>Address</a:t>
            </a:r>
          </a:p>
          <a:p>
            <a:pPr algn="ctr" defTabSz="1208088" eaLnBrk="0" hangingPunct="0"/>
            <a:r>
              <a:rPr lang="en-US" altLang="ko-KR" sz="2000" dirty="0">
                <a:solidFill>
                  <a:srgbClr val="FFFFFF"/>
                </a:solidFill>
                <a:latin typeface="Calibri"/>
                <a:ea typeface="굴림" charset="-127"/>
                <a:cs typeface="굴림" charset="-127"/>
              </a:rPr>
              <a:t>Translation</a:t>
            </a:r>
          </a:p>
        </p:txBody>
      </p:sp>
      <p:sp>
        <p:nvSpPr>
          <p:cNvPr id="1626122" name="Line 10"/>
          <p:cNvSpPr>
            <a:spLocks noChangeShapeType="1"/>
          </p:cNvSpPr>
          <p:nvPr/>
        </p:nvSpPr>
        <p:spPr bwMode="auto">
          <a:xfrm>
            <a:off x="5718175" y="1473200"/>
            <a:ext cx="0" cy="692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6123" name="Rectangle 11"/>
          <p:cNvSpPr>
            <a:spLocks noChangeArrowheads="1"/>
          </p:cNvSpPr>
          <p:nvPr/>
        </p:nvSpPr>
        <p:spPr bwMode="auto">
          <a:xfrm>
            <a:off x="3889375" y="1168400"/>
            <a:ext cx="3216275" cy="295275"/>
          </a:xfrm>
          <a:prstGeom prst="rect">
            <a:avLst/>
          </a:prstGeom>
          <a:solidFill>
            <a:srgbClr val="FFCC66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Page No. (VPN)</a:t>
            </a:r>
          </a:p>
        </p:txBody>
      </p:sp>
      <p:sp>
        <p:nvSpPr>
          <p:cNvPr id="1626124" name="Rectangle 12"/>
          <p:cNvSpPr>
            <a:spLocks noChangeArrowheads="1"/>
          </p:cNvSpPr>
          <p:nvPr/>
        </p:nvSpPr>
        <p:spPr bwMode="auto">
          <a:xfrm>
            <a:off x="7089775" y="1168400"/>
            <a:ext cx="1090613" cy="29527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6125" name="Rectangle 13" descr="90%"/>
          <p:cNvSpPr>
            <a:spLocks noChangeArrowheads="1"/>
          </p:cNvSpPr>
          <p:nvPr/>
        </p:nvSpPr>
        <p:spPr bwMode="auto">
          <a:xfrm>
            <a:off x="3889375" y="3765550"/>
            <a:ext cx="3216275" cy="295275"/>
          </a:xfrm>
          <a:prstGeom prst="rect">
            <a:avLst/>
          </a:prstGeom>
          <a:pattFill prst="pct90">
            <a:fgClr>
              <a:srgbClr val="FFCC66"/>
            </a:fgClr>
            <a:bgClr>
              <a:srgbClr val="FFFFFF"/>
            </a:bgClr>
          </a:patt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Physical Page No. (PPN)</a:t>
            </a:r>
          </a:p>
        </p:txBody>
      </p:sp>
      <p:sp>
        <p:nvSpPr>
          <p:cNvPr id="1626126" name="Rectangle 14"/>
          <p:cNvSpPr>
            <a:spLocks noChangeArrowheads="1"/>
          </p:cNvSpPr>
          <p:nvPr/>
        </p:nvSpPr>
        <p:spPr bwMode="auto">
          <a:xfrm>
            <a:off x="7032625" y="3765550"/>
            <a:ext cx="1147763" cy="295275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offset</a:t>
            </a:r>
            <a:endParaRPr lang="en-US" altLang="ko-KR" sz="20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626127" name="Line 15"/>
          <p:cNvSpPr>
            <a:spLocks noChangeShapeType="1"/>
          </p:cNvSpPr>
          <p:nvPr/>
        </p:nvSpPr>
        <p:spPr bwMode="auto">
          <a:xfrm flipH="1">
            <a:off x="3889375" y="1771650"/>
            <a:ext cx="182880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6131" name="Text Box 19"/>
          <p:cNvSpPr txBox="1">
            <a:spLocks noChangeArrowheads="1"/>
          </p:cNvSpPr>
          <p:nvPr/>
        </p:nvSpPr>
        <p:spPr bwMode="auto">
          <a:xfrm>
            <a:off x="685800" y="3352800"/>
            <a:ext cx="132600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Exception?</a:t>
            </a:r>
          </a:p>
        </p:txBody>
      </p:sp>
      <p:sp>
        <p:nvSpPr>
          <p:cNvPr id="1626132" name="Line 20"/>
          <p:cNvSpPr>
            <a:spLocks noChangeShapeType="1"/>
          </p:cNvSpPr>
          <p:nvPr/>
        </p:nvSpPr>
        <p:spPr bwMode="auto">
          <a:xfrm>
            <a:off x="1142999" y="2514600"/>
            <a:ext cx="561975" cy="107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6133" name="Line 21"/>
          <p:cNvSpPr>
            <a:spLocks noChangeShapeType="1"/>
          </p:cNvSpPr>
          <p:nvPr/>
        </p:nvSpPr>
        <p:spPr bwMode="auto">
          <a:xfrm>
            <a:off x="1905000" y="1828800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6134" name="Text Box 22"/>
          <p:cNvSpPr txBox="1">
            <a:spLocks noChangeArrowheads="1"/>
          </p:cNvSpPr>
          <p:nvPr/>
        </p:nvSpPr>
        <p:spPr bwMode="auto">
          <a:xfrm>
            <a:off x="333375" y="1531938"/>
            <a:ext cx="211202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Kernel/User Mode</a:t>
            </a:r>
          </a:p>
        </p:txBody>
      </p:sp>
      <p:sp>
        <p:nvSpPr>
          <p:cNvPr id="1626135" name="Text Box 23"/>
          <p:cNvSpPr txBox="1">
            <a:spLocks noChangeArrowheads="1"/>
          </p:cNvSpPr>
          <p:nvPr/>
        </p:nvSpPr>
        <p:spPr bwMode="auto">
          <a:xfrm>
            <a:off x="180975" y="2082800"/>
            <a:ext cx="17462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Read/Write</a:t>
            </a:r>
          </a:p>
        </p:txBody>
      </p:sp>
      <p:sp>
        <p:nvSpPr>
          <p:cNvPr id="1626136" name="Freeform 24"/>
          <p:cNvSpPr>
            <a:spLocks/>
          </p:cNvSpPr>
          <p:nvPr/>
        </p:nvSpPr>
        <p:spPr bwMode="auto">
          <a:xfrm>
            <a:off x="1295400" y="2819400"/>
            <a:ext cx="990600" cy="609600"/>
          </a:xfrm>
          <a:custGeom>
            <a:avLst/>
            <a:gdLst/>
            <a:ahLst/>
            <a:cxnLst>
              <a:cxn ang="0">
                <a:pos x="392" y="0"/>
              </a:cxn>
              <a:cxn ang="0">
                <a:pos x="0" y="144"/>
              </a:cxn>
              <a:cxn ang="0">
                <a:pos x="0" y="288"/>
              </a:cxn>
            </a:cxnLst>
            <a:rect l="0" t="0" r="r" b="b"/>
            <a:pathLst>
              <a:path w="392" h="288">
                <a:moveTo>
                  <a:pt x="392" y="0"/>
                </a:moveTo>
                <a:lnTo>
                  <a:pt x="0" y="144"/>
                </a:lnTo>
                <a:lnTo>
                  <a:pt x="0" y="288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AutoShape 7"/>
          <p:cNvSpPr>
            <a:spLocks noChangeArrowheads="1"/>
          </p:cNvSpPr>
          <p:nvPr/>
        </p:nvSpPr>
        <p:spPr bwMode="auto">
          <a:xfrm>
            <a:off x="1600200" y="2057400"/>
            <a:ext cx="2743200" cy="1230313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2286000" y="2231658"/>
            <a:ext cx="1430626" cy="72135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106362" tIns="52388" rIns="106362" bIns="52388">
            <a:prstTxWarp prst="textNoShape">
              <a:avLst/>
            </a:prstTxWarp>
            <a:spAutoFit/>
          </a:bodyPr>
          <a:lstStyle/>
          <a:p>
            <a:pPr algn="ctr" defTabSz="1208088" eaLnBrk="0" hangingPunct="0"/>
            <a:r>
              <a:rPr lang="en-US" altLang="ko-KR" sz="2000" dirty="0" smtClean="0">
                <a:solidFill>
                  <a:srgbClr val="FFFFFF"/>
                </a:solidFill>
                <a:latin typeface="Calibri"/>
                <a:ea typeface="굴림" charset="-127"/>
                <a:cs typeface="굴림" charset="-127"/>
              </a:rPr>
              <a:t>Protection Check</a:t>
            </a:r>
            <a:endParaRPr lang="en-US" altLang="ko-KR" sz="2000" dirty="0">
              <a:solidFill>
                <a:srgbClr val="FFFFFF"/>
              </a:solidFill>
              <a:latin typeface="Calibri"/>
              <a:ea typeface="굴림" charset="-127"/>
              <a:cs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641352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 dirty="0" smtClean="0">
                <a:ea typeface="굴림" charset="-127"/>
                <a:cs typeface="굴림" charset="-127"/>
              </a:rPr>
              <a:t>Translation-</a:t>
            </a:r>
            <a:r>
              <a:rPr lang="en-US" altLang="ko-KR" dirty="0" err="1" smtClean="0">
                <a:ea typeface="굴림" charset="-127"/>
                <a:cs typeface="굴림" charset="-127"/>
              </a:rPr>
              <a:t>Lookaside</a:t>
            </a:r>
            <a:r>
              <a:rPr lang="en-US" altLang="ko-KR" dirty="0" smtClean="0">
                <a:ea typeface="굴림" charset="-127"/>
                <a:cs typeface="굴림" charset="-127"/>
              </a:rPr>
              <a:t> Buffers (TLB)</a:t>
            </a:r>
            <a:endParaRPr lang="en-US" altLang="ko-KR" sz="2000" i="1" dirty="0">
              <a:ea typeface="굴림" charset="-127"/>
              <a:cs typeface="굴림" charset="-127"/>
            </a:endParaRPr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D6389-10EB-9445-9A72-341816864186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8163" name="Rectangle 3"/>
          <p:cNvSpPr>
            <a:spLocks noChangeArrowheads="1"/>
          </p:cNvSpPr>
          <p:nvPr/>
        </p:nvSpPr>
        <p:spPr bwMode="auto">
          <a:xfrm>
            <a:off x="457200" y="838200"/>
            <a:ext cx="8305800" cy="242887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Address translation is very expensive!</a:t>
            </a:r>
          </a:p>
          <a:p>
            <a:pPr lvl="1" eaLnBrk="0" hangingPunct="0"/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In a two-level page table, each reference becomes </a:t>
            </a:r>
            <a:r>
              <a:rPr lang="en-US" altLang="ko-KR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several memory </a:t>
            </a: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accesses</a:t>
            </a:r>
            <a:endParaRPr lang="en-US" altLang="ko-KR" sz="2000" i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  <a:p>
            <a:pPr eaLnBrk="0" hangingPunct="0"/>
            <a:endParaRPr lang="en-US" altLang="ko-KR" sz="1200" i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  <a:p>
            <a:pPr eaLnBrk="0" hangingPunct="0"/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Solution: </a:t>
            </a:r>
            <a:r>
              <a:rPr lang="en-US" altLang="ko-KR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Cache translations in TLB</a:t>
            </a:r>
          </a:p>
          <a:p>
            <a:pPr eaLnBrk="0" hangingPunct="0"/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		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TLB hit		</a:t>
            </a:r>
            <a:r>
              <a:rPr lang="en-US" altLang="ko-KR" sz="2000" dirty="0" err="1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Single-Cycle </a:t>
            </a:r>
            <a:r>
              <a:rPr lang="en-US" altLang="ko-KR" sz="20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Translation</a:t>
            </a:r>
            <a:endParaRPr lang="en-US" altLang="ko-KR" sz="20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  <a:p>
            <a:pPr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	     	TLB miss 	</a:t>
            </a:r>
            <a:r>
              <a:rPr lang="en-US" altLang="ko-KR" sz="2000" dirty="0" err="1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Page-Table </a:t>
            </a:r>
            <a:r>
              <a:rPr lang="en-US" altLang="ko-KR" sz="20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Walk to refill </a:t>
            </a:r>
          </a:p>
        </p:txBody>
      </p:sp>
      <p:sp>
        <p:nvSpPr>
          <p:cNvPr id="1628164" name="Rectangle 4"/>
          <p:cNvSpPr>
            <a:spLocks noChangeArrowheads="1"/>
          </p:cNvSpPr>
          <p:nvPr/>
        </p:nvSpPr>
        <p:spPr bwMode="auto">
          <a:xfrm>
            <a:off x="5387975" y="5838825"/>
            <a:ext cx="1600200" cy="279400"/>
          </a:xfrm>
          <a:prstGeom prst="rect">
            <a:avLst/>
          </a:prstGeom>
          <a:solidFill>
            <a:schemeClr val="folHlink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8165" name="Rectangle 5"/>
          <p:cNvSpPr>
            <a:spLocks noChangeArrowheads="1"/>
          </p:cNvSpPr>
          <p:nvPr/>
        </p:nvSpPr>
        <p:spPr bwMode="auto">
          <a:xfrm>
            <a:off x="569913" y="4418013"/>
            <a:ext cx="3213100" cy="915987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8166" name="Line 6"/>
          <p:cNvSpPr>
            <a:spLocks noChangeShapeType="1"/>
          </p:cNvSpPr>
          <p:nvPr/>
        </p:nvSpPr>
        <p:spPr bwMode="auto">
          <a:xfrm>
            <a:off x="585788" y="4721225"/>
            <a:ext cx="3197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8167" name="Line 7"/>
          <p:cNvSpPr>
            <a:spLocks noChangeShapeType="1"/>
          </p:cNvSpPr>
          <p:nvPr/>
        </p:nvSpPr>
        <p:spPr bwMode="auto">
          <a:xfrm>
            <a:off x="569913" y="4418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8168" name="Line 8"/>
          <p:cNvSpPr>
            <a:spLocks noChangeShapeType="1"/>
          </p:cNvSpPr>
          <p:nvPr/>
        </p:nvSpPr>
        <p:spPr bwMode="auto">
          <a:xfrm>
            <a:off x="823913" y="4418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8169" name="Line 9"/>
          <p:cNvSpPr>
            <a:spLocks noChangeShapeType="1"/>
          </p:cNvSpPr>
          <p:nvPr/>
        </p:nvSpPr>
        <p:spPr bwMode="auto">
          <a:xfrm>
            <a:off x="1314450" y="4430713"/>
            <a:ext cx="0" cy="903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8170" name="Line 10"/>
          <p:cNvSpPr>
            <a:spLocks noChangeShapeType="1"/>
          </p:cNvSpPr>
          <p:nvPr/>
        </p:nvSpPr>
        <p:spPr bwMode="auto">
          <a:xfrm flipH="1">
            <a:off x="1065213" y="4418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8171" name="Line 11"/>
          <p:cNvSpPr>
            <a:spLocks noChangeShapeType="1"/>
          </p:cNvSpPr>
          <p:nvPr/>
        </p:nvSpPr>
        <p:spPr bwMode="auto">
          <a:xfrm>
            <a:off x="2589213" y="4430713"/>
            <a:ext cx="0" cy="903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8172" name="Rectangle 12"/>
          <p:cNvSpPr>
            <a:spLocks noChangeArrowheads="1"/>
          </p:cNvSpPr>
          <p:nvPr/>
        </p:nvSpPr>
        <p:spPr bwMode="auto">
          <a:xfrm>
            <a:off x="5430838" y="3714750"/>
            <a:ext cx="2476500" cy="2794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8173" name="Line 13"/>
          <p:cNvSpPr>
            <a:spLocks noChangeShapeType="1"/>
          </p:cNvSpPr>
          <p:nvPr/>
        </p:nvSpPr>
        <p:spPr bwMode="auto">
          <a:xfrm>
            <a:off x="7031038" y="3727450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8174" name="Rectangle 14"/>
          <p:cNvSpPr>
            <a:spLocks noChangeArrowheads="1"/>
          </p:cNvSpPr>
          <p:nvPr/>
        </p:nvSpPr>
        <p:spPr bwMode="auto">
          <a:xfrm>
            <a:off x="5759450" y="3667125"/>
            <a:ext cx="2029741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18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VPN   </a:t>
            </a:r>
            <a:r>
              <a:rPr lang="en-US" altLang="ko-KR" sz="1800" dirty="0">
                <a:solidFill>
                  <a:srgbClr val="00AE00"/>
                </a:solidFill>
                <a:latin typeface="Calibri"/>
                <a:ea typeface="굴림" charset="-127"/>
                <a:cs typeface="굴림" charset="-127"/>
              </a:rPr>
              <a:t>	      </a:t>
            </a:r>
            <a:r>
              <a:rPr lang="en-US" altLang="ko-KR" sz="18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8175" name="Rectangle 15"/>
          <p:cNvSpPr>
            <a:spLocks noChangeArrowheads="1"/>
          </p:cNvSpPr>
          <p:nvPr/>
        </p:nvSpPr>
        <p:spPr bwMode="auto">
          <a:xfrm>
            <a:off x="501650" y="4379913"/>
            <a:ext cx="314039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18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V </a:t>
            </a:r>
            <a:r>
              <a:rPr lang="en-US" altLang="ko-KR" sz="1800" dirty="0" smtClean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 R   W </a:t>
            </a:r>
            <a:r>
              <a:rPr lang="en-US" altLang="ko-KR" sz="18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D  </a:t>
            </a:r>
            <a:r>
              <a:rPr lang="en-US" altLang="ko-KR" sz="1800" dirty="0" smtClean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    </a:t>
            </a:r>
            <a:r>
              <a:rPr lang="en-US" altLang="ko-KR" sz="18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tag        </a:t>
            </a:r>
            <a:r>
              <a:rPr lang="en-US" altLang="ko-KR" sz="1800" dirty="0" smtClean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          PPN</a:t>
            </a:r>
            <a:endParaRPr lang="en-US" altLang="ko-KR" sz="1800" dirty="0">
              <a:solidFill>
                <a:srgbClr val="56127A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628176" name="Rectangle 16"/>
          <p:cNvSpPr>
            <a:spLocks noChangeArrowheads="1"/>
          </p:cNvSpPr>
          <p:nvPr/>
        </p:nvSpPr>
        <p:spPr bwMode="auto">
          <a:xfrm>
            <a:off x="2819400" y="5715000"/>
            <a:ext cx="18856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20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physical address</a:t>
            </a:r>
          </a:p>
        </p:txBody>
      </p:sp>
      <p:sp>
        <p:nvSpPr>
          <p:cNvPr id="1628177" name="Rectangle 17"/>
          <p:cNvSpPr>
            <a:spLocks noChangeArrowheads="1"/>
          </p:cNvSpPr>
          <p:nvPr/>
        </p:nvSpPr>
        <p:spPr bwMode="auto">
          <a:xfrm>
            <a:off x="5386388" y="5826125"/>
            <a:ext cx="2476500" cy="2794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8178" name="Line 18"/>
          <p:cNvSpPr>
            <a:spLocks noChangeShapeType="1"/>
          </p:cNvSpPr>
          <p:nvPr/>
        </p:nvSpPr>
        <p:spPr bwMode="auto">
          <a:xfrm>
            <a:off x="6986588" y="5838825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8179" name="Rectangle 19"/>
          <p:cNvSpPr>
            <a:spLocks noChangeArrowheads="1"/>
          </p:cNvSpPr>
          <p:nvPr/>
        </p:nvSpPr>
        <p:spPr bwMode="auto">
          <a:xfrm>
            <a:off x="5740400" y="5791200"/>
            <a:ext cx="1905871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18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PPN	     offset</a:t>
            </a:r>
          </a:p>
        </p:txBody>
      </p:sp>
      <p:sp>
        <p:nvSpPr>
          <p:cNvPr id="1628180" name="Rectangle 20"/>
          <p:cNvSpPr>
            <a:spLocks noChangeArrowheads="1"/>
          </p:cNvSpPr>
          <p:nvPr/>
        </p:nvSpPr>
        <p:spPr bwMode="auto">
          <a:xfrm>
            <a:off x="3182938" y="3625850"/>
            <a:ext cx="1619147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1800" i="1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28181" name="Line 21"/>
          <p:cNvSpPr>
            <a:spLocks noChangeShapeType="1"/>
          </p:cNvSpPr>
          <p:nvPr/>
        </p:nvSpPr>
        <p:spPr bwMode="auto">
          <a:xfrm>
            <a:off x="7661275" y="3990975"/>
            <a:ext cx="0" cy="1800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8182" name="Freeform 22"/>
          <p:cNvSpPr>
            <a:spLocks/>
          </p:cNvSpPr>
          <p:nvPr/>
        </p:nvSpPr>
        <p:spPr bwMode="auto">
          <a:xfrm>
            <a:off x="3200400" y="5334000"/>
            <a:ext cx="2979738" cy="452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1"/>
              </a:cxn>
              <a:cxn ang="0">
                <a:pos x="1876" y="71"/>
              </a:cxn>
              <a:cxn ang="0">
                <a:pos x="1876" y="284"/>
              </a:cxn>
            </a:cxnLst>
            <a:rect l="0" t="0" r="r" b="b"/>
            <a:pathLst>
              <a:path w="1877" h="285">
                <a:moveTo>
                  <a:pt x="0" y="0"/>
                </a:moveTo>
                <a:lnTo>
                  <a:pt x="0" y="71"/>
                </a:lnTo>
                <a:lnTo>
                  <a:pt x="1876" y="71"/>
                </a:lnTo>
                <a:lnTo>
                  <a:pt x="1876" y="28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8183" name="Line 23"/>
          <p:cNvSpPr>
            <a:spLocks noChangeShapeType="1"/>
          </p:cNvSpPr>
          <p:nvPr/>
        </p:nvSpPr>
        <p:spPr bwMode="auto">
          <a:xfrm>
            <a:off x="1557338" y="4424363"/>
            <a:ext cx="0" cy="909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8184" name="Line 24"/>
          <p:cNvSpPr>
            <a:spLocks noChangeShapeType="1"/>
          </p:cNvSpPr>
          <p:nvPr/>
        </p:nvSpPr>
        <p:spPr bwMode="auto">
          <a:xfrm flipH="1">
            <a:off x="1981200" y="5334000"/>
            <a:ext cx="0" cy="301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8185" name="Rectangle 25"/>
          <p:cNvSpPr>
            <a:spLocks noChangeArrowheads="1"/>
          </p:cNvSpPr>
          <p:nvPr/>
        </p:nvSpPr>
        <p:spPr bwMode="auto">
          <a:xfrm>
            <a:off x="1676400" y="5638800"/>
            <a:ext cx="66078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hit?</a:t>
            </a:r>
          </a:p>
        </p:txBody>
      </p:sp>
      <p:sp>
        <p:nvSpPr>
          <p:cNvPr id="1628186" name="Line 26"/>
          <p:cNvSpPr>
            <a:spLocks noChangeShapeType="1"/>
          </p:cNvSpPr>
          <p:nvPr/>
        </p:nvSpPr>
        <p:spPr bwMode="auto">
          <a:xfrm>
            <a:off x="576263" y="5011738"/>
            <a:ext cx="3197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8187" name="Freeform 27"/>
          <p:cNvSpPr>
            <a:spLocks/>
          </p:cNvSpPr>
          <p:nvPr/>
        </p:nvSpPr>
        <p:spPr bwMode="auto">
          <a:xfrm>
            <a:off x="2022475" y="3981450"/>
            <a:ext cx="4114800" cy="438150"/>
          </a:xfrm>
          <a:custGeom>
            <a:avLst/>
            <a:gdLst/>
            <a:ahLst/>
            <a:cxnLst>
              <a:cxn ang="0">
                <a:pos x="2592" y="0"/>
              </a:cxn>
              <a:cxn ang="0">
                <a:pos x="2592" y="96"/>
              </a:cxn>
              <a:cxn ang="0">
                <a:pos x="0" y="96"/>
              </a:cxn>
              <a:cxn ang="0">
                <a:pos x="0" y="288"/>
              </a:cxn>
            </a:cxnLst>
            <a:rect l="0" t="0" r="r" b="b"/>
            <a:pathLst>
              <a:path w="2592" h="288">
                <a:moveTo>
                  <a:pt x="2592" y="0"/>
                </a:moveTo>
                <a:lnTo>
                  <a:pt x="2592" y="96"/>
                </a:lnTo>
                <a:lnTo>
                  <a:pt x="0" y="96"/>
                </a:lnTo>
                <a:lnTo>
                  <a:pt x="0" y="28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8188" name="Text Box 28"/>
          <p:cNvSpPr txBox="1">
            <a:spLocks noChangeArrowheads="1"/>
          </p:cNvSpPr>
          <p:nvPr/>
        </p:nvSpPr>
        <p:spPr bwMode="auto">
          <a:xfrm>
            <a:off x="3851275" y="4357688"/>
            <a:ext cx="284634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18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(VPN = virtual page number)</a:t>
            </a:r>
            <a:endParaRPr lang="en-US" altLang="ko-KR" sz="2000" dirty="0">
              <a:solidFill>
                <a:srgbClr val="56127A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628189" name="Text Box 29"/>
          <p:cNvSpPr txBox="1">
            <a:spLocks noChangeArrowheads="1"/>
          </p:cNvSpPr>
          <p:nvPr/>
        </p:nvSpPr>
        <p:spPr bwMode="auto">
          <a:xfrm>
            <a:off x="3810000" y="4953000"/>
            <a:ext cx="298621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18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(PPN = physical page number)</a:t>
            </a:r>
            <a:endParaRPr lang="en-US" altLang="ko-KR" sz="2000" dirty="0">
              <a:solidFill>
                <a:srgbClr val="56127A"/>
              </a:solidFill>
              <a:latin typeface="Calibri"/>
              <a:ea typeface="굴림" charset="-127"/>
              <a:cs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510861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TLB Designs</a:t>
            </a:r>
            <a:endParaRPr lang="en-US" altLang="ko-KR"/>
          </a:p>
        </p:txBody>
      </p:sp>
      <p:sp>
        <p:nvSpPr>
          <p:cNvPr id="1656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Typically 32-128 entries, usually fully associative</a:t>
            </a:r>
          </a:p>
          <a:p>
            <a:pPr lvl="1"/>
            <a:r>
              <a:rPr lang="en-US" altLang="ko-KR" dirty="0" smtClean="0"/>
              <a:t>Each entry maps a large page, hence less spatial locality across pages </a:t>
            </a:r>
            <a:r>
              <a:rPr lang="en-US" altLang="ko-KR" dirty="0" smtClean="0">
                <a:sym typeface="Wingdings" charset="2"/>
              </a:rPr>
              <a:t></a:t>
            </a:r>
            <a:r>
              <a:rPr lang="en-US" altLang="ko-KR" dirty="0" smtClean="0"/>
              <a:t> more likely that two entries conflict</a:t>
            </a:r>
          </a:p>
          <a:p>
            <a:pPr lvl="1"/>
            <a:r>
              <a:rPr lang="en-US" altLang="ko-KR" dirty="0" smtClean="0"/>
              <a:t>Sometimes larger TLBs (256-512 entries) are 4-8 way set-associative</a:t>
            </a:r>
          </a:p>
          <a:p>
            <a:pPr lvl="1"/>
            <a:r>
              <a:rPr lang="en-US" altLang="ko-KR" dirty="0" smtClean="0"/>
              <a:t>Larger systems sometimes have multi-level (L1 and L2) TLBs</a:t>
            </a:r>
          </a:p>
          <a:p>
            <a:r>
              <a:rPr lang="en-US" altLang="ko-KR" dirty="0" smtClean="0"/>
              <a:t>Random or FIFO replacement policy</a:t>
            </a:r>
          </a:p>
          <a:p>
            <a:r>
              <a:rPr lang="en-US" altLang="ko-KR" dirty="0" smtClean="0"/>
              <a:t>TLB Reach: Size of largest virtual address space that can be simultaneously mapped by TLB</a:t>
            </a:r>
          </a:p>
          <a:p>
            <a:pPr lvl="1"/>
            <a:r>
              <a:rPr lang="en-US" altLang="ko-KR" dirty="0" smtClean="0"/>
              <a:t>Example: 64 TLB entries, 4KB pages, one page per entry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TLB Reach = _____________________________________________?</a:t>
            </a:r>
            <a:endParaRPr lang="en-US" altLang="ko-K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7836D-2362-D64E-A858-5200C07DF98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656836" name="Text Box 4"/>
          <p:cNvSpPr txBox="1">
            <a:spLocks noChangeArrowheads="1"/>
          </p:cNvSpPr>
          <p:nvPr/>
        </p:nvSpPr>
        <p:spPr bwMode="auto">
          <a:xfrm>
            <a:off x="2971800" y="5486400"/>
            <a:ext cx="5353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  <a:latin typeface="Calibri"/>
              </a:rPr>
              <a:t>64 entries * 4 KB = 256 KB (if contiguous)</a:t>
            </a:r>
          </a:p>
        </p:txBody>
      </p:sp>
    </p:spTree>
    <p:extLst>
      <p:ext uri="{BB962C8B-B14F-4D97-AF65-F5344CB8AC3E}">
        <p14:creationId xmlns:p14="http://schemas.microsoft.com/office/powerpoint/2010/main" val="142169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3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Handling a TLB Miss</a:t>
            </a:r>
            <a:endParaRPr lang="en-US" altLang="ko-KR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3200" dirty="0" smtClean="0"/>
              <a:t>Software (</a:t>
            </a:r>
            <a:r>
              <a:rPr lang="en-US" altLang="ko-KR" sz="3200" i="1" dirty="0" smtClean="0"/>
              <a:t>MIPS, Alpha</a:t>
            </a:r>
            <a:r>
              <a:rPr lang="en-US" altLang="ko-KR" sz="3200" dirty="0" smtClean="0"/>
              <a:t>)</a:t>
            </a:r>
          </a:p>
          <a:p>
            <a:pPr lvl="1"/>
            <a:r>
              <a:rPr lang="en-US" altLang="ko-KR" sz="2400" dirty="0" smtClean="0"/>
              <a:t>TLB miss causes an exception and the operating system walks the page tables and reloads TLB. A privileged “</a:t>
            </a:r>
            <a:r>
              <a:rPr lang="en-US" altLang="ko-KR" sz="2400" dirty="0" err="1" smtClean="0"/>
              <a:t>untranslated</a:t>
            </a:r>
            <a:r>
              <a:rPr lang="en-US" altLang="ko-KR" sz="2400" dirty="0" smtClean="0"/>
              <a:t>”  addressing mode used for walk.</a:t>
            </a:r>
          </a:p>
          <a:p>
            <a:pPr lvl="1"/>
            <a:r>
              <a:rPr lang="en-US" altLang="ko-KR" dirty="0"/>
              <a:t>Software TLB miss can be very expensive on out-of-order superscalar processor as requires a flush of pipeline to jump to trap </a:t>
            </a:r>
            <a:r>
              <a:rPr lang="en-US" altLang="ko-KR" dirty="0" smtClean="0"/>
              <a:t>handler.</a:t>
            </a:r>
            <a:endParaRPr lang="en-US" altLang="ko-KR" sz="2400" dirty="0" smtClean="0"/>
          </a:p>
          <a:p>
            <a:r>
              <a:rPr lang="en-US" altLang="ko-KR" sz="3200" dirty="0" smtClean="0"/>
              <a:t>Hardware (</a:t>
            </a:r>
            <a:r>
              <a:rPr lang="en-US" altLang="ko-KR" sz="3200" i="1" dirty="0" smtClean="0"/>
              <a:t>SPARC v8, x86, PowerPC, RISC-V</a:t>
            </a:r>
            <a:r>
              <a:rPr lang="en-US" altLang="ko-KR" sz="3200" dirty="0" smtClean="0"/>
              <a:t>)</a:t>
            </a:r>
          </a:p>
          <a:p>
            <a:pPr lvl="1"/>
            <a:r>
              <a:rPr lang="en-US" altLang="ko-KR" sz="2400" dirty="0" smtClean="0"/>
              <a:t>A memory management unit (MMU) walks the page tables and reloads the TLB.</a:t>
            </a:r>
          </a:p>
          <a:p>
            <a:pPr lvl="1"/>
            <a:r>
              <a:rPr lang="en-US" altLang="ko-KR" sz="2400" dirty="0" smtClean="0"/>
              <a:t>If a missing (data or PT) page is encountered during the TLB reloading, MMU gives up and signals a Page Fault exception for the original instruction</a:t>
            </a:r>
            <a:r>
              <a:rPr lang="en-US" altLang="ko-KR" dirty="0" smtClean="0"/>
              <a:t>.</a:t>
            </a:r>
          </a:p>
          <a:p>
            <a:r>
              <a:rPr lang="en-US" altLang="ko-KR" sz="2800" dirty="0" smtClean="0"/>
              <a:t>NOTE: A given ISA can use either TLB miss strategy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7D445-73B8-1346-9524-1F6FAD58DEFC}" type="slidenum">
              <a:rPr lang="en-US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540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Hierarchical Page Table Walk: SPARC v8</a:t>
            </a:r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35243-848A-B64E-9286-0A37CBB378A8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209550" y="990600"/>
            <a:ext cx="8724900" cy="4588545"/>
            <a:chOff x="190500" y="1295400"/>
            <a:chExt cx="8724900" cy="4588545"/>
          </a:xfrm>
        </p:grpSpPr>
        <p:sp>
          <p:nvSpPr>
            <p:cNvPr id="1638403" name="Rectangle 3"/>
            <p:cNvSpPr>
              <a:spLocks noChangeArrowheads="1"/>
            </p:cNvSpPr>
            <p:nvPr/>
          </p:nvSpPr>
          <p:spPr bwMode="auto">
            <a:xfrm>
              <a:off x="4483100" y="5202238"/>
              <a:ext cx="4432300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31 			      </a:t>
              </a:r>
              <a:r>
                <a:rPr lang="en-US" altLang="ko-KR" sz="1600" dirty="0" smtClean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    11            0</a:t>
              </a:r>
              <a:endPara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endParaRPr>
            </a:p>
          </p:txBody>
        </p:sp>
        <p:sp>
          <p:nvSpPr>
            <p:cNvPr id="1638404" name="Rectangle 4"/>
            <p:cNvSpPr>
              <a:spLocks noChangeArrowheads="1"/>
            </p:cNvSpPr>
            <p:nvPr/>
          </p:nvSpPr>
          <p:spPr bwMode="auto">
            <a:xfrm>
              <a:off x="4522788" y="5503863"/>
              <a:ext cx="3249612" cy="355600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05" name="Rectangle 5"/>
            <p:cNvSpPr>
              <a:spLocks noChangeArrowheads="1"/>
            </p:cNvSpPr>
            <p:nvPr/>
          </p:nvSpPr>
          <p:spPr bwMode="auto">
            <a:xfrm>
              <a:off x="4510088" y="5495925"/>
              <a:ext cx="4176712" cy="355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06" name="Rectangle 6"/>
            <p:cNvSpPr>
              <a:spLocks noChangeArrowheads="1"/>
            </p:cNvSpPr>
            <p:nvPr/>
          </p:nvSpPr>
          <p:spPr bwMode="auto">
            <a:xfrm>
              <a:off x="2679700" y="1371600"/>
              <a:ext cx="3416300" cy="355600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07" name="Rectangle 7"/>
            <p:cNvSpPr>
              <a:spLocks noChangeArrowheads="1"/>
            </p:cNvSpPr>
            <p:nvPr/>
          </p:nvSpPr>
          <p:spPr bwMode="auto">
            <a:xfrm>
              <a:off x="914400" y="1295400"/>
              <a:ext cx="1772471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altLang="ko-KR" sz="20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Virtual Address</a:t>
              </a:r>
            </a:p>
          </p:txBody>
        </p:sp>
        <p:sp>
          <p:nvSpPr>
            <p:cNvPr id="1638408" name="Rectangle 8"/>
            <p:cNvSpPr>
              <a:spLocks noChangeArrowheads="1"/>
            </p:cNvSpPr>
            <p:nvPr/>
          </p:nvSpPr>
          <p:spPr bwMode="auto">
            <a:xfrm>
              <a:off x="2689225" y="1376363"/>
              <a:ext cx="4546600" cy="355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09" name="Line 9"/>
            <p:cNvSpPr>
              <a:spLocks noChangeShapeType="1"/>
            </p:cNvSpPr>
            <p:nvPr/>
          </p:nvSpPr>
          <p:spPr bwMode="auto">
            <a:xfrm>
              <a:off x="6105525" y="1376363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10" name="Line 10"/>
            <p:cNvSpPr>
              <a:spLocks noChangeShapeType="1"/>
            </p:cNvSpPr>
            <p:nvPr/>
          </p:nvSpPr>
          <p:spPr bwMode="auto">
            <a:xfrm>
              <a:off x="4962525" y="1376363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11" name="Line 11"/>
            <p:cNvSpPr>
              <a:spLocks noChangeShapeType="1"/>
            </p:cNvSpPr>
            <p:nvPr/>
          </p:nvSpPr>
          <p:spPr bwMode="auto">
            <a:xfrm>
              <a:off x="3819525" y="1376363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12" name="Rectangle 12"/>
            <p:cNvSpPr>
              <a:spLocks noChangeArrowheads="1"/>
            </p:cNvSpPr>
            <p:nvPr/>
          </p:nvSpPr>
          <p:spPr bwMode="auto">
            <a:xfrm>
              <a:off x="2674938" y="1392238"/>
              <a:ext cx="4407157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Index 1	    </a:t>
              </a:r>
              <a:r>
                <a:rPr lang="en-US" altLang="ko-KR" sz="1600" dirty="0" smtClean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    Index </a:t>
              </a:r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2     </a:t>
              </a:r>
              <a:r>
                <a:rPr lang="en-US" altLang="ko-KR" sz="1600" dirty="0" smtClean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       </a:t>
              </a:r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Index 3       </a:t>
              </a:r>
              <a:r>
                <a:rPr lang="en-US" altLang="ko-KR" sz="1600" dirty="0" smtClean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       Offset</a:t>
              </a:r>
              <a:endPara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endParaRPr>
            </a:p>
          </p:txBody>
        </p:sp>
        <p:sp>
          <p:nvSpPr>
            <p:cNvPr id="1638413" name="Rectangle 13"/>
            <p:cNvSpPr>
              <a:spLocks noChangeArrowheads="1"/>
            </p:cNvSpPr>
            <p:nvPr/>
          </p:nvSpPr>
          <p:spPr bwMode="auto">
            <a:xfrm>
              <a:off x="2514600" y="1676400"/>
              <a:ext cx="4783262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31 </a:t>
              </a:r>
              <a:r>
                <a:rPr lang="en-US" altLang="ko-KR" sz="1600" dirty="0" smtClean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                     23                       17                  11                </a:t>
              </a:r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0</a:t>
              </a:r>
            </a:p>
          </p:txBody>
        </p:sp>
        <p:sp>
          <p:nvSpPr>
            <p:cNvPr id="1638414" name="Rectangle 14"/>
            <p:cNvSpPr>
              <a:spLocks noChangeArrowheads="1"/>
            </p:cNvSpPr>
            <p:nvPr/>
          </p:nvSpPr>
          <p:spPr bwMode="auto">
            <a:xfrm>
              <a:off x="203200" y="1970088"/>
              <a:ext cx="862517" cy="82843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Context</a:t>
              </a:r>
            </a:p>
            <a:p>
              <a:pPr eaLnBrk="0" hangingPunct="0"/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Table</a:t>
              </a:r>
            </a:p>
            <a:p>
              <a:pPr eaLnBrk="0" hangingPunct="0"/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Register</a:t>
              </a:r>
            </a:p>
          </p:txBody>
        </p:sp>
        <p:sp>
          <p:nvSpPr>
            <p:cNvPr id="1638415" name="Rectangle 15"/>
            <p:cNvSpPr>
              <a:spLocks noChangeArrowheads="1"/>
            </p:cNvSpPr>
            <p:nvPr/>
          </p:nvSpPr>
          <p:spPr bwMode="auto">
            <a:xfrm>
              <a:off x="190500" y="2984500"/>
              <a:ext cx="862517" cy="58221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Context</a:t>
              </a:r>
            </a:p>
            <a:p>
              <a:pPr eaLnBrk="0" hangingPunct="0"/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Register</a:t>
              </a:r>
            </a:p>
          </p:txBody>
        </p:sp>
        <p:sp>
          <p:nvSpPr>
            <p:cNvPr id="1638416" name="Rectangle 16"/>
            <p:cNvSpPr>
              <a:spLocks noChangeArrowheads="1"/>
            </p:cNvSpPr>
            <p:nvPr/>
          </p:nvSpPr>
          <p:spPr bwMode="auto">
            <a:xfrm>
              <a:off x="1622425" y="2366963"/>
              <a:ext cx="889000" cy="1270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17" name="Line 17"/>
            <p:cNvSpPr>
              <a:spLocks noChangeShapeType="1"/>
            </p:cNvSpPr>
            <p:nvPr/>
          </p:nvSpPr>
          <p:spPr bwMode="auto">
            <a:xfrm>
              <a:off x="1622425" y="28876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18" name="Line 18"/>
            <p:cNvSpPr>
              <a:spLocks noChangeShapeType="1"/>
            </p:cNvSpPr>
            <p:nvPr/>
          </p:nvSpPr>
          <p:spPr bwMode="auto">
            <a:xfrm>
              <a:off x="1622425" y="31162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19" name="Rectangle 19"/>
            <p:cNvSpPr>
              <a:spLocks noChangeArrowheads="1"/>
            </p:cNvSpPr>
            <p:nvPr/>
          </p:nvSpPr>
          <p:spPr bwMode="auto">
            <a:xfrm>
              <a:off x="1565275" y="2835275"/>
              <a:ext cx="833863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root </a:t>
              </a:r>
              <a:r>
                <a:rPr lang="en-US" altLang="ko-KR" sz="1600" dirty="0" err="1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ptr</a:t>
              </a:r>
              <a:endPara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endParaRPr>
            </a:p>
          </p:txBody>
        </p:sp>
        <p:sp>
          <p:nvSpPr>
            <p:cNvPr id="1638420" name="Line 20"/>
            <p:cNvSpPr>
              <a:spLocks noChangeShapeType="1"/>
            </p:cNvSpPr>
            <p:nvPr/>
          </p:nvSpPr>
          <p:spPr bwMode="auto">
            <a:xfrm flipV="1">
              <a:off x="1066800" y="2430462"/>
              <a:ext cx="530225" cy="79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21" name="Line 21"/>
            <p:cNvSpPr>
              <a:spLocks noChangeShapeType="1"/>
            </p:cNvSpPr>
            <p:nvPr/>
          </p:nvSpPr>
          <p:spPr bwMode="auto">
            <a:xfrm flipV="1">
              <a:off x="1066800" y="3040062"/>
              <a:ext cx="530225" cy="79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22" name="Rectangle 22"/>
            <p:cNvSpPr>
              <a:spLocks noChangeArrowheads="1"/>
            </p:cNvSpPr>
            <p:nvPr/>
          </p:nvSpPr>
          <p:spPr bwMode="auto">
            <a:xfrm>
              <a:off x="3222625" y="2900363"/>
              <a:ext cx="889000" cy="1270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23" name="Line 23"/>
            <p:cNvSpPr>
              <a:spLocks noChangeShapeType="1"/>
            </p:cNvSpPr>
            <p:nvPr/>
          </p:nvSpPr>
          <p:spPr bwMode="auto">
            <a:xfrm>
              <a:off x="3222625" y="35734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24" name="Line 24"/>
            <p:cNvSpPr>
              <a:spLocks noChangeShapeType="1"/>
            </p:cNvSpPr>
            <p:nvPr/>
          </p:nvSpPr>
          <p:spPr bwMode="auto">
            <a:xfrm>
              <a:off x="3222625" y="38020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25" name="Rectangle 25"/>
            <p:cNvSpPr>
              <a:spLocks noChangeArrowheads="1"/>
            </p:cNvSpPr>
            <p:nvPr/>
          </p:nvSpPr>
          <p:spPr bwMode="auto">
            <a:xfrm>
              <a:off x="3424238" y="3521075"/>
              <a:ext cx="494728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PTP</a:t>
              </a:r>
            </a:p>
          </p:txBody>
        </p:sp>
        <p:sp>
          <p:nvSpPr>
            <p:cNvPr id="1638426" name="Line 26"/>
            <p:cNvSpPr>
              <a:spLocks noChangeShapeType="1"/>
            </p:cNvSpPr>
            <p:nvPr/>
          </p:nvSpPr>
          <p:spPr bwMode="auto">
            <a:xfrm>
              <a:off x="2536825" y="2963863"/>
              <a:ext cx="660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27" name="Line 27"/>
            <p:cNvSpPr>
              <a:spLocks noChangeShapeType="1"/>
            </p:cNvSpPr>
            <p:nvPr/>
          </p:nvSpPr>
          <p:spPr bwMode="auto">
            <a:xfrm>
              <a:off x="4137025" y="3649663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28" name="Rectangle 28"/>
            <p:cNvSpPr>
              <a:spLocks noChangeArrowheads="1"/>
            </p:cNvSpPr>
            <p:nvPr/>
          </p:nvSpPr>
          <p:spPr bwMode="auto">
            <a:xfrm>
              <a:off x="4670425" y="3586163"/>
              <a:ext cx="889000" cy="101123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29" name="Line 29"/>
            <p:cNvSpPr>
              <a:spLocks noChangeShapeType="1"/>
            </p:cNvSpPr>
            <p:nvPr/>
          </p:nvSpPr>
          <p:spPr bwMode="auto">
            <a:xfrm>
              <a:off x="4670425" y="38782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30" name="Line 30"/>
            <p:cNvSpPr>
              <a:spLocks noChangeShapeType="1"/>
            </p:cNvSpPr>
            <p:nvPr/>
          </p:nvSpPr>
          <p:spPr bwMode="auto">
            <a:xfrm>
              <a:off x="4670425" y="41068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31" name="Rectangle 31"/>
            <p:cNvSpPr>
              <a:spLocks noChangeArrowheads="1"/>
            </p:cNvSpPr>
            <p:nvPr/>
          </p:nvSpPr>
          <p:spPr bwMode="auto">
            <a:xfrm>
              <a:off x="4872038" y="3819525"/>
              <a:ext cx="494728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PTP</a:t>
              </a:r>
            </a:p>
          </p:txBody>
        </p:sp>
        <p:sp>
          <p:nvSpPr>
            <p:cNvPr id="1638432" name="Line 32"/>
            <p:cNvSpPr>
              <a:spLocks noChangeShapeType="1"/>
            </p:cNvSpPr>
            <p:nvPr/>
          </p:nvSpPr>
          <p:spPr bwMode="auto">
            <a:xfrm>
              <a:off x="5584825" y="3954463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33" name="Rectangle 33"/>
            <p:cNvSpPr>
              <a:spLocks noChangeArrowheads="1"/>
            </p:cNvSpPr>
            <p:nvPr/>
          </p:nvSpPr>
          <p:spPr bwMode="auto">
            <a:xfrm>
              <a:off x="6118225" y="3890963"/>
              <a:ext cx="889000" cy="108743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34" name="Line 34"/>
            <p:cNvSpPr>
              <a:spLocks noChangeShapeType="1"/>
            </p:cNvSpPr>
            <p:nvPr/>
          </p:nvSpPr>
          <p:spPr bwMode="auto">
            <a:xfrm>
              <a:off x="6118225" y="45640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35" name="Line 35"/>
            <p:cNvSpPr>
              <a:spLocks noChangeShapeType="1"/>
            </p:cNvSpPr>
            <p:nvPr/>
          </p:nvSpPr>
          <p:spPr bwMode="auto">
            <a:xfrm>
              <a:off x="6118225" y="47926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36" name="Rectangle 36"/>
            <p:cNvSpPr>
              <a:spLocks noChangeArrowheads="1"/>
            </p:cNvSpPr>
            <p:nvPr/>
          </p:nvSpPr>
          <p:spPr bwMode="auto">
            <a:xfrm>
              <a:off x="6310313" y="4510088"/>
              <a:ext cx="488917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PTE</a:t>
              </a:r>
            </a:p>
          </p:txBody>
        </p:sp>
        <p:sp>
          <p:nvSpPr>
            <p:cNvPr id="1638437" name="Rectangle 37"/>
            <p:cNvSpPr>
              <a:spLocks noChangeArrowheads="1"/>
            </p:cNvSpPr>
            <p:nvPr/>
          </p:nvSpPr>
          <p:spPr bwMode="auto">
            <a:xfrm>
              <a:off x="1371600" y="2009775"/>
              <a:ext cx="1338208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Context Table</a:t>
              </a:r>
            </a:p>
          </p:txBody>
        </p:sp>
        <p:sp>
          <p:nvSpPr>
            <p:cNvPr id="1638438" name="Rectangle 38"/>
            <p:cNvSpPr>
              <a:spLocks noChangeArrowheads="1"/>
            </p:cNvSpPr>
            <p:nvPr/>
          </p:nvSpPr>
          <p:spPr bwMode="auto">
            <a:xfrm>
              <a:off x="3119438" y="2560638"/>
              <a:ext cx="874639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L1 Table</a:t>
              </a:r>
            </a:p>
          </p:txBody>
        </p:sp>
        <p:sp>
          <p:nvSpPr>
            <p:cNvPr id="1638439" name="Rectangle 39"/>
            <p:cNvSpPr>
              <a:spLocks noChangeArrowheads="1"/>
            </p:cNvSpPr>
            <p:nvPr/>
          </p:nvSpPr>
          <p:spPr bwMode="auto">
            <a:xfrm>
              <a:off x="4567238" y="3246438"/>
              <a:ext cx="874639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L2 Table</a:t>
              </a:r>
            </a:p>
          </p:txBody>
        </p:sp>
        <p:sp>
          <p:nvSpPr>
            <p:cNvPr id="1638440" name="Rectangle 40"/>
            <p:cNvSpPr>
              <a:spLocks noChangeArrowheads="1"/>
            </p:cNvSpPr>
            <p:nvPr/>
          </p:nvSpPr>
          <p:spPr bwMode="auto">
            <a:xfrm>
              <a:off x="6015038" y="3551238"/>
              <a:ext cx="874639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L3 Table</a:t>
              </a:r>
            </a:p>
          </p:txBody>
        </p:sp>
        <p:sp>
          <p:nvSpPr>
            <p:cNvPr id="1638441" name="Freeform 41"/>
            <p:cNvSpPr>
              <a:spLocks/>
            </p:cNvSpPr>
            <p:nvPr/>
          </p:nvSpPr>
          <p:spPr bwMode="auto">
            <a:xfrm>
              <a:off x="2905125" y="1744663"/>
              <a:ext cx="306388" cy="1906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00"/>
                </a:cxn>
                <a:cxn ang="0">
                  <a:pos x="192" y="1200"/>
                </a:cxn>
              </a:cxnLst>
              <a:rect l="0" t="0" r="r" b="b"/>
              <a:pathLst>
                <a:path w="193" h="1201">
                  <a:moveTo>
                    <a:pt x="0" y="0"/>
                  </a:moveTo>
                  <a:lnTo>
                    <a:pt x="0" y="1200"/>
                  </a:lnTo>
                  <a:lnTo>
                    <a:pt x="192" y="120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42" name="Freeform 42"/>
            <p:cNvSpPr>
              <a:spLocks/>
            </p:cNvSpPr>
            <p:nvPr/>
          </p:nvSpPr>
          <p:spPr bwMode="auto">
            <a:xfrm>
              <a:off x="4276725" y="1744663"/>
              <a:ext cx="382588" cy="22113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92"/>
                </a:cxn>
                <a:cxn ang="0">
                  <a:pos x="240" y="1392"/>
                </a:cxn>
              </a:cxnLst>
              <a:rect l="0" t="0" r="r" b="b"/>
              <a:pathLst>
                <a:path w="241" h="1393">
                  <a:moveTo>
                    <a:pt x="0" y="0"/>
                  </a:moveTo>
                  <a:lnTo>
                    <a:pt x="0" y="1392"/>
                  </a:lnTo>
                  <a:lnTo>
                    <a:pt x="240" y="13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43" name="Freeform 43"/>
            <p:cNvSpPr>
              <a:spLocks/>
            </p:cNvSpPr>
            <p:nvPr/>
          </p:nvSpPr>
          <p:spPr bwMode="auto">
            <a:xfrm>
              <a:off x="5724525" y="1744663"/>
              <a:ext cx="382588" cy="28971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24"/>
                </a:cxn>
                <a:cxn ang="0">
                  <a:pos x="240" y="1824"/>
                </a:cxn>
              </a:cxnLst>
              <a:rect l="0" t="0" r="r" b="b"/>
              <a:pathLst>
                <a:path w="241" h="1825">
                  <a:moveTo>
                    <a:pt x="0" y="0"/>
                  </a:moveTo>
                  <a:lnTo>
                    <a:pt x="0" y="1824"/>
                  </a:lnTo>
                  <a:lnTo>
                    <a:pt x="240" y="182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44" name="Rectangle 44"/>
            <p:cNvSpPr>
              <a:spLocks noChangeArrowheads="1"/>
            </p:cNvSpPr>
            <p:nvPr/>
          </p:nvSpPr>
          <p:spPr bwMode="auto">
            <a:xfrm>
              <a:off x="2663023" y="5486400"/>
              <a:ext cx="1908977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altLang="ko-KR" sz="20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Physical Address</a:t>
              </a:r>
            </a:p>
          </p:txBody>
        </p:sp>
        <p:sp>
          <p:nvSpPr>
            <p:cNvPr id="1638445" name="Rectangle 45"/>
            <p:cNvSpPr>
              <a:spLocks noChangeArrowheads="1"/>
            </p:cNvSpPr>
            <p:nvPr/>
          </p:nvSpPr>
          <p:spPr bwMode="auto">
            <a:xfrm>
              <a:off x="5343525" y="5511800"/>
              <a:ext cx="3231855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PPN	</a:t>
              </a:r>
              <a:r>
                <a:rPr lang="en-US" altLang="ko-KR" sz="1600" dirty="0" smtClean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  </a:t>
              </a:r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	         </a:t>
              </a:r>
              <a:r>
                <a:rPr lang="en-US" altLang="ko-KR" sz="1600" dirty="0" smtClean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      Offset</a:t>
              </a:r>
              <a:endPara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endParaRPr>
            </a:p>
          </p:txBody>
        </p:sp>
        <p:sp>
          <p:nvSpPr>
            <p:cNvPr id="1638446" name="Line 46"/>
            <p:cNvSpPr>
              <a:spLocks noChangeShapeType="1"/>
            </p:cNvSpPr>
            <p:nvPr/>
          </p:nvSpPr>
          <p:spPr bwMode="auto">
            <a:xfrm>
              <a:off x="7772400" y="5511800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47" name="Freeform 47"/>
            <p:cNvSpPr>
              <a:spLocks/>
            </p:cNvSpPr>
            <p:nvPr/>
          </p:nvSpPr>
          <p:spPr bwMode="auto">
            <a:xfrm>
              <a:off x="6553200" y="1730375"/>
              <a:ext cx="1743075" cy="37385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76"/>
                </a:cxn>
                <a:cxn ang="0">
                  <a:pos x="1104" y="576"/>
                </a:cxn>
                <a:cxn ang="0">
                  <a:pos x="1104" y="2592"/>
                </a:cxn>
              </a:cxnLst>
              <a:rect l="0" t="0" r="r" b="b"/>
              <a:pathLst>
                <a:path w="1105" h="2593">
                  <a:moveTo>
                    <a:pt x="0" y="0"/>
                  </a:moveTo>
                  <a:lnTo>
                    <a:pt x="0" y="576"/>
                  </a:lnTo>
                  <a:lnTo>
                    <a:pt x="1104" y="576"/>
                  </a:lnTo>
                  <a:lnTo>
                    <a:pt x="1104" y="25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48" name="Freeform 48"/>
            <p:cNvSpPr>
              <a:spLocks/>
            </p:cNvSpPr>
            <p:nvPr/>
          </p:nvSpPr>
          <p:spPr bwMode="auto">
            <a:xfrm>
              <a:off x="5715000" y="4716463"/>
              <a:ext cx="1687513" cy="795337"/>
            </a:xfrm>
            <a:custGeom>
              <a:avLst/>
              <a:gdLst/>
              <a:ahLst/>
              <a:cxnLst>
                <a:cxn ang="0">
                  <a:pos x="816" y="0"/>
                </a:cxn>
                <a:cxn ang="0">
                  <a:pos x="1056" y="0"/>
                </a:cxn>
                <a:cxn ang="0">
                  <a:pos x="1056" y="480"/>
                </a:cxn>
                <a:cxn ang="0">
                  <a:pos x="0" y="480"/>
                </a:cxn>
                <a:cxn ang="0">
                  <a:pos x="0" y="720"/>
                </a:cxn>
              </a:cxnLst>
              <a:rect l="0" t="0" r="r" b="b"/>
              <a:pathLst>
                <a:path w="1057" h="721">
                  <a:moveTo>
                    <a:pt x="816" y="0"/>
                  </a:moveTo>
                  <a:lnTo>
                    <a:pt x="1056" y="0"/>
                  </a:lnTo>
                  <a:lnTo>
                    <a:pt x="1056" y="480"/>
                  </a:lnTo>
                  <a:lnTo>
                    <a:pt x="0" y="480"/>
                  </a:lnTo>
                  <a:lnTo>
                    <a:pt x="0" y="7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38449" name="Rectangle 49"/>
          <p:cNvSpPr>
            <a:spLocks noChangeArrowheads="1"/>
          </p:cNvSpPr>
          <p:nvPr/>
        </p:nvSpPr>
        <p:spPr bwMode="auto">
          <a:xfrm>
            <a:off x="476250" y="5715000"/>
            <a:ext cx="678340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MMU does this table walk in hardware on a TLB miss</a:t>
            </a:r>
          </a:p>
        </p:txBody>
      </p:sp>
    </p:spTree>
    <p:extLst>
      <p:ext uri="{BB962C8B-B14F-4D97-AF65-F5344CB8AC3E}">
        <p14:creationId xmlns:p14="http://schemas.microsoft.com/office/powerpoint/2010/main" val="33927103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Page-Based Virtual-Memory </a:t>
            </a:r>
            <a:r>
              <a:rPr lang="en-US" dirty="0"/>
              <a:t>Machine</a:t>
            </a:r>
            <a:br>
              <a:rPr lang="en-US" dirty="0"/>
            </a:br>
            <a:r>
              <a:rPr lang="en-US" sz="2400" dirty="0"/>
              <a:t>(Hardware </a:t>
            </a:r>
            <a:r>
              <a:rPr lang="en-US" sz="2400" dirty="0" smtClean="0"/>
              <a:t>Page-Table </a:t>
            </a:r>
            <a:r>
              <a:rPr lang="en-US" sz="2400" dirty="0"/>
              <a:t>Walk)</a:t>
            </a:r>
            <a:endParaRPr lang="en-US" dirty="0"/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39F8F-B68F-E348-AB5E-213A526F8E08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1682" name="Rectangle 34"/>
          <p:cNvSpPr>
            <a:spLocks noGrp="1" noChangeArrowheads="1"/>
          </p:cNvSpPr>
          <p:nvPr>
            <p:ph idx="4294967295"/>
          </p:nvPr>
        </p:nvSpPr>
        <p:spPr>
          <a:xfrm>
            <a:off x="1460500" y="5943600"/>
            <a:ext cx="7683500" cy="406400"/>
          </a:xfrm>
        </p:spPr>
        <p:txBody>
          <a:bodyPr/>
          <a:lstStyle/>
          <a:p>
            <a:r>
              <a:rPr lang="en-US" sz="2000" dirty="0">
                <a:solidFill>
                  <a:srgbClr val="000000"/>
                </a:solidFill>
              </a:rPr>
              <a:t>Assumes page tables held in </a:t>
            </a:r>
            <a:r>
              <a:rPr lang="en-US" sz="2000" dirty="0" err="1">
                <a:solidFill>
                  <a:srgbClr val="000000"/>
                </a:solidFill>
              </a:rPr>
              <a:t>untranslated</a:t>
            </a:r>
            <a:r>
              <a:rPr lang="en-US" sz="2000" dirty="0">
                <a:solidFill>
                  <a:srgbClr val="000000"/>
                </a:solidFill>
              </a:rPr>
              <a:t> physical memory</a:t>
            </a:r>
          </a:p>
        </p:txBody>
      </p:sp>
      <p:sp>
        <p:nvSpPr>
          <p:cNvPr id="1691652" name="Line 4"/>
          <p:cNvSpPr>
            <a:spLocks noChangeShapeType="1"/>
          </p:cNvSpPr>
          <p:nvPr/>
        </p:nvSpPr>
        <p:spPr bwMode="auto">
          <a:xfrm>
            <a:off x="5410200" y="2859087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53" name="Line 5"/>
          <p:cNvSpPr>
            <a:spLocks noChangeShapeType="1"/>
          </p:cNvSpPr>
          <p:nvPr/>
        </p:nvSpPr>
        <p:spPr bwMode="auto">
          <a:xfrm>
            <a:off x="685800" y="2859087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" y="2249487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91655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Calibri"/>
                </a:rPr>
                <a:t>PC</a:t>
              </a:r>
            </a:p>
          </p:txBody>
        </p:sp>
        <p:sp>
          <p:nvSpPr>
            <p:cNvPr id="1691656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91657" name="Rectangle 9"/>
          <p:cNvSpPr>
            <a:spLocks noChangeArrowheads="1"/>
          </p:cNvSpPr>
          <p:nvPr/>
        </p:nvSpPr>
        <p:spPr bwMode="auto">
          <a:xfrm>
            <a:off x="990600" y="2325687"/>
            <a:ext cx="762000" cy="990600"/>
          </a:xfrm>
          <a:prstGeom prst="rect">
            <a:avLst/>
          </a:prstGeom>
          <a:solidFill>
            <a:srgbClr val="FDB9FE"/>
          </a:solidFill>
          <a:ln w="285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</a:rPr>
              <a:t>Inst. TLB</a:t>
            </a:r>
          </a:p>
        </p:txBody>
      </p:sp>
      <p:sp>
        <p:nvSpPr>
          <p:cNvPr id="1691658" name="Rectangle 10"/>
          <p:cNvSpPr>
            <a:spLocks noChangeArrowheads="1"/>
          </p:cNvSpPr>
          <p:nvPr/>
        </p:nvSpPr>
        <p:spPr bwMode="auto">
          <a:xfrm>
            <a:off x="1981200" y="2478087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</a:rPr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2249487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91660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Calibri"/>
                </a:rPr>
                <a:t>D</a:t>
              </a:r>
            </a:p>
          </p:txBody>
        </p:sp>
        <p:sp>
          <p:nvSpPr>
            <p:cNvPr id="1691661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91662" name="Rectangle 14"/>
          <p:cNvSpPr>
            <a:spLocks noChangeArrowheads="1"/>
          </p:cNvSpPr>
          <p:nvPr/>
        </p:nvSpPr>
        <p:spPr bwMode="auto">
          <a:xfrm>
            <a:off x="3429000" y="2325687"/>
            <a:ext cx="1066800" cy="914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</a:rPr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572000" y="2249487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91664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Calibri"/>
                </a:rPr>
                <a:t>E</a:t>
              </a:r>
            </a:p>
          </p:txBody>
        </p:sp>
        <p:sp>
          <p:nvSpPr>
            <p:cNvPr id="1691665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91666" name="Freeform 18"/>
          <p:cNvSpPr>
            <a:spLocks/>
          </p:cNvSpPr>
          <p:nvPr/>
        </p:nvSpPr>
        <p:spPr bwMode="auto">
          <a:xfrm>
            <a:off x="5029200" y="2325687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486400" y="2249487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91668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Calibri"/>
                </a:rPr>
                <a:t>M</a:t>
              </a:r>
            </a:p>
          </p:txBody>
        </p:sp>
        <p:sp>
          <p:nvSpPr>
            <p:cNvPr id="1691669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91671" name="Rectangle 23"/>
          <p:cNvSpPr>
            <a:spLocks noChangeArrowheads="1"/>
          </p:cNvSpPr>
          <p:nvPr/>
        </p:nvSpPr>
        <p:spPr bwMode="auto">
          <a:xfrm>
            <a:off x="7162800" y="2478087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</a:rPr>
              <a:t>Data Cache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8229600" y="2249487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91673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Calibri"/>
                </a:rPr>
                <a:t>W</a:t>
              </a:r>
            </a:p>
          </p:txBody>
        </p:sp>
        <p:sp>
          <p:nvSpPr>
            <p:cNvPr id="1691674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91675" name="Line 27"/>
          <p:cNvSpPr>
            <a:spLocks noChangeShapeType="1"/>
          </p:cNvSpPr>
          <p:nvPr/>
        </p:nvSpPr>
        <p:spPr bwMode="auto">
          <a:xfrm>
            <a:off x="4876800" y="25542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76" name="Line 28"/>
          <p:cNvSpPr>
            <a:spLocks noChangeShapeType="1"/>
          </p:cNvSpPr>
          <p:nvPr/>
        </p:nvSpPr>
        <p:spPr bwMode="auto">
          <a:xfrm>
            <a:off x="4876800" y="31638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77" name="Text Box 29"/>
          <p:cNvSpPr txBox="1">
            <a:spLocks noChangeArrowheads="1"/>
          </p:cNvSpPr>
          <p:nvPr/>
        </p:nvSpPr>
        <p:spPr bwMode="auto">
          <a:xfrm>
            <a:off x="5106965" y="2690296"/>
            <a:ext cx="30008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</a:rPr>
              <a:t>+</a:t>
            </a:r>
          </a:p>
        </p:txBody>
      </p:sp>
      <p:sp>
        <p:nvSpPr>
          <p:cNvPr id="1691678" name="Line 30"/>
          <p:cNvSpPr>
            <a:spLocks noChangeShapeType="1"/>
          </p:cNvSpPr>
          <p:nvPr/>
        </p:nvSpPr>
        <p:spPr bwMode="auto">
          <a:xfrm flipV="1">
            <a:off x="1600200" y="1600200"/>
            <a:ext cx="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79" name="Line 31"/>
          <p:cNvSpPr>
            <a:spLocks noChangeShapeType="1"/>
          </p:cNvSpPr>
          <p:nvPr/>
        </p:nvSpPr>
        <p:spPr bwMode="auto">
          <a:xfrm flipV="1">
            <a:off x="6629400" y="1600199"/>
            <a:ext cx="0" cy="8032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81" name="Text Box 33"/>
          <p:cNvSpPr txBox="1">
            <a:spLocks noChangeArrowheads="1"/>
          </p:cNvSpPr>
          <p:nvPr/>
        </p:nvSpPr>
        <p:spPr bwMode="auto">
          <a:xfrm>
            <a:off x="5486400" y="990600"/>
            <a:ext cx="2438400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ts val="0"/>
              </a:spcBef>
            </a:pPr>
            <a:r>
              <a:rPr lang="en-US" sz="1800" i="1" dirty="0">
                <a:solidFill>
                  <a:srgbClr val="000000"/>
                </a:solidFill>
                <a:latin typeface="Calibri"/>
              </a:rPr>
              <a:t>Page Fault</a:t>
            </a:r>
            <a:r>
              <a:rPr lang="en-US" sz="1800" i="1" dirty="0" smtClean="0">
                <a:solidFill>
                  <a:srgbClr val="000000"/>
                </a:solidFill>
                <a:latin typeface="Calibri"/>
              </a:rPr>
              <a:t>?</a:t>
            </a:r>
          </a:p>
          <a:p>
            <a:pPr algn="ctr" eaLnBrk="0" hangingPunct="0">
              <a:spcBef>
                <a:spcPts val="0"/>
              </a:spcBef>
            </a:pPr>
            <a:r>
              <a:rPr lang="en-US" sz="1800" i="1" dirty="0" smtClean="0">
                <a:solidFill>
                  <a:srgbClr val="000000"/>
                </a:solidFill>
                <a:latin typeface="Calibri"/>
              </a:rPr>
              <a:t>Protection </a:t>
            </a:r>
            <a:r>
              <a:rPr lang="en-US" sz="1800" i="1" dirty="0">
                <a:solidFill>
                  <a:srgbClr val="000000"/>
                </a:solidFill>
                <a:latin typeface="Calibri"/>
              </a:rPr>
              <a:t>violation?</a:t>
            </a: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70" name="Rectangle 22"/>
          <p:cNvSpPr>
            <a:spLocks noChangeArrowheads="1"/>
          </p:cNvSpPr>
          <p:nvPr/>
        </p:nvSpPr>
        <p:spPr bwMode="auto">
          <a:xfrm>
            <a:off x="6096000" y="2325687"/>
            <a:ext cx="762000" cy="990600"/>
          </a:xfrm>
          <a:prstGeom prst="rect">
            <a:avLst/>
          </a:prstGeom>
          <a:solidFill>
            <a:srgbClr val="FDB9FE"/>
          </a:solidFill>
          <a:ln w="285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</a:rPr>
              <a:t>Data TLB</a:t>
            </a:r>
          </a:p>
        </p:txBody>
      </p:sp>
      <p:sp>
        <p:nvSpPr>
          <p:cNvPr id="1691683" name="Rectangle 35"/>
          <p:cNvSpPr>
            <a:spLocks noChangeArrowheads="1"/>
          </p:cNvSpPr>
          <p:nvPr/>
        </p:nvSpPr>
        <p:spPr bwMode="auto">
          <a:xfrm>
            <a:off x="3429000" y="5526087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</a:rPr>
              <a:t>Main Memory (DRAM)</a:t>
            </a:r>
          </a:p>
        </p:txBody>
      </p:sp>
      <p:sp>
        <p:nvSpPr>
          <p:cNvPr id="1691684" name="Rectangle 36"/>
          <p:cNvSpPr>
            <a:spLocks noChangeArrowheads="1"/>
          </p:cNvSpPr>
          <p:nvPr/>
        </p:nvSpPr>
        <p:spPr bwMode="auto">
          <a:xfrm>
            <a:off x="3733800" y="4459287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</a:rPr>
              <a:t>Memory Controller</a:t>
            </a:r>
          </a:p>
        </p:txBody>
      </p:sp>
      <p:sp>
        <p:nvSpPr>
          <p:cNvPr id="1691685" name="Freeform 37"/>
          <p:cNvSpPr>
            <a:spLocks/>
          </p:cNvSpPr>
          <p:nvPr/>
        </p:nvSpPr>
        <p:spPr bwMode="auto">
          <a:xfrm>
            <a:off x="6400800" y="3163887"/>
            <a:ext cx="13716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86" name="Freeform 38"/>
          <p:cNvSpPr>
            <a:spLocks/>
          </p:cNvSpPr>
          <p:nvPr/>
        </p:nvSpPr>
        <p:spPr bwMode="auto">
          <a:xfrm flipH="1">
            <a:off x="2438400" y="3163887"/>
            <a:ext cx="12954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87" name="Line 39"/>
          <p:cNvSpPr>
            <a:spLocks noChangeShapeType="1"/>
          </p:cNvSpPr>
          <p:nvPr/>
        </p:nvSpPr>
        <p:spPr bwMode="auto">
          <a:xfrm>
            <a:off x="5105400" y="5068887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88" name="Text Box 40"/>
          <p:cNvSpPr txBox="1">
            <a:spLocks noChangeArrowheads="1"/>
          </p:cNvSpPr>
          <p:nvPr/>
        </p:nvSpPr>
        <p:spPr bwMode="auto">
          <a:xfrm>
            <a:off x="7696200" y="4417110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691689" name="Text Box 41"/>
          <p:cNvSpPr txBox="1">
            <a:spLocks noChangeArrowheads="1"/>
          </p:cNvSpPr>
          <p:nvPr/>
        </p:nvSpPr>
        <p:spPr bwMode="auto">
          <a:xfrm>
            <a:off x="1474787" y="4493310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691690" name="Text Box 42"/>
          <p:cNvSpPr txBox="1">
            <a:spLocks noChangeArrowheads="1"/>
          </p:cNvSpPr>
          <p:nvPr/>
        </p:nvSpPr>
        <p:spPr bwMode="auto">
          <a:xfrm>
            <a:off x="4724400" y="5104090"/>
            <a:ext cx="24384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691694" name="Text Box 46"/>
          <p:cNvSpPr txBox="1">
            <a:spLocks noChangeArrowheads="1"/>
          </p:cNvSpPr>
          <p:nvPr/>
        </p:nvSpPr>
        <p:spPr bwMode="auto">
          <a:xfrm>
            <a:off x="1752600" y="1752600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691696" name="Rectangle 48"/>
          <p:cNvSpPr>
            <a:spLocks noChangeArrowheads="1"/>
          </p:cNvSpPr>
          <p:nvPr/>
        </p:nvSpPr>
        <p:spPr bwMode="auto">
          <a:xfrm>
            <a:off x="3429000" y="3544887"/>
            <a:ext cx="1635125" cy="457200"/>
          </a:xfrm>
          <a:prstGeom prst="rect">
            <a:avLst/>
          </a:prstGeom>
          <a:solidFill>
            <a:srgbClr val="FDB9FE"/>
          </a:solidFill>
          <a:ln w="285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Page-Table </a:t>
            </a: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Base Register</a:t>
            </a:r>
            <a:endParaRPr lang="en-US" sz="18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1698" name="Line 50"/>
          <p:cNvSpPr>
            <a:spLocks noChangeShapeType="1"/>
          </p:cNvSpPr>
          <p:nvPr/>
        </p:nvSpPr>
        <p:spPr bwMode="auto">
          <a:xfrm flipH="1">
            <a:off x="1828800" y="2286000"/>
            <a:ext cx="76200" cy="5730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99" name="Text Box 51"/>
          <p:cNvSpPr txBox="1">
            <a:spLocks noChangeArrowheads="1"/>
          </p:cNvSpPr>
          <p:nvPr/>
        </p:nvSpPr>
        <p:spPr bwMode="auto">
          <a:xfrm>
            <a:off x="228600" y="1524000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</a:rPr>
              <a:t>Virtual Address</a:t>
            </a:r>
          </a:p>
        </p:txBody>
      </p:sp>
      <p:sp>
        <p:nvSpPr>
          <p:cNvPr id="1691700" name="Line 52"/>
          <p:cNvSpPr>
            <a:spLocks noChangeShapeType="1"/>
          </p:cNvSpPr>
          <p:nvPr/>
        </p:nvSpPr>
        <p:spPr bwMode="auto">
          <a:xfrm flipH="1" flipV="1">
            <a:off x="762000" y="2133600"/>
            <a:ext cx="76200" cy="6492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01" name="Text Box 53"/>
          <p:cNvSpPr txBox="1">
            <a:spLocks noChangeArrowheads="1"/>
          </p:cNvSpPr>
          <p:nvPr/>
        </p:nvSpPr>
        <p:spPr bwMode="auto">
          <a:xfrm>
            <a:off x="6781800" y="1676400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691702" name="Line 54"/>
          <p:cNvSpPr>
            <a:spLocks noChangeShapeType="1"/>
          </p:cNvSpPr>
          <p:nvPr/>
        </p:nvSpPr>
        <p:spPr bwMode="auto">
          <a:xfrm flipH="1">
            <a:off x="6961188" y="2286000"/>
            <a:ext cx="49212" cy="6016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03" name="Text Box 55"/>
          <p:cNvSpPr txBox="1">
            <a:spLocks noChangeArrowheads="1"/>
          </p:cNvSpPr>
          <p:nvPr/>
        </p:nvSpPr>
        <p:spPr bwMode="auto">
          <a:xfrm>
            <a:off x="5334000" y="1600200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</a:rPr>
              <a:t>Virtual Address</a:t>
            </a:r>
          </a:p>
        </p:txBody>
      </p:sp>
      <p:sp>
        <p:nvSpPr>
          <p:cNvPr id="1691704" name="Line 56"/>
          <p:cNvSpPr>
            <a:spLocks noChangeShapeType="1"/>
          </p:cNvSpPr>
          <p:nvPr/>
        </p:nvSpPr>
        <p:spPr bwMode="auto">
          <a:xfrm flipH="1" flipV="1">
            <a:off x="5867400" y="2173287"/>
            <a:ext cx="762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05" name="Rectangle 57"/>
          <p:cNvSpPr>
            <a:spLocks noChangeArrowheads="1"/>
          </p:cNvSpPr>
          <p:nvPr/>
        </p:nvSpPr>
        <p:spPr bwMode="auto">
          <a:xfrm>
            <a:off x="5257800" y="3621087"/>
            <a:ext cx="2057400" cy="685800"/>
          </a:xfrm>
          <a:prstGeom prst="rect">
            <a:avLst/>
          </a:prstGeom>
          <a:solidFill>
            <a:srgbClr val="FDB9FE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</a:rPr>
              <a:t>Hardware Page Table Walker</a:t>
            </a:r>
          </a:p>
        </p:txBody>
      </p:sp>
      <p:sp>
        <p:nvSpPr>
          <p:cNvPr id="1691706" name="Line 58"/>
          <p:cNvSpPr>
            <a:spLocks noChangeShapeType="1"/>
          </p:cNvSpPr>
          <p:nvPr/>
        </p:nvSpPr>
        <p:spPr bwMode="auto">
          <a:xfrm>
            <a:off x="5029200" y="3697287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07" name="Line 59"/>
          <p:cNvSpPr>
            <a:spLocks noChangeShapeType="1"/>
          </p:cNvSpPr>
          <p:nvPr/>
        </p:nvSpPr>
        <p:spPr bwMode="auto">
          <a:xfrm>
            <a:off x="6629400" y="3316287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08" name="Text Box 60"/>
          <p:cNvSpPr txBox="1">
            <a:spLocks noChangeArrowheads="1"/>
          </p:cNvSpPr>
          <p:nvPr/>
        </p:nvSpPr>
        <p:spPr bwMode="auto">
          <a:xfrm>
            <a:off x="794789" y="3314977"/>
            <a:ext cx="736111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i="1" dirty="0">
                <a:solidFill>
                  <a:srgbClr val="000000"/>
                </a:solidFill>
                <a:latin typeface="Calibri"/>
              </a:rPr>
              <a:t>Miss?</a:t>
            </a: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10" name="Freeform 62"/>
          <p:cNvSpPr>
            <a:spLocks/>
          </p:cNvSpPr>
          <p:nvPr/>
        </p:nvSpPr>
        <p:spPr bwMode="auto">
          <a:xfrm>
            <a:off x="7315200" y="3163887"/>
            <a:ext cx="3048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96" y="432"/>
              </a:cxn>
              <a:cxn ang="0">
                <a:pos x="96" y="0"/>
              </a:cxn>
            </a:cxnLst>
            <a:rect l="0" t="0" r="r" b="b"/>
            <a:pathLst>
              <a:path w="96" h="432">
                <a:moveTo>
                  <a:pt x="0" y="432"/>
                </a:moveTo>
                <a:lnTo>
                  <a:pt x="96" y="432"/>
                </a:lnTo>
                <a:lnTo>
                  <a:pt x="96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11" name="Line 63"/>
          <p:cNvSpPr>
            <a:spLocks noChangeShapeType="1"/>
          </p:cNvSpPr>
          <p:nvPr/>
        </p:nvSpPr>
        <p:spPr bwMode="auto">
          <a:xfrm flipV="1">
            <a:off x="6781800" y="3316287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12" name="Freeform 64"/>
          <p:cNvSpPr>
            <a:spLocks/>
          </p:cNvSpPr>
          <p:nvPr/>
        </p:nvSpPr>
        <p:spPr bwMode="auto">
          <a:xfrm>
            <a:off x="1524000" y="3316287"/>
            <a:ext cx="3733800" cy="914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13" name="Text Box 65"/>
          <p:cNvSpPr txBox="1">
            <a:spLocks noChangeArrowheads="1"/>
          </p:cNvSpPr>
          <p:nvPr/>
        </p:nvSpPr>
        <p:spPr bwMode="auto">
          <a:xfrm>
            <a:off x="5900189" y="3238777"/>
            <a:ext cx="736111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i="1" dirty="0">
                <a:solidFill>
                  <a:srgbClr val="000000"/>
                </a:solidFill>
                <a:latin typeface="Calibri"/>
              </a:rPr>
              <a:t>Miss?</a:t>
            </a: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14" name="Freeform 66"/>
          <p:cNvSpPr>
            <a:spLocks/>
          </p:cNvSpPr>
          <p:nvPr/>
        </p:nvSpPr>
        <p:spPr bwMode="auto">
          <a:xfrm>
            <a:off x="1676400" y="3316287"/>
            <a:ext cx="3581400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Line 63"/>
          <p:cNvSpPr>
            <a:spLocks noChangeShapeType="1"/>
          </p:cNvSpPr>
          <p:nvPr/>
        </p:nvSpPr>
        <p:spPr bwMode="auto">
          <a:xfrm flipV="1">
            <a:off x="7010400" y="3124200"/>
            <a:ext cx="381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Line 54"/>
          <p:cNvSpPr>
            <a:spLocks noChangeShapeType="1"/>
          </p:cNvSpPr>
          <p:nvPr/>
        </p:nvSpPr>
        <p:spPr bwMode="auto">
          <a:xfrm>
            <a:off x="7086600" y="2286000"/>
            <a:ext cx="0" cy="1142999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Text Box 33"/>
          <p:cNvSpPr txBox="1">
            <a:spLocks noChangeArrowheads="1"/>
          </p:cNvSpPr>
          <p:nvPr/>
        </p:nvSpPr>
        <p:spPr bwMode="auto">
          <a:xfrm>
            <a:off x="381000" y="990600"/>
            <a:ext cx="2438400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ts val="0"/>
              </a:spcBef>
            </a:pPr>
            <a:r>
              <a:rPr lang="en-US" sz="1800" i="1" dirty="0">
                <a:solidFill>
                  <a:srgbClr val="000000"/>
                </a:solidFill>
                <a:latin typeface="Calibri"/>
              </a:rPr>
              <a:t>Page Fault</a:t>
            </a:r>
            <a:r>
              <a:rPr lang="en-US" sz="1800" i="1" dirty="0" smtClean="0">
                <a:solidFill>
                  <a:srgbClr val="000000"/>
                </a:solidFill>
                <a:latin typeface="Calibri"/>
              </a:rPr>
              <a:t>?</a:t>
            </a:r>
          </a:p>
          <a:p>
            <a:pPr algn="ctr" eaLnBrk="0" hangingPunct="0">
              <a:spcBef>
                <a:spcPts val="0"/>
              </a:spcBef>
            </a:pPr>
            <a:r>
              <a:rPr lang="en-US" sz="1800" i="1" dirty="0" smtClean="0">
                <a:solidFill>
                  <a:srgbClr val="000000"/>
                </a:solidFill>
                <a:latin typeface="Calibri"/>
              </a:rPr>
              <a:t>Protection </a:t>
            </a:r>
            <a:r>
              <a:rPr lang="en-US" sz="1800" i="1" dirty="0">
                <a:solidFill>
                  <a:srgbClr val="000000"/>
                </a:solidFill>
                <a:latin typeface="Calibri"/>
              </a:rPr>
              <a:t>violation?</a:t>
            </a: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2906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Page Fault Handler</a:t>
            </a:r>
            <a:endParaRPr lang="en-US"/>
          </a:p>
        </p:txBody>
      </p:sp>
      <p:sp>
        <p:nvSpPr>
          <p:cNvPr id="1698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6425" cy="5562600"/>
          </a:xfrm>
        </p:spPr>
        <p:txBody>
          <a:bodyPr/>
          <a:lstStyle/>
          <a:p>
            <a:r>
              <a:rPr lang="en-US" dirty="0" smtClean="0"/>
              <a:t>When the referenced page is not in DRAM:</a:t>
            </a:r>
          </a:p>
          <a:p>
            <a:pPr lvl="1"/>
            <a:r>
              <a:rPr lang="en-US" dirty="0" smtClean="0"/>
              <a:t>The missing page is located (or created)</a:t>
            </a:r>
          </a:p>
          <a:p>
            <a:pPr lvl="1"/>
            <a:r>
              <a:rPr lang="en-US" dirty="0" smtClean="0"/>
              <a:t>It is brought in from disk, and page table is updated</a:t>
            </a:r>
          </a:p>
          <a:p>
            <a:pPr lvl="2"/>
            <a:r>
              <a:rPr lang="en-US" dirty="0" smtClean="0"/>
              <a:t>Another job may be run on the CPU while the first job waits for the requested page to be read from disk</a:t>
            </a:r>
          </a:p>
          <a:p>
            <a:pPr lvl="1"/>
            <a:r>
              <a:rPr lang="en-US" dirty="0" smtClean="0"/>
              <a:t>If no free pages are left, a page is swapped out</a:t>
            </a:r>
          </a:p>
          <a:p>
            <a:pPr lvl="2"/>
            <a:r>
              <a:rPr lang="en-US" dirty="0" smtClean="0"/>
              <a:t>Pseudo-LRU replacement policy, implemented in software</a:t>
            </a:r>
          </a:p>
          <a:p>
            <a:r>
              <a:rPr lang="en-US" dirty="0" smtClean="0"/>
              <a:t>Since it takes a long time to transfer a page (</a:t>
            </a:r>
            <a:r>
              <a:rPr lang="en-US" dirty="0" err="1" smtClean="0"/>
              <a:t>msecs</a:t>
            </a:r>
            <a:r>
              <a:rPr lang="en-US" dirty="0" smtClean="0"/>
              <a:t>), page faults are handled completely in software by OS</a:t>
            </a:r>
          </a:p>
          <a:p>
            <a:pPr lvl="1"/>
            <a:r>
              <a:rPr lang="en-US" dirty="0" err="1" smtClean="0"/>
              <a:t>Untranslated</a:t>
            </a:r>
            <a:r>
              <a:rPr lang="en-US" dirty="0" smtClean="0"/>
              <a:t> addressing mode is essential to allow kernel to access page tables</a:t>
            </a:r>
          </a:p>
          <a:p>
            <a:r>
              <a:rPr lang="en-US" dirty="0" smtClean="0"/>
              <a:t>Keeping TLBs coherent with page table changes might require expensive “TLB </a:t>
            </a:r>
            <a:r>
              <a:rPr lang="en-US" dirty="0" err="1" smtClean="0"/>
              <a:t>shootdown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Interrupt other processors to invalidate stale TLB entries</a:t>
            </a:r>
          </a:p>
          <a:p>
            <a:pPr lvl="1"/>
            <a:r>
              <a:rPr lang="en-US" dirty="0" smtClean="0"/>
              <a:t>Some mainframes had hardware TLB coherence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076DC-9989-C345-B2D7-C32362AF26A2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52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Handling VM-related exceptions</a:t>
            </a:r>
            <a:endParaRPr lang="en-US" dirty="0"/>
          </a:p>
        </p:txBody>
      </p:sp>
      <p:sp>
        <p:nvSpPr>
          <p:cNvPr id="1685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276600"/>
            <a:ext cx="8305800" cy="3124200"/>
          </a:xfrm>
          <a:solidFill>
            <a:srgbClr val="FFFFFF"/>
          </a:solidFill>
          <a:ln w="28575" cmpd="sng">
            <a:noFill/>
          </a:ln>
        </p:spPr>
        <p:txBody>
          <a:bodyPr/>
          <a:lstStyle/>
          <a:p>
            <a:r>
              <a:rPr lang="en-US" sz="2400" dirty="0" smtClean="0"/>
              <a:t>Handling a TLB miss needs a hardware or software mechanism to refill TLB </a:t>
            </a:r>
          </a:p>
          <a:p>
            <a:r>
              <a:rPr lang="en-US" sz="2400" dirty="0" smtClean="0"/>
              <a:t>Handling page fault (e.g., page is on disk) needs </a:t>
            </a:r>
            <a:r>
              <a:rPr lang="en-US" sz="2400" i="1" dirty="0" err="1" smtClean="0"/>
              <a:t>restartable</a:t>
            </a:r>
            <a:r>
              <a:rPr lang="en-US" sz="2400" i="1" dirty="0" smtClean="0"/>
              <a:t> </a:t>
            </a:r>
            <a:r>
              <a:rPr lang="en-US" sz="2400" dirty="0" smtClean="0"/>
              <a:t>exception so software handler can resume after retrieving page</a:t>
            </a:r>
          </a:p>
          <a:p>
            <a:pPr lvl="1"/>
            <a:r>
              <a:rPr lang="en-US" sz="1800" dirty="0" smtClean="0"/>
              <a:t>Precise exceptions are easy to restart</a:t>
            </a:r>
          </a:p>
          <a:p>
            <a:pPr lvl="1"/>
            <a:r>
              <a:rPr lang="en-US" sz="1800" dirty="0" smtClean="0"/>
              <a:t>Can be imprecise but </a:t>
            </a:r>
            <a:r>
              <a:rPr lang="en-US" sz="1800" dirty="0" err="1" smtClean="0"/>
              <a:t>restartable</a:t>
            </a:r>
            <a:r>
              <a:rPr lang="en-US" sz="1800" dirty="0" smtClean="0"/>
              <a:t>, but this complicates OS software</a:t>
            </a:r>
          </a:p>
          <a:p>
            <a:r>
              <a:rPr lang="en-US" sz="2400" dirty="0" smtClean="0"/>
              <a:t>A protection violation may abort process</a:t>
            </a:r>
          </a:p>
          <a:p>
            <a:pPr lvl="1"/>
            <a:r>
              <a:rPr lang="en-US" sz="1800" dirty="0" smtClean="0"/>
              <a:t>But often handled the same as a page fault</a:t>
            </a:r>
          </a:p>
          <a:p>
            <a:pPr lvl="1"/>
            <a:endParaRPr lang="en-US" sz="2000" dirty="0" smtClean="0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E37DD-8419-5243-9E56-EE2601435CE6}" type="slidenum">
              <a:rPr lang="en-US"/>
              <a:pPr/>
              <a:t>29</a:t>
            </a:fld>
            <a:endParaRPr lang="en-US"/>
          </a:p>
        </p:txBody>
      </p:sp>
      <p:sp>
        <p:nvSpPr>
          <p:cNvPr id="1685508" name="Line 4"/>
          <p:cNvSpPr>
            <a:spLocks noChangeShapeType="1"/>
          </p:cNvSpPr>
          <p:nvPr/>
        </p:nvSpPr>
        <p:spPr bwMode="auto">
          <a:xfrm>
            <a:off x="5638800" y="18288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85509" name="Line 5"/>
          <p:cNvSpPr>
            <a:spLocks noChangeShapeType="1"/>
          </p:cNvSpPr>
          <p:nvPr/>
        </p:nvSpPr>
        <p:spPr bwMode="auto">
          <a:xfrm>
            <a:off x="990600" y="18288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685510" name="Group 6"/>
          <p:cNvGrpSpPr>
            <a:grpSpLocks/>
          </p:cNvGrpSpPr>
          <p:nvPr/>
        </p:nvGrpSpPr>
        <p:grpSpPr bwMode="auto">
          <a:xfrm>
            <a:off x="6858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85511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PC</a:t>
              </a:r>
            </a:p>
          </p:txBody>
        </p:sp>
        <p:sp>
          <p:nvSpPr>
            <p:cNvPr id="1685512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685513" name="Rectangle 9"/>
          <p:cNvSpPr>
            <a:spLocks noChangeArrowheads="1"/>
          </p:cNvSpPr>
          <p:nvPr/>
        </p:nvSpPr>
        <p:spPr bwMode="auto">
          <a:xfrm>
            <a:off x="1143000" y="1295400"/>
            <a:ext cx="685800" cy="990600"/>
          </a:xfrm>
          <a:prstGeom prst="rect">
            <a:avLst/>
          </a:prstGeom>
          <a:solidFill>
            <a:srgbClr val="FDB9FE"/>
          </a:solidFill>
          <a:ln w="28575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Inst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TLB</a:t>
            </a:r>
          </a:p>
        </p:txBody>
      </p:sp>
      <p:sp>
        <p:nvSpPr>
          <p:cNvPr id="1685514" name="Rectangle 10"/>
          <p:cNvSpPr>
            <a:spLocks noChangeArrowheads="1"/>
          </p:cNvSpPr>
          <p:nvPr/>
        </p:nvSpPr>
        <p:spPr bwMode="auto">
          <a:xfrm>
            <a:off x="19812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Calibri"/>
                <a:cs typeface="Calibri"/>
              </a:rPr>
              <a:t>Inst. Cache</a:t>
            </a:r>
          </a:p>
        </p:txBody>
      </p:sp>
      <p:grpSp>
        <p:nvGrpSpPr>
          <p:cNvPr id="1685515" name="Group 11"/>
          <p:cNvGrpSpPr>
            <a:grpSpLocks/>
          </p:cNvGrpSpPr>
          <p:nvPr/>
        </p:nvGrpSpPr>
        <p:grpSpPr bwMode="auto">
          <a:xfrm>
            <a:off x="30480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85516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  <a:latin typeface="Calibri"/>
                  <a:cs typeface="Calibri"/>
                </a:rPr>
                <a:t>D</a:t>
              </a:r>
            </a:p>
          </p:txBody>
        </p:sp>
        <p:sp>
          <p:nvSpPr>
            <p:cNvPr id="1685517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685518" name="Rectangle 14"/>
          <p:cNvSpPr>
            <a:spLocks noChangeArrowheads="1"/>
          </p:cNvSpPr>
          <p:nvPr/>
        </p:nvSpPr>
        <p:spPr bwMode="auto">
          <a:xfrm>
            <a:off x="3505200" y="12954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Decode</a:t>
            </a:r>
          </a:p>
        </p:txBody>
      </p:sp>
      <p:grpSp>
        <p:nvGrpSpPr>
          <p:cNvPr id="1685519" name="Group 15"/>
          <p:cNvGrpSpPr>
            <a:grpSpLocks/>
          </p:cNvGrpSpPr>
          <p:nvPr/>
        </p:nvGrpSpPr>
        <p:grpSpPr bwMode="auto">
          <a:xfrm>
            <a:off x="48006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85520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  <a:latin typeface="Calibri"/>
                  <a:cs typeface="Calibri"/>
                </a:rPr>
                <a:t>E</a:t>
              </a:r>
            </a:p>
          </p:txBody>
        </p:sp>
        <p:sp>
          <p:nvSpPr>
            <p:cNvPr id="1685521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685522" name="Freeform 18"/>
          <p:cNvSpPr>
            <a:spLocks/>
          </p:cNvSpPr>
          <p:nvPr/>
        </p:nvSpPr>
        <p:spPr bwMode="auto">
          <a:xfrm>
            <a:off x="5257800" y="12954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685523" name="Group 19"/>
          <p:cNvGrpSpPr>
            <a:grpSpLocks/>
          </p:cNvGrpSpPr>
          <p:nvPr/>
        </p:nvGrpSpPr>
        <p:grpSpPr bwMode="auto">
          <a:xfrm>
            <a:off x="57912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85524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  <a:latin typeface="Calibri"/>
                  <a:cs typeface="Calibri"/>
                </a:rPr>
                <a:t>M</a:t>
              </a:r>
            </a:p>
          </p:txBody>
        </p:sp>
        <p:sp>
          <p:nvSpPr>
            <p:cNvPr id="1685525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685526" name="Rectangle 22"/>
          <p:cNvSpPr>
            <a:spLocks noChangeArrowheads="1"/>
          </p:cNvSpPr>
          <p:nvPr/>
        </p:nvSpPr>
        <p:spPr bwMode="auto">
          <a:xfrm>
            <a:off x="6248400" y="1295400"/>
            <a:ext cx="762000" cy="990600"/>
          </a:xfrm>
          <a:prstGeom prst="rect">
            <a:avLst/>
          </a:prstGeom>
          <a:solidFill>
            <a:srgbClr val="FDB9FE"/>
          </a:solidFill>
          <a:ln w="28575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Calibri"/>
                <a:cs typeface="Calibri"/>
              </a:rPr>
              <a:t>Data TLB</a:t>
            </a:r>
          </a:p>
        </p:txBody>
      </p:sp>
      <p:sp>
        <p:nvSpPr>
          <p:cNvPr id="1685527" name="Rectangle 23"/>
          <p:cNvSpPr>
            <a:spLocks noChangeArrowheads="1"/>
          </p:cNvSpPr>
          <p:nvPr/>
        </p:nvSpPr>
        <p:spPr bwMode="auto">
          <a:xfrm>
            <a:off x="71628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Data Cache</a:t>
            </a:r>
          </a:p>
        </p:txBody>
      </p:sp>
      <p:grpSp>
        <p:nvGrpSpPr>
          <p:cNvPr id="1685528" name="Group 24"/>
          <p:cNvGrpSpPr>
            <a:grpSpLocks/>
          </p:cNvGrpSpPr>
          <p:nvPr/>
        </p:nvGrpSpPr>
        <p:grpSpPr bwMode="auto">
          <a:xfrm>
            <a:off x="82296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85529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  <a:latin typeface="Calibri"/>
                  <a:cs typeface="Calibri"/>
                </a:rPr>
                <a:t>W</a:t>
              </a:r>
            </a:p>
          </p:txBody>
        </p:sp>
        <p:sp>
          <p:nvSpPr>
            <p:cNvPr id="1685530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685531" name="Line 27"/>
          <p:cNvSpPr>
            <a:spLocks noChangeShapeType="1"/>
          </p:cNvSpPr>
          <p:nvPr/>
        </p:nvSpPr>
        <p:spPr bwMode="auto">
          <a:xfrm>
            <a:off x="5105400" y="1524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85532" name="Line 28"/>
          <p:cNvSpPr>
            <a:spLocks noChangeShapeType="1"/>
          </p:cNvSpPr>
          <p:nvPr/>
        </p:nvSpPr>
        <p:spPr bwMode="auto">
          <a:xfrm>
            <a:off x="5105400" y="2133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85533" name="Text Box 29"/>
          <p:cNvSpPr txBox="1">
            <a:spLocks noChangeArrowheads="1"/>
          </p:cNvSpPr>
          <p:nvPr/>
        </p:nvSpPr>
        <p:spPr bwMode="auto">
          <a:xfrm>
            <a:off x="5334000" y="1524000"/>
            <a:ext cx="33855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+</a:t>
            </a:r>
          </a:p>
        </p:txBody>
      </p:sp>
      <p:sp>
        <p:nvSpPr>
          <p:cNvPr id="1685534" name="Line 30"/>
          <p:cNvSpPr>
            <a:spLocks noChangeShapeType="1"/>
          </p:cNvSpPr>
          <p:nvPr/>
        </p:nvSpPr>
        <p:spPr bwMode="auto">
          <a:xfrm>
            <a:off x="1447800" y="2286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85535" name="Line 31"/>
          <p:cNvSpPr>
            <a:spLocks noChangeShapeType="1"/>
          </p:cNvSpPr>
          <p:nvPr/>
        </p:nvSpPr>
        <p:spPr bwMode="auto">
          <a:xfrm>
            <a:off x="6629400" y="2286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85536" name="Text Box 32"/>
          <p:cNvSpPr txBox="1">
            <a:spLocks noChangeArrowheads="1"/>
          </p:cNvSpPr>
          <p:nvPr/>
        </p:nvSpPr>
        <p:spPr bwMode="auto">
          <a:xfrm>
            <a:off x="67023" y="2429303"/>
            <a:ext cx="3007617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i="1" dirty="0">
                <a:solidFill>
                  <a:srgbClr val="56127A"/>
                </a:solidFill>
                <a:latin typeface="Calibri"/>
                <a:cs typeface="Calibri"/>
              </a:rPr>
              <a:t>TLB miss? Page Fault?</a:t>
            </a:r>
          </a:p>
          <a:p>
            <a:pPr algn="ctr" eaLnBrk="0" hangingPunct="0"/>
            <a:r>
              <a:rPr lang="en-US" i="1" dirty="0">
                <a:solidFill>
                  <a:srgbClr val="56127A"/>
                </a:solidFill>
                <a:latin typeface="Calibri"/>
                <a:cs typeface="Calibri"/>
              </a:rPr>
              <a:t>Protection violation?</a:t>
            </a:r>
            <a:endParaRPr lang="en-US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685537" name="Text Box 33"/>
          <p:cNvSpPr txBox="1">
            <a:spLocks noChangeArrowheads="1"/>
          </p:cNvSpPr>
          <p:nvPr/>
        </p:nvSpPr>
        <p:spPr bwMode="auto">
          <a:xfrm>
            <a:off x="5081935" y="2429303"/>
            <a:ext cx="3007617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i="1">
                <a:solidFill>
                  <a:srgbClr val="56127A"/>
                </a:solidFill>
                <a:latin typeface="Calibri"/>
                <a:cs typeface="Calibri"/>
              </a:rPr>
              <a:t>TLB miss? Page Fault?</a:t>
            </a:r>
          </a:p>
          <a:p>
            <a:pPr algn="ctr" eaLnBrk="0" hangingPunct="0"/>
            <a:r>
              <a:rPr lang="en-US" i="1">
                <a:solidFill>
                  <a:srgbClr val="56127A"/>
                </a:solidFill>
                <a:latin typeface="Calibri"/>
                <a:cs typeface="Calibri"/>
              </a:rPr>
              <a:t>Protection violation?</a:t>
            </a:r>
            <a:endParaRPr lang="en-US">
              <a:solidFill>
                <a:srgbClr val="56127A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69218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5507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Management</a:t>
            </a:r>
            <a:endParaRPr lang="en-US"/>
          </a:p>
        </p:txBody>
      </p:sp>
      <p:sp>
        <p:nvSpPr>
          <p:cNvPr id="1644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separate into orthogonal functions:</a:t>
            </a:r>
          </a:p>
          <a:p>
            <a:pPr lvl="1"/>
            <a:r>
              <a:rPr lang="en-US" dirty="0" smtClean="0"/>
              <a:t>Translation (mapping of virtual address to physical address)</a:t>
            </a:r>
          </a:p>
          <a:p>
            <a:pPr lvl="1"/>
            <a:r>
              <a:rPr lang="en-US" dirty="0" smtClean="0"/>
              <a:t>Protection (permission to access word in memory)</a:t>
            </a:r>
          </a:p>
          <a:p>
            <a:pPr lvl="1"/>
            <a:r>
              <a:rPr lang="en-US" dirty="0" smtClean="0"/>
              <a:t>Virtual memory (transparent extension of memory space using slower disk or flash storage)</a:t>
            </a:r>
          </a:p>
          <a:p>
            <a:r>
              <a:rPr lang="en-US" dirty="0" smtClean="0"/>
              <a:t>But most modern computer systems provide support for all the above functions with a single page-based memory-management system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BB837-DC1F-5E49-BE61-C4D698C5E35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85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partly inspired by previous MIT 6.823 and Berkeley CS252 computer architecture courses created by my collaborators and colleagues:</a:t>
            </a:r>
          </a:p>
          <a:p>
            <a:pPr lvl="1"/>
            <a:r>
              <a:rPr lang="en-US" dirty="0" err="1" smtClean="0"/>
              <a:t>Arvind</a:t>
            </a:r>
            <a:r>
              <a:rPr lang="en-US" dirty="0"/>
              <a:t> </a:t>
            </a:r>
            <a:r>
              <a:rPr lang="en-US" dirty="0" smtClean="0"/>
              <a:t>(MIT)</a:t>
            </a:r>
            <a:endParaRPr lang="en-US" dirty="0"/>
          </a:p>
          <a:p>
            <a:pPr lvl="1"/>
            <a:r>
              <a:rPr lang="en-US" dirty="0"/>
              <a:t>Joel </a:t>
            </a:r>
            <a:r>
              <a:rPr lang="en-US" dirty="0" err="1" smtClean="0"/>
              <a:t>Emer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Intel</a:t>
            </a:r>
            <a:r>
              <a:rPr lang="en-US" dirty="0"/>
              <a:t>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80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Bare Machine</a:t>
            </a:r>
          </a:p>
        </p:txBody>
      </p:sp>
      <p:sp>
        <p:nvSpPr>
          <p:cNvPr id="4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1785E-00C5-3543-9CC3-BD4A01458D9E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438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62000" y="4724400"/>
            <a:ext cx="7683500" cy="1371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a bare machine, the only kind of address is a physical </a:t>
            </a:r>
            <a:r>
              <a:rPr lang="en-US" dirty="0" smtClean="0"/>
              <a:t>address, corresponding to address lines of actual hardware memory.</a:t>
            </a:r>
            <a:endParaRPr lang="en-US" dirty="0"/>
          </a:p>
        </p:txBody>
      </p:sp>
      <p:sp>
        <p:nvSpPr>
          <p:cNvPr id="1743907" name="Line 35"/>
          <p:cNvSpPr>
            <a:spLocks noChangeShapeType="1"/>
          </p:cNvSpPr>
          <p:nvPr/>
        </p:nvSpPr>
        <p:spPr bwMode="auto">
          <a:xfrm>
            <a:off x="5638800" y="1828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43876" name="Line 4"/>
          <p:cNvSpPr>
            <a:spLocks noChangeShapeType="1"/>
          </p:cNvSpPr>
          <p:nvPr/>
        </p:nvSpPr>
        <p:spPr bwMode="auto">
          <a:xfrm>
            <a:off x="8077200" y="1828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43877" name="Line 5"/>
          <p:cNvSpPr>
            <a:spLocks noChangeShapeType="1"/>
          </p:cNvSpPr>
          <p:nvPr/>
        </p:nvSpPr>
        <p:spPr bwMode="auto">
          <a:xfrm>
            <a:off x="2895600" y="18288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00"/>
              </a:solidFill>
              <a:latin typeface="Calibri"/>
              <a:cs typeface="Calibri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1219200"/>
            <a:ext cx="304800" cy="1219200"/>
            <a:chOff x="336" y="1200"/>
            <a:chExt cx="144" cy="720"/>
          </a:xfrm>
          <a:solidFill>
            <a:schemeClr val="bg1"/>
          </a:solidFill>
        </p:grpSpPr>
        <p:sp>
          <p:nvSpPr>
            <p:cNvPr id="1743879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PC</a:t>
              </a:r>
            </a:p>
          </p:txBody>
        </p:sp>
        <p:sp>
          <p:nvSpPr>
            <p:cNvPr id="1743880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743882" name="Rectangle 10"/>
          <p:cNvSpPr>
            <a:spLocks noChangeArrowheads="1"/>
          </p:cNvSpPr>
          <p:nvPr/>
        </p:nvSpPr>
        <p:spPr bwMode="auto">
          <a:xfrm>
            <a:off x="19812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743884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D</a:t>
              </a:r>
            </a:p>
          </p:txBody>
        </p:sp>
        <p:sp>
          <p:nvSpPr>
            <p:cNvPr id="1743885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743886" name="Rectangle 14"/>
          <p:cNvSpPr>
            <a:spLocks noChangeArrowheads="1"/>
          </p:cNvSpPr>
          <p:nvPr/>
        </p:nvSpPr>
        <p:spPr bwMode="auto">
          <a:xfrm>
            <a:off x="3505200" y="12954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8006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743888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E</a:t>
              </a:r>
            </a:p>
          </p:txBody>
        </p:sp>
        <p:sp>
          <p:nvSpPr>
            <p:cNvPr id="1743889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743890" name="Freeform 18"/>
          <p:cNvSpPr>
            <a:spLocks/>
          </p:cNvSpPr>
          <p:nvPr/>
        </p:nvSpPr>
        <p:spPr bwMode="auto">
          <a:xfrm>
            <a:off x="5257800" y="12954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00"/>
              </a:solidFill>
              <a:latin typeface="Calibri"/>
              <a:cs typeface="Calibri"/>
            </a:endParaRP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7912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743892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M</a:t>
              </a:r>
            </a:p>
          </p:txBody>
        </p:sp>
        <p:sp>
          <p:nvSpPr>
            <p:cNvPr id="1743893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743895" name="Rectangle 23"/>
          <p:cNvSpPr>
            <a:spLocks noChangeArrowheads="1"/>
          </p:cNvSpPr>
          <p:nvPr/>
        </p:nvSpPr>
        <p:spPr bwMode="auto">
          <a:xfrm>
            <a:off x="71628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Data Cache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82296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743897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W</a:t>
              </a:r>
            </a:p>
          </p:txBody>
        </p:sp>
        <p:sp>
          <p:nvSpPr>
            <p:cNvPr id="1743898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743899" name="Line 27"/>
          <p:cNvSpPr>
            <a:spLocks noChangeShapeType="1"/>
          </p:cNvSpPr>
          <p:nvPr/>
        </p:nvSpPr>
        <p:spPr bwMode="auto">
          <a:xfrm>
            <a:off x="5105400" y="1524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43900" name="Line 28"/>
          <p:cNvSpPr>
            <a:spLocks noChangeShapeType="1"/>
          </p:cNvSpPr>
          <p:nvPr/>
        </p:nvSpPr>
        <p:spPr bwMode="auto">
          <a:xfrm>
            <a:off x="5105400" y="2133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43901" name="Text Box 29"/>
          <p:cNvSpPr txBox="1">
            <a:spLocks noChangeArrowheads="1"/>
          </p:cNvSpPr>
          <p:nvPr/>
        </p:nvSpPr>
        <p:spPr bwMode="auto">
          <a:xfrm>
            <a:off x="5329153" y="1644620"/>
            <a:ext cx="31290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+</a:t>
            </a:r>
          </a:p>
        </p:txBody>
      </p:sp>
      <p:sp>
        <p:nvSpPr>
          <p:cNvPr id="1743906" name="Line 34"/>
          <p:cNvSpPr>
            <a:spLocks noChangeShapeType="1"/>
          </p:cNvSpPr>
          <p:nvPr/>
        </p:nvSpPr>
        <p:spPr bwMode="auto">
          <a:xfrm>
            <a:off x="990600" y="1828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43908" name="Rectangle 36"/>
          <p:cNvSpPr>
            <a:spLocks noChangeArrowheads="1"/>
          </p:cNvSpPr>
          <p:nvPr/>
        </p:nvSpPr>
        <p:spPr bwMode="auto">
          <a:xfrm>
            <a:off x="3429000" y="3733800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Main Memory (DRAM)</a:t>
            </a:r>
          </a:p>
        </p:txBody>
      </p:sp>
      <p:sp>
        <p:nvSpPr>
          <p:cNvPr id="1743909" name="Rectangle 37"/>
          <p:cNvSpPr>
            <a:spLocks noChangeArrowheads="1"/>
          </p:cNvSpPr>
          <p:nvPr/>
        </p:nvSpPr>
        <p:spPr bwMode="auto">
          <a:xfrm>
            <a:off x="3733800" y="2667000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Memory Controller</a:t>
            </a:r>
          </a:p>
        </p:txBody>
      </p:sp>
      <p:sp>
        <p:nvSpPr>
          <p:cNvPr id="1743911" name="Freeform 39"/>
          <p:cNvSpPr>
            <a:spLocks/>
          </p:cNvSpPr>
          <p:nvPr/>
        </p:nvSpPr>
        <p:spPr bwMode="auto">
          <a:xfrm>
            <a:off x="6400800" y="2286000"/>
            <a:ext cx="1295400" cy="6096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43912" name="Freeform 40"/>
          <p:cNvSpPr>
            <a:spLocks/>
          </p:cNvSpPr>
          <p:nvPr/>
        </p:nvSpPr>
        <p:spPr bwMode="auto">
          <a:xfrm flipH="1">
            <a:off x="2438400" y="2286000"/>
            <a:ext cx="1295400" cy="6096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43913" name="Line 41"/>
          <p:cNvSpPr>
            <a:spLocks noChangeShapeType="1"/>
          </p:cNvSpPr>
          <p:nvPr/>
        </p:nvSpPr>
        <p:spPr bwMode="auto">
          <a:xfrm>
            <a:off x="5105400" y="3276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43914" name="Text Box 42"/>
          <p:cNvSpPr txBox="1">
            <a:spLocks noChangeArrowheads="1"/>
          </p:cNvSpPr>
          <p:nvPr/>
        </p:nvSpPr>
        <p:spPr bwMode="auto">
          <a:xfrm>
            <a:off x="914400" y="1109733"/>
            <a:ext cx="1116013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Physical Address</a:t>
            </a:r>
          </a:p>
        </p:txBody>
      </p:sp>
      <p:sp>
        <p:nvSpPr>
          <p:cNvPr id="1743915" name="Text Box 43"/>
          <p:cNvSpPr txBox="1">
            <a:spLocks noChangeArrowheads="1"/>
          </p:cNvSpPr>
          <p:nvPr/>
        </p:nvSpPr>
        <p:spPr bwMode="auto">
          <a:xfrm>
            <a:off x="6019800" y="1154183"/>
            <a:ext cx="1116013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Physical Address</a:t>
            </a:r>
          </a:p>
        </p:txBody>
      </p:sp>
      <p:sp>
        <p:nvSpPr>
          <p:cNvPr id="1743916" name="Text Box 44"/>
          <p:cNvSpPr txBox="1">
            <a:spLocks noChangeArrowheads="1"/>
          </p:cNvSpPr>
          <p:nvPr/>
        </p:nvSpPr>
        <p:spPr bwMode="auto">
          <a:xfrm>
            <a:off x="7113587" y="2873514"/>
            <a:ext cx="1116013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Physical Address</a:t>
            </a:r>
          </a:p>
        </p:txBody>
      </p:sp>
      <p:sp>
        <p:nvSpPr>
          <p:cNvPr id="1743917" name="Text Box 45"/>
          <p:cNvSpPr txBox="1">
            <a:spLocks noChangeArrowheads="1"/>
          </p:cNvSpPr>
          <p:nvPr/>
        </p:nvSpPr>
        <p:spPr bwMode="auto">
          <a:xfrm>
            <a:off x="1828800" y="2873514"/>
            <a:ext cx="1116013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Physical Address</a:t>
            </a:r>
          </a:p>
        </p:txBody>
      </p:sp>
      <p:sp>
        <p:nvSpPr>
          <p:cNvPr id="1743918" name="Text Box 46"/>
          <p:cNvSpPr txBox="1">
            <a:spLocks noChangeArrowheads="1"/>
          </p:cNvSpPr>
          <p:nvPr/>
        </p:nvSpPr>
        <p:spPr bwMode="auto">
          <a:xfrm>
            <a:off x="4800600" y="3274188"/>
            <a:ext cx="2438400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Physical Address</a:t>
            </a:r>
          </a:p>
        </p:txBody>
      </p:sp>
    </p:spTree>
    <p:extLst>
      <p:ext uri="{BB962C8B-B14F-4D97-AF65-F5344CB8AC3E}">
        <p14:creationId xmlns:p14="http://schemas.microsoft.com/office/powerpoint/2010/main" val="830488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Memory in Bare Machines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machines only ran one program at a time, with this program having unrestricted access to all memory and all I/O devices</a:t>
            </a:r>
          </a:p>
          <a:p>
            <a:pPr lvl="1"/>
            <a:r>
              <a:rPr lang="en-US" dirty="0" smtClean="0"/>
              <a:t>This simple memory management model was also used in turn by the first minicomputer and first microcomputer systems</a:t>
            </a:r>
            <a:endParaRPr lang="en-US" dirty="0"/>
          </a:p>
          <a:p>
            <a:r>
              <a:rPr lang="en-US" dirty="0" smtClean="0"/>
              <a:t>Subroutine libraries became popular, were written in location-independent form</a:t>
            </a:r>
          </a:p>
          <a:p>
            <a:pPr lvl="1"/>
            <a:r>
              <a:rPr lang="en-US" dirty="0" smtClean="0"/>
              <a:t>Different programs use different combination of routines</a:t>
            </a:r>
            <a:endParaRPr lang="en-US" dirty="0"/>
          </a:p>
          <a:p>
            <a:r>
              <a:rPr lang="en-US" dirty="0" smtClean="0"/>
              <a:t>To run program on bare machines, use </a:t>
            </a:r>
            <a:r>
              <a:rPr lang="en-US" i="1" dirty="0" smtClean="0">
                <a:solidFill>
                  <a:srgbClr val="FF0000"/>
                </a:solidFill>
              </a:rPr>
              <a:t>linker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or </a:t>
            </a:r>
            <a:r>
              <a:rPr lang="en-US" i="1" dirty="0" smtClean="0">
                <a:solidFill>
                  <a:srgbClr val="FF0000"/>
                </a:solidFill>
              </a:rPr>
              <a:t>loader</a:t>
            </a:r>
            <a:r>
              <a:rPr lang="en-US" dirty="0" smtClean="0"/>
              <a:t> program to relocate library modules to actual locations in physical memory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99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Motivating Dynamic Address Translation</a:t>
            </a:r>
            <a:endParaRPr lang="en-US" altLang="ko-KR" dirty="0"/>
          </a:p>
        </p:txBody>
      </p:sp>
      <p:sp>
        <p:nvSpPr>
          <p:cNvPr id="2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6934200" cy="5562600"/>
          </a:xfrm>
        </p:spPr>
        <p:txBody>
          <a:bodyPr/>
          <a:lstStyle/>
          <a:p>
            <a:r>
              <a:rPr lang="en-US" altLang="ko-KR" dirty="0" smtClean="0"/>
              <a:t>In early machines, I/O was slow and each I/O transfer involved CPU (programmed I/O)</a:t>
            </a:r>
          </a:p>
          <a:p>
            <a:pPr lvl="1"/>
            <a:r>
              <a:rPr lang="en-US" altLang="ko-KR" sz="2000" dirty="0" smtClean="0"/>
              <a:t>Higher throughput possible if CPU and I/O of 2 or more programs were overlapped</a:t>
            </a:r>
          </a:p>
          <a:p>
            <a:pPr marL="455613" lvl="1" indent="0">
              <a:buNone/>
            </a:pPr>
            <a:r>
              <a:rPr lang="en-US" altLang="ko-KR" sz="2000" dirty="0" smtClean="0"/>
              <a:t>multiprogramming with DMA I/O devices, interrupts</a:t>
            </a:r>
          </a:p>
          <a:p>
            <a:r>
              <a:rPr lang="en-US" altLang="ko-KR" sz="2400" dirty="0" smtClean="0"/>
              <a:t>Location-independent programs</a:t>
            </a:r>
          </a:p>
          <a:p>
            <a:pPr lvl="1"/>
            <a:r>
              <a:rPr lang="en-US" altLang="ko-KR" sz="2000" dirty="0" smtClean="0"/>
              <a:t>Programming and storage management ease	</a:t>
            </a:r>
          </a:p>
          <a:p>
            <a:pPr marL="455613" lvl="1" indent="0">
              <a:buNone/>
            </a:pPr>
            <a:r>
              <a:rPr lang="en-US" altLang="ko-KR" sz="2000" dirty="0" smtClean="0"/>
              <a:t> need for a base register</a:t>
            </a:r>
          </a:p>
          <a:p>
            <a:r>
              <a:rPr lang="en-US" altLang="ko-KR" sz="2400" dirty="0" smtClean="0"/>
              <a:t>Protection</a:t>
            </a:r>
          </a:p>
          <a:p>
            <a:pPr lvl="1"/>
            <a:r>
              <a:rPr lang="en-US" altLang="ko-KR" sz="2000" dirty="0" smtClean="0"/>
              <a:t>Independent programs should not affect each other inadvertently</a:t>
            </a:r>
          </a:p>
          <a:p>
            <a:pPr marL="455613" lvl="1" indent="0">
              <a:buNone/>
            </a:pPr>
            <a:r>
              <a:rPr lang="en-US" altLang="ko-KR" sz="2000" dirty="0" smtClean="0"/>
              <a:t> need for a bound register	</a:t>
            </a:r>
          </a:p>
          <a:p>
            <a:r>
              <a:rPr lang="en-US" altLang="ko-KR" sz="2400" dirty="0" smtClean="0"/>
              <a:t>Multiprogramming drives requirement for resident supervisor software to manage context switches between multiple programs</a:t>
            </a:r>
            <a:endParaRPr lang="en-US" altLang="ko-KR" sz="2400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15961-5CA6-CE41-B1FD-151766DC89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648654" name="Text Box 14"/>
          <p:cNvSpPr txBox="1">
            <a:spLocks noChangeArrowheads="1"/>
          </p:cNvSpPr>
          <p:nvPr/>
        </p:nvSpPr>
        <p:spPr bwMode="auto">
          <a:xfrm rot="-5400000">
            <a:off x="7449694" y="3294506"/>
            <a:ext cx="232627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Physical Memory</a:t>
            </a:r>
          </a:p>
        </p:txBody>
      </p:sp>
      <p:sp>
        <p:nvSpPr>
          <p:cNvPr id="6" name="Rectangle 5"/>
          <p:cNvSpPr/>
          <p:nvPr/>
        </p:nvSpPr>
        <p:spPr>
          <a:xfrm>
            <a:off x="7391400" y="1905000"/>
            <a:ext cx="1066800" cy="533400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 smtClean="0">
                <a:solidFill>
                  <a:srgbClr val="000000"/>
                </a:solidFill>
                <a:latin typeface="Calibri"/>
                <a:cs typeface="Calibri"/>
              </a:rPr>
              <a:t>Program 1</a:t>
            </a:r>
            <a:endParaRPr lang="en-US" sz="18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91400" y="3733800"/>
            <a:ext cx="1066800" cy="762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 smtClean="0">
                <a:solidFill>
                  <a:srgbClr val="000000"/>
                </a:solidFill>
                <a:latin typeface="Calibri"/>
                <a:cs typeface="Calibri"/>
              </a:rPr>
              <a:t>Program 2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391400" y="5334000"/>
            <a:ext cx="10668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 smtClean="0">
                <a:solidFill>
                  <a:srgbClr val="000000"/>
                </a:solidFill>
                <a:latin typeface="Calibri"/>
                <a:cs typeface="Calibri"/>
              </a:rPr>
              <a:t>OS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391400" y="1066800"/>
            <a:ext cx="1066800" cy="502920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 smtClean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35079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13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Simple Base and Bound Translation</a:t>
            </a:r>
            <a:endParaRPr lang="en-US" altLang="ko-KR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C6DB4-BDF0-6648-9566-36DDF6884643}" type="slidenum">
              <a:rPr lang="en-US"/>
              <a:pPr/>
              <a:t>7</a:t>
            </a:fld>
            <a:endParaRPr lang="en-US"/>
          </a:p>
        </p:txBody>
      </p:sp>
      <p:sp>
        <p:nvSpPr>
          <p:cNvPr id="1591298" name="Rectangle 2"/>
          <p:cNvSpPr>
            <a:spLocks noChangeArrowheads="1"/>
          </p:cNvSpPr>
          <p:nvPr/>
        </p:nvSpPr>
        <p:spPr bwMode="auto">
          <a:xfrm>
            <a:off x="7294562" y="1335087"/>
            <a:ext cx="1133475" cy="3213100"/>
          </a:xfrm>
          <a:prstGeom prst="rect">
            <a:avLst/>
          </a:prstGeom>
          <a:solidFill>
            <a:srgbClr val="CEFC6C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91299" name="Freeform 3"/>
          <p:cNvSpPr>
            <a:spLocks/>
          </p:cNvSpPr>
          <p:nvPr/>
        </p:nvSpPr>
        <p:spPr bwMode="auto">
          <a:xfrm>
            <a:off x="3636962" y="1868487"/>
            <a:ext cx="9144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91300" name="Freeform 4"/>
          <p:cNvSpPr>
            <a:spLocks/>
          </p:cNvSpPr>
          <p:nvPr/>
        </p:nvSpPr>
        <p:spPr bwMode="auto">
          <a:xfrm>
            <a:off x="3713162" y="3316287"/>
            <a:ext cx="9144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432" y="432"/>
              </a:cxn>
              <a:cxn ang="0">
                <a:pos x="816" y="0"/>
              </a:cxn>
            </a:cxnLst>
            <a:rect l="0" t="0" r="r" b="b"/>
            <a:pathLst>
              <a:path w="816" h="432">
                <a:moveTo>
                  <a:pt x="0" y="432"/>
                </a:moveTo>
                <a:lnTo>
                  <a:pt x="432" y="432"/>
                </a:lnTo>
                <a:lnTo>
                  <a:pt x="816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91301" name="Freeform 5"/>
          <p:cNvSpPr>
            <a:spLocks/>
          </p:cNvSpPr>
          <p:nvPr/>
        </p:nvSpPr>
        <p:spPr bwMode="auto">
          <a:xfrm>
            <a:off x="3560762" y="4306887"/>
            <a:ext cx="37338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2352" y="144"/>
              </a:cxn>
            </a:cxnLst>
            <a:rect l="0" t="0" r="r" b="b"/>
            <a:pathLst>
              <a:path w="2352" h="144">
                <a:moveTo>
                  <a:pt x="0" y="0"/>
                </a:moveTo>
                <a:lnTo>
                  <a:pt x="0" y="144"/>
                </a:lnTo>
                <a:lnTo>
                  <a:pt x="2352" y="144"/>
                </a:ln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91303" name="Rectangle 7"/>
          <p:cNvSpPr>
            <a:spLocks noChangeArrowheads="1"/>
          </p:cNvSpPr>
          <p:nvPr/>
        </p:nvSpPr>
        <p:spPr bwMode="auto">
          <a:xfrm>
            <a:off x="990600" y="2895600"/>
            <a:ext cx="839974" cy="38151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Load X</a:t>
            </a:r>
          </a:p>
        </p:txBody>
      </p:sp>
      <p:sp>
        <p:nvSpPr>
          <p:cNvPr id="1591304" name="Rectangle 8"/>
          <p:cNvSpPr>
            <a:spLocks noChangeArrowheads="1"/>
          </p:cNvSpPr>
          <p:nvPr/>
        </p:nvSpPr>
        <p:spPr bwMode="auto">
          <a:xfrm>
            <a:off x="685800" y="4419600"/>
            <a:ext cx="1157288" cy="997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 eaLnBrk="0" hangingPunct="0"/>
            <a:r>
              <a:rPr lang="en-US" altLang="ko-KR" sz="2000" dirty="0" smtClean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Program Address Space</a:t>
            </a:r>
            <a:endParaRPr lang="en-US" altLang="ko-KR" sz="2000" dirty="0">
              <a:solidFill>
                <a:srgbClr val="000000"/>
              </a:solidFill>
              <a:latin typeface="Calibri"/>
              <a:ea typeface="굴림" charset="-127"/>
              <a:cs typeface="Calibri"/>
            </a:endParaRPr>
          </a:p>
        </p:txBody>
      </p:sp>
      <p:sp>
        <p:nvSpPr>
          <p:cNvPr id="1591305" name="Rectangle 9"/>
          <p:cNvSpPr>
            <a:spLocks noChangeArrowheads="1"/>
          </p:cNvSpPr>
          <p:nvPr/>
        </p:nvSpPr>
        <p:spPr bwMode="auto">
          <a:xfrm>
            <a:off x="2209800" y="1538287"/>
            <a:ext cx="1558925" cy="671513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91306" name="Rectangle 10"/>
          <p:cNvSpPr>
            <a:spLocks noChangeArrowheads="1"/>
          </p:cNvSpPr>
          <p:nvPr/>
        </p:nvSpPr>
        <p:spPr bwMode="auto">
          <a:xfrm>
            <a:off x="2292350" y="1589087"/>
            <a:ext cx="958850" cy="5603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91307" name="Rectangle 11"/>
          <p:cNvSpPr>
            <a:spLocks noChangeArrowheads="1"/>
          </p:cNvSpPr>
          <p:nvPr/>
        </p:nvSpPr>
        <p:spPr bwMode="auto">
          <a:xfrm>
            <a:off x="2493841" y="1474787"/>
            <a:ext cx="997193" cy="68929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Bound</a:t>
            </a:r>
          </a:p>
          <a:p>
            <a:pPr algn="ctr" defTabSz="585788"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Register</a:t>
            </a:r>
          </a:p>
        </p:txBody>
      </p:sp>
      <p:sp>
        <p:nvSpPr>
          <p:cNvPr id="1591308" name="Rectangle 12"/>
          <p:cNvSpPr>
            <a:spLocks noChangeArrowheads="1"/>
          </p:cNvSpPr>
          <p:nvPr/>
        </p:nvSpPr>
        <p:spPr bwMode="auto">
          <a:xfrm>
            <a:off x="762000" y="1295400"/>
            <a:ext cx="1143000" cy="3200400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91310" name="Freeform 14"/>
          <p:cNvSpPr>
            <a:spLocks/>
          </p:cNvSpPr>
          <p:nvPr/>
        </p:nvSpPr>
        <p:spPr bwMode="auto">
          <a:xfrm>
            <a:off x="5027612" y="1828800"/>
            <a:ext cx="3175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3" y="0"/>
              </a:cxn>
            </a:cxnLst>
            <a:rect l="0" t="0" r="r" b="b"/>
            <a:pathLst>
              <a:path w="344" h="1">
                <a:moveTo>
                  <a:pt x="0" y="0"/>
                </a:moveTo>
                <a:lnTo>
                  <a:pt x="34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91311" name="Rectangle 15"/>
          <p:cNvSpPr>
            <a:spLocks noChangeArrowheads="1"/>
          </p:cNvSpPr>
          <p:nvPr/>
        </p:nvSpPr>
        <p:spPr bwMode="auto">
          <a:xfrm>
            <a:off x="5313362" y="1487487"/>
            <a:ext cx="1200574" cy="68929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 eaLnBrk="0" hangingPunct="0"/>
            <a:r>
              <a:rPr lang="en-US" altLang="ko-KR" sz="200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Bounds</a:t>
            </a:r>
          </a:p>
          <a:p>
            <a:pPr defTabSz="585788" eaLnBrk="0" hangingPunct="0"/>
            <a:r>
              <a:rPr lang="en-US" altLang="ko-KR" sz="200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Violation?</a:t>
            </a:r>
          </a:p>
        </p:txBody>
      </p:sp>
      <p:sp>
        <p:nvSpPr>
          <p:cNvPr id="1591312" name="Rectangle 16"/>
          <p:cNvSpPr>
            <a:spLocks noChangeArrowheads="1"/>
          </p:cNvSpPr>
          <p:nvPr/>
        </p:nvSpPr>
        <p:spPr bwMode="auto">
          <a:xfrm rot="16200000">
            <a:off x="7543050" y="2635966"/>
            <a:ext cx="2289088" cy="4430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 eaLnBrk="0" hangingPunct="0"/>
            <a:r>
              <a:rPr lang="en-US" altLang="ko-KR" dirty="0" smtClean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Physical Memory</a:t>
            </a:r>
            <a:endParaRPr lang="en-US" altLang="ko-KR" dirty="0">
              <a:solidFill>
                <a:srgbClr val="000000"/>
              </a:solidFill>
              <a:latin typeface="Calibri"/>
              <a:ea typeface="굴림" charset="-127"/>
              <a:cs typeface="Calibri"/>
            </a:endParaRPr>
          </a:p>
        </p:txBody>
      </p:sp>
      <p:sp>
        <p:nvSpPr>
          <p:cNvPr id="1591313" name="Line 17"/>
          <p:cNvSpPr>
            <a:spLocks noChangeShapeType="1"/>
          </p:cNvSpPr>
          <p:nvPr/>
        </p:nvSpPr>
        <p:spPr bwMode="auto">
          <a:xfrm>
            <a:off x="7294562" y="922337"/>
            <a:ext cx="0" cy="4222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91314" name="Line 18"/>
          <p:cNvSpPr>
            <a:spLocks noChangeShapeType="1"/>
          </p:cNvSpPr>
          <p:nvPr/>
        </p:nvSpPr>
        <p:spPr bwMode="auto">
          <a:xfrm>
            <a:off x="8437562" y="865187"/>
            <a:ext cx="0" cy="405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91315" name="Line 19"/>
          <p:cNvSpPr>
            <a:spLocks noChangeShapeType="1"/>
          </p:cNvSpPr>
          <p:nvPr/>
        </p:nvSpPr>
        <p:spPr bwMode="auto">
          <a:xfrm>
            <a:off x="7307262" y="1335087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91316" name="Line 20"/>
          <p:cNvSpPr>
            <a:spLocks noChangeShapeType="1"/>
          </p:cNvSpPr>
          <p:nvPr/>
        </p:nvSpPr>
        <p:spPr bwMode="auto">
          <a:xfrm>
            <a:off x="7292975" y="4549775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91317" name="Rectangle 21"/>
          <p:cNvSpPr>
            <a:spLocks noChangeArrowheads="1"/>
          </p:cNvSpPr>
          <p:nvPr/>
        </p:nvSpPr>
        <p:spPr bwMode="auto">
          <a:xfrm>
            <a:off x="7311842" y="2509837"/>
            <a:ext cx="1102091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C</a:t>
            </a:r>
            <a:r>
              <a:rPr lang="en-US" altLang="ko-KR" sz="2000" dirty="0" smtClean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urrent</a:t>
            </a:r>
            <a:endParaRPr lang="en-US" altLang="ko-KR" sz="2000" dirty="0">
              <a:solidFill>
                <a:srgbClr val="000000"/>
              </a:solidFill>
              <a:latin typeface="Calibri"/>
              <a:ea typeface="굴림" charset="-127"/>
              <a:cs typeface="Calibri"/>
            </a:endParaRPr>
          </a:p>
          <a:p>
            <a:pPr algn="ctr"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S</a:t>
            </a:r>
            <a:r>
              <a:rPr lang="en-US" altLang="ko-KR" sz="2000" dirty="0" smtClean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egment</a:t>
            </a:r>
            <a:endParaRPr lang="en-US" altLang="ko-KR" sz="2000" dirty="0">
              <a:solidFill>
                <a:srgbClr val="000000"/>
              </a:solidFill>
              <a:latin typeface="Calibri"/>
              <a:ea typeface="굴림" charset="-127"/>
              <a:cs typeface="Calibri"/>
            </a:endParaRPr>
          </a:p>
        </p:txBody>
      </p:sp>
      <p:sp>
        <p:nvSpPr>
          <p:cNvPr id="1591318" name="Rectangle 22"/>
          <p:cNvSpPr>
            <a:spLocks noChangeArrowheads="1"/>
          </p:cNvSpPr>
          <p:nvPr/>
        </p:nvSpPr>
        <p:spPr bwMode="auto">
          <a:xfrm>
            <a:off x="2168525" y="3787775"/>
            <a:ext cx="1590675" cy="531812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91319" name="Rectangle 23"/>
          <p:cNvSpPr>
            <a:spLocks noChangeArrowheads="1"/>
          </p:cNvSpPr>
          <p:nvPr/>
        </p:nvSpPr>
        <p:spPr bwMode="auto">
          <a:xfrm>
            <a:off x="2282825" y="383857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91320" name="Rectangle 24"/>
          <p:cNvSpPr>
            <a:spLocks noChangeArrowheads="1"/>
          </p:cNvSpPr>
          <p:nvPr/>
        </p:nvSpPr>
        <p:spPr bwMode="auto">
          <a:xfrm>
            <a:off x="2417641" y="3697287"/>
            <a:ext cx="997193" cy="68929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 eaLnBrk="0" hangingPunct="0"/>
            <a:r>
              <a:rPr lang="en-US" altLang="ko-KR" sz="200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Base</a:t>
            </a:r>
          </a:p>
          <a:p>
            <a:pPr algn="ctr" defTabSz="585788" eaLnBrk="0" hangingPunct="0"/>
            <a:r>
              <a:rPr lang="en-US" altLang="ko-KR" sz="200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Register</a:t>
            </a:r>
          </a:p>
        </p:txBody>
      </p:sp>
      <p:sp>
        <p:nvSpPr>
          <p:cNvPr id="1591321" name="Oval 25"/>
          <p:cNvSpPr>
            <a:spLocks noChangeArrowheads="1"/>
          </p:cNvSpPr>
          <p:nvPr/>
        </p:nvSpPr>
        <p:spPr bwMode="auto">
          <a:xfrm>
            <a:off x="4551362" y="2935287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28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+</a:t>
            </a:r>
          </a:p>
        </p:txBody>
      </p:sp>
      <p:sp>
        <p:nvSpPr>
          <p:cNvPr id="1591322" name="Rectangle 26"/>
          <p:cNvSpPr>
            <a:spLocks noChangeArrowheads="1"/>
          </p:cNvSpPr>
          <p:nvPr/>
        </p:nvSpPr>
        <p:spPr bwMode="auto">
          <a:xfrm>
            <a:off x="2133600" y="2438400"/>
            <a:ext cx="1590675" cy="531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91323" name="Rectangle 27"/>
          <p:cNvSpPr>
            <a:spLocks noChangeArrowheads="1"/>
          </p:cNvSpPr>
          <p:nvPr/>
        </p:nvSpPr>
        <p:spPr bwMode="auto">
          <a:xfrm>
            <a:off x="2311400" y="2878137"/>
            <a:ext cx="958850" cy="5603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91324" name="Freeform 28"/>
          <p:cNvSpPr>
            <a:spLocks/>
          </p:cNvSpPr>
          <p:nvPr/>
        </p:nvSpPr>
        <p:spPr bwMode="auto">
          <a:xfrm flipV="1">
            <a:off x="5008562" y="3087687"/>
            <a:ext cx="2298700" cy="74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55" y="0"/>
              </a:cxn>
            </a:cxnLst>
            <a:rect l="0" t="0" r="r" b="b"/>
            <a:pathLst>
              <a:path w="1256" h="1">
                <a:moveTo>
                  <a:pt x="0" y="0"/>
                </a:moveTo>
                <a:lnTo>
                  <a:pt x="125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91325" name="Rectangle 29"/>
          <p:cNvSpPr>
            <a:spLocks noChangeArrowheads="1"/>
          </p:cNvSpPr>
          <p:nvPr/>
        </p:nvSpPr>
        <p:spPr bwMode="auto">
          <a:xfrm>
            <a:off x="5008562" y="2478087"/>
            <a:ext cx="983042" cy="68929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 eaLnBrk="0" hangingPunct="0"/>
            <a:r>
              <a:rPr lang="en-US" altLang="ko-KR" sz="200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Physical</a:t>
            </a:r>
          </a:p>
          <a:p>
            <a:pPr defTabSz="585788" eaLnBrk="0" hangingPunct="0"/>
            <a:r>
              <a:rPr lang="en-US" altLang="ko-KR" sz="200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Address</a:t>
            </a:r>
          </a:p>
        </p:txBody>
      </p:sp>
      <p:sp>
        <p:nvSpPr>
          <p:cNvPr id="1591327" name="Freeform 31"/>
          <p:cNvSpPr>
            <a:spLocks/>
          </p:cNvSpPr>
          <p:nvPr/>
        </p:nvSpPr>
        <p:spPr bwMode="auto">
          <a:xfrm>
            <a:off x="1904999" y="3048000"/>
            <a:ext cx="2722563" cy="6032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91328" name="Rectangle 32"/>
          <p:cNvSpPr>
            <a:spLocks noChangeArrowheads="1"/>
          </p:cNvSpPr>
          <p:nvPr/>
        </p:nvSpPr>
        <p:spPr bwMode="auto">
          <a:xfrm>
            <a:off x="2514600" y="2362200"/>
            <a:ext cx="983042" cy="68929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 eaLnBrk="0" hangingPunct="0"/>
            <a:r>
              <a:rPr lang="en-US" altLang="ko-KR" sz="2000" dirty="0" smtClean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Logical</a:t>
            </a:r>
          </a:p>
          <a:p>
            <a:pPr algn="ctr" defTabSz="585788"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Address</a:t>
            </a:r>
          </a:p>
        </p:txBody>
      </p:sp>
      <p:sp>
        <p:nvSpPr>
          <p:cNvPr id="1591329" name="Freeform 33"/>
          <p:cNvSpPr>
            <a:spLocks/>
          </p:cNvSpPr>
          <p:nvPr/>
        </p:nvSpPr>
        <p:spPr bwMode="auto">
          <a:xfrm flipH="1">
            <a:off x="4114800" y="2020886"/>
            <a:ext cx="512762" cy="1027113"/>
          </a:xfrm>
          <a:custGeom>
            <a:avLst/>
            <a:gdLst/>
            <a:ahLst/>
            <a:cxnLst>
              <a:cxn ang="0">
                <a:pos x="192" y="672"/>
              </a:cxn>
              <a:cxn ang="0">
                <a:pos x="192" y="336"/>
              </a:cxn>
              <a:cxn ang="0">
                <a:pos x="0" y="0"/>
              </a:cxn>
            </a:cxnLst>
            <a:rect l="0" t="0" r="r" b="b"/>
            <a:pathLst>
              <a:path w="192" h="672">
                <a:moveTo>
                  <a:pt x="192" y="672"/>
                </a:moveTo>
                <a:lnTo>
                  <a:pt x="192" y="336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91330" name="Text Box 34"/>
          <p:cNvSpPr txBox="1">
            <a:spLocks noChangeArrowheads="1"/>
          </p:cNvSpPr>
          <p:nvPr/>
        </p:nvSpPr>
        <p:spPr bwMode="auto">
          <a:xfrm>
            <a:off x="609600" y="5486400"/>
            <a:ext cx="8686800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Base and bounds registers are visible/accessible only when processor is running in the </a:t>
            </a:r>
            <a:r>
              <a:rPr lang="en-US" altLang="ko-KR" i="1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supervisor mode</a:t>
            </a:r>
            <a:endParaRPr lang="en-US" altLang="ko-KR" dirty="0">
              <a:solidFill>
                <a:srgbClr val="000000"/>
              </a:solidFill>
              <a:latin typeface="Calibri"/>
              <a:ea typeface="굴림" charset="-127"/>
              <a:cs typeface="Calibri"/>
            </a:endParaRPr>
          </a:p>
        </p:txBody>
      </p:sp>
      <p:sp>
        <p:nvSpPr>
          <p:cNvPr id="1591331" name="Line 35"/>
          <p:cNvSpPr>
            <a:spLocks noChangeShapeType="1"/>
          </p:cNvSpPr>
          <p:nvPr/>
        </p:nvSpPr>
        <p:spPr bwMode="auto">
          <a:xfrm flipV="1">
            <a:off x="6989762" y="1335087"/>
            <a:ext cx="0" cy="312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91332" name="Text Box 36"/>
          <p:cNvSpPr txBox="1">
            <a:spLocks noChangeArrowheads="1"/>
          </p:cNvSpPr>
          <p:nvPr/>
        </p:nvSpPr>
        <p:spPr bwMode="auto">
          <a:xfrm>
            <a:off x="4191000" y="4114800"/>
            <a:ext cx="29718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200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Base Physical Address</a:t>
            </a:r>
          </a:p>
        </p:txBody>
      </p:sp>
      <p:sp>
        <p:nvSpPr>
          <p:cNvPr id="1591333" name="Freeform 37"/>
          <p:cNvSpPr>
            <a:spLocks/>
          </p:cNvSpPr>
          <p:nvPr/>
        </p:nvSpPr>
        <p:spPr bwMode="auto">
          <a:xfrm>
            <a:off x="4094162" y="1411287"/>
            <a:ext cx="2895600" cy="12192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0" y="0"/>
              </a:cxn>
              <a:cxn ang="0">
                <a:pos x="1584" y="0"/>
              </a:cxn>
              <a:cxn ang="0">
                <a:pos x="1584" y="768"/>
              </a:cxn>
              <a:cxn ang="0">
                <a:pos x="1728" y="768"/>
              </a:cxn>
            </a:cxnLst>
            <a:rect l="0" t="0" r="r" b="b"/>
            <a:pathLst>
              <a:path w="1728" h="768">
                <a:moveTo>
                  <a:pt x="0" y="288"/>
                </a:moveTo>
                <a:lnTo>
                  <a:pt x="0" y="0"/>
                </a:lnTo>
                <a:lnTo>
                  <a:pt x="1584" y="0"/>
                </a:lnTo>
                <a:lnTo>
                  <a:pt x="1584" y="768"/>
                </a:lnTo>
                <a:lnTo>
                  <a:pt x="1728" y="76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91334" name="Text Box 38"/>
          <p:cNvSpPr txBox="1">
            <a:spLocks noChangeArrowheads="1"/>
          </p:cNvSpPr>
          <p:nvPr/>
        </p:nvSpPr>
        <p:spPr bwMode="auto">
          <a:xfrm>
            <a:off x="4170362" y="1062037"/>
            <a:ext cx="22098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Segment Length</a:t>
            </a:r>
          </a:p>
        </p:txBody>
      </p:sp>
      <p:sp>
        <p:nvSpPr>
          <p:cNvPr id="45" name="Oval 25"/>
          <p:cNvSpPr>
            <a:spLocks noChangeArrowheads="1"/>
          </p:cNvSpPr>
          <p:nvPr/>
        </p:nvSpPr>
        <p:spPr bwMode="auto">
          <a:xfrm>
            <a:off x="4572000" y="16002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2800" dirty="0" smtClean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≥</a:t>
            </a:r>
            <a:endParaRPr lang="en-US" altLang="ko-KR" sz="2800" dirty="0">
              <a:solidFill>
                <a:srgbClr val="000000"/>
              </a:solidFill>
              <a:latin typeface="Calibri"/>
              <a:ea typeface="굴림" charset="-127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44994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33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 dirty="0" smtClean="0">
                <a:ea typeface="굴림" charset="-127"/>
                <a:cs typeface="굴림" charset="-127"/>
              </a:rPr>
              <a:t>Separate Areas for Program and Data</a:t>
            </a:r>
            <a:endParaRPr lang="en-US" altLang="ko-KR" dirty="0">
              <a:ea typeface="굴림" charset="-127"/>
              <a:cs typeface="굴림" charset="-127"/>
            </a:endParaRPr>
          </a:p>
        </p:txBody>
      </p:sp>
      <p:sp>
        <p:nvSpPr>
          <p:cNvPr id="6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DF4E4-ADBC-464E-A1BE-D91A3F71E638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3407" name="Text Box 63"/>
          <p:cNvSpPr txBox="1">
            <a:spLocks noChangeArrowheads="1"/>
          </p:cNvSpPr>
          <p:nvPr/>
        </p:nvSpPr>
        <p:spPr bwMode="auto">
          <a:xfrm>
            <a:off x="5486400" y="2439699"/>
            <a:ext cx="1116013" cy="5847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593408" name="Text Box 64"/>
          <p:cNvSpPr txBox="1">
            <a:spLocks noChangeArrowheads="1"/>
          </p:cNvSpPr>
          <p:nvPr/>
        </p:nvSpPr>
        <p:spPr bwMode="auto">
          <a:xfrm>
            <a:off x="5486400" y="4649499"/>
            <a:ext cx="1116013" cy="5847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593350" name="Rectangle 6"/>
          <p:cNvSpPr>
            <a:spLocks noChangeArrowheads="1"/>
          </p:cNvSpPr>
          <p:nvPr/>
        </p:nvSpPr>
        <p:spPr bwMode="auto">
          <a:xfrm>
            <a:off x="1981200" y="4719637"/>
            <a:ext cx="1677988" cy="4667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51" name="Rectangle 7"/>
          <p:cNvSpPr>
            <a:spLocks noChangeArrowheads="1"/>
          </p:cNvSpPr>
          <p:nvPr/>
        </p:nvSpPr>
        <p:spPr bwMode="auto">
          <a:xfrm>
            <a:off x="7291388" y="3368675"/>
            <a:ext cx="1133475" cy="1971675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ko-KR" altLang="en-US" sz="2000" dirty="0">
              <a:solidFill>
                <a:srgbClr val="56127A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593352" name="Line 8"/>
          <p:cNvSpPr>
            <a:spLocks noChangeShapeType="1"/>
          </p:cNvSpPr>
          <p:nvPr/>
        </p:nvSpPr>
        <p:spPr bwMode="auto">
          <a:xfrm>
            <a:off x="7315200" y="5338762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53" name="Line 9"/>
          <p:cNvSpPr>
            <a:spLocks noChangeShapeType="1"/>
          </p:cNvSpPr>
          <p:nvPr/>
        </p:nvSpPr>
        <p:spPr bwMode="auto">
          <a:xfrm>
            <a:off x="7297738" y="3362325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54" name="Rectangle 10"/>
          <p:cNvSpPr>
            <a:spLocks noChangeArrowheads="1"/>
          </p:cNvSpPr>
          <p:nvPr/>
        </p:nvSpPr>
        <p:spPr bwMode="auto">
          <a:xfrm>
            <a:off x="7294563" y="1166812"/>
            <a:ext cx="1133475" cy="1979613"/>
          </a:xfrm>
          <a:prstGeom prst="rect">
            <a:avLst/>
          </a:prstGeom>
          <a:solidFill>
            <a:srgbClr val="CEFC6C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ko-KR" altLang="en-US" sz="2000" dirty="0">
              <a:solidFill>
                <a:srgbClr val="56127A"/>
              </a:solidFill>
              <a:latin typeface="Calibri"/>
              <a:ea typeface="굴림" charset="-127"/>
              <a:cs typeface="굴림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81000" y="1300162"/>
            <a:ext cx="1371600" cy="3054350"/>
            <a:chOff x="48" y="864"/>
            <a:chExt cx="864" cy="1924"/>
          </a:xfrm>
        </p:grpSpPr>
        <p:sp>
          <p:nvSpPr>
            <p:cNvPr id="1593356" name="Rectangle 12"/>
            <p:cNvSpPr>
              <a:spLocks noChangeArrowheads="1"/>
            </p:cNvSpPr>
            <p:nvPr/>
          </p:nvSpPr>
          <p:spPr bwMode="auto">
            <a:xfrm>
              <a:off x="192" y="1344"/>
              <a:ext cx="464" cy="21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defTabSz="585788" eaLnBrk="0" hangingPunct="0">
                <a:spcBef>
                  <a:spcPct val="50000"/>
                </a:spcBef>
              </a:pPr>
              <a:r>
                <a:rPr lang="en-US" altLang="ko-KR" sz="17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Load X</a:t>
              </a:r>
            </a:p>
          </p:txBody>
        </p:sp>
        <p:sp>
          <p:nvSpPr>
            <p:cNvPr id="1593357" name="Rectangle 13"/>
            <p:cNvSpPr>
              <a:spLocks noChangeArrowheads="1"/>
            </p:cNvSpPr>
            <p:nvPr/>
          </p:nvSpPr>
          <p:spPr bwMode="auto">
            <a:xfrm>
              <a:off x="48" y="2160"/>
              <a:ext cx="864" cy="62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73025" tIns="36512" rIns="73025" bIns="36512">
              <a:prstTxWarp prst="textNoShape">
                <a:avLst/>
              </a:prstTxWarp>
              <a:spAutoFit/>
            </a:bodyPr>
            <a:lstStyle/>
            <a:p>
              <a:pPr defTabSz="585788" eaLnBrk="0" hangingPunct="0">
                <a:spcBef>
                  <a:spcPct val="50000"/>
                </a:spcBef>
              </a:pPr>
              <a:r>
                <a:rPr lang="en-US" altLang="ko-KR" sz="2000" dirty="0" smtClean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Program Address Space</a:t>
              </a:r>
              <a:endPara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endParaRPr>
            </a:p>
          </p:txBody>
        </p:sp>
        <p:sp>
          <p:nvSpPr>
            <p:cNvPr id="1593358" name="Rectangle 14"/>
            <p:cNvSpPr>
              <a:spLocks noChangeArrowheads="1"/>
            </p:cNvSpPr>
            <p:nvPr/>
          </p:nvSpPr>
          <p:spPr bwMode="auto">
            <a:xfrm>
              <a:off x="96" y="864"/>
              <a:ext cx="720" cy="1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593360" name="Rectangle 16"/>
          <p:cNvSpPr>
            <a:spLocks noChangeArrowheads="1"/>
          </p:cNvSpPr>
          <p:nvPr/>
        </p:nvSpPr>
        <p:spPr bwMode="auto">
          <a:xfrm rot="16200000">
            <a:off x="7720577" y="2780800"/>
            <a:ext cx="1853071" cy="3661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 eaLnBrk="0" hangingPunct="0">
              <a:spcBef>
                <a:spcPct val="50000"/>
              </a:spcBef>
            </a:pPr>
            <a:r>
              <a:rPr lang="en-US" altLang="ko-KR" sz="1900" dirty="0" smtClean="0">
                <a:latin typeface="Calibri"/>
                <a:ea typeface="굴림" charset="-127"/>
                <a:cs typeface="굴림" charset="-127"/>
              </a:rPr>
              <a:t>Physical Memory</a:t>
            </a:r>
            <a:endParaRPr lang="en-US" altLang="ko-KR" sz="1900" dirty="0"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593361" name="Line 17"/>
          <p:cNvSpPr>
            <a:spLocks noChangeShapeType="1"/>
          </p:cNvSpPr>
          <p:nvPr/>
        </p:nvSpPr>
        <p:spPr bwMode="auto">
          <a:xfrm>
            <a:off x="7275513" y="1071562"/>
            <a:ext cx="0" cy="449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62" name="Line 18"/>
          <p:cNvSpPr>
            <a:spLocks noChangeShapeType="1"/>
          </p:cNvSpPr>
          <p:nvPr/>
        </p:nvSpPr>
        <p:spPr bwMode="auto">
          <a:xfrm>
            <a:off x="8418513" y="1071562"/>
            <a:ext cx="0" cy="441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63" name="Line 19"/>
          <p:cNvSpPr>
            <a:spLocks noChangeShapeType="1"/>
          </p:cNvSpPr>
          <p:nvPr/>
        </p:nvSpPr>
        <p:spPr bwMode="auto">
          <a:xfrm>
            <a:off x="7288213" y="1147762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64" name="Rectangle 20"/>
          <p:cNvSpPr>
            <a:spLocks noChangeArrowheads="1"/>
          </p:cNvSpPr>
          <p:nvPr/>
        </p:nvSpPr>
        <p:spPr bwMode="auto">
          <a:xfrm>
            <a:off x="7391400" y="1754187"/>
            <a:ext cx="914400" cy="58221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6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Data Segment</a:t>
            </a:r>
            <a:endParaRPr lang="en-US" altLang="ko-KR" sz="16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593365" name="Line 21"/>
          <p:cNvSpPr>
            <a:spLocks noChangeShapeType="1"/>
          </p:cNvSpPr>
          <p:nvPr/>
        </p:nvSpPr>
        <p:spPr bwMode="auto">
          <a:xfrm>
            <a:off x="7288213" y="3154362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66" name="Rectangle 22"/>
          <p:cNvSpPr>
            <a:spLocks noChangeArrowheads="1"/>
          </p:cNvSpPr>
          <p:nvPr/>
        </p:nvSpPr>
        <p:spPr bwMode="auto">
          <a:xfrm>
            <a:off x="1981200" y="1425575"/>
            <a:ext cx="16637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67" name="Rectangle 23"/>
          <p:cNvSpPr>
            <a:spLocks noChangeArrowheads="1"/>
          </p:cNvSpPr>
          <p:nvPr/>
        </p:nvSpPr>
        <p:spPr bwMode="auto">
          <a:xfrm>
            <a:off x="1981200" y="143827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68" name="Rectangle 24"/>
          <p:cNvSpPr>
            <a:spLocks noChangeArrowheads="1"/>
          </p:cNvSpPr>
          <p:nvPr/>
        </p:nvSpPr>
        <p:spPr bwMode="auto">
          <a:xfrm>
            <a:off x="1981200" y="1420812"/>
            <a:ext cx="1676399" cy="4984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Data </a:t>
            </a:r>
            <a:r>
              <a:rPr lang="en-US" altLang="ko-KR" sz="16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Bound Register</a:t>
            </a:r>
            <a:endParaRPr lang="en-US" altLang="ko-KR" sz="16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593369" name="Rectangle 25"/>
          <p:cNvSpPr>
            <a:spLocks noChangeArrowheads="1"/>
          </p:cNvSpPr>
          <p:nvPr/>
        </p:nvSpPr>
        <p:spPr bwMode="auto">
          <a:xfrm>
            <a:off x="1981200" y="249872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72" name="Rectangle 28"/>
          <p:cNvSpPr>
            <a:spLocks noChangeArrowheads="1"/>
          </p:cNvSpPr>
          <p:nvPr/>
        </p:nvSpPr>
        <p:spPr bwMode="auto">
          <a:xfrm>
            <a:off x="1981200" y="2519362"/>
            <a:ext cx="16637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73" name="Rectangle 29"/>
          <p:cNvSpPr>
            <a:spLocks noChangeArrowheads="1"/>
          </p:cNvSpPr>
          <p:nvPr/>
        </p:nvSpPr>
        <p:spPr bwMode="auto">
          <a:xfrm>
            <a:off x="2057401" y="2519362"/>
            <a:ext cx="1600200" cy="4984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Data </a:t>
            </a:r>
            <a:r>
              <a:rPr lang="en-US" altLang="ko-KR" sz="16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Base Register</a:t>
            </a:r>
            <a:endParaRPr lang="en-US" altLang="ko-KR" sz="16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593375" name="Freeform 31"/>
          <p:cNvSpPr>
            <a:spLocks/>
          </p:cNvSpPr>
          <p:nvPr/>
        </p:nvSpPr>
        <p:spPr bwMode="auto">
          <a:xfrm flipV="1">
            <a:off x="3694113" y="1528762"/>
            <a:ext cx="11430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76" name="Freeform 32"/>
          <p:cNvSpPr>
            <a:spLocks/>
          </p:cNvSpPr>
          <p:nvPr/>
        </p:nvSpPr>
        <p:spPr bwMode="auto">
          <a:xfrm>
            <a:off x="5218113" y="2747962"/>
            <a:ext cx="20574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55" y="0"/>
              </a:cxn>
            </a:cxnLst>
            <a:rect l="0" t="0" r="r" b="b"/>
            <a:pathLst>
              <a:path w="1256" h="1">
                <a:moveTo>
                  <a:pt x="0" y="0"/>
                </a:moveTo>
                <a:lnTo>
                  <a:pt x="125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77" name="Oval 33"/>
          <p:cNvSpPr>
            <a:spLocks noChangeArrowheads="1"/>
          </p:cNvSpPr>
          <p:nvPr/>
        </p:nvSpPr>
        <p:spPr bwMode="auto">
          <a:xfrm>
            <a:off x="4794250" y="2492375"/>
            <a:ext cx="463550" cy="46196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593378" name="Freeform 34"/>
          <p:cNvSpPr>
            <a:spLocks/>
          </p:cNvSpPr>
          <p:nvPr/>
        </p:nvSpPr>
        <p:spPr bwMode="auto">
          <a:xfrm>
            <a:off x="5294313" y="1604962"/>
            <a:ext cx="3810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3" y="0"/>
              </a:cxn>
            </a:cxnLst>
            <a:rect l="0" t="0" r="r" b="b"/>
            <a:pathLst>
              <a:path w="344" h="1">
                <a:moveTo>
                  <a:pt x="0" y="0"/>
                </a:moveTo>
                <a:lnTo>
                  <a:pt x="34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79" name="Rectangle 35"/>
          <p:cNvSpPr>
            <a:spLocks noChangeArrowheads="1"/>
          </p:cNvSpPr>
          <p:nvPr/>
        </p:nvSpPr>
        <p:spPr bwMode="auto">
          <a:xfrm>
            <a:off x="5410200" y="1295400"/>
            <a:ext cx="1327243" cy="566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 eaLnBrk="0" hangingPunct="0">
              <a:spcBef>
                <a:spcPct val="50000"/>
              </a:spcBef>
            </a:pPr>
            <a:r>
              <a:rPr lang="en-US" altLang="ko-KR" sz="16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Bounds Violation</a:t>
            </a:r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?</a:t>
            </a:r>
          </a:p>
        </p:txBody>
      </p:sp>
      <p:sp>
        <p:nvSpPr>
          <p:cNvPr id="1593380" name="Line 36"/>
          <p:cNvSpPr>
            <a:spLocks noChangeShapeType="1"/>
          </p:cNvSpPr>
          <p:nvPr/>
        </p:nvSpPr>
        <p:spPr bwMode="auto">
          <a:xfrm>
            <a:off x="3657600" y="2743200"/>
            <a:ext cx="1128713" cy="47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82" name="Line 38"/>
          <p:cNvSpPr>
            <a:spLocks noChangeShapeType="1"/>
          </p:cNvSpPr>
          <p:nvPr/>
        </p:nvSpPr>
        <p:spPr bwMode="auto">
          <a:xfrm flipV="1">
            <a:off x="4495801" y="1828800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83" name="Freeform 39"/>
          <p:cNvSpPr>
            <a:spLocks/>
          </p:cNvSpPr>
          <p:nvPr/>
        </p:nvSpPr>
        <p:spPr bwMode="auto">
          <a:xfrm>
            <a:off x="3465513" y="2976562"/>
            <a:ext cx="38100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6"/>
              </a:cxn>
              <a:cxn ang="0">
                <a:pos x="2400" y="96"/>
              </a:cxn>
            </a:cxnLst>
            <a:rect l="0" t="0" r="r" b="b"/>
            <a:pathLst>
              <a:path w="2400" h="96">
                <a:moveTo>
                  <a:pt x="0" y="0"/>
                </a:moveTo>
                <a:lnTo>
                  <a:pt x="0" y="96"/>
                </a:lnTo>
                <a:lnTo>
                  <a:pt x="2400" y="96"/>
                </a:ln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84" name="Rectangle 40"/>
          <p:cNvSpPr>
            <a:spLocks noChangeArrowheads="1"/>
          </p:cNvSpPr>
          <p:nvPr/>
        </p:nvSpPr>
        <p:spPr bwMode="auto">
          <a:xfrm>
            <a:off x="1981200" y="364807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85" name="Rectangle 41"/>
          <p:cNvSpPr>
            <a:spLocks noChangeArrowheads="1"/>
          </p:cNvSpPr>
          <p:nvPr/>
        </p:nvSpPr>
        <p:spPr bwMode="auto">
          <a:xfrm>
            <a:off x="1981200" y="3581400"/>
            <a:ext cx="1676401" cy="4247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0" rIns="73025" bIns="0">
            <a:prstTxWarp prst="textNoShape">
              <a:avLst/>
            </a:prstTxWarp>
            <a:spAutoFit/>
          </a:bodyPr>
          <a:lstStyle/>
          <a:p>
            <a:pPr algn="ctr" defTabSz="585788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Program </a:t>
            </a:r>
            <a:r>
              <a:rPr lang="en-US" altLang="ko-KR" sz="16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Bound Register</a:t>
            </a:r>
            <a:endParaRPr lang="en-US" altLang="ko-KR" sz="16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593388" name="Rectangle 44"/>
          <p:cNvSpPr>
            <a:spLocks noChangeArrowheads="1"/>
          </p:cNvSpPr>
          <p:nvPr/>
        </p:nvSpPr>
        <p:spPr bwMode="auto">
          <a:xfrm>
            <a:off x="1981200" y="4697412"/>
            <a:ext cx="1676400" cy="498469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Program </a:t>
            </a:r>
            <a:r>
              <a:rPr lang="en-US" altLang="ko-KR" sz="16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Base Register</a:t>
            </a:r>
            <a:endParaRPr lang="en-US" altLang="ko-KR" sz="16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593390" name="Freeform 46"/>
          <p:cNvSpPr>
            <a:spLocks/>
          </p:cNvSpPr>
          <p:nvPr/>
        </p:nvSpPr>
        <p:spPr bwMode="auto">
          <a:xfrm flipV="1">
            <a:off x="3657600" y="3738562"/>
            <a:ext cx="1179513" cy="71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91" name="Freeform 47"/>
          <p:cNvSpPr>
            <a:spLocks/>
          </p:cNvSpPr>
          <p:nvPr/>
        </p:nvSpPr>
        <p:spPr bwMode="auto">
          <a:xfrm>
            <a:off x="5218113" y="4957762"/>
            <a:ext cx="20574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55" y="0"/>
              </a:cxn>
            </a:cxnLst>
            <a:rect l="0" t="0" r="r" b="b"/>
            <a:pathLst>
              <a:path w="1256" h="1">
                <a:moveTo>
                  <a:pt x="0" y="0"/>
                </a:moveTo>
                <a:lnTo>
                  <a:pt x="125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92" name="Oval 48"/>
          <p:cNvSpPr>
            <a:spLocks noChangeArrowheads="1"/>
          </p:cNvSpPr>
          <p:nvPr/>
        </p:nvSpPr>
        <p:spPr bwMode="auto">
          <a:xfrm>
            <a:off x="4794250" y="4702175"/>
            <a:ext cx="463550" cy="46196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593394" name="Line 50"/>
          <p:cNvSpPr>
            <a:spLocks noChangeShapeType="1"/>
          </p:cNvSpPr>
          <p:nvPr/>
        </p:nvSpPr>
        <p:spPr bwMode="auto">
          <a:xfrm>
            <a:off x="3657600" y="4953000"/>
            <a:ext cx="1128713" cy="47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96" name="Line 52"/>
          <p:cNvSpPr>
            <a:spLocks noChangeShapeType="1"/>
          </p:cNvSpPr>
          <p:nvPr/>
        </p:nvSpPr>
        <p:spPr bwMode="auto">
          <a:xfrm flipV="1">
            <a:off x="4571999" y="3962400"/>
            <a:ext cx="304801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97" name="Freeform 53"/>
          <p:cNvSpPr>
            <a:spLocks/>
          </p:cNvSpPr>
          <p:nvPr/>
        </p:nvSpPr>
        <p:spPr bwMode="auto">
          <a:xfrm>
            <a:off x="3465513" y="5186362"/>
            <a:ext cx="38100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6"/>
              </a:cxn>
              <a:cxn ang="0">
                <a:pos x="2400" y="96"/>
              </a:cxn>
            </a:cxnLst>
            <a:rect l="0" t="0" r="r" b="b"/>
            <a:pathLst>
              <a:path w="2400" h="96">
                <a:moveTo>
                  <a:pt x="0" y="0"/>
                </a:moveTo>
                <a:lnTo>
                  <a:pt x="0" y="96"/>
                </a:lnTo>
                <a:lnTo>
                  <a:pt x="2400" y="96"/>
                </a:ln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98" name="Rectangle 54"/>
          <p:cNvSpPr>
            <a:spLocks noChangeArrowheads="1"/>
          </p:cNvSpPr>
          <p:nvPr/>
        </p:nvSpPr>
        <p:spPr bwMode="auto">
          <a:xfrm>
            <a:off x="5140325" y="2259012"/>
            <a:ext cx="35137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ko-KR" altLang="en-US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4191000" y="1147762"/>
            <a:ext cx="2819400" cy="1976438"/>
            <a:chOff x="2640" y="768"/>
            <a:chExt cx="1776" cy="1245"/>
          </a:xfrm>
        </p:grpSpPr>
        <p:sp>
          <p:nvSpPr>
            <p:cNvPr id="1593400" name="Freeform 56"/>
            <p:cNvSpPr>
              <a:spLocks/>
            </p:cNvSpPr>
            <p:nvPr/>
          </p:nvSpPr>
          <p:spPr bwMode="auto">
            <a:xfrm>
              <a:off x="2640" y="816"/>
              <a:ext cx="1776" cy="576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0" y="0"/>
                </a:cxn>
                <a:cxn ang="0">
                  <a:pos x="1632" y="0"/>
                </a:cxn>
                <a:cxn ang="0">
                  <a:pos x="1632" y="576"/>
                </a:cxn>
                <a:cxn ang="0">
                  <a:pos x="1776" y="576"/>
                </a:cxn>
              </a:cxnLst>
              <a:rect l="0" t="0" r="r" b="b"/>
              <a:pathLst>
                <a:path w="1776" h="576">
                  <a:moveTo>
                    <a:pt x="0" y="240"/>
                  </a:moveTo>
                  <a:lnTo>
                    <a:pt x="0" y="0"/>
                  </a:lnTo>
                  <a:lnTo>
                    <a:pt x="1632" y="0"/>
                  </a:lnTo>
                  <a:lnTo>
                    <a:pt x="1632" y="576"/>
                  </a:lnTo>
                  <a:lnTo>
                    <a:pt x="1776" y="576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593401" name="Line 57"/>
            <p:cNvSpPr>
              <a:spLocks noChangeShapeType="1"/>
            </p:cNvSpPr>
            <p:nvPr/>
          </p:nvSpPr>
          <p:spPr bwMode="auto">
            <a:xfrm flipV="1">
              <a:off x="4416" y="768"/>
              <a:ext cx="0" cy="12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4" name="Group 58"/>
          <p:cNvGrpSpPr>
            <a:grpSpLocks/>
          </p:cNvGrpSpPr>
          <p:nvPr/>
        </p:nvGrpSpPr>
        <p:grpSpPr bwMode="auto">
          <a:xfrm>
            <a:off x="4191000" y="3357562"/>
            <a:ext cx="2819400" cy="1976438"/>
            <a:chOff x="2640" y="768"/>
            <a:chExt cx="1776" cy="1245"/>
          </a:xfrm>
        </p:grpSpPr>
        <p:sp>
          <p:nvSpPr>
            <p:cNvPr id="1593403" name="Freeform 59"/>
            <p:cNvSpPr>
              <a:spLocks/>
            </p:cNvSpPr>
            <p:nvPr/>
          </p:nvSpPr>
          <p:spPr bwMode="auto">
            <a:xfrm>
              <a:off x="2640" y="816"/>
              <a:ext cx="1776" cy="576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0" y="0"/>
                </a:cxn>
                <a:cxn ang="0">
                  <a:pos x="1632" y="0"/>
                </a:cxn>
                <a:cxn ang="0">
                  <a:pos x="1632" y="576"/>
                </a:cxn>
                <a:cxn ang="0">
                  <a:pos x="1776" y="576"/>
                </a:cxn>
              </a:cxnLst>
              <a:rect l="0" t="0" r="r" b="b"/>
              <a:pathLst>
                <a:path w="1776" h="576">
                  <a:moveTo>
                    <a:pt x="0" y="240"/>
                  </a:moveTo>
                  <a:lnTo>
                    <a:pt x="0" y="0"/>
                  </a:lnTo>
                  <a:lnTo>
                    <a:pt x="1632" y="0"/>
                  </a:lnTo>
                  <a:lnTo>
                    <a:pt x="1632" y="576"/>
                  </a:lnTo>
                  <a:lnTo>
                    <a:pt x="1776" y="576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593404" name="Line 60"/>
            <p:cNvSpPr>
              <a:spLocks noChangeShapeType="1"/>
            </p:cNvSpPr>
            <p:nvPr/>
          </p:nvSpPr>
          <p:spPr bwMode="auto">
            <a:xfrm flipV="1">
              <a:off x="4416" y="768"/>
              <a:ext cx="0" cy="12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593405" name="Rectangle 61"/>
          <p:cNvSpPr>
            <a:spLocks noChangeArrowheads="1"/>
          </p:cNvSpPr>
          <p:nvPr/>
        </p:nvSpPr>
        <p:spPr bwMode="auto">
          <a:xfrm>
            <a:off x="7256463" y="3998912"/>
            <a:ext cx="114300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6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Program Segment</a:t>
            </a:r>
            <a:endParaRPr lang="en-US" altLang="ko-KR" sz="16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593406" name="Freeform 62"/>
          <p:cNvSpPr>
            <a:spLocks/>
          </p:cNvSpPr>
          <p:nvPr/>
        </p:nvSpPr>
        <p:spPr bwMode="auto">
          <a:xfrm>
            <a:off x="5257800" y="3810000"/>
            <a:ext cx="3810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3" y="0"/>
              </a:cxn>
            </a:cxnLst>
            <a:rect l="0" t="0" r="r" b="b"/>
            <a:pathLst>
              <a:path w="344" h="1">
                <a:moveTo>
                  <a:pt x="0" y="0"/>
                </a:moveTo>
                <a:lnTo>
                  <a:pt x="34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409" name="Text Box 65"/>
          <p:cNvSpPr txBox="1">
            <a:spLocks noChangeArrowheads="1"/>
          </p:cNvSpPr>
          <p:nvPr/>
        </p:nvSpPr>
        <p:spPr bwMode="auto">
          <a:xfrm>
            <a:off x="3581400" y="1830099"/>
            <a:ext cx="1116013" cy="5847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Calibri"/>
              </a:rPr>
              <a:t>Logical Address</a:t>
            </a:r>
          </a:p>
        </p:txBody>
      </p:sp>
      <p:sp>
        <p:nvSpPr>
          <p:cNvPr id="1593410" name="Text Box 66"/>
          <p:cNvSpPr txBox="1">
            <a:spLocks noChangeArrowheads="1"/>
          </p:cNvSpPr>
          <p:nvPr/>
        </p:nvSpPr>
        <p:spPr bwMode="auto">
          <a:xfrm>
            <a:off x="3581400" y="4039899"/>
            <a:ext cx="1116013" cy="5847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Calibri"/>
              </a:rPr>
              <a:t>Logical </a:t>
            </a:r>
            <a:r>
              <a:rPr lang="en-US" sz="1600" dirty="0" smtClean="0">
                <a:solidFill>
                  <a:srgbClr val="000000"/>
                </a:solidFill>
                <a:latin typeface="Calibri"/>
              </a:rPr>
              <a:t>Address</a:t>
            </a: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Rectangle 3"/>
          <p:cNvSpPr>
            <a:spLocks noChangeArrowheads="1"/>
          </p:cNvSpPr>
          <p:nvPr/>
        </p:nvSpPr>
        <p:spPr bwMode="auto">
          <a:xfrm>
            <a:off x="152400" y="5486400"/>
            <a:ext cx="5392766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What is an advantage of this separation</a:t>
            </a:r>
            <a:r>
              <a:rPr lang="en-US" altLang="ko-KR" i="1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?</a:t>
            </a:r>
          </a:p>
          <a:p>
            <a:pPr eaLnBrk="0" hangingPunct="0"/>
            <a:r>
              <a:rPr lang="en-US" altLang="ko-KR" i="1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What about more base/bound pairs?</a:t>
            </a:r>
            <a:endParaRPr lang="en-US" altLang="ko-KR" i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69" name="Rectangle 3"/>
          <p:cNvSpPr>
            <a:spLocks noChangeArrowheads="1"/>
          </p:cNvSpPr>
          <p:nvPr/>
        </p:nvSpPr>
        <p:spPr bwMode="auto">
          <a:xfrm>
            <a:off x="914400" y="609600"/>
            <a:ext cx="715906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20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(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Scheme used on all Cray vector supercomputers prior to X1, 2002)</a:t>
            </a:r>
            <a:endParaRPr lang="en-US" altLang="ko-KR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70" name="Oval 25"/>
          <p:cNvSpPr>
            <a:spLocks noChangeArrowheads="1"/>
          </p:cNvSpPr>
          <p:nvPr/>
        </p:nvSpPr>
        <p:spPr bwMode="auto">
          <a:xfrm>
            <a:off x="4800600" y="1447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2800" dirty="0" smtClean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≥</a:t>
            </a:r>
            <a:endParaRPr lang="en-US" altLang="ko-KR" sz="2800" dirty="0">
              <a:solidFill>
                <a:srgbClr val="000000"/>
              </a:solidFill>
              <a:latin typeface="Calibri"/>
              <a:ea typeface="굴림" charset="-127"/>
              <a:cs typeface="Calibri"/>
            </a:endParaRPr>
          </a:p>
        </p:txBody>
      </p:sp>
      <p:sp>
        <p:nvSpPr>
          <p:cNvPr id="71" name="Oval 25"/>
          <p:cNvSpPr>
            <a:spLocks noChangeArrowheads="1"/>
          </p:cNvSpPr>
          <p:nvPr/>
        </p:nvSpPr>
        <p:spPr bwMode="auto">
          <a:xfrm>
            <a:off x="4800600" y="35814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2800" dirty="0" smtClean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≥</a:t>
            </a:r>
            <a:endParaRPr lang="en-US" altLang="ko-KR" sz="2800" dirty="0">
              <a:solidFill>
                <a:srgbClr val="000000"/>
              </a:solidFill>
              <a:latin typeface="Calibri"/>
              <a:ea typeface="굴림" charset="-127"/>
              <a:cs typeface="Calibri"/>
            </a:endParaRPr>
          </a:p>
        </p:txBody>
      </p:sp>
      <p:sp>
        <p:nvSpPr>
          <p:cNvPr id="72" name="Rectangle 35"/>
          <p:cNvSpPr>
            <a:spLocks noChangeArrowheads="1"/>
          </p:cNvSpPr>
          <p:nvPr/>
        </p:nvSpPr>
        <p:spPr bwMode="auto">
          <a:xfrm>
            <a:off x="5410200" y="3505200"/>
            <a:ext cx="1327243" cy="566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 eaLnBrk="0" hangingPunct="0">
              <a:spcBef>
                <a:spcPct val="50000"/>
              </a:spcBef>
            </a:pPr>
            <a:r>
              <a:rPr lang="en-US" altLang="ko-KR" sz="16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Bounds Violation</a:t>
            </a:r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?</a:t>
            </a:r>
          </a:p>
        </p:txBody>
      </p:sp>
      <p:cxnSp>
        <p:nvCxnSpPr>
          <p:cNvPr id="6" name="Straight Connector 5"/>
          <p:cNvCxnSpPr>
            <a:stCxn id="73" idx="0"/>
          </p:cNvCxnSpPr>
          <p:nvPr/>
        </p:nvCxnSpPr>
        <p:spPr bwMode="auto">
          <a:xfrm flipH="1">
            <a:off x="1600200" y="2133600"/>
            <a:ext cx="28956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Line 38"/>
          <p:cNvSpPr>
            <a:spLocks noChangeShapeType="1"/>
          </p:cNvSpPr>
          <p:nvPr/>
        </p:nvSpPr>
        <p:spPr bwMode="auto">
          <a:xfrm>
            <a:off x="4495800" y="2133600"/>
            <a:ext cx="420687" cy="3857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Line 52"/>
          <p:cNvSpPr>
            <a:spLocks noChangeShapeType="1"/>
          </p:cNvSpPr>
          <p:nvPr/>
        </p:nvSpPr>
        <p:spPr bwMode="auto">
          <a:xfrm>
            <a:off x="4572000" y="43434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75" name="Straight Connector 74"/>
          <p:cNvCxnSpPr>
            <a:stCxn id="74" idx="0"/>
            <a:endCxn id="1593410" idx="1"/>
          </p:cNvCxnSpPr>
          <p:nvPr/>
        </p:nvCxnSpPr>
        <p:spPr bwMode="auto">
          <a:xfrm flipH="1" flipV="1">
            <a:off x="3581400" y="4332287"/>
            <a:ext cx="990600" cy="11113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93387" name="Rectangle 43"/>
          <p:cNvSpPr>
            <a:spLocks noChangeArrowheads="1"/>
          </p:cNvSpPr>
          <p:nvPr/>
        </p:nvSpPr>
        <p:spPr bwMode="auto">
          <a:xfrm>
            <a:off x="1981200" y="4114800"/>
            <a:ext cx="1665288" cy="4619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Calibri"/>
              </a:rPr>
              <a:t>Program Counter</a:t>
            </a: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64131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79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Base and Bound Machine</a:t>
            </a:r>
          </a:p>
        </p:txBody>
      </p:sp>
      <p:sp>
        <p:nvSpPr>
          <p:cNvPr id="7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77733-AE3A-F74A-BEAD-1A4338685DB6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48024" name="Rectangle 56"/>
          <p:cNvSpPr>
            <a:spLocks noGrp="1" noChangeArrowheads="1"/>
          </p:cNvSpPr>
          <p:nvPr>
            <p:ph idx="4294967295"/>
          </p:nvPr>
        </p:nvSpPr>
        <p:spPr>
          <a:xfrm>
            <a:off x="533400" y="5562600"/>
            <a:ext cx="8077200" cy="838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i="1" dirty="0" smtClean="0"/>
              <a:t>Can </a:t>
            </a:r>
            <a:r>
              <a:rPr lang="en-US" sz="2000" i="1" dirty="0"/>
              <a:t>fold addition of base register into 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register+immediate</a:t>
            </a:r>
            <a:r>
              <a:rPr lang="en-US" sz="2000" i="1" dirty="0" smtClean="0"/>
              <a:t>) address calculation </a:t>
            </a:r>
            <a:r>
              <a:rPr lang="en-US" sz="2000" i="1" dirty="0"/>
              <a:t>using a carry-save adder (</a:t>
            </a:r>
            <a:r>
              <a:rPr lang="en-US" sz="2000" i="1" dirty="0" smtClean="0"/>
              <a:t>sums </a:t>
            </a:r>
            <a:r>
              <a:rPr lang="en-US" sz="2000" i="1" dirty="0"/>
              <a:t>three numbers with only a few gate delays more than adding two numbers</a:t>
            </a:r>
            <a:r>
              <a:rPr lang="en-US" sz="2000" i="1" dirty="0" smtClean="0"/>
              <a:t>)</a:t>
            </a:r>
            <a:endParaRPr lang="en-US" sz="2000" i="1" dirty="0"/>
          </a:p>
        </p:txBody>
      </p:sp>
      <p:sp>
        <p:nvSpPr>
          <p:cNvPr id="1747970" name="Line 2"/>
          <p:cNvSpPr>
            <a:spLocks noChangeShapeType="1"/>
          </p:cNvSpPr>
          <p:nvPr/>
        </p:nvSpPr>
        <p:spPr bwMode="auto">
          <a:xfrm>
            <a:off x="5638800" y="24384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7973" name="Line 5"/>
          <p:cNvSpPr>
            <a:spLocks noChangeShapeType="1"/>
          </p:cNvSpPr>
          <p:nvPr/>
        </p:nvSpPr>
        <p:spPr bwMode="auto">
          <a:xfrm>
            <a:off x="8077200" y="24384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7974" name="Line 6"/>
          <p:cNvSpPr>
            <a:spLocks noChangeShapeType="1"/>
          </p:cNvSpPr>
          <p:nvPr/>
        </p:nvSpPr>
        <p:spPr bwMode="auto">
          <a:xfrm>
            <a:off x="2895600" y="24384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85800" y="18288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747976" name="Rectangle 8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>
                  <a:solidFill>
                    <a:srgbClr val="000000"/>
                  </a:solidFill>
                  <a:latin typeface="Calibri"/>
                </a:rPr>
                <a:t>PC</a:t>
              </a:r>
            </a:p>
          </p:txBody>
        </p:sp>
        <p:sp>
          <p:nvSpPr>
            <p:cNvPr id="1747977" name="Freeform 9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747978" name="Rectangle 10"/>
          <p:cNvSpPr>
            <a:spLocks noChangeArrowheads="1"/>
          </p:cNvSpPr>
          <p:nvPr/>
        </p:nvSpPr>
        <p:spPr bwMode="auto">
          <a:xfrm>
            <a:off x="1981200" y="2057400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Calibri"/>
              </a:rPr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18288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747980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>
                  <a:solidFill>
                    <a:srgbClr val="000000"/>
                  </a:solidFill>
                  <a:latin typeface="Calibri"/>
                </a:rPr>
                <a:t>D</a:t>
              </a:r>
            </a:p>
          </p:txBody>
        </p:sp>
        <p:sp>
          <p:nvSpPr>
            <p:cNvPr id="1747981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747982" name="Rectangle 14"/>
          <p:cNvSpPr>
            <a:spLocks noChangeArrowheads="1"/>
          </p:cNvSpPr>
          <p:nvPr/>
        </p:nvSpPr>
        <p:spPr bwMode="auto">
          <a:xfrm>
            <a:off x="3505200" y="19050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Calibri"/>
              </a:rPr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800600" y="18288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747984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>
                  <a:solidFill>
                    <a:srgbClr val="000000"/>
                  </a:solidFill>
                  <a:latin typeface="Calibri"/>
                </a:rPr>
                <a:t>E</a:t>
              </a:r>
            </a:p>
          </p:txBody>
        </p:sp>
        <p:sp>
          <p:nvSpPr>
            <p:cNvPr id="1747985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747986" name="Freeform 18"/>
          <p:cNvSpPr>
            <a:spLocks/>
          </p:cNvSpPr>
          <p:nvPr/>
        </p:nvSpPr>
        <p:spPr bwMode="auto">
          <a:xfrm>
            <a:off x="5257800" y="19050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791200" y="18288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747988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>
                  <a:solidFill>
                    <a:srgbClr val="000000"/>
                  </a:solidFill>
                  <a:latin typeface="Calibri"/>
                </a:rPr>
                <a:t>M</a:t>
              </a:r>
            </a:p>
          </p:txBody>
        </p:sp>
        <p:sp>
          <p:nvSpPr>
            <p:cNvPr id="1747989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747990" name="Rectangle 22"/>
          <p:cNvSpPr>
            <a:spLocks noChangeArrowheads="1"/>
          </p:cNvSpPr>
          <p:nvPr/>
        </p:nvSpPr>
        <p:spPr bwMode="auto">
          <a:xfrm>
            <a:off x="7162800" y="1981200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Calibri"/>
              </a:rPr>
              <a:t>Data Cache</a:t>
            </a: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8229600" y="18288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747992" name="Rectangle 24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>
                  <a:solidFill>
                    <a:srgbClr val="000000"/>
                  </a:solidFill>
                  <a:latin typeface="Calibri"/>
                </a:rPr>
                <a:t>W</a:t>
              </a:r>
            </a:p>
          </p:txBody>
        </p:sp>
        <p:sp>
          <p:nvSpPr>
            <p:cNvPr id="1747993" name="Freeform 25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747994" name="Line 26"/>
          <p:cNvSpPr>
            <a:spLocks noChangeShapeType="1"/>
          </p:cNvSpPr>
          <p:nvPr/>
        </p:nvSpPr>
        <p:spPr bwMode="auto">
          <a:xfrm>
            <a:off x="5105400" y="2133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7995" name="Line 27"/>
          <p:cNvSpPr>
            <a:spLocks noChangeShapeType="1"/>
          </p:cNvSpPr>
          <p:nvPr/>
        </p:nvSpPr>
        <p:spPr bwMode="auto">
          <a:xfrm>
            <a:off x="5105400" y="2743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7996" name="Text Box 28"/>
          <p:cNvSpPr txBox="1">
            <a:spLocks noChangeArrowheads="1"/>
          </p:cNvSpPr>
          <p:nvPr/>
        </p:nvSpPr>
        <p:spPr bwMode="auto">
          <a:xfrm>
            <a:off x="5341977" y="2284998"/>
            <a:ext cx="287258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Calibri"/>
              </a:rPr>
              <a:t>+</a:t>
            </a:r>
          </a:p>
        </p:txBody>
      </p:sp>
      <p:sp>
        <p:nvSpPr>
          <p:cNvPr id="1747997" name="Line 29"/>
          <p:cNvSpPr>
            <a:spLocks noChangeShapeType="1"/>
          </p:cNvSpPr>
          <p:nvPr/>
        </p:nvSpPr>
        <p:spPr bwMode="auto">
          <a:xfrm>
            <a:off x="990600" y="24384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7998" name="Rectangle 30"/>
          <p:cNvSpPr>
            <a:spLocks noChangeArrowheads="1"/>
          </p:cNvSpPr>
          <p:nvPr/>
        </p:nvSpPr>
        <p:spPr bwMode="auto">
          <a:xfrm>
            <a:off x="3429000" y="5029200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Calibri"/>
              </a:rPr>
              <a:t>Main Memory (DRAM)</a:t>
            </a:r>
          </a:p>
        </p:txBody>
      </p:sp>
      <p:sp>
        <p:nvSpPr>
          <p:cNvPr id="1747999" name="Rectangle 31"/>
          <p:cNvSpPr>
            <a:spLocks noChangeArrowheads="1"/>
          </p:cNvSpPr>
          <p:nvPr/>
        </p:nvSpPr>
        <p:spPr bwMode="auto">
          <a:xfrm>
            <a:off x="3733800" y="3962400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Calibri"/>
              </a:rPr>
              <a:t>Memory Controller</a:t>
            </a:r>
          </a:p>
        </p:txBody>
      </p:sp>
      <p:sp>
        <p:nvSpPr>
          <p:cNvPr id="1748000" name="Freeform 32"/>
          <p:cNvSpPr>
            <a:spLocks/>
          </p:cNvSpPr>
          <p:nvPr/>
        </p:nvSpPr>
        <p:spPr bwMode="auto">
          <a:xfrm>
            <a:off x="6400800" y="2667000"/>
            <a:ext cx="12954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8001" name="Freeform 33"/>
          <p:cNvSpPr>
            <a:spLocks/>
          </p:cNvSpPr>
          <p:nvPr/>
        </p:nvSpPr>
        <p:spPr bwMode="auto">
          <a:xfrm flipH="1">
            <a:off x="2438400" y="2743200"/>
            <a:ext cx="1295400" cy="15240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8002" name="Line 34"/>
          <p:cNvSpPr>
            <a:spLocks noChangeShapeType="1"/>
          </p:cNvSpPr>
          <p:nvPr/>
        </p:nvSpPr>
        <p:spPr bwMode="auto">
          <a:xfrm>
            <a:off x="5105400" y="4572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8004" name="Text Box 36"/>
          <p:cNvSpPr txBox="1">
            <a:spLocks noChangeArrowheads="1"/>
          </p:cNvSpPr>
          <p:nvPr/>
        </p:nvSpPr>
        <p:spPr bwMode="auto">
          <a:xfrm>
            <a:off x="6553200" y="259080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748005" name="Text Box 37"/>
          <p:cNvSpPr txBox="1">
            <a:spLocks noChangeArrowheads="1"/>
          </p:cNvSpPr>
          <p:nvPr/>
        </p:nvSpPr>
        <p:spPr bwMode="auto">
          <a:xfrm>
            <a:off x="6705600" y="3733800"/>
            <a:ext cx="1116013" cy="5847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748006" name="Text Box 38"/>
          <p:cNvSpPr txBox="1">
            <a:spLocks noChangeArrowheads="1"/>
          </p:cNvSpPr>
          <p:nvPr/>
        </p:nvSpPr>
        <p:spPr bwMode="auto">
          <a:xfrm>
            <a:off x="2286000" y="3733800"/>
            <a:ext cx="1116013" cy="5847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748007" name="Text Box 39"/>
          <p:cNvSpPr txBox="1">
            <a:spLocks noChangeArrowheads="1"/>
          </p:cNvSpPr>
          <p:nvPr/>
        </p:nvSpPr>
        <p:spPr bwMode="auto">
          <a:xfrm>
            <a:off x="4724400" y="4600366"/>
            <a:ext cx="2438400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748009" name="Rectangle 41"/>
          <p:cNvSpPr>
            <a:spLocks noChangeArrowheads="1"/>
          </p:cNvSpPr>
          <p:nvPr/>
        </p:nvSpPr>
        <p:spPr bwMode="auto">
          <a:xfrm>
            <a:off x="609600" y="4710113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8010" name="Rectangle 42"/>
          <p:cNvSpPr>
            <a:spLocks noChangeArrowheads="1"/>
          </p:cNvSpPr>
          <p:nvPr/>
        </p:nvSpPr>
        <p:spPr bwMode="auto">
          <a:xfrm>
            <a:off x="5105400" y="762000"/>
            <a:ext cx="1218874" cy="498476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Data </a:t>
            </a:r>
            <a:r>
              <a:rPr lang="en-US" altLang="ko-KR" sz="16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Bound Register</a:t>
            </a:r>
            <a:endParaRPr lang="en-US" altLang="ko-KR" sz="16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748011" name="Rectangle 43"/>
          <p:cNvSpPr>
            <a:spLocks noChangeArrowheads="1"/>
          </p:cNvSpPr>
          <p:nvPr/>
        </p:nvSpPr>
        <p:spPr bwMode="auto">
          <a:xfrm>
            <a:off x="609600" y="5770563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8015" name="Rectangle 47"/>
          <p:cNvSpPr>
            <a:spLocks noChangeArrowheads="1"/>
          </p:cNvSpPr>
          <p:nvPr/>
        </p:nvSpPr>
        <p:spPr bwMode="auto">
          <a:xfrm>
            <a:off x="5410200" y="3276600"/>
            <a:ext cx="1294939" cy="498475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Data </a:t>
            </a:r>
            <a:r>
              <a:rPr lang="en-US" altLang="ko-KR" sz="16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Base Register</a:t>
            </a:r>
            <a:endParaRPr lang="en-US" altLang="ko-KR" sz="16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748018" name="Oval 50"/>
          <p:cNvSpPr>
            <a:spLocks noChangeArrowheads="1"/>
          </p:cNvSpPr>
          <p:nvPr/>
        </p:nvSpPr>
        <p:spPr bwMode="auto">
          <a:xfrm>
            <a:off x="6400800" y="2209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748019" name="Line 51"/>
          <p:cNvSpPr>
            <a:spLocks noChangeShapeType="1"/>
          </p:cNvSpPr>
          <p:nvPr/>
        </p:nvSpPr>
        <p:spPr bwMode="auto">
          <a:xfrm rot="5400000" flipH="1" flipV="1">
            <a:off x="6172200" y="2895600"/>
            <a:ext cx="6096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8022" name="Rectangle 54"/>
          <p:cNvSpPr>
            <a:spLocks noChangeArrowheads="1"/>
          </p:cNvSpPr>
          <p:nvPr/>
        </p:nvSpPr>
        <p:spPr bwMode="auto">
          <a:xfrm>
            <a:off x="3768725" y="5530850"/>
            <a:ext cx="35137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ko-KR" altLang="en-US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748028" name="Line 60"/>
          <p:cNvSpPr>
            <a:spLocks noChangeShapeType="1"/>
          </p:cNvSpPr>
          <p:nvPr/>
        </p:nvSpPr>
        <p:spPr bwMode="auto">
          <a:xfrm flipV="1">
            <a:off x="6248400" y="1524000"/>
            <a:ext cx="533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8029" name="Line 61"/>
          <p:cNvSpPr>
            <a:spLocks noChangeShapeType="1"/>
          </p:cNvSpPr>
          <p:nvPr/>
        </p:nvSpPr>
        <p:spPr bwMode="auto">
          <a:xfrm>
            <a:off x="6324600" y="1066800"/>
            <a:ext cx="3048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8030" name="Text Box 62"/>
          <p:cNvSpPr txBox="1">
            <a:spLocks noChangeArrowheads="1"/>
          </p:cNvSpPr>
          <p:nvPr/>
        </p:nvSpPr>
        <p:spPr bwMode="auto">
          <a:xfrm>
            <a:off x="5665787" y="129540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Calibri"/>
              </a:rPr>
              <a:t>Logical Address</a:t>
            </a:r>
          </a:p>
        </p:txBody>
      </p:sp>
      <p:sp>
        <p:nvSpPr>
          <p:cNvPr id="1748032" name="Line 64"/>
          <p:cNvSpPr>
            <a:spLocks noChangeShapeType="1"/>
          </p:cNvSpPr>
          <p:nvPr/>
        </p:nvSpPr>
        <p:spPr bwMode="auto">
          <a:xfrm>
            <a:off x="7086600" y="1295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8033" name="Rectangle 65"/>
          <p:cNvSpPr>
            <a:spLocks noChangeArrowheads="1"/>
          </p:cNvSpPr>
          <p:nvPr/>
        </p:nvSpPr>
        <p:spPr bwMode="auto">
          <a:xfrm>
            <a:off x="7177043" y="914400"/>
            <a:ext cx="1678845" cy="31995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 eaLnBrk="0" hangingPunct="0">
              <a:spcBef>
                <a:spcPct val="50000"/>
              </a:spcBef>
            </a:pPr>
            <a:r>
              <a:rPr lang="en-US" altLang="ko-KR" sz="16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Bounds Violation</a:t>
            </a:r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?</a:t>
            </a:r>
          </a:p>
        </p:txBody>
      </p:sp>
      <p:sp>
        <p:nvSpPr>
          <p:cNvPr id="1748034" name="Text Box 66"/>
          <p:cNvSpPr txBox="1">
            <a:spLocks noChangeArrowheads="1"/>
          </p:cNvSpPr>
          <p:nvPr/>
        </p:nvSpPr>
        <p:spPr bwMode="auto">
          <a:xfrm>
            <a:off x="1295400" y="266700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748040" name="Rectangle 72"/>
          <p:cNvSpPr>
            <a:spLocks noChangeArrowheads="1"/>
          </p:cNvSpPr>
          <p:nvPr/>
        </p:nvSpPr>
        <p:spPr bwMode="auto">
          <a:xfrm>
            <a:off x="228600" y="3276600"/>
            <a:ext cx="1447907" cy="498475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Program </a:t>
            </a:r>
            <a:r>
              <a:rPr lang="en-US" altLang="ko-KR" sz="16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Base Register</a:t>
            </a:r>
            <a:endParaRPr lang="en-US" altLang="ko-KR" sz="16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748042" name="Oval 74"/>
          <p:cNvSpPr>
            <a:spLocks noChangeArrowheads="1"/>
          </p:cNvSpPr>
          <p:nvPr/>
        </p:nvSpPr>
        <p:spPr bwMode="auto">
          <a:xfrm>
            <a:off x="1222375" y="2209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748043" name="Line 75"/>
          <p:cNvSpPr>
            <a:spLocks noChangeShapeType="1"/>
          </p:cNvSpPr>
          <p:nvPr/>
        </p:nvSpPr>
        <p:spPr bwMode="auto">
          <a:xfrm rot="5400000" flipH="1" flipV="1">
            <a:off x="993775" y="2895600"/>
            <a:ext cx="6096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8044" name="Line 76"/>
          <p:cNvSpPr>
            <a:spLocks noChangeShapeType="1"/>
          </p:cNvSpPr>
          <p:nvPr/>
        </p:nvSpPr>
        <p:spPr bwMode="auto">
          <a:xfrm flipV="1">
            <a:off x="1069975" y="1447800"/>
            <a:ext cx="682625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8045" name="Line 77"/>
          <p:cNvSpPr>
            <a:spLocks noChangeShapeType="1"/>
          </p:cNvSpPr>
          <p:nvPr/>
        </p:nvSpPr>
        <p:spPr bwMode="auto">
          <a:xfrm>
            <a:off x="1371600" y="990600"/>
            <a:ext cx="3048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8046" name="Text Box 78"/>
          <p:cNvSpPr txBox="1">
            <a:spLocks noChangeArrowheads="1"/>
          </p:cNvSpPr>
          <p:nvPr/>
        </p:nvSpPr>
        <p:spPr bwMode="auto">
          <a:xfrm>
            <a:off x="533400" y="129540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Calibri"/>
              </a:rPr>
              <a:t>Logical Address</a:t>
            </a:r>
          </a:p>
        </p:txBody>
      </p:sp>
      <p:sp>
        <p:nvSpPr>
          <p:cNvPr id="1748047" name="Line 79"/>
          <p:cNvSpPr>
            <a:spLocks noChangeShapeType="1"/>
          </p:cNvSpPr>
          <p:nvPr/>
        </p:nvSpPr>
        <p:spPr bwMode="auto">
          <a:xfrm>
            <a:off x="2133600" y="1295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8048" name="Rectangle 80"/>
          <p:cNvSpPr>
            <a:spLocks noChangeArrowheads="1"/>
          </p:cNvSpPr>
          <p:nvPr/>
        </p:nvSpPr>
        <p:spPr bwMode="auto">
          <a:xfrm>
            <a:off x="2193111" y="914400"/>
            <a:ext cx="1678845" cy="31995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 eaLnBrk="0" hangingPunct="0">
              <a:spcBef>
                <a:spcPct val="50000"/>
              </a:spcBef>
            </a:pPr>
            <a:r>
              <a:rPr lang="en-US" altLang="ko-KR" sz="16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Bounds Violation</a:t>
            </a:r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?</a:t>
            </a:r>
          </a:p>
        </p:txBody>
      </p:sp>
      <p:sp>
        <p:nvSpPr>
          <p:cNvPr id="72" name="Oval 74"/>
          <p:cNvSpPr>
            <a:spLocks noChangeArrowheads="1"/>
          </p:cNvSpPr>
          <p:nvPr/>
        </p:nvSpPr>
        <p:spPr bwMode="auto">
          <a:xfrm>
            <a:off x="1676400" y="1066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≥</a:t>
            </a:r>
            <a:endParaRPr lang="en-US" altLang="ko-KR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74" name="Oval 74"/>
          <p:cNvSpPr>
            <a:spLocks noChangeArrowheads="1"/>
          </p:cNvSpPr>
          <p:nvPr/>
        </p:nvSpPr>
        <p:spPr bwMode="auto">
          <a:xfrm>
            <a:off x="6629400" y="1066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≥</a:t>
            </a:r>
            <a:endParaRPr lang="en-US" altLang="ko-KR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748037" name="Rectangle 69"/>
          <p:cNvSpPr>
            <a:spLocks noChangeArrowheads="1"/>
          </p:cNvSpPr>
          <p:nvPr/>
        </p:nvSpPr>
        <p:spPr bwMode="auto">
          <a:xfrm>
            <a:off x="228600" y="533400"/>
            <a:ext cx="1448110" cy="498475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altLang="ko-KR" sz="16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Program Bound Register</a:t>
            </a:r>
            <a:endParaRPr lang="en-US" altLang="ko-KR" sz="16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8211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25068</TotalTime>
  <Words>2401</Words>
  <Application>Microsoft Macintosh PowerPoint</Application>
  <PresentationFormat>On-screen Show (4:3)</PresentationFormat>
  <Paragraphs>619</Paragraphs>
  <Slides>30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ParLab Template</vt:lpstr>
      <vt:lpstr>CS252 Graduate Computer Architecture Spring 2014 Lecture 14: Memory Protection and Address Translation</vt:lpstr>
      <vt:lpstr>Last Time in Lecture 13</vt:lpstr>
      <vt:lpstr>Memory Management</vt:lpstr>
      <vt:lpstr>Bare Machine</vt:lpstr>
      <vt:lpstr>Managing Memory in Bare Machines</vt:lpstr>
      <vt:lpstr>Motivating Dynamic Address Translation</vt:lpstr>
      <vt:lpstr>Simple Base and Bound Translation</vt:lpstr>
      <vt:lpstr>Separate Areas for Program and Data</vt:lpstr>
      <vt:lpstr>Base and Bound Machine</vt:lpstr>
      <vt:lpstr>External Fragmentation with Segments</vt:lpstr>
      <vt:lpstr>Paged Memory Systems</vt:lpstr>
      <vt:lpstr>Private Address Space per User</vt:lpstr>
      <vt:lpstr>Paging Simplifies Allocation</vt:lpstr>
      <vt:lpstr>Page Tables Live in Memory</vt:lpstr>
      <vt:lpstr>Coping with Limited Primary Storage</vt:lpstr>
      <vt:lpstr>Demand Paging in Atlas (1962)</vt:lpstr>
      <vt:lpstr>Hardware Organization of Atlas </vt:lpstr>
      <vt:lpstr>Atlas Demand Paging Scheme</vt:lpstr>
      <vt:lpstr>Size of Linear Page Table</vt:lpstr>
      <vt:lpstr>Hierarchical Page Table</vt:lpstr>
      <vt:lpstr>Two-Level Page Tables in Physical Memory</vt:lpstr>
      <vt:lpstr>Address Translation &amp; Protection</vt:lpstr>
      <vt:lpstr>Translation-Lookaside Buffers (TLB)</vt:lpstr>
      <vt:lpstr>TLB Designs</vt:lpstr>
      <vt:lpstr>Handling a TLB Miss</vt:lpstr>
      <vt:lpstr>Hierarchical Page Table Walk: SPARC v8</vt:lpstr>
      <vt:lpstr>Page-Based Virtual-Memory Machine (Hardware Page-Table Walk)</vt:lpstr>
      <vt:lpstr>Page Fault Handler</vt:lpstr>
      <vt:lpstr>Handling VM-related exceptions</vt:lpstr>
      <vt:lpstr>Acknowledgements</vt:lpstr>
    </vt:vector>
  </TitlesOfParts>
  <Manager/>
  <Company>UC Berkeley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CS252 Spring 2014 Lecture 1</dc:title>
  <dc:subject/>
  <dc:creator>Krste Asanovic</dc:creator>
  <cp:keywords/>
  <dc:description/>
  <cp:lastModifiedBy>Krste Asanovic</cp:lastModifiedBy>
  <cp:revision>3392</cp:revision>
  <cp:lastPrinted>2014-03-04T07:58:52Z</cp:lastPrinted>
  <dcterms:created xsi:type="dcterms:W3CDTF">2013-02-14T14:44:06Z</dcterms:created>
  <dcterms:modified xsi:type="dcterms:W3CDTF">2014-04-14T16:48:55Z</dcterms:modified>
  <cp:category/>
</cp:coreProperties>
</file>