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tif" ContentType="image/t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9"/>
  </p:notesMasterIdLst>
  <p:sldIdLst>
    <p:sldId id="256" r:id="rId2"/>
    <p:sldId id="261" r:id="rId3"/>
    <p:sldId id="327" r:id="rId4"/>
    <p:sldId id="328" r:id="rId5"/>
    <p:sldId id="329" r:id="rId6"/>
    <p:sldId id="262" r:id="rId7"/>
    <p:sldId id="263" r:id="rId8"/>
    <p:sldId id="264" r:id="rId9"/>
    <p:sldId id="265" r:id="rId10"/>
    <p:sldId id="326" r:id="rId11"/>
    <p:sldId id="266" r:id="rId12"/>
    <p:sldId id="267" r:id="rId13"/>
    <p:sldId id="268" r:id="rId14"/>
    <p:sldId id="258" r:id="rId15"/>
    <p:sldId id="259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316" r:id="rId47"/>
    <p:sldId id="311" r:id="rId48"/>
    <p:sldId id="312" r:id="rId49"/>
    <p:sldId id="313" r:id="rId50"/>
    <p:sldId id="314" r:id="rId51"/>
    <p:sldId id="315" r:id="rId52"/>
    <p:sldId id="317" r:id="rId53"/>
    <p:sldId id="318" r:id="rId54"/>
    <p:sldId id="319" r:id="rId55"/>
    <p:sldId id="320" r:id="rId56"/>
    <p:sldId id="321" r:id="rId57"/>
    <p:sldId id="322" r:id="rId58"/>
  </p:sldIdLst>
  <p:sldSz cx="13004800" cy="9753600"/>
  <p:notesSz cx="6858000" cy="9144000"/>
  <p:defaultTextStyle>
    <a:lvl1pPr defTabSz="457200">
      <a:defRPr sz="2800">
        <a:latin typeface="+mj-lt"/>
        <a:ea typeface="+mj-ea"/>
        <a:cs typeface="+mj-cs"/>
        <a:sym typeface="Helvetica Light"/>
      </a:defRPr>
    </a:lvl1pPr>
    <a:lvl2pPr indent="266700" defTabSz="457200">
      <a:defRPr sz="2800">
        <a:latin typeface="+mj-lt"/>
        <a:ea typeface="+mj-ea"/>
        <a:cs typeface="+mj-cs"/>
        <a:sym typeface="Helvetica Light"/>
      </a:defRPr>
    </a:lvl2pPr>
    <a:lvl3pPr indent="533400" defTabSz="457200">
      <a:defRPr sz="2800">
        <a:latin typeface="+mj-lt"/>
        <a:ea typeface="+mj-ea"/>
        <a:cs typeface="+mj-cs"/>
        <a:sym typeface="Helvetica Light"/>
      </a:defRPr>
    </a:lvl3pPr>
    <a:lvl4pPr indent="800100" defTabSz="457200">
      <a:defRPr sz="2800">
        <a:latin typeface="+mj-lt"/>
        <a:ea typeface="+mj-ea"/>
        <a:cs typeface="+mj-cs"/>
        <a:sym typeface="Helvetica Light"/>
      </a:defRPr>
    </a:lvl4pPr>
    <a:lvl5pPr indent="1066800" defTabSz="457200">
      <a:defRPr sz="2800">
        <a:latin typeface="+mj-lt"/>
        <a:ea typeface="+mj-ea"/>
        <a:cs typeface="+mj-cs"/>
        <a:sym typeface="Helvetica Light"/>
      </a:defRPr>
    </a:lvl5pPr>
    <a:lvl6pPr indent="1333500" defTabSz="457200">
      <a:defRPr sz="2800">
        <a:latin typeface="+mj-lt"/>
        <a:ea typeface="+mj-ea"/>
        <a:cs typeface="+mj-cs"/>
        <a:sym typeface="Helvetica Light"/>
      </a:defRPr>
    </a:lvl6pPr>
    <a:lvl7pPr indent="1612900" defTabSz="457200">
      <a:defRPr sz="2800">
        <a:latin typeface="+mj-lt"/>
        <a:ea typeface="+mj-ea"/>
        <a:cs typeface="+mj-cs"/>
        <a:sym typeface="Helvetica Light"/>
      </a:defRPr>
    </a:lvl7pPr>
    <a:lvl8pPr indent="1879600" defTabSz="457200">
      <a:defRPr sz="2800">
        <a:latin typeface="+mj-lt"/>
        <a:ea typeface="+mj-ea"/>
        <a:cs typeface="+mj-cs"/>
        <a:sym typeface="Helvetica Light"/>
      </a:defRPr>
    </a:lvl8pPr>
    <a:lvl9pPr indent="2146300" defTabSz="457200">
      <a:defRPr sz="2800">
        <a:latin typeface="+mj-lt"/>
        <a:ea typeface="+mj-ea"/>
        <a:cs typeface="+mj-cs"/>
        <a:sym typeface="Helvetica Light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  <a:tblStyle styleId="{C7B018BB-80A7-4F77-B60F-C8B233D01FF8}" styleName="">
    <a:tblBg/>
    <a:wholeTbl>
      <a:tcTxStyle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 autoAdjust="0"/>
    <p:restoredTop sz="94660" autoAdjust="0"/>
  </p:normalViewPr>
  <p:slideViewPr>
    <p:cSldViewPr snapToGrid="0">
      <p:cViewPr varScale="1">
        <p:scale>
          <a:sx n="70" d="100"/>
          <a:sy n="70" d="100"/>
        </p:scale>
        <p:origin x="-648" y="-112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-37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" name="Shape 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63234085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defRPr sz="1600">
        <a:latin typeface="Lucida Grande"/>
        <a:ea typeface="Lucida Grande"/>
        <a:cs typeface="Lucida Grande"/>
        <a:sym typeface="Lucida Grande"/>
      </a:defRPr>
    </a:lvl1pPr>
    <a:lvl2pPr indent="228600" defTabSz="457200">
      <a:defRPr sz="1600">
        <a:latin typeface="Lucida Grande"/>
        <a:ea typeface="Lucida Grande"/>
        <a:cs typeface="Lucida Grande"/>
        <a:sym typeface="Lucida Grande"/>
      </a:defRPr>
    </a:lvl2pPr>
    <a:lvl3pPr indent="457200" defTabSz="457200">
      <a:defRPr sz="1600">
        <a:latin typeface="Lucida Grande"/>
        <a:ea typeface="Lucida Grande"/>
        <a:cs typeface="Lucida Grande"/>
        <a:sym typeface="Lucida Grande"/>
      </a:defRPr>
    </a:lvl3pPr>
    <a:lvl4pPr indent="685800" defTabSz="457200">
      <a:defRPr sz="1600">
        <a:latin typeface="Lucida Grande"/>
        <a:ea typeface="Lucida Grande"/>
        <a:cs typeface="Lucida Grande"/>
        <a:sym typeface="Lucida Grande"/>
      </a:defRPr>
    </a:lvl4pPr>
    <a:lvl5pPr indent="914400" defTabSz="457200">
      <a:defRPr sz="1600">
        <a:latin typeface="Lucida Grande"/>
        <a:ea typeface="Lucida Grande"/>
        <a:cs typeface="Lucida Grande"/>
        <a:sym typeface="Lucida Grande"/>
      </a:defRPr>
    </a:lvl5pPr>
    <a:lvl6pPr indent="1143000" defTabSz="457200">
      <a:defRPr sz="1600">
        <a:latin typeface="Lucida Grande"/>
        <a:ea typeface="Lucida Grande"/>
        <a:cs typeface="Lucida Grande"/>
        <a:sym typeface="Lucida Grande"/>
      </a:defRPr>
    </a:lvl6pPr>
    <a:lvl7pPr indent="1371600" defTabSz="457200">
      <a:defRPr sz="1600">
        <a:latin typeface="Lucida Grande"/>
        <a:ea typeface="Lucida Grande"/>
        <a:cs typeface="Lucida Grande"/>
        <a:sym typeface="Lucida Grande"/>
      </a:defRPr>
    </a:lvl7pPr>
    <a:lvl8pPr indent="1600200" defTabSz="457200">
      <a:defRPr sz="1600">
        <a:latin typeface="Lucida Grande"/>
        <a:ea typeface="Lucida Grande"/>
        <a:cs typeface="Lucida Grande"/>
        <a:sym typeface="Lucida Grande"/>
      </a:defRPr>
    </a:lvl8pPr>
    <a:lvl9pPr indent="1828800" defTabSz="457200">
      <a:defRPr sz="16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22" name="Shape 32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84200">
              <a:defRPr sz="1800"/>
            </a:pPr>
            <a:r>
              <a:rPr sz="2200"/>
              <a:t>For now, suppose we magically have a model...how do we detect?</a:t>
            </a:r>
          </a:p>
          <a:p>
            <a:pPr lvl="0" defTabSz="584200">
              <a:defRPr sz="1800"/>
            </a:pPr>
            <a:endParaRPr sz="2200"/>
          </a:p>
          <a:p>
            <a:pPr lvl="0" defTabSz="584200">
              <a:defRPr sz="1800"/>
            </a:pPr>
            <a:r>
              <a:rPr sz="2200"/>
              <a:t>5 minute break</a:t>
            </a:r>
          </a:p>
        </p:txBody>
      </p:sp>
    </p:spTree>
    <p:extLst>
      <p:ext uri="{BB962C8B-B14F-4D97-AF65-F5344CB8AC3E}">
        <p14:creationId xmlns:p14="http://schemas.microsoft.com/office/powerpoint/2010/main" val="1537701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34" name="Shape 3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84200">
              <a:defRPr sz="1800"/>
            </a:pPr>
            <a:r>
              <a:rPr sz="2200"/>
              <a:t>For now, suppose we magically have a model...how do we detect?</a:t>
            </a:r>
          </a:p>
          <a:p>
            <a:pPr lvl="0" defTabSz="584200">
              <a:defRPr sz="1800"/>
            </a:pPr>
            <a:endParaRPr sz="2200"/>
          </a:p>
          <a:p>
            <a:pPr lvl="0" defTabSz="584200">
              <a:defRPr sz="1800"/>
            </a:pPr>
            <a:r>
              <a:rPr sz="2200"/>
              <a:t>5 minute break</a:t>
            </a:r>
          </a:p>
        </p:txBody>
      </p:sp>
    </p:spTree>
    <p:extLst>
      <p:ext uri="{BB962C8B-B14F-4D97-AF65-F5344CB8AC3E}">
        <p14:creationId xmlns:p14="http://schemas.microsoft.com/office/powerpoint/2010/main" val="737680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49" name="Shape 3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84200">
              <a:defRPr sz="1800"/>
            </a:pPr>
            <a:r>
              <a:rPr sz="2200"/>
              <a:t>For now, suppose we magically have a model...how do we detect?</a:t>
            </a:r>
          </a:p>
          <a:p>
            <a:pPr lvl="0" defTabSz="584200">
              <a:defRPr sz="1800"/>
            </a:pPr>
            <a:endParaRPr sz="2200"/>
          </a:p>
          <a:p>
            <a:pPr lvl="0" defTabSz="584200">
              <a:defRPr sz="1800"/>
            </a:pPr>
            <a:r>
              <a:rPr sz="2200"/>
              <a:t>5 minute break</a:t>
            </a:r>
          </a:p>
        </p:txBody>
      </p:sp>
    </p:spTree>
    <p:extLst>
      <p:ext uri="{BB962C8B-B14F-4D97-AF65-F5344CB8AC3E}">
        <p14:creationId xmlns:p14="http://schemas.microsoft.com/office/powerpoint/2010/main" val="2779525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68" name="Shape 3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84200">
              <a:defRPr sz="1800"/>
            </a:pPr>
            <a:r>
              <a:rPr sz="2200"/>
              <a:t>For now, suppose we magically have a model...how do we detect?</a:t>
            </a:r>
          </a:p>
          <a:p>
            <a:pPr lvl="0" defTabSz="584200">
              <a:defRPr sz="1800"/>
            </a:pPr>
            <a:endParaRPr sz="2200"/>
          </a:p>
          <a:p>
            <a:pPr lvl="0" defTabSz="584200">
              <a:defRPr sz="1800"/>
            </a:pPr>
            <a:r>
              <a:rPr sz="2200"/>
              <a:t>5 minute break</a:t>
            </a:r>
          </a:p>
        </p:txBody>
      </p:sp>
    </p:spTree>
    <p:extLst>
      <p:ext uri="{BB962C8B-B14F-4D97-AF65-F5344CB8AC3E}">
        <p14:creationId xmlns:p14="http://schemas.microsoft.com/office/powerpoint/2010/main" val="3777249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82" name="Shape 3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84200">
              <a:defRPr sz="1800"/>
            </a:pPr>
            <a:r>
              <a:rPr sz="2200"/>
              <a:t>For now, suppose we magically have a model...how do we detect?</a:t>
            </a:r>
          </a:p>
          <a:p>
            <a:pPr lvl="0" defTabSz="584200">
              <a:defRPr sz="1800"/>
            </a:pPr>
            <a:endParaRPr sz="2200"/>
          </a:p>
          <a:p>
            <a:pPr lvl="0" defTabSz="584200">
              <a:defRPr sz="1800"/>
            </a:pPr>
            <a:r>
              <a:rPr sz="2200"/>
              <a:t>5 minute break</a:t>
            </a:r>
          </a:p>
        </p:txBody>
      </p:sp>
    </p:spTree>
    <p:extLst>
      <p:ext uri="{BB962C8B-B14F-4D97-AF65-F5344CB8AC3E}">
        <p14:creationId xmlns:p14="http://schemas.microsoft.com/office/powerpoint/2010/main" val="2805268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97" name="Shape 39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84200">
              <a:defRPr sz="1800"/>
            </a:pPr>
            <a:r>
              <a:rPr sz="2200"/>
              <a:t>For now, suppose we magically have a model...how do we detect?</a:t>
            </a:r>
          </a:p>
          <a:p>
            <a:pPr lvl="0" defTabSz="584200">
              <a:defRPr sz="1800"/>
            </a:pPr>
            <a:endParaRPr sz="2200"/>
          </a:p>
          <a:p>
            <a:pPr lvl="0" defTabSz="584200">
              <a:defRPr sz="1800"/>
            </a:pPr>
            <a:r>
              <a:rPr sz="2200"/>
              <a:t>5 minute break</a:t>
            </a:r>
          </a:p>
        </p:txBody>
      </p:sp>
    </p:spTree>
    <p:extLst>
      <p:ext uri="{BB962C8B-B14F-4D97-AF65-F5344CB8AC3E}">
        <p14:creationId xmlns:p14="http://schemas.microsoft.com/office/powerpoint/2010/main" val="107678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11" name="Shape 4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84200">
              <a:defRPr sz="1800"/>
            </a:pPr>
            <a:r>
              <a:rPr sz="2200"/>
              <a:t>For now, suppose we magically have a model...how do we detect?</a:t>
            </a:r>
          </a:p>
          <a:p>
            <a:pPr lvl="0" defTabSz="584200">
              <a:defRPr sz="1800"/>
            </a:pPr>
            <a:endParaRPr sz="2200"/>
          </a:p>
          <a:p>
            <a:pPr lvl="0" defTabSz="584200">
              <a:defRPr sz="1800"/>
            </a:pPr>
            <a:r>
              <a:rPr sz="2200"/>
              <a:t>5 minute break</a:t>
            </a:r>
          </a:p>
        </p:txBody>
      </p:sp>
    </p:spTree>
    <p:extLst>
      <p:ext uri="{BB962C8B-B14F-4D97-AF65-F5344CB8AC3E}">
        <p14:creationId xmlns:p14="http://schemas.microsoft.com/office/powerpoint/2010/main" val="34980543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23" name="Shape 4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84200">
              <a:defRPr sz="1800"/>
            </a:pPr>
            <a:r>
              <a:rPr sz="2200"/>
              <a:t>For now, suppose we magically have a model...how do we detect?</a:t>
            </a:r>
          </a:p>
          <a:p>
            <a:pPr lvl="0" defTabSz="584200">
              <a:defRPr sz="1800"/>
            </a:pPr>
            <a:endParaRPr sz="2200"/>
          </a:p>
          <a:p>
            <a:pPr lvl="0" defTabSz="584200">
              <a:defRPr sz="1800"/>
            </a:pPr>
            <a:r>
              <a:rPr sz="2200"/>
              <a:t>5 minute break</a:t>
            </a:r>
          </a:p>
        </p:txBody>
      </p:sp>
    </p:spTree>
    <p:extLst>
      <p:ext uri="{BB962C8B-B14F-4D97-AF65-F5344CB8AC3E}">
        <p14:creationId xmlns:p14="http://schemas.microsoft.com/office/powerpoint/2010/main" val="242087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rgbClr val="E6F2E6"/>
          </a:solidFill>
          <a:ln w="25400">
            <a:miter lim="400000"/>
          </a:ln>
        </p:spPr>
        <p:txBody>
          <a:bodyPr lIns="0" tIns="0" rIns="0" bIns="0" anchor="ctr"/>
          <a:lstStyle/>
          <a:p>
            <a:pPr lvl="0"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xmlns:p14="http://schemas.microsoft.com/office/powerpoint/2010/main" spd="med"/>
  <p:txStyles>
    <p:titleStyle>
      <a:lvl1pPr algn="ctr" defTabSz="457200">
        <a:defRPr sz="6400">
          <a:latin typeface="+mn-lt"/>
          <a:ea typeface="+mn-ea"/>
          <a:cs typeface="+mn-cs"/>
          <a:sym typeface="Gill Sans"/>
        </a:defRPr>
      </a:lvl1pPr>
      <a:lvl2pPr indent="228600" algn="ctr" defTabSz="457200">
        <a:defRPr sz="6400">
          <a:latin typeface="+mn-lt"/>
          <a:ea typeface="+mn-ea"/>
          <a:cs typeface="+mn-cs"/>
          <a:sym typeface="Gill Sans"/>
        </a:defRPr>
      </a:lvl2pPr>
      <a:lvl3pPr indent="457200" algn="ctr" defTabSz="457200">
        <a:defRPr sz="6400">
          <a:latin typeface="+mn-lt"/>
          <a:ea typeface="+mn-ea"/>
          <a:cs typeface="+mn-cs"/>
          <a:sym typeface="Gill Sans"/>
        </a:defRPr>
      </a:lvl3pPr>
      <a:lvl4pPr indent="685800" algn="ctr" defTabSz="457200">
        <a:defRPr sz="6400">
          <a:latin typeface="+mn-lt"/>
          <a:ea typeface="+mn-ea"/>
          <a:cs typeface="+mn-cs"/>
          <a:sym typeface="Gill Sans"/>
        </a:defRPr>
      </a:lvl4pPr>
      <a:lvl5pPr indent="914400" algn="ctr" defTabSz="457200">
        <a:defRPr sz="6400">
          <a:latin typeface="+mn-lt"/>
          <a:ea typeface="+mn-ea"/>
          <a:cs typeface="+mn-cs"/>
          <a:sym typeface="Gill Sans"/>
        </a:defRPr>
      </a:lvl5pPr>
      <a:lvl6pPr indent="1143000" algn="ctr" defTabSz="457200">
        <a:defRPr sz="6400">
          <a:latin typeface="+mn-lt"/>
          <a:ea typeface="+mn-ea"/>
          <a:cs typeface="+mn-cs"/>
          <a:sym typeface="Gill Sans"/>
        </a:defRPr>
      </a:lvl6pPr>
      <a:lvl7pPr indent="1371600" algn="ctr" defTabSz="457200">
        <a:defRPr sz="6400">
          <a:latin typeface="+mn-lt"/>
          <a:ea typeface="+mn-ea"/>
          <a:cs typeface="+mn-cs"/>
          <a:sym typeface="Gill Sans"/>
        </a:defRPr>
      </a:lvl7pPr>
      <a:lvl8pPr indent="1600200" algn="ctr" defTabSz="457200">
        <a:defRPr sz="6400">
          <a:latin typeface="+mn-lt"/>
          <a:ea typeface="+mn-ea"/>
          <a:cs typeface="+mn-cs"/>
          <a:sym typeface="Gill Sans"/>
        </a:defRPr>
      </a:lvl8pPr>
      <a:lvl9pPr indent="1828800" algn="ctr" defTabSz="457200">
        <a:defRPr sz="6400">
          <a:latin typeface="+mn-lt"/>
          <a:ea typeface="+mn-ea"/>
          <a:cs typeface="+mn-cs"/>
          <a:sym typeface="Gill Sans"/>
        </a:defRPr>
      </a:lvl9pPr>
    </p:titleStyle>
    <p:bodyStyle>
      <a:lvl1pPr marL="698500" indent="-444500" defTabSz="457200">
        <a:spcBef>
          <a:spcPts val="1800"/>
        </a:spcBef>
        <a:buSzPct val="171000"/>
        <a:buChar char="•"/>
        <a:defRPr sz="3200">
          <a:latin typeface="+mn-lt"/>
          <a:ea typeface="+mn-ea"/>
          <a:cs typeface="+mn-cs"/>
          <a:sym typeface="Gill Sans"/>
        </a:defRPr>
      </a:lvl1pPr>
      <a:lvl2pPr marL="1041400" indent="-444500" defTabSz="457200">
        <a:spcBef>
          <a:spcPts val="1800"/>
        </a:spcBef>
        <a:buSzPct val="171000"/>
        <a:buChar char="•"/>
        <a:defRPr sz="3200">
          <a:latin typeface="+mn-lt"/>
          <a:ea typeface="+mn-ea"/>
          <a:cs typeface="+mn-cs"/>
          <a:sym typeface="Gill Sans"/>
        </a:defRPr>
      </a:lvl2pPr>
      <a:lvl3pPr marL="1384300" indent="-444500" defTabSz="457200">
        <a:spcBef>
          <a:spcPts val="1800"/>
        </a:spcBef>
        <a:buSzPct val="171000"/>
        <a:buChar char="•"/>
        <a:defRPr sz="3200">
          <a:latin typeface="+mn-lt"/>
          <a:ea typeface="+mn-ea"/>
          <a:cs typeface="+mn-cs"/>
          <a:sym typeface="Gill Sans"/>
        </a:defRPr>
      </a:lvl3pPr>
      <a:lvl4pPr marL="1739900" indent="-444500" defTabSz="457200">
        <a:spcBef>
          <a:spcPts val="1800"/>
        </a:spcBef>
        <a:buSzPct val="171000"/>
        <a:buChar char="•"/>
        <a:defRPr sz="3200">
          <a:latin typeface="+mn-lt"/>
          <a:ea typeface="+mn-ea"/>
          <a:cs typeface="+mn-cs"/>
          <a:sym typeface="Gill Sans"/>
        </a:defRPr>
      </a:lvl4pPr>
      <a:lvl5pPr marL="2082800" indent="-444500" defTabSz="457200">
        <a:spcBef>
          <a:spcPts val="1800"/>
        </a:spcBef>
        <a:buSzPct val="171000"/>
        <a:buChar char="•"/>
        <a:defRPr sz="3200">
          <a:latin typeface="+mn-lt"/>
          <a:ea typeface="+mn-ea"/>
          <a:cs typeface="+mn-cs"/>
          <a:sym typeface="Gill Sans"/>
        </a:defRPr>
      </a:lvl5pPr>
      <a:lvl6pPr marL="2425700" indent="-444500" defTabSz="457200">
        <a:spcBef>
          <a:spcPts val="1800"/>
        </a:spcBef>
        <a:buSzPct val="171000"/>
        <a:buChar char="•"/>
        <a:defRPr sz="3200">
          <a:latin typeface="+mn-lt"/>
          <a:ea typeface="+mn-ea"/>
          <a:cs typeface="+mn-cs"/>
          <a:sym typeface="Gill Sans"/>
        </a:defRPr>
      </a:lvl6pPr>
      <a:lvl7pPr marL="2768600" indent="-444500" defTabSz="457200">
        <a:spcBef>
          <a:spcPts val="1800"/>
        </a:spcBef>
        <a:buSzPct val="171000"/>
        <a:buChar char="•"/>
        <a:defRPr sz="3200">
          <a:latin typeface="+mn-lt"/>
          <a:ea typeface="+mn-ea"/>
          <a:cs typeface="+mn-cs"/>
          <a:sym typeface="Gill Sans"/>
        </a:defRPr>
      </a:lvl7pPr>
      <a:lvl8pPr marL="3111500" indent="-444500" defTabSz="457200">
        <a:spcBef>
          <a:spcPts val="1800"/>
        </a:spcBef>
        <a:buSzPct val="171000"/>
        <a:buChar char="•"/>
        <a:defRPr sz="3200">
          <a:latin typeface="+mn-lt"/>
          <a:ea typeface="+mn-ea"/>
          <a:cs typeface="+mn-cs"/>
          <a:sym typeface="Gill Sans"/>
        </a:defRPr>
      </a:lvl8pPr>
      <a:lvl9pPr marL="3454400" indent="-444500" defTabSz="457200">
        <a:spcBef>
          <a:spcPts val="1800"/>
        </a:spcBef>
        <a:buSzPct val="171000"/>
        <a:buChar char="•"/>
        <a:defRPr sz="3200">
          <a:latin typeface="+mn-lt"/>
          <a:ea typeface="+mn-ea"/>
          <a:cs typeface="+mn-cs"/>
          <a:sym typeface="Gill Sans"/>
        </a:defRPr>
      </a:lvl9pPr>
    </p:bodyStyle>
    <p:otherStyle>
      <a:lvl1pPr algn="ctr" defTabSz="457200">
        <a:defRPr sz="14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indent="228600" algn="ctr" defTabSz="457200">
        <a:defRPr sz="14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indent="457200" algn="ctr" defTabSz="457200">
        <a:defRPr sz="14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indent="685800" algn="ctr" defTabSz="457200">
        <a:defRPr sz="14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indent="914400" algn="ctr" defTabSz="457200">
        <a:defRPr sz="14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indent="1143000" algn="ctr" defTabSz="457200">
        <a:defRPr sz="1400"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indent="1371600" algn="ctr" defTabSz="457200">
        <a:defRPr sz="1400"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indent="1600200" algn="ctr" defTabSz="457200">
        <a:defRPr sz="1400"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indent="1828800" algn="ctr" defTabSz="457200">
        <a:defRPr sz="1400"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tif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tif"/><Relationship Id="rId3" Type="http://schemas.openxmlformats.org/officeDocument/2006/relationships/image" Target="../media/image23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3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4.png"/><Relationship Id="rId7" Type="http://schemas.openxmlformats.org/officeDocument/2006/relationships/image" Target="../media/image30.png"/><Relationship Id="rId8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image" Target="../media/image37.jpeg"/><Relationship Id="rId7" Type="http://schemas.openxmlformats.org/officeDocument/2006/relationships/image" Target="../media/image38.jpeg"/><Relationship Id="rId8" Type="http://schemas.openxmlformats.org/officeDocument/2006/relationships/image" Target="../media/image39.jpeg"/><Relationship Id="rId9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png"/><Relationship Id="rId12" Type="http://schemas.openxmlformats.org/officeDocument/2006/relationships/image" Target="../media/image37.jpeg"/><Relationship Id="rId13" Type="http://schemas.openxmlformats.org/officeDocument/2006/relationships/image" Target="../media/image38.jpeg"/><Relationship Id="rId14" Type="http://schemas.openxmlformats.org/officeDocument/2006/relationships/image" Target="../media/image34.jpeg"/><Relationship Id="rId15" Type="http://schemas.openxmlformats.org/officeDocument/2006/relationships/image" Target="../media/image14.jpeg"/><Relationship Id="rId16" Type="http://schemas.openxmlformats.org/officeDocument/2006/relationships/image" Target="../media/image15.jpeg"/><Relationship Id="rId17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2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hyperlink" Target="http://www.cs.berkeley.edu/~rbg/voc-release5" TargetMode="External"/><Relationship Id="rId10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"/><Relationship Id="rId4" Type="http://schemas.openxmlformats.org/officeDocument/2006/relationships/image" Target="../media/image52.tif"/><Relationship Id="rId5" Type="http://schemas.openxmlformats.org/officeDocument/2006/relationships/image" Target="../media/image53.tif"/><Relationship Id="rId6" Type="http://schemas.openxmlformats.org/officeDocument/2006/relationships/image" Target="../media/image54.tif"/><Relationship Id="rId7" Type="http://schemas.openxmlformats.org/officeDocument/2006/relationships/image" Target="../media/image55.t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tif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7.jpeg"/><Relationship Id="rId12" Type="http://schemas.openxmlformats.org/officeDocument/2006/relationships/image" Target="../media/image58.jpeg"/><Relationship Id="rId13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tif"/><Relationship Id="rId3" Type="http://schemas.openxmlformats.org/officeDocument/2006/relationships/image" Target="../media/image51.tif"/><Relationship Id="rId4" Type="http://schemas.openxmlformats.org/officeDocument/2006/relationships/image" Target="../media/image52.tif"/><Relationship Id="rId5" Type="http://schemas.openxmlformats.org/officeDocument/2006/relationships/image" Target="../media/image53.tif"/><Relationship Id="rId6" Type="http://schemas.openxmlformats.org/officeDocument/2006/relationships/image" Target="../media/image54.tif"/><Relationship Id="rId7" Type="http://schemas.openxmlformats.org/officeDocument/2006/relationships/image" Target="../media/image55.tif"/><Relationship Id="rId8" Type="http://schemas.openxmlformats.org/officeDocument/2006/relationships/image" Target="../media/image56.jpeg"/><Relationship Id="rId9" Type="http://schemas.openxmlformats.org/officeDocument/2006/relationships/image" Target="../media/image17.jpeg"/><Relationship Id="rId10" Type="http://schemas.openxmlformats.org/officeDocument/2006/relationships/image" Target="../media/image15.jpeg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7.jpeg"/><Relationship Id="rId12" Type="http://schemas.openxmlformats.org/officeDocument/2006/relationships/image" Target="../media/image58.jpeg"/><Relationship Id="rId13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tif"/><Relationship Id="rId3" Type="http://schemas.openxmlformats.org/officeDocument/2006/relationships/image" Target="../media/image51.tif"/><Relationship Id="rId4" Type="http://schemas.openxmlformats.org/officeDocument/2006/relationships/image" Target="../media/image52.tif"/><Relationship Id="rId5" Type="http://schemas.openxmlformats.org/officeDocument/2006/relationships/image" Target="../media/image53.tif"/><Relationship Id="rId6" Type="http://schemas.openxmlformats.org/officeDocument/2006/relationships/image" Target="../media/image54.tif"/><Relationship Id="rId7" Type="http://schemas.openxmlformats.org/officeDocument/2006/relationships/image" Target="../media/image55.tif"/><Relationship Id="rId8" Type="http://schemas.openxmlformats.org/officeDocument/2006/relationships/image" Target="../media/image56.jpeg"/><Relationship Id="rId9" Type="http://schemas.openxmlformats.org/officeDocument/2006/relationships/image" Target="../media/image17.jpeg"/><Relationship Id="rId10" Type="http://schemas.openxmlformats.org/officeDocument/2006/relationships/image" Target="../media/image1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t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t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tif"/><Relationship Id="rId3" Type="http://schemas.openxmlformats.org/officeDocument/2006/relationships/image" Target="../media/image5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png"/></Relationships>
</file>

<file path=ppt/slides/_rels/slide5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7.jpeg"/><Relationship Id="rId12" Type="http://schemas.openxmlformats.org/officeDocument/2006/relationships/image" Target="../media/image58.jpeg"/><Relationship Id="rId13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tif"/><Relationship Id="rId3" Type="http://schemas.openxmlformats.org/officeDocument/2006/relationships/image" Target="../media/image51.tif"/><Relationship Id="rId4" Type="http://schemas.openxmlformats.org/officeDocument/2006/relationships/image" Target="../media/image52.tif"/><Relationship Id="rId5" Type="http://schemas.openxmlformats.org/officeDocument/2006/relationships/image" Target="../media/image53.tif"/><Relationship Id="rId6" Type="http://schemas.openxmlformats.org/officeDocument/2006/relationships/image" Target="../media/image54.tif"/><Relationship Id="rId7" Type="http://schemas.openxmlformats.org/officeDocument/2006/relationships/image" Target="../media/image55.tif"/><Relationship Id="rId8" Type="http://schemas.openxmlformats.org/officeDocument/2006/relationships/image" Target="../media/image56.jpeg"/><Relationship Id="rId9" Type="http://schemas.openxmlformats.org/officeDocument/2006/relationships/image" Target="../media/image17.jpeg"/><Relationship Id="rId10" Type="http://schemas.openxmlformats.org/officeDocument/2006/relationships/image" Target="../media/image1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"/><Relationship Id="rId4" Type="http://schemas.openxmlformats.org/officeDocument/2006/relationships/image" Target="../media/image51.tif"/><Relationship Id="rId5" Type="http://schemas.openxmlformats.org/officeDocument/2006/relationships/image" Target="../media/image52.tif"/><Relationship Id="rId6" Type="http://schemas.openxmlformats.org/officeDocument/2006/relationships/image" Target="../media/image53.tif"/><Relationship Id="rId7" Type="http://schemas.openxmlformats.org/officeDocument/2006/relationships/image" Target="../media/image54.tif"/><Relationship Id="rId8" Type="http://schemas.openxmlformats.org/officeDocument/2006/relationships/image" Target="../media/image55.t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png"/><Relationship Id="rId3" Type="http://schemas.openxmlformats.org/officeDocument/2006/relationships/image" Target="../media/image7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/>
          <p:nvPr/>
        </p:nvSpPr>
        <p:spPr>
          <a:xfrm>
            <a:off x="2205813" y="342900"/>
            <a:ext cx="8578094" cy="1400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algn="ctr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 dirty="0" smtClean="0"/>
              <a:t>Deformable </a:t>
            </a:r>
            <a:r>
              <a:rPr sz="3000" dirty="0"/>
              <a:t>Part Models (DPM</a:t>
            </a:r>
            <a:r>
              <a:rPr sz="3000" dirty="0" smtClean="0"/>
              <a:t>)</a:t>
            </a:r>
            <a:endParaRPr lang="en-US" sz="3000" dirty="0" smtClean="0"/>
          </a:p>
          <a:p>
            <a:pPr lvl="0">
              <a:defRPr sz="1800"/>
            </a:pPr>
            <a:r>
              <a:rPr lang="en-US" sz="2800" dirty="0" err="1" smtClean="0"/>
              <a:t>Felzenswalb</a:t>
            </a:r>
            <a:r>
              <a:rPr lang="en-US" sz="2800" dirty="0" smtClean="0"/>
              <a:t>, </a:t>
            </a:r>
            <a:r>
              <a:rPr lang="en-US" sz="2800" dirty="0" err="1" smtClean="0"/>
              <a:t>Girshick</a:t>
            </a:r>
            <a:r>
              <a:rPr lang="en-US" sz="2800" dirty="0" smtClean="0"/>
              <a:t>, </a:t>
            </a:r>
            <a:r>
              <a:rPr lang="en-US" sz="2800" dirty="0" err="1" smtClean="0"/>
              <a:t>McAllester</a:t>
            </a:r>
            <a:r>
              <a:rPr lang="en-US" sz="2800" dirty="0" smtClean="0"/>
              <a:t> &amp; </a:t>
            </a:r>
            <a:r>
              <a:rPr lang="en-US" sz="2800" dirty="0" err="1" smtClean="0"/>
              <a:t>Ramanan</a:t>
            </a:r>
            <a:r>
              <a:rPr lang="en-US" sz="2800" dirty="0" smtClean="0"/>
              <a:t> (2010)</a:t>
            </a:r>
          </a:p>
          <a:p>
            <a:pPr lvl="0">
              <a:defRPr sz="1800"/>
            </a:pPr>
            <a:r>
              <a:rPr lang="en-US" sz="2800" dirty="0" smtClean="0"/>
              <a:t>Slides drawn from a tutorial By R. </a:t>
            </a:r>
            <a:r>
              <a:rPr lang="en-US" sz="2800" dirty="0" err="1" smtClean="0"/>
              <a:t>Girshick</a:t>
            </a:r>
            <a:endParaRPr sz="2800" dirty="0"/>
          </a:p>
        </p:txBody>
      </p:sp>
      <p:pic>
        <p:nvPicPr>
          <p:cNvPr id="9" name="latent (dragged).pdf"/>
          <p:cNvPicPr/>
          <p:nvPr/>
        </p:nvPicPr>
        <p:blipFill>
          <a:blip r:embed="rId2">
            <a:extLst/>
          </a:blip>
          <a:srcRect l="62142" t="26651" r="10786" b="59859"/>
          <a:stretch>
            <a:fillRect/>
          </a:stretch>
        </p:blipFill>
        <p:spPr>
          <a:xfrm>
            <a:off x="2631398" y="4472308"/>
            <a:ext cx="2032001" cy="13103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" name="Group 14"/>
          <p:cNvGrpSpPr/>
          <p:nvPr/>
        </p:nvGrpSpPr>
        <p:grpSpPr>
          <a:xfrm>
            <a:off x="5361141" y="4470233"/>
            <a:ext cx="1158573" cy="1308105"/>
            <a:chOff x="0" y="0"/>
            <a:chExt cx="1158571" cy="1308104"/>
          </a:xfrm>
        </p:grpSpPr>
        <p:sp>
          <p:nvSpPr>
            <p:cNvPr id="10" name="Shape 10"/>
            <p:cNvSpPr/>
            <p:nvPr/>
          </p:nvSpPr>
          <p:spPr>
            <a:xfrm>
              <a:off x="3243" y="0"/>
              <a:ext cx="1155329" cy="1304609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grpSp>
          <p:nvGrpSpPr>
            <p:cNvPr id="13" name="Group 13"/>
            <p:cNvGrpSpPr/>
            <p:nvPr/>
          </p:nvGrpSpPr>
          <p:grpSpPr>
            <a:xfrm>
              <a:off x="0" y="3217"/>
              <a:ext cx="1155334" cy="1304888"/>
              <a:chOff x="0" y="0"/>
              <a:chExt cx="1155333" cy="1304886"/>
            </a:xfrm>
          </p:grpSpPr>
          <p:pic>
            <p:nvPicPr>
              <p:cNvPr id="11" name="person1.png"/>
              <p:cNvPicPr/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1155333" cy="4090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" name="person2.png"/>
              <p:cNvPicPr/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444362"/>
                <a:ext cx="1155334" cy="8605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20" name="Group 20"/>
          <p:cNvGrpSpPr/>
          <p:nvPr/>
        </p:nvGrpSpPr>
        <p:grpSpPr>
          <a:xfrm>
            <a:off x="7220644" y="4470400"/>
            <a:ext cx="902459" cy="1308104"/>
            <a:chOff x="0" y="0"/>
            <a:chExt cx="902458" cy="1308103"/>
          </a:xfrm>
        </p:grpSpPr>
        <p:sp>
          <p:nvSpPr>
            <p:cNvPr id="15" name="Shape 15"/>
            <p:cNvSpPr/>
            <p:nvPr/>
          </p:nvSpPr>
          <p:spPr>
            <a:xfrm>
              <a:off x="74" y="0"/>
              <a:ext cx="901379" cy="1308093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grpSp>
          <p:nvGrpSpPr>
            <p:cNvPr id="19" name="Group 19"/>
            <p:cNvGrpSpPr/>
            <p:nvPr/>
          </p:nvGrpSpPr>
          <p:grpSpPr>
            <a:xfrm>
              <a:off x="0" y="0"/>
              <a:ext cx="902459" cy="1308104"/>
              <a:chOff x="0" y="0"/>
              <a:chExt cx="902458" cy="1308103"/>
            </a:xfrm>
          </p:grpSpPr>
          <p:pic>
            <p:nvPicPr>
              <p:cNvPr id="16" name="person1.png"/>
              <p:cNvPicPr/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722" y="0"/>
                <a:ext cx="899326" cy="2795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" name="person2.png"/>
              <p:cNvPicPr/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2711" y="304798"/>
                <a:ext cx="899748" cy="3906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" name="person3.png"/>
              <p:cNvPicPr/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720732"/>
                <a:ext cx="900004" cy="5873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21" name="Shape 21"/>
          <p:cNvSpPr/>
          <p:nvPr/>
        </p:nvSpPr>
        <p:spPr>
          <a:xfrm flipH="1">
            <a:off x="1971325" y="5120233"/>
            <a:ext cx="614467" cy="1"/>
          </a:xfrm>
          <a:prstGeom prst="line">
            <a:avLst/>
          </a:prstGeom>
          <a:ln w="38100">
            <a:solidFill>
              <a:srgbClr val="9411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lvl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2" name="Shape 22"/>
          <p:cNvSpPr/>
          <p:nvPr/>
        </p:nvSpPr>
        <p:spPr>
          <a:xfrm flipH="1">
            <a:off x="4699000" y="5130800"/>
            <a:ext cx="614466" cy="1"/>
          </a:xfrm>
          <a:prstGeom prst="line">
            <a:avLst/>
          </a:prstGeom>
          <a:ln w="38100">
            <a:solidFill>
              <a:srgbClr val="9411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lvl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" name="Shape 23"/>
          <p:cNvSpPr/>
          <p:nvPr/>
        </p:nvSpPr>
        <p:spPr>
          <a:xfrm flipH="1">
            <a:off x="6565900" y="5130800"/>
            <a:ext cx="614466" cy="1"/>
          </a:xfrm>
          <a:prstGeom prst="line">
            <a:avLst/>
          </a:prstGeom>
          <a:ln w="38100">
            <a:solidFill>
              <a:srgbClr val="9411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lvl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24" name="droppedImage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843588" y="4470400"/>
            <a:ext cx="3674223" cy="1308100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Shape 25"/>
          <p:cNvSpPr/>
          <p:nvPr/>
        </p:nvSpPr>
        <p:spPr>
          <a:xfrm flipH="1">
            <a:off x="8166100" y="5130800"/>
            <a:ext cx="614466" cy="1"/>
          </a:xfrm>
          <a:prstGeom prst="line">
            <a:avLst/>
          </a:prstGeom>
          <a:ln w="38100">
            <a:solidFill>
              <a:srgbClr val="9411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lvl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6" name="Shape 26"/>
          <p:cNvSpPr/>
          <p:nvPr/>
        </p:nvSpPr>
        <p:spPr>
          <a:xfrm>
            <a:off x="482600" y="5842000"/>
            <a:ext cx="10823398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/>
              <a:t>AP   12%              27%                36%          45%                        49%</a:t>
            </a:r>
          </a:p>
          <a:p>
            <a:pPr lvl="0">
              <a:defRPr sz="1800"/>
            </a:pPr>
            <a:r>
              <a:rPr sz="2800"/>
              <a:t>       2005             2008               2009         2010                       2011</a:t>
            </a:r>
          </a:p>
        </p:txBody>
      </p:sp>
      <p:sp>
        <p:nvSpPr>
          <p:cNvPr id="27" name="Shape 27"/>
          <p:cNvSpPr/>
          <p:nvPr/>
        </p:nvSpPr>
        <p:spPr>
          <a:xfrm>
            <a:off x="4996849" y="1752765"/>
            <a:ext cx="2710717" cy="1369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 dirty="0" smtClean="0"/>
              <a:t>Part</a:t>
            </a:r>
            <a:r>
              <a:rPr lang="en-US" sz="2800" dirty="0" smtClean="0"/>
              <a:t> 1:</a:t>
            </a:r>
            <a:r>
              <a:rPr sz="2800" dirty="0" smtClean="0"/>
              <a:t> </a:t>
            </a:r>
            <a:r>
              <a:rPr sz="2800" dirty="0"/>
              <a:t>modeling</a:t>
            </a:r>
          </a:p>
          <a:p>
            <a:pPr lvl="0">
              <a:defRPr sz="1800"/>
            </a:pPr>
            <a:endParaRPr sz="2800" dirty="0"/>
          </a:p>
          <a:p>
            <a:pPr lvl="0">
              <a:defRPr sz="1800"/>
            </a:pPr>
            <a:r>
              <a:rPr sz="2800" dirty="0" smtClean="0"/>
              <a:t>Part </a:t>
            </a:r>
            <a:r>
              <a:rPr sz="2800" dirty="0" smtClean="0"/>
              <a:t>2: </a:t>
            </a:r>
            <a:r>
              <a:rPr sz="2800" dirty="0"/>
              <a:t>learning</a:t>
            </a:r>
          </a:p>
        </p:txBody>
      </p:sp>
      <p:sp>
        <p:nvSpPr>
          <p:cNvPr id="28" name="Shape 28"/>
          <p:cNvSpPr/>
          <p:nvPr/>
        </p:nvSpPr>
        <p:spPr>
          <a:xfrm>
            <a:off x="2185441" y="7409180"/>
            <a:ext cx="861883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/>
              <a:t>Person detection performance on PASCAL VOC 2007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2282" y="4362259"/>
            <a:ext cx="726021" cy="141258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/>
        </p:nvSpPr>
        <p:spPr>
          <a:xfrm>
            <a:off x="5645618" y="342900"/>
            <a:ext cx="1698477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algn="ctr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/>
              <a:t>Detection</a:t>
            </a:r>
          </a:p>
        </p:txBody>
      </p:sp>
      <p:sp>
        <p:nvSpPr>
          <p:cNvPr id="176" name="Shape 176"/>
          <p:cNvSpPr/>
          <p:nvPr/>
        </p:nvSpPr>
        <p:spPr>
          <a:xfrm>
            <a:off x="3060699" y="7988300"/>
            <a:ext cx="6886907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>
              <a:defRPr i="1"/>
            </a:lvl1pPr>
          </a:lstStyle>
          <a:p>
            <a:pPr lvl="0">
              <a:defRPr sz="1800" i="0"/>
            </a:pPr>
            <a:r>
              <a:rPr sz="2800" i="1"/>
              <a:t>Extremely unbalanced binary classification</a:t>
            </a:r>
          </a:p>
        </p:txBody>
      </p:sp>
      <p:sp>
        <p:nvSpPr>
          <p:cNvPr id="12" name="Shape 166"/>
          <p:cNvSpPr/>
          <p:nvPr/>
        </p:nvSpPr>
        <p:spPr>
          <a:xfrm>
            <a:off x="4914900" y="1358900"/>
            <a:ext cx="7082841" cy="309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 dirty="0"/>
              <a:t>number of locations </a:t>
            </a:r>
            <a:r>
              <a:rPr sz="2800" i="1" dirty="0"/>
              <a:t>p</a:t>
            </a:r>
            <a:r>
              <a:rPr sz="2800" dirty="0"/>
              <a:t> ~ 250,000 per image</a:t>
            </a:r>
          </a:p>
          <a:p>
            <a:pPr lvl="0">
              <a:defRPr sz="1800"/>
            </a:pPr>
            <a:endParaRPr sz="2800" dirty="0"/>
          </a:p>
          <a:p>
            <a:pPr lvl="0">
              <a:defRPr sz="1800"/>
            </a:pPr>
            <a:r>
              <a:rPr sz="2800" dirty="0"/>
              <a:t>test set has ~ 5000 images</a:t>
            </a:r>
          </a:p>
          <a:p>
            <a:pPr lvl="0">
              <a:defRPr sz="1800"/>
            </a:pPr>
            <a:endParaRPr sz="2800" dirty="0"/>
          </a:p>
          <a:p>
            <a:pPr lvl="0">
              <a:defRPr sz="1800"/>
            </a:pPr>
            <a:r>
              <a:rPr sz="2800" dirty="0"/>
              <a:t>&gt;&gt; 1.3x10</a:t>
            </a:r>
            <a:r>
              <a:rPr sz="2800" baseline="31999" dirty="0"/>
              <a:t>9  </a:t>
            </a:r>
            <a:r>
              <a:rPr sz="2800" dirty="0"/>
              <a:t>windows to classify</a:t>
            </a:r>
          </a:p>
          <a:p>
            <a:pPr lvl="0">
              <a:defRPr sz="1800"/>
            </a:pPr>
            <a:endParaRPr sz="2800" dirty="0"/>
          </a:p>
          <a:p>
            <a:pPr lvl="0">
              <a:defRPr sz="1800"/>
            </a:pPr>
            <a:r>
              <a:rPr sz="2800" dirty="0"/>
              <a:t>typically only ~ 1,000 true positive locations</a:t>
            </a: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707638"/>
              </p:ext>
            </p:extLst>
          </p:nvPr>
        </p:nvGraphicFramePr>
        <p:xfrm>
          <a:off x="783689" y="2525968"/>
          <a:ext cx="2915920" cy="12597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51959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Shape 136"/>
          <p:cNvSpPr/>
          <p:nvPr/>
        </p:nvSpPr>
        <p:spPr>
          <a:xfrm>
            <a:off x="364982" y="2144996"/>
            <a:ext cx="323808" cy="579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100">
                <a:latin typeface="Latin Modern Sans 10 Oblique"/>
                <a:ea typeface="Latin Modern Sans 10 Oblique"/>
                <a:cs typeface="Latin Modern Sans 10 Oblique"/>
                <a:sym typeface="Latin Modern Sans 10 Oblique"/>
              </a:defRPr>
            </a:lvl1pPr>
          </a:lstStyle>
          <a:p>
            <a:pPr lvl="0">
              <a:defRPr sz="1800"/>
            </a:pPr>
            <a:r>
              <a:rPr sz="3100" i="1" dirty="0"/>
              <a:t>p</a:t>
            </a:r>
          </a:p>
        </p:txBody>
      </p:sp>
      <p:sp>
        <p:nvSpPr>
          <p:cNvPr id="21" name="Shape 137"/>
          <p:cNvSpPr/>
          <p:nvPr/>
        </p:nvSpPr>
        <p:spPr>
          <a:xfrm flipH="1" flipV="1">
            <a:off x="650115" y="2574914"/>
            <a:ext cx="975485" cy="436774"/>
          </a:xfrm>
          <a:prstGeom prst="line">
            <a:avLst/>
          </a:prstGeom>
          <a:ln w="38100">
            <a:solidFill/>
            <a:miter lim="400000"/>
            <a:headEnd type="stealth"/>
          </a:ln>
        </p:spPr>
        <p:txBody>
          <a:bodyPr lIns="0" tIns="0" rIns="0" bIns="0"/>
          <a:lstStyle/>
          <a:p>
            <a:pPr lvl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15804"/>
              </p:ext>
            </p:extLst>
          </p:nvPr>
        </p:nvGraphicFramePr>
        <p:xfrm>
          <a:off x="1401228" y="1488961"/>
          <a:ext cx="1666240" cy="7558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51959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976213"/>
              </p:ext>
            </p:extLst>
          </p:nvPr>
        </p:nvGraphicFramePr>
        <p:xfrm>
          <a:off x="250289" y="4037268"/>
          <a:ext cx="4165600" cy="20156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51959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4" name="Shape 134"/>
          <p:cNvSpPr/>
          <p:nvPr/>
        </p:nvSpPr>
        <p:spPr>
          <a:xfrm>
            <a:off x="1625601" y="2807719"/>
            <a:ext cx="381000" cy="747157"/>
          </a:xfrm>
          <a:prstGeom prst="rect">
            <a:avLst/>
          </a:prstGeom>
          <a:ln w="50800">
            <a:solidFill>
              <a:srgbClr val="00FDFF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5059238"/>
            <a:ext cx="977900" cy="1902653"/>
          </a:xfrm>
          <a:prstGeom prst="rect">
            <a:avLst/>
          </a:prstGeom>
        </p:spPr>
      </p:pic>
      <p:sp>
        <p:nvSpPr>
          <p:cNvPr id="13" name="Shape 134"/>
          <p:cNvSpPr/>
          <p:nvPr/>
        </p:nvSpPr>
        <p:spPr>
          <a:xfrm>
            <a:off x="4953000" y="5059239"/>
            <a:ext cx="977900" cy="1917700"/>
          </a:xfrm>
          <a:prstGeom prst="rect">
            <a:avLst/>
          </a:prstGeom>
          <a:ln w="25400">
            <a:solidFill>
              <a:srgbClr val="00FDFF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5260810" y="6791725"/>
            <a:ext cx="399148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w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2195" y="5893216"/>
            <a:ext cx="6110647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en-US" dirty="0" smtClean="0">
                <a:solidFill>
                  <a:srgbClr val="000000"/>
                </a:solidFill>
              </a:rPr>
              <a:t>Learn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en-US" dirty="0" smtClean="0">
                <a:solidFill>
                  <a:srgbClr val="000000"/>
                </a:solidFill>
              </a:rPr>
              <a:t>as a Support </a:t>
            </a:r>
            <a:r>
              <a:rPr lang="en-US" dirty="0">
                <a:solidFill>
                  <a:srgbClr val="000000"/>
                </a:solidFill>
              </a:rPr>
              <a:t>V</a:t>
            </a:r>
            <a:r>
              <a:rPr lang="en-US" dirty="0" smtClean="0">
                <a:solidFill>
                  <a:srgbClr val="000000"/>
                </a:solidFill>
              </a:rPr>
              <a:t>ector </a:t>
            </a:r>
            <a:r>
              <a:rPr lang="en-US" dirty="0">
                <a:solidFill>
                  <a:srgbClr val="000000"/>
                </a:solidFill>
              </a:rPr>
              <a:t>M</a:t>
            </a:r>
            <a:r>
              <a:rPr lang="en-US" dirty="0" smtClean="0">
                <a:solidFill>
                  <a:srgbClr val="000000"/>
                </a:solidFill>
              </a:rPr>
              <a:t>achine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rPr>
              <a:t>(SVM)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5368097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/>
        </p:nvSpPr>
        <p:spPr>
          <a:xfrm>
            <a:off x="2669985" y="342900"/>
            <a:ext cx="7649742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algn="ctr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/>
              <a:t>Dalal &amp; Triggs detector on INRIA pedestrians</a:t>
            </a:r>
          </a:p>
        </p:txBody>
      </p:sp>
      <p:sp>
        <p:nvSpPr>
          <p:cNvPr id="180" name="Shape 180"/>
          <p:cNvSpPr/>
          <p:nvPr/>
        </p:nvSpPr>
        <p:spPr>
          <a:xfrm>
            <a:off x="1003300" y="7061200"/>
            <a:ext cx="5886227" cy="1980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lnSpc>
                <a:spcPct val="150000"/>
              </a:lnSpc>
              <a:buSzPct val="125000"/>
              <a:buChar char="•"/>
              <a:defRPr sz="1800"/>
            </a:pPr>
            <a:r>
              <a:rPr sz="2800" dirty="0"/>
              <a:t>  AP = 75%</a:t>
            </a:r>
          </a:p>
          <a:p>
            <a:pPr marL="266700" lvl="1" indent="0">
              <a:lnSpc>
                <a:spcPct val="150000"/>
              </a:lnSpc>
              <a:buSzPct val="125000"/>
              <a:buChar char="•"/>
              <a:defRPr sz="1800"/>
            </a:pPr>
            <a:r>
              <a:rPr sz="2800" dirty="0" smtClean="0"/>
              <a:t>Very good</a:t>
            </a:r>
          </a:p>
          <a:p>
            <a:pPr marL="266700" lvl="1" indent="0">
              <a:lnSpc>
                <a:spcPct val="150000"/>
              </a:lnSpc>
              <a:buSzPct val="125000"/>
              <a:buChar char="•"/>
              <a:defRPr sz="1800"/>
            </a:pPr>
            <a:r>
              <a:rPr sz="2800" dirty="0" smtClean="0"/>
              <a:t>  </a:t>
            </a:r>
            <a:r>
              <a:rPr sz="2800" b="1" dirty="0">
                <a:latin typeface="Helvetica"/>
                <a:ea typeface="Helvetica"/>
                <a:cs typeface="Helvetica"/>
                <a:sym typeface="Helvetica"/>
              </a:rPr>
              <a:t>Declare victory and go home?</a:t>
            </a:r>
          </a:p>
        </p:txBody>
      </p:sp>
      <p:pic>
        <p:nvPicPr>
          <p:cNvPr id="181" name="pasted-image.tif"/>
          <p:cNvPicPr/>
          <p:nvPr/>
        </p:nvPicPr>
        <p:blipFill>
          <a:blip r:embed="rId2">
            <a:extLst/>
          </a:blip>
          <a:srcRect l="25266" t="23775" r="11548" b="17089"/>
          <a:stretch>
            <a:fillRect/>
          </a:stretch>
        </p:blipFill>
        <p:spPr>
          <a:xfrm>
            <a:off x="8759479" y="7061203"/>
            <a:ext cx="3944036" cy="24512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320" y="1225510"/>
            <a:ext cx="7325071" cy="57598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242991" y="7645400"/>
            <a:ext cx="764609" cy="1447800"/>
          </a:xfrm>
          <a:prstGeom prst="rect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</a:ln>
          <a:effectLst>
            <a:outerShdw dist="50800" dir="5400000" sx="1000" sy="1000" algn="ctr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427391" y="7531100"/>
            <a:ext cx="764609" cy="1447800"/>
          </a:xfrm>
          <a:prstGeom prst="rect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</a:ln>
          <a:effectLst>
            <a:outerShdw dist="50800" dir="5400000" sx="1000" sy="1000" algn="ctr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/>
        </p:nvSpPr>
        <p:spPr>
          <a:xfrm>
            <a:off x="3273483" y="342900"/>
            <a:ext cx="6442746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algn="ctr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/>
              <a:t>Dalal &amp; Triggs on PASCAL VOC 2007</a:t>
            </a:r>
          </a:p>
        </p:txBody>
      </p:sp>
      <p:grpSp>
        <p:nvGrpSpPr>
          <p:cNvPr id="188" name="Group 188"/>
          <p:cNvGrpSpPr/>
          <p:nvPr/>
        </p:nvGrpSpPr>
        <p:grpSpPr>
          <a:xfrm>
            <a:off x="2603500" y="1470025"/>
            <a:ext cx="7794032" cy="5210086"/>
            <a:chOff x="0" y="0"/>
            <a:chExt cx="7794031" cy="5210085"/>
          </a:xfrm>
        </p:grpSpPr>
        <p:pic>
          <p:nvPicPr>
            <p:cNvPr id="184" name="000001.jp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296735" y="19996"/>
              <a:ext cx="2159580" cy="30588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5" name="000372.jp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2854991"/>
              <a:ext cx="3525590" cy="23550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6" name="000423.jpg"/>
            <p:cNvPicPr/>
            <p:nvPr/>
          </p:nvPicPr>
          <p:blipFill>
            <a:blip r:embed="rId4">
              <a:extLst/>
            </a:blip>
            <a:srcRect l="9200" t="13866" b="29333"/>
            <a:stretch>
              <a:fillRect/>
            </a:stretch>
          </p:blipFill>
          <p:spPr>
            <a:xfrm>
              <a:off x="3759260" y="3317122"/>
              <a:ext cx="4034772" cy="18929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7" name="009440.jp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9992" y="0"/>
              <a:ext cx="3439328" cy="25794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Shape 189"/>
              <p:cNvSpPr/>
              <p:nvPr/>
            </p:nvSpPr>
            <p:spPr>
              <a:xfrm>
                <a:off x="6426200" y="7467600"/>
                <a:ext cx="4297651" cy="146193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>
                <a:spAutoFit/>
              </a:bodyPr>
              <a:lstStyle/>
              <a:p>
                <a:pPr lvl="0">
                  <a:lnSpc>
                    <a:spcPct val="150000"/>
                  </a:lnSpc>
                  <a:defRPr sz="1800"/>
                </a:pPr>
                <a:r>
                  <a:rPr sz="2800" b="1" dirty="0">
                    <a:latin typeface="Helvetica"/>
                    <a:ea typeface="Helvetica"/>
                    <a:cs typeface="Helvetica"/>
                    <a:sym typeface="Helvetica"/>
                  </a:rPr>
                  <a:t>AP = 12</a:t>
                </a:r>
                <a:r>
                  <a:rPr sz="2800" b="1" dirty="0" smtClean="0">
                    <a:latin typeface="Helvetica"/>
                    <a:ea typeface="Helvetica"/>
                    <a:cs typeface="Helvetica"/>
                    <a:sym typeface="Helvetica"/>
                  </a:rPr>
                  <a:t>%</a:t>
                </a:r>
                <a:r>
                  <a:rPr lang="en-US" sz="2800" b="1" dirty="0" smtClean="0">
                    <a:latin typeface="Helvetica"/>
                    <a:ea typeface="Helvetica"/>
                    <a:cs typeface="Helvetica"/>
                    <a:sym typeface="Helvetica"/>
                  </a:rPr>
                  <a:t>  </a:t>
                </a:r>
                <a14:m/>
                <a:endParaRPr sz="2800" b="1" dirty="0">
                  <a:latin typeface="Helvetica"/>
                  <a:ea typeface="Helvetica"/>
                  <a:cs typeface="Helvetica"/>
                  <a:sym typeface="Helvetica"/>
                </a:endParaRPr>
              </a:p>
              <a:p>
                <a:pPr lvl="0">
                  <a:lnSpc>
                    <a:spcPct val="150000"/>
                  </a:lnSpc>
                  <a:defRPr sz="1800"/>
                </a:pPr>
                <a:r>
                  <a:rPr sz="2800" dirty="0"/>
                  <a:t>(using my implementation)</a:t>
                </a:r>
              </a:p>
            </p:txBody>
          </p:sp>
        </mc:Choice>
        <mc:Fallback xmlns="">
          <p:sp>
            <p:nvSpPr>
              <p:cNvPr id="189" name="Shape 18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6200" y="7467600"/>
                <a:ext cx="4297651" cy="1461939"/>
              </a:xfrm>
              <a:prstGeom prst="rect">
                <a:avLst/>
              </a:prstGeom>
              <a:blipFill rotWithShape="0">
                <a:blip r:embed="rId6"/>
                <a:stretch>
                  <a:fillRect l="-4113" r="-2695" b="-583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0" name="dropped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889500" y="6858000"/>
            <a:ext cx="1244600" cy="2374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/>
        </p:nvSpPr>
        <p:spPr>
          <a:xfrm>
            <a:off x="4501967" y="342900"/>
            <a:ext cx="3985779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algn="ctr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 dirty="0"/>
              <a:t>How can we do better?</a:t>
            </a:r>
          </a:p>
        </p:txBody>
      </p:sp>
      <p:sp>
        <p:nvSpPr>
          <p:cNvPr id="193" name="Shape 193"/>
          <p:cNvSpPr/>
          <p:nvPr/>
        </p:nvSpPr>
        <p:spPr>
          <a:xfrm>
            <a:off x="711200" y="1562100"/>
            <a:ext cx="10900420" cy="6724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3600" dirty="0">
                <a:solidFill>
                  <a:srgbClr val="C00000"/>
                </a:solidFill>
              </a:rPr>
              <a:t>Revisit an old idea: part-based </a:t>
            </a:r>
            <a:r>
              <a:rPr sz="3600" dirty="0" smtClean="0">
                <a:solidFill>
                  <a:srgbClr val="C00000"/>
                </a:solidFill>
              </a:rPr>
              <a:t>models</a:t>
            </a:r>
            <a:endParaRPr lang="en-US" sz="3600" dirty="0" smtClean="0">
              <a:solidFill>
                <a:srgbClr val="C00000"/>
              </a:solidFill>
            </a:endParaRPr>
          </a:p>
          <a:p>
            <a:pPr lvl="0">
              <a:defRPr sz="1800"/>
            </a:pPr>
            <a:r>
              <a:rPr lang="en-US" sz="3600" dirty="0" smtClean="0">
                <a:solidFill>
                  <a:srgbClr val="C00000"/>
                </a:solidFill>
              </a:rPr>
              <a:t>  </a:t>
            </a:r>
            <a:r>
              <a:rPr sz="3600" dirty="0" smtClean="0">
                <a:solidFill>
                  <a:srgbClr val="C00000"/>
                </a:solidFill>
              </a:rPr>
              <a:t>“pictorial </a:t>
            </a:r>
            <a:r>
              <a:rPr sz="3600" dirty="0">
                <a:solidFill>
                  <a:srgbClr val="C00000"/>
                </a:solidFill>
              </a:rPr>
              <a:t>structures</a:t>
            </a:r>
            <a:r>
              <a:rPr sz="3600" dirty="0" smtClean="0">
                <a:solidFill>
                  <a:srgbClr val="C00000"/>
                </a:solidFill>
              </a:rPr>
              <a:t>”</a:t>
            </a:r>
            <a:endParaRPr sz="3600" dirty="0">
              <a:solidFill>
                <a:srgbClr val="C00000"/>
              </a:solidFill>
            </a:endParaRPr>
          </a:p>
          <a:p>
            <a:pPr lvl="0">
              <a:defRPr sz="1800"/>
            </a:pPr>
            <a:endParaRPr sz="2000" dirty="0"/>
          </a:p>
          <a:p>
            <a:pPr lvl="0">
              <a:defRPr sz="1800"/>
            </a:pPr>
            <a:endParaRPr sz="2800" dirty="0"/>
          </a:p>
          <a:p>
            <a:pPr lvl="0">
              <a:defRPr sz="1800"/>
            </a:pPr>
            <a:endParaRPr lang="en-US" sz="2800" dirty="0" smtClean="0"/>
          </a:p>
          <a:p>
            <a:pPr lvl="0">
              <a:defRPr sz="1800"/>
            </a:pPr>
            <a:endParaRPr lang="en-US" dirty="0"/>
          </a:p>
          <a:p>
            <a:pPr lvl="0">
              <a:defRPr sz="1800"/>
            </a:pPr>
            <a:endParaRPr lang="en-US" sz="2800" dirty="0" smtClean="0"/>
          </a:p>
          <a:p>
            <a:pPr lvl="0">
              <a:defRPr sz="1800"/>
            </a:pPr>
            <a:endParaRPr lang="en-US" dirty="0"/>
          </a:p>
          <a:p>
            <a:pPr lvl="0">
              <a:defRPr sz="1800"/>
            </a:pPr>
            <a:endParaRPr lang="en-US" sz="2800" dirty="0" smtClean="0"/>
          </a:p>
          <a:p>
            <a:pPr lvl="0">
              <a:defRPr sz="1800"/>
            </a:pPr>
            <a:endParaRPr lang="en-US" dirty="0"/>
          </a:p>
          <a:p>
            <a:pPr lvl="0">
              <a:defRPr sz="1800"/>
            </a:pPr>
            <a:endParaRPr lang="en-US" sz="2800" dirty="0" smtClean="0"/>
          </a:p>
          <a:p>
            <a:pPr lvl="0">
              <a:defRPr sz="1800"/>
            </a:pPr>
            <a:endParaRPr lang="en-US" dirty="0"/>
          </a:p>
          <a:p>
            <a:pPr lvl="0">
              <a:defRPr sz="1800"/>
            </a:pPr>
            <a:endParaRPr lang="en-US" sz="2800" dirty="0" smtClean="0"/>
          </a:p>
          <a:p>
            <a:pPr lvl="0">
              <a:defRPr sz="1800"/>
            </a:pPr>
            <a:endParaRPr lang="en-US" dirty="0"/>
          </a:p>
          <a:p>
            <a:pPr lvl="0">
              <a:defRPr sz="1800"/>
            </a:pPr>
            <a:endParaRPr lang="en-US" sz="2800" dirty="0" smtClean="0"/>
          </a:p>
          <a:p>
            <a:pPr lvl="0">
              <a:defRPr sz="1800"/>
            </a:pPr>
            <a:endParaRPr lang="en-US" dirty="0"/>
          </a:p>
          <a:p>
            <a:pPr lvl="0">
              <a:defRPr sz="1800"/>
            </a:pPr>
            <a:r>
              <a:rPr sz="3600" dirty="0" smtClean="0">
                <a:solidFill>
                  <a:srgbClr val="C00000"/>
                </a:solidFill>
              </a:rPr>
              <a:t>Combine </a:t>
            </a:r>
            <a:r>
              <a:rPr sz="3600" dirty="0">
                <a:solidFill>
                  <a:srgbClr val="C00000"/>
                </a:solidFill>
              </a:rPr>
              <a:t>with modern features and machine learning</a:t>
            </a:r>
          </a:p>
        </p:txBody>
      </p:sp>
      <p:grpSp>
        <p:nvGrpSpPr>
          <p:cNvPr id="4" name="Group 35"/>
          <p:cNvGrpSpPr/>
          <p:nvPr/>
        </p:nvGrpSpPr>
        <p:grpSpPr>
          <a:xfrm>
            <a:off x="203200" y="3592984"/>
            <a:ext cx="5584542" cy="2959101"/>
            <a:chOff x="0" y="-2988"/>
            <a:chExt cx="5584541" cy="2959100"/>
          </a:xfrm>
        </p:grpSpPr>
        <p:pic>
          <p:nvPicPr>
            <p:cNvPr id="5" name="droppedImage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616242" y="-2989"/>
              <a:ext cx="3968300" cy="2959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droppedImage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335860"/>
              <a:ext cx="1523411" cy="22814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" name="Shape 36"/>
          <p:cNvSpPr/>
          <p:nvPr/>
        </p:nvSpPr>
        <p:spPr>
          <a:xfrm>
            <a:off x="5854700" y="3690528"/>
            <a:ext cx="6719788" cy="2769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 defTabSz="584200">
              <a:defRPr sz="1800"/>
            </a:pPr>
            <a:r>
              <a:rPr sz="3600" dirty="0" err="1">
                <a:latin typeface="SourceSansPro-Semibold"/>
                <a:ea typeface="SourceSansPro-Semibold"/>
                <a:cs typeface="SourceSansPro-Semibold"/>
                <a:sym typeface="SourceSansPro-Semibold"/>
              </a:rPr>
              <a:t>Fischler</a:t>
            </a:r>
            <a:r>
              <a:rPr sz="3600" dirty="0">
                <a:latin typeface="SourceSansPro-Semibold"/>
                <a:ea typeface="SourceSansPro-Semibold"/>
                <a:cs typeface="SourceSansPro-Semibold"/>
                <a:sym typeface="SourceSansPro-Semibold"/>
              </a:rPr>
              <a:t> &amp; </a:t>
            </a:r>
            <a:r>
              <a:rPr sz="3600" dirty="0" err="1">
                <a:latin typeface="SourceSansPro-Semibold"/>
                <a:ea typeface="SourceSansPro-Semibold"/>
                <a:cs typeface="SourceSansPro-Semibold"/>
                <a:sym typeface="SourceSansPro-Semibold"/>
              </a:rPr>
              <a:t>Elschlager</a:t>
            </a:r>
            <a:r>
              <a:rPr sz="3600" dirty="0">
                <a:latin typeface="SourceSansPro-Semibold"/>
                <a:ea typeface="SourceSansPro-Semibold"/>
                <a:cs typeface="SourceSansPro-Semibold"/>
                <a:sym typeface="SourceSansPro-Semibold"/>
              </a:rPr>
              <a:t> ’73</a:t>
            </a:r>
          </a:p>
          <a:p>
            <a:pPr lvl="0" defTabSz="584200">
              <a:defRPr sz="1800"/>
            </a:pPr>
            <a:r>
              <a:rPr sz="3600" dirty="0" err="1">
                <a:latin typeface="SourceSansPro-Semibold"/>
                <a:ea typeface="SourceSansPro-Semibold"/>
                <a:cs typeface="SourceSansPro-Semibold"/>
                <a:sym typeface="SourceSansPro-Semibold"/>
              </a:rPr>
              <a:t>Felzenszwalb</a:t>
            </a:r>
            <a:r>
              <a:rPr sz="3600" dirty="0">
                <a:latin typeface="SourceSansPro-Semibold"/>
                <a:ea typeface="SourceSansPro-Semibold"/>
                <a:cs typeface="SourceSansPro-Semibold"/>
                <a:sym typeface="SourceSansPro-Semibold"/>
              </a:rPr>
              <a:t> &amp; </a:t>
            </a:r>
            <a:r>
              <a:rPr sz="3600" dirty="0" err="1">
                <a:latin typeface="SourceSansPro-Semibold"/>
                <a:ea typeface="SourceSansPro-Semibold"/>
                <a:cs typeface="SourceSansPro-Semibold"/>
                <a:sym typeface="SourceSansPro-Semibold"/>
              </a:rPr>
              <a:t>Huttenlocher</a:t>
            </a:r>
            <a:r>
              <a:rPr sz="3600" dirty="0">
                <a:latin typeface="SourceSansPro-Semibold"/>
                <a:ea typeface="SourceSansPro-Semibold"/>
                <a:cs typeface="SourceSansPro-Semibold"/>
                <a:sym typeface="SourceSansPro-Semibold"/>
              </a:rPr>
              <a:t> ’00</a:t>
            </a:r>
          </a:p>
          <a:p>
            <a:pPr lvl="0" defTabSz="584200">
              <a:defRPr sz="1800"/>
            </a:pPr>
            <a:r>
              <a:rPr sz="3600" dirty="0">
                <a:latin typeface="SourceSansPro-Light"/>
                <a:ea typeface="SourceSansPro-Light"/>
                <a:cs typeface="SourceSansPro-Light"/>
                <a:sym typeface="SourceSansPro-Light"/>
              </a:rPr>
              <a:t>  - Pictorial structures</a:t>
            </a:r>
          </a:p>
          <a:p>
            <a:pPr lvl="0" defTabSz="584200">
              <a:defRPr sz="1800"/>
            </a:pPr>
            <a:r>
              <a:rPr sz="3600" dirty="0">
                <a:solidFill>
                  <a:srgbClr val="C00000"/>
                </a:solidFill>
                <a:latin typeface="SourceSansPro-Light"/>
                <a:ea typeface="SourceSansPro-Light"/>
                <a:cs typeface="SourceSansPro-Light"/>
                <a:sym typeface="SourceSansPro-Light"/>
              </a:rPr>
              <a:t>  </a:t>
            </a:r>
            <a:r>
              <a:rPr sz="3600" i="1" dirty="0" smtClean="0">
                <a:solidFill>
                  <a:srgbClr val="0070C0"/>
                </a:solidFill>
                <a:latin typeface="SourceSansPro-Light"/>
                <a:ea typeface="SourceSansPro-Light"/>
                <a:cs typeface="SourceSansPro-Light"/>
                <a:sym typeface="SourceSansPro-Light"/>
              </a:rPr>
              <a:t>- Weak appearance models</a:t>
            </a:r>
          </a:p>
          <a:p>
            <a:pPr lvl="0" defTabSz="584200">
              <a:defRPr sz="1800"/>
            </a:pPr>
            <a:r>
              <a:rPr sz="3600" i="1" dirty="0" smtClean="0">
                <a:solidFill>
                  <a:srgbClr val="0070C0"/>
                </a:solidFill>
                <a:latin typeface="SourceSansPro-Light"/>
                <a:ea typeface="SourceSansPro-Light"/>
                <a:cs typeface="SourceSansPro-Light"/>
                <a:sym typeface="SourceSansPro-Light"/>
              </a:rPr>
              <a:t>  - Non-discriminative training</a:t>
            </a:r>
            <a:endParaRPr sz="3600" i="1" dirty="0">
              <a:solidFill>
                <a:srgbClr val="0070C0"/>
              </a:solidFill>
              <a:latin typeface="SourceSansPro-Light"/>
              <a:ea typeface="SourceSansPro-Light"/>
              <a:cs typeface="SourceSansPro-Light"/>
              <a:sym typeface="SourceSansPro-Light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5264618" y="342900"/>
            <a:ext cx="2460477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algn="ctr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/>
              <a:t>DPM key idea</a:t>
            </a:r>
          </a:p>
        </p:txBody>
      </p:sp>
      <p:sp>
        <p:nvSpPr>
          <p:cNvPr id="39" name="Shape 39"/>
          <p:cNvSpPr/>
          <p:nvPr/>
        </p:nvSpPr>
        <p:spPr>
          <a:xfrm>
            <a:off x="3392525" y="2451099"/>
            <a:ext cx="6219750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 algn="ctr" defTabSz="584200">
              <a:defRPr sz="1800"/>
            </a:pPr>
            <a:r>
              <a:rPr sz="3600">
                <a:latin typeface="SourceSansPro-Light"/>
                <a:ea typeface="SourceSansPro-Light"/>
                <a:cs typeface="SourceSansPro-Light"/>
                <a:sym typeface="SourceSansPro-Light"/>
              </a:rPr>
              <a:t>Port the success of Dalal &amp; Triggs</a:t>
            </a:r>
          </a:p>
          <a:p>
            <a:pPr lvl="0" algn="ctr" defTabSz="584200">
              <a:defRPr sz="1800"/>
            </a:pPr>
            <a:r>
              <a:rPr sz="3600">
                <a:latin typeface="SourceSansPro-Light"/>
                <a:ea typeface="SourceSansPro-Light"/>
                <a:cs typeface="SourceSansPro-Light"/>
                <a:sym typeface="SourceSansPro-Light"/>
              </a:rPr>
              <a:t>into a part-based model</a:t>
            </a:r>
          </a:p>
        </p:txBody>
      </p:sp>
      <p:pic>
        <p:nvPicPr>
          <p:cNvPr id="41" name="latent (dragged).pdf"/>
          <p:cNvPicPr/>
          <p:nvPr/>
        </p:nvPicPr>
        <p:blipFill>
          <a:blip r:embed="rId2">
            <a:extLst/>
          </a:blip>
          <a:srcRect l="62143" t="26651" r="10785" b="59859"/>
          <a:stretch>
            <a:fillRect/>
          </a:stretch>
        </p:blipFill>
        <p:spPr>
          <a:xfrm>
            <a:off x="110449" y="4761706"/>
            <a:ext cx="3035301" cy="195734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" name="Group 44"/>
          <p:cNvGrpSpPr/>
          <p:nvPr/>
        </p:nvGrpSpPr>
        <p:grpSpPr>
          <a:xfrm>
            <a:off x="7180739" y="4260850"/>
            <a:ext cx="5584543" cy="2959101"/>
            <a:chOff x="0" y="-2988"/>
            <a:chExt cx="5584541" cy="2959100"/>
          </a:xfrm>
        </p:grpSpPr>
        <p:pic>
          <p:nvPicPr>
            <p:cNvPr id="42" name="droppedImage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616242" y="-2989"/>
              <a:ext cx="3968300" cy="2959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" name="droppedImage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335860"/>
              <a:ext cx="1523411" cy="22814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5" name="Shape 45"/>
          <p:cNvSpPr/>
          <p:nvPr/>
        </p:nvSpPr>
        <p:spPr>
          <a:xfrm>
            <a:off x="3484165" y="5130800"/>
            <a:ext cx="540132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584200">
              <a:defRPr sz="7000">
                <a:latin typeface="SourceSansPro-Light"/>
                <a:ea typeface="SourceSansPro-Light"/>
                <a:cs typeface="SourceSansPro-Light"/>
                <a:sym typeface="SourceSansPro-Light"/>
              </a:defRPr>
            </a:lvl1pPr>
          </a:lstStyle>
          <a:p>
            <a:pPr lvl="0">
              <a:defRPr sz="1800"/>
            </a:pPr>
            <a:r>
              <a:rPr sz="7000"/>
              <a:t>=</a:t>
            </a:r>
          </a:p>
        </p:txBody>
      </p:sp>
      <p:sp>
        <p:nvSpPr>
          <p:cNvPr id="46" name="Shape 46"/>
          <p:cNvSpPr/>
          <p:nvPr/>
        </p:nvSpPr>
        <p:spPr>
          <a:xfrm>
            <a:off x="6302192" y="5130800"/>
            <a:ext cx="540132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584200">
              <a:defRPr sz="7000">
                <a:latin typeface="SourceSansPro-Light"/>
                <a:ea typeface="SourceSansPro-Light"/>
                <a:cs typeface="SourceSansPro-Light"/>
                <a:sym typeface="SourceSansPro-Light"/>
              </a:defRPr>
            </a:lvl1pPr>
          </a:lstStyle>
          <a:p>
            <a:pPr lvl="0">
              <a:defRPr sz="1800"/>
            </a:pPr>
            <a:r>
              <a:rPr sz="7000"/>
              <a:t>+</a:t>
            </a:r>
          </a:p>
        </p:txBody>
      </p:sp>
      <p:sp>
        <p:nvSpPr>
          <p:cNvPr id="47" name="Shape 47"/>
          <p:cNvSpPr/>
          <p:nvPr/>
        </p:nvSpPr>
        <p:spPr>
          <a:xfrm>
            <a:off x="1143695" y="7626350"/>
            <a:ext cx="968808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584200">
              <a:defRPr sz="3600">
                <a:latin typeface="SourceSansPro-Light"/>
                <a:ea typeface="SourceSansPro-Light"/>
                <a:cs typeface="SourceSansPro-Light"/>
                <a:sym typeface="SourceSansPro-Light"/>
              </a:defRPr>
            </a:lvl1pPr>
          </a:lstStyle>
          <a:p>
            <a:pPr lvl="0">
              <a:defRPr sz="1800"/>
            </a:pPr>
            <a:r>
              <a:rPr sz="3600"/>
              <a:t>DPM</a:t>
            </a:r>
          </a:p>
        </p:txBody>
      </p:sp>
      <p:sp>
        <p:nvSpPr>
          <p:cNvPr id="48" name="Shape 48"/>
          <p:cNvSpPr/>
          <p:nvPr/>
        </p:nvSpPr>
        <p:spPr>
          <a:xfrm>
            <a:off x="4716788" y="7626350"/>
            <a:ext cx="892912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584200">
              <a:defRPr sz="3600">
                <a:latin typeface="SourceSansPro-Light"/>
                <a:ea typeface="SourceSansPro-Light"/>
                <a:cs typeface="SourceSansPro-Light"/>
                <a:sym typeface="SourceSansPro-Light"/>
              </a:defRPr>
            </a:lvl1pPr>
          </a:lstStyle>
          <a:p>
            <a:pPr lvl="0">
              <a:defRPr sz="1800"/>
            </a:pPr>
            <a:r>
              <a:rPr sz="3600"/>
              <a:t>D&amp;T</a:t>
            </a:r>
          </a:p>
        </p:txBody>
      </p:sp>
      <p:sp>
        <p:nvSpPr>
          <p:cNvPr id="49" name="Shape 49"/>
          <p:cNvSpPr/>
          <p:nvPr/>
        </p:nvSpPr>
        <p:spPr>
          <a:xfrm>
            <a:off x="9671258" y="7626350"/>
            <a:ext cx="603505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584200">
              <a:defRPr sz="3600">
                <a:latin typeface="SourceSansPro-Light"/>
                <a:ea typeface="SourceSansPro-Light"/>
                <a:cs typeface="SourceSansPro-Light"/>
                <a:sym typeface="SourceSansPro-Light"/>
              </a:defRPr>
            </a:lvl1pPr>
          </a:lstStyle>
          <a:p>
            <a:pPr lvl="0">
              <a:defRPr sz="1800"/>
            </a:pPr>
            <a:r>
              <a:rPr sz="3600"/>
              <a:t>PS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8376" y="4761706"/>
            <a:ext cx="1180663" cy="229715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>
            <a:off x="3455567" y="342900"/>
            <a:ext cx="6078587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algn="ctr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 dirty="0"/>
              <a:t>Example </a:t>
            </a:r>
            <a:r>
              <a:rPr sz="3000" dirty="0" smtClean="0"/>
              <a:t>DPM</a:t>
            </a:r>
            <a:r>
              <a:rPr lang="en-US" sz="3000" dirty="0" smtClean="0"/>
              <a:t> (most basic version)</a:t>
            </a:r>
            <a:endParaRPr sz="3000" dirty="0"/>
          </a:p>
        </p:txBody>
      </p:sp>
      <p:pic>
        <p:nvPicPr>
          <p:cNvPr id="52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7050" y="1409700"/>
            <a:ext cx="6870700" cy="457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5900" y="6257875"/>
            <a:ext cx="12344400" cy="2070101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Shape 54"/>
          <p:cNvSpPr/>
          <p:nvPr/>
        </p:nvSpPr>
        <p:spPr>
          <a:xfrm>
            <a:off x="4775200" y="6553200"/>
            <a:ext cx="888901" cy="904826"/>
          </a:xfrm>
          <a:prstGeom prst="rect">
            <a:avLst/>
          </a:prstGeom>
          <a:ln w="25400">
            <a:solidFill>
              <a:srgbClr val="FFFB00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5" name="Shape 55"/>
          <p:cNvSpPr/>
          <p:nvPr/>
        </p:nvSpPr>
        <p:spPr>
          <a:xfrm>
            <a:off x="4775200" y="7451774"/>
            <a:ext cx="888901" cy="869852"/>
          </a:xfrm>
          <a:prstGeom prst="rect">
            <a:avLst/>
          </a:prstGeom>
          <a:ln w="25400">
            <a:solidFill>
              <a:srgbClr val="FFFB00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6" name="Shape 56"/>
          <p:cNvSpPr/>
          <p:nvPr/>
        </p:nvSpPr>
        <p:spPr>
          <a:xfrm>
            <a:off x="5664200" y="7159674"/>
            <a:ext cx="862856" cy="869852"/>
          </a:xfrm>
          <a:prstGeom prst="rect">
            <a:avLst/>
          </a:prstGeom>
          <a:ln w="25400">
            <a:solidFill>
              <a:srgbClr val="FFFB00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7" name="Shape 57"/>
          <p:cNvSpPr/>
          <p:nvPr/>
        </p:nvSpPr>
        <p:spPr>
          <a:xfrm>
            <a:off x="6235700" y="7451774"/>
            <a:ext cx="862856" cy="869852"/>
          </a:xfrm>
          <a:prstGeom prst="rect">
            <a:avLst/>
          </a:prstGeom>
          <a:ln w="25400">
            <a:solidFill>
              <a:srgbClr val="FFFB00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8" name="Shape 58"/>
          <p:cNvSpPr/>
          <p:nvPr/>
        </p:nvSpPr>
        <p:spPr>
          <a:xfrm>
            <a:off x="7099896" y="7451774"/>
            <a:ext cx="888927" cy="869852"/>
          </a:xfrm>
          <a:prstGeom prst="rect">
            <a:avLst/>
          </a:prstGeom>
          <a:ln w="25400">
            <a:solidFill>
              <a:srgbClr val="FFFB00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9" name="Shape 59"/>
          <p:cNvSpPr/>
          <p:nvPr/>
        </p:nvSpPr>
        <p:spPr>
          <a:xfrm>
            <a:off x="6527589" y="6570687"/>
            <a:ext cx="888927" cy="869852"/>
          </a:xfrm>
          <a:prstGeom prst="rect">
            <a:avLst/>
          </a:prstGeom>
          <a:ln w="25400">
            <a:solidFill>
              <a:srgbClr val="FFFB00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60" name="Shape 60"/>
          <p:cNvSpPr/>
          <p:nvPr/>
        </p:nvSpPr>
        <p:spPr>
          <a:xfrm>
            <a:off x="6819689" y="6278587"/>
            <a:ext cx="888927" cy="869852"/>
          </a:xfrm>
          <a:prstGeom prst="rect">
            <a:avLst/>
          </a:prstGeom>
          <a:ln w="25400">
            <a:solidFill>
              <a:srgbClr val="FFFB00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61" name="Shape 61"/>
          <p:cNvSpPr/>
          <p:nvPr/>
        </p:nvSpPr>
        <p:spPr>
          <a:xfrm>
            <a:off x="5664081" y="6278587"/>
            <a:ext cx="863528" cy="869852"/>
          </a:xfrm>
          <a:prstGeom prst="rect">
            <a:avLst/>
          </a:prstGeom>
          <a:ln w="25400">
            <a:solidFill>
              <a:srgbClr val="FFFB00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62" name="Shape 62"/>
          <p:cNvSpPr/>
          <p:nvPr/>
        </p:nvSpPr>
        <p:spPr>
          <a:xfrm>
            <a:off x="234708" y="6265887"/>
            <a:ext cx="3207403" cy="2054077"/>
          </a:xfrm>
          <a:prstGeom prst="rect">
            <a:avLst/>
          </a:prstGeom>
          <a:ln w="25400">
            <a:solidFill>
              <a:srgbClr val="FFFB00"/>
            </a:solidFill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63" name="Shape 63"/>
          <p:cNvSpPr/>
          <p:nvPr/>
        </p:nvSpPr>
        <p:spPr>
          <a:xfrm>
            <a:off x="724593" y="8612261"/>
            <a:ext cx="2227632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584200">
              <a:defRPr sz="4200">
                <a:latin typeface="SourceSansPro-Light"/>
                <a:ea typeface="SourceSansPro-Light"/>
                <a:cs typeface="SourceSansPro-Light"/>
                <a:sym typeface="SourceSansPro-Light"/>
              </a:defRPr>
            </a:lvl1pPr>
          </a:lstStyle>
          <a:p>
            <a:pPr lvl="0">
              <a:defRPr sz="1800"/>
            </a:pPr>
            <a:r>
              <a:rPr sz="4200"/>
              <a:t>Root filter</a:t>
            </a:r>
          </a:p>
        </p:txBody>
      </p:sp>
      <p:sp>
        <p:nvSpPr>
          <p:cNvPr id="64" name="Shape 64"/>
          <p:cNvSpPr/>
          <p:nvPr/>
        </p:nvSpPr>
        <p:spPr>
          <a:xfrm>
            <a:off x="5361381" y="8618512"/>
            <a:ext cx="2282038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584200">
              <a:defRPr sz="4200">
                <a:latin typeface="SourceSansPro-Light"/>
                <a:ea typeface="SourceSansPro-Light"/>
                <a:cs typeface="SourceSansPro-Light"/>
                <a:sym typeface="SourceSansPro-Light"/>
              </a:defRPr>
            </a:lvl1pPr>
          </a:lstStyle>
          <a:p>
            <a:pPr lvl="0">
              <a:defRPr sz="1800"/>
            </a:pPr>
            <a:r>
              <a:rPr sz="4200"/>
              <a:t>Part filters</a:t>
            </a:r>
          </a:p>
        </p:txBody>
      </p:sp>
      <p:sp>
        <p:nvSpPr>
          <p:cNvPr id="65" name="Shape 65"/>
          <p:cNvSpPr/>
          <p:nvPr/>
        </p:nvSpPr>
        <p:spPr>
          <a:xfrm>
            <a:off x="9667193" y="8273950"/>
            <a:ext cx="3052802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 algn="ctr" defTabSz="584200">
              <a:defRPr sz="1800"/>
            </a:pPr>
            <a:r>
              <a:rPr sz="4200">
                <a:latin typeface="SourceSansPro-Light"/>
                <a:ea typeface="SourceSansPro-Light"/>
                <a:cs typeface="SourceSansPro-Light"/>
                <a:sym typeface="SourceSansPro-Light"/>
              </a:rPr>
              <a:t>Deformation </a:t>
            </a:r>
          </a:p>
          <a:p>
            <a:pPr lvl="0" algn="ctr" defTabSz="584200">
              <a:defRPr sz="1800"/>
            </a:pPr>
            <a:r>
              <a:rPr sz="4200">
                <a:latin typeface="SourceSansPro-Light"/>
                <a:ea typeface="SourceSansPro-Light"/>
                <a:cs typeface="SourceSansPro-Light"/>
                <a:sym typeface="SourceSansPro-Light"/>
              </a:rPr>
              <a:t>costs</a:t>
            </a:r>
          </a:p>
        </p:txBody>
      </p:sp>
      <p:grpSp>
        <p:nvGrpSpPr>
          <p:cNvPr id="75" name="Group 75"/>
          <p:cNvGrpSpPr/>
          <p:nvPr/>
        </p:nvGrpSpPr>
        <p:grpSpPr>
          <a:xfrm>
            <a:off x="373931" y="2769033"/>
            <a:ext cx="1425964" cy="2079477"/>
            <a:chOff x="113809" y="2559"/>
            <a:chExt cx="1425963" cy="2079476"/>
          </a:xfrm>
        </p:grpSpPr>
        <p:sp>
          <p:nvSpPr>
            <p:cNvPr id="66" name="Shape 66"/>
            <p:cNvSpPr/>
            <p:nvPr/>
          </p:nvSpPr>
          <p:spPr>
            <a:xfrm>
              <a:off x="265226" y="403297"/>
              <a:ext cx="440272" cy="511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9735" y="20613"/>
                  </a:lnTo>
                  <a:lnTo>
                    <a:pt x="14452" y="20942"/>
                  </a:lnTo>
                  <a:lnTo>
                    <a:pt x="18026" y="17105"/>
                  </a:lnTo>
                  <a:lnTo>
                    <a:pt x="11499" y="17762"/>
                  </a:lnTo>
                  <a:lnTo>
                    <a:pt x="15073" y="13048"/>
                  </a:lnTo>
                  <a:lnTo>
                    <a:pt x="7925" y="13815"/>
                  </a:lnTo>
                  <a:lnTo>
                    <a:pt x="11965" y="9210"/>
                  </a:lnTo>
                  <a:lnTo>
                    <a:pt x="4662" y="9649"/>
                  </a:lnTo>
                  <a:lnTo>
                    <a:pt x="9013" y="5592"/>
                  </a:lnTo>
                  <a:lnTo>
                    <a:pt x="2176" y="6579"/>
                  </a:lnTo>
                  <a:lnTo>
                    <a:pt x="6527" y="2193"/>
                  </a:lnTo>
                  <a:lnTo>
                    <a:pt x="0" y="2741"/>
                  </a:lnTo>
                  <a:lnTo>
                    <a:pt x="2642" y="658"/>
                  </a:lnTo>
                  <a:lnTo>
                    <a:pt x="2331" y="0"/>
                  </a:lnTo>
                </a:path>
              </a:pathLst>
            </a:custGeom>
            <a:noFill/>
            <a:ln w="38100" cap="flat">
              <a:solidFill>
                <a:srgbClr val="7A81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 defTabSz="584200">
                <a:defRPr sz="4200"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67" name="Shape 67"/>
            <p:cNvSpPr/>
            <p:nvPr/>
          </p:nvSpPr>
          <p:spPr>
            <a:xfrm rot="15216308">
              <a:off x="863263" y="370459"/>
              <a:ext cx="394051" cy="568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9735" y="20613"/>
                  </a:lnTo>
                  <a:lnTo>
                    <a:pt x="14452" y="20942"/>
                  </a:lnTo>
                  <a:lnTo>
                    <a:pt x="18026" y="17105"/>
                  </a:lnTo>
                  <a:lnTo>
                    <a:pt x="11499" y="17762"/>
                  </a:lnTo>
                  <a:lnTo>
                    <a:pt x="15073" y="13048"/>
                  </a:lnTo>
                  <a:lnTo>
                    <a:pt x="7925" y="13815"/>
                  </a:lnTo>
                  <a:lnTo>
                    <a:pt x="11966" y="9210"/>
                  </a:lnTo>
                  <a:lnTo>
                    <a:pt x="4662" y="9649"/>
                  </a:lnTo>
                  <a:lnTo>
                    <a:pt x="9013" y="5592"/>
                  </a:lnTo>
                  <a:lnTo>
                    <a:pt x="2176" y="6579"/>
                  </a:lnTo>
                  <a:lnTo>
                    <a:pt x="6527" y="2193"/>
                  </a:lnTo>
                  <a:lnTo>
                    <a:pt x="0" y="2741"/>
                  </a:lnTo>
                  <a:lnTo>
                    <a:pt x="2642" y="658"/>
                  </a:lnTo>
                  <a:lnTo>
                    <a:pt x="2331" y="0"/>
                  </a:lnTo>
                </a:path>
              </a:pathLst>
            </a:custGeom>
            <a:noFill/>
            <a:ln w="38100" cap="flat">
              <a:solidFill>
                <a:srgbClr val="7A81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 defTabSz="584200">
                <a:defRPr sz="4200"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68" name="Shape 68"/>
            <p:cNvSpPr/>
            <p:nvPr/>
          </p:nvSpPr>
          <p:spPr>
            <a:xfrm rot="1930530">
              <a:off x="567085" y="1361034"/>
              <a:ext cx="307128" cy="399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9735" y="20613"/>
                  </a:lnTo>
                  <a:lnTo>
                    <a:pt x="14452" y="20942"/>
                  </a:lnTo>
                  <a:lnTo>
                    <a:pt x="18026" y="17105"/>
                  </a:lnTo>
                  <a:lnTo>
                    <a:pt x="11499" y="17762"/>
                  </a:lnTo>
                  <a:lnTo>
                    <a:pt x="15073" y="13048"/>
                  </a:lnTo>
                  <a:lnTo>
                    <a:pt x="7925" y="13815"/>
                  </a:lnTo>
                  <a:lnTo>
                    <a:pt x="11965" y="9210"/>
                  </a:lnTo>
                  <a:lnTo>
                    <a:pt x="4662" y="9649"/>
                  </a:lnTo>
                  <a:lnTo>
                    <a:pt x="9013" y="5592"/>
                  </a:lnTo>
                  <a:lnTo>
                    <a:pt x="2176" y="6579"/>
                  </a:lnTo>
                  <a:lnTo>
                    <a:pt x="6527" y="2193"/>
                  </a:lnTo>
                  <a:lnTo>
                    <a:pt x="0" y="2741"/>
                  </a:lnTo>
                  <a:lnTo>
                    <a:pt x="2642" y="658"/>
                  </a:lnTo>
                  <a:lnTo>
                    <a:pt x="2331" y="0"/>
                  </a:lnTo>
                </a:path>
              </a:pathLst>
            </a:custGeom>
            <a:noFill/>
            <a:ln w="38100" cap="flat">
              <a:solidFill>
                <a:srgbClr val="7A81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 defTabSz="584200">
                <a:defRPr sz="4200"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69" name="Shape 69"/>
            <p:cNvSpPr/>
            <p:nvPr/>
          </p:nvSpPr>
          <p:spPr>
            <a:xfrm>
              <a:off x="113809" y="2559"/>
              <a:ext cx="511946" cy="404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7" y="2881"/>
                  </a:moveTo>
                  <a:cubicBezTo>
                    <a:pt x="20639" y="6724"/>
                    <a:pt x="20639" y="12954"/>
                    <a:pt x="16797" y="16797"/>
                  </a:cubicBezTo>
                  <a:cubicBezTo>
                    <a:pt x="12954" y="20639"/>
                    <a:pt x="6724" y="20639"/>
                    <a:pt x="2882" y="16797"/>
                  </a:cubicBezTo>
                  <a:cubicBezTo>
                    <a:pt x="-961" y="12954"/>
                    <a:pt x="-961" y="6724"/>
                    <a:pt x="2882" y="2881"/>
                  </a:cubicBezTo>
                  <a:cubicBezTo>
                    <a:pt x="6724" y="-961"/>
                    <a:pt x="12954" y="-961"/>
                    <a:pt x="16797" y="2881"/>
                  </a:cubicBezTo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70" name="Shape 70"/>
            <p:cNvSpPr/>
            <p:nvPr/>
          </p:nvSpPr>
          <p:spPr>
            <a:xfrm>
              <a:off x="396724" y="127936"/>
              <a:ext cx="153584" cy="153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1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1" y="16796"/>
                  </a:cubicBezTo>
                  <a:cubicBezTo>
                    <a:pt x="-961" y="12954"/>
                    <a:pt x="-961" y="6724"/>
                    <a:pt x="2881" y="2881"/>
                  </a:cubicBezTo>
                  <a:cubicBezTo>
                    <a:pt x="6724" y="-961"/>
                    <a:pt x="12954" y="-961"/>
                    <a:pt x="16796" y="2881"/>
                  </a:cubicBezTo>
                </a:path>
              </a:pathLst>
            </a:custGeom>
            <a:solidFill>
              <a:srgbClr val="011993">
                <a:alpha val="52999"/>
              </a:srgb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71" name="Shape 71"/>
            <p:cNvSpPr/>
            <p:nvPr/>
          </p:nvSpPr>
          <p:spPr>
            <a:xfrm>
              <a:off x="1027827" y="2559"/>
              <a:ext cx="511946" cy="404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7" y="2881"/>
                  </a:moveTo>
                  <a:cubicBezTo>
                    <a:pt x="20639" y="6724"/>
                    <a:pt x="20639" y="12954"/>
                    <a:pt x="16797" y="16797"/>
                  </a:cubicBezTo>
                  <a:cubicBezTo>
                    <a:pt x="12954" y="20639"/>
                    <a:pt x="6724" y="20639"/>
                    <a:pt x="2882" y="16797"/>
                  </a:cubicBezTo>
                  <a:cubicBezTo>
                    <a:pt x="-961" y="12954"/>
                    <a:pt x="-961" y="6724"/>
                    <a:pt x="2882" y="2881"/>
                  </a:cubicBezTo>
                  <a:cubicBezTo>
                    <a:pt x="6724" y="-961"/>
                    <a:pt x="12954" y="-961"/>
                    <a:pt x="16797" y="2881"/>
                  </a:cubicBezTo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72" name="Shape 72"/>
            <p:cNvSpPr/>
            <p:nvPr/>
          </p:nvSpPr>
          <p:spPr>
            <a:xfrm>
              <a:off x="1320816" y="127936"/>
              <a:ext cx="153584" cy="153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1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1" y="16796"/>
                  </a:cubicBezTo>
                  <a:cubicBezTo>
                    <a:pt x="-961" y="12954"/>
                    <a:pt x="-961" y="6724"/>
                    <a:pt x="2881" y="2881"/>
                  </a:cubicBezTo>
                  <a:cubicBezTo>
                    <a:pt x="6724" y="-961"/>
                    <a:pt x="12954" y="-961"/>
                    <a:pt x="16796" y="2881"/>
                  </a:cubicBezTo>
                </a:path>
              </a:pathLst>
            </a:custGeom>
            <a:solidFill>
              <a:srgbClr val="011993">
                <a:alpha val="52999"/>
              </a:srgb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73" name="Shape 73"/>
            <p:cNvSpPr/>
            <p:nvPr/>
          </p:nvSpPr>
          <p:spPr>
            <a:xfrm flipH="1">
              <a:off x="470988" y="660147"/>
              <a:ext cx="358362" cy="665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6D6D6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74" name="Shape 74"/>
            <p:cNvSpPr/>
            <p:nvPr/>
          </p:nvSpPr>
          <p:spPr>
            <a:xfrm>
              <a:off x="198258" y="1805693"/>
              <a:ext cx="1146757" cy="276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37"/>
                  </a:moveTo>
                  <a:lnTo>
                    <a:pt x="21600" y="0"/>
                  </a:lnTo>
                  <a:cubicBezTo>
                    <a:pt x="21600" y="0"/>
                    <a:pt x="18084" y="21600"/>
                    <a:pt x="10633" y="21600"/>
                  </a:cubicBezTo>
                  <a:cubicBezTo>
                    <a:pt x="3181" y="21600"/>
                    <a:pt x="0" y="337"/>
                    <a:pt x="0" y="337"/>
                  </a:cubicBezTo>
                  <a:close/>
                </a:path>
              </a:pathLst>
            </a:custGeom>
            <a:solidFill>
              <a:srgbClr val="FF2600">
                <a:alpha val="85000"/>
              </a:srgbClr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 defTabSz="584200">
                <a:defRPr sz="4200"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</p:grpSp>
      <p:sp>
        <p:nvSpPr>
          <p:cNvPr id="76" name="Shape 76"/>
          <p:cNvSpPr/>
          <p:nvPr/>
        </p:nvSpPr>
        <p:spPr>
          <a:xfrm>
            <a:off x="1054100" y="3644900"/>
            <a:ext cx="84577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/>
              <a:t>Root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/>
        </p:nvSpPr>
        <p:spPr>
          <a:xfrm>
            <a:off x="3623136" y="342900"/>
            <a:ext cx="5743440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algn="ctr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/>
              <a:t>Recall the Dalal &amp; Triggs detector</a:t>
            </a:r>
          </a:p>
        </p:txBody>
      </p:sp>
      <p:sp>
        <p:nvSpPr>
          <p:cNvPr id="196" name="Shape 196"/>
          <p:cNvSpPr>
            <a:spLocks noGrp="1"/>
          </p:cNvSpPr>
          <p:nvPr>
            <p:ph type="body" idx="4294967295"/>
          </p:nvPr>
        </p:nvSpPr>
        <p:spPr>
          <a:xfrm>
            <a:off x="1270000" y="7226300"/>
            <a:ext cx="10464800" cy="2654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889000" lvl="0" indent="-571500" defTabSz="584200">
              <a:lnSpc>
                <a:spcPct val="150000"/>
              </a:lnSpc>
              <a:spcBef>
                <a:spcPts val="0"/>
              </a:spcBef>
              <a:buSzPct val="100000"/>
              <a:defRPr sz="1800"/>
            </a:pPr>
            <a:r>
              <a:rPr sz="2800">
                <a:latin typeface="+mj-lt"/>
                <a:ea typeface="+mj-ea"/>
                <a:cs typeface="+mj-cs"/>
                <a:sym typeface="Helvetica Light"/>
              </a:rPr>
              <a:t>HOG feature pyramid</a:t>
            </a:r>
          </a:p>
          <a:p>
            <a:pPr marL="889000" lvl="0" indent="-571500" defTabSz="584200">
              <a:lnSpc>
                <a:spcPct val="150000"/>
              </a:lnSpc>
              <a:spcBef>
                <a:spcPts val="0"/>
              </a:spcBef>
              <a:buSzPct val="100000"/>
              <a:defRPr sz="1800"/>
            </a:pPr>
            <a:r>
              <a:rPr sz="2800">
                <a:latin typeface="+mj-lt"/>
                <a:ea typeface="+mj-ea"/>
                <a:cs typeface="+mj-cs"/>
                <a:sym typeface="Helvetica Light"/>
              </a:rPr>
              <a:t>Linear filter / sliding-window detector</a:t>
            </a:r>
          </a:p>
          <a:p>
            <a:pPr marL="889000" lvl="0" indent="-571500" defTabSz="584200">
              <a:lnSpc>
                <a:spcPct val="150000"/>
              </a:lnSpc>
              <a:spcBef>
                <a:spcPts val="0"/>
              </a:spcBef>
              <a:buSzPct val="100000"/>
              <a:defRPr sz="1800"/>
            </a:pPr>
            <a:r>
              <a:rPr sz="2800">
                <a:latin typeface="+mj-lt"/>
                <a:ea typeface="+mj-ea"/>
                <a:cs typeface="+mj-cs"/>
                <a:sym typeface="Helvetica Light"/>
              </a:rPr>
              <a:t>SVM training to learn parameters w</a:t>
            </a:r>
          </a:p>
        </p:txBody>
      </p:sp>
      <p:grpSp>
        <p:nvGrpSpPr>
          <p:cNvPr id="209" name="Group 209"/>
          <p:cNvGrpSpPr/>
          <p:nvPr/>
        </p:nvGrpSpPr>
        <p:grpSpPr>
          <a:xfrm>
            <a:off x="825500" y="1409700"/>
            <a:ext cx="5308641" cy="5200650"/>
            <a:chOff x="0" y="50800"/>
            <a:chExt cx="5308640" cy="5200650"/>
          </a:xfrm>
        </p:grpSpPr>
        <p:sp>
          <p:nvSpPr>
            <p:cNvPr id="201" name="Shape 201"/>
            <p:cNvSpPr/>
            <p:nvPr/>
          </p:nvSpPr>
          <p:spPr>
            <a:xfrm>
              <a:off x="358104" y="4718050"/>
              <a:ext cx="2524558" cy="533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584200"/>
            </a:lstStyle>
            <a:p>
              <a:pPr lvl="0">
                <a:defRPr sz="1800"/>
              </a:pPr>
              <a:r>
                <a:rPr sz="2800"/>
                <a:t>Image pyramid</a:t>
              </a:r>
            </a:p>
          </p:txBody>
        </p:sp>
        <p:sp>
          <p:nvSpPr>
            <p:cNvPr id="203" name="Shape 203"/>
            <p:cNvSpPr/>
            <p:nvPr/>
          </p:nvSpPr>
          <p:spPr>
            <a:xfrm flipH="1">
              <a:off x="3251183" y="3630243"/>
              <a:ext cx="1117631" cy="1"/>
            </a:xfrm>
            <a:prstGeom prst="line">
              <a:avLst/>
            </a:prstGeom>
            <a:noFill/>
            <a:ln w="38100" cap="flat">
              <a:solidFill>
                <a:srgbClr val="9411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 flipH="1">
              <a:off x="2704421" y="1790700"/>
              <a:ext cx="2235886" cy="2"/>
            </a:xfrm>
            <a:prstGeom prst="line">
              <a:avLst/>
            </a:prstGeom>
            <a:noFill/>
            <a:ln w="38100" cap="flat">
              <a:solidFill>
                <a:srgbClr val="9411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 flipH="1">
              <a:off x="2349085" y="525780"/>
              <a:ext cx="2959555" cy="1"/>
            </a:xfrm>
            <a:prstGeom prst="line">
              <a:avLst/>
            </a:prstGeom>
            <a:noFill/>
            <a:ln w="38100" cap="flat">
              <a:solidFill>
                <a:srgbClr val="9411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pic>
          <p:nvPicPr>
            <p:cNvPr id="206" name="000061.jp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2552700"/>
              <a:ext cx="3251200" cy="2159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7" name="000061.jp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46100" y="1066800"/>
              <a:ext cx="2159000" cy="1433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8" name="000061.jp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01700" y="50800"/>
              <a:ext cx="1447800" cy="9614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12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85200" y="1752600"/>
            <a:ext cx="3657600" cy="39370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3423446"/>
              </p:ext>
            </p:extLst>
          </p:nvPr>
        </p:nvGraphicFramePr>
        <p:xfrm>
          <a:off x="5850989" y="2730500"/>
          <a:ext cx="2915920" cy="12597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51959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5" name="Shape 136"/>
          <p:cNvSpPr/>
          <p:nvPr/>
        </p:nvSpPr>
        <p:spPr>
          <a:xfrm>
            <a:off x="5432282" y="2349528"/>
            <a:ext cx="323808" cy="579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100">
                <a:latin typeface="Latin Modern Sans 10 Oblique"/>
                <a:ea typeface="Latin Modern Sans 10 Oblique"/>
                <a:cs typeface="Latin Modern Sans 10 Oblique"/>
                <a:sym typeface="Latin Modern Sans 10 Oblique"/>
              </a:defRPr>
            </a:lvl1pPr>
          </a:lstStyle>
          <a:p>
            <a:pPr lvl="0">
              <a:defRPr sz="1800"/>
            </a:pPr>
            <a:r>
              <a:rPr sz="3100" i="1" dirty="0"/>
              <a:t>p</a:t>
            </a:r>
          </a:p>
        </p:txBody>
      </p:sp>
      <p:sp>
        <p:nvSpPr>
          <p:cNvPr id="26" name="Shape 137"/>
          <p:cNvSpPr/>
          <p:nvPr/>
        </p:nvSpPr>
        <p:spPr>
          <a:xfrm flipH="1" flipV="1">
            <a:off x="5717415" y="2779446"/>
            <a:ext cx="975485" cy="436774"/>
          </a:xfrm>
          <a:prstGeom prst="line">
            <a:avLst/>
          </a:prstGeom>
          <a:ln w="38100">
            <a:solidFill/>
            <a:miter lim="400000"/>
            <a:headEnd type="stealth"/>
          </a:ln>
        </p:spPr>
        <p:txBody>
          <a:bodyPr lIns="0" tIns="0" rIns="0" bIns="0"/>
          <a:lstStyle/>
          <a:p>
            <a:pPr lvl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3569420"/>
              </p:ext>
            </p:extLst>
          </p:nvPr>
        </p:nvGraphicFramePr>
        <p:xfrm>
          <a:off x="6468528" y="1693493"/>
          <a:ext cx="1666240" cy="7558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51959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0106076"/>
              </p:ext>
            </p:extLst>
          </p:nvPr>
        </p:nvGraphicFramePr>
        <p:xfrm>
          <a:off x="5317589" y="4241800"/>
          <a:ext cx="4165600" cy="20156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51959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9" name="Shape 134"/>
          <p:cNvSpPr/>
          <p:nvPr/>
        </p:nvSpPr>
        <p:spPr>
          <a:xfrm>
            <a:off x="6692901" y="3012251"/>
            <a:ext cx="381000" cy="747157"/>
          </a:xfrm>
          <a:prstGeom prst="rect">
            <a:avLst/>
          </a:prstGeom>
          <a:ln w="50800">
            <a:solidFill>
              <a:srgbClr val="00FDFF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1400" y="2870199"/>
            <a:ext cx="977900" cy="1902653"/>
          </a:xfrm>
          <a:prstGeom prst="rect">
            <a:avLst/>
          </a:prstGeom>
        </p:spPr>
      </p:pic>
      <p:sp>
        <p:nvSpPr>
          <p:cNvPr id="31" name="Shape 134"/>
          <p:cNvSpPr/>
          <p:nvPr/>
        </p:nvSpPr>
        <p:spPr>
          <a:xfrm>
            <a:off x="9931400" y="2870200"/>
            <a:ext cx="977900" cy="1917700"/>
          </a:xfrm>
          <a:prstGeom prst="rect">
            <a:avLst/>
          </a:prstGeom>
          <a:ln w="25400">
            <a:solidFill>
              <a:srgbClr val="00FDFF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2" name="Shape 126"/>
          <p:cNvSpPr/>
          <p:nvPr/>
        </p:nvSpPr>
        <p:spPr>
          <a:xfrm>
            <a:off x="5727721" y="6254750"/>
            <a:ext cx="3526283" cy="5334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 algn="ctr" defTabSz="584200"/>
          </a:lstStyle>
          <a:p>
            <a:pPr lvl="0">
              <a:defRPr sz="1800"/>
            </a:pPr>
            <a:r>
              <a:rPr sz="2800" dirty="0"/>
              <a:t>HOG feature pyramid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/>
        </p:nvSpPr>
        <p:spPr>
          <a:xfrm>
            <a:off x="4791716" y="342900"/>
            <a:ext cx="3406280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algn="ctr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/>
              <a:t>DPM = D&amp;T + parts</a:t>
            </a:r>
          </a:p>
        </p:txBody>
      </p:sp>
      <p:sp>
        <p:nvSpPr>
          <p:cNvPr id="218" name="Shape 218"/>
          <p:cNvSpPr>
            <a:spLocks noGrp="1"/>
          </p:cNvSpPr>
          <p:nvPr>
            <p:ph type="body" idx="4294967295"/>
          </p:nvPr>
        </p:nvSpPr>
        <p:spPr>
          <a:xfrm>
            <a:off x="1270000" y="7137400"/>
            <a:ext cx="10464800" cy="2654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914400" lvl="0" indent="-571500" defTabSz="584200">
              <a:lnSpc>
                <a:spcPct val="120000"/>
              </a:lnSpc>
              <a:spcBef>
                <a:spcPts val="0"/>
              </a:spcBef>
              <a:buSzPct val="100000"/>
              <a:defRPr sz="1800"/>
            </a:pPr>
            <a:r>
              <a:rPr sz="2800">
                <a:latin typeface="+mj-lt"/>
                <a:ea typeface="+mj-ea"/>
                <a:cs typeface="+mj-cs"/>
                <a:sym typeface="Helvetica Light"/>
              </a:rPr>
              <a:t>Add parts to the Dalal &amp; Triggs detector</a:t>
            </a:r>
          </a:p>
          <a:p>
            <a:pPr marL="1333500" lvl="1" indent="-571500" defTabSz="584200">
              <a:lnSpc>
                <a:spcPct val="120000"/>
              </a:lnSpc>
              <a:spcBef>
                <a:spcPts val="0"/>
              </a:spcBef>
              <a:buSzPct val="100000"/>
              <a:buChar char="-"/>
              <a:defRPr sz="1800"/>
            </a:pPr>
            <a:r>
              <a:rPr sz="2800">
                <a:latin typeface="+mj-lt"/>
                <a:ea typeface="+mj-ea"/>
                <a:cs typeface="+mj-cs"/>
                <a:sym typeface="Helvetica Light"/>
              </a:rPr>
              <a:t>HOG features</a:t>
            </a:r>
          </a:p>
          <a:p>
            <a:pPr marL="1333500" lvl="1" indent="-571500" defTabSz="584200">
              <a:lnSpc>
                <a:spcPct val="120000"/>
              </a:lnSpc>
              <a:spcBef>
                <a:spcPts val="0"/>
              </a:spcBef>
              <a:buSzPct val="100000"/>
              <a:buChar char="-"/>
              <a:defRPr sz="1800"/>
            </a:pPr>
            <a:r>
              <a:rPr sz="2800">
                <a:latin typeface="+mj-lt"/>
                <a:ea typeface="+mj-ea"/>
                <a:cs typeface="+mj-cs"/>
                <a:sym typeface="Helvetica Light"/>
              </a:rPr>
              <a:t>Linear filters / sliding-window detector</a:t>
            </a:r>
          </a:p>
          <a:p>
            <a:pPr marL="1333500" lvl="1" indent="-571500" defTabSz="584200">
              <a:lnSpc>
                <a:spcPct val="120000"/>
              </a:lnSpc>
              <a:spcBef>
                <a:spcPts val="0"/>
              </a:spcBef>
              <a:buSzPct val="100000"/>
              <a:buChar char="-"/>
              <a:defRPr sz="1800"/>
            </a:pPr>
            <a:r>
              <a:rPr sz="2800">
                <a:latin typeface="+mj-lt"/>
                <a:ea typeface="+mj-ea"/>
                <a:cs typeface="+mj-cs"/>
                <a:sym typeface="Helvetica Light"/>
              </a:rPr>
              <a:t>Discriminative training</a:t>
            </a:r>
          </a:p>
        </p:txBody>
      </p:sp>
      <p:grpSp>
        <p:nvGrpSpPr>
          <p:cNvPr id="232" name="Group 232"/>
          <p:cNvGrpSpPr/>
          <p:nvPr/>
        </p:nvGrpSpPr>
        <p:grpSpPr>
          <a:xfrm>
            <a:off x="825500" y="1409700"/>
            <a:ext cx="3251200" cy="4660900"/>
            <a:chOff x="0" y="50800"/>
            <a:chExt cx="3251200" cy="4660900"/>
          </a:xfrm>
        </p:grpSpPr>
        <p:pic>
          <p:nvPicPr>
            <p:cNvPr id="223" name="000061.jp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2552700"/>
              <a:ext cx="3251200" cy="2159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4" name="000061.jp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46100" y="1066800"/>
              <a:ext cx="2159000" cy="1433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5" name="000061.jp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01700" y="50800"/>
              <a:ext cx="1447800" cy="9614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33" name="latent (dragged).pdf"/>
          <p:cNvPicPr/>
          <p:nvPr/>
        </p:nvPicPr>
        <p:blipFill>
          <a:blip r:embed="rId3">
            <a:extLst/>
          </a:blip>
          <a:srcRect l="62143" t="26651" r="10785" b="59859"/>
          <a:stretch>
            <a:fillRect/>
          </a:stretch>
        </p:blipFill>
        <p:spPr>
          <a:xfrm>
            <a:off x="9978348" y="4154808"/>
            <a:ext cx="3035301" cy="1957343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Shape 234"/>
          <p:cNvSpPr/>
          <p:nvPr/>
        </p:nvSpPr>
        <p:spPr>
          <a:xfrm>
            <a:off x="10205418" y="6076950"/>
            <a:ext cx="2591109" cy="88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ctr" defTabSz="584200">
              <a:defRPr sz="1800"/>
            </a:pPr>
            <a:r>
              <a:rPr sz="2600"/>
              <a:t>[FMR CVPR’08]</a:t>
            </a:r>
          </a:p>
          <a:p>
            <a:pPr lvl="0" algn="ctr" defTabSz="584200">
              <a:defRPr sz="1800"/>
            </a:pPr>
            <a:r>
              <a:rPr sz="2600"/>
              <a:t>[FGMR PAMI’10]</a:t>
            </a:r>
          </a:p>
        </p:txBody>
      </p:sp>
      <p:sp>
        <p:nvSpPr>
          <p:cNvPr id="235" name="Shape 235"/>
          <p:cNvSpPr/>
          <p:nvPr/>
        </p:nvSpPr>
        <p:spPr>
          <a:xfrm>
            <a:off x="10007600" y="4241800"/>
            <a:ext cx="977900" cy="1854200"/>
          </a:xfrm>
          <a:prstGeom prst="rect">
            <a:avLst/>
          </a:prstGeom>
          <a:ln w="25400">
            <a:solidFill>
              <a:srgbClr val="00FDFF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37" name="Shape 237"/>
          <p:cNvSpPr/>
          <p:nvPr/>
        </p:nvSpPr>
        <p:spPr>
          <a:xfrm>
            <a:off x="4686300" y="3594100"/>
            <a:ext cx="23083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584200">
              <a:defRPr sz="3600">
                <a:latin typeface="Latin Modern Sans 10 Oblique"/>
                <a:ea typeface="Latin Modern Sans 10 Oblique"/>
                <a:cs typeface="Latin Modern Sans 10 Oblique"/>
                <a:sym typeface="Latin Modern Sans 10 Oblique"/>
              </a:defRPr>
            </a:lvl1pPr>
          </a:lstStyle>
          <a:p>
            <a:pPr lvl="0">
              <a:defRPr sz="1800"/>
            </a:pPr>
            <a:r>
              <a:rPr sz="3600" i="1" dirty="0"/>
              <a:t>z</a:t>
            </a:r>
          </a:p>
        </p:txBody>
      </p:sp>
      <p:sp>
        <p:nvSpPr>
          <p:cNvPr id="238" name="Shape 238"/>
          <p:cNvSpPr/>
          <p:nvPr/>
        </p:nvSpPr>
        <p:spPr>
          <a:xfrm flipH="1" flipV="1">
            <a:off x="4987346" y="4100368"/>
            <a:ext cx="1689137" cy="763729"/>
          </a:xfrm>
          <a:prstGeom prst="line">
            <a:avLst/>
          </a:prstGeom>
          <a:ln w="38100">
            <a:solidFill/>
            <a:miter lim="400000"/>
            <a:headEnd type="stealth"/>
          </a:ln>
        </p:spPr>
        <p:txBody>
          <a:bodyPr lIns="0" tIns="0" rIns="0" bIns="0"/>
          <a:lstStyle/>
          <a:p>
            <a:pPr lvl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248" name="Group 248"/>
          <p:cNvGrpSpPr/>
          <p:nvPr/>
        </p:nvGrpSpPr>
        <p:grpSpPr>
          <a:xfrm>
            <a:off x="10109201" y="1598321"/>
            <a:ext cx="1625601" cy="2057400"/>
            <a:chOff x="0" y="0"/>
            <a:chExt cx="1625599" cy="2057399"/>
          </a:xfrm>
        </p:grpSpPr>
        <p:sp>
          <p:nvSpPr>
            <p:cNvPr id="239" name="Shape 239"/>
            <p:cNvSpPr/>
            <p:nvPr/>
          </p:nvSpPr>
          <p:spPr>
            <a:xfrm>
              <a:off x="254156" y="391909"/>
              <a:ext cx="432822" cy="505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9735" y="20613"/>
                  </a:lnTo>
                  <a:lnTo>
                    <a:pt x="14452" y="20942"/>
                  </a:lnTo>
                  <a:lnTo>
                    <a:pt x="18026" y="17105"/>
                  </a:lnTo>
                  <a:lnTo>
                    <a:pt x="11499" y="17762"/>
                  </a:lnTo>
                  <a:lnTo>
                    <a:pt x="15073" y="13048"/>
                  </a:lnTo>
                  <a:lnTo>
                    <a:pt x="7925" y="13815"/>
                  </a:lnTo>
                  <a:lnTo>
                    <a:pt x="11965" y="9210"/>
                  </a:lnTo>
                  <a:lnTo>
                    <a:pt x="4662" y="9649"/>
                  </a:lnTo>
                  <a:lnTo>
                    <a:pt x="9013" y="5592"/>
                  </a:lnTo>
                  <a:lnTo>
                    <a:pt x="2176" y="6579"/>
                  </a:lnTo>
                  <a:lnTo>
                    <a:pt x="6527" y="2193"/>
                  </a:lnTo>
                  <a:lnTo>
                    <a:pt x="0" y="2741"/>
                  </a:lnTo>
                  <a:lnTo>
                    <a:pt x="2642" y="658"/>
                  </a:lnTo>
                  <a:lnTo>
                    <a:pt x="2331" y="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200"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240" name="Shape 240"/>
            <p:cNvSpPr/>
            <p:nvPr/>
          </p:nvSpPr>
          <p:spPr>
            <a:xfrm rot="15221108">
              <a:off x="841150" y="360791"/>
              <a:ext cx="389228" cy="558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9735" y="20613"/>
                  </a:lnTo>
                  <a:lnTo>
                    <a:pt x="14452" y="20942"/>
                  </a:lnTo>
                  <a:lnTo>
                    <a:pt x="18026" y="17105"/>
                  </a:lnTo>
                  <a:lnTo>
                    <a:pt x="11499" y="17762"/>
                  </a:lnTo>
                  <a:lnTo>
                    <a:pt x="15073" y="13048"/>
                  </a:lnTo>
                  <a:lnTo>
                    <a:pt x="7925" y="13815"/>
                  </a:lnTo>
                  <a:lnTo>
                    <a:pt x="11966" y="9210"/>
                  </a:lnTo>
                  <a:lnTo>
                    <a:pt x="4662" y="9649"/>
                  </a:lnTo>
                  <a:lnTo>
                    <a:pt x="9013" y="5592"/>
                  </a:lnTo>
                  <a:lnTo>
                    <a:pt x="2176" y="6579"/>
                  </a:lnTo>
                  <a:lnTo>
                    <a:pt x="6527" y="2193"/>
                  </a:lnTo>
                  <a:lnTo>
                    <a:pt x="0" y="2741"/>
                  </a:lnTo>
                  <a:lnTo>
                    <a:pt x="2642" y="658"/>
                  </a:lnTo>
                  <a:lnTo>
                    <a:pt x="2331" y="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200"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241" name="Shape 241"/>
            <p:cNvSpPr/>
            <p:nvPr/>
          </p:nvSpPr>
          <p:spPr>
            <a:xfrm rot="1938472">
              <a:off x="557264" y="1345217"/>
              <a:ext cx="302374" cy="393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9735" y="20613"/>
                  </a:lnTo>
                  <a:lnTo>
                    <a:pt x="14452" y="20942"/>
                  </a:lnTo>
                  <a:lnTo>
                    <a:pt x="18026" y="17105"/>
                  </a:lnTo>
                  <a:lnTo>
                    <a:pt x="11499" y="17762"/>
                  </a:lnTo>
                  <a:lnTo>
                    <a:pt x="15073" y="13048"/>
                  </a:lnTo>
                  <a:lnTo>
                    <a:pt x="7925" y="13815"/>
                  </a:lnTo>
                  <a:lnTo>
                    <a:pt x="11965" y="9210"/>
                  </a:lnTo>
                  <a:lnTo>
                    <a:pt x="4662" y="9649"/>
                  </a:lnTo>
                  <a:lnTo>
                    <a:pt x="9013" y="5592"/>
                  </a:lnTo>
                  <a:lnTo>
                    <a:pt x="2176" y="6579"/>
                  </a:lnTo>
                  <a:lnTo>
                    <a:pt x="6527" y="2193"/>
                  </a:lnTo>
                  <a:lnTo>
                    <a:pt x="0" y="2741"/>
                  </a:lnTo>
                  <a:lnTo>
                    <a:pt x="2642" y="658"/>
                  </a:lnTo>
                  <a:lnTo>
                    <a:pt x="2331" y="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200"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242" name="Shape 242"/>
            <p:cNvSpPr/>
            <p:nvPr/>
          </p:nvSpPr>
          <p:spPr>
            <a:xfrm>
              <a:off x="0" y="0"/>
              <a:ext cx="503282" cy="399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7" y="2881"/>
                  </a:moveTo>
                  <a:cubicBezTo>
                    <a:pt x="20639" y="6724"/>
                    <a:pt x="20639" y="12954"/>
                    <a:pt x="16797" y="16797"/>
                  </a:cubicBezTo>
                  <a:cubicBezTo>
                    <a:pt x="12954" y="20639"/>
                    <a:pt x="6724" y="20639"/>
                    <a:pt x="2882" y="16797"/>
                  </a:cubicBezTo>
                  <a:cubicBezTo>
                    <a:pt x="-961" y="12954"/>
                    <a:pt x="-961" y="6724"/>
                    <a:pt x="2882" y="2881"/>
                  </a:cubicBezTo>
                  <a:cubicBezTo>
                    <a:pt x="6724" y="-961"/>
                    <a:pt x="12954" y="-961"/>
                    <a:pt x="16797" y="2881"/>
                  </a:cubicBezTo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243" name="Shape 243"/>
            <p:cNvSpPr/>
            <p:nvPr/>
          </p:nvSpPr>
          <p:spPr>
            <a:xfrm>
              <a:off x="176148" y="126422"/>
              <a:ext cx="150985" cy="151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1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1" y="16796"/>
                  </a:cubicBezTo>
                  <a:cubicBezTo>
                    <a:pt x="-961" y="12954"/>
                    <a:pt x="-961" y="6724"/>
                    <a:pt x="2881" y="2881"/>
                  </a:cubicBezTo>
                  <a:cubicBezTo>
                    <a:pt x="6724" y="-961"/>
                    <a:pt x="12954" y="-961"/>
                    <a:pt x="16796" y="2881"/>
                  </a:cubicBezTo>
                </a:path>
              </a:pathLst>
            </a:custGeom>
            <a:solidFill>
              <a:srgbClr val="011993">
                <a:alpha val="52999"/>
              </a:srgb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244" name="Shape 244"/>
            <p:cNvSpPr/>
            <p:nvPr/>
          </p:nvSpPr>
          <p:spPr>
            <a:xfrm>
              <a:off x="1122317" y="0"/>
              <a:ext cx="503283" cy="399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7" y="2881"/>
                  </a:moveTo>
                  <a:cubicBezTo>
                    <a:pt x="20639" y="6724"/>
                    <a:pt x="20639" y="12954"/>
                    <a:pt x="16797" y="16797"/>
                  </a:cubicBezTo>
                  <a:cubicBezTo>
                    <a:pt x="12954" y="20639"/>
                    <a:pt x="6724" y="20639"/>
                    <a:pt x="2882" y="16797"/>
                  </a:cubicBezTo>
                  <a:cubicBezTo>
                    <a:pt x="-961" y="12954"/>
                    <a:pt x="-961" y="6724"/>
                    <a:pt x="2882" y="2881"/>
                  </a:cubicBezTo>
                  <a:cubicBezTo>
                    <a:pt x="6724" y="-961"/>
                    <a:pt x="12954" y="-961"/>
                    <a:pt x="16797" y="2881"/>
                  </a:cubicBezTo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245" name="Shape 245"/>
            <p:cNvSpPr/>
            <p:nvPr/>
          </p:nvSpPr>
          <p:spPr>
            <a:xfrm>
              <a:off x="1298464" y="126422"/>
              <a:ext cx="150985" cy="151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1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1" y="16796"/>
                  </a:cubicBezTo>
                  <a:cubicBezTo>
                    <a:pt x="-961" y="12954"/>
                    <a:pt x="-961" y="6724"/>
                    <a:pt x="2881" y="2881"/>
                  </a:cubicBezTo>
                  <a:cubicBezTo>
                    <a:pt x="6724" y="-961"/>
                    <a:pt x="12954" y="-961"/>
                    <a:pt x="16796" y="2881"/>
                  </a:cubicBezTo>
                </a:path>
              </a:pathLst>
            </a:custGeom>
            <a:solidFill>
              <a:srgbClr val="011993">
                <a:alpha val="52999"/>
              </a:srgb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246" name="Shape 246"/>
            <p:cNvSpPr/>
            <p:nvPr/>
          </p:nvSpPr>
          <p:spPr>
            <a:xfrm flipH="1">
              <a:off x="463018" y="652335"/>
              <a:ext cx="352297" cy="657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6D6D6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247" name="Shape 247"/>
            <p:cNvSpPr/>
            <p:nvPr/>
          </p:nvSpPr>
          <p:spPr>
            <a:xfrm>
              <a:off x="194903" y="1784327"/>
              <a:ext cx="1127351" cy="273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37"/>
                  </a:moveTo>
                  <a:lnTo>
                    <a:pt x="21600" y="0"/>
                  </a:lnTo>
                  <a:cubicBezTo>
                    <a:pt x="21600" y="0"/>
                    <a:pt x="18084" y="21600"/>
                    <a:pt x="10633" y="21600"/>
                  </a:cubicBezTo>
                  <a:cubicBezTo>
                    <a:pt x="3181" y="21600"/>
                    <a:pt x="0" y="337"/>
                    <a:pt x="0" y="337"/>
                  </a:cubicBezTo>
                  <a:close/>
                </a:path>
              </a:pathLst>
            </a:custGeom>
            <a:solidFill>
              <a:srgbClr val="FF2600">
                <a:alpha val="85000"/>
              </a:srgbClr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200"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</p:grpSp>
      <p:sp>
        <p:nvSpPr>
          <p:cNvPr id="249" name="Shape 249"/>
          <p:cNvSpPr/>
          <p:nvPr/>
        </p:nvSpPr>
        <p:spPr>
          <a:xfrm flipH="1">
            <a:off x="4076683" y="4989143"/>
            <a:ext cx="1117631" cy="1"/>
          </a:xfrm>
          <a:prstGeom prst="line">
            <a:avLst/>
          </a:prstGeom>
          <a:ln w="38100">
            <a:solidFill>
              <a:srgbClr val="9411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lvl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50" name="Shape 250"/>
          <p:cNvSpPr/>
          <p:nvPr/>
        </p:nvSpPr>
        <p:spPr>
          <a:xfrm flipH="1">
            <a:off x="3174585" y="1884680"/>
            <a:ext cx="2959555" cy="1"/>
          </a:xfrm>
          <a:prstGeom prst="line">
            <a:avLst/>
          </a:prstGeom>
          <a:ln w="38100">
            <a:solidFill>
              <a:srgbClr val="9411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lvl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51" name="Shape 251"/>
          <p:cNvSpPr/>
          <p:nvPr/>
        </p:nvSpPr>
        <p:spPr>
          <a:xfrm flipH="1">
            <a:off x="3529921" y="3149600"/>
            <a:ext cx="2235886" cy="2"/>
          </a:xfrm>
          <a:prstGeom prst="line">
            <a:avLst/>
          </a:prstGeom>
          <a:ln w="38100">
            <a:solidFill>
              <a:srgbClr val="9411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lvl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52" name="Shape 252"/>
          <p:cNvSpPr/>
          <p:nvPr/>
        </p:nvSpPr>
        <p:spPr>
          <a:xfrm>
            <a:off x="1188821" y="6254750"/>
            <a:ext cx="2524558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/>
          </a:lstStyle>
          <a:p>
            <a:pPr lvl="0">
              <a:defRPr sz="1800"/>
            </a:pPr>
            <a:r>
              <a:rPr sz="2800" dirty="0"/>
              <a:t>Image pyramid</a:t>
            </a:r>
          </a:p>
        </p:txBody>
      </p:sp>
      <p:sp>
        <p:nvSpPr>
          <p:cNvPr id="254" name="Shape 254"/>
          <p:cNvSpPr/>
          <p:nvPr/>
        </p:nvSpPr>
        <p:spPr>
          <a:xfrm>
            <a:off x="10154289" y="3746500"/>
            <a:ext cx="683233" cy="49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2600"/>
            </a:lvl1pPr>
          </a:lstStyle>
          <a:p>
            <a:pPr lvl="0">
              <a:defRPr sz="1800"/>
            </a:pPr>
            <a:r>
              <a:rPr sz="2600"/>
              <a:t>root</a:t>
            </a:r>
          </a:p>
        </p:txBody>
      </p:sp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8891802"/>
              </p:ext>
            </p:extLst>
          </p:nvPr>
        </p:nvGraphicFramePr>
        <p:xfrm>
          <a:off x="5850989" y="2730500"/>
          <a:ext cx="2915920" cy="12597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51959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1" name="Shape 137"/>
          <p:cNvSpPr/>
          <p:nvPr/>
        </p:nvSpPr>
        <p:spPr>
          <a:xfrm flipH="1" flipV="1">
            <a:off x="5717415" y="2779446"/>
            <a:ext cx="975485" cy="436774"/>
          </a:xfrm>
          <a:prstGeom prst="line">
            <a:avLst/>
          </a:prstGeom>
          <a:ln w="38100">
            <a:solidFill/>
            <a:miter lim="400000"/>
            <a:headEnd type="stealth"/>
          </a:ln>
        </p:spPr>
        <p:txBody>
          <a:bodyPr lIns="0" tIns="0" rIns="0" bIns="0"/>
          <a:lstStyle/>
          <a:p>
            <a:pPr lvl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721720"/>
              </p:ext>
            </p:extLst>
          </p:nvPr>
        </p:nvGraphicFramePr>
        <p:xfrm>
          <a:off x="6468528" y="1693493"/>
          <a:ext cx="1666240" cy="7558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51959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3" name="Table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1794002"/>
              </p:ext>
            </p:extLst>
          </p:nvPr>
        </p:nvGraphicFramePr>
        <p:xfrm>
          <a:off x="5317589" y="4241800"/>
          <a:ext cx="4165600" cy="20156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51959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4" name="Shape 134"/>
          <p:cNvSpPr/>
          <p:nvPr/>
        </p:nvSpPr>
        <p:spPr>
          <a:xfrm>
            <a:off x="6692901" y="3012251"/>
            <a:ext cx="381000" cy="747157"/>
          </a:xfrm>
          <a:prstGeom prst="rect">
            <a:avLst/>
          </a:prstGeom>
          <a:ln w="50800">
            <a:solidFill>
              <a:srgbClr val="00FDFF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5" name="Shape 126"/>
          <p:cNvSpPr/>
          <p:nvPr/>
        </p:nvSpPr>
        <p:spPr>
          <a:xfrm>
            <a:off x="5727721" y="6254750"/>
            <a:ext cx="3526283" cy="5334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 algn="ctr" defTabSz="584200"/>
          </a:lstStyle>
          <a:p>
            <a:pPr lvl="0">
              <a:defRPr sz="1800"/>
            </a:pPr>
            <a:r>
              <a:rPr sz="2800" dirty="0"/>
              <a:t>HOG feature pyramid</a:t>
            </a:r>
          </a:p>
        </p:txBody>
      </p:sp>
      <p:sp>
        <p:nvSpPr>
          <p:cNvPr id="57" name="Shape 282"/>
          <p:cNvSpPr/>
          <p:nvPr/>
        </p:nvSpPr>
        <p:spPr>
          <a:xfrm>
            <a:off x="5143500" y="2070100"/>
            <a:ext cx="42800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defTabSz="584200">
              <a:defRPr sz="1800"/>
            </a:pPr>
            <a:r>
              <a:rPr sz="3600" i="1" dirty="0">
                <a:latin typeface="Latin Modern Sans 10 Oblique"/>
                <a:ea typeface="Latin Modern Sans 10 Oblique"/>
                <a:cs typeface="Latin Modern Sans 10 Oblique"/>
                <a:sym typeface="Latin Modern Sans 10 Oblique"/>
              </a:rPr>
              <a:t>p</a:t>
            </a:r>
            <a:r>
              <a:rPr sz="3600" baseline="-5999" dirty="0">
                <a:latin typeface="Latin Modern Sans 10 Oblique"/>
                <a:ea typeface="Latin Modern Sans 10 Oblique"/>
                <a:cs typeface="Latin Modern Sans 10 Oblique"/>
                <a:sym typeface="Latin Modern Sans 10 Oblique"/>
              </a:rPr>
              <a:t>0</a:t>
            </a:r>
          </a:p>
        </p:txBody>
      </p:sp>
      <p:sp>
        <p:nvSpPr>
          <p:cNvPr id="256" name="Shape 256"/>
          <p:cNvSpPr/>
          <p:nvPr/>
        </p:nvSpPr>
        <p:spPr>
          <a:xfrm>
            <a:off x="6824462" y="4826208"/>
            <a:ext cx="304867" cy="214810"/>
          </a:xfrm>
          <a:prstGeom prst="rect">
            <a:avLst/>
          </a:prstGeom>
          <a:ln w="50800">
            <a:solidFill>
              <a:srgbClr val="FFFB00"/>
            </a:solidFill>
            <a:miter lim="400000"/>
          </a:ln>
        </p:spPr>
        <p:txBody>
          <a:bodyPr lIns="0" tIns="0" rIns="0" bIns="0" anchor="ctr"/>
          <a:lstStyle/>
          <a:p>
            <a:pPr lvl="0"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57" name="Shape 257"/>
          <p:cNvSpPr/>
          <p:nvPr/>
        </p:nvSpPr>
        <p:spPr>
          <a:xfrm>
            <a:off x="6705928" y="5139475"/>
            <a:ext cx="216232" cy="346572"/>
          </a:xfrm>
          <a:prstGeom prst="rect">
            <a:avLst/>
          </a:prstGeom>
          <a:ln w="50800">
            <a:solidFill>
              <a:srgbClr val="FFFB00"/>
            </a:solidFill>
            <a:miter lim="400000"/>
          </a:ln>
        </p:spPr>
        <p:txBody>
          <a:bodyPr lIns="0" tIns="0" rIns="0" bIns="0" anchor="ctr"/>
          <a:lstStyle/>
          <a:p>
            <a:pPr lvl="0"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58" name="Shape 258"/>
          <p:cNvSpPr/>
          <p:nvPr/>
        </p:nvSpPr>
        <p:spPr>
          <a:xfrm>
            <a:off x="7010728" y="5029408"/>
            <a:ext cx="216232" cy="346572"/>
          </a:xfrm>
          <a:prstGeom prst="rect">
            <a:avLst/>
          </a:prstGeom>
          <a:ln w="50800">
            <a:solidFill>
              <a:srgbClr val="FFFB00"/>
            </a:solidFill>
            <a:miter lim="400000"/>
          </a:ln>
        </p:spPr>
        <p:txBody>
          <a:bodyPr lIns="0" tIns="0" rIns="0" bIns="0" anchor="ctr"/>
          <a:lstStyle/>
          <a:p>
            <a:pPr lvl="0"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59" name="Shape 259"/>
          <p:cNvSpPr/>
          <p:nvPr/>
        </p:nvSpPr>
        <p:spPr>
          <a:xfrm>
            <a:off x="6815995" y="5342675"/>
            <a:ext cx="216231" cy="346572"/>
          </a:xfrm>
          <a:prstGeom prst="rect">
            <a:avLst/>
          </a:prstGeom>
          <a:ln w="50800">
            <a:solidFill>
              <a:srgbClr val="FFFB00"/>
            </a:solidFill>
            <a:miter lim="400000"/>
          </a:ln>
        </p:spPr>
        <p:txBody>
          <a:bodyPr lIns="0" tIns="0" rIns="0" bIns="0" anchor="ctr"/>
          <a:lstStyle/>
          <a:p>
            <a:pPr lvl="0"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60" name="Shape 260"/>
          <p:cNvSpPr/>
          <p:nvPr/>
        </p:nvSpPr>
        <p:spPr>
          <a:xfrm>
            <a:off x="7019195" y="5342675"/>
            <a:ext cx="216231" cy="346572"/>
          </a:xfrm>
          <a:prstGeom prst="rect">
            <a:avLst/>
          </a:prstGeom>
          <a:ln w="50800">
            <a:solidFill>
              <a:srgbClr val="FFFB00"/>
            </a:solidFill>
            <a:miter lim="400000"/>
          </a:ln>
        </p:spPr>
        <p:txBody>
          <a:bodyPr lIns="0" tIns="0" rIns="0" bIns="0" anchor="ctr"/>
          <a:lstStyle/>
          <a:p>
            <a:pPr lvl="0"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61" name="Shape 261"/>
          <p:cNvSpPr/>
          <p:nvPr/>
        </p:nvSpPr>
        <p:spPr>
          <a:xfrm>
            <a:off x="7044595" y="5546817"/>
            <a:ext cx="296003" cy="218630"/>
          </a:xfrm>
          <a:prstGeom prst="rect">
            <a:avLst/>
          </a:prstGeom>
          <a:ln w="50800">
            <a:solidFill>
              <a:srgbClr val="FFFB00"/>
            </a:solidFill>
            <a:miter lim="400000"/>
          </a:ln>
        </p:spPr>
        <p:txBody>
          <a:bodyPr lIns="0" tIns="0" rIns="0" bIns="0" anchor="ctr"/>
          <a:lstStyle/>
          <a:p>
            <a:pPr lvl="0"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/>
        </p:nvSpPr>
        <p:spPr>
          <a:xfrm>
            <a:off x="3475146" y="342900"/>
            <a:ext cx="6039421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algn="ctr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/>
              <a:t>Sliding window detection with DPM</a:t>
            </a:r>
          </a:p>
        </p:txBody>
      </p:sp>
      <p:sp>
        <p:nvSpPr>
          <p:cNvPr id="265" name="Shape 265"/>
          <p:cNvSpPr/>
          <p:nvPr/>
        </p:nvSpPr>
        <p:spPr>
          <a:xfrm>
            <a:off x="952500" y="6864702"/>
            <a:ext cx="11087100" cy="2863497"/>
          </a:xfrm>
          <a:prstGeom prst="rect">
            <a:avLst/>
          </a:prstGeom>
          <a:solidFill>
            <a:srgbClr val="FFD479"/>
          </a:solidFill>
          <a:ln w="254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85" name="Shape 285"/>
          <p:cNvSpPr/>
          <p:nvPr/>
        </p:nvSpPr>
        <p:spPr>
          <a:xfrm>
            <a:off x="8839200" y="8966200"/>
            <a:ext cx="2109928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584200">
              <a:defRPr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941100"/>
                </a:solidFill>
              </a:rPr>
              <a:t>Spring costs</a:t>
            </a:r>
          </a:p>
        </p:txBody>
      </p:sp>
      <p:sp>
        <p:nvSpPr>
          <p:cNvPr id="286" name="Shape 286"/>
          <p:cNvSpPr/>
          <p:nvPr/>
        </p:nvSpPr>
        <p:spPr>
          <a:xfrm>
            <a:off x="5981700" y="8966200"/>
            <a:ext cx="2050882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584200">
              <a:defRPr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941100"/>
                </a:solidFill>
              </a:rPr>
              <a:t>Filter scores</a:t>
            </a:r>
          </a:p>
        </p:txBody>
      </p:sp>
      <p:pic>
        <p:nvPicPr>
          <p:cNvPr id="287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9883" y="6985000"/>
            <a:ext cx="8919634" cy="19558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1" name="Group 232"/>
          <p:cNvGrpSpPr/>
          <p:nvPr/>
        </p:nvGrpSpPr>
        <p:grpSpPr>
          <a:xfrm>
            <a:off x="825500" y="1409700"/>
            <a:ext cx="3251200" cy="4660900"/>
            <a:chOff x="0" y="50800"/>
            <a:chExt cx="3251200" cy="4660900"/>
          </a:xfrm>
        </p:grpSpPr>
        <p:pic>
          <p:nvPicPr>
            <p:cNvPr id="52" name="000061.jp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2552700"/>
              <a:ext cx="3251200" cy="2159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" name="000061.jp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46100" y="1066800"/>
              <a:ext cx="2159000" cy="1433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" name="000061.jp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01700" y="50800"/>
              <a:ext cx="1447800" cy="9614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5" name="latent (dragged).pdf"/>
          <p:cNvPicPr/>
          <p:nvPr/>
        </p:nvPicPr>
        <p:blipFill>
          <a:blip r:embed="rId4">
            <a:extLst/>
          </a:blip>
          <a:srcRect l="62143" t="26651" r="10785" b="59859"/>
          <a:stretch>
            <a:fillRect/>
          </a:stretch>
        </p:blipFill>
        <p:spPr>
          <a:xfrm>
            <a:off x="9978348" y="4154808"/>
            <a:ext cx="3035301" cy="1957343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Shape 235"/>
          <p:cNvSpPr/>
          <p:nvPr/>
        </p:nvSpPr>
        <p:spPr>
          <a:xfrm>
            <a:off x="10007600" y="4241800"/>
            <a:ext cx="977900" cy="1854200"/>
          </a:xfrm>
          <a:prstGeom prst="rect">
            <a:avLst/>
          </a:prstGeom>
          <a:ln w="25400">
            <a:solidFill>
              <a:srgbClr val="00FDFF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7" name="Shape 237"/>
          <p:cNvSpPr/>
          <p:nvPr/>
        </p:nvSpPr>
        <p:spPr>
          <a:xfrm>
            <a:off x="4686300" y="3594100"/>
            <a:ext cx="23083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584200">
              <a:defRPr sz="3600">
                <a:latin typeface="Latin Modern Sans 10 Oblique"/>
                <a:ea typeface="Latin Modern Sans 10 Oblique"/>
                <a:cs typeface="Latin Modern Sans 10 Oblique"/>
                <a:sym typeface="Latin Modern Sans 10 Oblique"/>
              </a:defRPr>
            </a:lvl1pPr>
          </a:lstStyle>
          <a:p>
            <a:pPr lvl="0">
              <a:defRPr sz="1800"/>
            </a:pPr>
            <a:r>
              <a:rPr sz="3600" i="1" dirty="0"/>
              <a:t>z</a:t>
            </a:r>
          </a:p>
        </p:txBody>
      </p:sp>
      <p:sp>
        <p:nvSpPr>
          <p:cNvPr id="58" name="Shape 238"/>
          <p:cNvSpPr/>
          <p:nvPr/>
        </p:nvSpPr>
        <p:spPr>
          <a:xfrm flipH="1" flipV="1">
            <a:off x="4987346" y="4100368"/>
            <a:ext cx="1689137" cy="763729"/>
          </a:xfrm>
          <a:prstGeom prst="line">
            <a:avLst/>
          </a:prstGeom>
          <a:ln w="38100">
            <a:solidFill/>
            <a:miter lim="400000"/>
            <a:headEnd type="stealth"/>
          </a:ln>
        </p:spPr>
        <p:txBody>
          <a:bodyPr lIns="0" tIns="0" rIns="0" bIns="0"/>
          <a:lstStyle/>
          <a:p>
            <a:pPr lvl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59" name="Group 248"/>
          <p:cNvGrpSpPr/>
          <p:nvPr/>
        </p:nvGrpSpPr>
        <p:grpSpPr>
          <a:xfrm>
            <a:off x="10109201" y="1598321"/>
            <a:ext cx="1625601" cy="2057400"/>
            <a:chOff x="0" y="0"/>
            <a:chExt cx="1625599" cy="2057399"/>
          </a:xfrm>
        </p:grpSpPr>
        <p:sp>
          <p:nvSpPr>
            <p:cNvPr id="60" name="Shape 239"/>
            <p:cNvSpPr/>
            <p:nvPr/>
          </p:nvSpPr>
          <p:spPr>
            <a:xfrm>
              <a:off x="254156" y="391909"/>
              <a:ext cx="432822" cy="505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9735" y="20613"/>
                  </a:lnTo>
                  <a:lnTo>
                    <a:pt x="14452" y="20942"/>
                  </a:lnTo>
                  <a:lnTo>
                    <a:pt x="18026" y="17105"/>
                  </a:lnTo>
                  <a:lnTo>
                    <a:pt x="11499" y="17762"/>
                  </a:lnTo>
                  <a:lnTo>
                    <a:pt x="15073" y="13048"/>
                  </a:lnTo>
                  <a:lnTo>
                    <a:pt x="7925" y="13815"/>
                  </a:lnTo>
                  <a:lnTo>
                    <a:pt x="11965" y="9210"/>
                  </a:lnTo>
                  <a:lnTo>
                    <a:pt x="4662" y="9649"/>
                  </a:lnTo>
                  <a:lnTo>
                    <a:pt x="9013" y="5592"/>
                  </a:lnTo>
                  <a:lnTo>
                    <a:pt x="2176" y="6579"/>
                  </a:lnTo>
                  <a:lnTo>
                    <a:pt x="6527" y="2193"/>
                  </a:lnTo>
                  <a:lnTo>
                    <a:pt x="0" y="2741"/>
                  </a:lnTo>
                  <a:lnTo>
                    <a:pt x="2642" y="658"/>
                  </a:lnTo>
                  <a:lnTo>
                    <a:pt x="2331" y="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200"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61" name="Shape 240"/>
            <p:cNvSpPr/>
            <p:nvPr/>
          </p:nvSpPr>
          <p:spPr>
            <a:xfrm rot="15221108">
              <a:off x="841150" y="360791"/>
              <a:ext cx="389228" cy="558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9735" y="20613"/>
                  </a:lnTo>
                  <a:lnTo>
                    <a:pt x="14452" y="20942"/>
                  </a:lnTo>
                  <a:lnTo>
                    <a:pt x="18026" y="17105"/>
                  </a:lnTo>
                  <a:lnTo>
                    <a:pt x="11499" y="17762"/>
                  </a:lnTo>
                  <a:lnTo>
                    <a:pt x="15073" y="13048"/>
                  </a:lnTo>
                  <a:lnTo>
                    <a:pt x="7925" y="13815"/>
                  </a:lnTo>
                  <a:lnTo>
                    <a:pt x="11966" y="9210"/>
                  </a:lnTo>
                  <a:lnTo>
                    <a:pt x="4662" y="9649"/>
                  </a:lnTo>
                  <a:lnTo>
                    <a:pt x="9013" y="5592"/>
                  </a:lnTo>
                  <a:lnTo>
                    <a:pt x="2176" y="6579"/>
                  </a:lnTo>
                  <a:lnTo>
                    <a:pt x="6527" y="2193"/>
                  </a:lnTo>
                  <a:lnTo>
                    <a:pt x="0" y="2741"/>
                  </a:lnTo>
                  <a:lnTo>
                    <a:pt x="2642" y="658"/>
                  </a:lnTo>
                  <a:lnTo>
                    <a:pt x="2331" y="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200"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62" name="Shape 241"/>
            <p:cNvSpPr/>
            <p:nvPr/>
          </p:nvSpPr>
          <p:spPr>
            <a:xfrm rot="1938472">
              <a:off x="557264" y="1345217"/>
              <a:ext cx="302374" cy="393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9735" y="20613"/>
                  </a:lnTo>
                  <a:lnTo>
                    <a:pt x="14452" y="20942"/>
                  </a:lnTo>
                  <a:lnTo>
                    <a:pt x="18026" y="17105"/>
                  </a:lnTo>
                  <a:lnTo>
                    <a:pt x="11499" y="17762"/>
                  </a:lnTo>
                  <a:lnTo>
                    <a:pt x="15073" y="13048"/>
                  </a:lnTo>
                  <a:lnTo>
                    <a:pt x="7925" y="13815"/>
                  </a:lnTo>
                  <a:lnTo>
                    <a:pt x="11965" y="9210"/>
                  </a:lnTo>
                  <a:lnTo>
                    <a:pt x="4662" y="9649"/>
                  </a:lnTo>
                  <a:lnTo>
                    <a:pt x="9013" y="5592"/>
                  </a:lnTo>
                  <a:lnTo>
                    <a:pt x="2176" y="6579"/>
                  </a:lnTo>
                  <a:lnTo>
                    <a:pt x="6527" y="2193"/>
                  </a:lnTo>
                  <a:lnTo>
                    <a:pt x="0" y="2741"/>
                  </a:lnTo>
                  <a:lnTo>
                    <a:pt x="2642" y="658"/>
                  </a:lnTo>
                  <a:lnTo>
                    <a:pt x="2331" y="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200"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63" name="Shape 242"/>
            <p:cNvSpPr/>
            <p:nvPr/>
          </p:nvSpPr>
          <p:spPr>
            <a:xfrm>
              <a:off x="0" y="0"/>
              <a:ext cx="503282" cy="399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7" y="2881"/>
                  </a:moveTo>
                  <a:cubicBezTo>
                    <a:pt x="20639" y="6724"/>
                    <a:pt x="20639" y="12954"/>
                    <a:pt x="16797" y="16797"/>
                  </a:cubicBezTo>
                  <a:cubicBezTo>
                    <a:pt x="12954" y="20639"/>
                    <a:pt x="6724" y="20639"/>
                    <a:pt x="2882" y="16797"/>
                  </a:cubicBezTo>
                  <a:cubicBezTo>
                    <a:pt x="-961" y="12954"/>
                    <a:pt x="-961" y="6724"/>
                    <a:pt x="2882" y="2881"/>
                  </a:cubicBezTo>
                  <a:cubicBezTo>
                    <a:pt x="6724" y="-961"/>
                    <a:pt x="12954" y="-961"/>
                    <a:pt x="16797" y="2881"/>
                  </a:cubicBezTo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64" name="Shape 243"/>
            <p:cNvSpPr/>
            <p:nvPr/>
          </p:nvSpPr>
          <p:spPr>
            <a:xfrm>
              <a:off x="176148" y="126422"/>
              <a:ext cx="150985" cy="151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1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1" y="16796"/>
                  </a:cubicBezTo>
                  <a:cubicBezTo>
                    <a:pt x="-961" y="12954"/>
                    <a:pt x="-961" y="6724"/>
                    <a:pt x="2881" y="2881"/>
                  </a:cubicBezTo>
                  <a:cubicBezTo>
                    <a:pt x="6724" y="-961"/>
                    <a:pt x="12954" y="-961"/>
                    <a:pt x="16796" y="2881"/>
                  </a:cubicBezTo>
                </a:path>
              </a:pathLst>
            </a:custGeom>
            <a:solidFill>
              <a:srgbClr val="011993">
                <a:alpha val="52999"/>
              </a:srgb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65" name="Shape 244"/>
            <p:cNvSpPr/>
            <p:nvPr/>
          </p:nvSpPr>
          <p:spPr>
            <a:xfrm>
              <a:off x="1122317" y="0"/>
              <a:ext cx="503283" cy="399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7" y="2881"/>
                  </a:moveTo>
                  <a:cubicBezTo>
                    <a:pt x="20639" y="6724"/>
                    <a:pt x="20639" y="12954"/>
                    <a:pt x="16797" y="16797"/>
                  </a:cubicBezTo>
                  <a:cubicBezTo>
                    <a:pt x="12954" y="20639"/>
                    <a:pt x="6724" y="20639"/>
                    <a:pt x="2882" y="16797"/>
                  </a:cubicBezTo>
                  <a:cubicBezTo>
                    <a:pt x="-961" y="12954"/>
                    <a:pt x="-961" y="6724"/>
                    <a:pt x="2882" y="2881"/>
                  </a:cubicBezTo>
                  <a:cubicBezTo>
                    <a:pt x="6724" y="-961"/>
                    <a:pt x="12954" y="-961"/>
                    <a:pt x="16797" y="2881"/>
                  </a:cubicBezTo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66" name="Shape 245"/>
            <p:cNvSpPr/>
            <p:nvPr/>
          </p:nvSpPr>
          <p:spPr>
            <a:xfrm>
              <a:off x="1298464" y="126422"/>
              <a:ext cx="150985" cy="151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1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1" y="16796"/>
                  </a:cubicBezTo>
                  <a:cubicBezTo>
                    <a:pt x="-961" y="12954"/>
                    <a:pt x="-961" y="6724"/>
                    <a:pt x="2881" y="2881"/>
                  </a:cubicBezTo>
                  <a:cubicBezTo>
                    <a:pt x="6724" y="-961"/>
                    <a:pt x="12954" y="-961"/>
                    <a:pt x="16796" y="2881"/>
                  </a:cubicBezTo>
                </a:path>
              </a:pathLst>
            </a:custGeom>
            <a:solidFill>
              <a:srgbClr val="011993">
                <a:alpha val="52999"/>
              </a:srgb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67" name="Shape 246"/>
            <p:cNvSpPr/>
            <p:nvPr/>
          </p:nvSpPr>
          <p:spPr>
            <a:xfrm flipH="1">
              <a:off x="463018" y="652335"/>
              <a:ext cx="352297" cy="657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6D6D6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68" name="Shape 247"/>
            <p:cNvSpPr/>
            <p:nvPr/>
          </p:nvSpPr>
          <p:spPr>
            <a:xfrm>
              <a:off x="194903" y="1784327"/>
              <a:ext cx="1127351" cy="273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37"/>
                  </a:moveTo>
                  <a:lnTo>
                    <a:pt x="21600" y="0"/>
                  </a:lnTo>
                  <a:cubicBezTo>
                    <a:pt x="21600" y="0"/>
                    <a:pt x="18084" y="21600"/>
                    <a:pt x="10633" y="21600"/>
                  </a:cubicBezTo>
                  <a:cubicBezTo>
                    <a:pt x="3181" y="21600"/>
                    <a:pt x="0" y="337"/>
                    <a:pt x="0" y="337"/>
                  </a:cubicBezTo>
                  <a:close/>
                </a:path>
              </a:pathLst>
            </a:custGeom>
            <a:solidFill>
              <a:srgbClr val="FF2600">
                <a:alpha val="85000"/>
              </a:srgbClr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200"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</p:grpSp>
      <p:sp>
        <p:nvSpPr>
          <p:cNvPr id="69" name="Shape 249"/>
          <p:cNvSpPr/>
          <p:nvPr/>
        </p:nvSpPr>
        <p:spPr>
          <a:xfrm flipH="1">
            <a:off x="4076683" y="4989143"/>
            <a:ext cx="1117631" cy="1"/>
          </a:xfrm>
          <a:prstGeom prst="line">
            <a:avLst/>
          </a:prstGeom>
          <a:ln w="38100">
            <a:solidFill>
              <a:srgbClr val="9411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lvl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0" name="Shape 250"/>
          <p:cNvSpPr/>
          <p:nvPr/>
        </p:nvSpPr>
        <p:spPr>
          <a:xfrm flipH="1">
            <a:off x="3174585" y="1884680"/>
            <a:ext cx="2959555" cy="1"/>
          </a:xfrm>
          <a:prstGeom prst="line">
            <a:avLst/>
          </a:prstGeom>
          <a:ln w="38100">
            <a:solidFill>
              <a:srgbClr val="9411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lvl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1" name="Shape 251"/>
          <p:cNvSpPr/>
          <p:nvPr/>
        </p:nvSpPr>
        <p:spPr>
          <a:xfrm flipH="1">
            <a:off x="3529921" y="3149600"/>
            <a:ext cx="2235886" cy="2"/>
          </a:xfrm>
          <a:prstGeom prst="line">
            <a:avLst/>
          </a:prstGeom>
          <a:ln w="38100">
            <a:solidFill>
              <a:srgbClr val="9411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lvl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2" name="Shape 252"/>
          <p:cNvSpPr/>
          <p:nvPr/>
        </p:nvSpPr>
        <p:spPr>
          <a:xfrm>
            <a:off x="1188821" y="6254750"/>
            <a:ext cx="2524558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/>
          </a:lstStyle>
          <a:p>
            <a:pPr lvl="0">
              <a:defRPr sz="1800"/>
            </a:pPr>
            <a:r>
              <a:rPr sz="2800" dirty="0"/>
              <a:t>Image pyramid</a:t>
            </a:r>
          </a:p>
        </p:txBody>
      </p:sp>
      <p:sp>
        <p:nvSpPr>
          <p:cNvPr id="73" name="Shape 254"/>
          <p:cNvSpPr/>
          <p:nvPr/>
        </p:nvSpPr>
        <p:spPr>
          <a:xfrm>
            <a:off x="10154289" y="3746500"/>
            <a:ext cx="683233" cy="49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2600"/>
            </a:lvl1pPr>
          </a:lstStyle>
          <a:p>
            <a:pPr lvl="0">
              <a:defRPr sz="1800"/>
            </a:pPr>
            <a:r>
              <a:rPr sz="2600"/>
              <a:t>root</a:t>
            </a:r>
          </a:p>
        </p:txBody>
      </p:sp>
      <p:graphicFrame>
        <p:nvGraphicFramePr>
          <p:cNvPr id="74" name="Table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821610"/>
              </p:ext>
            </p:extLst>
          </p:nvPr>
        </p:nvGraphicFramePr>
        <p:xfrm>
          <a:off x="5850989" y="2730500"/>
          <a:ext cx="2915920" cy="12597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51959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5" name="Shape 137"/>
          <p:cNvSpPr/>
          <p:nvPr/>
        </p:nvSpPr>
        <p:spPr>
          <a:xfrm flipH="1" flipV="1">
            <a:off x="5717415" y="2779446"/>
            <a:ext cx="975485" cy="436774"/>
          </a:xfrm>
          <a:prstGeom prst="line">
            <a:avLst/>
          </a:prstGeom>
          <a:ln w="38100">
            <a:solidFill/>
            <a:miter lim="400000"/>
            <a:headEnd type="stealth"/>
          </a:ln>
        </p:spPr>
        <p:txBody>
          <a:bodyPr lIns="0" tIns="0" rIns="0" bIns="0"/>
          <a:lstStyle/>
          <a:p>
            <a:pPr lvl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aphicFrame>
        <p:nvGraphicFramePr>
          <p:cNvPr id="76" name="Table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234737"/>
              </p:ext>
            </p:extLst>
          </p:nvPr>
        </p:nvGraphicFramePr>
        <p:xfrm>
          <a:off x="6468528" y="1693493"/>
          <a:ext cx="1666240" cy="7558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51959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7" name="Table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7359251"/>
              </p:ext>
            </p:extLst>
          </p:nvPr>
        </p:nvGraphicFramePr>
        <p:xfrm>
          <a:off x="5317589" y="4241800"/>
          <a:ext cx="4165600" cy="20156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51959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8" name="Shape 134"/>
          <p:cNvSpPr/>
          <p:nvPr/>
        </p:nvSpPr>
        <p:spPr>
          <a:xfrm>
            <a:off x="6692901" y="3012251"/>
            <a:ext cx="381000" cy="747157"/>
          </a:xfrm>
          <a:prstGeom prst="rect">
            <a:avLst/>
          </a:prstGeom>
          <a:ln w="50800">
            <a:solidFill>
              <a:srgbClr val="00FDFF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79" name="Shape 126"/>
          <p:cNvSpPr/>
          <p:nvPr/>
        </p:nvSpPr>
        <p:spPr>
          <a:xfrm>
            <a:off x="5727721" y="6254750"/>
            <a:ext cx="3526283" cy="5334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 algn="ctr" defTabSz="584200"/>
          </a:lstStyle>
          <a:p>
            <a:pPr lvl="0">
              <a:defRPr sz="1800"/>
            </a:pPr>
            <a:r>
              <a:rPr sz="2800" dirty="0"/>
              <a:t>HOG feature pyramid</a:t>
            </a:r>
          </a:p>
        </p:txBody>
      </p:sp>
      <p:sp>
        <p:nvSpPr>
          <p:cNvPr id="80" name="Shape 282"/>
          <p:cNvSpPr/>
          <p:nvPr/>
        </p:nvSpPr>
        <p:spPr>
          <a:xfrm>
            <a:off x="5143500" y="2070100"/>
            <a:ext cx="42800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defTabSz="584200">
              <a:defRPr sz="1800"/>
            </a:pPr>
            <a:r>
              <a:rPr sz="3600" i="1" dirty="0">
                <a:latin typeface="Latin Modern Sans 10 Oblique"/>
                <a:ea typeface="Latin Modern Sans 10 Oblique"/>
                <a:cs typeface="Latin Modern Sans 10 Oblique"/>
                <a:sym typeface="Latin Modern Sans 10 Oblique"/>
              </a:rPr>
              <a:t>p</a:t>
            </a:r>
            <a:r>
              <a:rPr sz="3600" baseline="-5999" dirty="0">
                <a:latin typeface="Latin Modern Sans 10 Oblique"/>
                <a:ea typeface="Latin Modern Sans 10 Oblique"/>
                <a:cs typeface="Latin Modern Sans 10 Oblique"/>
                <a:sym typeface="Latin Modern Sans 10 Oblique"/>
              </a:rPr>
              <a:t>0</a:t>
            </a:r>
          </a:p>
        </p:txBody>
      </p:sp>
      <p:sp>
        <p:nvSpPr>
          <p:cNvPr id="81" name="Shape 256"/>
          <p:cNvSpPr/>
          <p:nvPr/>
        </p:nvSpPr>
        <p:spPr>
          <a:xfrm>
            <a:off x="6824462" y="4826208"/>
            <a:ext cx="304867" cy="214810"/>
          </a:xfrm>
          <a:prstGeom prst="rect">
            <a:avLst/>
          </a:prstGeom>
          <a:ln w="50800">
            <a:solidFill>
              <a:srgbClr val="FFFB00"/>
            </a:solidFill>
            <a:miter lim="400000"/>
          </a:ln>
        </p:spPr>
        <p:txBody>
          <a:bodyPr lIns="0" tIns="0" rIns="0" bIns="0" anchor="ctr"/>
          <a:lstStyle/>
          <a:p>
            <a:pPr lvl="0"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82" name="Shape 257"/>
          <p:cNvSpPr/>
          <p:nvPr/>
        </p:nvSpPr>
        <p:spPr>
          <a:xfrm>
            <a:off x="6705928" y="5139475"/>
            <a:ext cx="216232" cy="346572"/>
          </a:xfrm>
          <a:prstGeom prst="rect">
            <a:avLst/>
          </a:prstGeom>
          <a:ln w="50800">
            <a:solidFill>
              <a:srgbClr val="FFFB00"/>
            </a:solidFill>
            <a:miter lim="400000"/>
          </a:ln>
        </p:spPr>
        <p:txBody>
          <a:bodyPr lIns="0" tIns="0" rIns="0" bIns="0" anchor="ctr"/>
          <a:lstStyle/>
          <a:p>
            <a:pPr lvl="0"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83" name="Shape 258"/>
          <p:cNvSpPr/>
          <p:nvPr/>
        </p:nvSpPr>
        <p:spPr>
          <a:xfrm>
            <a:off x="7010728" y="5029408"/>
            <a:ext cx="216232" cy="346572"/>
          </a:xfrm>
          <a:prstGeom prst="rect">
            <a:avLst/>
          </a:prstGeom>
          <a:ln w="50800">
            <a:solidFill>
              <a:srgbClr val="FFFB00"/>
            </a:solidFill>
            <a:miter lim="400000"/>
          </a:ln>
        </p:spPr>
        <p:txBody>
          <a:bodyPr lIns="0" tIns="0" rIns="0" bIns="0" anchor="ctr"/>
          <a:lstStyle/>
          <a:p>
            <a:pPr lvl="0"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84" name="Shape 259"/>
          <p:cNvSpPr/>
          <p:nvPr/>
        </p:nvSpPr>
        <p:spPr>
          <a:xfrm>
            <a:off x="6815995" y="5342675"/>
            <a:ext cx="216231" cy="346572"/>
          </a:xfrm>
          <a:prstGeom prst="rect">
            <a:avLst/>
          </a:prstGeom>
          <a:ln w="50800">
            <a:solidFill>
              <a:srgbClr val="FFFB00"/>
            </a:solidFill>
            <a:miter lim="400000"/>
          </a:ln>
        </p:spPr>
        <p:txBody>
          <a:bodyPr lIns="0" tIns="0" rIns="0" bIns="0" anchor="ctr"/>
          <a:lstStyle/>
          <a:p>
            <a:pPr lvl="0"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85" name="Shape 260"/>
          <p:cNvSpPr/>
          <p:nvPr/>
        </p:nvSpPr>
        <p:spPr>
          <a:xfrm>
            <a:off x="7019195" y="5342675"/>
            <a:ext cx="216231" cy="346572"/>
          </a:xfrm>
          <a:prstGeom prst="rect">
            <a:avLst/>
          </a:prstGeom>
          <a:ln w="50800">
            <a:solidFill>
              <a:srgbClr val="FFFB00"/>
            </a:solidFill>
            <a:miter lim="400000"/>
          </a:ln>
        </p:spPr>
        <p:txBody>
          <a:bodyPr lIns="0" tIns="0" rIns="0" bIns="0" anchor="ctr"/>
          <a:lstStyle/>
          <a:p>
            <a:pPr lvl="0"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86" name="Shape 261"/>
          <p:cNvSpPr/>
          <p:nvPr/>
        </p:nvSpPr>
        <p:spPr>
          <a:xfrm>
            <a:off x="7044595" y="5546817"/>
            <a:ext cx="296003" cy="218630"/>
          </a:xfrm>
          <a:prstGeom prst="rect">
            <a:avLst/>
          </a:prstGeom>
          <a:ln w="50800">
            <a:solidFill>
              <a:srgbClr val="FFFB00"/>
            </a:solidFill>
            <a:miter lim="400000"/>
          </a:ln>
        </p:spPr>
        <p:txBody>
          <a:bodyPr lIns="0" tIns="0" rIns="0" bIns="0" anchor="ctr"/>
          <a:lstStyle/>
          <a:p>
            <a:pPr lvl="0"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/>
          <p:nvPr/>
        </p:nvSpPr>
        <p:spPr>
          <a:xfrm>
            <a:off x="0" y="0"/>
            <a:ext cx="13004800" cy="97536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12700">
            <a:solidFill/>
            <a:miter lim="400000"/>
          </a:ln>
        </p:spPr>
        <p:txBody>
          <a:bodyPr lIns="0" tIns="0" rIns="0" bIns="0" anchor="ctr"/>
          <a:lstStyle/>
          <a:p>
            <a:pPr lvl="0"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14" name="Shape 314"/>
          <p:cNvSpPr>
            <a:spLocks noGrp="1"/>
          </p:cNvSpPr>
          <p:nvPr>
            <p:ph type="title" idx="4294967295"/>
          </p:nvPr>
        </p:nvSpPr>
        <p:spPr>
          <a:xfrm>
            <a:off x="1270000" y="254000"/>
            <a:ext cx="10464800" cy="879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584200">
              <a:defRPr sz="4800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941100"/>
                </a:solidFill>
              </a:rPr>
              <a:t>DPM detection</a:t>
            </a:r>
          </a:p>
        </p:txBody>
      </p:sp>
      <p:pic>
        <p:nvPicPr>
          <p:cNvPr id="315" name="matching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4252" y="1117600"/>
            <a:ext cx="8370496" cy="8445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900" y="6057900"/>
            <a:ext cx="533400" cy="31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dropped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369300" y="5181600"/>
            <a:ext cx="444500" cy="31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dropped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343900" y="6743700"/>
            <a:ext cx="4622800" cy="698500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Shape 319"/>
          <p:cNvSpPr/>
          <p:nvPr/>
        </p:nvSpPr>
        <p:spPr>
          <a:xfrm>
            <a:off x="-95747" y="2222500"/>
            <a:ext cx="6964513" cy="762104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20" name="Shape 320"/>
          <p:cNvSpPr/>
          <p:nvPr/>
        </p:nvSpPr>
        <p:spPr>
          <a:xfrm>
            <a:off x="4760163" y="3059658"/>
            <a:ext cx="8370496" cy="762104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/>
        </p:nvSpPr>
        <p:spPr>
          <a:xfrm>
            <a:off x="4141989" y="342900"/>
            <a:ext cx="4705735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algn="ctr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/>
              <a:t>The Dalal &amp; Triggs detector</a:t>
            </a:r>
          </a:p>
        </p:txBody>
      </p:sp>
      <p:grpSp>
        <p:nvGrpSpPr>
          <p:cNvPr id="133" name="Group 133"/>
          <p:cNvGrpSpPr/>
          <p:nvPr/>
        </p:nvGrpSpPr>
        <p:grpSpPr>
          <a:xfrm>
            <a:off x="812800" y="1587500"/>
            <a:ext cx="3251201" cy="5200650"/>
            <a:chOff x="0" y="50800"/>
            <a:chExt cx="3251200" cy="5200650"/>
          </a:xfrm>
        </p:grpSpPr>
        <p:sp>
          <p:nvSpPr>
            <p:cNvPr id="125" name="Shape 125"/>
            <p:cNvSpPr/>
            <p:nvPr/>
          </p:nvSpPr>
          <p:spPr>
            <a:xfrm>
              <a:off x="358104" y="4718050"/>
              <a:ext cx="2524558" cy="533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584200"/>
            </a:lstStyle>
            <a:p>
              <a:pPr lvl="0">
                <a:defRPr sz="1800"/>
              </a:pPr>
              <a:r>
                <a:rPr sz="2800"/>
                <a:t>Image pyramid</a:t>
              </a:r>
            </a:p>
          </p:txBody>
        </p:sp>
        <p:pic>
          <p:nvPicPr>
            <p:cNvPr id="130" name="000061.jp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2552700"/>
              <a:ext cx="3251200" cy="2159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" name="000061.jp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46100" y="1066800"/>
              <a:ext cx="2159000" cy="1433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" name="000061.jp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01700" y="50800"/>
              <a:ext cx="1447800" cy="9614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/>
          <p:nvPr/>
        </p:nvSpPr>
        <p:spPr>
          <a:xfrm>
            <a:off x="0" y="0"/>
            <a:ext cx="13004800" cy="97536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12700">
            <a:solidFill/>
            <a:miter lim="400000"/>
          </a:ln>
        </p:spPr>
        <p:txBody>
          <a:bodyPr lIns="0" tIns="0" rIns="0" bIns="0" anchor="ctr"/>
          <a:lstStyle/>
          <a:p>
            <a:pPr lvl="0"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25" name="Shape 325"/>
          <p:cNvSpPr>
            <a:spLocks noGrp="1"/>
          </p:cNvSpPr>
          <p:nvPr>
            <p:ph type="title" idx="4294967295"/>
          </p:nvPr>
        </p:nvSpPr>
        <p:spPr>
          <a:xfrm>
            <a:off x="1270000" y="254000"/>
            <a:ext cx="10464800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584200">
              <a:defRPr sz="4800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941100"/>
                </a:solidFill>
              </a:rPr>
              <a:t>DPM detection</a:t>
            </a:r>
          </a:p>
        </p:txBody>
      </p:sp>
      <p:pic>
        <p:nvPicPr>
          <p:cNvPr id="326" name="matching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4252" y="1117600"/>
            <a:ext cx="8370496" cy="8445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900" y="6057900"/>
            <a:ext cx="533400" cy="31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dropped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369300" y="5181600"/>
            <a:ext cx="444500" cy="31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dropped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343900" y="6743700"/>
            <a:ext cx="4622800" cy="698500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Shape 330"/>
          <p:cNvSpPr/>
          <p:nvPr/>
        </p:nvSpPr>
        <p:spPr>
          <a:xfrm>
            <a:off x="-95747" y="3610967"/>
            <a:ext cx="6964513" cy="62325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31" name="Shape 331"/>
          <p:cNvSpPr/>
          <p:nvPr/>
        </p:nvSpPr>
        <p:spPr>
          <a:xfrm>
            <a:off x="5419819" y="3059658"/>
            <a:ext cx="7710840" cy="762104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32" name="Shape 332"/>
          <p:cNvSpPr/>
          <p:nvPr/>
        </p:nvSpPr>
        <p:spPr>
          <a:xfrm>
            <a:off x="939800" y="3644899"/>
            <a:ext cx="5147107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/>
              <a:t>Root scale        Part scale</a:t>
            </a:r>
          </a:p>
          <a:p>
            <a:pPr lvl="0">
              <a:defRPr sz="1800"/>
            </a:pPr>
            <a:endParaRPr sz="2800"/>
          </a:p>
          <a:p>
            <a:pPr lvl="0">
              <a:defRPr sz="1800"/>
            </a:pPr>
            <a:r>
              <a:rPr sz="2800"/>
              <a:t>repeat for each level in pyramid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/>
          <p:nvPr/>
        </p:nvSpPr>
        <p:spPr>
          <a:xfrm>
            <a:off x="0" y="0"/>
            <a:ext cx="13004800" cy="97536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12700">
            <a:solidFill/>
            <a:miter lim="400000"/>
          </a:ln>
        </p:spPr>
        <p:txBody>
          <a:bodyPr lIns="0" tIns="0" rIns="0" bIns="0" anchor="ctr"/>
          <a:lstStyle/>
          <a:p>
            <a:pPr lvl="0"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37" name="Shape 337"/>
          <p:cNvSpPr>
            <a:spLocks noGrp="1"/>
          </p:cNvSpPr>
          <p:nvPr>
            <p:ph type="title" idx="4294967295"/>
          </p:nvPr>
        </p:nvSpPr>
        <p:spPr>
          <a:xfrm>
            <a:off x="1270000" y="254000"/>
            <a:ext cx="10464800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584200">
              <a:defRPr sz="4800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941100"/>
                </a:solidFill>
              </a:rPr>
              <a:t>DPM detection</a:t>
            </a:r>
          </a:p>
        </p:txBody>
      </p:sp>
      <p:pic>
        <p:nvPicPr>
          <p:cNvPr id="338" name="matching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4252" y="1117600"/>
            <a:ext cx="8370496" cy="8445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900" y="6057900"/>
            <a:ext cx="533400" cy="31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dropped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369300" y="5181600"/>
            <a:ext cx="444500" cy="31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dropped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343900" y="6743700"/>
            <a:ext cx="4622800" cy="698500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Shape 342"/>
          <p:cNvSpPr/>
          <p:nvPr/>
        </p:nvSpPr>
        <p:spPr>
          <a:xfrm>
            <a:off x="-95747" y="7008167"/>
            <a:ext cx="6964513" cy="28353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43" name="Shape 343"/>
          <p:cNvSpPr/>
          <p:nvPr/>
        </p:nvSpPr>
        <p:spPr>
          <a:xfrm>
            <a:off x="5419819" y="3063428"/>
            <a:ext cx="7710840" cy="76045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44" name="Shape 344"/>
          <p:cNvSpPr/>
          <p:nvPr/>
        </p:nvSpPr>
        <p:spPr>
          <a:xfrm>
            <a:off x="3122260" y="3596828"/>
            <a:ext cx="7710840" cy="76045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45" name="Shape 345"/>
          <p:cNvSpPr/>
          <p:nvPr/>
        </p:nvSpPr>
        <p:spPr>
          <a:xfrm>
            <a:off x="2964502" y="6300241"/>
            <a:ext cx="1498254" cy="1821135"/>
          </a:xfrm>
          <a:prstGeom prst="line">
            <a:avLst/>
          </a:prstGeom>
          <a:ln w="25400">
            <a:solidFill/>
            <a:miter lim="400000"/>
            <a:tailEnd type="triangle"/>
          </a:ln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pic>
        <p:nvPicPr>
          <p:cNvPr id="346" name="dropped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05961" y="7417166"/>
            <a:ext cx="6567065" cy="1439955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Shape 347"/>
          <p:cNvSpPr/>
          <p:nvPr/>
        </p:nvSpPr>
        <p:spPr>
          <a:xfrm>
            <a:off x="-700007" y="7403565"/>
            <a:ext cx="3829377" cy="6985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/>
          <p:nvPr/>
        </p:nvSpPr>
        <p:spPr>
          <a:xfrm>
            <a:off x="0" y="0"/>
            <a:ext cx="13004800" cy="97536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12700">
            <a:solidFill/>
            <a:miter lim="400000"/>
          </a:ln>
        </p:spPr>
        <p:txBody>
          <a:bodyPr lIns="0" tIns="0" rIns="0" bIns="0" anchor="ctr"/>
          <a:lstStyle/>
          <a:p>
            <a:pPr lvl="0"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52" name="Shape 352"/>
          <p:cNvSpPr>
            <a:spLocks noGrp="1"/>
          </p:cNvSpPr>
          <p:nvPr>
            <p:ph type="title" idx="4294967295"/>
          </p:nvPr>
        </p:nvSpPr>
        <p:spPr>
          <a:xfrm>
            <a:off x="1270000" y="254000"/>
            <a:ext cx="10464800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584200">
              <a:defRPr sz="4800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941100"/>
                </a:solidFill>
              </a:rPr>
              <a:t>DPM detection</a:t>
            </a:r>
          </a:p>
        </p:txBody>
      </p:sp>
      <p:pic>
        <p:nvPicPr>
          <p:cNvPr id="353" name="matching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4252" y="1117600"/>
            <a:ext cx="8370496" cy="8445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900" y="6057900"/>
            <a:ext cx="533400" cy="31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dropped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369300" y="5181600"/>
            <a:ext cx="444500" cy="31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dropped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343900" y="6743700"/>
            <a:ext cx="4622800" cy="698500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Shape 357"/>
          <p:cNvSpPr/>
          <p:nvPr/>
        </p:nvSpPr>
        <p:spPr>
          <a:xfrm>
            <a:off x="-95747" y="7008167"/>
            <a:ext cx="6964513" cy="28353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58" name="Shape 358"/>
          <p:cNvSpPr/>
          <p:nvPr/>
        </p:nvSpPr>
        <p:spPr>
          <a:xfrm>
            <a:off x="5419819" y="6171009"/>
            <a:ext cx="7710840" cy="450969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59" name="Shape 359"/>
          <p:cNvSpPr/>
          <p:nvPr/>
        </p:nvSpPr>
        <p:spPr>
          <a:xfrm>
            <a:off x="3211160" y="6347717"/>
            <a:ext cx="7710840" cy="48536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60" name="Shape 360"/>
          <p:cNvSpPr/>
          <p:nvPr/>
        </p:nvSpPr>
        <p:spPr>
          <a:xfrm>
            <a:off x="2964502" y="6300241"/>
            <a:ext cx="1498254" cy="1821135"/>
          </a:xfrm>
          <a:prstGeom prst="line">
            <a:avLst/>
          </a:prstGeom>
          <a:ln w="25400">
            <a:solidFill/>
            <a:miter lim="400000"/>
            <a:tailEnd type="triangle"/>
          </a:ln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61" name="Shape 361"/>
          <p:cNvSpPr/>
          <p:nvPr/>
        </p:nvSpPr>
        <p:spPr>
          <a:xfrm flipH="1">
            <a:off x="4567711" y="6002014"/>
            <a:ext cx="1" cy="2128774"/>
          </a:xfrm>
          <a:prstGeom prst="line">
            <a:avLst/>
          </a:prstGeom>
          <a:ln w="25400">
            <a:solidFill/>
            <a:miter lim="400000"/>
            <a:tailEnd type="triangle"/>
          </a:ln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62" name="Shape 362"/>
          <p:cNvSpPr/>
          <p:nvPr/>
        </p:nvSpPr>
        <p:spPr>
          <a:xfrm flipH="1">
            <a:off x="4710536" y="6027721"/>
            <a:ext cx="2478188" cy="2097808"/>
          </a:xfrm>
          <a:prstGeom prst="line">
            <a:avLst/>
          </a:prstGeom>
          <a:ln w="25400">
            <a:solidFill/>
            <a:miter lim="400000"/>
            <a:tailEnd type="triangle"/>
          </a:ln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63" name="Shape 363"/>
          <p:cNvSpPr/>
          <p:nvPr/>
        </p:nvSpPr>
        <p:spPr>
          <a:xfrm>
            <a:off x="3800416" y="5901332"/>
            <a:ext cx="662340" cy="94436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64" name="Shape 364"/>
          <p:cNvSpPr/>
          <p:nvPr/>
        </p:nvSpPr>
        <p:spPr>
          <a:xfrm>
            <a:off x="7228080" y="5903217"/>
            <a:ext cx="662340" cy="94436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pic>
        <p:nvPicPr>
          <p:cNvPr id="365" name="dropped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05961" y="7417166"/>
            <a:ext cx="6567065" cy="1439955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Shape 366"/>
          <p:cNvSpPr/>
          <p:nvPr/>
        </p:nvSpPr>
        <p:spPr>
          <a:xfrm>
            <a:off x="-700007" y="7403565"/>
            <a:ext cx="3829377" cy="6985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/>
          <p:nvPr/>
        </p:nvSpPr>
        <p:spPr>
          <a:xfrm>
            <a:off x="0" y="0"/>
            <a:ext cx="13004800" cy="97536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12700">
            <a:solidFill/>
            <a:miter lim="400000"/>
          </a:ln>
        </p:spPr>
        <p:txBody>
          <a:bodyPr lIns="0" tIns="0" rIns="0" bIns="0" anchor="ctr"/>
          <a:lstStyle/>
          <a:p>
            <a:pPr lvl="0"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71" name="Shape 371"/>
          <p:cNvSpPr>
            <a:spLocks noGrp="1"/>
          </p:cNvSpPr>
          <p:nvPr>
            <p:ph type="title" idx="4294967295"/>
          </p:nvPr>
        </p:nvSpPr>
        <p:spPr>
          <a:xfrm>
            <a:off x="1270000" y="254000"/>
            <a:ext cx="10464800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584200">
              <a:defRPr sz="4800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941100"/>
                </a:solidFill>
              </a:rPr>
              <a:t>DPM detection</a:t>
            </a:r>
          </a:p>
        </p:txBody>
      </p:sp>
      <p:pic>
        <p:nvPicPr>
          <p:cNvPr id="372" name="matching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4252" y="1117600"/>
            <a:ext cx="8370496" cy="8445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900" y="6057900"/>
            <a:ext cx="533400" cy="31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dropped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369300" y="5181600"/>
            <a:ext cx="444500" cy="317500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Shape 375"/>
          <p:cNvSpPr/>
          <p:nvPr/>
        </p:nvSpPr>
        <p:spPr>
          <a:xfrm>
            <a:off x="-95747" y="7888287"/>
            <a:ext cx="9213355" cy="195525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76" name="Shape 376"/>
          <p:cNvSpPr/>
          <p:nvPr/>
        </p:nvSpPr>
        <p:spPr>
          <a:xfrm>
            <a:off x="-596900" y="7002214"/>
            <a:ext cx="2553792" cy="261168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77" name="Shape 377"/>
          <p:cNvSpPr/>
          <p:nvPr/>
        </p:nvSpPr>
        <p:spPr>
          <a:xfrm>
            <a:off x="2019300" y="7599114"/>
            <a:ext cx="2553792" cy="261168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78" name="Shape 378"/>
          <p:cNvSpPr/>
          <p:nvPr/>
        </p:nvSpPr>
        <p:spPr>
          <a:xfrm>
            <a:off x="7137400" y="7599114"/>
            <a:ext cx="2553792" cy="261168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pic>
        <p:nvPicPr>
          <p:cNvPr id="379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384852" y="6710726"/>
            <a:ext cx="4010364" cy="578925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Shape 380"/>
          <p:cNvSpPr/>
          <p:nvPr/>
        </p:nvSpPr>
        <p:spPr>
          <a:xfrm>
            <a:off x="8396292" y="7607299"/>
            <a:ext cx="4313319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200"/>
              <a:t>Generalized distance transform</a:t>
            </a:r>
          </a:p>
          <a:p>
            <a:pPr lvl="0">
              <a:defRPr sz="1800"/>
            </a:pPr>
            <a:r>
              <a:rPr sz="2200"/>
              <a:t>Felzenszwalb &amp; Huttenlocher ‘00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/>
          <p:nvPr/>
        </p:nvSpPr>
        <p:spPr>
          <a:xfrm>
            <a:off x="0" y="0"/>
            <a:ext cx="13004800" cy="97536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12700">
            <a:solidFill/>
            <a:miter lim="400000"/>
          </a:ln>
        </p:spPr>
        <p:txBody>
          <a:bodyPr lIns="0" tIns="0" rIns="0" bIns="0" anchor="ctr"/>
          <a:lstStyle/>
          <a:p>
            <a:pPr lvl="0"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85" name="Shape 385"/>
          <p:cNvSpPr>
            <a:spLocks noGrp="1"/>
          </p:cNvSpPr>
          <p:nvPr>
            <p:ph type="title" idx="4294967295"/>
          </p:nvPr>
        </p:nvSpPr>
        <p:spPr>
          <a:xfrm>
            <a:off x="1270000" y="254000"/>
            <a:ext cx="10464800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584200">
              <a:defRPr sz="4800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941100"/>
                </a:solidFill>
              </a:rPr>
              <a:t>DPM detection</a:t>
            </a:r>
          </a:p>
        </p:txBody>
      </p:sp>
      <p:pic>
        <p:nvPicPr>
          <p:cNvPr id="386" name="matching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4252" y="1117600"/>
            <a:ext cx="8370496" cy="8445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900" y="6057900"/>
            <a:ext cx="533400" cy="31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8" name="dropped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369300" y="5181600"/>
            <a:ext cx="444500" cy="317500"/>
          </a:xfrm>
          <a:prstGeom prst="rect">
            <a:avLst/>
          </a:prstGeom>
          <a:ln w="12700">
            <a:miter lim="400000"/>
          </a:ln>
        </p:spPr>
      </p:pic>
      <p:sp>
        <p:nvSpPr>
          <p:cNvPr id="389" name="Shape 389"/>
          <p:cNvSpPr/>
          <p:nvPr/>
        </p:nvSpPr>
        <p:spPr>
          <a:xfrm>
            <a:off x="-95747" y="7888287"/>
            <a:ext cx="9213355" cy="195525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90" name="Shape 390"/>
          <p:cNvSpPr/>
          <p:nvPr/>
        </p:nvSpPr>
        <p:spPr>
          <a:xfrm>
            <a:off x="-596900" y="7002214"/>
            <a:ext cx="2553792" cy="261168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91" name="Shape 391"/>
          <p:cNvSpPr/>
          <p:nvPr/>
        </p:nvSpPr>
        <p:spPr>
          <a:xfrm>
            <a:off x="2019300" y="7599114"/>
            <a:ext cx="2553792" cy="261168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92" name="Shape 392"/>
          <p:cNvSpPr/>
          <p:nvPr/>
        </p:nvSpPr>
        <p:spPr>
          <a:xfrm>
            <a:off x="7124700" y="7599114"/>
            <a:ext cx="2553792" cy="261168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pic>
        <p:nvPicPr>
          <p:cNvPr id="393" name="droppedImage.pdf"/>
          <p:cNvPicPr/>
          <p:nvPr/>
        </p:nvPicPr>
        <p:blipFill>
          <a:blip r:embed="rId6">
            <a:extLst/>
          </a:blip>
          <a:srcRect t="31808"/>
          <a:stretch>
            <a:fillRect/>
          </a:stretch>
        </p:blipFill>
        <p:spPr>
          <a:xfrm>
            <a:off x="115008" y="7992753"/>
            <a:ext cx="6648046" cy="994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" name="pasted-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023573" y="8686800"/>
            <a:ext cx="6102097" cy="9373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" name="pasted-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384852" y="6710726"/>
            <a:ext cx="4010364" cy="5789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/>
          <p:nvPr/>
        </p:nvSpPr>
        <p:spPr>
          <a:xfrm>
            <a:off x="0" y="0"/>
            <a:ext cx="13004800" cy="97536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12700">
            <a:solidFill/>
            <a:miter lim="400000"/>
          </a:ln>
        </p:spPr>
        <p:txBody>
          <a:bodyPr lIns="0" tIns="0" rIns="0" bIns="0" anchor="ctr"/>
          <a:lstStyle/>
          <a:p>
            <a:pPr lvl="0"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400" name="Shape 400"/>
          <p:cNvSpPr>
            <a:spLocks noGrp="1"/>
          </p:cNvSpPr>
          <p:nvPr>
            <p:ph type="title" idx="4294967295"/>
          </p:nvPr>
        </p:nvSpPr>
        <p:spPr>
          <a:xfrm>
            <a:off x="1270000" y="254000"/>
            <a:ext cx="10464800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584200">
              <a:defRPr sz="4800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941100"/>
                </a:solidFill>
              </a:rPr>
              <a:t>DPM detection</a:t>
            </a:r>
          </a:p>
        </p:txBody>
      </p:sp>
      <p:pic>
        <p:nvPicPr>
          <p:cNvPr id="401" name="matching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4252" y="1117600"/>
            <a:ext cx="8370496" cy="8445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900" y="6057900"/>
            <a:ext cx="533400" cy="31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dropped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369300" y="5181600"/>
            <a:ext cx="444500" cy="317500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Shape 404"/>
          <p:cNvSpPr/>
          <p:nvPr/>
        </p:nvSpPr>
        <p:spPr>
          <a:xfrm>
            <a:off x="-95747" y="7888287"/>
            <a:ext cx="9213355" cy="195525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405" name="Shape 405"/>
          <p:cNvSpPr/>
          <p:nvPr/>
        </p:nvSpPr>
        <p:spPr>
          <a:xfrm>
            <a:off x="-596900" y="7002214"/>
            <a:ext cx="2553792" cy="261168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406" name="Shape 406"/>
          <p:cNvSpPr/>
          <p:nvPr/>
        </p:nvSpPr>
        <p:spPr>
          <a:xfrm>
            <a:off x="2019300" y="7599114"/>
            <a:ext cx="2553792" cy="261168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407" name="Shape 407"/>
          <p:cNvSpPr/>
          <p:nvPr/>
        </p:nvSpPr>
        <p:spPr>
          <a:xfrm>
            <a:off x="7124700" y="7599114"/>
            <a:ext cx="2553792" cy="261168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pic>
        <p:nvPicPr>
          <p:cNvPr id="408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384852" y="6710726"/>
            <a:ext cx="4010364" cy="578925"/>
          </a:xfrm>
          <a:prstGeom prst="rect">
            <a:avLst/>
          </a:prstGeom>
          <a:ln w="12700">
            <a:miter lim="400000"/>
          </a:ln>
        </p:spPr>
      </p:pic>
      <p:sp>
        <p:nvSpPr>
          <p:cNvPr id="409" name="Shape 409"/>
          <p:cNvSpPr/>
          <p:nvPr/>
        </p:nvSpPr>
        <p:spPr>
          <a:xfrm>
            <a:off x="2381468" y="8347661"/>
            <a:ext cx="6894348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584200">
              <a:defRPr sz="4200">
                <a:latin typeface="SourceSansPro-Light"/>
                <a:ea typeface="SourceSansPro-Light"/>
                <a:cs typeface="SourceSansPro-Light"/>
                <a:sym typeface="SourceSansPro-Light"/>
              </a:defRPr>
            </a:lvl1pPr>
          </a:lstStyle>
          <a:p>
            <a:pPr lvl="0">
              <a:defRPr sz="1800"/>
            </a:pPr>
            <a:r>
              <a:rPr sz="4200"/>
              <a:t>All that’s left: combine evidence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/>
          <p:nvPr/>
        </p:nvSpPr>
        <p:spPr>
          <a:xfrm>
            <a:off x="0" y="0"/>
            <a:ext cx="13004800" cy="97536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12700">
            <a:solidFill/>
            <a:miter lim="400000"/>
          </a:ln>
        </p:spPr>
        <p:txBody>
          <a:bodyPr lIns="0" tIns="0" rIns="0" bIns="0" anchor="ctr"/>
          <a:lstStyle/>
          <a:p>
            <a:pPr lvl="0"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414" name="Shape 414"/>
          <p:cNvSpPr>
            <a:spLocks noGrp="1"/>
          </p:cNvSpPr>
          <p:nvPr>
            <p:ph type="title" idx="4294967295"/>
          </p:nvPr>
        </p:nvSpPr>
        <p:spPr>
          <a:xfrm>
            <a:off x="1270000" y="254000"/>
            <a:ext cx="10464800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584200">
              <a:defRPr sz="4800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941100"/>
                </a:solidFill>
              </a:rPr>
              <a:t>DPM detection</a:t>
            </a:r>
          </a:p>
        </p:txBody>
      </p:sp>
      <p:pic>
        <p:nvPicPr>
          <p:cNvPr id="415" name="matching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4252" y="1117600"/>
            <a:ext cx="8370496" cy="8445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6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900" y="6057900"/>
            <a:ext cx="533400" cy="31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7" name="dropped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369300" y="5181600"/>
            <a:ext cx="444500" cy="317500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Shape 418"/>
          <p:cNvSpPr/>
          <p:nvPr/>
        </p:nvSpPr>
        <p:spPr>
          <a:xfrm>
            <a:off x="-596900" y="8236892"/>
            <a:ext cx="4484341" cy="13770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pic>
        <p:nvPicPr>
          <p:cNvPr id="419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384852" y="6710726"/>
            <a:ext cx="4010364" cy="578925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Shape 420"/>
          <p:cNvSpPr/>
          <p:nvPr/>
        </p:nvSpPr>
        <p:spPr>
          <a:xfrm>
            <a:off x="7251700" y="7556500"/>
            <a:ext cx="1268091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1500" b="1"/>
              <a:t>downsample</a:t>
            </a:r>
          </a:p>
        </p:txBody>
      </p:sp>
      <p:sp>
        <p:nvSpPr>
          <p:cNvPr id="421" name="Shape 421"/>
          <p:cNvSpPr/>
          <p:nvPr/>
        </p:nvSpPr>
        <p:spPr>
          <a:xfrm>
            <a:off x="3086100" y="7556500"/>
            <a:ext cx="1268091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1500" b="1"/>
              <a:t>downsample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/>
          <p:nvPr/>
        </p:nvSpPr>
        <p:spPr>
          <a:xfrm>
            <a:off x="4226635" y="342900"/>
            <a:ext cx="4536443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algn="ctr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/>
              <a:t>Person detection progress</a:t>
            </a:r>
          </a:p>
        </p:txBody>
      </p:sp>
      <p:pic>
        <p:nvPicPr>
          <p:cNvPr id="427" name="latent (dragged).pdf"/>
          <p:cNvPicPr/>
          <p:nvPr/>
        </p:nvPicPr>
        <p:blipFill>
          <a:blip r:embed="rId2">
            <a:extLst/>
          </a:blip>
          <a:srcRect l="62142" t="26651" r="10786" b="59859"/>
          <a:stretch>
            <a:fillRect/>
          </a:stretch>
        </p:blipFill>
        <p:spPr>
          <a:xfrm>
            <a:off x="2631398" y="4472308"/>
            <a:ext cx="2032001" cy="13103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32" name="Group 432"/>
          <p:cNvGrpSpPr/>
          <p:nvPr/>
        </p:nvGrpSpPr>
        <p:grpSpPr>
          <a:xfrm>
            <a:off x="5361141" y="4470233"/>
            <a:ext cx="1158573" cy="1308105"/>
            <a:chOff x="0" y="0"/>
            <a:chExt cx="1158571" cy="1308104"/>
          </a:xfrm>
        </p:grpSpPr>
        <p:sp>
          <p:nvSpPr>
            <p:cNvPr id="428" name="Shape 428"/>
            <p:cNvSpPr/>
            <p:nvPr/>
          </p:nvSpPr>
          <p:spPr>
            <a:xfrm>
              <a:off x="3243" y="0"/>
              <a:ext cx="1155329" cy="1304609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grpSp>
          <p:nvGrpSpPr>
            <p:cNvPr id="431" name="Group 431"/>
            <p:cNvGrpSpPr/>
            <p:nvPr/>
          </p:nvGrpSpPr>
          <p:grpSpPr>
            <a:xfrm>
              <a:off x="0" y="3217"/>
              <a:ext cx="1155334" cy="1304888"/>
              <a:chOff x="0" y="0"/>
              <a:chExt cx="1155333" cy="1304886"/>
            </a:xfrm>
          </p:grpSpPr>
          <p:pic>
            <p:nvPicPr>
              <p:cNvPr id="429" name="person1.png"/>
              <p:cNvPicPr/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1155333" cy="4090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0" name="person2.png"/>
              <p:cNvPicPr/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444362"/>
                <a:ext cx="1155334" cy="8605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438" name="Group 438"/>
          <p:cNvGrpSpPr/>
          <p:nvPr/>
        </p:nvGrpSpPr>
        <p:grpSpPr>
          <a:xfrm>
            <a:off x="7220644" y="4470400"/>
            <a:ext cx="902459" cy="1308104"/>
            <a:chOff x="0" y="0"/>
            <a:chExt cx="902458" cy="1308103"/>
          </a:xfrm>
        </p:grpSpPr>
        <p:sp>
          <p:nvSpPr>
            <p:cNvPr id="433" name="Shape 433"/>
            <p:cNvSpPr/>
            <p:nvPr/>
          </p:nvSpPr>
          <p:spPr>
            <a:xfrm>
              <a:off x="74" y="0"/>
              <a:ext cx="901379" cy="1308093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grpSp>
          <p:nvGrpSpPr>
            <p:cNvPr id="437" name="Group 437"/>
            <p:cNvGrpSpPr/>
            <p:nvPr/>
          </p:nvGrpSpPr>
          <p:grpSpPr>
            <a:xfrm>
              <a:off x="0" y="0"/>
              <a:ext cx="902459" cy="1308104"/>
              <a:chOff x="0" y="0"/>
              <a:chExt cx="902458" cy="1308103"/>
            </a:xfrm>
          </p:grpSpPr>
          <p:pic>
            <p:nvPicPr>
              <p:cNvPr id="434" name="person1.png"/>
              <p:cNvPicPr/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722" y="0"/>
                <a:ext cx="899326" cy="2795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5" name="person2.png"/>
              <p:cNvPicPr/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2711" y="304798"/>
                <a:ext cx="899748" cy="3906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6" name="person3.png"/>
              <p:cNvPicPr/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720732"/>
                <a:ext cx="900004" cy="5873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439" name="Shape 439"/>
          <p:cNvSpPr/>
          <p:nvPr/>
        </p:nvSpPr>
        <p:spPr>
          <a:xfrm flipH="1">
            <a:off x="1971325" y="5120233"/>
            <a:ext cx="614467" cy="1"/>
          </a:xfrm>
          <a:prstGeom prst="line">
            <a:avLst/>
          </a:prstGeom>
          <a:ln w="38100">
            <a:solidFill>
              <a:srgbClr val="9411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lvl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40" name="Shape 440"/>
          <p:cNvSpPr/>
          <p:nvPr/>
        </p:nvSpPr>
        <p:spPr>
          <a:xfrm flipH="1">
            <a:off x="4699000" y="5130800"/>
            <a:ext cx="614466" cy="1"/>
          </a:xfrm>
          <a:prstGeom prst="line">
            <a:avLst/>
          </a:prstGeom>
          <a:ln w="38100">
            <a:solidFill>
              <a:srgbClr val="9411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lvl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41" name="Shape 441"/>
          <p:cNvSpPr/>
          <p:nvPr/>
        </p:nvSpPr>
        <p:spPr>
          <a:xfrm flipH="1">
            <a:off x="6565900" y="5130800"/>
            <a:ext cx="614466" cy="1"/>
          </a:xfrm>
          <a:prstGeom prst="line">
            <a:avLst/>
          </a:prstGeom>
          <a:ln w="38100">
            <a:solidFill>
              <a:srgbClr val="9411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lvl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442" name="droppedImage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843588" y="4470400"/>
            <a:ext cx="3674223" cy="1308100"/>
          </a:xfrm>
          <a:prstGeom prst="rect">
            <a:avLst/>
          </a:prstGeom>
          <a:ln w="12700">
            <a:miter lim="400000"/>
          </a:ln>
        </p:spPr>
      </p:pic>
      <p:sp>
        <p:nvSpPr>
          <p:cNvPr id="443" name="Shape 443"/>
          <p:cNvSpPr/>
          <p:nvPr/>
        </p:nvSpPr>
        <p:spPr>
          <a:xfrm flipH="1">
            <a:off x="8166100" y="5130800"/>
            <a:ext cx="614466" cy="1"/>
          </a:xfrm>
          <a:prstGeom prst="line">
            <a:avLst/>
          </a:prstGeom>
          <a:ln w="38100">
            <a:solidFill>
              <a:srgbClr val="9411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lvl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44" name="Shape 444"/>
          <p:cNvSpPr/>
          <p:nvPr/>
        </p:nvSpPr>
        <p:spPr>
          <a:xfrm>
            <a:off x="482600" y="5842000"/>
            <a:ext cx="10823398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/>
              <a:t>AP   12%              27%                36%          45%                        49%</a:t>
            </a:r>
          </a:p>
          <a:p>
            <a:pPr lvl="0">
              <a:defRPr sz="1800"/>
            </a:pPr>
            <a:r>
              <a:rPr sz="2800"/>
              <a:t>       2005             2008               2009         2010                       2011</a:t>
            </a:r>
          </a:p>
        </p:txBody>
      </p:sp>
      <p:sp>
        <p:nvSpPr>
          <p:cNvPr id="445" name="Shape 445"/>
          <p:cNvSpPr/>
          <p:nvPr/>
        </p:nvSpPr>
        <p:spPr>
          <a:xfrm>
            <a:off x="4699000" y="4381500"/>
            <a:ext cx="7973218" cy="2336453"/>
          </a:xfrm>
          <a:prstGeom prst="rect">
            <a:avLst/>
          </a:prstGeom>
          <a:solidFill>
            <a:srgbClr val="E2F4E6">
              <a:alpha val="75723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446" name="Shape 446"/>
          <p:cNvSpPr/>
          <p:nvPr/>
        </p:nvSpPr>
        <p:spPr>
          <a:xfrm>
            <a:off x="228600" y="3880734"/>
            <a:ext cx="12775007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584200">
              <a:lnSpc>
                <a:spcPct val="80000"/>
              </a:lnSpc>
              <a:spcBef>
                <a:spcPts val="2400"/>
              </a:spcBef>
            </a:lvl1pPr>
          </a:lstStyle>
          <a:p>
            <a:pPr lvl="0">
              <a:defRPr sz="1800"/>
            </a:pPr>
            <a:r>
              <a:rPr sz="2800" dirty="0"/>
              <a:t>Progress bar: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2282" y="4362259"/>
            <a:ext cx="726021" cy="141258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/>
          <p:nvPr/>
        </p:nvSpPr>
        <p:spPr>
          <a:xfrm>
            <a:off x="2533064" y="342900"/>
            <a:ext cx="7923585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 algn="ctr">
              <a:defRPr sz="1800"/>
            </a:pPr>
            <a:r>
              <a:rPr sz="3000">
                <a:latin typeface="Helvetica"/>
                <a:ea typeface="Helvetica"/>
                <a:cs typeface="Helvetica"/>
                <a:sym typeface="Helvetica"/>
              </a:rPr>
              <a:t>One DPM is not enough: </a:t>
            </a:r>
            <a:r>
              <a:rPr sz="3000" b="1">
                <a:latin typeface="Helvetica"/>
                <a:ea typeface="Helvetica"/>
                <a:cs typeface="Helvetica"/>
                <a:sym typeface="Helvetica"/>
              </a:rPr>
              <a:t>What are the parts?</a:t>
            </a:r>
          </a:p>
        </p:txBody>
      </p:sp>
      <p:pic>
        <p:nvPicPr>
          <p:cNvPr id="449" name="00042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18400" y="1701800"/>
            <a:ext cx="4762500" cy="635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0" name="00044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1200" y="2489200"/>
            <a:ext cx="6350000" cy="4762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/>
          <p:nvPr/>
        </p:nvSpPr>
        <p:spPr>
          <a:xfrm>
            <a:off x="5402005" y="342900"/>
            <a:ext cx="2185703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algn="ctr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/>
              <a:t>Aspect soup</a:t>
            </a:r>
          </a:p>
        </p:txBody>
      </p:sp>
      <p:sp>
        <p:nvSpPr>
          <p:cNvPr id="453" name="Shape 453"/>
          <p:cNvSpPr>
            <a:spLocks noGrp="1"/>
          </p:cNvSpPr>
          <p:nvPr>
            <p:ph type="body" idx="4294967295"/>
          </p:nvPr>
        </p:nvSpPr>
        <p:spPr>
          <a:xfrm>
            <a:off x="1568450" y="7508561"/>
            <a:ext cx="9925050" cy="8607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0" indent="0" defTabSz="584200">
              <a:lnSpc>
                <a:spcPct val="80000"/>
              </a:lnSpc>
              <a:spcBef>
                <a:spcPts val="2400"/>
              </a:spcBef>
              <a:buSzTx/>
              <a:buNone/>
              <a:defRPr sz="2800">
                <a:latin typeface="+mj-lt"/>
                <a:ea typeface="+mj-ea"/>
                <a:cs typeface="+mj-cs"/>
                <a:sym typeface="Helvetica Light"/>
              </a:defRPr>
            </a:lvl1pPr>
          </a:lstStyle>
          <a:p>
            <a:pPr lvl="0">
              <a:defRPr sz="1800"/>
            </a:pPr>
            <a:r>
              <a:rPr sz="2800" dirty="0"/>
              <a:t>General philosophy: enrich models to better represent the data</a:t>
            </a:r>
          </a:p>
        </p:txBody>
      </p:sp>
      <p:pic>
        <p:nvPicPr>
          <p:cNvPr id="454" name="000004.jpg"/>
          <p:cNvPicPr/>
          <p:nvPr/>
        </p:nvPicPr>
        <p:blipFill>
          <a:blip r:embed="rId2">
            <a:extLst/>
          </a:blip>
          <a:srcRect l="71800" t="78571" r="200" b="985"/>
          <a:stretch>
            <a:fillRect/>
          </a:stretch>
        </p:blipFill>
        <p:spPr>
          <a:xfrm>
            <a:off x="5829300" y="1600200"/>
            <a:ext cx="1778000" cy="1054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5" name="000004.jpg"/>
          <p:cNvPicPr/>
          <p:nvPr/>
        </p:nvPicPr>
        <p:blipFill>
          <a:blip r:embed="rId2">
            <a:extLst/>
          </a:blip>
          <a:srcRect l="43200" t="75862" r="28799" b="3694"/>
          <a:stretch>
            <a:fillRect/>
          </a:stretch>
        </p:blipFill>
        <p:spPr>
          <a:xfrm>
            <a:off x="3937000" y="1600200"/>
            <a:ext cx="1778000" cy="1054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000014.jpg"/>
          <p:cNvPicPr/>
          <p:nvPr/>
        </p:nvPicPr>
        <p:blipFill>
          <a:blip r:embed="rId3">
            <a:extLst/>
          </a:blip>
          <a:srcRect l="31763" t="43931"/>
          <a:stretch>
            <a:fillRect/>
          </a:stretch>
        </p:blipFill>
        <p:spPr>
          <a:xfrm>
            <a:off x="279400" y="1596379"/>
            <a:ext cx="3370273" cy="1844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7" name="000020.jpg"/>
          <p:cNvPicPr/>
          <p:nvPr/>
        </p:nvPicPr>
        <p:blipFill>
          <a:blip r:embed="rId4">
            <a:extLst/>
          </a:blip>
          <a:srcRect l="6133" t="27599" b="15800"/>
          <a:stretch>
            <a:fillRect/>
          </a:stretch>
        </p:blipFill>
        <p:spPr>
          <a:xfrm>
            <a:off x="10217082" y="2984500"/>
            <a:ext cx="2527436" cy="203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8" name="000047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502900" y="1749907"/>
            <a:ext cx="2311400" cy="1539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59" name="000012.jpg"/>
          <p:cNvPicPr/>
          <p:nvPr/>
        </p:nvPicPr>
        <p:blipFill>
          <a:blip r:embed="rId6">
            <a:extLst/>
          </a:blip>
          <a:srcRect l="28800" t="27627" r="27000" b="14114"/>
          <a:stretch>
            <a:fillRect/>
          </a:stretch>
        </p:blipFill>
        <p:spPr>
          <a:xfrm>
            <a:off x="8077200" y="1511300"/>
            <a:ext cx="2314805" cy="203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0" name="000071.jpg"/>
          <p:cNvPicPr/>
          <p:nvPr/>
        </p:nvPicPr>
        <p:blipFill>
          <a:blip r:embed="rId7">
            <a:extLst/>
          </a:blip>
          <a:srcRect l="9600" t="19200" r="11000" b="22400"/>
          <a:stretch>
            <a:fillRect/>
          </a:stretch>
        </p:blipFill>
        <p:spPr>
          <a:xfrm>
            <a:off x="4699000" y="2761946"/>
            <a:ext cx="3086100" cy="1702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1" name="000131.jpg"/>
          <p:cNvPicPr/>
          <p:nvPr/>
        </p:nvPicPr>
        <p:blipFill>
          <a:blip r:embed="rId8">
            <a:extLst/>
          </a:blip>
          <a:srcRect t="26426" r="4200" b="18618"/>
          <a:stretch>
            <a:fillRect/>
          </a:stretch>
        </p:blipFill>
        <p:spPr>
          <a:xfrm>
            <a:off x="195913" y="3492500"/>
            <a:ext cx="4088776" cy="15621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5" name="Group 465"/>
          <p:cNvGrpSpPr/>
          <p:nvPr/>
        </p:nvGrpSpPr>
        <p:grpSpPr>
          <a:xfrm>
            <a:off x="3708400" y="6228944"/>
            <a:ext cx="5511804" cy="1055453"/>
            <a:chOff x="0" y="0"/>
            <a:chExt cx="5511803" cy="1055451"/>
          </a:xfrm>
        </p:grpSpPr>
        <p:pic>
          <p:nvPicPr>
            <p:cNvPr id="462" name="car-single-component.pdf"/>
            <p:cNvPicPr/>
            <p:nvPr/>
          </p:nvPicPr>
          <p:blipFill>
            <a:blip r:embed="rId9">
              <a:extLst/>
            </a:blip>
            <a:srcRect l="6741" t="7812" r="6741" b="63698"/>
            <a:stretch>
              <a:fillRect/>
            </a:stretch>
          </p:blipFill>
          <p:spPr>
            <a:xfrm>
              <a:off x="0" y="0"/>
              <a:ext cx="1805996" cy="10437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3" name="car-single-component.pdf"/>
            <p:cNvPicPr/>
            <p:nvPr/>
          </p:nvPicPr>
          <p:blipFill>
            <a:blip r:embed="rId9">
              <a:extLst/>
            </a:blip>
            <a:srcRect l="5617" t="38221" r="7865" b="33289"/>
            <a:stretch>
              <a:fillRect/>
            </a:stretch>
          </p:blipFill>
          <p:spPr>
            <a:xfrm>
              <a:off x="1852903" y="0"/>
              <a:ext cx="1805997" cy="10437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4" name="car-single-component.pdf"/>
            <p:cNvPicPr/>
            <p:nvPr/>
          </p:nvPicPr>
          <p:blipFill>
            <a:blip r:embed="rId9">
              <a:extLst/>
            </a:blip>
            <a:srcRect l="5618" t="68310" r="7865" b="3201"/>
            <a:stretch>
              <a:fillRect/>
            </a:stretch>
          </p:blipFill>
          <p:spPr>
            <a:xfrm>
              <a:off x="3705807" y="11727"/>
              <a:ext cx="1805997" cy="10437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66" name="Shape 466"/>
          <p:cNvSpPr/>
          <p:nvPr/>
        </p:nvSpPr>
        <p:spPr>
          <a:xfrm rot="5400000">
            <a:off x="5949950" y="4997450"/>
            <a:ext cx="1028700" cy="1270000"/>
          </a:xfrm>
          <a:prstGeom prst="rightArrow">
            <a:avLst>
              <a:gd name="adj1" fmla="val 32000"/>
              <a:gd name="adj2" fmla="val 54321"/>
            </a:avLst>
          </a:prstGeom>
          <a:solidFill>
            <a:srgbClr val="941100"/>
          </a:solidFill>
          <a:ln w="25400">
            <a:solidFill>
              <a:srgbClr val="941100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467" name="Shape 467"/>
          <p:cNvSpPr/>
          <p:nvPr/>
        </p:nvSpPr>
        <p:spPr>
          <a:xfrm flipV="1">
            <a:off x="207009" y="5108261"/>
            <a:ext cx="12524713" cy="199"/>
          </a:xfrm>
          <a:prstGeom prst="line">
            <a:avLst/>
          </a:prstGeom>
          <a:ln w="12700">
            <a:solidFill/>
            <a:miter lim="400000"/>
          </a:ln>
        </p:spPr>
        <p:txBody>
          <a:bodyPr lIns="0" tIns="0" rIns="0" bIns="0"/>
          <a:lstStyle/>
          <a:p>
            <a:pPr lvl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/>
        </p:nvSpPr>
        <p:spPr>
          <a:xfrm>
            <a:off x="952500" y="838200"/>
            <a:ext cx="11328400" cy="891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381000" lvl="0" indent="-381000" defTabSz="584200">
              <a:spcBef>
                <a:spcPts val="2400"/>
              </a:spcBef>
              <a:buSzPct val="125000"/>
              <a:buChar char="•"/>
              <a:defRPr sz="1800"/>
            </a:pPr>
            <a:endParaRPr sz="4200" dirty="0">
              <a:latin typeface="Cambria Math"/>
              <a:ea typeface="Cambria Math"/>
              <a:cs typeface="Cambria Math"/>
              <a:sym typeface="Cambria Math"/>
            </a:endParaRPr>
          </a:p>
          <a:p>
            <a:pPr marL="381000" lvl="0" indent="-381000" defTabSz="584200">
              <a:spcBef>
                <a:spcPts val="2400"/>
              </a:spcBef>
              <a:buSzPct val="125000"/>
              <a:buChar char="•"/>
              <a:defRPr sz="1800"/>
            </a:pPr>
            <a:endParaRPr sz="4200" dirty="0">
              <a:latin typeface="Cambria Math"/>
              <a:ea typeface="Cambria Math"/>
              <a:cs typeface="Cambria Math"/>
              <a:sym typeface="Cambria Math"/>
            </a:endParaRPr>
          </a:p>
          <a:p>
            <a:pPr marL="381000" lvl="0" indent="-381000" defTabSz="584200">
              <a:spcBef>
                <a:spcPts val="2400"/>
              </a:spcBef>
              <a:buSzPct val="125000"/>
              <a:buChar char="•"/>
              <a:defRPr sz="1800"/>
            </a:pPr>
            <a:endParaRPr sz="4200" dirty="0">
              <a:latin typeface="Cambria Math"/>
              <a:ea typeface="Cambria Math"/>
              <a:cs typeface="Cambria Math"/>
              <a:sym typeface="Cambria Math"/>
            </a:endParaRPr>
          </a:p>
          <a:p>
            <a:pPr marL="381000" lvl="0" indent="-381000" defTabSz="584200">
              <a:spcBef>
                <a:spcPts val="2400"/>
              </a:spcBef>
              <a:buSzPct val="125000"/>
              <a:buChar char="•"/>
              <a:defRPr sz="1800"/>
            </a:pPr>
            <a:endParaRPr sz="4200" dirty="0">
              <a:latin typeface="Cambria Math"/>
              <a:ea typeface="Cambria Math"/>
              <a:cs typeface="Cambria Math"/>
              <a:sym typeface="Cambria Math"/>
            </a:endParaRPr>
          </a:p>
          <a:p>
            <a:pPr marL="381000" lvl="0" indent="-381000" defTabSz="584200">
              <a:spcBef>
                <a:spcPts val="2400"/>
              </a:spcBef>
              <a:buSzPct val="125000"/>
              <a:buChar char="•"/>
              <a:defRPr sz="1800"/>
            </a:pPr>
            <a:endParaRPr sz="4200" dirty="0">
              <a:latin typeface="Cambria Math"/>
              <a:ea typeface="Cambria Math"/>
              <a:cs typeface="Cambria Math"/>
              <a:sym typeface="Cambria Math"/>
            </a:endParaRPr>
          </a:p>
          <a:p>
            <a:pPr marL="381000" lvl="0" indent="-381000" defTabSz="584200">
              <a:spcBef>
                <a:spcPts val="2400"/>
              </a:spcBef>
              <a:buSzPct val="125000"/>
              <a:buChar char="•"/>
              <a:defRPr sz="1800"/>
            </a:pPr>
            <a:endParaRPr sz="4200" dirty="0">
              <a:latin typeface="Cambria Math"/>
              <a:ea typeface="Cambria Math"/>
              <a:cs typeface="Cambria Math"/>
              <a:sym typeface="Cambria Math"/>
            </a:endParaRPr>
          </a:p>
          <a:p>
            <a:pPr marL="381000" lvl="0" indent="-381000" defTabSz="584200">
              <a:spcBef>
                <a:spcPts val="2400"/>
              </a:spcBef>
              <a:buSzPct val="125000"/>
              <a:buChar char="•"/>
              <a:defRPr sz="1800"/>
            </a:pPr>
            <a:endParaRPr sz="4200" dirty="0">
              <a:latin typeface="Cambria Math"/>
              <a:ea typeface="Cambria Math"/>
              <a:cs typeface="Cambria Math"/>
              <a:sym typeface="Cambria Math"/>
            </a:endParaRPr>
          </a:p>
          <a:p>
            <a:pPr marL="381000" lvl="0" indent="-381000" defTabSz="584200">
              <a:spcBef>
                <a:spcPts val="2400"/>
              </a:spcBef>
              <a:buSzPct val="125000"/>
              <a:buChar char="•"/>
              <a:defRPr sz="1800"/>
            </a:pPr>
            <a:r>
              <a:rPr sz="2800" dirty="0"/>
              <a:t>Compute HOG of the whole image at multiple </a:t>
            </a:r>
            <a:r>
              <a:rPr sz="2800" dirty="0" smtClean="0"/>
              <a:t>resolutions</a:t>
            </a:r>
            <a:endParaRPr sz="2800" dirty="0"/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4985134"/>
              </p:ext>
            </p:extLst>
          </p:nvPr>
        </p:nvGraphicFramePr>
        <p:xfrm>
          <a:off x="5850989" y="2730500"/>
          <a:ext cx="2915920" cy="12597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51959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9" name="Shape 119"/>
          <p:cNvSpPr/>
          <p:nvPr/>
        </p:nvSpPr>
        <p:spPr>
          <a:xfrm>
            <a:off x="4141989" y="342900"/>
            <a:ext cx="4705735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algn="ctr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/>
              <a:t>The Dalal &amp; Triggs detector</a:t>
            </a:r>
          </a:p>
        </p:txBody>
      </p:sp>
      <p:grpSp>
        <p:nvGrpSpPr>
          <p:cNvPr id="133" name="Group 133"/>
          <p:cNvGrpSpPr/>
          <p:nvPr/>
        </p:nvGrpSpPr>
        <p:grpSpPr>
          <a:xfrm>
            <a:off x="812800" y="1587500"/>
            <a:ext cx="8441204" cy="5200650"/>
            <a:chOff x="0" y="50800"/>
            <a:chExt cx="8441203" cy="5200650"/>
          </a:xfrm>
        </p:grpSpPr>
        <p:sp>
          <p:nvSpPr>
            <p:cNvPr id="125" name="Shape 125"/>
            <p:cNvSpPr/>
            <p:nvPr/>
          </p:nvSpPr>
          <p:spPr>
            <a:xfrm>
              <a:off x="358104" y="4718050"/>
              <a:ext cx="2524558" cy="533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584200"/>
            </a:lstStyle>
            <a:p>
              <a:pPr lvl="0">
                <a:defRPr sz="1800"/>
              </a:pPr>
              <a:r>
                <a:rPr sz="2800"/>
                <a:t>Image pyramid</a:t>
              </a:r>
            </a:p>
          </p:txBody>
        </p:sp>
        <p:sp>
          <p:nvSpPr>
            <p:cNvPr id="126" name="Shape 126"/>
            <p:cNvSpPr/>
            <p:nvPr/>
          </p:nvSpPr>
          <p:spPr>
            <a:xfrm>
              <a:off x="4914920" y="4718050"/>
              <a:ext cx="3526283" cy="533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584200"/>
            </a:lstStyle>
            <a:p>
              <a:pPr lvl="0">
                <a:defRPr sz="1800"/>
              </a:pPr>
              <a:r>
                <a:rPr sz="2800" dirty="0"/>
                <a:t>HOG feature pyramid</a:t>
              </a:r>
            </a:p>
          </p:txBody>
        </p:sp>
        <p:sp>
          <p:nvSpPr>
            <p:cNvPr id="127" name="Shape 127"/>
            <p:cNvSpPr/>
            <p:nvPr/>
          </p:nvSpPr>
          <p:spPr>
            <a:xfrm flipH="1">
              <a:off x="3251183" y="3630243"/>
              <a:ext cx="1117631" cy="1"/>
            </a:xfrm>
            <a:prstGeom prst="line">
              <a:avLst/>
            </a:prstGeom>
            <a:noFill/>
            <a:ln w="38100" cap="flat">
              <a:solidFill>
                <a:srgbClr val="9411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8" name="Shape 128"/>
            <p:cNvSpPr/>
            <p:nvPr/>
          </p:nvSpPr>
          <p:spPr>
            <a:xfrm flipH="1">
              <a:off x="2704421" y="1790700"/>
              <a:ext cx="2235886" cy="2"/>
            </a:xfrm>
            <a:prstGeom prst="line">
              <a:avLst/>
            </a:prstGeom>
            <a:noFill/>
            <a:ln w="38100" cap="flat">
              <a:solidFill>
                <a:srgbClr val="9411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9" name="Shape 129"/>
            <p:cNvSpPr/>
            <p:nvPr/>
          </p:nvSpPr>
          <p:spPr>
            <a:xfrm flipH="1">
              <a:off x="2349085" y="525780"/>
              <a:ext cx="2959555" cy="1"/>
            </a:xfrm>
            <a:prstGeom prst="line">
              <a:avLst/>
            </a:prstGeom>
            <a:noFill/>
            <a:ln w="38100" cap="flat">
              <a:solidFill>
                <a:srgbClr val="9411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pic>
          <p:nvPicPr>
            <p:cNvPr id="130" name="000061.jp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2552700"/>
              <a:ext cx="3251200" cy="2159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" name="000061.jp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46100" y="1066800"/>
              <a:ext cx="2159000" cy="1433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" name="000061.jp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01700" y="50800"/>
              <a:ext cx="1447800" cy="9614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244866"/>
              </p:ext>
            </p:extLst>
          </p:nvPr>
        </p:nvGraphicFramePr>
        <p:xfrm>
          <a:off x="6468528" y="1693493"/>
          <a:ext cx="1666240" cy="7558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51959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8572605"/>
              </p:ext>
            </p:extLst>
          </p:nvPr>
        </p:nvGraphicFramePr>
        <p:xfrm>
          <a:off x="5317589" y="4241800"/>
          <a:ext cx="4165600" cy="20156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51959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077085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/>
          <p:nvPr/>
        </p:nvSpPr>
        <p:spPr>
          <a:xfrm>
            <a:off x="5158857" y="342900"/>
            <a:ext cx="2671999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algn="ctr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/>
              <a:t>Mixture models</a:t>
            </a:r>
          </a:p>
        </p:txBody>
      </p:sp>
      <p:sp>
        <p:nvSpPr>
          <p:cNvPr id="470" name="Shape 470"/>
          <p:cNvSpPr>
            <a:spLocks noGrp="1"/>
          </p:cNvSpPr>
          <p:nvPr>
            <p:ph type="body" idx="4294967295"/>
          </p:nvPr>
        </p:nvSpPr>
        <p:spPr>
          <a:xfrm>
            <a:off x="145900" y="1471592"/>
            <a:ext cx="12969238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0" indent="0" defTabSz="584200">
              <a:lnSpc>
                <a:spcPct val="80000"/>
              </a:lnSpc>
              <a:spcBef>
                <a:spcPts val="2400"/>
              </a:spcBef>
              <a:buSzTx/>
              <a:buNone/>
              <a:defRPr sz="2800">
                <a:latin typeface="+mj-lt"/>
                <a:ea typeface="+mj-ea"/>
                <a:cs typeface="+mj-cs"/>
                <a:sym typeface="Helvetica Light"/>
              </a:defRPr>
            </a:lvl1pPr>
          </a:lstStyle>
          <a:p>
            <a:pPr lvl="0">
              <a:defRPr sz="1800"/>
            </a:pPr>
            <a:r>
              <a:rPr sz="2800" dirty="0"/>
              <a:t>Data driven: aspect, occlusion modes, subclasses</a:t>
            </a:r>
          </a:p>
        </p:txBody>
      </p:sp>
      <p:grpSp>
        <p:nvGrpSpPr>
          <p:cNvPr id="475" name="Group 475"/>
          <p:cNvGrpSpPr/>
          <p:nvPr/>
        </p:nvGrpSpPr>
        <p:grpSpPr>
          <a:xfrm>
            <a:off x="1095377" y="2030282"/>
            <a:ext cx="3746500" cy="4230061"/>
            <a:chOff x="0" y="0"/>
            <a:chExt cx="3746499" cy="4230059"/>
          </a:xfrm>
        </p:grpSpPr>
        <p:sp>
          <p:nvSpPr>
            <p:cNvPr id="471" name="Shape 471"/>
            <p:cNvSpPr/>
            <p:nvPr/>
          </p:nvSpPr>
          <p:spPr>
            <a:xfrm>
              <a:off x="10488" y="0"/>
              <a:ext cx="3736012" cy="4218756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grpSp>
          <p:nvGrpSpPr>
            <p:cNvPr id="474" name="Group 474"/>
            <p:cNvGrpSpPr/>
            <p:nvPr/>
          </p:nvGrpSpPr>
          <p:grpSpPr>
            <a:xfrm>
              <a:off x="0" y="10404"/>
              <a:ext cx="3736037" cy="4219656"/>
              <a:chOff x="0" y="0"/>
              <a:chExt cx="3736036" cy="4219654"/>
            </a:xfrm>
          </p:grpSpPr>
          <p:pic>
            <p:nvPicPr>
              <p:cNvPr id="472" name="person1.png"/>
              <p:cNvPicPr/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3736030" cy="132264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73" name="person2.png"/>
              <p:cNvPicPr/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1436951"/>
                <a:ext cx="3736037" cy="27827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479" name="Group 479"/>
          <p:cNvGrpSpPr/>
          <p:nvPr/>
        </p:nvGrpSpPr>
        <p:grpSpPr>
          <a:xfrm>
            <a:off x="6845300" y="2247900"/>
            <a:ext cx="5892800" cy="3667505"/>
            <a:chOff x="0" y="0"/>
            <a:chExt cx="5892800" cy="3667504"/>
          </a:xfrm>
        </p:grpSpPr>
        <p:pic>
          <p:nvPicPr>
            <p:cNvPr id="476" name="dropped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892800" cy="749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7" name="droppedImage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825500"/>
              <a:ext cx="5892800" cy="11217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8" name="droppedImage.pdf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1981200"/>
              <a:ext cx="5892800" cy="16863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80" name="Shape 480"/>
          <p:cNvSpPr/>
          <p:nvPr/>
        </p:nvSpPr>
        <p:spPr>
          <a:xfrm>
            <a:off x="145900" y="6835827"/>
            <a:ext cx="12858899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584200">
              <a:lnSpc>
                <a:spcPct val="80000"/>
              </a:lnSpc>
              <a:spcBef>
                <a:spcPts val="2400"/>
              </a:spcBef>
            </a:lvl1pPr>
          </a:lstStyle>
          <a:p>
            <a:pPr lvl="0">
              <a:defRPr sz="1800"/>
            </a:pPr>
            <a:r>
              <a:rPr sz="2800"/>
              <a:t>Progress bar:</a:t>
            </a:r>
          </a:p>
        </p:txBody>
      </p:sp>
      <p:pic>
        <p:nvPicPr>
          <p:cNvPr id="482" name="latent (dragged).pdf"/>
          <p:cNvPicPr/>
          <p:nvPr/>
        </p:nvPicPr>
        <p:blipFill>
          <a:blip r:embed="rId7">
            <a:extLst/>
          </a:blip>
          <a:srcRect l="62142" t="26651" r="10786" b="59859"/>
          <a:stretch>
            <a:fillRect/>
          </a:stretch>
        </p:blipFill>
        <p:spPr>
          <a:xfrm>
            <a:off x="2548845" y="7380608"/>
            <a:ext cx="2032001" cy="13103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7" name="Group 487"/>
          <p:cNvGrpSpPr/>
          <p:nvPr/>
        </p:nvGrpSpPr>
        <p:grpSpPr>
          <a:xfrm>
            <a:off x="5278589" y="7378534"/>
            <a:ext cx="1158572" cy="1308105"/>
            <a:chOff x="0" y="0"/>
            <a:chExt cx="1158571" cy="1308104"/>
          </a:xfrm>
        </p:grpSpPr>
        <p:sp>
          <p:nvSpPr>
            <p:cNvPr id="483" name="Shape 483"/>
            <p:cNvSpPr/>
            <p:nvPr/>
          </p:nvSpPr>
          <p:spPr>
            <a:xfrm>
              <a:off x="3243" y="0"/>
              <a:ext cx="1155329" cy="1304609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grpSp>
          <p:nvGrpSpPr>
            <p:cNvPr id="486" name="Group 486"/>
            <p:cNvGrpSpPr/>
            <p:nvPr/>
          </p:nvGrpSpPr>
          <p:grpSpPr>
            <a:xfrm>
              <a:off x="0" y="3217"/>
              <a:ext cx="1155334" cy="1304888"/>
              <a:chOff x="0" y="0"/>
              <a:chExt cx="1155333" cy="1304886"/>
            </a:xfrm>
          </p:grpSpPr>
          <p:pic>
            <p:nvPicPr>
              <p:cNvPr id="484" name="person1.png"/>
              <p:cNvPicPr/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1155333" cy="4090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85" name="person2.png"/>
              <p:cNvPicPr/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444362"/>
                <a:ext cx="1155334" cy="8605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493" name="Group 493"/>
          <p:cNvGrpSpPr/>
          <p:nvPr/>
        </p:nvGrpSpPr>
        <p:grpSpPr>
          <a:xfrm>
            <a:off x="7138092" y="7378700"/>
            <a:ext cx="902459" cy="1308104"/>
            <a:chOff x="0" y="0"/>
            <a:chExt cx="902458" cy="1308103"/>
          </a:xfrm>
        </p:grpSpPr>
        <p:sp>
          <p:nvSpPr>
            <p:cNvPr id="488" name="Shape 488"/>
            <p:cNvSpPr/>
            <p:nvPr/>
          </p:nvSpPr>
          <p:spPr>
            <a:xfrm>
              <a:off x="74" y="0"/>
              <a:ext cx="901379" cy="1308093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grpSp>
          <p:nvGrpSpPr>
            <p:cNvPr id="492" name="Group 492"/>
            <p:cNvGrpSpPr/>
            <p:nvPr/>
          </p:nvGrpSpPr>
          <p:grpSpPr>
            <a:xfrm>
              <a:off x="0" y="0"/>
              <a:ext cx="902459" cy="1308104"/>
              <a:chOff x="0" y="0"/>
              <a:chExt cx="902458" cy="1308103"/>
            </a:xfrm>
          </p:grpSpPr>
          <p:pic>
            <p:nvPicPr>
              <p:cNvPr id="489" name="person1.png"/>
              <p:cNvPicPr/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1722" y="0"/>
                <a:ext cx="899326" cy="2795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90" name="person2.png"/>
              <p:cNvPicPr/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2711" y="304798"/>
                <a:ext cx="899748" cy="3906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91" name="person3.png"/>
              <p:cNvPicPr/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0" y="720732"/>
                <a:ext cx="900004" cy="5873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494" name="Shape 494"/>
          <p:cNvSpPr/>
          <p:nvPr/>
        </p:nvSpPr>
        <p:spPr>
          <a:xfrm flipH="1">
            <a:off x="1888773" y="8028533"/>
            <a:ext cx="614466" cy="1"/>
          </a:xfrm>
          <a:prstGeom prst="line">
            <a:avLst/>
          </a:prstGeom>
          <a:ln w="38100">
            <a:solidFill>
              <a:srgbClr val="9411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lvl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95" name="Shape 495"/>
          <p:cNvSpPr/>
          <p:nvPr/>
        </p:nvSpPr>
        <p:spPr>
          <a:xfrm flipH="1">
            <a:off x="4616447" y="8039100"/>
            <a:ext cx="614467" cy="1"/>
          </a:xfrm>
          <a:prstGeom prst="line">
            <a:avLst/>
          </a:prstGeom>
          <a:ln w="38100">
            <a:solidFill>
              <a:srgbClr val="9411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lvl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96" name="Shape 496"/>
          <p:cNvSpPr/>
          <p:nvPr/>
        </p:nvSpPr>
        <p:spPr>
          <a:xfrm flipH="1">
            <a:off x="6483347" y="8039100"/>
            <a:ext cx="614467" cy="1"/>
          </a:xfrm>
          <a:prstGeom prst="line">
            <a:avLst/>
          </a:prstGeom>
          <a:ln w="38100">
            <a:solidFill>
              <a:srgbClr val="9411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lvl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497" name="droppedImage.pn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761036" y="7378700"/>
            <a:ext cx="3674223" cy="1308100"/>
          </a:xfrm>
          <a:prstGeom prst="rect">
            <a:avLst/>
          </a:prstGeom>
          <a:ln w="12700">
            <a:miter lim="400000"/>
          </a:ln>
        </p:spPr>
      </p:pic>
      <p:sp>
        <p:nvSpPr>
          <p:cNvPr id="498" name="Shape 498"/>
          <p:cNvSpPr/>
          <p:nvPr/>
        </p:nvSpPr>
        <p:spPr>
          <a:xfrm flipH="1">
            <a:off x="8083547" y="8039100"/>
            <a:ext cx="614467" cy="1"/>
          </a:xfrm>
          <a:prstGeom prst="line">
            <a:avLst/>
          </a:prstGeom>
          <a:ln w="38100">
            <a:solidFill>
              <a:srgbClr val="9411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lvl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99" name="Shape 499"/>
          <p:cNvSpPr/>
          <p:nvPr/>
        </p:nvSpPr>
        <p:spPr>
          <a:xfrm>
            <a:off x="400047" y="8750300"/>
            <a:ext cx="10823398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/>
              <a:t>AP   12%              27%                36%          45%                        49%</a:t>
            </a:r>
          </a:p>
          <a:p>
            <a:pPr lvl="0">
              <a:defRPr sz="1800"/>
            </a:pPr>
            <a:r>
              <a:rPr sz="2800"/>
              <a:t>       2005             2008               2009         2010                       2011</a:t>
            </a:r>
          </a:p>
        </p:txBody>
      </p:sp>
      <p:sp>
        <p:nvSpPr>
          <p:cNvPr id="500" name="Shape 500"/>
          <p:cNvSpPr/>
          <p:nvPr/>
        </p:nvSpPr>
        <p:spPr>
          <a:xfrm>
            <a:off x="6483347" y="7289800"/>
            <a:ext cx="6106318" cy="2336453"/>
          </a:xfrm>
          <a:prstGeom prst="rect">
            <a:avLst/>
          </a:prstGeom>
          <a:solidFill>
            <a:srgbClr val="E2F4E6">
              <a:alpha val="75723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pic>
        <p:nvPicPr>
          <p:cNvPr id="501" name="000012.jpg"/>
          <p:cNvPicPr/>
          <p:nvPr/>
        </p:nvPicPr>
        <p:blipFill>
          <a:blip r:embed="rId12">
            <a:extLst/>
          </a:blip>
          <a:srcRect l="28800" t="27627" r="27000" b="14114"/>
          <a:stretch>
            <a:fillRect/>
          </a:stretch>
        </p:blipFill>
        <p:spPr>
          <a:xfrm>
            <a:off x="5552287" y="4484730"/>
            <a:ext cx="1269541" cy="1114439"/>
          </a:xfrm>
          <a:prstGeom prst="rect">
            <a:avLst/>
          </a:prstGeom>
          <a:ln w="12700">
            <a:miter lim="400000"/>
          </a:ln>
        </p:spPr>
      </p:pic>
      <p:pic>
        <p:nvPicPr>
          <p:cNvPr id="502" name="000071.jpg"/>
          <p:cNvPicPr/>
          <p:nvPr/>
        </p:nvPicPr>
        <p:blipFill>
          <a:blip r:embed="rId13">
            <a:extLst/>
          </a:blip>
          <a:srcRect l="9600" t="19200" r="11000" b="22400"/>
          <a:stretch>
            <a:fillRect/>
          </a:stretch>
        </p:blipFill>
        <p:spPr>
          <a:xfrm>
            <a:off x="5606165" y="3309329"/>
            <a:ext cx="1269512" cy="7003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3" name="000014.jpg"/>
          <p:cNvPicPr/>
          <p:nvPr/>
        </p:nvPicPr>
        <p:blipFill>
          <a:blip r:embed="rId14">
            <a:extLst/>
          </a:blip>
          <a:srcRect l="31763" t="43931"/>
          <a:stretch>
            <a:fillRect/>
          </a:stretch>
        </p:blipFill>
        <p:spPr>
          <a:xfrm>
            <a:off x="5557944" y="2341364"/>
            <a:ext cx="1269517" cy="694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04" name="000001.jpg"/>
          <p:cNvPicPr/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97638" y="2052991"/>
            <a:ext cx="925201" cy="1310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505" name="000372.jpg"/>
          <p:cNvPicPr/>
          <p:nvPr/>
        </p:nvPicPr>
        <p:blipFill>
          <a:blip r:embed="rId16">
            <a:extLst/>
          </a:blip>
          <a:srcRect l="50246" r="26254"/>
          <a:stretch>
            <a:fillRect/>
          </a:stretch>
        </p:blipFill>
        <p:spPr>
          <a:xfrm>
            <a:off x="145901" y="3704456"/>
            <a:ext cx="828477" cy="23550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95377" y="7352437"/>
            <a:ext cx="726021" cy="141258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/>
          <p:nvPr/>
        </p:nvSpPr>
        <p:spPr>
          <a:xfrm>
            <a:off x="5105558" y="342900"/>
            <a:ext cx="2778597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algn="ctr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/>
              <a:t>Pushmi–pullyu?</a:t>
            </a:r>
          </a:p>
        </p:txBody>
      </p:sp>
      <p:sp>
        <p:nvSpPr>
          <p:cNvPr id="508" name="Shape 508"/>
          <p:cNvSpPr>
            <a:spLocks noGrp="1"/>
          </p:cNvSpPr>
          <p:nvPr>
            <p:ph type="body" idx="4294967295"/>
          </p:nvPr>
        </p:nvSpPr>
        <p:spPr>
          <a:xfrm>
            <a:off x="251742" y="1485900"/>
            <a:ext cx="13017500" cy="96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0" indent="0" defTabSz="584200">
              <a:lnSpc>
                <a:spcPct val="80000"/>
              </a:lnSpc>
              <a:spcBef>
                <a:spcPts val="2400"/>
              </a:spcBef>
              <a:buSzTx/>
              <a:buNone/>
              <a:defRPr sz="2800">
                <a:latin typeface="+mj-lt"/>
                <a:ea typeface="+mj-ea"/>
                <a:cs typeface="+mj-cs"/>
                <a:sym typeface="Helvetica Light"/>
              </a:defRPr>
            </a:lvl1pPr>
          </a:lstStyle>
          <a:p>
            <a:pPr lvl="0">
              <a:defRPr sz="1800"/>
            </a:pPr>
            <a:r>
              <a:rPr sz="2800" dirty="0"/>
              <a:t>Good generalization properties on Doctor </a:t>
            </a:r>
            <a:r>
              <a:rPr sz="2800" dirty="0" err="1"/>
              <a:t>Dolittle’s</a:t>
            </a:r>
            <a:r>
              <a:rPr sz="2800" dirty="0"/>
              <a:t> farm</a:t>
            </a:r>
          </a:p>
        </p:txBody>
      </p:sp>
      <p:pic>
        <p:nvPicPr>
          <p:cNvPr id="509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0108" y="4826000"/>
            <a:ext cx="6180384" cy="4495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10" name="horse_sym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93361" y="5496804"/>
            <a:ext cx="3914178" cy="3149601"/>
          </a:xfrm>
          <a:prstGeom prst="rect">
            <a:avLst/>
          </a:prstGeom>
          <a:ln w="12700">
            <a:miter lim="400000"/>
          </a:ln>
        </p:spPr>
      </p:pic>
      <p:sp>
        <p:nvSpPr>
          <p:cNvPr id="511" name="Shape 511"/>
          <p:cNvSpPr/>
          <p:nvPr/>
        </p:nvSpPr>
        <p:spPr>
          <a:xfrm>
            <a:off x="8100211" y="8661400"/>
            <a:ext cx="3691282" cy="96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 defTabSz="584200">
              <a:defRPr sz="1800"/>
            </a:pPr>
            <a:r>
              <a:rPr sz="2800"/>
              <a:t>This was supposed to</a:t>
            </a:r>
          </a:p>
          <a:p>
            <a:pPr lvl="0" algn="ctr" defTabSz="584200">
              <a:defRPr sz="1800"/>
            </a:pPr>
            <a:r>
              <a:rPr sz="2800"/>
              <a:t>detect horses</a:t>
            </a:r>
          </a:p>
        </p:txBody>
      </p:sp>
      <p:pic>
        <p:nvPicPr>
          <p:cNvPr id="512" name="dropped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49602" y="2463800"/>
            <a:ext cx="2352895" cy="1663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13" name="droppedImage.tif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7213600" y="2457450"/>
            <a:ext cx="2352895" cy="1663700"/>
          </a:xfrm>
          <a:prstGeom prst="rect">
            <a:avLst/>
          </a:prstGeom>
          <a:ln w="12700">
            <a:miter lim="400000"/>
          </a:ln>
        </p:spPr>
      </p:pic>
      <p:sp>
        <p:nvSpPr>
          <p:cNvPr id="514" name="Shape 514"/>
          <p:cNvSpPr/>
          <p:nvPr/>
        </p:nvSpPr>
        <p:spPr>
          <a:xfrm>
            <a:off x="3733800" y="3048000"/>
            <a:ext cx="7150228" cy="60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>
              <a:defRPr sz="3500"/>
            </a:lvl1pPr>
          </a:lstStyle>
          <a:p>
            <a:pPr lvl="0">
              <a:defRPr sz="1800"/>
            </a:pPr>
            <a:r>
              <a:rPr sz="3500"/>
              <a:t>(                      +                      ) / 2 =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hape 516"/>
          <p:cNvSpPr/>
          <p:nvPr/>
        </p:nvSpPr>
        <p:spPr>
          <a:xfrm>
            <a:off x="4978217" y="342900"/>
            <a:ext cx="3033279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algn="ctr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/>
              <a:t>Latent orientation</a:t>
            </a:r>
          </a:p>
        </p:txBody>
      </p:sp>
      <p:sp>
        <p:nvSpPr>
          <p:cNvPr id="517" name="Shape 517"/>
          <p:cNvSpPr>
            <a:spLocks noGrp="1"/>
          </p:cNvSpPr>
          <p:nvPr>
            <p:ph type="body" idx="4294967295"/>
          </p:nvPr>
        </p:nvSpPr>
        <p:spPr>
          <a:xfrm>
            <a:off x="406710" y="1104900"/>
            <a:ext cx="12382190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0" indent="0" defTabSz="584200">
              <a:lnSpc>
                <a:spcPct val="80000"/>
              </a:lnSpc>
              <a:spcBef>
                <a:spcPts val="2400"/>
              </a:spcBef>
              <a:buSzTx/>
              <a:buNone/>
              <a:defRPr sz="2800">
                <a:latin typeface="+mj-lt"/>
                <a:ea typeface="+mj-ea"/>
                <a:cs typeface="+mj-cs"/>
                <a:sym typeface="Helvetica Light"/>
              </a:defRPr>
            </a:lvl1pPr>
          </a:lstStyle>
          <a:p>
            <a:pPr lvl="0">
              <a:defRPr sz="1800"/>
            </a:pPr>
            <a:r>
              <a:rPr sz="2800"/>
              <a:t>Unsupervised left/right orientation discovery</a:t>
            </a:r>
          </a:p>
        </p:txBody>
      </p:sp>
      <p:grpSp>
        <p:nvGrpSpPr>
          <p:cNvPr id="523" name="Group 523"/>
          <p:cNvGrpSpPr/>
          <p:nvPr/>
        </p:nvGrpSpPr>
        <p:grpSpPr>
          <a:xfrm>
            <a:off x="1855272" y="1854200"/>
            <a:ext cx="3378204" cy="4896673"/>
            <a:chOff x="0" y="0"/>
            <a:chExt cx="3378203" cy="4896672"/>
          </a:xfrm>
        </p:grpSpPr>
        <p:sp>
          <p:nvSpPr>
            <p:cNvPr id="518" name="Shape 518"/>
            <p:cNvSpPr/>
            <p:nvPr/>
          </p:nvSpPr>
          <p:spPr>
            <a:xfrm>
              <a:off x="277" y="0"/>
              <a:ext cx="3374171" cy="4896662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grpSp>
          <p:nvGrpSpPr>
            <p:cNvPr id="522" name="Group 522"/>
            <p:cNvGrpSpPr/>
            <p:nvPr/>
          </p:nvGrpSpPr>
          <p:grpSpPr>
            <a:xfrm>
              <a:off x="0" y="0"/>
              <a:ext cx="3378204" cy="4896673"/>
              <a:chOff x="0" y="0"/>
              <a:chExt cx="3378203" cy="4896672"/>
            </a:xfrm>
          </p:grpSpPr>
          <p:pic>
            <p:nvPicPr>
              <p:cNvPr id="519" name="person1.png"/>
              <p:cNvPicPr/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6447" y="0"/>
                <a:ext cx="3366470" cy="104629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20" name="person2.png"/>
              <p:cNvPicPr/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0149" y="1140964"/>
                <a:ext cx="3368055" cy="14623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21" name="person3.png"/>
              <p:cNvPicPr/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2697948"/>
                <a:ext cx="3369014" cy="21987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529" name="Group 529"/>
          <p:cNvGrpSpPr/>
          <p:nvPr/>
        </p:nvGrpSpPr>
        <p:grpSpPr>
          <a:xfrm>
            <a:off x="7550491" y="1860653"/>
            <a:ext cx="2974034" cy="4902203"/>
            <a:chOff x="0" y="0"/>
            <a:chExt cx="2974032" cy="4902201"/>
          </a:xfrm>
        </p:grpSpPr>
        <p:pic>
          <p:nvPicPr>
            <p:cNvPr id="524" name="droppedImage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95408" y="0"/>
              <a:ext cx="2387782" cy="7717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5" name="droppedImage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1073435"/>
              <a:ext cx="2972280" cy="18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6" name="droppedImage.png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3083686"/>
              <a:ext cx="2974033" cy="18185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27" name="Shape 527"/>
            <p:cNvSpPr/>
            <p:nvPr/>
          </p:nvSpPr>
          <p:spPr>
            <a:xfrm flipV="1">
              <a:off x="1489958" y="783121"/>
              <a:ext cx="1" cy="264169"/>
            </a:xfrm>
            <a:prstGeom prst="line">
              <a:avLst/>
            </a:prstGeom>
            <a:noFill/>
            <a:ln w="38100" cap="flat">
              <a:solidFill>
                <a:srgbClr val="9411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8" name="Shape 528"/>
            <p:cNvSpPr/>
            <p:nvPr/>
          </p:nvSpPr>
          <p:spPr>
            <a:xfrm flipV="1">
              <a:off x="1489958" y="2899625"/>
              <a:ext cx="1" cy="177229"/>
            </a:xfrm>
            <a:prstGeom prst="line">
              <a:avLst/>
            </a:prstGeom>
            <a:noFill/>
            <a:ln w="38100" cap="flat">
              <a:solidFill>
                <a:srgbClr val="9411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530" name="Shape 530"/>
          <p:cNvSpPr/>
          <p:nvPr/>
        </p:nvSpPr>
        <p:spPr>
          <a:xfrm>
            <a:off x="10796127" y="1949450"/>
            <a:ext cx="806299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/>
          </a:lstStyle>
          <a:p>
            <a:pPr lvl="0">
              <a:defRPr sz="1800"/>
            </a:pPr>
            <a:r>
              <a:rPr sz="2800"/>
              <a:t>0.42</a:t>
            </a:r>
          </a:p>
        </p:txBody>
      </p:sp>
      <p:sp>
        <p:nvSpPr>
          <p:cNvPr id="531" name="Shape 531"/>
          <p:cNvSpPr/>
          <p:nvPr/>
        </p:nvSpPr>
        <p:spPr>
          <a:xfrm>
            <a:off x="10796127" y="3486150"/>
            <a:ext cx="806299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/>
          </a:lstStyle>
          <a:p>
            <a:pPr lvl="0">
              <a:defRPr sz="1800"/>
            </a:pPr>
            <a:r>
              <a:rPr sz="2800"/>
              <a:t>0.47</a:t>
            </a:r>
          </a:p>
        </p:txBody>
      </p:sp>
      <p:sp>
        <p:nvSpPr>
          <p:cNvPr id="532" name="Shape 532"/>
          <p:cNvSpPr/>
          <p:nvPr/>
        </p:nvSpPr>
        <p:spPr>
          <a:xfrm>
            <a:off x="10796127" y="5492750"/>
            <a:ext cx="806299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/>
          </a:lstStyle>
          <a:p>
            <a:pPr lvl="0">
              <a:defRPr sz="1800"/>
            </a:pPr>
            <a:r>
              <a:rPr sz="2800"/>
              <a:t>0.57</a:t>
            </a:r>
          </a:p>
        </p:txBody>
      </p:sp>
      <p:sp>
        <p:nvSpPr>
          <p:cNvPr id="533" name="Shape 533"/>
          <p:cNvSpPr/>
          <p:nvPr/>
        </p:nvSpPr>
        <p:spPr>
          <a:xfrm>
            <a:off x="10414000" y="1308100"/>
            <a:ext cx="1556970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584200">
              <a:defRPr u="sng"/>
            </a:lvl1pPr>
          </a:lstStyle>
          <a:p>
            <a:pPr lvl="0">
              <a:defRPr sz="1800" u="none"/>
            </a:pPr>
            <a:r>
              <a:rPr sz="2800" u="sng"/>
              <a:t>horse AP</a:t>
            </a:r>
          </a:p>
        </p:txBody>
      </p:sp>
      <p:pic>
        <p:nvPicPr>
          <p:cNvPr id="535" name="latent (dragged).pdf"/>
          <p:cNvPicPr/>
          <p:nvPr/>
        </p:nvPicPr>
        <p:blipFill>
          <a:blip r:embed="rId8">
            <a:extLst/>
          </a:blip>
          <a:srcRect l="62142" t="26651" r="10786" b="59859"/>
          <a:stretch>
            <a:fillRect/>
          </a:stretch>
        </p:blipFill>
        <p:spPr>
          <a:xfrm>
            <a:off x="2555508" y="7418708"/>
            <a:ext cx="2032001" cy="13103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40" name="Group 540"/>
          <p:cNvGrpSpPr/>
          <p:nvPr/>
        </p:nvGrpSpPr>
        <p:grpSpPr>
          <a:xfrm>
            <a:off x="5285252" y="7416634"/>
            <a:ext cx="1158572" cy="1308105"/>
            <a:chOff x="0" y="0"/>
            <a:chExt cx="1158571" cy="1308104"/>
          </a:xfrm>
        </p:grpSpPr>
        <p:sp>
          <p:nvSpPr>
            <p:cNvPr id="536" name="Shape 536"/>
            <p:cNvSpPr/>
            <p:nvPr/>
          </p:nvSpPr>
          <p:spPr>
            <a:xfrm>
              <a:off x="3243" y="0"/>
              <a:ext cx="1155329" cy="1304609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grpSp>
          <p:nvGrpSpPr>
            <p:cNvPr id="539" name="Group 539"/>
            <p:cNvGrpSpPr/>
            <p:nvPr/>
          </p:nvGrpSpPr>
          <p:grpSpPr>
            <a:xfrm>
              <a:off x="0" y="3217"/>
              <a:ext cx="1155334" cy="1304888"/>
              <a:chOff x="0" y="0"/>
              <a:chExt cx="1155333" cy="1304886"/>
            </a:xfrm>
          </p:grpSpPr>
          <p:pic>
            <p:nvPicPr>
              <p:cNvPr id="537" name="person1.png"/>
              <p:cNvPicPr/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0" y="0"/>
                <a:ext cx="1155333" cy="4090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38" name="person2.png"/>
              <p:cNvPicPr/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0" y="444362"/>
                <a:ext cx="1155334" cy="8605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546" name="Group 546"/>
          <p:cNvGrpSpPr/>
          <p:nvPr/>
        </p:nvGrpSpPr>
        <p:grpSpPr>
          <a:xfrm>
            <a:off x="7144754" y="7416800"/>
            <a:ext cx="902459" cy="1308104"/>
            <a:chOff x="0" y="0"/>
            <a:chExt cx="902458" cy="1308103"/>
          </a:xfrm>
        </p:grpSpPr>
        <p:sp>
          <p:nvSpPr>
            <p:cNvPr id="541" name="Shape 541"/>
            <p:cNvSpPr/>
            <p:nvPr/>
          </p:nvSpPr>
          <p:spPr>
            <a:xfrm>
              <a:off x="74" y="0"/>
              <a:ext cx="901379" cy="1308093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grpSp>
          <p:nvGrpSpPr>
            <p:cNvPr id="545" name="Group 545"/>
            <p:cNvGrpSpPr/>
            <p:nvPr/>
          </p:nvGrpSpPr>
          <p:grpSpPr>
            <a:xfrm>
              <a:off x="0" y="0"/>
              <a:ext cx="902459" cy="1308104"/>
              <a:chOff x="0" y="0"/>
              <a:chExt cx="902458" cy="1308103"/>
            </a:xfrm>
          </p:grpSpPr>
          <p:pic>
            <p:nvPicPr>
              <p:cNvPr id="542" name="person1.png"/>
              <p:cNvPicPr/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722" y="0"/>
                <a:ext cx="899326" cy="2795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43" name="person2.png"/>
              <p:cNvPicPr/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2711" y="304798"/>
                <a:ext cx="899748" cy="3906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44" name="person3.png"/>
              <p:cNvPicPr/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720732"/>
                <a:ext cx="900004" cy="5873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547" name="Shape 547"/>
          <p:cNvSpPr/>
          <p:nvPr/>
        </p:nvSpPr>
        <p:spPr>
          <a:xfrm flipH="1">
            <a:off x="1895436" y="8066633"/>
            <a:ext cx="614466" cy="1"/>
          </a:xfrm>
          <a:prstGeom prst="line">
            <a:avLst/>
          </a:prstGeom>
          <a:ln w="38100">
            <a:solidFill>
              <a:srgbClr val="9411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lvl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48" name="Shape 548"/>
          <p:cNvSpPr/>
          <p:nvPr/>
        </p:nvSpPr>
        <p:spPr>
          <a:xfrm flipH="1">
            <a:off x="4623110" y="8077200"/>
            <a:ext cx="614466" cy="1"/>
          </a:xfrm>
          <a:prstGeom prst="line">
            <a:avLst/>
          </a:prstGeom>
          <a:ln w="38100">
            <a:solidFill>
              <a:srgbClr val="9411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lvl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49" name="Shape 549"/>
          <p:cNvSpPr/>
          <p:nvPr/>
        </p:nvSpPr>
        <p:spPr>
          <a:xfrm flipH="1">
            <a:off x="6490010" y="8077200"/>
            <a:ext cx="614466" cy="1"/>
          </a:xfrm>
          <a:prstGeom prst="line">
            <a:avLst/>
          </a:prstGeom>
          <a:ln w="38100">
            <a:solidFill>
              <a:srgbClr val="9411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lvl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550" name="droppedImage.pn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767698" y="7416800"/>
            <a:ext cx="3674223" cy="1308100"/>
          </a:xfrm>
          <a:prstGeom prst="rect">
            <a:avLst/>
          </a:prstGeom>
          <a:ln w="12700">
            <a:miter lim="400000"/>
          </a:ln>
        </p:spPr>
      </p:pic>
      <p:sp>
        <p:nvSpPr>
          <p:cNvPr id="551" name="Shape 551"/>
          <p:cNvSpPr/>
          <p:nvPr/>
        </p:nvSpPr>
        <p:spPr>
          <a:xfrm flipH="1">
            <a:off x="8090210" y="8077200"/>
            <a:ext cx="614466" cy="1"/>
          </a:xfrm>
          <a:prstGeom prst="line">
            <a:avLst/>
          </a:prstGeom>
          <a:ln w="38100">
            <a:solidFill>
              <a:srgbClr val="9411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lvl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2" name="Shape 552"/>
          <p:cNvSpPr/>
          <p:nvPr/>
        </p:nvSpPr>
        <p:spPr>
          <a:xfrm>
            <a:off x="406710" y="8788400"/>
            <a:ext cx="10823398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/>
              <a:t>AP   12%              27%                36%          45%                        49%</a:t>
            </a:r>
          </a:p>
          <a:p>
            <a:pPr lvl="0">
              <a:defRPr sz="1800"/>
            </a:pPr>
            <a:r>
              <a:rPr sz="2800"/>
              <a:t>       2005             2008               2009         2010                       2011</a:t>
            </a:r>
          </a:p>
        </p:txBody>
      </p:sp>
      <p:sp>
        <p:nvSpPr>
          <p:cNvPr id="553" name="Shape 553"/>
          <p:cNvSpPr/>
          <p:nvPr/>
        </p:nvSpPr>
        <p:spPr>
          <a:xfrm>
            <a:off x="8082815" y="7315200"/>
            <a:ext cx="4500188" cy="2336453"/>
          </a:xfrm>
          <a:prstGeom prst="rect">
            <a:avLst/>
          </a:prstGeom>
          <a:solidFill>
            <a:srgbClr val="E2F4E6">
              <a:alpha val="75723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54" name="Shape 554"/>
          <p:cNvSpPr/>
          <p:nvPr/>
        </p:nvSpPr>
        <p:spPr>
          <a:xfrm>
            <a:off x="406710" y="6962827"/>
            <a:ext cx="1238219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584200">
              <a:lnSpc>
                <a:spcPct val="80000"/>
              </a:lnSpc>
              <a:spcBef>
                <a:spcPts val="2400"/>
              </a:spcBef>
            </a:lvl1pPr>
          </a:lstStyle>
          <a:p>
            <a:pPr lvl="0">
              <a:defRPr sz="1800"/>
            </a:pPr>
            <a:r>
              <a:rPr sz="2800" dirty="0"/>
              <a:t>Progress bar: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5377" y="7352437"/>
            <a:ext cx="726021" cy="141258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Shape 556"/>
          <p:cNvSpPr/>
          <p:nvPr/>
        </p:nvSpPr>
        <p:spPr>
          <a:xfrm>
            <a:off x="4809576" y="342900"/>
            <a:ext cx="3370561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algn="ctr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/>
              <a:t>Summary of results</a:t>
            </a:r>
          </a:p>
        </p:txBody>
      </p:sp>
      <p:pic>
        <p:nvPicPr>
          <p:cNvPr id="558" name="latent (dragged).pdf"/>
          <p:cNvPicPr/>
          <p:nvPr/>
        </p:nvPicPr>
        <p:blipFill>
          <a:blip r:embed="rId2">
            <a:extLst/>
          </a:blip>
          <a:srcRect l="62143" t="26651" r="10785" b="59859"/>
          <a:stretch>
            <a:fillRect/>
          </a:stretch>
        </p:blipFill>
        <p:spPr>
          <a:xfrm>
            <a:off x="2864691" y="2402208"/>
            <a:ext cx="3013215" cy="19431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3" name="Group 563"/>
          <p:cNvGrpSpPr/>
          <p:nvPr/>
        </p:nvGrpSpPr>
        <p:grpSpPr>
          <a:xfrm>
            <a:off x="6724653" y="2095500"/>
            <a:ext cx="2266947" cy="2559529"/>
            <a:chOff x="0" y="0"/>
            <a:chExt cx="2266946" cy="2559528"/>
          </a:xfrm>
        </p:grpSpPr>
        <p:sp>
          <p:nvSpPr>
            <p:cNvPr id="559" name="Shape 559"/>
            <p:cNvSpPr/>
            <p:nvPr/>
          </p:nvSpPr>
          <p:spPr>
            <a:xfrm>
              <a:off x="6346" y="0"/>
              <a:ext cx="2260601" cy="2552700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grpSp>
          <p:nvGrpSpPr>
            <p:cNvPr id="562" name="Group 562"/>
            <p:cNvGrpSpPr/>
            <p:nvPr/>
          </p:nvGrpSpPr>
          <p:grpSpPr>
            <a:xfrm>
              <a:off x="0" y="6295"/>
              <a:ext cx="2260603" cy="2553234"/>
              <a:chOff x="0" y="0"/>
              <a:chExt cx="2260602" cy="2553232"/>
            </a:xfrm>
          </p:grpSpPr>
          <p:pic>
            <p:nvPicPr>
              <p:cNvPr id="560" name="person1.png"/>
              <p:cNvPicPr/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2260601" cy="80030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61" name="person2.png"/>
              <p:cNvPicPr/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869474"/>
                <a:ext cx="2260603" cy="168375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569" name="Group 569"/>
          <p:cNvGrpSpPr/>
          <p:nvPr/>
        </p:nvGrpSpPr>
        <p:grpSpPr>
          <a:xfrm>
            <a:off x="9855028" y="1866899"/>
            <a:ext cx="2085287" cy="3022605"/>
            <a:chOff x="0" y="0"/>
            <a:chExt cx="2085286" cy="3022603"/>
          </a:xfrm>
        </p:grpSpPr>
        <p:sp>
          <p:nvSpPr>
            <p:cNvPr id="564" name="Shape 564"/>
            <p:cNvSpPr/>
            <p:nvPr/>
          </p:nvSpPr>
          <p:spPr>
            <a:xfrm>
              <a:off x="171" y="0"/>
              <a:ext cx="2082801" cy="3022600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grpSp>
          <p:nvGrpSpPr>
            <p:cNvPr id="568" name="Group 568"/>
            <p:cNvGrpSpPr/>
            <p:nvPr/>
          </p:nvGrpSpPr>
          <p:grpSpPr>
            <a:xfrm>
              <a:off x="0" y="0"/>
              <a:ext cx="2085287" cy="3022604"/>
              <a:chOff x="0" y="0"/>
              <a:chExt cx="2085286" cy="3022603"/>
            </a:xfrm>
          </p:grpSpPr>
          <p:pic>
            <p:nvPicPr>
              <p:cNvPr id="565" name="person1.png"/>
              <p:cNvPicPr/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980" y="0"/>
                <a:ext cx="2078045" cy="6458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66" name="person2.png"/>
              <p:cNvPicPr/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6264" y="704291"/>
                <a:ext cx="2079023" cy="9026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67" name="person3.png"/>
              <p:cNvPicPr/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1665382"/>
                <a:ext cx="2079614" cy="13572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570" name="Shape 570"/>
          <p:cNvSpPr/>
          <p:nvPr/>
        </p:nvSpPr>
        <p:spPr>
          <a:xfrm>
            <a:off x="610722" y="4413250"/>
            <a:ext cx="1790701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ctr" defTabSz="584200">
              <a:lnSpc>
                <a:spcPct val="90000"/>
              </a:lnSpc>
              <a:defRPr sz="1800"/>
            </a:pPr>
            <a:r>
              <a:t>[DT’05]</a:t>
            </a:r>
          </a:p>
          <a:p>
            <a:pPr lvl="0" algn="ctr" defTabSz="584200">
              <a:lnSpc>
                <a:spcPct val="90000"/>
              </a:lnSpc>
              <a:defRPr sz="1800"/>
            </a:pPr>
            <a:r>
              <a:t>AP 0.12</a:t>
            </a:r>
          </a:p>
        </p:txBody>
      </p:sp>
      <p:sp>
        <p:nvSpPr>
          <p:cNvPr id="571" name="Shape 571"/>
          <p:cNvSpPr/>
          <p:nvPr/>
        </p:nvSpPr>
        <p:spPr>
          <a:xfrm>
            <a:off x="3826849" y="4413250"/>
            <a:ext cx="1105054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ctr" defTabSz="584200">
              <a:lnSpc>
                <a:spcPct val="90000"/>
              </a:lnSpc>
              <a:defRPr sz="1800"/>
            </a:pPr>
            <a:r>
              <a:t>[FMR’08]</a:t>
            </a:r>
          </a:p>
          <a:p>
            <a:pPr lvl="0" algn="ctr" defTabSz="584200">
              <a:lnSpc>
                <a:spcPct val="90000"/>
              </a:lnSpc>
              <a:defRPr sz="1800"/>
            </a:pPr>
            <a:r>
              <a:t>AP 0.27</a:t>
            </a:r>
          </a:p>
        </p:txBody>
      </p:sp>
      <p:sp>
        <p:nvSpPr>
          <p:cNvPr id="572" name="Shape 572"/>
          <p:cNvSpPr/>
          <p:nvPr/>
        </p:nvSpPr>
        <p:spPr>
          <a:xfrm>
            <a:off x="7217724" y="4705350"/>
            <a:ext cx="1282904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ctr" defTabSz="584200">
              <a:lnSpc>
                <a:spcPct val="90000"/>
              </a:lnSpc>
              <a:defRPr sz="1800"/>
            </a:pPr>
            <a:r>
              <a:t>[FGMR’10]</a:t>
            </a:r>
          </a:p>
          <a:p>
            <a:pPr lvl="0" algn="ctr" defTabSz="584200">
              <a:lnSpc>
                <a:spcPct val="90000"/>
              </a:lnSpc>
              <a:defRPr sz="1800"/>
            </a:pPr>
            <a:r>
              <a:t>AP 0.36</a:t>
            </a:r>
          </a:p>
        </p:txBody>
      </p:sp>
      <p:sp>
        <p:nvSpPr>
          <p:cNvPr id="573" name="Shape 573"/>
          <p:cNvSpPr/>
          <p:nvPr/>
        </p:nvSpPr>
        <p:spPr>
          <a:xfrm>
            <a:off x="9788052" y="4902200"/>
            <a:ext cx="2206219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ctr" defTabSz="584200">
              <a:lnSpc>
                <a:spcPct val="90000"/>
              </a:lnSpc>
              <a:defRPr sz="1800"/>
            </a:pPr>
            <a:r>
              <a:t>[GFM voc-release5]</a:t>
            </a:r>
          </a:p>
          <a:p>
            <a:pPr lvl="0" algn="ctr" defTabSz="584200">
              <a:lnSpc>
                <a:spcPct val="90000"/>
              </a:lnSpc>
              <a:defRPr sz="1800"/>
            </a:pPr>
            <a:r>
              <a:t>AP 0.45</a:t>
            </a:r>
          </a:p>
        </p:txBody>
      </p:sp>
      <p:sp>
        <p:nvSpPr>
          <p:cNvPr id="574" name="Shape 574"/>
          <p:cNvSpPr/>
          <p:nvPr/>
        </p:nvSpPr>
        <p:spPr>
          <a:xfrm flipH="1">
            <a:off x="2136425" y="3367633"/>
            <a:ext cx="614467" cy="1"/>
          </a:xfrm>
          <a:prstGeom prst="line">
            <a:avLst/>
          </a:prstGeom>
          <a:ln w="38100">
            <a:solidFill>
              <a:srgbClr val="9411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lvl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5" name="Shape 575"/>
          <p:cNvSpPr/>
          <p:nvPr/>
        </p:nvSpPr>
        <p:spPr>
          <a:xfrm flipH="1">
            <a:off x="5994400" y="3378200"/>
            <a:ext cx="614466" cy="1"/>
          </a:xfrm>
          <a:prstGeom prst="line">
            <a:avLst/>
          </a:prstGeom>
          <a:ln w="38100">
            <a:solidFill>
              <a:srgbClr val="9411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lvl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6" name="Shape 576"/>
          <p:cNvSpPr/>
          <p:nvPr/>
        </p:nvSpPr>
        <p:spPr>
          <a:xfrm flipH="1">
            <a:off x="9131300" y="3378200"/>
            <a:ext cx="614466" cy="1"/>
          </a:xfrm>
          <a:prstGeom prst="line">
            <a:avLst/>
          </a:prstGeom>
          <a:ln w="38100">
            <a:solidFill>
              <a:srgbClr val="9411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lvl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577" name="droppedImage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991535" y="5390671"/>
            <a:ext cx="5707530" cy="2032001"/>
          </a:xfrm>
          <a:prstGeom prst="rect">
            <a:avLst/>
          </a:prstGeom>
          <a:ln w="12700">
            <a:miter lim="400000"/>
          </a:ln>
        </p:spPr>
      </p:pic>
      <p:sp>
        <p:nvSpPr>
          <p:cNvPr id="578" name="Shape 578"/>
          <p:cNvSpPr/>
          <p:nvPr/>
        </p:nvSpPr>
        <p:spPr>
          <a:xfrm flipH="1">
            <a:off x="3302000" y="6406671"/>
            <a:ext cx="614466" cy="1"/>
          </a:xfrm>
          <a:prstGeom prst="line">
            <a:avLst/>
          </a:prstGeom>
          <a:ln w="38100">
            <a:solidFill>
              <a:srgbClr val="9411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lvl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9" name="Shape 579"/>
          <p:cNvSpPr/>
          <p:nvPr/>
        </p:nvSpPr>
        <p:spPr>
          <a:xfrm>
            <a:off x="4719096" y="7575071"/>
            <a:ext cx="425539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ctr" defTabSz="584200">
              <a:lnSpc>
                <a:spcPct val="90000"/>
              </a:lnSpc>
              <a:defRPr sz="1800"/>
            </a:pPr>
            <a:r>
              <a:t>[Girshick, Felzenszwalb, McAllester ’11]</a:t>
            </a:r>
          </a:p>
          <a:p>
            <a:pPr lvl="0" algn="ctr" defTabSz="584200">
              <a:lnSpc>
                <a:spcPct val="90000"/>
              </a:lnSpc>
              <a:defRPr sz="1800"/>
            </a:pPr>
            <a:r>
              <a:t>AP 0.49</a:t>
            </a:r>
          </a:p>
        </p:txBody>
      </p:sp>
      <p:sp>
        <p:nvSpPr>
          <p:cNvPr id="580" name="Shape 580"/>
          <p:cNvSpPr/>
          <p:nvPr/>
        </p:nvSpPr>
        <p:spPr>
          <a:xfrm>
            <a:off x="3695674" y="8171932"/>
            <a:ext cx="6732612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 b="1" dirty="0"/>
              <a:t>Object detection with grammar models</a:t>
            </a:r>
          </a:p>
        </p:txBody>
      </p:sp>
      <p:sp>
        <p:nvSpPr>
          <p:cNvPr id="581" name="Shape 581"/>
          <p:cNvSpPr/>
          <p:nvPr/>
        </p:nvSpPr>
        <p:spPr>
          <a:xfrm>
            <a:off x="2390846" y="9029700"/>
            <a:ext cx="820802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 b="1">
                <a:latin typeface="Helvetica"/>
                <a:ea typeface="Helvetica"/>
                <a:cs typeface="Helvetica"/>
                <a:sym typeface="Helvetica"/>
              </a:rPr>
              <a:t>Code at </a:t>
            </a:r>
            <a:r>
              <a:rPr sz="2800" b="1" u="sng">
                <a:latin typeface="Helvetica"/>
                <a:ea typeface="Helvetica"/>
                <a:cs typeface="Helvetica"/>
                <a:sym typeface="Helvetica"/>
                <a:hlinkClick r:id="rId9"/>
              </a:rPr>
              <a:t>www.cs.berkeley.edu/~rbg/voc-release5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3585" y="2402208"/>
            <a:ext cx="1025715" cy="199568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/>
          <p:nvPr/>
        </p:nvSpPr>
        <p:spPr>
          <a:xfrm>
            <a:off x="3740797" y="342900"/>
            <a:ext cx="5508119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algn="ctr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 dirty="0"/>
              <a:t>Part </a:t>
            </a:r>
            <a:r>
              <a:rPr lang="en-US" sz="3000" dirty="0" smtClean="0"/>
              <a:t>2</a:t>
            </a:r>
            <a:r>
              <a:rPr sz="3000" dirty="0" smtClean="0"/>
              <a:t>: </a:t>
            </a:r>
            <a:r>
              <a:rPr sz="3000" dirty="0"/>
              <a:t>DPM parameter learning</a:t>
            </a:r>
          </a:p>
        </p:txBody>
      </p:sp>
      <p:grpSp>
        <p:nvGrpSpPr>
          <p:cNvPr id="615" name="Group 615"/>
          <p:cNvGrpSpPr/>
          <p:nvPr/>
        </p:nvGrpSpPr>
        <p:grpSpPr>
          <a:xfrm>
            <a:off x="812800" y="2527300"/>
            <a:ext cx="5410200" cy="4356100"/>
            <a:chOff x="0" y="0"/>
            <a:chExt cx="5410200" cy="4356100"/>
          </a:xfrm>
        </p:grpSpPr>
        <p:grpSp>
          <p:nvGrpSpPr>
            <p:cNvPr id="612" name="Group 612"/>
            <p:cNvGrpSpPr/>
            <p:nvPr/>
          </p:nvGrpSpPr>
          <p:grpSpPr>
            <a:xfrm>
              <a:off x="0" y="0"/>
              <a:ext cx="5410200" cy="3644900"/>
              <a:chOff x="0" y="0"/>
              <a:chExt cx="5410200" cy="3644900"/>
            </a:xfrm>
          </p:grpSpPr>
          <p:sp>
            <p:nvSpPr>
              <p:cNvPr id="584" name="Shape 584"/>
              <p:cNvSpPr/>
              <p:nvPr/>
            </p:nvSpPr>
            <p:spPr>
              <a:xfrm>
                <a:off x="0" y="0"/>
                <a:ext cx="2400300" cy="36449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585" name="Shape 585"/>
              <p:cNvSpPr/>
              <p:nvPr/>
            </p:nvSpPr>
            <p:spPr>
              <a:xfrm>
                <a:off x="1371600" y="4953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586" name="Shape 586"/>
              <p:cNvSpPr/>
              <p:nvPr/>
            </p:nvSpPr>
            <p:spPr>
              <a:xfrm>
                <a:off x="254000" y="2540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587" name="Shape 587"/>
              <p:cNvSpPr/>
              <p:nvPr/>
            </p:nvSpPr>
            <p:spPr>
              <a:xfrm>
                <a:off x="254000" y="13589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588" name="Shape 588"/>
              <p:cNvSpPr/>
              <p:nvPr/>
            </p:nvSpPr>
            <p:spPr>
              <a:xfrm>
                <a:off x="254000" y="24638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589" name="Shape 589"/>
              <p:cNvSpPr/>
              <p:nvPr/>
            </p:nvSpPr>
            <p:spPr>
              <a:xfrm>
                <a:off x="977900" y="11938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590" name="Shape 590"/>
              <p:cNvSpPr/>
              <p:nvPr/>
            </p:nvSpPr>
            <p:spPr>
              <a:xfrm>
                <a:off x="1193800" y="21336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591" name="Shape 591"/>
              <p:cNvSpPr/>
              <p:nvPr/>
            </p:nvSpPr>
            <p:spPr>
              <a:xfrm>
                <a:off x="1460500" y="27051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592" name="Shape 592"/>
              <p:cNvSpPr/>
              <p:nvPr/>
            </p:nvSpPr>
            <p:spPr>
              <a:xfrm>
                <a:off x="584200" y="4699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  <p:sp>
            <p:nvSpPr>
              <p:cNvPr id="593" name="Shape 593"/>
              <p:cNvSpPr/>
              <p:nvPr/>
            </p:nvSpPr>
            <p:spPr>
              <a:xfrm>
                <a:off x="1701800" y="7112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  <p:sp>
            <p:nvSpPr>
              <p:cNvPr id="594" name="Shape 594"/>
              <p:cNvSpPr/>
              <p:nvPr/>
            </p:nvSpPr>
            <p:spPr>
              <a:xfrm>
                <a:off x="1308100" y="14097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  <p:sp>
            <p:nvSpPr>
              <p:cNvPr id="595" name="Shape 595"/>
              <p:cNvSpPr/>
              <p:nvPr/>
            </p:nvSpPr>
            <p:spPr>
              <a:xfrm>
                <a:off x="596900" y="15748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  <p:sp>
            <p:nvSpPr>
              <p:cNvPr id="596" name="Shape 596"/>
              <p:cNvSpPr/>
              <p:nvPr/>
            </p:nvSpPr>
            <p:spPr>
              <a:xfrm>
                <a:off x="1524000" y="23495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  <p:sp>
            <p:nvSpPr>
              <p:cNvPr id="597" name="Shape 597"/>
              <p:cNvSpPr/>
              <p:nvPr/>
            </p:nvSpPr>
            <p:spPr>
              <a:xfrm>
                <a:off x="1790700" y="29210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  <p:sp>
            <p:nvSpPr>
              <p:cNvPr id="598" name="Shape 598"/>
              <p:cNvSpPr/>
              <p:nvPr/>
            </p:nvSpPr>
            <p:spPr>
              <a:xfrm>
                <a:off x="584200" y="26797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  <p:sp>
            <p:nvSpPr>
              <p:cNvPr id="599" name="Shape 599"/>
              <p:cNvSpPr/>
              <p:nvPr/>
            </p:nvSpPr>
            <p:spPr>
              <a:xfrm>
                <a:off x="3009900" y="1282700"/>
                <a:ext cx="2400300" cy="23622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600" name="Shape 600"/>
              <p:cNvSpPr/>
              <p:nvPr/>
            </p:nvSpPr>
            <p:spPr>
              <a:xfrm>
                <a:off x="3009900" y="12827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601" name="Shape 601"/>
              <p:cNvSpPr/>
              <p:nvPr/>
            </p:nvSpPr>
            <p:spPr>
              <a:xfrm>
                <a:off x="3276600" y="15748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602" name="Shape 602"/>
              <p:cNvSpPr/>
              <p:nvPr/>
            </p:nvSpPr>
            <p:spPr>
              <a:xfrm>
                <a:off x="3949700" y="12827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603" name="Shape 603"/>
              <p:cNvSpPr/>
              <p:nvPr/>
            </p:nvSpPr>
            <p:spPr>
              <a:xfrm>
                <a:off x="4470400" y="12827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604" name="Shape 604"/>
              <p:cNvSpPr/>
              <p:nvPr/>
            </p:nvSpPr>
            <p:spPr>
              <a:xfrm>
                <a:off x="4470400" y="22225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605" name="Shape 605"/>
              <p:cNvSpPr/>
              <p:nvPr/>
            </p:nvSpPr>
            <p:spPr>
              <a:xfrm>
                <a:off x="3530600" y="27051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606" name="Shape 606"/>
              <p:cNvSpPr/>
              <p:nvPr/>
            </p:nvSpPr>
            <p:spPr>
              <a:xfrm>
                <a:off x="3009900" y="25146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607" name="Shape 607"/>
              <p:cNvSpPr/>
              <p:nvPr/>
            </p:nvSpPr>
            <p:spPr>
              <a:xfrm>
                <a:off x="3606800" y="17907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  <p:sp>
            <p:nvSpPr>
              <p:cNvPr id="608" name="Shape 608"/>
              <p:cNvSpPr/>
              <p:nvPr/>
            </p:nvSpPr>
            <p:spPr>
              <a:xfrm>
                <a:off x="4800600" y="24384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  <p:sp>
            <p:nvSpPr>
              <p:cNvPr id="609" name="Shape 609"/>
              <p:cNvSpPr/>
              <p:nvPr/>
            </p:nvSpPr>
            <p:spPr>
              <a:xfrm>
                <a:off x="3848100" y="29210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  <p:sp>
            <p:nvSpPr>
              <p:cNvPr id="610" name="Shape 610"/>
              <p:cNvSpPr/>
              <p:nvPr/>
            </p:nvSpPr>
            <p:spPr>
              <a:xfrm>
                <a:off x="4800600" y="14986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  <p:sp>
            <p:nvSpPr>
              <p:cNvPr id="611" name="Shape 611"/>
              <p:cNvSpPr/>
              <p:nvPr/>
            </p:nvSpPr>
            <p:spPr>
              <a:xfrm>
                <a:off x="3352800" y="27940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</p:grpSp>
        <p:sp>
          <p:nvSpPr>
            <p:cNvPr id="613" name="Shape 613"/>
            <p:cNvSpPr/>
            <p:nvPr/>
          </p:nvSpPr>
          <p:spPr>
            <a:xfrm>
              <a:off x="114300" y="3848100"/>
              <a:ext cx="2184096" cy="508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/>
            <a:p>
              <a:pPr lvl="0">
                <a:defRPr sz="1800"/>
              </a:pPr>
              <a:r>
                <a:rPr sz="2800"/>
                <a:t>component 1</a:t>
              </a:r>
            </a:p>
          </p:txBody>
        </p:sp>
        <p:sp>
          <p:nvSpPr>
            <p:cNvPr id="614" name="Shape 614"/>
            <p:cNvSpPr/>
            <p:nvPr/>
          </p:nvSpPr>
          <p:spPr>
            <a:xfrm>
              <a:off x="3124200" y="3848100"/>
              <a:ext cx="2184096" cy="508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/>
            <a:p>
              <a:pPr lvl="0">
                <a:defRPr sz="1800"/>
              </a:pPr>
              <a:r>
                <a:rPr sz="2800"/>
                <a:t>component 2</a:t>
              </a:r>
            </a:p>
          </p:txBody>
        </p:sp>
      </p:grpSp>
      <p:sp>
        <p:nvSpPr>
          <p:cNvPr id="616" name="Shape 616"/>
          <p:cNvSpPr/>
          <p:nvPr/>
        </p:nvSpPr>
        <p:spPr>
          <a:xfrm>
            <a:off x="1790700" y="1816100"/>
            <a:ext cx="4410152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/>
              <a:t>given fixed model </a:t>
            </a:r>
            <a:r>
              <a:rPr sz="2800" i="1"/>
              <a:t>structure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Shape 618"/>
          <p:cNvSpPr/>
          <p:nvPr/>
        </p:nvSpPr>
        <p:spPr>
          <a:xfrm>
            <a:off x="3761082" y="342900"/>
            <a:ext cx="5467549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algn="ctr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/>
              <a:t>Part 2: DPM parameter learning</a:t>
            </a:r>
          </a:p>
        </p:txBody>
      </p:sp>
      <p:grpSp>
        <p:nvGrpSpPr>
          <p:cNvPr id="650" name="Group 650"/>
          <p:cNvGrpSpPr/>
          <p:nvPr/>
        </p:nvGrpSpPr>
        <p:grpSpPr>
          <a:xfrm>
            <a:off x="812800" y="2527300"/>
            <a:ext cx="5410200" cy="4356100"/>
            <a:chOff x="0" y="0"/>
            <a:chExt cx="5410200" cy="4356100"/>
          </a:xfrm>
        </p:grpSpPr>
        <p:grpSp>
          <p:nvGrpSpPr>
            <p:cNvPr id="647" name="Group 647"/>
            <p:cNvGrpSpPr/>
            <p:nvPr/>
          </p:nvGrpSpPr>
          <p:grpSpPr>
            <a:xfrm>
              <a:off x="0" y="0"/>
              <a:ext cx="5410200" cy="3644900"/>
              <a:chOff x="0" y="0"/>
              <a:chExt cx="5410200" cy="3644900"/>
            </a:xfrm>
          </p:grpSpPr>
          <p:sp>
            <p:nvSpPr>
              <p:cNvPr id="619" name="Shape 619"/>
              <p:cNvSpPr/>
              <p:nvPr/>
            </p:nvSpPr>
            <p:spPr>
              <a:xfrm>
                <a:off x="0" y="0"/>
                <a:ext cx="2400300" cy="36449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620" name="Shape 620"/>
              <p:cNvSpPr/>
              <p:nvPr/>
            </p:nvSpPr>
            <p:spPr>
              <a:xfrm>
                <a:off x="1371600" y="4953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621" name="Shape 621"/>
              <p:cNvSpPr/>
              <p:nvPr/>
            </p:nvSpPr>
            <p:spPr>
              <a:xfrm>
                <a:off x="254000" y="2540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622" name="Shape 622"/>
              <p:cNvSpPr/>
              <p:nvPr/>
            </p:nvSpPr>
            <p:spPr>
              <a:xfrm>
                <a:off x="254000" y="13589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623" name="Shape 623"/>
              <p:cNvSpPr/>
              <p:nvPr/>
            </p:nvSpPr>
            <p:spPr>
              <a:xfrm>
                <a:off x="254000" y="24638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624" name="Shape 624"/>
              <p:cNvSpPr/>
              <p:nvPr/>
            </p:nvSpPr>
            <p:spPr>
              <a:xfrm>
                <a:off x="977900" y="11938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625" name="Shape 625"/>
              <p:cNvSpPr/>
              <p:nvPr/>
            </p:nvSpPr>
            <p:spPr>
              <a:xfrm>
                <a:off x="1193800" y="21336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626" name="Shape 626"/>
              <p:cNvSpPr/>
              <p:nvPr/>
            </p:nvSpPr>
            <p:spPr>
              <a:xfrm>
                <a:off x="1460500" y="27051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627" name="Shape 627"/>
              <p:cNvSpPr/>
              <p:nvPr/>
            </p:nvSpPr>
            <p:spPr>
              <a:xfrm>
                <a:off x="584200" y="4699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  <p:sp>
            <p:nvSpPr>
              <p:cNvPr id="628" name="Shape 628"/>
              <p:cNvSpPr/>
              <p:nvPr/>
            </p:nvSpPr>
            <p:spPr>
              <a:xfrm>
                <a:off x="1701800" y="7112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  <p:sp>
            <p:nvSpPr>
              <p:cNvPr id="629" name="Shape 629"/>
              <p:cNvSpPr/>
              <p:nvPr/>
            </p:nvSpPr>
            <p:spPr>
              <a:xfrm>
                <a:off x="1308100" y="14097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  <p:sp>
            <p:nvSpPr>
              <p:cNvPr id="630" name="Shape 630"/>
              <p:cNvSpPr/>
              <p:nvPr/>
            </p:nvSpPr>
            <p:spPr>
              <a:xfrm>
                <a:off x="596900" y="15748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  <p:sp>
            <p:nvSpPr>
              <p:cNvPr id="631" name="Shape 631"/>
              <p:cNvSpPr/>
              <p:nvPr/>
            </p:nvSpPr>
            <p:spPr>
              <a:xfrm>
                <a:off x="1524000" y="23495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  <p:sp>
            <p:nvSpPr>
              <p:cNvPr id="632" name="Shape 632"/>
              <p:cNvSpPr/>
              <p:nvPr/>
            </p:nvSpPr>
            <p:spPr>
              <a:xfrm>
                <a:off x="1790700" y="29210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  <p:sp>
            <p:nvSpPr>
              <p:cNvPr id="633" name="Shape 633"/>
              <p:cNvSpPr/>
              <p:nvPr/>
            </p:nvSpPr>
            <p:spPr>
              <a:xfrm>
                <a:off x="584200" y="26797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  <p:sp>
            <p:nvSpPr>
              <p:cNvPr id="634" name="Shape 634"/>
              <p:cNvSpPr/>
              <p:nvPr/>
            </p:nvSpPr>
            <p:spPr>
              <a:xfrm>
                <a:off x="3009900" y="1282700"/>
                <a:ext cx="2400300" cy="23622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635" name="Shape 635"/>
              <p:cNvSpPr/>
              <p:nvPr/>
            </p:nvSpPr>
            <p:spPr>
              <a:xfrm>
                <a:off x="3009900" y="12827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636" name="Shape 636"/>
              <p:cNvSpPr/>
              <p:nvPr/>
            </p:nvSpPr>
            <p:spPr>
              <a:xfrm>
                <a:off x="3276600" y="15748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637" name="Shape 637"/>
              <p:cNvSpPr/>
              <p:nvPr/>
            </p:nvSpPr>
            <p:spPr>
              <a:xfrm>
                <a:off x="3949700" y="12827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638" name="Shape 638"/>
              <p:cNvSpPr/>
              <p:nvPr/>
            </p:nvSpPr>
            <p:spPr>
              <a:xfrm>
                <a:off x="4470400" y="12827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639" name="Shape 639"/>
              <p:cNvSpPr/>
              <p:nvPr/>
            </p:nvSpPr>
            <p:spPr>
              <a:xfrm>
                <a:off x="4470400" y="22225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640" name="Shape 640"/>
              <p:cNvSpPr/>
              <p:nvPr/>
            </p:nvSpPr>
            <p:spPr>
              <a:xfrm>
                <a:off x="3530600" y="27051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641" name="Shape 641"/>
              <p:cNvSpPr/>
              <p:nvPr/>
            </p:nvSpPr>
            <p:spPr>
              <a:xfrm>
                <a:off x="3009900" y="25146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642" name="Shape 642"/>
              <p:cNvSpPr/>
              <p:nvPr/>
            </p:nvSpPr>
            <p:spPr>
              <a:xfrm>
                <a:off x="3606800" y="17907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  <p:sp>
            <p:nvSpPr>
              <p:cNvPr id="643" name="Shape 643"/>
              <p:cNvSpPr/>
              <p:nvPr/>
            </p:nvSpPr>
            <p:spPr>
              <a:xfrm>
                <a:off x="4800600" y="24384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  <p:sp>
            <p:nvSpPr>
              <p:cNvPr id="644" name="Shape 644"/>
              <p:cNvSpPr/>
              <p:nvPr/>
            </p:nvSpPr>
            <p:spPr>
              <a:xfrm>
                <a:off x="3848100" y="29210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  <p:sp>
            <p:nvSpPr>
              <p:cNvPr id="645" name="Shape 645"/>
              <p:cNvSpPr/>
              <p:nvPr/>
            </p:nvSpPr>
            <p:spPr>
              <a:xfrm>
                <a:off x="4800600" y="14986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  <p:sp>
            <p:nvSpPr>
              <p:cNvPr id="646" name="Shape 646"/>
              <p:cNvSpPr/>
              <p:nvPr/>
            </p:nvSpPr>
            <p:spPr>
              <a:xfrm>
                <a:off x="3352800" y="27940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</p:grpSp>
        <p:sp>
          <p:nvSpPr>
            <p:cNvPr id="648" name="Shape 648"/>
            <p:cNvSpPr/>
            <p:nvPr/>
          </p:nvSpPr>
          <p:spPr>
            <a:xfrm>
              <a:off x="114300" y="3848100"/>
              <a:ext cx="2184096" cy="508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/>
            <a:p>
              <a:pPr lvl="0">
                <a:defRPr sz="1800"/>
              </a:pPr>
              <a:r>
                <a:rPr sz="2800"/>
                <a:t>component 1</a:t>
              </a:r>
            </a:p>
          </p:txBody>
        </p:sp>
        <p:sp>
          <p:nvSpPr>
            <p:cNvPr id="649" name="Shape 649"/>
            <p:cNvSpPr/>
            <p:nvPr/>
          </p:nvSpPr>
          <p:spPr>
            <a:xfrm>
              <a:off x="3124200" y="3848100"/>
              <a:ext cx="2184096" cy="508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/>
            <a:p>
              <a:pPr lvl="0">
                <a:defRPr sz="1800"/>
              </a:pPr>
              <a:r>
                <a:rPr sz="2800"/>
                <a:t>component 2</a:t>
              </a:r>
            </a:p>
          </p:txBody>
        </p:sp>
      </p:grpSp>
      <p:sp>
        <p:nvSpPr>
          <p:cNvPr id="651" name="Shape 651"/>
          <p:cNvSpPr/>
          <p:nvPr/>
        </p:nvSpPr>
        <p:spPr>
          <a:xfrm>
            <a:off x="1790700" y="1816100"/>
            <a:ext cx="4410152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/>
              <a:t>given fixed model </a:t>
            </a:r>
            <a:r>
              <a:rPr sz="2800" i="1"/>
              <a:t>structure</a:t>
            </a:r>
          </a:p>
        </p:txBody>
      </p:sp>
      <p:grpSp>
        <p:nvGrpSpPr>
          <p:cNvPr id="668" name="Group 668"/>
          <p:cNvGrpSpPr/>
          <p:nvPr/>
        </p:nvGrpSpPr>
        <p:grpSpPr>
          <a:xfrm>
            <a:off x="7975600" y="2595562"/>
            <a:ext cx="3603337" cy="3678238"/>
            <a:chOff x="0" y="0"/>
            <a:chExt cx="3603336" cy="3678237"/>
          </a:xfrm>
        </p:grpSpPr>
        <p:pic>
          <p:nvPicPr>
            <p:cNvPr id="652" name="droppedImage.tif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277937"/>
              <a:ext cx="1409700" cy="1057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3" name="droppedImage.tif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557867" cy="11684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4" name="droppedImage.tif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44700" y="1239837"/>
              <a:ext cx="1558637" cy="1028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5" name="droppedImage.tif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044700" y="1587"/>
              <a:ext cx="1557867" cy="1168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6" name="droppedImage.tiff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044700" y="2509837"/>
              <a:ext cx="1549400" cy="11620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7" name="droppedImage.tiff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2509837"/>
              <a:ext cx="1770303" cy="1168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58" name="Shape 658"/>
            <p:cNvSpPr/>
            <p:nvPr/>
          </p:nvSpPr>
          <p:spPr>
            <a:xfrm>
              <a:off x="317500" y="261937"/>
              <a:ext cx="660400" cy="342901"/>
            </a:xfrm>
            <a:prstGeom prst="rect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>
              <a:outerShdw blurRad="12700" dist="25400" dir="2700000" rotWithShape="0">
                <a:srgbClr val="FFFFFF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659" name="Shape 659"/>
            <p:cNvSpPr/>
            <p:nvPr/>
          </p:nvSpPr>
          <p:spPr>
            <a:xfrm>
              <a:off x="12700" y="1303337"/>
              <a:ext cx="1257300" cy="1028701"/>
            </a:xfrm>
            <a:prstGeom prst="rect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>
              <a:outerShdw blurRad="12700" dist="25400" dir="2700000" rotWithShape="0">
                <a:srgbClr val="FFFFFF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660" name="Shape 660"/>
            <p:cNvSpPr/>
            <p:nvPr/>
          </p:nvSpPr>
          <p:spPr>
            <a:xfrm>
              <a:off x="2057400" y="173037"/>
              <a:ext cx="368300" cy="190501"/>
            </a:xfrm>
            <a:prstGeom prst="rect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>
              <a:outerShdw blurRad="12700" dist="25400" dir="2700000" rotWithShape="0">
                <a:srgbClr val="FFFFFF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661" name="Shape 661"/>
            <p:cNvSpPr/>
            <p:nvPr/>
          </p:nvSpPr>
          <p:spPr>
            <a:xfrm>
              <a:off x="2451100" y="84137"/>
              <a:ext cx="1041400" cy="520701"/>
            </a:xfrm>
            <a:prstGeom prst="rect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>
              <a:outerShdw blurRad="12700" dist="25400" dir="2700000" rotWithShape="0">
                <a:srgbClr val="FFFFFF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662" name="Shape 662"/>
            <p:cNvSpPr/>
            <p:nvPr/>
          </p:nvSpPr>
          <p:spPr>
            <a:xfrm>
              <a:off x="2349500" y="1430337"/>
              <a:ext cx="571500" cy="469901"/>
            </a:xfrm>
            <a:prstGeom prst="rect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>
              <a:outerShdw blurRad="12700" dist="25400" dir="2700000" rotWithShape="0">
                <a:srgbClr val="FFFFFF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663" name="Shape 663"/>
            <p:cNvSpPr/>
            <p:nvPr/>
          </p:nvSpPr>
          <p:spPr>
            <a:xfrm>
              <a:off x="2235200" y="2763837"/>
              <a:ext cx="1143000" cy="660401"/>
            </a:xfrm>
            <a:prstGeom prst="rect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>
              <a:outerShdw blurRad="12700" dist="25400" dir="2700000" rotWithShape="0">
                <a:srgbClr val="FFFFFF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664" name="Shape 664"/>
            <p:cNvSpPr/>
            <p:nvPr/>
          </p:nvSpPr>
          <p:spPr>
            <a:xfrm>
              <a:off x="88900" y="3094037"/>
              <a:ext cx="368300" cy="330201"/>
            </a:xfrm>
            <a:prstGeom prst="rect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>
              <a:outerShdw blurRad="12700" dist="25400" dir="2700000" rotWithShape="0">
                <a:srgbClr val="FFFFFF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665" name="Shape 665"/>
            <p:cNvSpPr/>
            <p:nvPr/>
          </p:nvSpPr>
          <p:spPr>
            <a:xfrm>
              <a:off x="520700" y="3119437"/>
              <a:ext cx="355600" cy="330201"/>
            </a:xfrm>
            <a:prstGeom prst="rect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>
              <a:outerShdw blurRad="12700" dist="25400" dir="2700000" rotWithShape="0">
                <a:srgbClr val="FFFFFF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666" name="Shape 666"/>
            <p:cNvSpPr/>
            <p:nvPr/>
          </p:nvSpPr>
          <p:spPr>
            <a:xfrm>
              <a:off x="914400" y="3119437"/>
              <a:ext cx="355600" cy="330201"/>
            </a:xfrm>
            <a:prstGeom prst="rect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>
              <a:outerShdw blurRad="12700" dist="25400" dir="2700000" rotWithShape="0">
                <a:srgbClr val="FFFFFF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667" name="Shape 667"/>
            <p:cNvSpPr/>
            <p:nvPr/>
          </p:nvSpPr>
          <p:spPr>
            <a:xfrm>
              <a:off x="1295400" y="3182937"/>
              <a:ext cx="317500" cy="266701"/>
            </a:xfrm>
            <a:prstGeom prst="rect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>
              <a:outerShdw blurRad="12700" dist="25400" dir="2700000" rotWithShape="0">
                <a:srgbClr val="FFFFFF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</p:grpSp>
      <p:sp>
        <p:nvSpPr>
          <p:cNvPr id="669" name="Shape 669"/>
          <p:cNvSpPr/>
          <p:nvPr/>
        </p:nvSpPr>
        <p:spPr>
          <a:xfrm>
            <a:off x="8509000" y="1816100"/>
            <a:ext cx="3705352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/>
              <a:t>training images          </a:t>
            </a:r>
            <a:r>
              <a:rPr sz="2800" i="1"/>
              <a:t>y</a:t>
            </a:r>
          </a:p>
        </p:txBody>
      </p:sp>
      <p:sp>
        <p:nvSpPr>
          <p:cNvPr id="670" name="Shape 670"/>
          <p:cNvSpPr/>
          <p:nvPr/>
        </p:nvSpPr>
        <p:spPr>
          <a:xfrm>
            <a:off x="11836400" y="4292600"/>
            <a:ext cx="52131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/>
              <a:t>+1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Shape 672"/>
          <p:cNvSpPr/>
          <p:nvPr/>
        </p:nvSpPr>
        <p:spPr>
          <a:xfrm>
            <a:off x="3761082" y="342900"/>
            <a:ext cx="5467549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algn="ctr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/>
              <a:t>Part 2: DPM parameter learning</a:t>
            </a:r>
          </a:p>
        </p:txBody>
      </p:sp>
      <p:grpSp>
        <p:nvGrpSpPr>
          <p:cNvPr id="704" name="Group 704"/>
          <p:cNvGrpSpPr/>
          <p:nvPr/>
        </p:nvGrpSpPr>
        <p:grpSpPr>
          <a:xfrm>
            <a:off x="812800" y="2527300"/>
            <a:ext cx="5410200" cy="4356100"/>
            <a:chOff x="0" y="0"/>
            <a:chExt cx="5410200" cy="4356100"/>
          </a:xfrm>
        </p:grpSpPr>
        <p:grpSp>
          <p:nvGrpSpPr>
            <p:cNvPr id="701" name="Group 701"/>
            <p:cNvGrpSpPr/>
            <p:nvPr/>
          </p:nvGrpSpPr>
          <p:grpSpPr>
            <a:xfrm>
              <a:off x="0" y="0"/>
              <a:ext cx="5410200" cy="3644900"/>
              <a:chOff x="0" y="0"/>
              <a:chExt cx="5410200" cy="3644900"/>
            </a:xfrm>
          </p:grpSpPr>
          <p:sp>
            <p:nvSpPr>
              <p:cNvPr id="673" name="Shape 673"/>
              <p:cNvSpPr/>
              <p:nvPr/>
            </p:nvSpPr>
            <p:spPr>
              <a:xfrm>
                <a:off x="0" y="0"/>
                <a:ext cx="2400300" cy="36449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674" name="Shape 674"/>
              <p:cNvSpPr/>
              <p:nvPr/>
            </p:nvSpPr>
            <p:spPr>
              <a:xfrm>
                <a:off x="1371600" y="4953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675" name="Shape 675"/>
              <p:cNvSpPr/>
              <p:nvPr/>
            </p:nvSpPr>
            <p:spPr>
              <a:xfrm>
                <a:off x="254000" y="2540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676" name="Shape 676"/>
              <p:cNvSpPr/>
              <p:nvPr/>
            </p:nvSpPr>
            <p:spPr>
              <a:xfrm>
                <a:off x="254000" y="13589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677" name="Shape 677"/>
              <p:cNvSpPr/>
              <p:nvPr/>
            </p:nvSpPr>
            <p:spPr>
              <a:xfrm>
                <a:off x="254000" y="24638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678" name="Shape 678"/>
              <p:cNvSpPr/>
              <p:nvPr/>
            </p:nvSpPr>
            <p:spPr>
              <a:xfrm>
                <a:off x="977900" y="11938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679" name="Shape 679"/>
              <p:cNvSpPr/>
              <p:nvPr/>
            </p:nvSpPr>
            <p:spPr>
              <a:xfrm>
                <a:off x="1193800" y="21336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680" name="Shape 680"/>
              <p:cNvSpPr/>
              <p:nvPr/>
            </p:nvSpPr>
            <p:spPr>
              <a:xfrm>
                <a:off x="1460500" y="27051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681" name="Shape 681"/>
              <p:cNvSpPr/>
              <p:nvPr/>
            </p:nvSpPr>
            <p:spPr>
              <a:xfrm>
                <a:off x="584200" y="4699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  <p:sp>
            <p:nvSpPr>
              <p:cNvPr id="682" name="Shape 682"/>
              <p:cNvSpPr/>
              <p:nvPr/>
            </p:nvSpPr>
            <p:spPr>
              <a:xfrm>
                <a:off x="1701800" y="7112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  <p:sp>
            <p:nvSpPr>
              <p:cNvPr id="683" name="Shape 683"/>
              <p:cNvSpPr/>
              <p:nvPr/>
            </p:nvSpPr>
            <p:spPr>
              <a:xfrm>
                <a:off x="1308100" y="14097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  <p:sp>
            <p:nvSpPr>
              <p:cNvPr id="684" name="Shape 684"/>
              <p:cNvSpPr/>
              <p:nvPr/>
            </p:nvSpPr>
            <p:spPr>
              <a:xfrm>
                <a:off x="596900" y="15748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  <p:sp>
            <p:nvSpPr>
              <p:cNvPr id="685" name="Shape 685"/>
              <p:cNvSpPr/>
              <p:nvPr/>
            </p:nvSpPr>
            <p:spPr>
              <a:xfrm>
                <a:off x="1524000" y="23495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  <p:sp>
            <p:nvSpPr>
              <p:cNvPr id="686" name="Shape 686"/>
              <p:cNvSpPr/>
              <p:nvPr/>
            </p:nvSpPr>
            <p:spPr>
              <a:xfrm>
                <a:off x="1790700" y="29210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  <p:sp>
            <p:nvSpPr>
              <p:cNvPr id="687" name="Shape 687"/>
              <p:cNvSpPr/>
              <p:nvPr/>
            </p:nvSpPr>
            <p:spPr>
              <a:xfrm>
                <a:off x="584200" y="26797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  <p:sp>
            <p:nvSpPr>
              <p:cNvPr id="688" name="Shape 688"/>
              <p:cNvSpPr/>
              <p:nvPr/>
            </p:nvSpPr>
            <p:spPr>
              <a:xfrm>
                <a:off x="3009900" y="1282700"/>
                <a:ext cx="2400300" cy="23622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689" name="Shape 689"/>
              <p:cNvSpPr/>
              <p:nvPr/>
            </p:nvSpPr>
            <p:spPr>
              <a:xfrm>
                <a:off x="3009900" y="12827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690" name="Shape 690"/>
              <p:cNvSpPr/>
              <p:nvPr/>
            </p:nvSpPr>
            <p:spPr>
              <a:xfrm>
                <a:off x="3276600" y="15748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691" name="Shape 691"/>
              <p:cNvSpPr/>
              <p:nvPr/>
            </p:nvSpPr>
            <p:spPr>
              <a:xfrm>
                <a:off x="3949700" y="12827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692" name="Shape 692"/>
              <p:cNvSpPr/>
              <p:nvPr/>
            </p:nvSpPr>
            <p:spPr>
              <a:xfrm>
                <a:off x="4470400" y="12827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693" name="Shape 693"/>
              <p:cNvSpPr/>
              <p:nvPr/>
            </p:nvSpPr>
            <p:spPr>
              <a:xfrm>
                <a:off x="4470400" y="22225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694" name="Shape 694"/>
              <p:cNvSpPr/>
              <p:nvPr/>
            </p:nvSpPr>
            <p:spPr>
              <a:xfrm>
                <a:off x="3530600" y="27051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695" name="Shape 695"/>
              <p:cNvSpPr/>
              <p:nvPr/>
            </p:nvSpPr>
            <p:spPr>
              <a:xfrm>
                <a:off x="3009900" y="25146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696" name="Shape 696"/>
              <p:cNvSpPr/>
              <p:nvPr/>
            </p:nvSpPr>
            <p:spPr>
              <a:xfrm>
                <a:off x="3606800" y="17907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  <p:sp>
            <p:nvSpPr>
              <p:cNvPr id="697" name="Shape 697"/>
              <p:cNvSpPr/>
              <p:nvPr/>
            </p:nvSpPr>
            <p:spPr>
              <a:xfrm>
                <a:off x="4800600" y="24384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  <p:sp>
            <p:nvSpPr>
              <p:cNvPr id="698" name="Shape 698"/>
              <p:cNvSpPr/>
              <p:nvPr/>
            </p:nvSpPr>
            <p:spPr>
              <a:xfrm>
                <a:off x="3848100" y="29210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  <p:sp>
            <p:nvSpPr>
              <p:cNvPr id="699" name="Shape 699"/>
              <p:cNvSpPr/>
              <p:nvPr/>
            </p:nvSpPr>
            <p:spPr>
              <a:xfrm>
                <a:off x="4800600" y="14986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  <p:sp>
            <p:nvSpPr>
              <p:cNvPr id="700" name="Shape 700"/>
              <p:cNvSpPr/>
              <p:nvPr/>
            </p:nvSpPr>
            <p:spPr>
              <a:xfrm>
                <a:off x="3352800" y="27940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</p:grpSp>
        <p:sp>
          <p:nvSpPr>
            <p:cNvPr id="702" name="Shape 702"/>
            <p:cNvSpPr/>
            <p:nvPr/>
          </p:nvSpPr>
          <p:spPr>
            <a:xfrm>
              <a:off x="114300" y="3848100"/>
              <a:ext cx="2184096" cy="508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/>
            <a:p>
              <a:pPr lvl="0">
                <a:defRPr sz="1800"/>
              </a:pPr>
              <a:r>
                <a:rPr sz="2800"/>
                <a:t>component 1</a:t>
              </a:r>
            </a:p>
          </p:txBody>
        </p:sp>
        <p:sp>
          <p:nvSpPr>
            <p:cNvPr id="703" name="Shape 703"/>
            <p:cNvSpPr/>
            <p:nvPr/>
          </p:nvSpPr>
          <p:spPr>
            <a:xfrm>
              <a:off x="3124200" y="3848100"/>
              <a:ext cx="2184096" cy="508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/>
            <a:p>
              <a:pPr lvl="0">
                <a:defRPr sz="1800"/>
              </a:pPr>
              <a:r>
                <a:rPr sz="2800"/>
                <a:t>component 2</a:t>
              </a:r>
            </a:p>
          </p:txBody>
        </p:sp>
      </p:grpSp>
      <p:sp>
        <p:nvSpPr>
          <p:cNvPr id="705" name="Shape 705"/>
          <p:cNvSpPr/>
          <p:nvPr/>
        </p:nvSpPr>
        <p:spPr>
          <a:xfrm>
            <a:off x="1790700" y="1816100"/>
            <a:ext cx="4410152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/>
              <a:t>given fixed model </a:t>
            </a:r>
            <a:r>
              <a:rPr sz="2800" i="1"/>
              <a:t>structure</a:t>
            </a:r>
          </a:p>
        </p:txBody>
      </p:sp>
      <p:grpSp>
        <p:nvGrpSpPr>
          <p:cNvPr id="722" name="Group 722"/>
          <p:cNvGrpSpPr/>
          <p:nvPr/>
        </p:nvGrpSpPr>
        <p:grpSpPr>
          <a:xfrm>
            <a:off x="7975600" y="2595562"/>
            <a:ext cx="3603337" cy="3678238"/>
            <a:chOff x="0" y="0"/>
            <a:chExt cx="3603336" cy="3678237"/>
          </a:xfrm>
        </p:grpSpPr>
        <p:pic>
          <p:nvPicPr>
            <p:cNvPr id="706" name="droppedImage.tif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277937"/>
              <a:ext cx="1409700" cy="1057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7" name="droppedImage.tif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557867" cy="11684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8" name="droppedImage.tif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44700" y="1239837"/>
              <a:ext cx="1558637" cy="1028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9" name="droppedImage.tif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044700" y="1587"/>
              <a:ext cx="1557867" cy="1168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0" name="droppedImage.tiff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044700" y="2509837"/>
              <a:ext cx="1549400" cy="11620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1" name="droppedImage.tiff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2509837"/>
              <a:ext cx="1770303" cy="1168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12" name="Shape 712"/>
            <p:cNvSpPr/>
            <p:nvPr/>
          </p:nvSpPr>
          <p:spPr>
            <a:xfrm>
              <a:off x="317500" y="261937"/>
              <a:ext cx="660400" cy="342901"/>
            </a:xfrm>
            <a:prstGeom prst="rect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>
              <a:outerShdw blurRad="12700" dist="25400" dir="2700000" rotWithShape="0">
                <a:srgbClr val="FFFFFF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713" name="Shape 713"/>
            <p:cNvSpPr/>
            <p:nvPr/>
          </p:nvSpPr>
          <p:spPr>
            <a:xfrm>
              <a:off x="12700" y="1303337"/>
              <a:ext cx="1257300" cy="1028701"/>
            </a:xfrm>
            <a:prstGeom prst="rect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>
              <a:outerShdw blurRad="12700" dist="25400" dir="2700000" rotWithShape="0">
                <a:srgbClr val="FFFFFF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714" name="Shape 714"/>
            <p:cNvSpPr/>
            <p:nvPr/>
          </p:nvSpPr>
          <p:spPr>
            <a:xfrm>
              <a:off x="2057400" y="173037"/>
              <a:ext cx="368300" cy="190501"/>
            </a:xfrm>
            <a:prstGeom prst="rect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>
              <a:outerShdw blurRad="12700" dist="25400" dir="2700000" rotWithShape="0">
                <a:srgbClr val="FFFFFF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715" name="Shape 715"/>
            <p:cNvSpPr/>
            <p:nvPr/>
          </p:nvSpPr>
          <p:spPr>
            <a:xfrm>
              <a:off x="2451100" y="84137"/>
              <a:ext cx="1041400" cy="520701"/>
            </a:xfrm>
            <a:prstGeom prst="rect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>
              <a:outerShdw blurRad="12700" dist="25400" dir="2700000" rotWithShape="0">
                <a:srgbClr val="FFFFFF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716" name="Shape 716"/>
            <p:cNvSpPr/>
            <p:nvPr/>
          </p:nvSpPr>
          <p:spPr>
            <a:xfrm>
              <a:off x="2349500" y="1430337"/>
              <a:ext cx="571500" cy="469901"/>
            </a:xfrm>
            <a:prstGeom prst="rect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>
              <a:outerShdw blurRad="12700" dist="25400" dir="2700000" rotWithShape="0">
                <a:srgbClr val="FFFFFF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717" name="Shape 717"/>
            <p:cNvSpPr/>
            <p:nvPr/>
          </p:nvSpPr>
          <p:spPr>
            <a:xfrm>
              <a:off x="2235200" y="2763837"/>
              <a:ext cx="1143000" cy="660401"/>
            </a:xfrm>
            <a:prstGeom prst="rect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>
              <a:outerShdw blurRad="12700" dist="25400" dir="2700000" rotWithShape="0">
                <a:srgbClr val="FFFFFF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718" name="Shape 718"/>
            <p:cNvSpPr/>
            <p:nvPr/>
          </p:nvSpPr>
          <p:spPr>
            <a:xfrm>
              <a:off x="88900" y="3094037"/>
              <a:ext cx="368300" cy="330201"/>
            </a:xfrm>
            <a:prstGeom prst="rect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>
              <a:outerShdw blurRad="12700" dist="25400" dir="2700000" rotWithShape="0">
                <a:srgbClr val="FFFFFF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719" name="Shape 719"/>
            <p:cNvSpPr/>
            <p:nvPr/>
          </p:nvSpPr>
          <p:spPr>
            <a:xfrm>
              <a:off x="520700" y="3119437"/>
              <a:ext cx="355600" cy="330201"/>
            </a:xfrm>
            <a:prstGeom prst="rect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>
              <a:outerShdw blurRad="12700" dist="25400" dir="2700000" rotWithShape="0">
                <a:srgbClr val="FFFFFF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720" name="Shape 720"/>
            <p:cNvSpPr/>
            <p:nvPr/>
          </p:nvSpPr>
          <p:spPr>
            <a:xfrm>
              <a:off x="914400" y="3119437"/>
              <a:ext cx="355600" cy="330201"/>
            </a:xfrm>
            <a:prstGeom prst="rect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>
              <a:outerShdw blurRad="12700" dist="25400" dir="2700000" rotWithShape="0">
                <a:srgbClr val="FFFFFF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721" name="Shape 721"/>
            <p:cNvSpPr/>
            <p:nvPr/>
          </p:nvSpPr>
          <p:spPr>
            <a:xfrm>
              <a:off x="1295400" y="3182937"/>
              <a:ext cx="317500" cy="266701"/>
            </a:xfrm>
            <a:prstGeom prst="rect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>
              <a:outerShdw blurRad="12700" dist="25400" dir="2700000" rotWithShape="0">
                <a:srgbClr val="FFFFFF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</p:grpSp>
      <p:sp>
        <p:nvSpPr>
          <p:cNvPr id="723" name="Shape 723"/>
          <p:cNvSpPr/>
          <p:nvPr/>
        </p:nvSpPr>
        <p:spPr>
          <a:xfrm>
            <a:off x="8509000" y="1816100"/>
            <a:ext cx="3725320" cy="50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/>
              <a:t>training images          </a:t>
            </a:r>
            <a:r>
              <a:rPr sz="2800" b="1">
                <a:latin typeface="Helvetica"/>
                <a:ea typeface="Helvetica"/>
                <a:cs typeface="Helvetica"/>
                <a:sym typeface="Helvetica"/>
              </a:rPr>
              <a:t>y</a:t>
            </a:r>
          </a:p>
        </p:txBody>
      </p:sp>
      <p:grpSp>
        <p:nvGrpSpPr>
          <p:cNvPr id="730" name="Group 730"/>
          <p:cNvGrpSpPr/>
          <p:nvPr/>
        </p:nvGrpSpPr>
        <p:grpSpPr>
          <a:xfrm>
            <a:off x="7337978" y="7034308"/>
            <a:ext cx="4330704" cy="2414494"/>
            <a:chOff x="0" y="0"/>
            <a:chExt cx="4330702" cy="2414492"/>
          </a:xfrm>
        </p:grpSpPr>
        <p:pic>
          <p:nvPicPr>
            <p:cNvPr id="724" name="001865.jpg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718517" y="1028471"/>
              <a:ext cx="1039517" cy="13860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5" name="009440.jpg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37761" y="0"/>
              <a:ext cx="1214841" cy="9111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6" name="000372.jpg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951163"/>
              <a:ext cx="1702892" cy="11375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7" name="001522.jpg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2463756" y="1254872"/>
              <a:ext cx="1067588" cy="8006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8" name="002928.jpg"/>
            <p:cNvPicPr/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450872" y="1380"/>
              <a:ext cx="1879831" cy="12369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9" name="003676.jpg"/>
            <p:cNvPicPr/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1258122" y="161518"/>
              <a:ext cx="1214841" cy="9111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31" name="Shape 731"/>
          <p:cNvSpPr/>
          <p:nvPr/>
        </p:nvSpPr>
        <p:spPr>
          <a:xfrm>
            <a:off x="11836400" y="4292600"/>
            <a:ext cx="521306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2800" b="1"/>
              <a:t>+1</a:t>
            </a:r>
          </a:p>
        </p:txBody>
      </p:sp>
      <p:sp>
        <p:nvSpPr>
          <p:cNvPr id="732" name="Shape 732"/>
          <p:cNvSpPr/>
          <p:nvPr/>
        </p:nvSpPr>
        <p:spPr>
          <a:xfrm>
            <a:off x="11899900" y="7988300"/>
            <a:ext cx="405086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2800" b="1"/>
              <a:t>-1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Shape 734"/>
          <p:cNvSpPr/>
          <p:nvPr/>
        </p:nvSpPr>
        <p:spPr>
          <a:xfrm>
            <a:off x="3761082" y="342900"/>
            <a:ext cx="5467549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algn="ctr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/>
              <a:t>Part 2: DPM parameter learning</a:t>
            </a:r>
          </a:p>
        </p:txBody>
      </p:sp>
      <p:grpSp>
        <p:nvGrpSpPr>
          <p:cNvPr id="766" name="Group 766"/>
          <p:cNvGrpSpPr/>
          <p:nvPr/>
        </p:nvGrpSpPr>
        <p:grpSpPr>
          <a:xfrm>
            <a:off x="812800" y="2527300"/>
            <a:ext cx="5410200" cy="4356100"/>
            <a:chOff x="0" y="0"/>
            <a:chExt cx="5410200" cy="4356100"/>
          </a:xfrm>
        </p:grpSpPr>
        <p:grpSp>
          <p:nvGrpSpPr>
            <p:cNvPr id="763" name="Group 763"/>
            <p:cNvGrpSpPr/>
            <p:nvPr/>
          </p:nvGrpSpPr>
          <p:grpSpPr>
            <a:xfrm>
              <a:off x="0" y="0"/>
              <a:ext cx="5410200" cy="3644900"/>
              <a:chOff x="0" y="0"/>
              <a:chExt cx="5410200" cy="3644900"/>
            </a:xfrm>
          </p:grpSpPr>
          <p:sp>
            <p:nvSpPr>
              <p:cNvPr id="735" name="Shape 735"/>
              <p:cNvSpPr/>
              <p:nvPr/>
            </p:nvSpPr>
            <p:spPr>
              <a:xfrm>
                <a:off x="0" y="0"/>
                <a:ext cx="2400300" cy="36449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736" name="Shape 736"/>
              <p:cNvSpPr/>
              <p:nvPr/>
            </p:nvSpPr>
            <p:spPr>
              <a:xfrm>
                <a:off x="1371600" y="4953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737" name="Shape 737"/>
              <p:cNvSpPr/>
              <p:nvPr/>
            </p:nvSpPr>
            <p:spPr>
              <a:xfrm>
                <a:off x="254000" y="2540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738" name="Shape 738"/>
              <p:cNvSpPr/>
              <p:nvPr/>
            </p:nvSpPr>
            <p:spPr>
              <a:xfrm>
                <a:off x="254000" y="13589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739" name="Shape 739"/>
              <p:cNvSpPr/>
              <p:nvPr/>
            </p:nvSpPr>
            <p:spPr>
              <a:xfrm>
                <a:off x="254000" y="24638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740" name="Shape 740"/>
              <p:cNvSpPr/>
              <p:nvPr/>
            </p:nvSpPr>
            <p:spPr>
              <a:xfrm>
                <a:off x="977900" y="11938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741" name="Shape 741"/>
              <p:cNvSpPr/>
              <p:nvPr/>
            </p:nvSpPr>
            <p:spPr>
              <a:xfrm>
                <a:off x="1193800" y="21336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742" name="Shape 742"/>
              <p:cNvSpPr/>
              <p:nvPr/>
            </p:nvSpPr>
            <p:spPr>
              <a:xfrm>
                <a:off x="1460500" y="27051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743" name="Shape 743"/>
              <p:cNvSpPr/>
              <p:nvPr/>
            </p:nvSpPr>
            <p:spPr>
              <a:xfrm>
                <a:off x="584200" y="4699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  <p:sp>
            <p:nvSpPr>
              <p:cNvPr id="744" name="Shape 744"/>
              <p:cNvSpPr/>
              <p:nvPr/>
            </p:nvSpPr>
            <p:spPr>
              <a:xfrm>
                <a:off x="1701800" y="7112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  <p:sp>
            <p:nvSpPr>
              <p:cNvPr id="745" name="Shape 745"/>
              <p:cNvSpPr/>
              <p:nvPr/>
            </p:nvSpPr>
            <p:spPr>
              <a:xfrm>
                <a:off x="1308100" y="14097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  <p:sp>
            <p:nvSpPr>
              <p:cNvPr id="746" name="Shape 746"/>
              <p:cNvSpPr/>
              <p:nvPr/>
            </p:nvSpPr>
            <p:spPr>
              <a:xfrm>
                <a:off x="596900" y="15748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  <p:sp>
            <p:nvSpPr>
              <p:cNvPr id="747" name="Shape 747"/>
              <p:cNvSpPr/>
              <p:nvPr/>
            </p:nvSpPr>
            <p:spPr>
              <a:xfrm>
                <a:off x="1524000" y="23495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  <p:sp>
            <p:nvSpPr>
              <p:cNvPr id="748" name="Shape 748"/>
              <p:cNvSpPr/>
              <p:nvPr/>
            </p:nvSpPr>
            <p:spPr>
              <a:xfrm>
                <a:off x="1790700" y="29210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  <p:sp>
            <p:nvSpPr>
              <p:cNvPr id="749" name="Shape 749"/>
              <p:cNvSpPr/>
              <p:nvPr/>
            </p:nvSpPr>
            <p:spPr>
              <a:xfrm>
                <a:off x="584200" y="26797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  <p:sp>
            <p:nvSpPr>
              <p:cNvPr id="750" name="Shape 750"/>
              <p:cNvSpPr/>
              <p:nvPr/>
            </p:nvSpPr>
            <p:spPr>
              <a:xfrm>
                <a:off x="3009900" y="1282700"/>
                <a:ext cx="2400300" cy="23622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751" name="Shape 751"/>
              <p:cNvSpPr/>
              <p:nvPr/>
            </p:nvSpPr>
            <p:spPr>
              <a:xfrm>
                <a:off x="3009900" y="12827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752" name="Shape 752"/>
              <p:cNvSpPr/>
              <p:nvPr/>
            </p:nvSpPr>
            <p:spPr>
              <a:xfrm>
                <a:off x="3276600" y="15748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753" name="Shape 753"/>
              <p:cNvSpPr/>
              <p:nvPr/>
            </p:nvSpPr>
            <p:spPr>
              <a:xfrm>
                <a:off x="3949700" y="12827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754" name="Shape 754"/>
              <p:cNvSpPr/>
              <p:nvPr/>
            </p:nvSpPr>
            <p:spPr>
              <a:xfrm>
                <a:off x="4470400" y="12827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755" name="Shape 755"/>
              <p:cNvSpPr/>
              <p:nvPr/>
            </p:nvSpPr>
            <p:spPr>
              <a:xfrm>
                <a:off x="4470400" y="22225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756" name="Shape 756"/>
              <p:cNvSpPr/>
              <p:nvPr/>
            </p:nvSpPr>
            <p:spPr>
              <a:xfrm>
                <a:off x="3530600" y="27051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757" name="Shape 757"/>
              <p:cNvSpPr/>
              <p:nvPr/>
            </p:nvSpPr>
            <p:spPr>
              <a:xfrm>
                <a:off x="3009900" y="25146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758" name="Shape 758"/>
              <p:cNvSpPr/>
              <p:nvPr/>
            </p:nvSpPr>
            <p:spPr>
              <a:xfrm>
                <a:off x="3606800" y="17907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  <p:sp>
            <p:nvSpPr>
              <p:cNvPr id="759" name="Shape 759"/>
              <p:cNvSpPr/>
              <p:nvPr/>
            </p:nvSpPr>
            <p:spPr>
              <a:xfrm>
                <a:off x="4800600" y="24384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  <p:sp>
            <p:nvSpPr>
              <p:cNvPr id="760" name="Shape 760"/>
              <p:cNvSpPr/>
              <p:nvPr/>
            </p:nvSpPr>
            <p:spPr>
              <a:xfrm>
                <a:off x="3848100" y="29210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  <p:sp>
            <p:nvSpPr>
              <p:cNvPr id="761" name="Shape 761"/>
              <p:cNvSpPr/>
              <p:nvPr/>
            </p:nvSpPr>
            <p:spPr>
              <a:xfrm>
                <a:off x="4800600" y="14986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  <p:sp>
            <p:nvSpPr>
              <p:cNvPr id="762" name="Shape 762"/>
              <p:cNvSpPr/>
              <p:nvPr/>
            </p:nvSpPr>
            <p:spPr>
              <a:xfrm>
                <a:off x="3352800" y="27940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</p:grpSp>
        <p:sp>
          <p:nvSpPr>
            <p:cNvPr id="764" name="Shape 764"/>
            <p:cNvSpPr/>
            <p:nvPr/>
          </p:nvSpPr>
          <p:spPr>
            <a:xfrm>
              <a:off x="114300" y="3848100"/>
              <a:ext cx="2184096" cy="508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/>
            <a:p>
              <a:pPr lvl="0">
                <a:defRPr sz="1800"/>
              </a:pPr>
              <a:r>
                <a:rPr sz="2800"/>
                <a:t>component 1</a:t>
              </a:r>
            </a:p>
          </p:txBody>
        </p:sp>
        <p:sp>
          <p:nvSpPr>
            <p:cNvPr id="765" name="Shape 765"/>
            <p:cNvSpPr/>
            <p:nvPr/>
          </p:nvSpPr>
          <p:spPr>
            <a:xfrm>
              <a:off x="3124200" y="3848100"/>
              <a:ext cx="2184096" cy="508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/>
            <a:p>
              <a:pPr lvl="0">
                <a:defRPr sz="1800"/>
              </a:pPr>
              <a:r>
                <a:rPr sz="2800"/>
                <a:t>component 2</a:t>
              </a:r>
            </a:p>
          </p:txBody>
        </p:sp>
      </p:grpSp>
      <p:sp>
        <p:nvSpPr>
          <p:cNvPr id="767" name="Shape 767"/>
          <p:cNvSpPr/>
          <p:nvPr/>
        </p:nvSpPr>
        <p:spPr>
          <a:xfrm>
            <a:off x="1790700" y="1816100"/>
            <a:ext cx="4410152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/>
              <a:t>given fixed model </a:t>
            </a:r>
            <a:r>
              <a:rPr sz="2800" i="1"/>
              <a:t>structure</a:t>
            </a:r>
          </a:p>
        </p:txBody>
      </p:sp>
      <p:grpSp>
        <p:nvGrpSpPr>
          <p:cNvPr id="784" name="Group 784"/>
          <p:cNvGrpSpPr/>
          <p:nvPr/>
        </p:nvGrpSpPr>
        <p:grpSpPr>
          <a:xfrm>
            <a:off x="7975600" y="2595562"/>
            <a:ext cx="3603337" cy="3678238"/>
            <a:chOff x="0" y="0"/>
            <a:chExt cx="3603336" cy="3678237"/>
          </a:xfrm>
        </p:grpSpPr>
        <p:pic>
          <p:nvPicPr>
            <p:cNvPr id="768" name="droppedImage.tif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277937"/>
              <a:ext cx="1409700" cy="1057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9" name="droppedImage.tif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557867" cy="11684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0" name="droppedImage.tif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44700" y="1239837"/>
              <a:ext cx="1558637" cy="1028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1" name="droppedImage.tif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044700" y="1587"/>
              <a:ext cx="1557867" cy="1168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2" name="droppedImage.tiff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044700" y="2509837"/>
              <a:ext cx="1549400" cy="11620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3" name="droppedImage.tiff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2509837"/>
              <a:ext cx="1770303" cy="1168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74" name="Shape 774"/>
            <p:cNvSpPr/>
            <p:nvPr/>
          </p:nvSpPr>
          <p:spPr>
            <a:xfrm>
              <a:off x="317500" y="261937"/>
              <a:ext cx="660400" cy="342901"/>
            </a:xfrm>
            <a:prstGeom prst="rect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>
              <a:outerShdw blurRad="12700" dist="25400" dir="2700000" rotWithShape="0">
                <a:srgbClr val="FFFFFF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775" name="Shape 775"/>
            <p:cNvSpPr/>
            <p:nvPr/>
          </p:nvSpPr>
          <p:spPr>
            <a:xfrm>
              <a:off x="12700" y="1303337"/>
              <a:ext cx="1257300" cy="1028701"/>
            </a:xfrm>
            <a:prstGeom prst="rect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>
              <a:outerShdw blurRad="12700" dist="25400" dir="2700000" rotWithShape="0">
                <a:srgbClr val="FFFFFF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776" name="Shape 776"/>
            <p:cNvSpPr/>
            <p:nvPr/>
          </p:nvSpPr>
          <p:spPr>
            <a:xfrm>
              <a:off x="2057400" y="173037"/>
              <a:ext cx="368300" cy="190501"/>
            </a:xfrm>
            <a:prstGeom prst="rect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>
              <a:outerShdw blurRad="12700" dist="25400" dir="2700000" rotWithShape="0">
                <a:srgbClr val="FFFFFF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777" name="Shape 777"/>
            <p:cNvSpPr/>
            <p:nvPr/>
          </p:nvSpPr>
          <p:spPr>
            <a:xfrm>
              <a:off x="2451100" y="84137"/>
              <a:ext cx="1041400" cy="520701"/>
            </a:xfrm>
            <a:prstGeom prst="rect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>
              <a:outerShdw blurRad="12700" dist="25400" dir="2700000" rotWithShape="0">
                <a:srgbClr val="FFFFFF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778" name="Shape 778"/>
            <p:cNvSpPr/>
            <p:nvPr/>
          </p:nvSpPr>
          <p:spPr>
            <a:xfrm>
              <a:off x="2349500" y="1430337"/>
              <a:ext cx="571500" cy="469901"/>
            </a:xfrm>
            <a:prstGeom prst="rect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>
              <a:outerShdw blurRad="12700" dist="25400" dir="2700000" rotWithShape="0">
                <a:srgbClr val="FFFFFF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779" name="Shape 779"/>
            <p:cNvSpPr/>
            <p:nvPr/>
          </p:nvSpPr>
          <p:spPr>
            <a:xfrm>
              <a:off x="2235200" y="2763837"/>
              <a:ext cx="1143000" cy="660401"/>
            </a:xfrm>
            <a:prstGeom prst="rect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>
              <a:outerShdw blurRad="12700" dist="25400" dir="2700000" rotWithShape="0">
                <a:srgbClr val="FFFFFF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780" name="Shape 780"/>
            <p:cNvSpPr/>
            <p:nvPr/>
          </p:nvSpPr>
          <p:spPr>
            <a:xfrm>
              <a:off x="88900" y="3094037"/>
              <a:ext cx="368300" cy="330201"/>
            </a:xfrm>
            <a:prstGeom prst="rect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>
              <a:outerShdw blurRad="12700" dist="25400" dir="2700000" rotWithShape="0">
                <a:srgbClr val="FFFFFF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781" name="Shape 781"/>
            <p:cNvSpPr/>
            <p:nvPr/>
          </p:nvSpPr>
          <p:spPr>
            <a:xfrm>
              <a:off x="520700" y="3119437"/>
              <a:ext cx="355600" cy="330201"/>
            </a:xfrm>
            <a:prstGeom prst="rect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>
              <a:outerShdw blurRad="12700" dist="25400" dir="2700000" rotWithShape="0">
                <a:srgbClr val="FFFFFF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782" name="Shape 782"/>
            <p:cNvSpPr/>
            <p:nvPr/>
          </p:nvSpPr>
          <p:spPr>
            <a:xfrm>
              <a:off x="914400" y="3119437"/>
              <a:ext cx="355600" cy="330201"/>
            </a:xfrm>
            <a:prstGeom prst="rect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>
              <a:outerShdw blurRad="12700" dist="25400" dir="2700000" rotWithShape="0">
                <a:srgbClr val="FFFFFF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783" name="Shape 783"/>
            <p:cNvSpPr/>
            <p:nvPr/>
          </p:nvSpPr>
          <p:spPr>
            <a:xfrm>
              <a:off x="1295400" y="3182937"/>
              <a:ext cx="317500" cy="266701"/>
            </a:xfrm>
            <a:prstGeom prst="rect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>
              <a:outerShdw blurRad="12700" dist="25400" dir="2700000" rotWithShape="0">
                <a:srgbClr val="FFFFFF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</p:grpSp>
      <p:sp>
        <p:nvSpPr>
          <p:cNvPr id="785" name="Shape 785"/>
          <p:cNvSpPr/>
          <p:nvPr/>
        </p:nvSpPr>
        <p:spPr>
          <a:xfrm>
            <a:off x="8509000" y="1816100"/>
            <a:ext cx="3705352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/>
              <a:t>training images          </a:t>
            </a:r>
            <a:r>
              <a:rPr sz="2800" i="1"/>
              <a:t>y</a:t>
            </a:r>
          </a:p>
        </p:txBody>
      </p:sp>
      <p:grpSp>
        <p:nvGrpSpPr>
          <p:cNvPr id="792" name="Group 792"/>
          <p:cNvGrpSpPr/>
          <p:nvPr/>
        </p:nvGrpSpPr>
        <p:grpSpPr>
          <a:xfrm>
            <a:off x="7337978" y="7034308"/>
            <a:ext cx="4330704" cy="2414494"/>
            <a:chOff x="0" y="0"/>
            <a:chExt cx="4330702" cy="2414492"/>
          </a:xfrm>
        </p:grpSpPr>
        <p:pic>
          <p:nvPicPr>
            <p:cNvPr id="786" name="001865.jpg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718517" y="1028471"/>
              <a:ext cx="1039517" cy="13860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7" name="009440.jpg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37761" y="0"/>
              <a:ext cx="1214841" cy="9111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8" name="000372.jpg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951163"/>
              <a:ext cx="1702892" cy="11375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9" name="001522.jpg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2463756" y="1254872"/>
              <a:ext cx="1067588" cy="8006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0" name="002928.jpg"/>
            <p:cNvPicPr/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450872" y="1380"/>
              <a:ext cx="1879831" cy="12369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1" name="003676.jpg"/>
            <p:cNvPicPr/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1258122" y="161518"/>
              <a:ext cx="1214841" cy="9111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93" name="Shape 793"/>
          <p:cNvSpPr/>
          <p:nvPr/>
        </p:nvSpPr>
        <p:spPr>
          <a:xfrm>
            <a:off x="11836400" y="4292600"/>
            <a:ext cx="52131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/>
              <a:t>+1</a:t>
            </a:r>
          </a:p>
        </p:txBody>
      </p:sp>
      <p:sp>
        <p:nvSpPr>
          <p:cNvPr id="794" name="Shape 794"/>
          <p:cNvSpPr/>
          <p:nvPr/>
        </p:nvSpPr>
        <p:spPr>
          <a:xfrm>
            <a:off x="11899900" y="7988300"/>
            <a:ext cx="405029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/>
              <a:t>-1</a:t>
            </a:r>
          </a:p>
        </p:txBody>
      </p:sp>
      <p:sp>
        <p:nvSpPr>
          <p:cNvPr id="795" name="Shape 795"/>
          <p:cNvSpPr/>
          <p:nvPr/>
        </p:nvSpPr>
        <p:spPr>
          <a:xfrm>
            <a:off x="749300" y="7594600"/>
            <a:ext cx="4849483" cy="177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 b="1">
                <a:latin typeface="Helvetica"/>
                <a:ea typeface="Helvetica"/>
                <a:cs typeface="Helvetica"/>
                <a:sym typeface="Helvetica"/>
              </a:rPr>
              <a:t>Parameters to learn:</a:t>
            </a:r>
          </a:p>
          <a:p>
            <a:pPr lvl="0">
              <a:defRPr sz="1800"/>
            </a:pPr>
            <a:r>
              <a:rPr sz="2800"/>
              <a:t> – biases (per component)</a:t>
            </a:r>
          </a:p>
          <a:p>
            <a:pPr lvl="0">
              <a:defRPr sz="1800"/>
            </a:pPr>
            <a:r>
              <a:rPr sz="2800"/>
              <a:t> </a:t>
            </a:r>
            <a:r>
              <a:rPr sz="2700"/>
              <a:t>– deformation costs (per part)</a:t>
            </a:r>
          </a:p>
          <a:p>
            <a:pPr lvl="0">
              <a:defRPr sz="1800"/>
            </a:pPr>
            <a:r>
              <a:rPr sz="2700"/>
              <a:t> – filter weights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Shape 797"/>
          <p:cNvSpPr/>
          <p:nvPr/>
        </p:nvSpPr>
        <p:spPr>
          <a:xfrm>
            <a:off x="2437255" y="342900"/>
            <a:ext cx="8115202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algn="ctr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/>
              <a:t>Linear parameterization of sliding window score</a:t>
            </a:r>
          </a:p>
        </p:txBody>
      </p:sp>
      <p:sp>
        <p:nvSpPr>
          <p:cNvPr id="798" name="Shape 798"/>
          <p:cNvSpPr/>
          <p:nvPr/>
        </p:nvSpPr>
        <p:spPr>
          <a:xfrm>
            <a:off x="952500" y="1485900"/>
            <a:ext cx="11087100" cy="3009900"/>
          </a:xfrm>
          <a:prstGeom prst="rect">
            <a:avLst/>
          </a:prstGeom>
          <a:solidFill>
            <a:srgbClr val="FFD479"/>
          </a:solidFill>
          <a:ln w="254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799" name="Shape 799"/>
          <p:cNvSpPr/>
          <p:nvPr/>
        </p:nvSpPr>
        <p:spPr>
          <a:xfrm>
            <a:off x="8851900" y="3771900"/>
            <a:ext cx="2109928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584200">
              <a:defRPr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941100"/>
                </a:solidFill>
              </a:rPr>
              <a:t>Spring costs</a:t>
            </a:r>
          </a:p>
        </p:txBody>
      </p:sp>
      <p:sp>
        <p:nvSpPr>
          <p:cNvPr id="800" name="Shape 800"/>
          <p:cNvSpPr/>
          <p:nvPr/>
        </p:nvSpPr>
        <p:spPr>
          <a:xfrm>
            <a:off x="5994400" y="3771900"/>
            <a:ext cx="2050882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584200">
              <a:defRPr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941100"/>
                </a:solidFill>
              </a:rPr>
              <a:t>Filter scores</a:t>
            </a:r>
          </a:p>
        </p:txBody>
      </p:sp>
      <p:pic>
        <p:nvPicPr>
          <p:cNvPr id="801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9883" y="1752600"/>
            <a:ext cx="8919634" cy="1955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02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10100" y="5638800"/>
            <a:ext cx="4876800" cy="5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03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94200" y="7099300"/>
            <a:ext cx="7073900" cy="622300"/>
          </a:xfrm>
          <a:prstGeom prst="rect">
            <a:avLst/>
          </a:prstGeom>
          <a:ln w="12700">
            <a:miter lim="400000"/>
          </a:ln>
        </p:spPr>
      </p:pic>
      <p:sp>
        <p:nvSpPr>
          <p:cNvPr id="804" name="Shape 804"/>
          <p:cNvSpPr/>
          <p:nvPr/>
        </p:nvSpPr>
        <p:spPr>
          <a:xfrm>
            <a:off x="1562100" y="5651500"/>
            <a:ext cx="2050882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584200">
              <a:defRPr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941100"/>
                </a:solidFill>
              </a:rPr>
              <a:t>Filter scores</a:t>
            </a:r>
          </a:p>
        </p:txBody>
      </p:sp>
      <p:sp>
        <p:nvSpPr>
          <p:cNvPr id="805" name="Shape 805"/>
          <p:cNvSpPr/>
          <p:nvPr/>
        </p:nvSpPr>
        <p:spPr>
          <a:xfrm>
            <a:off x="1536699" y="7150100"/>
            <a:ext cx="2109929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584200">
              <a:defRPr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941100"/>
                </a:solidFill>
              </a:rPr>
              <a:t>Spring costs</a:t>
            </a:r>
          </a:p>
        </p:txBody>
      </p:sp>
      <p:pic>
        <p:nvPicPr>
          <p:cNvPr id="806" name="dropped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82850" y="8673890"/>
            <a:ext cx="8013700" cy="774911"/>
          </a:xfrm>
          <a:prstGeom prst="rect">
            <a:avLst/>
          </a:prstGeom>
          <a:ln w="12700">
            <a:miter lim="400000"/>
          </a:ln>
        </p:spPr>
      </p:pic>
      <p:sp>
        <p:nvSpPr>
          <p:cNvPr id="807" name="Shape 807"/>
          <p:cNvSpPr/>
          <p:nvPr/>
        </p:nvSpPr>
        <p:spPr>
          <a:xfrm>
            <a:off x="2336800" y="8365380"/>
            <a:ext cx="8351937" cy="1235820"/>
          </a:xfrm>
          <a:prstGeom prst="rect">
            <a:avLst/>
          </a:prstGeom>
          <a:ln w="25400">
            <a:solidFill/>
            <a:miter lim="400000"/>
          </a:ln>
        </p:spPr>
        <p:txBody>
          <a:bodyPr lIns="38100" tIns="38100" rIns="38100" bIns="38100" anchor="ctr"/>
          <a:lstStyle/>
          <a:p>
            <a:pPr lvl="0"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Shape 809"/>
          <p:cNvSpPr/>
          <p:nvPr/>
        </p:nvSpPr>
        <p:spPr>
          <a:xfrm>
            <a:off x="4205799" y="342900"/>
            <a:ext cx="4578115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 algn="ctr">
              <a:defRPr sz="1800"/>
            </a:pPr>
            <a:r>
              <a:rPr sz="3000">
                <a:latin typeface="Helvetica"/>
                <a:ea typeface="Helvetica"/>
                <a:cs typeface="Helvetica"/>
                <a:sym typeface="Helvetica"/>
              </a:rPr>
              <a:t>Positive examples (</a:t>
            </a:r>
            <a:r>
              <a:rPr sz="3000" i="1">
                <a:latin typeface="Helvetica"/>
                <a:ea typeface="Helvetica"/>
                <a:cs typeface="Helvetica"/>
                <a:sym typeface="Helvetica"/>
              </a:rPr>
              <a:t>y</a:t>
            </a:r>
            <a:r>
              <a:rPr sz="3000">
                <a:latin typeface="Helvetica"/>
                <a:ea typeface="Helvetica"/>
                <a:cs typeface="Helvetica"/>
                <a:sym typeface="Helvetica"/>
              </a:rPr>
              <a:t> = +1)</a:t>
            </a:r>
          </a:p>
        </p:txBody>
      </p:sp>
      <p:sp>
        <p:nvSpPr>
          <p:cNvPr id="810" name="Shape 810"/>
          <p:cNvSpPr/>
          <p:nvPr/>
        </p:nvSpPr>
        <p:spPr>
          <a:xfrm>
            <a:off x="5778500" y="6057900"/>
            <a:ext cx="1452618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/>
              <a:t>We want</a:t>
            </a:r>
          </a:p>
        </p:txBody>
      </p:sp>
      <p:pic>
        <p:nvPicPr>
          <p:cNvPr id="811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73600" y="6832600"/>
            <a:ext cx="3644900" cy="584200"/>
          </a:xfrm>
          <a:prstGeom prst="rect">
            <a:avLst/>
          </a:prstGeom>
          <a:ln w="12700">
            <a:miter lim="400000"/>
          </a:ln>
        </p:spPr>
      </p:pic>
      <p:sp>
        <p:nvSpPr>
          <p:cNvPr id="812" name="Shape 812"/>
          <p:cNvSpPr/>
          <p:nvPr/>
        </p:nvSpPr>
        <p:spPr>
          <a:xfrm>
            <a:off x="5270500" y="7772400"/>
            <a:ext cx="247318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/>
              <a:t>to score &gt;= +1</a:t>
            </a:r>
          </a:p>
        </p:txBody>
      </p:sp>
      <p:pic>
        <p:nvPicPr>
          <p:cNvPr id="813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81300" y="8686800"/>
            <a:ext cx="609600" cy="368300"/>
          </a:xfrm>
          <a:prstGeom prst="rect">
            <a:avLst/>
          </a:prstGeom>
          <a:ln w="12700">
            <a:miter lim="400000"/>
          </a:ln>
        </p:spPr>
      </p:pic>
      <p:sp>
        <p:nvSpPr>
          <p:cNvPr id="814" name="Shape 814"/>
          <p:cNvSpPr/>
          <p:nvPr/>
        </p:nvSpPr>
        <p:spPr>
          <a:xfrm>
            <a:off x="3530600" y="8572500"/>
            <a:ext cx="7175500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lvl="0">
              <a:defRPr sz="1800"/>
            </a:pPr>
            <a:r>
              <a:rPr sz="2800"/>
              <a:t>includes all </a:t>
            </a:r>
            <a:r>
              <a:rPr sz="2800" i="1"/>
              <a:t>z</a:t>
            </a:r>
            <a:r>
              <a:rPr sz="2800"/>
              <a:t> with more than 70% overlap with ground truth</a:t>
            </a:r>
          </a:p>
        </p:txBody>
      </p:sp>
      <p:sp>
        <p:nvSpPr>
          <p:cNvPr id="815" name="Shape 815"/>
          <p:cNvSpPr/>
          <p:nvPr/>
        </p:nvSpPr>
        <p:spPr>
          <a:xfrm>
            <a:off x="3302000" y="1206500"/>
            <a:ext cx="6392977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 i="1"/>
              <a:t>x</a:t>
            </a:r>
            <a:r>
              <a:rPr sz="2800"/>
              <a:t> specifies an image and bounding box</a:t>
            </a:r>
          </a:p>
        </p:txBody>
      </p:sp>
      <p:grpSp>
        <p:nvGrpSpPr>
          <p:cNvPr id="820" name="Group 820"/>
          <p:cNvGrpSpPr/>
          <p:nvPr/>
        </p:nvGrpSpPr>
        <p:grpSpPr>
          <a:xfrm>
            <a:off x="3517498" y="1905000"/>
            <a:ext cx="5964814" cy="3945334"/>
            <a:chOff x="0" y="0"/>
            <a:chExt cx="5964812" cy="3945333"/>
          </a:xfrm>
        </p:grpSpPr>
        <p:grpSp>
          <p:nvGrpSpPr>
            <p:cNvPr id="818" name="Group 818"/>
            <p:cNvGrpSpPr/>
            <p:nvPr/>
          </p:nvGrpSpPr>
          <p:grpSpPr>
            <a:xfrm>
              <a:off x="0" y="0"/>
              <a:ext cx="5964813" cy="3945334"/>
              <a:chOff x="0" y="0"/>
              <a:chExt cx="5964812" cy="3945333"/>
            </a:xfrm>
          </p:grpSpPr>
          <p:pic>
            <p:nvPicPr>
              <p:cNvPr id="816" name="droppedImage.tiff"/>
              <p:cNvPicPr/>
              <p:nvPr/>
            </p:nvPicPr>
            <p:blipFill>
              <a:blip r:embed="rId4">
                <a:extLst/>
              </a:blip>
              <a:srcRect l="446" t="6845" b="5357"/>
              <a:stretch>
                <a:fillRect/>
              </a:stretch>
            </p:blipFill>
            <p:spPr>
              <a:xfrm>
                <a:off x="0" y="0"/>
                <a:ext cx="5964813" cy="39453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817" name="Shape 817"/>
              <p:cNvSpPr/>
              <p:nvPr/>
            </p:nvSpPr>
            <p:spPr>
              <a:xfrm>
                <a:off x="2580093" y="81520"/>
                <a:ext cx="1168401" cy="393701"/>
              </a:xfrm>
              <a:prstGeom prst="rect">
                <a:avLst/>
              </a:prstGeom>
              <a:solidFill>
                <a:srgbClr val="FFFB00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defTabSz="584200">
                  <a:lnSpc>
                    <a:spcPct val="60000"/>
                  </a:lnSpc>
                  <a:defRPr sz="1900">
                    <a:latin typeface="Latin Modern Sans 10 Bold"/>
                    <a:ea typeface="Latin Modern Sans 10 Bold"/>
                    <a:cs typeface="Latin Modern Sans 10 Bold"/>
                    <a:sym typeface="Latin Modern Sans 10 Bold"/>
                  </a:defRPr>
                </a:lvl1pPr>
              </a:lstStyle>
              <a:p>
                <a:pPr lvl="0">
                  <a:defRPr sz="1800"/>
                </a:pPr>
                <a:r>
                  <a:rPr sz="1900"/>
                  <a:t>person</a:t>
                </a:r>
              </a:p>
            </p:txBody>
          </p:sp>
        </p:grpSp>
        <p:sp>
          <p:nvSpPr>
            <p:cNvPr id="819" name="Shape 819"/>
            <p:cNvSpPr/>
            <p:nvPr/>
          </p:nvSpPr>
          <p:spPr>
            <a:xfrm>
              <a:off x="2586960" y="493875"/>
              <a:ext cx="1761520" cy="2049112"/>
            </a:xfrm>
            <a:prstGeom prst="rect">
              <a:avLst/>
            </a:prstGeom>
            <a:noFill/>
            <a:ln w="25400" cap="flat">
              <a:solidFill>
                <a:srgbClr val="FFFB00"/>
              </a:solidFill>
              <a:prstDash val="solid"/>
              <a:miter lim="400000"/>
            </a:ln>
            <a:effectLst>
              <a:outerShdw blurRad="12700" dist="25400" dir="270000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/>
        </p:nvSpPr>
        <p:spPr>
          <a:xfrm>
            <a:off x="952500" y="838200"/>
            <a:ext cx="11328400" cy="891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381000" lvl="0" indent="-381000" defTabSz="584200">
              <a:spcBef>
                <a:spcPts val="2400"/>
              </a:spcBef>
              <a:buSzPct val="125000"/>
              <a:buChar char="•"/>
              <a:defRPr sz="1800"/>
            </a:pPr>
            <a:endParaRPr sz="4200" dirty="0">
              <a:latin typeface="Cambria Math"/>
              <a:ea typeface="Cambria Math"/>
              <a:cs typeface="Cambria Math"/>
              <a:sym typeface="Cambria Math"/>
            </a:endParaRPr>
          </a:p>
          <a:p>
            <a:pPr marL="381000" lvl="0" indent="-381000" defTabSz="584200">
              <a:spcBef>
                <a:spcPts val="2400"/>
              </a:spcBef>
              <a:buSzPct val="125000"/>
              <a:buChar char="•"/>
              <a:defRPr sz="1800"/>
            </a:pPr>
            <a:endParaRPr sz="4200" dirty="0">
              <a:latin typeface="Cambria Math"/>
              <a:ea typeface="Cambria Math"/>
              <a:cs typeface="Cambria Math"/>
              <a:sym typeface="Cambria Math"/>
            </a:endParaRPr>
          </a:p>
          <a:p>
            <a:pPr marL="381000" lvl="0" indent="-381000" defTabSz="584200">
              <a:spcBef>
                <a:spcPts val="2400"/>
              </a:spcBef>
              <a:buSzPct val="125000"/>
              <a:buChar char="•"/>
              <a:defRPr sz="1800"/>
            </a:pPr>
            <a:endParaRPr sz="4200" dirty="0">
              <a:latin typeface="Cambria Math"/>
              <a:ea typeface="Cambria Math"/>
              <a:cs typeface="Cambria Math"/>
              <a:sym typeface="Cambria Math"/>
            </a:endParaRPr>
          </a:p>
          <a:p>
            <a:pPr marL="381000" lvl="0" indent="-381000" defTabSz="584200">
              <a:spcBef>
                <a:spcPts val="2400"/>
              </a:spcBef>
              <a:buSzPct val="125000"/>
              <a:buChar char="•"/>
              <a:defRPr sz="1800"/>
            </a:pPr>
            <a:endParaRPr sz="4200" dirty="0">
              <a:latin typeface="Cambria Math"/>
              <a:ea typeface="Cambria Math"/>
              <a:cs typeface="Cambria Math"/>
              <a:sym typeface="Cambria Math"/>
            </a:endParaRPr>
          </a:p>
          <a:p>
            <a:pPr marL="381000" lvl="0" indent="-381000" defTabSz="584200">
              <a:spcBef>
                <a:spcPts val="2400"/>
              </a:spcBef>
              <a:buSzPct val="125000"/>
              <a:buChar char="•"/>
              <a:defRPr sz="1800"/>
            </a:pPr>
            <a:endParaRPr sz="4200" dirty="0">
              <a:latin typeface="Cambria Math"/>
              <a:ea typeface="Cambria Math"/>
              <a:cs typeface="Cambria Math"/>
              <a:sym typeface="Cambria Math"/>
            </a:endParaRPr>
          </a:p>
          <a:p>
            <a:pPr marL="381000" lvl="0" indent="-381000" defTabSz="584200">
              <a:spcBef>
                <a:spcPts val="2400"/>
              </a:spcBef>
              <a:buSzPct val="125000"/>
              <a:buChar char="•"/>
              <a:defRPr sz="1800"/>
            </a:pPr>
            <a:endParaRPr sz="4200" dirty="0">
              <a:latin typeface="Cambria Math"/>
              <a:ea typeface="Cambria Math"/>
              <a:cs typeface="Cambria Math"/>
              <a:sym typeface="Cambria Math"/>
            </a:endParaRPr>
          </a:p>
          <a:p>
            <a:pPr marL="381000" lvl="0" indent="-381000" defTabSz="584200">
              <a:spcBef>
                <a:spcPts val="2400"/>
              </a:spcBef>
              <a:buSzPct val="125000"/>
              <a:buChar char="•"/>
              <a:defRPr sz="1800"/>
            </a:pPr>
            <a:endParaRPr sz="4200" dirty="0">
              <a:latin typeface="Cambria Math"/>
              <a:ea typeface="Cambria Math"/>
              <a:cs typeface="Cambria Math"/>
              <a:sym typeface="Cambria Math"/>
            </a:endParaRPr>
          </a:p>
          <a:p>
            <a:pPr marL="381000" lvl="0" indent="-381000" defTabSz="584200">
              <a:spcBef>
                <a:spcPts val="2400"/>
              </a:spcBef>
              <a:buSzPct val="125000"/>
              <a:buChar char="•"/>
              <a:defRPr sz="1800"/>
            </a:pPr>
            <a:r>
              <a:rPr sz="2800" dirty="0"/>
              <a:t>Compute HOG of the whole image at multiple resolutions</a:t>
            </a:r>
          </a:p>
          <a:p>
            <a:pPr marL="381000" lvl="0" indent="-381000" defTabSz="584200">
              <a:spcBef>
                <a:spcPts val="2400"/>
              </a:spcBef>
              <a:buSzPct val="125000"/>
              <a:buChar char="•"/>
              <a:defRPr sz="1800"/>
            </a:pPr>
            <a:r>
              <a:rPr sz="2800" dirty="0"/>
              <a:t>Score every </a:t>
            </a:r>
            <a:r>
              <a:rPr sz="2800" dirty="0" smtClean="0"/>
              <a:t>window </a:t>
            </a:r>
            <a:r>
              <a:rPr sz="2800" dirty="0"/>
              <a:t>of the feature </a:t>
            </a:r>
            <a:r>
              <a:rPr sz="2800" dirty="0" smtClean="0"/>
              <a:t>pyramid</a:t>
            </a:r>
            <a:endParaRPr lang="en-US" sz="2800" dirty="0" smtClean="0"/>
          </a:p>
          <a:p>
            <a:pPr lvl="1" indent="0" defTabSz="584200">
              <a:spcBef>
                <a:spcPts val="2400"/>
              </a:spcBef>
              <a:buSzPct val="125000"/>
              <a:defRPr sz="1800"/>
            </a:pPr>
            <a:r>
              <a:rPr lang="en-US" sz="2900" dirty="0" smtClean="0">
                <a:solidFill>
                  <a:srgbClr val="C00000"/>
                </a:solidFill>
              </a:rPr>
              <a:t>How much does the window at </a:t>
            </a:r>
            <a:r>
              <a:rPr lang="en-US" sz="2900" i="1" dirty="0" smtClean="0">
                <a:solidFill>
                  <a:srgbClr val="C00000"/>
                </a:solidFill>
              </a:rPr>
              <a:t>p</a:t>
            </a:r>
            <a:r>
              <a:rPr lang="en-US" sz="2900" dirty="0" smtClean="0">
                <a:solidFill>
                  <a:srgbClr val="C00000"/>
                </a:solidFill>
              </a:rPr>
              <a:t> look like a pedestrian?</a:t>
            </a:r>
            <a:endParaRPr sz="2900" dirty="0">
              <a:solidFill>
                <a:srgbClr val="C00000"/>
              </a:solidFill>
            </a:endParaRP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4985134"/>
              </p:ext>
            </p:extLst>
          </p:nvPr>
        </p:nvGraphicFramePr>
        <p:xfrm>
          <a:off x="5850989" y="2730500"/>
          <a:ext cx="2915920" cy="12597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51959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8800" y="2870199"/>
            <a:ext cx="977900" cy="1902653"/>
          </a:xfrm>
          <a:prstGeom prst="rect">
            <a:avLst/>
          </a:prstGeom>
        </p:spPr>
      </p:pic>
      <p:sp>
        <p:nvSpPr>
          <p:cNvPr id="119" name="Shape 119"/>
          <p:cNvSpPr/>
          <p:nvPr/>
        </p:nvSpPr>
        <p:spPr>
          <a:xfrm>
            <a:off x="4141989" y="342900"/>
            <a:ext cx="4705735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algn="ctr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/>
              <a:t>The Dalal &amp; Triggs detector</a:t>
            </a:r>
          </a:p>
        </p:txBody>
      </p:sp>
      <p:grpSp>
        <p:nvGrpSpPr>
          <p:cNvPr id="133" name="Group 133"/>
          <p:cNvGrpSpPr/>
          <p:nvPr/>
        </p:nvGrpSpPr>
        <p:grpSpPr>
          <a:xfrm>
            <a:off x="812800" y="1587500"/>
            <a:ext cx="8441204" cy="5200650"/>
            <a:chOff x="0" y="50800"/>
            <a:chExt cx="8441203" cy="5200650"/>
          </a:xfrm>
        </p:grpSpPr>
        <p:sp>
          <p:nvSpPr>
            <p:cNvPr id="125" name="Shape 125"/>
            <p:cNvSpPr/>
            <p:nvPr/>
          </p:nvSpPr>
          <p:spPr>
            <a:xfrm>
              <a:off x="358104" y="4718050"/>
              <a:ext cx="2524558" cy="533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584200"/>
            </a:lstStyle>
            <a:p>
              <a:pPr lvl="0">
                <a:defRPr sz="1800"/>
              </a:pPr>
              <a:r>
                <a:rPr sz="2800"/>
                <a:t>Image pyramid</a:t>
              </a:r>
            </a:p>
          </p:txBody>
        </p:sp>
        <p:sp>
          <p:nvSpPr>
            <p:cNvPr id="126" name="Shape 126"/>
            <p:cNvSpPr/>
            <p:nvPr/>
          </p:nvSpPr>
          <p:spPr>
            <a:xfrm>
              <a:off x="4914920" y="4718050"/>
              <a:ext cx="3526283" cy="533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584200"/>
            </a:lstStyle>
            <a:p>
              <a:pPr lvl="0">
                <a:defRPr sz="1800"/>
              </a:pPr>
              <a:r>
                <a:rPr sz="2800" dirty="0"/>
                <a:t>HOG feature pyramid</a:t>
              </a:r>
            </a:p>
          </p:txBody>
        </p:sp>
        <p:sp>
          <p:nvSpPr>
            <p:cNvPr id="127" name="Shape 127"/>
            <p:cNvSpPr/>
            <p:nvPr/>
          </p:nvSpPr>
          <p:spPr>
            <a:xfrm flipH="1">
              <a:off x="3251183" y="3630243"/>
              <a:ext cx="1117631" cy="1"/>
            </a:xfrm>
            <a:prstGeom prst="line">
              <a:avLst/>
            </a:prstGeom>
            <a:noFill/>
            <a:ln w="38100" cap="flat">
              <a:solidFill>
                <a:srgbClr val="9411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8" name="Shape 128"/>
            <p:cNvSpPr/>
            <p:nvPr/>
          </p:nvSpPr>
          <p:spPr>
            <a:xfrm flipH="1">
              <a:off x="2704421" y="1790700"/>
              <a:ext cx="2235886" cy="2"/>
            </a:xfrm>
            <a:prstGeom prst="line">
              <a:avLst/>
            </a:prstGeom>
            <a:noFill/>
            <a:ln w="38100" cap="flat">
              <a:solidFill>
                <a:srgbClr val="9411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9" name="Shape 129"/>
            <p:cNvSpPr/>
            <p:nvPr/>
          </p:nvSpPr>
          <p:spPr>
            <a:xfrm flipH="1">
              <a:off x="2349085" y="525780"/>
              <a:ext cx="2959555" cy="1"/>
            </a:xfrm>
            <a:prstGeom prst="line">
              <a:avLst/>
            </a:prstGeom>
            <a:noFill/>
            <a:ln w="38100" cap="flat">
              <a:solidFill>
                <a:srgbClr val="9411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pic>
          <p:nvPicPr>
            <p:cNvPr id="130" name="000061.jp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2552700"/>
              <a:ext cx="3251200" cy="2159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" name="000061.jp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46100" y="1066800"/>
              <a:ext cx="2159000" cy="1433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" name="000061.jp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01700" y="50800"/>
              <a:ext cx="1447800" cy="9614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4" name="Shape 134"/>
          <p:cNvSpPr/>
          <p:nvPr/>
        </p:nvSpPr>
        <p:spPr>
          <a:xfrm>
            <a:off x="10718800" y="2870200"/>
            <a:ext cx="977900" cy="1917700"/>
          </a:xfrm>
          <a:prstGeom prst="rect">
            <a:avLst/>
          </a:prstGeom>
          <a:ln w="25400">
            <a:solidFill>
              <a:srgbClr val="00FDFF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136" name="Shape 136"/>
          <p:cNvSpPr/>
          <p:nvPr/>
        </p:nvSpPr>
        <p:spPr>
          <a:xfrm>
            <a:off x="5432282" y="2349528"/>
            <a:ext cx="323808" cy="579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100">
                <a:latin typeface="Latin Modern Sans 10 Oblique"/>
                <a:ea typeface="Latin Modern Sans 10 Oblique"/>
                <a:cs typeface="Latin Modern Sans 10 Oblique"/>
                <a:sym typeface="Latin Modern Sans 10 Oblique"/>
              </a:defRPr>
            </a:lvl1pPr>
          </a:lstStyle>
          <a:p>
            <a:pPr lvl="0">
              <a:defRPr sz="1800"/>
            </a:pPr>
            <a:r>
              <a:rPr sz="3100" i="1" dirty="0"/>
              <a:t>p</a:t>
            </a:r>
          </a:p>
        </p:txBody>
      </p:sp>
      <p:sp>
        <p:nvSpPr>
          <p:cNvPr id="137" name="Shape 137"/>
          <p:cNvSpPr/>
          <p:nvPr/>
        </p:nvSpPr>
        <p:spPr>
          <a:xfrm flipH="1" flipV="1">
            <a:off x="5717415" y="2779446"/>
            <a:ext cx="975485" cy="436774"/>
          </a:xfrm>
          <a:prstGeom prst="line">
            <a:avLst/>
          </a:prstGeom>
          <a:ln w="38100">
            <a:solidFill/>
            <a:miter lim="400000"/>
            <a:headEnd type="stealth"/>
          </a:ln>
        </p:spPr>
        <p:txBody>
          <a:bodyPr lIns="0" tIns="0" rIns="0" bIns="0"/>
          <a:lstStyle/>
          <a:p>
            <a:pPr lvl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138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85200" y="1752600"/>
            <a:ext cx="3657600" cy="39370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244866"/>
              </p:ext>
            </p:extLst>
          </p:nvPr>
        </p:nvGraphicFramePr>
        <p:xfrm>
          <a:off x="6468528" y="1693493"/>
          <a:ext cx="1666240" cy="7558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51959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8572605"/>
              </p:ext>
            </p:extLst>
          </p:nvPr>
        </p:nvGraphicFramePr>
        <p:xfrm>
          <a:off x="5317589" y="4241800"/>
          <a:ext cx="4165600" cy="20156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51959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9" name="Shape 134"/>
          <p:cNvSpPr/>
          <p:nvPr/>
        </p:nvSpPr>
        <p:spPr>
          <a:xfrm>
            <a:off x="6692901" y="3012251"/>
            <a:ext cx="381000" cy="747157"/>
          </a:xfrm>
          <a:prstGeom prst="rect">
            <a:avLst/>
          </a:prstGeom>
          <a:ln w="50800">
            <a:solidFill>
              <a:srgbClr val="00FDFF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11026610" y="4602686"/>
            <a:ext cx="399148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w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19847599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Shape 822"/>
          <p:cNvSpPr/>
          <p:nvPr/>
        </p:nvSpPr>
        <p:spPr>
          <a:xfrm>
            <a:off x="4205799" y="342900"/>
            <a:ext cx="4578115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 algn="ctr">
              <a:defRPr sz="1800"/>
            </a:pPr>
            <a:r>
              <a:rPr sz="3000">
                <a:latin typeface="Helvetica"/>
                <a:ea typeface="Helvetica"/>
                <a:cs typeface="Helvetica"/>
                <a:sym typeface="Helvetica"/>
              </a:rPr>
              <a:t>Positive examples (</a:t>
            </a:r>
            <a:r>
              <a:rPr sz="3000" i="1">
                <a:latin typeface="Helvetica"/>
                <a:ea typeface="Helvetica"/>
                <a:cs typeface="Helvetica"/>
                <a:sym typeface="Helvetica"/>
              </a:rPr>
              <a:t>y</a:t>
            </a:r>
            <a:r>
              <a:rPr sz="3000">
                <a:latin typeface="Helvetica"/>
                <a:ea typeface="Helvetica"/>
                <a:cs typeface="Helvetica"/>
                <a:sym typeface="Helvetica"/>
              </a:rPr>
              <a:t> = +1)</a:t>
            </a:r>
          </a:p>
        </p:txBody>
      </p:sp>
      <p:sp>
        <p:nvSpPr>
          <p:cNvPr id="823" name="Shape 823"/>
          <p:cNvSpPr/>
          <p:nvPr/>
        </p:nvSpPr>
        <p:spPr>
          <a:xfrm>
            <a:off x="5778500" y="6057900"/>
            <a:ext cx="1452618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/>
              <a:t>We want</a:t>
            </a:r>
          </a:p>
        </p:txBody>
      </p:sp>
      <p:pic>
        <p:nvPicPr>
          <p:cNvPr id="824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73600" y="6832600"/>
            <a:ext cx="3644900" cy="584200"/>
          </a:xfrm>
          <a:prstGeom prst="rect">
            <a:avLst/>
          </a:prstGeom>
          <a:ln w="12700">
            <a:miter lim="400000"/>
          </a:ln>
        </p:spPr>
      </p:pic>
      <p:sp>
        <p:nvSpPr>
          <p:cNvPr id="825" name="Shape 825"/>
          <p:cNvSpPr/>
          <p:nvPr/>
        </p:nvSpPr>
        <p:spPr>
          <a:xfrm>
            <a:off x="5270500" y="7772400"/>
            <a:ext cx="247318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/>
              <a:t>to score &gt;= +1</a:t>
            </a:r>
          </a:p>
        </p:txBody>
      </p:sp>
      <p:pic>
        <p:nvPicPr>
          <p:cNvPr id="826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81300" y="8686800"/>
            <a:ext cx="609600" cy="368300"/>
          </a:xfrm>
          <a:prstGeom prst="rect">
            <a:avLst/>
          </a:prstGeom>
          <a:ln w="12700">
            <a:miter lim="400000"/>
          </a:ln>
        </p:spPr>
      </p:pic>
      <p:sp>
        <p:nvSpPr>
          <p:cNvPr id="827" name="Shape 827"/>
          <p:cNvSpPr/>
          <p:nvPr/>
        </p:nvSpPr>
        <p:spPr>
          <a:xfrm>
            <a:off x="3530600" y="8572500"/>
            <a:ext cx="7175500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lvl="0">
              <a:defRPr sz="1800"/>
            </a:pPr>
            <a:r>
              <a:rPr sz="2800"/>
              <a:t>includes all </a:t>
            </a:r>
            <a:r>
              <a:rPr sz="2800" i="1"/>
              <a:t>z</a:t>
            </a:r>
            <a:r>
              <a:rPr sz="2800"/>
              <a:t> with more than 70% overlap with ground truth</a:t>
            </a:r>
          </a:p>
        </p:txBody>
      </p:sp>
      <p:sp>
        <p:nvSpPr>
          <p:cNvPr id="828" name="Shape 828"/>
          <p:cNvSpPr/>
          <p:nvPr/>
        </p:nvSpPr>
        <p:spPr>
          <a:xfrm>
            <a:off x="3302000" y="1206500"/>
            <a:ext cx="6392977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 i="1"/>
              <a:t>x</a:t>
            </a:r>
            <a:r>
              <a:rPr sz="2800"/>
              <a:t> specifies an image and bounding box</a:t>
            </a:r>
          </a:p>
        </p:txBody>
      </p:sp>
      <p:grpSp>
        <p:nvGrpSpPr>
          <p:cNvPr id="833" name="Group 833"/>
          <p:cNvGrpSpPr/>
          <p:nvPr/>
        </p:nvGrpSpPr>
        <p:grpSpPr>
          <a:xfrm>
            <a:off x="3517498" y="1905000"/>
            <a:ext cx="5964814" cy="3945334"/>
            <a:chOff x="0" y="0"/>
            <a:chExt cx="5964812" cy="3945333"/>
          </a:xfrm>
        </p:grpSpPr>
        <p:grpSp>
          <p:nvGrpSpPr>
            <p:cNvPr id="831" name="Group 831"/>
            <p:cNvGrpSpPr/>
            <p:nvPr/>
          </p:nvGrpSpPr>
          <p:grpSpPr>
            <a:xfrm>
              <a:off x="0" y="0"/>
              <a:ext cx="5964813" cy="3945334"/>
              <a:chOff x="0" y="0"/>
              <a:chExt cx="5964812" cy="3945333"/>
            </a:xfrm>
          </p:grpSpPr>
          <p:pic>
            <p:nvPicPr>
              <p:cNvPr id="829" name="droppedImage.tiff"/>
              <p:cNvPicPr/>
              <p:nvPr/>
            </p:nvPicPr>
            <p:blipFill>
              <a:blip r:embed="rId4">
                <a:extLst/>
              </a:blip>
              <a:srcRect l="446" t="6845" b="5357"/>
              <a:stretch>
                <a:fillRect/>
              </a:stretch>
            </p:blipFill>
            <p:spPr>
              <a:xfrm>
                <a:off x="0" y="0"/>
                <a:ext cx="5964813" cy="39453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830" name="Shape 830"/>
              <p:cNvSpPr/>
              <p:nvPr/>
            </p:nvSpPr>
            <p:spPr>
              <a:xfrm>
                <a:off x="2580093" y="81520"/>
                <a:ext cx="1168401" cy="393701"/>
              </a:xfrm>
              <a:prstGeom prst="rect">
                <a:avLst/>
              </a:prstGeom>
              <a:solidFill>
                <a:srgbClr val="FFFB00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defTabSz="584200">
                  <a:lnSpc>
                    <a:spcPct val="60000"/>
                  </a:lnSpc>
                  <a:defRPr sz="1900">
                    <a:latin typeface="Latin Modern Sans 10 Bold"/>
                    <a:ea typeface="Latin Modern Sans 10 Bold"/>
                    <a:cs typeface="Latin Modern Sans 10 Bold"/>
                    <a:sym typeface="Latin Modern Sans 10 Bold"/>
                  </a:defRPr>
                </a:lvl1pPr>
              </a:lstStyle>
              <a:p>
                <a:pPr lvl="0">
                  <a:defRPr sz="1800"/>
                </a:pPr>
                <a:r>
                  <a:rPr sz="1900"/>
                  <a:t>person</a:t>
                </a:r>
              </a:p>
            </p:txBody>
          </p:sp>
        </p:grpSp>
        <p:sp>
          <p:nvSpPr>
            <p:cNvPr id="832" name="Shape 832"/>
            <p:cNvSpPr/>
            <p:nvPr/>
          </p:nvSpPr>
          <p:spPr>
            <a:xfrm>
              <a:off x="2586960" y="493875"/>
              <a:ext cx="1761520" cy="2049112"/>
            </a:xfrm>
            <a:prstGeom prst="rect">
              <a:avLst/>
            </a:prstGeom>
            <a:noFill/>
            <a:ln w="25400" cap="flat">
              <a:solidFill>
                <a:srgbClr val="FFFB00"/>
              </a:solidFill>
              <a:prstDash val="solid"/>
              <a:miter lim="400000"/>
            </a:ln>
            <a:effectLst>
              <a:outerShdw blurRad="12700" dist="25400" dir="270000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</p:grpSp>
      <p:sp>
        <p:nvSpPr>
          <p:cNvPr id="834" name="Shape 834"/>
          <p:cNvSpPr/>
          <p:nvPr/>
        </p:nvSpPr>
        <p:spPr>
          <a:xfrm>
            <a:off x="9627805" y="6426199"/>
            <a:ext cx="2484736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 b="1" i="1" dirty="0">
                <a:solidFill>
                  <a:srgbClr val="C00000"/>
                </a:solidFill>
                <a:latin typeface="Helvetica"/>
                <a:ea typeface="Helvetica"/>
                <a:cs typeface="Helvetica"/>
                <a:sym typeface="Helvetica"/>
              </a:rPr>
              <a:t>At least one </a:t>
            </a:r>
          </a:p>
          <a:p>
            <a:pPr lvl="0">
              <a:defRPr sz="1800"/>
            </a:pPr>
            <a:r>
              <a:rPr sz="2800" b="1" i="1" dirty="0">
                <a:solidFill>
                  <a:srgbClr val="C00000"/>
                </a:solidFill>
                <a:latin typeface="Helvetica"/>
                <a:ea typeface="Helvetica"/>
                <a:cs typeface="Helvetica"/>
                <a:sym typeface="Helvetica"/>
              </a:rPr>
              <a:t>configuration</a:t>
            </a:r>
          </a:p>
          <a:p>
            <a:pPr lvl="0">
              <a:defRPr sz="1800"/>
            </a:pPr>
            <a:r>
              <a:rPr sz="2800" b="1" i="1" dirty="0">
                <a:solidFill>
                  <a:srgbClr val="C00000"/>
                </a:solidFill>
                <a:latin typeface="Helvetica"/>
                <a:ea typeface="Helvetica"/>
                <a:cs typeface="Helvetica"/>
                <a:sym typeface="Helvetica"/>
              </a:rPr>
              <a:t>scores high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Shape 836"/>
          <p:cNvSpPr/>
          <p:nvPr/>
        </p:nvSpPr>
        <p:spPr>
          <a:xfrm>
            <a:off x="4168778" y="342900"/>
            <a:ext cx="4652157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 algn="ctr">
              <a:defRPr sz="1800"/>
            </a:pPr>
            <a:r>
              <a:rPr sz="3000">
                <a:latin typeface="Helvetica"/>
                <a:ea typeface="Helvetica"/>
                <a:cs typeface="Helvetica"/>
                <a:sym typeface="Helvetica"/>
              </a:rPr>
              <a:t>Negative examples (</a:t>
            </a:r>
            <a:r>
              <a:rPr sz="3000" i="1">
                <a:latin typeface="Helvetica"/>
                <a:ea typeface="Helvetica"/>
                <a:cs typeface="Helvetica"/>
                <a:sym typeface="Helvetica"/>
              </a:rPr>
              <a:t>y</a:t>
            </a:r>
            <a:r>
              <a:rPr sz="3000">
                <a:latin typeface="Helvetica"/>
                <a:ea typeface="Helvetica"/>
                <a:cs typeface="Helvetica"/>
                <a:sym typeface="Helvetica"/>
              </a:rPr>
              <a:t> = -1)</a:t>
            </a:r>
          </a:p>
        </p:txBody>
      </p:sp>
      <p:pic>
        <p:nvPicPr>
          <p:cNvPr id="837" name="00292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27982" y="1879489"/>
            <a:ext cx="5577967" cy="3670301"/>
          </a:xfrm>
          <a:prstGeom prst="rect">
            <a:avLst/>
          </a:prstGeom>
          <a:ln w="12700">
            <a:miter lim="400000"/>
          </a:ln>
        </p:spPr>
      </p:pic>
      <p:sp>
        <p:nvSpPr>
          <p:cNvPr id="838" name="Shape 838"/>
          <p:cNvSpPr/>
          <p:nvPr/>
        </p:nvSpPr>
        <p:spPr>
          <a:xfrm>
            <a:off x="2476500" y="1206500"/>
            <a:ext cx="8471527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 i="1"/>
              <a:t>x</a:t>
            </a:r>
            <a:r>
              <a:rPr sz="2800"/>
              <a:t> specifies an image and a HOG pyramid location </a:t>
            </a:r>
            <a:r>
              <a:rPr sz="2800" i="1"/>
              <a:t>p</a:t>
            </a:r>
            <a:r>
              <a:rPr sz="2600" baseline="-5999"/>
              <a:t>0</a:t>
            </a:r>
          </a:p>
        </p:txBody>
      </p:sp>
      <p:sp>
        <p:nvSpPr>
          <p:cNvPr id="839" name="Shape 839"/>
          <p:cNvSpPr/>
          <p:nvPr/>
        </p:nvSpPr>
        <p:spPr>
          <a:xfrm>
            <a:off x="5778500" y="6057900"/>
            <a:ext cx="1452618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/>
              <a:t>We want</a:t>
            </a:r>
          </a:p>
        </p:txBody>
      </p:sp>
      <p:pic>
        <p:nvPicPr>
          <p:cNvPr id="840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73600" y="6832600"/>
            <a:ext cx="3644900" cy="584200"/>
          </a:xfrm>
          <a:prstGeom prst="rect">
            <a:avLst/>
          </a:prstGeom>
          <a:ln w="12700">
            <a:miter lim="400000"/>
          </a:ln>
        </p:spPr>
      </p:pic>
      <p:sp>
        <p:nvSpPr>
          <p:cNvPr id="841" name="Shape 841"/>
          <p:cNvSpPr/>
          <p:nvPr/>
        </p:nvSpPr>
        <p:spPr>
          <a:xfrm>
            <a:off x="5270500" y="7772400"/>
            <a:ext cx="235690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/>
              <a:t>to score &lt;= -1</a:t>
            </a:r>
          </a:p>
        </p:txBody>
      </p:sp>
      <p:pic>
        <p:nvPicPr>
          <p:cNvPr id="842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81300" y="8686800"/>
            <a:ext cx="609600" cy="368300"/>
          </a:xfrm>
          <a:prstGeom prst="rect">
            <a:avLst/>
          </a:prstGeom>
          <a:ln w="12700">
            <a:miter lim="400000"/>
          </a:ln>
        </p:spPr>
      </p:pic>
      <p:sp>
        <p:nvSpPr>
          <p:cNvPr id="843" name="Shape 843"/>
          <p:cNvSpPr/>
          <p:nvPr/>
        </p:nvSpPr>
        <p:spPr>
          <a:xfrm>
            <a:off x="3530600" y="8572500"/>
            <a:ext cx="7175500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lvl="0">
              <a:defRPr sz="1800"/>
            </a:pPr>
            <a:r>
              <a:rPr sz="2800"/>
              <a:t>restricts the root to </a:t>
            </a:r>
            <a:r>
              <a:rPr sz="2800" i="1"/>
              <a:t>p</a:t>
            </a:r>
            <a:r>
              <a:rPr sz="2600" baseline="-5999"/>
              <a:t>0</a:t>
            </a:r>
            <a:r>
              <a:rPr sz="2800"/>
              <a:t> and allows </a:t>
            </a:r>
            <a:r>
              <a:rPr sz="2800" i="1"/>
              <a:t>any</a:t>
            </a:r>
            <a:r>
              <a:rPr sz="2800"/>
              <a:t> placement of the other filters</a:t>
            </a:r>
          </a:p>
        </p:txBody>
      </p:sp>
      <p:sp>
        <p:nvSpPr>
          <p:cNvPr id="30" name="Shape 237"/>
          <p:cNvSpPr/>
          <p:nvPr/>
        </p:nvSpPr>
        <p:spPr>
          <a:xfrm>
            <a:off x="8090752" y="3902528"/>
            <a:ext cx="23083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584200">
              <a:defRPr sz="3600">
                <a:latin typeface="Latin Modern Sans 10 Oblique"/>
                <a:ea typeface="Latin Modern Sans 10 Oblique"/>
                <a:cs typeface="Latin Modern Sans 10 Oblique"/>
                <a:sym typeface="Latin Modern Sans 10 Oblique"/>
              </a:defRPr>
            </a:lvl1pPr>
          </a:lstStyle>
          <a:p>
            <a:pPr lvl="0">
              <a:defRPr sz="1800"/>
            </a:pPr>
            <a:r>
              <a:rPr sz="3600" i="1" dirty="0"/>
              <a:t>z</a:t>
            </a:r>
          </a:p>
        </p:txBody>
      </p:sp>
      <p:sp>
        <p:nvSpPr>
          <p:cNvPr id="31" name="Shape 238"/>
          <p:cNvSpPr/>
          <p:nvPr/>
        </p:nvSpPr>
        <p:spPr>
          <a:xfrm flipH="1" flipV="1">
            <a:off x="8391798" y="4408796"/>
            <a:ext cx="1689137" cy="763729"/>
          </a:xfrm>
          <a:prstGeom prst="line">
            <a:avLst/>
          </a:prstGeom>
          <a:ln w="38100">
            <a:solidFill/>
            <a:miter lim="400000"/>
            <a:headEnd type="stealth"/>
          </a:ln>
        </p:spPr>
        <p:txBody>
          <a:bodyPr lIns="0" tIns="0" rIns="0" bIns="0"/>
          <a:lstStyle/>
          <a:p>
            <a:pPr lvl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53008"/>
              </p:ext>
            </p:extLst>
          </p:nvPr>
        </p:nvGraphicFramePr>
        <p:xfrm>
          <a:off x="9255441" y="3038928"/>
          <a:ext cx="2915920" cy="12597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51959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3" name="Shape 137"/>
          <p:cNvSpPr/>
          <p:nvPr/>
        </p:nvSpPr>
        <p:spPr>
          <a:xfrm flipH="1" flipV="1">
            <a:off x="9121867" y="3087874"/>
            <a:ext cx="975485" cy="436774"/>
          </a:xfrm>
          <a:prstGeom prst="line">
            <a:avLst/>
          </a:prstGeom>
          <a:ln w="38100">
            <a:solidFill/>
            <a:miter lim="400000"/>
            <a:headEnd type="stealth"/>
          </a:ln>
        </p:spPr>
        <p:txBody>
          <a:bodyPr lIns="0" tIns="0" rIns="0" bIns="0"/>
          <a:lstStyle/>
          <a:p>
            <a:pPr lvl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9517552"/>
              </p:ext>
            </p:extLst>
          </p:nvPr>
        </p:nvGraphicFramePr>
        <p:xfrm>
          <a:off x="9872980" y="2001921"/>
          <a:ext cx="1666240" cy="7558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51959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905347"/>
              </p:ext>
            </p:extLst>
          </p:nvPr>
        </p:nvGraphicFramePr>
        <p:xfrm>
          <a:off x="8722041" y="4550228"/>
          <a:ext cx="4165600" cy="20156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51959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" name="Shape 134"/>
          <p:cNvSpPr/>
          <p:nvPr/>
        </p:nvSpPr>
        <p:spPr>
          <a:xfrm>
            <a:off x="10097353" y="3320679"/>
            <a:ext cx="381000" cy="747157"/>
          </a:xfrm>
          <a:prstGeom prst="rect">
            <a:avLst/>
          </a:prstGeom>
          <a:ln w="50800">
            <a:solidFill>
              <a:srgbClr val="00FDFF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7" name="Shape 282"/>
          <p:cNvSpPr/>
          <p:nvPr/>
        </p:nvSpPr>
        <p:spPr>
          <a:xfrm>
            <a:off x="8547952" y="2378528"/>
            <a:ext cx="42800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defTabSz="584200">
              <a:defRPr sz="1800"/>
            </a:pPr>
            <a:r>
              <a:rPr sz="3600" i="1" dirty="0">
                <a:latin typeface="Latin Modern Sans 10 Oblique"/>
                <a:ea typeface="Latin Modern Sans 10 Oblique"/>
                <a:cs typeface="Latin Modern Sans 10 Oblique"/>
                <a:sym typeface="Latin Modern Sans 10 Oblique"/>
              </a:rPr>
              <a:t>p</a:t>
            </a:r>
            <a:r>
              <a:rPr sz="3600" baseline="-5999" dirty="0">
                <a:latin typeface="Latin Modern Sans 10 Oblique"/>
                <a:ea typeface="Latin Modern Sans 10 Oblique"/>
                <a:cs typeface="Latin Modern Sans 10 Oblique"/>
                <a:sym typeface="Latin Modern Sans 10 Oblique"/>
              </a:rPr>
              <a:t>0</a:t>
            </a:r>
          </a:p>
        </p:txBody>
      </p:sp>
      <p:sp>
        <p:nvSpPr>
          <p:cNvPr id="38" name="Shape 256"/>
          <p:cNvSpPr/>
          <p:nvPr/>
        </p:nvSpPr>
        <p:spPr>
          <a:xfrm>
            <a:off x="10228914" y="5134636"/>
            <a:ext cx="304867" cy="214810"/>
          </a:xfrm>
          <a:prstGeom prst="rect">
            <a:avLst/>
          </a:prstGeom>
          <a:ln w="50800">
            <a:solidFill>
              <a:srgbClr val="FFFB00"/>
            </a:solidFill>
            <a:miter lim="400000"/>
          </a:ln>
        </p:spPr>
        <p:txBody>
          <a:bodyPr lIns="0" tIns="0" rIns="0" bIns="0" anchor="ctr"/>
          <a:lstStyle/>
          <a:p>
            <a:pPr lvl="0"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9" name="Shape 257"/>
          <p:cNvSpPr/>
          <p:nvPr/>
        </p:nvSpPr>
        <p:spPr>
          <a:xfrm>
            <a:off x="10110380" y="5447903"/>
            <a:ext cx="216232" cy="346572"/>
          </a:xfrm>
          <a:prstGeom prst="rect">
            <a:avLst/>
          </a:prstGeom>
          <a:ln w="50800">
            <a:solidFill>
              <a:srgbClr val="FFFB00"/>
            </a:solidFill>
            <a:miter lim="400000"/>
          </a:ln>
        </p:spPr>
        <p:txBody>
          <a:bodyPr lIns="0" tIns="0" rIns="0" bIns="0" anchor="ctr"/>
          <a:lstStyle/>
          <a:p>
            <a:pPr lvl="0"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40" name="Shape 258"/>
          <p:cNvSpPr/>
          <p:nvPr/>
        </p:nvSpPr>
        <p:spPr>
          <a:xfrm>
            <a:off x="10415180" y="5337836"/>
            <a:ext cx="216232" cy="346572"/>
          </a:xfrm>
          <a:prstGeom prst="rect">
            <a:avLst/>
          </a:prstGeom>
          <a:ln w="50800">
            <a:solidFill>
              <a:srgbClr val="FFFB00"/>
            </a:solidFill>
            <a:miter lim="400000"/>
          </a:ln>
        </p:spPr>
        <p:txBody>
          <a:bodyPr lIns="0" tIns="0" rIns="0" bIns="0" anchor="ctr"/>
          <a:lstStyle/>
          <a:p>
            <a:pPr lvl="0"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41" name="Shape 259"/>
          <p:cNvSpPr/>
          <p:nvPr/>
        </p:nvSpPr>
        <p:spPr>
          <a:xfrm>
            <a:off x="10220447" y="5651103"/>
            <a:ext cx="216231" cy="346572"/>
          </a:xfrm>
          <a:prstGeom prst="rect">
            <a:avLst/>
          </a:prstGeom>
          <a:ln w="50800">
            <a:solidFill>
              <a:srgbClr val="FFFB00"/>
            </a:solidFill>
            <a:miter lim="400000"/>
          </a:ln>
        </p:spPr>
        <p:txBody>
          <a:bodyPr lIns="0" tIns="0" rIns="0" bIns="0" anchor="ctr"/>
          <a:lstStyle/>
          <a:p>
            <a:pPr lvl="0"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42" name="Shape 260"/>
          <p:cNvSpPr/>
          <p:nvPr/>
        </p:nvSpPr>
        <p:spPr>
          <a:xfrm>
            <a:off x="10423647" y="5651103"/>
            <a:ext cx="216231" cy="346572"/>
          </a:xfrm>
          <a:prstGeom prst="rect">
            <a:avLst/>
          </a:prstGeom>
          <a:ln w="50800">
            <a:solidFill>
              <a:srgbClr val="FFFB00"/>
            </a:solidFill>
            <a:miter lim="400000"/>
          </a:ln>
        </p:spPr>
        <p:txBody>
          <a:bodyPr lIns="0" tIns="0" rIns="0" bIns="0" anchor="ctr"/>
          <a:lstStyle/>
          <a:p>
            <a:pPr lvl="0"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43" name="Shape 261"/>
          <p:cNvSpPr/>
          <p:nvPr/>
        </p:nvSpPr>
        <p:spPr>
          <a:xfrm>
            <a:off x="10449047" y="5855245"/>
            <a:ext cx="296003" cy="218630"/>
          </a:xfrm>
          <a:prstGeom prst="rect">
            <a:avLst/>
          </a:prstGeom>
          <a:ln w="50800">
            <a:solidFill>
              <a:srgbClr val="FFFB00"/>
            </a:solidFill>
            <a:miter lim="400000"/>
          </a:ln>
        </p:spPr>
        <p:txBody>
          <a:bodyPr lIns="0" tIns="0" rIns="0" bIns="0" anchor="ctr"/>
          <a:lstStyle/>
          <a:p>
            <a:pPr lvl="0"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Shape 864"/>
          <p:cNvSpPr/>
          <p:nvPr/>
        </p:nvSpPr>
        <p:spPr>
          <a:xfrm>
            <a:off x="4168778" y="342900"/>
            <a:ext cx="4652157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 algn="ctr">
              <a:defRPr sz="1800"/>
            </a:pPr>
            <a:r>
              <a:rPr sz="3000">
                <a:latin typeface="Helvetica"/>
                <a:ea typeface="Helvetica"/>
                <a:cs typeface="Helvetica"/>
                <a:sym typeface="Helvetica"/>
              </a:rPr>
              <a:t>Negative examples (</a:t>
            </a:r>
            <a:r>
              <a:rPr sz="3000" i="1">
                <a:latin typeface="Helvetica"/>
                <a:ea typeface="Helvetica"/>
                <a:cs typeface="Helvetica"/>
                <a:sym typeface="Helvetica"/>
              </a:rPr>
              <a:t>y</a:t>
            </a:r>
            <a:r>
              <a:rPr sz="3000">
                <a:latin typeface="Helvetica"/>
                <a:ea typeface="Helvetica"/>
                <a:cs typeface="Helvetica"/>
                <a:sym typeface="Helvetica"/>
              </a:rPr>
              <a:t> = -1)</a:t>
            </a:r>
          </a:p>
        </p:txBody>
      </p:sp>
      <p:pic>
        <p:nvPicPr>
          <p:cNvPr id="865" name="00292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27982" y="1879489"/>
            <a:ext cx="5577967" cy="3670301"/>
          </a:xfrm>
          <a:prstGeom prst="rect">
            <a:avLst/>
          </a:prstGeom>
          <a:ln w="12700">
            <a:miter lim="400000"/>
          </a:ln>
        </p:spPr>
      </p:pic>
      <p:sp>
        <p:nvSpPr>
          <p:cNvPr id="866" name="Shape 866"/>
          <p:cNvSpPr/>
          <p:nvPr/>
        </p:nvSpPr>
        <p:spPr>
          <a:xfrm>
            <a:off x="2476500" y="1206500"/>
            <a:ext cx="8471527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 i="1"/>
              <a:t>x</a:t>
            </a:r>
            <a:r>
              <a:rPr sz="2800"/>
              <a:t> specifies an image and a HOG pyramid location </a:t>
            </a:r>
            <a:r>
              <a:rPr sz="2800" i="1"/>
              <a:t>p</a:t>
            </a:r>
            <a:r>
              <a:rPr sz="2600" baseline="-5999"/>
              <a:t>0</a:t>
            </a:r>
          </a:p>
        </p:txBody>
      </p:sp>
      <p:sp>
        <p:nvSpPr>
          <p:cNvPr id="867" name="Shape 867"/>
          <p:cNvSpPr/>
          <p:nvPr/>
        </p:nvSpPr>
        <p:spPr>
          <a:xfrm>
            <a:off x="5778500" y="6057900"/>
            <a:ext cx="1452618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/>
              <a:t>We want</a:t>
            </a:r>
          </a:p>
        </p:txBody>
      </p:sp>
      <p:pic>
        <p:nvPicPr>
          <p:cNvPr id="868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73600" y="6832600"/>
            <a:ext cx="3644900" cy="584200"/>
          </a:xfrm>
          <a:prstGeom prst="rect">
            <a:avLst/>
          </a:prstGeom>
          <a:ln w="12700">
            <a:miter lim="400000"/>
          </a:ln>
        </p:spPr>
      </p:pic>
      <p:sp>
        <p:nvSpPr>
          <p:cNvPr id="869" name="Shape 869"/>
          <p:cNvSpPr/>
          <p:nvPr/>
        </p:nvSpPr>
        <p:spPr>
          <a:xfrm>
            <a:off x="5270500" y="7772400"/>
            <a:ext cx="235690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/>
              <a:t>to score &lt;= -1</a:t>
            </a:r>
          </a:p>
        </p:txBody>
      </p:sp>
      <p:pic>
        <p:nvPicPr>
          <p:cNvPr id="870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81300" y="8686800"/>
            <a:ext cx="609600" cy="368300"/>
          </a:xfrm>
          <a:prstGeom prst="rect">
            <a:avLst/>
          </a:prstGeom>
          <a:ln w="12700">
            <a:miter lim="400000"/>
          </a:ln>
        </p:spPr>
      </p:pic>
      <p:sp>
        <p:nvSpPr>
          <p:cNvPr id="871" name="Shape 871"/>
          <p:cNvSpPr/>
          <p:nvPr/>
        </p:nvSpPr>
        <p:spPr>
          <a:xfrm>
            <a:off x="3530600" y="8572500"/>
            <a:ext cx="7175500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lvl="0">
              <a:defRPr sz="1800"/>
            </a:pPr>
            <a:r>
              <a:rPr sz="2800"/>
              <a:t>restricts the root to </a:t>
            </a:r>
            <a:r>
              <a:rPr sz="2800" i="1"/>
              <a:t>p</a:t>
            </a:r>
            <a:r>
              <a:rPr sz="2600" baseline="-5999"/>
              <a:t>0</a:t>
            </a:r>
            <a:r>
              <a:rPr sz="2800"/>
              <a:t> and allows </a:t>
            </a:r>
            <a:r>
              <a:rPr sz="2800" i="1"/>
              <a:t>any</a:t>
            </a:r>
            <a:r>
              <a:rPr sz="2800"/>
              <a:t> placement of the other filters</a:t>
            </a:r>
          </a:p>
        </p:txBody>
      </p:sp>
      <p:sp>
        <p:nvSpPr>
          <p:cNvPr id="884" name="Shape 884"/>
          <p:cNvSpPr/>
          <p:nvPr/>
        </p:nvSpPr>
        <p:spPr>
          <a:xfrm>
            <a:off x="9001092" y="7138987"/>
            <a:ext cx="3235698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 b="1" i="1" dirty="0">
                <a:solidFill>
                  <a:srgbClr val="C00000"/>
                </a:solidFill>
                <a:latin typeface="Helvetica"/>
                <a:ea typeface="Helvetica"/>
                <a:cs typeface="Helvetica"/>
                <a:sym typeface="Helvetica"/>
              </a:rPr>
              <a:t>All configurations</a:t>
            </a:r>
          </a:p>
          <a:p>
            <a:pPr lvl="0">
              <a:defRPr sz="1800"/>
            </a:pPr>
            <a:r>
              <a:rPr sz="2800" b="1" i="1" dirty="0">
                <a:solidFill>
                  <a:srgbClr val="C00000"/>
                </a:solidFill>
                <a:latin typeface="Helvetica"/>
                <a:ea typeface="Helvetica"/>
                <a:cs typeface="Helvetica"/>
                <a:sym typeface="Helvetica"/>
              </a:rPr>
              <a:t>score low</a:t>
            </a:r>
          </a:p>
        </p:txBody>
      </p:sp>
      <p:sp>
        <p:nvSpPr>
          <p:cNvPr id="31" name="Shape 237"/>
          <p:cNvSpPr/>
          <p:nvPr/>
        </p:nvSpPr>
        <p:spPr>
          <a:xfrm>
            <a:off x="8090752" y="3902528"/>
            <a:ext cx="23083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584200">
              <a:defRPr sz="3600">
                <a:latin typeface="Latin Modern Sans 10 Oblique"/>
                <a:ea typeface="Latin Modern Sans 10 Oblique"/>
                <a:cs typeface="Latin Modern Sans 10 Oblique"/>
                <a:sym typeface="Latin Modern Sans 10 Oblique"/>
              </a:defRPr>
            </a:lvl1pPr>
          </a:lstStyle>
          <a:p>
            <a:pPr lvl="0">
              <a:defRPr sz="1800"/>
            </a:pPr>
            <a:r>
              <a:rPr sz="3600" i="1" dirty="0"/>
              <a:t>z</a:t>
            </a:r>
          </a:p>
        </p:txBody>
      </p:sp>
      <p:sp>
        <p:nvSpPr>
          <p:cNvPr id="32" name="Shape 238"/>
          <p:cNvSpPr/>
          <p:nvPr/>
        </p:nvSpPr>
        <p:spPr>
          <a:xfrm flipH="1" flipV="1">
            <a:off x="8391798" y="4408796"/>
            <a:ext cx="1689137" cy="763729"/>
          </a:xfrm>
          <a:prstGeom prst="line">
            <a:avLst/>
          </a:prstGeom>
          <a:ln w="38100">
            <a:solidFill/>
            <a:miter lim="400000"/>
            <a:headEnd type="stealth"/>
          </a:ln>
        </p:spPr>
        <p:txBody>
          <a:bodyPr lIns="0" tIns="0" rIns="0" bIns="0"/>
          <a:lstStyle/>
          <a:p>
            <a:pPr lvl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2269253"/>
              </p:ext>
            </p:extLst>
          </p:nvPr>
        </p:nvGraphicFramePr>
        <p:xfrm>
          <a:off x="9255441" y="3038928"/>
          <a:ext cx="2915920" cy="12597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51959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4" name="Shape 137"/>
          <p:cNvSpPr/>
          <p:nvPr/>
        </p:nvSpPr>
        <p:spPr>
          <a:xfrm flipH="1" flipV="1">
            <a:off x="9121867" y="3087874"/>
            <a:ext cx="975485" cy="436774"/>
          </a:xfrm>
          <a:prstGeom prst="line">
            <a:avLst/>
          </a:prstGeom>
          <a:ln w="38100">
            <a:solidFill/>
            <a:miter lim="400000"/>
            <a:headEnd type="stealth"/>
          </a:ln>
        </p:spPr>
        <p:txBody>
          <a:bodyPr lIns="0" tIns="0" rIns="0" bIns="0"/>
          <a:lstStyle/>
          <a:p>
            <a:pPr lvl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135076"/>
              </p:ext>
            </p:extLst>
          </p:nvPr>
        </p:nvGraphicFramePr>
        <p:xfrm>
          <a:off x="9872980" y="2001921"/>
          <a:ext cx="1666240" cy="7558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51959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2385315"/>
              </p:ext>
            </p:extLst>
          </p:nvPr>
        </p:nvGraphicFramePr>
        <p:xfrm>
          <a:off x="8722041" y="4550228"/>
          <a:ext cx="4165600" cy="20156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51959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7" name="Shape 134"/>
          <p:cNvSpPr/>
          <p:nvPr/>
        </p:nvSpPr>
        <p:spPr>
          <a:xfrm>
            <a:off x="10097353" y="3320679"/>
            <a:ext cx="381000" cy="747157"/>
          </a:xfrm>
          <a:prstGeom prst="rect">
            <a:avLst/>
          </a:prstGeom>
          <a:ln w="50800">
            <a:solidFill>
              <a:srgbClr val="00FDFF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8" name="Shape 282"/>
          <p:cNvSpPr/>
          <p:nvPr/>
        </p:nvSpPr>
        <p:spPr>
          <a:xfrm>
            <a:off x="8547952" y="2378528"/>
            <a:ext cx="42800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defTabSz="584200">
              <a:defRPr sz="1800"/>
            </a:pPr>
            <a:r>
              <a:rPr sz="3600" i="1" dirty="0">
                <a:latin typeface="Latin Modern Sans 10 Oblique"/>
                <a:ea typeface="Latin Modern Sans 10 Oblique"/>
                <a:cs typeface="Latin Modern Sans 10 Oblique"/>
                <a:sym typeface="Latin Modern Sans 10 Oblique"/>
              </a:rPr>
              <a:t>p</a:t>
            </a:r>
            <a:r>
              <a:rPr sz="3600" baseline="-5999" dirty="0">
                <a:latin typeface="Latin Modern Sans 10 Oblique"/>
                <a:ea typeface="Latin Modern Sans 10 Oblique"/>
                <a:cs typeface="Latin Modern Sans 10 Oblique"/>
                <a:sym typeface="Latin Modern Sans 10 Oblique"/>
              </a:rPr>
              <a:t>0</a:t>
            </a:r>
          </a:p>
        </p:txBody>
      </p:sp>
      <p:sp>
        <p:nvSpPr>
          <p:cNvPr id="39" name="Shape 256"/>
          <p:cNvSpPr/>
          <p:nvPr/>
        </p:nvSpPr>
        <p:spPr>
          <a:xfrm>
            <a:off x="10228914" y="5134636"/>
            <a:ext cx="304867" cy="214810"/>
          </a:xfrm>
          <a:prstGeom prst="rect">
            <a:avLst/>
          </a:prstGeom>
          <a:ln w="50800">
            <a:solidFill>
              <a:srgbClr val="FFFB00"/>
            </a:solidFill>
            <a:miter lim="400000"/>
          </a:ln>
        </p:spPr>
        <p:txBody>
          <a:bodyPr lIns="0" tIns="0" rIns="0" bIns="0" anchor="ctr"/>
          <a:lstStyle/>
          <a:p>
            <a:pPr lvl="0"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40" name="Shape 257"/>
          <p:cNvSpPr/>
          <p:nvPr/>
        </p:nvSpPr>
        <p:spPr>
          <a:xfrm>
            <a:off x="10110380" y="5447903"/>
            <a:ext cx="216232" cy="346572"/>
          </a:xfrm>
          <a:prstGeom prst="rect">
            <a:avLst/>
          </a:prstGeom>
          <a:ln w="50800">
            <a:solidFill>
              <a:srgbClr val="FFFB00"/>
            </a:solidFill>
            <a:miter lim="400000"/>
          </a:ln>
        </p:spPr>
        <p:txBody>
          <a:bodyPr lIns="0" tIns="0" rIns="0" bIns="0" anchor="ctr"/>
          <a:lstStyle/>
          <a:p>
            <a:pPr lvl="0"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41" name="Shape 258"/>
          <p:cNvSpPr/>
          <p:nvPr/>
        </p:nvSpPr>
        <p:spPr>
          <a:xfrm>
            <a:off x="10415180" y="5337836"/>
            <a:ext cx="216232" cy="346572"/>
          </a:xfrm>
          <a:prstGeom prst="rect">
            <a:avLst/>
          </a:prstGeom>
          <a:ln w="50800">
            <a:solidFill>
              <a:srgbClr val="FFFB00"/>
            </a:solidFill>
            <a:miter lim="400000"/>
          </a:ln>
        </p:spPr>
        <p:txBody>
          <a:bodyPr lIns="0" tIns="0" rIns="0" bIns="0" anchor="ctr"/>
          <a:lstStyle/>
          <a:p>
            <a:pPr lvl="0"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42" name="Shape 259"/>
          <p:cNvSpPr/>
          <p:nvPr/>
        </p:nvSpPr>
        <p:spPr>
          <a:xfrm>
            <a:off x="10220447" y="5651103"/>
            <a:ext cx="216231" cy="346572"/>
          </a:xfrm>
          <a:prstGeom prst="rect">
            <a:avLst/>
          </a:prstGeom>
          <a:ln w="50800">
            <a:solidFill>
              <a:srgbClr val="FFFB00"/>
            </a:solidFill>
            <a:miter lim="400000"/>
          </a:ln>
        </p:spPr>
        <p:txBody>
          <a:bodyPr lIns="0" tIns="0" rIns="0" bIns="0" anchor="ctr"/>
          <a:lstStyle/>
          <a:p>
            <a:pPr lvl="0"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43" name="Shape 260"/>
          <p:cNvSpPr/>
          <p:nvPr/>
        </p:nvSpPr>
        <p:spPr>
          <a:xfrm>
            <a:off x="10423647" y="5651103"/>
            <a:ext cx="216231" cy="346572"/>
          </a:xfrm>
          <a:prstGeom prst="rect">
            <a:avLst/>
          </a:prstGeom>
          <a:ln w="50800">
            <a:solidFill>
              <a:srgbClr val="FFFB00"/>
            </a:solidFill>
            <a:miter lim="400000"/>
          </a:ln>
        </p:spPr>
        <p:txBody>
          <a:bodyPr lIns="0" tIns="0" rIns="0" bIns="0" anchor="ctr"/>
          <a:lstStyle/>
          <a:p>
            <a:pPr lvl="0"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44" name="Shape 261"/>
          <p:cNvSpPr/>
          <p:nvPr/>
        </p:nvSpPr>
        <p:spPr>
          <a:xfrm>
            <a:off x="10449047" y="5855245"/>
            <a:ext cx="296003" cy="218630"/>
          </a:xfrm>
          <a:prstGeom prst="rect">
            <a:avLst/>
          </a:prstGeom>
          <a:ln w="50800">
            <a:solidFill>
              <a:srgbClr val="FFFB00"/>
            </a:solidFill>
            <a:miter lim="400000"/>
          </a:ln>
        </p:spPr>
        <p:txBody>
          <a:bodyPr lIns="0" tIns="0" rIns="0" bIns="0" anchor="ctr"/>
          <a:lstStyle/>
          <a:p>
            <a:pPr lvl="0"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Shape 893"/>
          <p:cNvSpPr/>
          <p:nvPr/>
        </p:nvSpPr>
        <p:spPr>
          <a:xfrm>
            <a:off x="5179600" y="342900"/>
            <a:ext cx="2630513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algn="ctr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/>
              <a:t>Typical dataset</a:t>
            </a:r>
          </a:p>
        </p:txBody>
      </p:sp>
      <p:grpSp>
        <p:nvGrpSpPr>
          <p:cNvPr id="896" name="Group 896"/>
          <p:cNvGrpSpPr/>
          <p:nvPr/>
        </p:nvGrpSpPr>
        <p:grpSpPr>
          <a:xfrm>
            <a:off x="1800904" y="1536700"/>
            <a:ext cx="2565403" cy="1696846"/>
            <a:chOff x="0" y="0"/>
            <a:chExt cx="2565401" cy="1696845"/>
          </a:xfrm>
        </p:grpSpPr>
        <p:pic>
          <p:nvPicPr>
            <p:cNvPr id="894" name="droppedImage.tiff"/>
            <p:cNvPicPr/>
            <p:nvPr/>
          </p:nvPicPr>
          <p:blipFill>
            <a:blip r:embed="rId2">
              <a:extLst/>
            </a:blip>
            <a:srcRect l="446" t="6845" b="5357"/>
            <a:stretch>
              <a:fillRect/>
            </a:stretch>
          </p:blipFill>
          <p:spPr>
            <a:xfrm>
              <a:off x="0" y="0"/>
              <a:ext cx="2565402" cy="16968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95" name="Shape 895"/>
            <p:cNvSpPr/>
            <p:nvPr/>
          </p:nvSpPr>
          <p:spPr>
            <a:xfrm>
              <a:off x="1112623" y="212410"/>
              <a:ext cx="757611" cy="881301"/>
            </a:xfrm>
            <a:prstGeom prst="rect">
              <a:avLst/>
            </a:prstGeom>
            <a:noFill/>
            <a:ln w="25400" cap="flat">
              <a:solidFill>
                <a:srgbClr val="FFFB00"/>
              </a:solidFill>
              <a:prstDash val="solid"/>
              <a:miter lim="400000"/>
            </a:ln>
            <a:effectLst>
              <a:outerShdw blurRad="12700" dist="25400" dir="270000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</p:grpSp>
      <p:pic>
        <p:nvPicPr>
          <p:cNvPr id="897" name="002928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91382" y="3803539"/>
            <a:ext cx="2779334" cy="1828801"/>
          </a:xfrm>
          <a:prstGeom prst="rect">
            <a:avLst/>
          </a:prstGeom>
          <a:ln w="12700">
            <a:miter lim="400000"/>
          </a:ln>
        </p:spPr>
      </p:pic>
      <p:sp>
        <p:nvSpPr>
          <p:cNvPr id="898" name="Shape 898"/>
          <p:cNvSpPr/>
          <p:nvPr/>
        </p:nvSpPr>
        <p:spPr>
          <a:xfrm>
            <a:off x="4699000" y="2133600"/>
            <a:ext cx="4911192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/>
              <a:t>300 – 8,000 positive examples</a:t>
            </a:r>
          </a:p>
        </p:txBody>
      </p:sp>
      <p:sp>
        <p:nvSpPr>
          <p:cNvPr id="899" name="Shape 899"/>
          <p:cNvSpPr/>
          <p:nvPr/>
        </p:nvSpPr>
        <p:spPr>
          <a:xfrm>
            <a:off x="4699000" y="4241800"/>
            <a:ext cx="7004894" cy="939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 b="1">
                <a:latin typeface="Helvetica"/>
                <a:ea typeface="Helvetica"/>
                <a:cs typeface="Helvetica"/>
                <a:sym typeface="Helvetica"/>
              </a:rPr>
              <a:t>500 million to 1 billion</a:t>
            </a:r>
            <a:r>
              <a:rPr sz="2800"/>
              <a:t> negative examples</a:t>
            </a:r>
          </a:p>
          <a:p>
            <a:pPr lvl="0">
              <a:defRPr sz="1800"/>
            </a:pPr>
            <a:r>
              <a:rPr sz="2800" i="1"/>
              <a:t>(not including latent configurations!)</a:t>
            </a:r>
          </a:p>
        </p:txBody>
      </p:sp>
      <p:sp>
        <p:nvSpPr>
          <p:cNvPr id="900" name="Shape 900"/>
          <p:cNvSpPr/>
          <p:nvPr/>
        </p:nvSpPr>
        <p:spPr>
          <a:xfrm>
            <a:off x="3098800" y="6908800"/>
            <a:ext cx="8115300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lvl="0">
              <a:defRPr sz="1800"/>
            </a:pPr>
            <a:r>
              <a:rPr sz="2800" dirty="0" smtClean="0"/>
              <a:t>Large-scal</a:t>
            </a:r>
            <a:r>
              <a:rPr lang="en-US" sz="2800" dirty="0" smtClean="0"/>
              <a:t>e optimization!</a:t>
            </a:r>
            <a:endParaRPr sz="2800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Shape 902"/>
          <p:cNvSpPr/>
          <p:nvPr/>
        </p:nvSpPr>
        <p:spPr>
          <a:xfrm>
            <a:off x="3242323" y="342900"/>
            <a:ext cx="6505067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algn="ctr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/>
              <a:t>How we learn parameters: latent SVM</a:t>
            </a:r>
          </a:p>
        </p:txBody>
      </p:sp>
      <p:pic>
        <p:nvPicPr>
          <p:cNvPr id="903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75000" y="1549400"/>
            <a:ext cx="6642100" cy="914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5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75000" y="1549400"/>
            <a:ext cx="6642100" cy="914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06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40000" y="3111500"/>
            <a:ext cx="7924800" cy="1930400"/>
          </a:xfrm>
          <a:prstGeom prst="rect">
            <a:avLst/>
          </a:prstGeom>
          <a:ln w="12700">
            <a:miter lim="400000"/>
          </a:ln>
        </p:spPr>
      </p:pic>
      <p:sp>
        <p:nvSpPr>
          <p:cNvPr id="907" name="Shape 907"/>
          <p:cNvSpPr/>
          <p:nvPr/>
        </p:nvSpPr>
        <p:spPr>
          <a:xfrm>
            <a:off x="3242323" y="342900"/>
            <a:ext cx="6505067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algn="ctr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/>
              <a:t>How we learn parameters: latent SVM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32548" y="6172616"/>
            <a:ext cx="4539704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rPr>
              <a:t>P</a:t>
            </a: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rPr>
              <a:t>:</a:t>
            </a:r>
            <a:r>
              <a:rPr kumimoji="0" lang="en-US" sz="2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rPr>
              <a:t> set of positive examples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i="1" dirty="0">
                <a:solidFill>
                  <a:srgbClr val="000000"/>
                </a:solidFill>
              </a:rPr>
              <a:t>N</a:t>
            </a:r>
            <a:r>
              <a:rPr lang="en-US" baseline="0" dirty="0" smtClean="0">
                <a:solidFill>
                  <a:srgbClr val="000000"/>
                </a:solidFill>
              </a:rPr>
              <a:t>:</a:t>
            </a:r>
            <a:r>
              <a:rPr lang="en-US" dirty="0" smtClean="0">
                <a:solidFill>
                  <a:srgbClr val="000000"/>
                </a:solidFill>
              </a:rPr>
              <a:t> set of negative examples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Light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Shape 1130"/>
          <p:cNvSpPr/>
          <p:nvPr/>
        </p:nvSpPr>
        <p:spPr>
          <a:xfrm>
            <a:off x="1770226" y="342900"/>
            <a:ext cx="9449260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algn="ctr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/>
              <a:t>Latent SVM and Multiple Instance Learning via MI-SVM</a:t>
            </a:r>
          </a:p>
        </p:txBody>
      </p:sp>
      <p:sp>
        <p:nvSpPr>
          <p:cNvPr id="1131" name="Shape 1131"/>
          <p:cNvSpPr/>
          <p:nvPr/>
        </p:nvSpPr>
        <p:spPr>
          <a:xfrm>
            <a:off x="825500" y="1574800"/>
            <a:ext cx="11341100" cy="6692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lvl="0">
              <a:defRPr sz="1800"/>
            </a:pPr>
            <a:r>
              <a:rPr sz="2800"/>
              <a:t>Latent SVM is mathematically equivalent to MI-SVM </a:t>
            </a:r>
          </a:p>
          <a:p>
            <a:pPr lvl="0">
              <a:defRPr sz="1800"/>
            </a:pPr>
            <a:r>
              <a:rPr sz="2800"/>
              <a:t>(Andrews et al. NIPS 2003)</a:t>
            </a:r>
          </a:p>
          <a:p>
            <a:pPr lvl="0">
              <a:defRPr sz="1800"/>
            </a:pPr>
            <a:endParaRPr sz="2800"/>
          </a:p>
          <a:p>
            <a:pPr lvl="0">
              <a:defRPr sz="1800"/>
            </a:pPr>
            <a:endParaRPr sz="2800"/>
          </a:p>
          <a:p>
            <a:pPr lvl="0">
              <a:defRPr sz="1800"/>
            </a:pPr>
            <a:endParaRPr sz="2800"/>
          </a:p>
          <a:p>
            <a:pPr lvl="0">
              <a:defRPr sz="1800"/>
            </a:pPr>
            <a:endParaRPr sz="2800"/>
          </a:p>
          <a:p>
            <a:pPr lvl="0">
              <a:defRPr sz="1800"/>
            </a:pPr>
            <a:endParaRPr sz="2800"/>
          </a:p>
          <a:p>
            <a:pPr lvl="0">
              <a:defRPr sz="1800"/>
            </a:pPr>
            <a:endParaRPr sz="2800"/>
          </a:p>
          <a:p>
            <a:pPr lvl="0">
              <a:defRPr sz="1800"/>
            </a:pPr>
            <a:endParaRPr sz="2800"/>
          </a:p>
          <a:p>
            <a:pPr lvl="0">
              <a:defRPr sz="1800"/>
            </a:pPr>
            <a:endParaRPr sz="2800"/>
          </a:p>
          <a:p>
            <a:pPr lvl="0">
              <a:defRPr sz="1800"/>
            </a:pPr>
            <a:endParaRPr sz="2800"/>
          </a:p>
          <a:p>
            <a:pPr lvl="0">
              <a:defRPr sz="1800"/>
            </a:pPr>
            <a:r>
              <a:rPr sz="2800"/>
              <a:t>Latent SVM can be written as a latent structural SVM </a:t>
            </a:r>
          </a:p>
          <a:p>
            <a:pPr lvl="0">
              <a:defRPr sz="1800"/>
            </a:pPr>
            <a:r>
              <a:rPr sz="2800"/>
              <a:t>(Yu and Joachims ICML 2009)</a:t>
            </a:r>
          </a:p>
          <a:p>
            <a:pPr lvl="1">
              <a:lnSpc>
                <a:spcPct val="130000"/>
              </a:lnSpc>
              <a:defRPr sz="1800"/>
            </a:pPr>
            <a:r>
              <a:rPr sz="2800"/>
              <a:t>– natural optimization algorithm is concave-convex procedure</a:t>
            </a:r>
          </a:p>
          <a:p>
            <a:pPr lvl="1">
              <a:lnSpc>
                <a:spcPct val="130000"/>
              </a:lnSpc>
              <a:defRPr sz="1800"/>
            </a:pPr>
            <a:r>
              <a:rPr sz="2800"/>
              <a:t>– similar to, but not exactly the same as, coordinate descent</a:t>
            </a:r>
          </a:p>
        </p:txBody>
      </p:sp>
      <p:sp>
        <p:nvSpPr>
          <p:cNvPr id="1132" name="Shape 1132"/>
          <p:cNvSpPr/>
          <p:nvPr/>
        </p:nvSpPr>
        <p:spPr>
          <a:xfrm>
            <a:off x="7442200" y="2336799"/>
            <a:ext cx="2654301" cy="26543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/>
            <a:miter lim="400000"/>
          </a:ln>
        </p:spPr>
        <p:txBody>
          <a:bodyPr lIns="0" tIns="0" rIns="0" bIns="0" anchor="ctr"/>
          <a:lstStyle/>
          <a:p>
            <a:pPr lvl="0"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1133" name="Shape 1133"/>
          <p:cNvSpPr/>
          <p:nvPr/>
        </p:nvSpPr>
        <p:spPr>
          <a:xfrm>
            <a:off x="8153399" y="2755900"/>
            <a:ext cx="451139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 i="1"/>
              <a:t>x</a:t>
            </a:r>
            <a:r>
              <a:rPr sz="2800" baseline="-5999"/>
              <a:t>i1</a:t>
            </a:r>
          </a:p>
        </p:txBody>
      </p:sp>
      <p:sp>
        <p:nvSpPr>
          <p:cNvPr id="1134" name="Shape 1134"/>
          <p:cNvSpPr/>
          <p:nvPr/>
        </p:nvSpPr>
        <p:spPr>
          <a:xfrm>
            <a:off x="7073900" y="4914900"/>
            <a:ext cx="3580537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/>
              <a:t>bag of instances for </a:t>
            </a:r>
            <a:r>
              <a:rPr sz="2800" i="1"/>
              <a:t>x</a:t>
            </a:r>
            <a:r>
              <a:rPr sz="2800" baseline="-5999"/>
              <a:t>i</a:t>
            </a:r>
          </a:p>
        </p:txBody>
      </p:sp>
      <p:sp>
        <p:nvSpPr>
          <p:cNvPr id="1135" name="Shape 1135"/>
          <p:cNvSpPr/>
          <p:nvPr/>
        </p:nvSpPr>
        <p:spPr>
          <a:xfrm>
            <a:off x="7772399" y="3835400"/>
            <a:ext cx="451139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 i="1"/>
              <a:t>x</a:t>
            </a:r>
            <a:r>
              <a:rPr sz="2800" baseline="-5999"/>
              <a:t>i2</a:t>
            </a:r>
          </a:p>
        </p:txBody>
      </p:sp>
      <p:sp>
        <p:nvSpPr>
          <p:cNvPr id="1136" name="Shape 1136"/>
          <p:cNvSpPr/>
          <p:nvPr/>
        </p:nvSpPr>
        <p:spPr>
          <a:xfrm>
            <a:off x="9105899" y="3416300"/>
            <a:ext cx="451139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 i="1"/>
              <a:t>x</a:t>
            </a:r>
            <a:r>
              <a:rPr sz="2800" baseline="-5999"/>
              <a:t>i3</a:t>
            </a:r>
          </a:p>
        </p:txBody>
      </p:sp>
      <p:sp>
        <p:nvSpPr>
          <p:cNvPr id="1137" name="Shape 1137"/>
          <p:cNvSpPr/>
          <p:nvPr/>
        </p:nvSpPr>
        <p:spPr>
          <a:xfrm>
            <a:off x="3314699" y="2654300"/>
            <a:ext cx="39851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/>
              <a:t>z</a:t>
            </a:r>
            <a:r>
              <a:rPr sz="2800" baseline="-5999"/>
              <a:t>1</a:t>
            </a:r>
          </a:p>
        </p:txBody>
      </p:sp>
      <p:sp>
        <p:nvSpPr>
          <p:cNvPr id="1138" name="Shape 1138"/>
          <p:cNvSpPr/>
          <p:nvPr/>
        </p:nvSpPr>
        <p:spPr>
          <a:xfrm>
            <a:off x="2921000" y="3822700"/>
            <a:ext cx="39851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/>
              <a:t>z</a:t>
            </a:r>
            <a:r>
              <a:rPr sz="2800" baseline="-5999"/>
              <a:t>2</a:t>
            </a:r>
          </a:p>
        </p:txBody>
      </p:sp>
      <p:sp>
        <p:nvSpPr>
          <p:cNvPr id="1139" name="Shape 1139"/>
          <p:cNvSpPr/>
          <p:nvPr/>
        </p:nvSpPr>
        <p:spPr>
          <a:xfrm>
            <a:off x="4597399" y="3416300"/>
            <a:ext cx="39851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/>
              <a:t>z</a:t>
            </a:r>
            <a:r>
              <a:rPr sz="2800" baseline="-5999"/>
              <a:t>3</a:t>
            </a:r>
          </a:p>
        </p:txBody>
      </p:sp>
      <p:sp>
        <p:nvSpPr>
          <p:cNvPr id="1140" name="Shape 1140"/>
          <p:cNvSpPr/>
          <p:nvPr/>
        </p:nvSpPr>
        <p:spPr>
          <a:xfrm>
            <a:off x="2514600" y="4914900"/>
            <a:ext cx="2849068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/>
              <a:t>latent labels for </a:t>
            </a:r>
            <a:r>
              <a:rPr sz="2800" i="1"/>
              <a:t>x</a:t>
            </a:r>
            <a:r>
              <a:rPr sz="2800" baseline="-5999"/>
              <a:t>i</a:t>
            </a:r>
          </a:p>
        </p:txBody>
      </p:sp>
      <p:sp>
        <p:nvSpPr>
          <p:cNvPr id="1141" name="Shape 1141"/>
          <p:cNvSpPr/>
          <p:nvPr/>
        </p:nvSpPr>
        <p:spPr>
          <a:xfrm flipH="1">
            <a:off x="3715246" y="2986186"/>
            <a:ext cx="4482000" cy="194"/>
          </a:xfrm>
          <a:prstGeom prst="line">
            <a:avLst/>
          </a:prstGeom>
          <a:ln w="38100">
            <a:solidFill/>
            <a:miter lim="400000"/>
            <a:headEnd type="stealth"/>
          </a:ln>
        </p:spPr>
        <p:txBody>
          <a:bodyPr lIns="0" tIns="0" rIns="0" bIns="0"/>
          <a:lstStyle/>
          <a:p>
            <a:pPr lvl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42" name="Shape 1142"/>
          <p:cNvSpPr/>
          <p:nvPr/>
        </p:nvSpPr>
        <p:spPr>
          <a:xfrm flipH="1">
            <a:off x="5003800" y="3733992"/>
            <a:ext cx="4048929" cy="174"/>
          </a:xfrm>
          <a:prstGeom prst="line">
            <a:avLst/>
          </a:prstGeom>
          <a:ln w="38100">
            <a:solidFill/>
            <a:miter lim="400000"/>
            <a:headEnd type="stealth"/>
          </a:ln>
        </p:spPr>
        <p:txBody>
          <a:bodyPr lIns="0" tIns="0" rIns="0" bIns="0"/>
          <a:lstStyle/>
          <a:p>
            <a:pPr lvl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43" name="Shape 1143"/>
          <p:cNvSpPr/>
          <p:nvPr/>
        </p:nvSpPr>
        <p:spPr>
          <a:xfrm flipH="1">
            <a:off x="3340100" y="4165773"/>
            <a:ext cx="4429970" cy="191"/>
          </a:xfrm>
          <a:prstGeom prst="line">
            <a:avLst/>
          </a:prstGeom>
          <a:ln w="38100">
            <a:solidFill/>
            <a:miter lim="400000"/>
            <a:headEnd type="stealth"/>
          </a:ln>
        </p:spPr>
        <p:txBody>
          <a:bodyPr lIns="0" tIns="0" rIns="0" bIns="0"/>
          <a:lstStyle/>
          <a:p>
            <a:pPr lvl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Shape 1107"/>
          <p:cNvSpPr/>
          <p:nvPr/>
        </p:nvSpPr>
        <p:spPr>
          <a:xfrm>
            <a:off x="5899649" y="342900"/>
            <a:ext cx="1190415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algn="ctr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/>
              <a:t>Step 1</a:t>
            </a:r>
          </a:p>
        </p:txBody>
      </p:sp>
      <p:pic>
        <p:nvPicPr>
          <p:cNvPr id="1108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02169" y="3882398"/>
            <a:ext cx="3888862" cy="2908301"/>
          </a:xfrm>
          <a:prstGeom prst="rect">
            <a:avLst/>
          </a:prstGeom>
          <a:ln w="12700">
            <a:miter lim="400000"/>
          </a:ln>
        </p:spPr>
      </p:pic>
      <p:sp>
        <p:nvSpPr>
          <p:cNvPr id="1109" name="Shape 1109"/>
          <p:cNvSpPr/>
          <p:nvPr/>
        </p:nvSpPr>
        <p:spPr>
          <a:xfrm>
            <a:off x="4775200" y="2743200"/>
            <a:ext cx="3429051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/>
              <a:t>This is just detection:</a:t>
            </a:r>
          </a:p>
        </p:txBody>
      </p:sp>
      <p:pic>
        <p:nvPicPr>
          <p:cNvPr id="1110" name="matching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46900" y="3614173"/>
            <a:ext cx="3429000" cy="34597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1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10000" y="1511300"/>
            <a:ext cx="5372100" cy="647700"/>
          </a:xfrm>
          <a:prstGeom prst="rect">
            <a:avLst/>
          </a:prstGeom>
          <a:ln w="12700">
            <a:miter lim="400000"/>
          </a:ln>
        </p:spPr>
      </p:pic>
      <p:sp>
        <p:nvSpPr>
          <p:cNvPr id="1112" name="Shape 1112"/>
          <p:cNvSpPr/>
          <p:nvPr/>
        </p:nvSpPr>
        <p:spPr>
          <a:xfrm>
            <a:off x="4524375" y="7421896"/>
            <a:ext cx="395605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/>
              <a:t>We know how to do this!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Shape 1114"/>
          <p:cNvSpPr/>
          <p:nvPr/>
        </p:nvSpPr>
        <p:spPr>
          <a:xfrm>
            <a:off x="5899649" y="342900"/>
            <a:ext cx="1190415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algn="ctr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/>
              <a:t>Step 2</a:t>
            </a:r>
          </a:p>
        </p:txBody>
      </p:sp>
      <p:pic>
        <p:nvPicPr>
          <p:cNvPr id="1115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19400" y="1612900"/>
            <a:ext cx="7353300" cy="1930400"/>
          </a:xfrm>
          <a:prstGeom prst="rect">
            <a:avLst/>
          </a:prstGeom>
          <a:ln w="12700">
            <a:miter lim="400000"/>
          </a:ln>
        </p:spPr>
      </p:pic>
      <p:sp>
        <p:nvSpPr>
          <p:cNvPr id="1116" name="Shape 1116"/>
          <p:cNvSpPr/>
          <p:nvPr/>
        </p:nvSpPr>
        <p:spPr>
          <a:xfrm>
            <a:off x="2578100" y="4648200"/>
            <a:ext cx="1412799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/>
              <a:t>Convex!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Shape 1118"/>
          <p:cNvSpPr/>
          <p:nvPr/>
        </p:nvSpPr>
        <p:spPr>
          <a:xfrm>
            <a:off x="5899649" y="342900"/>
            <a:ext cx="1190415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algn="ctr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/>
              <a:t>Step 2</a:t>
            </a:r>
          </a:p>
        </p:txBody>
      </p:sp>
      <p:pic>
        <p:nvPicPr>
          <p:cNvPr id="1119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19400" y="1612900"/>
            <a:ext cx="7353300" cy="1930400"/>
          </a:xfrm>
          <a:prstGeom prst="rect">
            <a:avLst/>
          </a:prstGeom>
          <a:ln w="12700">
            <a:miter lim="400000"/>
          </a:ln>
        </p:spPr>
      </p:pic>
      <p:sp>
        <p:nvSpPr>
          <p:cNvPr id="1120" name="Shape 1120"/>
          <p:cNvSpPr/>
          <p:nvPr/>
        </p:nvSpPr>
        <p:spPr>
          <a:xfrm>
            <a:off x="2578100" y="4648200"/>
            <a:ext cx="4257955" cy="137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/>
              <a:t>Convex!</a:t>
            </a:r>
          </a:p>
          <a:p>
            <a:pPr lvl="0">
              <a:defRPr sz="1800"/>
            </a:pPr>
            <a:endParaRPr sz="2800"/>
          </a:p>
          <a:p>
            <a:pPr lvl="0">
              <a:defRPr sz="1800"/>
            </a:pPr>
            <a:r>
              <a:rPr sz="2800"/>
              <a:t>Similar to a structural SVM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/>
        </p:nvSpPr>
        <p:spPr>
          <a:xfrm>
            <a:off x="952500" y="838200"/>
            <a:ext cx="11328400" cy="891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381000" lvl="0" indent="-381000" defTabSz="584200">
              <a:spcBef>
                <a:spcPts val="2400"/>
              </a:spcBef>
              <a:buSzPct val="125000"/>
              <a:buChar char="•"/>
              <a:defRPr sz="1800"/>
            </a:pPr>
            <a:endParaRPr sz="4200" dirty="0">
              <a:latin typeface="Cambria Math"/>
              <a:ea typeface="Cambria Math"/>
              <a:cs typeface="Cambria Math"/>
              <a:sym typeface="Cambria Math"/>
            </a:endParaRPr>
          </a:p>
          <a:p>
            <a:pPr marL="381000" lvl="0" indent="-381000" defTabSz="584200">
              <a:spcBef>
                <a:spcPts val="2400"/>
              </a:spcBef>
              <a:buSzPct val="125000"/>
              <a:buChar char="•"/>
              <a:defRPr sz="1800"/>
            </a:pPr>
            <a:endParaRPr sz="4200" dirty="0">
              <a:latin typeface="Cambria Math"/>
              <a:ea typeface="Cambria Math"/>
              <a:cs typeface="Cambria Math"/>
              <a:sym typeface="Cambria Math"/>
            </a:endParaRPr>
          </a:p>
          <a:p>
            <a:pPr marL="381000" lvl="0" indent="-381000" defTabSz="584200">
              <a:spcBef>
                <a:spcPts val="2400"/>
              </a:spcBef>
              <a:buSzPct val="125000"/>
              <a:buChar char="•"/>
              <a:defRPr sz="1800"/>
            </a:pPr>
            <a:endParaRPr sz="4200" dirty="0">
              <a:latin typeface="Cambria Math"/>
              <a:ea typeface="Cambria Math"/>
              <a:cs typeface="Cambria Math"/>
              <a:sym typeface="Cambria Math"/>
            </a:endParaRPr>
          </a:p>
          <a:p>
            <a:pPr marL="381000" lvl="0" indent="-381000" defTabSz="584200">
              <a:spcBef>
                <a:spcPts val="2400"/>
              </a:spcBef>
              <a:buSzPct val="125000"/>
              <a:buChar char="•"/>
              <a:defRPr sz="1800"/>
            </a:pPr>
            <a:endParaRPr sz="4200" dirty="0">
              <a:latin typeface="Cambria Math"/>
              <a:ea typeface="Cambria Math"/>
              <a:cs typeface="Cambria Math"/>
              <a:sym typeface="Cambria Math"/>
            </a:endParaRPr>
          </a:p>
          <a:p>
            <a:pPr marL="381000" lvl="0" indent="-381000" defTabSz="584200">
              <a:spcBef>
                <a:spcPts val="2400"/>
              </a:spcBef>
              <a:buSzPct val="125000"/>
              <a:buChar char="•"/>
              <a:defRPr sz="1800"/>
            </a:pPr>
            <a:endParaRPr sz="4200" dirty="0">
              <a:latin typeface="Cambria Math"/>
              <a:ea typeface="Cambria Math"/>
              <a:cs typeface="Cambria Math"/>
              <a:sym typeface="Cambria Math"/>
            </a:endParaRPr>
          </a:p>
          <a:p>
            <a:pPr marL="381000" lvl="0" indent="-381000" defTabSz="584200">
              <a:spcBef>
                <a:spcPts val="2400"/>
              </a:spcBef>
              <a:buSzPct val="125000"/>
              <a:buChar char="•"/>
              <a:defRPr sz="1800"/>
            </a:pPr>
            <a:endParaRPr sz="4200" dirty="0">
              <a:latin typeface="Cambria Math"/>
              <a:ea typeface="Cambria Math"/>
              <a:cs typeface="Cambria Math"/>
              <a:sym typeface="Cambria Math"/>
            </a:endParaRPr>
          </a:p>
          <a:p>
            <a:pPr marL="381000" lvl="0" indent="-381000" defTabSz="584200">
              <a:spcBef>
                <a:spcPts val="2400"/>
              </a:spcBef>
              <a:buSzPct val="125000"/>
              <a:buChar char="•"/>
              <a:defRPr sz="1800"/>
            </a:pPr>
            <a:endParaRPr sz="4200" dirty="0">
              <a:latin typeface="Cambria Math"/>
              <a:ea typeface="Cambria Math"/>
              <a:cs typeface="Cambria Math"/>
              <a:sym typeface="Cambria Math"/>
            </a:endParaRPr>
          </a:p>
          <a:p>
            <a:pPr marL="381000" lvl="0" indent="-381000" defTabSz="584200">
              <a:spcBef>
                <a:spcPts val="2400"/>
              </a:spcBef>
              <a:buSzPct val="125000"/>
              <a:buChar char="•"/>
              <a:defRPr sz="1800"/>
            </a:pPr>
            <a:r>
              <a:rPr sz="2800" dirty="0"/>
              <a:t>Compute HOG of the whole image at multiple resolutions</a:t>
            </a:r>
          </a:p>
          <a:p>
            <a:pPr marL="381000" lvl="0" indent="-381000" defTabSz="584200">
              <a:spcBef>
                <a:spcPts val="2400"/>
              </a:spcBef>
              <a:buSzPct val="125000"/>
              <a:buChar char="•"/>
              <a:defRPr sz="1800"/>
            </a:pPr>
            <a:r>
              <a:rPr sz="2800" dirty="0"/>
              <a:t>Score every </a:t>
            </a:r>
            <a:r>
              <a:rPr sz="2800" dirty="0" smtClean="0"/>
              <a:t>window </a:t>
            </a:r>
            <a:r>
              <a:rPr sz="2800" dirty="0"/>
              <a:t>of the feature pyramid</a:t>
            </a:r>
          </a:p>
          <a:p>
            <a:pPr marL="381000" lvl="0" indent="-381000" defTabSz="584200">
              <a:spcBef>
                <a:spcPts val="2400"/>
              </a:spcBef>
              <a:buSzPct val="125000"/>
              <a:buChar char="•"/>
              <a:defRPr sz="1800"/>
            </a:pPr>
            <a:r>
              <a:rPr sz="2800" dirty="0"/>
              <a:t>Apply non-maximal suppression</a:t>
            </a: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4985134"/>
              </p:ext>
            </p:extLst>
          </p:nvPr>
        </p:nvGraphicFramePr>
        <p:xfrm>
          <a:off x="5850989" y="2730500"/>
          <a:ext cx="2915920" cy="12597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51959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8800" y="2870199"/>
            <a:ext cx="977900" cy="1902653"/>
          </a:xfrm>
          <a:prstGeom prst="rect">
            <a:avLst/>
          </a:prstGeom>
        </p:spPr>
      </p:pic>
      <p:sp>
        <p:nvSpPr>
          <p:cNvPr id="119" name="Shape 119"/>
          <p:cNvSpPr/>
          <p:nvPr/>
        </p:nvSpPr>
        <p:spPr>
          <a:xfrm>
            <a:off x="4141989" y="342900"/>
            <a:ext cx="4705735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algn="ctr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/>
              <a:t>The Dalal &amp; Triggs detector</a:t>
            </a:r>
          </a:p>
        </p:txBody>
      </p:sp>
      <p:grpSp>
        <p:nvGrpSpPr>
          <p:cNvPr id="133" name="Group 133"/>
          <p:cNvGrpSpPr/>
          <p:nvPr/>
        </p:nvGrpSpPr>
        <p:grpSpPr>
          <a:xfrm>
            <a:off x="812800" y="1587500"/>
            <a:ext cx="8441204" cy="5200650"/>
            <a:chOff x="0" y="50800"/>
            <a:chExt cx="8441203" cy="5200650"/>
          </a:xfrm>
        </p:grpSpPr>
        <p:sp>
          <p:nvSpPr>
            <p:cNvPr id="125" name="Shape 125"/>
            <p:cNvSpPr/>
            <p:nvPr/>
          </p:nvSpPr>
          <p:spPr>
            <a:xfrm>
              <a:off x="358104" y="4718050"/>
              <a:ext cx="2524558" cy="533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584200"/>
            </a:lstStyle>
            <a:p>
              <a:pPr lvl="0">
                <a:defRPr sz="1800"/>
              </a:pPr>
              <a:r>
                <a:rPr sz="2800"/>
                <a:t>Image pyramid</a:t>
              </a:r>
            </a:p>
          </p:txBody>
        </p:sp>
        <p:sp>
          <p:nvSpPr>
            <p:cNvPr id="126" name="Shape 126"/>
            <p:cNvSpPr/>
            <p:nvPr/>
          </p:nvSpPr>
          <p:spPr>
            <a:xfrm>
              <a:off x="4914920" y="4718050"/>
              <a:ext cx="3526283" cy="533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584200"/>
            </a:lstStyle>
            <a:p>
              <a:pPr lvl="0">
                <a:defRPr sz="1800"/>
              </a:pPr>
              <a:r>
                <a:rPr sz="2800" dirty="0"/>
                <a:t>HOG feature pyramid</a:t>
              </a:r>
            </a:p>
          </p:txBody>
        </p:sp>
        <p:sp>
          <p:nvSpPr>
            <p:cNvPr id="127" name="Shape 127"/>
            <p:cNvSpPr/>
            <p:nvPr/>
          </p:nvSpPr>
          <p:spPr>
            <a:xfrm flipH="1">
              <a:off x="3251183" y="3630243"/>
              <a:ext cx="1117631" cy="1"/>
            </a:xfrm>
            <a:prstGeom prst="line">
              <a:avLst/>
            </a:prstGeom>
            <a:noFill/>
            <a:ln w="38100" cap="flat">
              <a:solidFill>
                <a:srgbClr val="9411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8" name="Shape 128"/>
            <p:cNvSpPr/>
            <p:nvPr/>
          </p:nvSpPr>
          <p:spPr>
            <a:xfrm flipH="1">
              <a:off x="2704421" y="1790700"/>
              <a:ext cx="2235886" cy="2"/>
            </a:xfrm>
            <a:prstGeom prst="line">
              <a:avLst/>
            </a:prstGeom>
            <a:noFill/>
            <a:ln w="38100" cap="flat">
              <a:solidFill>
                <a:srgbClr val="9411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9" name="Shape 129"/>
            <p:cNvSpPr/>
            <p:nvPr/>
          </p:nvSpPr>
          <p:spPr>
            <a:xfrm flipH="1">
              <a:off x="2349085" y="525780"/>
              <a:ext cx="2959555" cy="1"/>
            </a:xfrm>
            <a:prstGeom prst="line">
              <a:avLst/>
            </a:prstGeom>
            <a:noFill/>
            <a:ln w="38100" cap="flat">
              <a:solidFill>
                <a:srgbClr val="9411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pic>
          <p:nvPicPr>
            <p:cNvPr id="130" name="000061.jp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2552700"/>
              <a:ext cx="3251200" cy="2159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" name="000061.jp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46100" y="1066800"/>
              <a:ext cx="2159000" cy="1433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" name="000061.jp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01700" y="50800"/>
              <a:ext cx="1447800" cy="9614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4" name="Shape 134"/>
          <p:cNvSpPr/>
          <p:nvPr/>
        </p:nvSpPr>
        <p:spPr>
          <a:xfrm>
            <a:off x="10718800" y="2870200"/>
            <a:ext cx="977900" cy="1917700"/>
          </a:xfrm>
          <a:prstGeom prst="rect">
            <a:avLst/>
          </a:prstGeom>
          <a:ln w="25400">
            <a:solidFill>
              <a:srgbClr val="00FDFF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136" name="Shape 136"/>
          <p:cNvSpPr/>
          <p:nvPr/>
        </p:nvSpPr>
        <p:spPr>
          <a:xfrm>
            <a:off x="5432282" y="2349528"/>
            <a:ext cx="323808" cy="579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100">
                <a:latin typeface="Latin Modern Sans 10 Oblique"/>
                <a:ea typeface="Latin Modern Sans 10 Oblique"/>
                <a:cs typeface="Latin Modern Sans 10 Oblique"/>
                <a:sym typeface="Latin Modern Sans 10 Oblique"/>
              </a:defRPr>
            </a:lvl1pPr>
          </a:lstStyle>
          <a:p>
            <a:pPr lvl="0">
              <a:defRPr sz="1800"/>
            </a:pPr>
            <a:r>
              <a:rPr sz="3100" i="1" dirty="0"/>
              <a:t>p</a:t>
            </a:r>
          </a:p>
        </p:txBody>
      </p:sp>
      <p:sp>
        <p:nvSpPr>
          <p:cNvPr id="137" name="Shape 137"/>
          <p:cNvSpPr/>
          <p:nvPr/>
        </p:nvSpPr>
        <p:spPr>
          <a:xfrm flipH="1" flipV="1">
            <a:off x="5717415" y="2779446"/>
            <a:ext cx="975485" cy="436774"/>
          </a:xfrm>
          <a:prstGeom prst="line">
            <a:avLst/>
          </a:prstGeom>
          <a:ln w="38100">
            <a:solidFill/>
            <a:miter lim="400000"/>
            <a:headEnd type="stealth"/>
          </a:ln>
        </p:spPr>
        <p:txBody>
          <a:bodyPr lIns="0" tIns="0" rIns="0" bIns="0"/>
          <a:lstStyle/>
          <a:p>
            <a:pPr lvl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138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85200" y="1752600"/>
            <a:ext cx="3657600" cy="39370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244866"/>
              </p:ext>
            </p:extLst>
          </p:nvPr>
        </p:nvGraphicFramePr>
        <p:xfrm>
          <a:off x="6468528" y="1693493"/>
          <a:ext cx="1666240" cy="7558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51959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8572605"/>
              </p:ext>
            </p:extLst>
          </p:nvPr>
        </p:nvGraphicFramePr>
        <p:xfrm>
          <a:off x="5317589" y="4241800"/>
          <a:ext cx="4165600" cy="20156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51959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9" name="Shape 134"/>
          <p:cNvSpPr/>
          <p:nvPr/>
        </p:nvSpPr>
        <p:spPr>
          <a:xfrm>
            <a:off x="6692901" y="3012251"/>
            <a:ext cx="381000" cy="747157"/>
          </a:xfrm>
          <a:prstGeom prst="rect">
            <a:avLst/>
          </a:prstGeom>
          <a:ln w="50800">
            <a:solidFill>
              <a:srgbClr val="00FDFF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11026610" y="4602686"/>
            <a:ext cx="399148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w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08054558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Shape 1122"/>
          <p:cNvSpPr/>
          <p:nvPr/>
        </p:nvSpPr>
        <p:spPr>
          <a:xfrm>
            <a:off x="5899649" y="342900"/>
            <a:ext cx="1190415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algn="ctr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/>
              <a:t>Step 2</a:t>
            </a:r>
          </a:p>
        </p:txBody>
      </p:sp>
      <p:pic>
        <p:nvPicPr>
          <p:cNvPr id="1123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19400" y="1612900"/>
            <a:ext cx="7353300" cy="1930400"/>
          </a:xfrm>
          <a:prstGeom prst="rect">
            <a:avLst/>
          </a:prstGeom>
          <a:ln w="12700">
            <a:miter lim="400000"/>
          </a:ln>
        </p:spPr>
      </p:pic>
      <p:sp>
        <p:nvSpPr>
          <p:cNvPr id="1124" name="Shape 1124"/>
          <p:cNvSpPr/>
          <p:nvPr/>
        </p:nvSpPr>
        <p:spPr>
          <a:xfrm>
            <a:off x="2578100" y="4648200"/>
            <a:ext cx="8428343" cy="223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/>
              <a:t>Convex!</a:t>
            </a:r>
          </a:p>
          <a:p>
            <a:pPr lvl="0">
              <a:defRPr sz="1800"/>
            </a:pPr>
            <a:endParaRPr sz="2800"/>
          </a:p>
          <a:p>
            <a:pPr lvl="0">
              <a:defRPr sz="1800"/>
            </a:pPr>
            <a:r>
              <a:rPr sz="2800"/>
              <a:t>Similar to a structural SVM</a:t>
            </a:r>
          </a:p>
          <a:p>
            <a:pPr lvl="0">
              <a:defRPr sz="1800"/>
            </a:pPr>
            <a:endParaRPr sz="2800"/>
          </a:p>
          <a:p>
            <a:pPr lvl="0">
              <a:defRPr sz="1800"/>
            </a:pPr>
            <a:r>
              <a:rPr sz="2800"/>
              <a:t>But, recall 500 million to 1 billion negative examples!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Shape 1126"/>
          <p:cNvSpPr/>
          <p:nvPr/>
        </p:nvSpPr>
        <p:spPr>
          <a:xfrm>
            <a:off x="5899649" y="342900"/>
            <a:ext cx="1190415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algn="ctr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/>
              <a:t>Step 2</a:t>
            </a:r>
          </a:p>
        </p:txBody>
      </p:sp>
      <p:pic>
        <p:nvPicPr>
          <p:cNvPr id="1127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19400" y="1612900"/>
            <a:ext cx="7353300" cy="1930400"/>
          </a:xfrm>
          <a:prstGeom prst="rect">
            <a:avLst/>
          </a:prstGeom>
          <a:ln w="12700">
            <a:miter lim="400000"/>
          </a:ln>
        </p:spPr>
      </p:pic>
      <p:sp>
        <p:nvSpPr>
          <p:cNvPr id="1128" name="Shape 1128"/>
          <p:cNvSpPr/>
          <p:nvPr/>
        </p:nvSpPr>
        <p:spPr>
          <a:xfrm>
            <a:off x="2578100" y="4648200"/>
            <a:ext cx="8520888" cy="482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 dirty="0"/>
              <a:t>Convex!</a:t>
            </a:r>
          </a:p>
          <a:p>
            <a:pPr lvl="0">
              <a:defRPr sz="1800"/>
            </a:pPr>
            <a:endParaRPr sz="2800" dirty="0"/>
          </a:p>
          <a:p>
            <a:pPr lvl="0">
              <a:defRPr sz="1800"/>
            </a:pPr>
            <a:r>
              <a:rPr sz="2800" dirty="0"/>
              <a:t>Similar to a structural SVM</a:t>
            </a:r>
          </a:p>
          <a:p>
            <a:pPr lvl="0">
              <a:defRPr sz="1800"/>
            </a:pPr>
            <a:endParaRPr sz="2800" dirty="0"/>
          </a:p>
          <a:p>
            <a:pPr lvl="0">
              <a:defRPr sz="1800"/>
            </a:pPr>
            <a:r>
              <a:rPr sz="2800" dirty="0"/>
              <a:t>But, recall 500 million to 1 billion negative examples!</a:t>
            </a:r>
          </a:p>
          <a:p>
            <a:pPr lvl="0">
              <a:defRPr sz="1800"/>
            </a:pPr>
            <a:endParaRPr sz="2800" dirty="0"/>
          </a:p>
          <a:p>
            <a:pPr lvl="0">
              <a:defRPr sz="1800"/>
            </a:pPr>
            <a:r>
              <a:rPr sz="2800" dirty="0"/>
              <a:t>Can be solved by a working set method</a:t>
            </a:r>
          </a:p>
          <a:p>
            <a:pPr lvl="0">
              <a:defRPr sz="1800"/>
            </a:pPr>
            <a:r>
              <a:rPr sz="2800" dirty="0"/>
              <a:t> – “bootstrapping”</a:t>
            </a:r>
          </a:p>
          <a:p>
            <a:pPr lvl="0">
              <a:defRPr sz="1800"/>
            </a:pPr>
            <a:r>
              <a:rPr sz="2800" dirty="0"/>
              <a:t> – “data mining</a:t>
            </a:r>
            <a:r>
              <a:rPr sz="2800" dirty="0" smtClean="0"/>
              <a:t>”</a:t>
            </a:r>
            <a:r>
              <a:rPr lang="en-US" sz="2800" dirty="0" smtClean="0"/>
              <a:t> / “hard negative mining”</a:t>
            </a:r>
            <a:endParaRPr sz="2800" dirty="0"/>
          </a:p>
          <a:p>
            <a:pPr lvl="0">
              <a:defRPr sz="1800"/>
            </a:pPr>
            <a:r>
              <a:rPr sz="2800" dirty="0"/>
              <a:t> – “constraint generation”</a:t>
            </a:r>
          </a:p>
          <a:p>
            <a:pPr lvl="0">
              <a:defRPr sz="1800"/>
            </a:pPr>
            <a:r>
              <a:rPr sz="2800" dirty="0"/>
              <a:t> – requires a bit of engineering to make this fast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Shape 1145"/>
          <p:cNvSpPr/>
          <p:nvPr/>
        </p:nvSpPr>
        <p:spPr>
          <a:xfrm>
            <a:off x="3686667" y="342900"/>
            <a:ext cx="5616378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algn="ctr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/>
              <a:t>What about the model structure?</a:t>
            </a:r>
          </a:p>
        </p:txBody>
      </p:sp>
      <p:grpSp>
        <p:nvGrpSpPr>
          <p:cNvPr id="1177" name="Group 1177"/>
          <p:cNvGrpSpPr/>
          <p:nvPr/>
        </p:nvGrpSpPr>
        <p:grpSpPr>
          <a:xfrm>
            <a:off x="812800" y="2527300"/>
            <a:ext cx="5410200" cy="4356100"/>
            <a:chOff x="0" y="0"/>
            <a:chExt cx="5410200" cy="4356100"/>
          </a:xfrm>
        </p:grpSpPr>
        <p:grpSp>
          <p:nvGrpSpPr>
            <p:cNvPr id="1174" name="Group 1174"/>
            <p:cNvGrpSpPr/>
            <p:nvPr/>
          </p:nvGrpSpPr>
          <p:grpSpPr>
            <a:xfrm>
              <a:off x="0" y="0"/>
              <a:ext cx="5410200" cy="3644900"/>
              <a:chOff x="0" y="0"/>
              <a:chExt cx="5410200" cy="3644900"/>
            </a:xfrm>
          </p:grpSpPr>
          <p:sp>
            <p:nvSpPr>
              <p:cNvPr id="1146" name="Shape 1146"/>
              <p:cNvSpPr/>
              <p:nvPr/>
            </p:nvSpPr>
            <p:spPr>
              <a:xfrm>
                <a:off x="0" y="0"/>
                <a:ext cx="2400300" cy="36449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1147" name="Shape 1147"/>
              <p:cNvSpPr/>
              <p:nvPr/>
            </p:nvSpPr>
            <p:spPr>
              <a:xfrm>
                <a:off x="1371600" y="4953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1148" name="Shape 1148"/>
              <p:cNvSpPr/>
              <p:nvPr/>
            </p:nvSpPr>
            <p:spPr>
              <a:xfrm>
                <a:off x="254000" y="2540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1149" name="Shape 1149"/>
              <p:cNvSpPr/>
              <p:nvPr/>
            </p:nvSpPr>
            <p:spPr>
              <a:xfrm>
                <a:off x="254000" y="13589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1150" name="Shape 1150"/>
              <p:cNvSpPr/>
              <p:nvPr/>
            </p:nvSpPr>
            <p:spPr>
              <a:xfrm>
                <a:off x="254000" y="24638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1151" name="Shape 1151"/>
              <p:cNvSpPr/>
              <p:nvPr/>
            </p:nvSpPr>
            <p:spPr>
              <a:xfrm>
                <a:off x="977900" y="11938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1152" name="Shape 1152"/>
              <p:cNvSpPr/>
              <p:nvPr/>
            </p:nvSpPr>
            <p:spPr>
              <a:xfrm>
                <a:off x="1193800" y="21336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1153" name="Shape 1153"/>
              <p:cNvSpPr/>
              <p:nvPr/>
            </p:nvSpPr>
            <p:spPr>
              <a:xfrm>
                <a:off x="1460500" y="27051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1154" name="Shape 1154"/>
              <p:cNvSpPr/>
              <p:nvPr/>
            </p:nvSpPr>
            <p:spPr>
              <a:xfrm>
                <a:off x="584200" y="4699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  <p:sp>
            <p:nvSpPr>
              <p:cNvPr id="1155" name="Shape 1155"/>
              <p:cNvSpPr/>
              <p:nvPr/>
            </p:nvSpPr>
            <p:spPr>
              <a:xfrm>
                <a:off x="1701800" y="7112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  <p:sp>
            <p:nvSpPr>
              <p:cNvPr id="1156" name="Shape 1156"/>
              <p:cNvSpPr/>
              <p:nvPr/>
            </p:nvSpPr>
            <p:spPr>
              <a:xfrm>
                <a:off x="1308100" y="14097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  <p:sp>
            <p:nvSpPr>
              <p:cNvPr id="1157" name="Shape 1157"/>
              <p:cNvSpPr/>
              <p:nvPr/>
            </p:nvSpPr>
            <p:spPr>
              <a:xfrm>
                <a:off x="596900" y="15748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  <p:sp>
            <p:nvSpPr>
              <p:cNvPr id="1158" name="Shape 1158"/>
              <p:cNvSpPr/>
              <p:nvPr/>
            </p:nvSpPr>
            <p:spPr>
              <a:xfrm>
                <a:off x="1524000" y="23495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  <p:sp>
            <p:nvSpPr>
              <p:cNvPr id="1159" name="Shape 1159"/>
              <p:cNvSpPr/>
              <p:nvPr/>
            </p:nvSpPr>
            <p:spPr>
              <a:xfrm>
                <a:off x="1790700" y="29210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  <p:sp>
            <p:nvSpPr>
              <p:cNvPr id="1160" name="Shape 1160"/>
              <p:cNvSpPr/>
              <p:nvPr/>
            </p:nvSpPr>
            <p:spPr>
              <a:xfrm>
                <a:off x="584200" y="26797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  <p:sp>
            <p:nvSpPr>
              <p:cNvPr id="1161" name="Shape 1161"/>
              <p:cNvSpPr/>
              <p:nvPr/>
            </p:nvSpPr>
            <p:spPr>
              <a:xfrm>
                <a:off x="3009900" y="1282700"/>
                <a:ext cx="2400300" cy="23622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1162" name="Shape 1162"/>
              <p:cNvSpPr/>
              <p:nvPr/>
            </p:nvSpPr>
            <p:spPr>
              <a:xfrm>
                <a:off x="3009900" y="12827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1163" name="Shape 1163"/>
              <p:cNvSpPr/>
              <p:nvPr/>
            </p:nvSpPr>
            <p:spPr>
              <a:xfrm>
                <a:off x="3276600" y="15748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1164" name="Shape 1164"/>
              <p:cNvSpPr/>
              <p:nvPr/>
            </p:nvSpPr>
            <p:spPr>
              <a:xfrm>
                <a:off x="3949700" y="12827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1165" name="Shape 1165"/>
              <p:cNvSpPr/>
              <p:nvPr/>
            </p:nvSpPr>
            <p:spPr>
              <a:xfrm>
                <a:off x="4470400" y="12827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1166" name="Shape 1166"/>
              <p:cNvSpPr/>
              <p:nvPr/>
            </p:nvSpPr>
            <p:spPr>
              <a:xfrm>
                <a:off x="4470400" y="22225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1167" name="Shape 1167"/>
              <p:cNvSpPr/>
              <p:nvPr/>
            </p:nvSpPr>
            <p:spPr>
              <a:xfrm>
                <a:off x="3530600" y="27051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1168" name="Shape 1168"/>
              <p:cNvSpPr/>
              <p:nvPr/>
            </p:nvSpPr>
            <p:spPr>
              <a:xfrm>
                <a:off x="3009900" y="2514600"/>
                <a:ext cx="939800" cy="93980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/>
              </a:p>
            </p:txBody>
          </p:sp>
          <p:sp>
            <p:nvSpPr>
              <p:cNvPr id="1169" name="Shape 1169"/>
              <p:cNvSpPr/>
              <p:nvPr/>
            </p:nvSpPr>
            <p:spPr>
              <a:xfrm>
                <a:off x="3606800" y="17907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  <p:sp>
            <p:nvSpPr>
              <p:cNvPr id="1170" name="Shape 1170"/>
              <p:cNvSpPr/>
              <p:nvPr/>
            </p:nvSpPr>
            <p:spPr>
              <a:xfrm>
                <a:off x="4800600" y="24384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  <p:sp>
            <p:nvSpPr>
              <p:cNvPr id="1171" name="Shape 1171"/>
              <p:cNvSpPr/>
              <p:nvPr/>
            </p:nvSpPr>
            <p:spPr>
              <a:xfrm>
                <a:off x="3848100" y="29210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  <p:sp>
            <p:nvSpPr>
              <p:cNvPr id="1172" name="Shape 1172"/>
              <p:cNvSpPr/>
              <p:nvPr/>
            </p:nvSpPr>
            <p:spPr>
              <a:xfrm>
                <a:off x="4800600" y="14986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  <p:sp>
            <p:nvSpPr>
              <p:cNvPr id="1173" name="Shape 1173"/>
              <p:cNvSpPr/>
              <p:nvPr/>
            </p:nvSpPr>
            <p:spPr>
              <a:xfrm>
                <a:off x="3352800" y="2794000"/>
                <a:ext cx="266700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 lvl="0">
                  <a:defRPr sz="1800"/>
                </a:pPr>
                <a:r>
                  <a:rPr sz="2800"/>
                  <a:t>?</a:t>
                </a:r>
              </a:p>
            </p:txBody>
          </p:sp>
        </p:grpSp>
        <p:sp>
          <p:nvSpPr>
            <p:cNvPr id="1175" name="Shape 1175"/>
            <p:cNvSpPr/>
            <p:nvPr/>
          </p:nvSpPr>
          <p:spPr>
            <a:xfrm>
              <a:off x="114300" y="3848100"/>
              <a:ext cx="2184096" cy="508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/>
            <a:p>
              <a:pPr lvl="0">
                <a:defRPr sz="1800"/>
              </a:pPr>
              <a:r>
                <a:rPr sz="2800"/>
                <a:t>component 1</a:t>
              </a:r>
            </a:p>
          </p:txBody>
        </p:sp>
        <p:sp>
          <p:nvSpPr>
            <p:cNvPr id="1176" name="Shape 1176"/>
            <p:cNvSpPr/>
            <p:nvPr/>
          </p:nvSpPr>
          <p:spPr>
            <a:xfrm>
              <a:off x="3124200" y="3848100"/>
              <a:ext cx="2184096" cy="508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/>
            <a:p>
              <a:pPr lvl="0">
                <a:defRPr sz="1800"/>
              </a:pPr>
              <a:r>
                <a:rPr sz="2800"/>
                <a:t>component 2</a:t>
              </a:r>
            </a:p>
          </p:txBody>
        </p:sp>
      </p:grpSp>
      <p:sp>
        <p:nvSpPr>
          <p:cNvPr id="1178" name="Shape 1178"/>
          <p:cNvSpPr/>
          <p:nvPr/>
        </p:nvSpPr>
        <p:spPr>
          <a:xfrm>
            <a:off x="1790700" y="1816100"/>
            <a:ext cx="4791919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 b="1" u="sng">
                <a:latin typeface="Helvetica"/>
                <a:ea typeface="Helvetica"/>
                <a:cs typeface="Helvetica"/>
                <a:sym typeface="Helvetica"/>
              </a:rPr>
              <a:t>Given fixed model </a:t>
            </a:r>
            <a:r>
              <a:rPr sz="2800" b="1" i="1" u="sng">
                <a:latin typeface="Helvetica"/>
                <a:ea typeface="Helvetica"/>
                <a:cs typeface="Helvetica"/>
                <a:sym typeface="Helvetica"/>
              </a:rPr>
              <a:t>structure</a:t>
            </a:r>
          </a:p>
        </p:txBody>
      </p:sp>
      <p:grpSp>
        <p:nvGrpSpPr>
          <p:cNvPr id="1195" name="Group 1195"/>
          <p:cNvGrpSpPr/>
          <p:nvPr/>
        </p:nvGrpSpPr>
        <p:grpSpPr>
          <a:xfrm>
            <a:off x="7975600" y="2595562"/>
            <a:ext cx="3603337" cy="3678238"/>
            <a:chOff x="0" y="0"/>
            <a:chExt cx="3603336" cy="3678237"/>
          </a:xfrm>
        </p:grpSpPr>
        <p:pic>
          <p:nvPicPr>
            <p:cNvPr id="1179" name="droppedImage.tif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277937"/>
              <a:ext cx="1409700" cy="1057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80" name="droppedImage.tif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557867" cy="11684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81" name="droppedImage.tif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44700" y="1239837"/>
              <a:ext cx="1558637" cy="1028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82" name="droppedImage.tif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044700" y="1587"/>
              <a:ext cx="1557867" cy="1168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83" name="droppedImage.tiff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044700" y="2509837"/>
              <a:ext cx="1549400" cy="11620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84" name="droppedImage.tiff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2509837"/>
              <a:ext cx="1770303" cy="1168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85" name="Shape 1185"/>
            <p:cNvSpPr/>
            <p:nvPr/>
          </p:nvSpPr>
          <p:spPr>
            <a:xfrm>
              <a:off x="317500" y="261937"/>
              <a:ext cx="660400" cy="342901"/>
            </a:xfrm>
            <a:prstGeom prst="rect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>
              <a:outerShdw blurRad="12700" dist="25400" dir="2700000" rotWithShape="0">
                <a:srgbClr val="FFFFFF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1186" name="Shape 1186"/>
            <p:cNvSpPr/>
            <p:nvPr/>
          </p:nvSpPr>
          <p:spPr>
            <a:xfrm>
              <a:off x="12700" y="1303337"/>
              <a:ext cx="1257300" cy="1028701"/>
            </a:xfrm>
            <a:prstGeom prst="rect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>
              <a:outerShdw blurRad="12700" dist="25400" dir="2700000" rotWithShape="0">
                <a:srgbClr val="FFFFFF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1187" name="Shape 1187"/>
            <p:cNvSpPr/>
            <p:nvPr/>
          </p:nvSpPr>
          <p:spPr>
            <a:xfrm>
              <a:off x="2057400" y="173037"/>
              <a:ext cx="368300" cy="190501"/>
            </a:xfrm>
            <a:prstGeom prst="rect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>
              <a:outerShdw blurRad="12700" dist="25400" dir="2700000" rotWithShape="0">
                <a:srgbClr val="FFFFFF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1188" name="Shape 1188"/>
            <p:cNvSpPr/>
            <p:nvPr/>
          </p:nvSpPr>
          <p:spPr>
            <a:xfrm>
              <a:off x="2451100" y="84137"/>
              <a:ext cx="1041400" cy="520701"/>
            </a:xfrm>
            <a:prstGeom prst="rect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>
              <a:outerShdw blurRad="12700" dist="25400" dir="2700000" rotWithShape="0">
                <a:srgbClr val="FFFFFF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1189" name="Shape 1189"/>
            <p:cNvSpPr/>
            <p:nvPr/>
          </p:nvSpPr>
          <p:spPr>
            <a:xfrm>
              <a:off x="2349500" y="1430337"/>
              <a:ext cx="571500" cy="469901"/>
            </a:xfrm>
            <a:prstGeom prst="rect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>
              <a:outerShdw blurRad="12700" dist="25400" dir="2700000" rotWithShape="0">
                <a:srgbClr val="FFFFFF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1190" name="Shape 1190"/>
            <p:cNvSpPr/>
            <p:nvPr/>
          </p:nvSpPr>
          <p:spPr>
            <a:xfrm>
              <a:off x="2235200" y="2763837"/>
              <a:ext cx="1143000" cy="660401"/>
            </a:xfrm>
            <a:prstGeom prst="rect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>
              <a:outerShdw blurRad="12700" dist="25400" dir="2700000" rotWithShape="0">
                <a:srgbClr val="FFFFFF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1191" name="Shape 1191"/>
            <p:cNvSpPr/>
            <p:nvPr/>
          </p:nvSpPr>
          <p:spPr>
            <a:xfrm>
              <a:off x="88900" y="3094037"/>
              <a:ext cx="368300" cy="330201"/>
            </a:xfrm>
            <a:prstGeom prst="rect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>
              <a:outerShdw blurRad="12700" dist="25400" dir="2700000" rotWithShape="0">
                <a:srgbClr val="FFFFFF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1192" name="Shape 1192"/>
            <p:cNvSpPr/>
            <p:nvPr/>
          </p:nvSpPr>
          <p:spPr>
            <a:xfrm>
              <a:off x="520700" y="3119437"/>
              <a:ext cx="355600" cy="330201"/>
            </a:xfrm>
            <a:prstGeom prst="rect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>
              <a:outerShdw blurRad="12700" dist="25400" dir="2700000" rotWithShape="0">
                <a:srgbClr val="FFFFFF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1193" name="Shape 1193"/>
            <p:cNvSpPr/>
            <p:nvPr/>
          </p:nvSpPr>
          <p:spPr>
            <a:xfrm>
              <a:off x="914400" y="3119437"/>
              <a:ext cx="355600" cy="330201"/>
            </a:xfrm>
            <a:prstGeom prst="rect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>
              <a:outerShdw blurRad="12700" dist="25400" dir="2700000" rotWithShape="0">
                <a:srgbClr val="FFFFFF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1194" name="Shape 1194"/>
            <p:cNvSpPr/>
            <p:nvPr/>
          </p:nvSpPr>
          <p:spPr>
            <a:xfrm>
              <a:off x="1295400" y="3182937"/>
              <a:ext cx="317500" cy="266701"/>
            </a:xfrm>
            <a:prstGeom prst="rect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>
              <a:outerShdw blurRad="12700" dist="25400" dir="2700000" rotWithShape="0">
                <a:srgbClr val="FFFFFF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</p:grpSp>
      <p:sp>
        <p:nvSpPr>
          <p:cNvPr id="1196" name="Shape 1196"/>
          <p:cNvSpPr/>
          <p:nvPr/>
        </p:nvSpPr>
        <p:spPr>
          <a:xfrm>
            <a:off x="8509000" y="1816100"/>
            <a:ext cx="3705352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/>
              <a:t>training images          </a:t>
            </a:r>
            <a:r>
              <a:rPr sz="2800" i="1"/>
              <a:t>y</a:t>
            </a:r>
          </a:p>
        </p:txBody>
      </p:sp>
      <p:grpSp>
        <p:nvGrpSpPr>
          <p:cNvPr id="1203" name="Group 1203"/>
          <p:cNvGrpSpPr/>
          <p:nvPr/>
        </p:nvGrpSpPr>
        <p:grpSpPr>
          <a:xfrm>
            <a:off x="7337978" y="7034308"/>
            <a:ext cx="4330704" cy="2414494"/>
            <a:chOff x="0" y="0"/>
            <a:chExt cx="4330702" cy="2414492"/>
          </a:xfrm>
        </p:grpSpPr>
        <p:pic>
          <p:nvPicPr>
            <p:cNvPr id="1197" name="001865.jpg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718517" y="1028471"/>
              <a:ext cx="1039517" cy="13860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98" name="009440.jpg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37761" y="0"/>
              <a:ext cx="1214841" cy="9111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99" name="000372.jpg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951163"/>
              <a:ext cx="1702892" cy="11375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0" name="001522.jpg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2463756" y="1254872"/>
              <a:ext cx="1067588" cy="8006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1" name="002928.jpg"/>
            <p:cNvPicPr/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450872" y="1380"/>
              <a:ext cx="1879831" cy="12369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2" name="003676.jpg"/>
            <p:cNvPicPr/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1258122" y="161518"/>
              <a:ext cx="1214841" cy="9111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04" name="Shape 1204"/>
          <p:cNvSpPr/>
          <p:nvPr/>
        </p:nvSpPr>
        <p:spPr>
          <a:xfrm>
            <a:off x="11836400" y="4292600"/>
            <a:ext cx="52131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/>
              <a:t>+1</a:t>
            </a:r>
          </a:p>
        </p:txBody>
      </p:sp>
      <p:sp>
        <p:nvSpPr>
          <p:cNvPr id="1205" name="Shape 1205"/>
          <p:cNvSpPr/>
          <p:nvPr/>
        </p:nvSpPr>
        <p:spPr>
          <a:xfrm>
            <a:off x="11899900" y="7988300"/>
            <a:ext cx="405029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/>
              <a:t>-1</a:t>
            </a:r>
          </a:p>
        </p:txBody>
      </p:sp>
      <p:sp>
        <p:nvSpPr>
          <p:cNvPr id="1206" name="Shape 1206"/>
          <p:cNvSpPr/>
          <p:nvPr/>
        </p:nvSpPr>
        <p:spPr>
          <a:xfrm>
            <a:off x="749300" y="7340600"/>
            <a:ext cx="4494581" cy="220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 b="1">
                <a:latin typeface="Helvetica"/>
                <a:ea typeface="Helvetica"/>
                <a:cs typeface="Helvetica"/>
                <a:sym typeface="Helvetica"/>
              </a:rPr>
              <a:t>Model structure</a:t>
            </a:r>
          </a:p>
          <a:p>
            <a:pPr lvl="0">
              <a:defRPr sz="1800"/>
            </a:pPr>
            <a:r>
              <a:rPr sz="2800"/>
              <a:t> – # components</a:t>
            </a:r>
          </a:p>
          <a:p>
            <a:pPr lvl="0">
              <a:defRPr sz="1800"/>
            </a:pPr>
            <a:r>
              <a:rPr sz="2800"/>
              <a:t> – # parts per component</a:t>
            </a:r>
          </a:p>
          <a:p>
            <a:pPr lvl="0">
              <a:defRPr sz="1800"/>
            </a:pPr>
            <a:r>
              <a:rPr sz="2800"/>
              <a:t> </a:t>
            </a:r>
            <a:r>
              <a:rPr sz="2700"/>
              <a:t>– root and part filter shapes</a:t>
            </a:r>
          </a:p>
          <a:p>
            <a:pPr lvl="0">
              <a:defRPr sz="1800"/>
            </a:pPr>
            <a:r>
              <a:rPr sz="2700"/>
              <a:t> – part anchor locations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Shape 1208"/>
          <p:cNvSpPr/>
          <p:nvPr/>
        </p:nvSpPr>
        <p:spPr>
          <a:xfrm>
            <a:off x="4343186" y="342900"/>
            <a:ext cx="4303341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algn="ctr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/>
              <a:t>Learning model structure</a:t>
            </a:r>
          </a:p>
        </p:txBody>
      </p:sp>
      <p:sp>
        <p:nvSpPr>
          <p:cNvPr id="1209" name="Shape 1209"/>
          <p:cNvSpPr/>
          <p:nvPr/>
        </p:nvSpPr>
        <p:spPr>
          <a:xfrm>
            <a:off x="660400" y="3403600"/>
            <a:ext cx="9924796" cy="568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/>
              <a:t>1a. Split positives by aspect ratio</a:t>
            </a:r>
          </a:p>
          <a:p>
            <a:pPr lvl="0">
              <a:defRPr sz="1800"/>
            </a:pPr>
            <a:endParaRPr sz="2800"/>
          </a:p>
          <a:p>
            <a:pPr lvl="0">
              <a:defRPr sz="1800"/>
            </a:pPr>
            <a:endParaRPr sz="2800"/>
          </a:p>
          <a:p>
            <a:pPr lvl="0">
              <a:defRPr sz="1800"/>
            </a:pPr>
            <a:endParaRPr sz="2800"/>
          </a:p>
          <a:p>
            <a:pPr lvl="0">
              <a:defRPr sz="1800"/>
            </a:pPr>
            <a:endParaRPr sz="2800"/>
          </a:p>
          <a:p>
            <a:pPr lvl="0">
              <a:defRPr sz="1800"/>
            </a:pPr>
            <a:endParaRPr sz="2800"/>
          </a:p>
          <a:p>
            <a:pPr lvl="0">
              <a:defRPr sz="1800"/>
            </a:pPr>
            <a:endParaRPr sz="2800"/>
          </a:p>
          <a:p>
            <a:pPr lvl="0">
              <a:defRPr sz="1800"/>
            </a:pPr>
            <a:endParaRPr sz="2800"/>
          </a:p>
          <a:p>
            <a:pPr lvl="0">
              <a:defRPr sz="1800"/>
            </a:pPr>
            <a:endParaRPr sz="2800"/>
          </a:p>
          <a:p>
            <a:pPr lvl="0">
              <a:defRPr sz="1800"/>
            </a:pPr>
            <a:endParaRPr sz="2800"/>
          </a:p>
          <a:p>
            <a:pPr lvl="0">
              <a:defRPr sz="1800"/>
            </a:pPr>
            <a:r>
              <a:rPr sz="2800"/>
              <a:t>1b. Warp to common size</a:t>
            </a:r>
          </a:p>
          <a:p>
            <a:pPr lvl="0">
              <a:defRPr sz="1800"/>
            </a:pPr>
            <a:endParaRPr sz="2800"/>
          </a:p>
          <a:p>
            <a:pPr lvl="0">
              <a:defRPr sz="1800"/>
            </a:pPr>
            <a:r>
              <a:rPr sz="2800"/>
              <a:t>1c. Train Dalal &amp; Triggs model for each aspect ratio on its own</a:t>
            </a:r>
          </a:p>
        </p:txBody>
      </p:sp>
      <p:pic>
        <p:nvPicPr>
          <p:cNvPr id="1210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3200" y="4521200"/>
            <a:ext cx="10045700" cy="27559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27" name="Group 1227"/>
          <p:cNvGrpSpPr/>
          <p:nvPr/>
        </p:nvGrpSpPr>
        <p:grpSpPr>
          <a:xfrm>
            <a:off x="9131300" y="246062"/>
            <a:ext cx="3603337" cy="3678238"/>
            <a:chOff x="0" y="0"/>
            <a:chExt cx="3603336" cy="3678237"/>
          </a:xfrm>
        </p:grpSpPr>
        <p:pic>
          <p:nvPicPr>
            <p:cNvPr id="1211" name="droppedImage.tif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277937"/>
              <a:ext cx="1409700" cy="1057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2" name="droppedImage.tif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557867" cy="11684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3" name="droppedImage.tif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044700" y="1239837"/>
              <a:ext cx="1558637" cy="1028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4" name="droppedImage.tiff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044700" y="1587"/>
              <a:ext cx="1557867" cy="1168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5" name="droppedImage.tiff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044700" y="2509837"/>
              <a:ext cx="1549400" cy="11620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6" name="droppedImage.tiff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2509837"/>
              <a:ext cx="1770303" cy="1168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17" name="Shape 1217"/>
            <p:cNvSpPr/>
            <p:nvPr/>
          </p:nvSpPr>
          <p:spPr>
            <a:xfrm>
              <a:off x="317500" y="261937"/>
              <a:ext cx="660400" cy="342901"/>
            </a:xfrm>
            <a:prstGeom prst="rect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>
              <a:outerShdw blurRad="12700" dist="25400" dir="2700000" rotWithShape="0">
                <a:srgbClr val="FFFFFF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1218" name="Shape 1218"/>
            <p:cNvSpPr/>
            <p:nvPr/>
          </p:nvSpPr>
          <p:spPr>
            <a:xfrm>
              <a:off x="12700" y="1303337"/>
              <a:ext cx="1257300" cy="1028701"/>
            </a:xfrm>
            <a:prstGeom prst="rect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>
              <a:outerShdw blurRad="12700" dist="25400" dir="2700000" rotWithShape="0">
                <a:srgbClr val="FFFFFF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1219" name="Shape 1219"/>
            <p:cNvSpPr/>
            <p:nvPr/>
          </p:nvSpPr>
          <p:spPr>
            <a:xfrm>
              <a:off x="2057400" y="173037"/>
              <a:ext cx="368300" cy="190501"/>
            </a:xfrm>
            <a:prstGeom prst="rect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>
              <a:outerShdw blurRad="12700" dist="25400" dir="2700000" rotWithShape="0">
                <a:srgbClr val="FFFFFF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1220" name="Shape 1220"/>
            <p:cNvSpPr/>
            <p:nvPr/>
          </p:nvSpPr>
          <p:spPr>
            <a:xfrm>
              <a:off x="2451100" y="84137"/>
              <a:ext cx="1041400" cy="520701"/>
            </a:xfrm>
            <a:prstGeom prst="rect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>
              <a:outerShdw blurRad="12700" dist="25400" dir="2700000" rotWithShape="0">
                <a:srgbClr val="FFFFFF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1221" name="Shape 1221"/>
            <p:cNvSpPr/>
            <p:nvPr/>
          </p:nvSpPr>
          <p:spPr>
            <a:xfrm>
              <a:off x="2349500" y="1430337"/>
              <a:ext cx="571500" cy="469901"/>
            </a:xfrm>
            <a:prstGeom prst="rect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>
              <a:outerShdw blurRad="12700" dist="25400" dir="2700000" rotWithShape="0">
                <a:srgbClr val="FFFFFF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1222" name="Shape 1222"/>
            <p:cNvSpPr/>
            <p:nvPr/>
          </p:nvSpPr>
          <p:spPr>
            <a:xfrm>
              <a:off x="2235200" y="2763837"/>
              <a:ext cx="1143000" cy="660401"/>
            </a:xfrm>
            <a:prstGeom prst="rect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>
              <a:outerShdw blurRad="12700" dist="25400" dir="2700000" rotWithShape="0">
                <a:srgbClr val="FFFFFF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1223" name="Shape 1223"/>
            <p:cNvSpPr/>
            <p:nvPr/>
          </p:nvSpPr>
          <p:spPr>
            <a:xfrm>
              <a:off x="88900" y="3094037"/>
              <a:ext cx="368300" cy="330201"/>
            </a:xfrm>
            <a:prstGeom prst="rect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>
              <a:outerShdw blurRad="12700" dist="25400" dir="2700000" rotWithShape="0">
                <a:srgbClr val="FFFFFF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1224" name="Shape 1224"/>
            <p:cNvSpPr/>
            <p:nvPr/>
          </p:nvSpPr>
          <p:spPr>
            <a:xfrm>
              <a:off x="520700" y="3119437"/>
              <a:ext cx="355600" cy="330201"/>
            </a:xfrm>
            <a:prstGeom prst="rect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>
              <a:outerShdw blurRad="12700" dist="25400" dir="2700000" rotWithShape="0">
                <a:srgbClr val="FFFFFF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1225" name="Shape 1225"/>
            <p:cNvSpPr/>
            <p:nvPr/>
          </p:nvSpPr>
          <p:spPr>
            <a:xfrm>
              <a:off x="914400" y="3119437"/>
              <a:ext cx="355600" cy="330201"/>
            </a:xfrm>
            <a:prstGeom prst="rect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>
              <a:outerShdw blurRad="12700" dist="25400" dir="2700000" rotWithShape="0">
                <a:srgbClr val="FFFFFF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1226" name="Shape 1226"/>
            <p:cNvSpPr/>
            <p:nvPr/>
          </p:nvSpPr>
          <p:spPr>
            <a:xfrm>
              <a:off x="1295400" y="3182937"/>
              <a:ext cx="317500" cy="266701"/>
            </a:xfrm>
            <a:prstGeom prst="rect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</a:ln>
            <a:effectLst>
              <a:outerShdw blurRad="12700" dist="25400" dir="2700000" rotWithShape="0">
                <a:srgbClr val="FFFFFF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Shape 1229"/>
          <p:cNvSpPr/>
          <p:nvPr/>
        </p:nvSpPr>
        <p:spPr>
          <a:xfrm>
            <a:off x="4343186" y="342900"/>
            <a:ext cx="4303341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algn="ctr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/>
              <a:t>Learning model structure</a:t>
            </a:r>
          </a:p>
        </p:txBody>
      </p:sp>
      <p:pic>
        <p:nvPicPr>
          <p:cNvPr id="1230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3200" y="1168400"/>
            <a:ext cx="10045700" cy="2755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1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79550" y="6604000"/>
            <a:ext cx="10045700" cy="2717800"/>
          </a:xfrm>
          <a:prstGeom prst="rect">
            <a:avLst/>
          </a:prstGeom>
          <a:ln w="12700">
            <a:miter lim="400000"/>
          </a:ln>
        </p:spPr>
      </p:pic>
      <p:sp>
        <p:nvSpPr>
          <p:cNvPr id="1232" name="Shape 1232"/>
          <p:cNvSpPr/>
          <p:nvPr/>
        </p:nvSpPr>
        <p:spPr>
          <a:xfrm>
            <a:off x="2133600" y="4140200"/>
            <a:ext cx="9473794" cy="2247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/>
              <a:t>2a. Use D&amp;T filters as initial </a:t>
            </a:r>
            <a:r>
              <a:rPr sz="2800" b="1">
                <a:latin typeface="Helvetica"/>
                <a:ea typeface="Helvetica"/>
                <a:cs typeface="Helvetica"/>
                <a:sym typeface="Helvetica"/>
              </a:rPr>
              <a:t>w</a:t>
            </a:r>
            <a:r>
              <a:rPr sz="2800"/>
              <a:t> for LSVM training</a:t>
            </a:r>
          </a:p>
          <a:p>
            <a:pPr lvl="0">
              <a:defRPr sz="1800"/>
            </a:pPr>
            <a:r>
              <a:rPr sz="2800"/>
              <a:t>       Merge components</a:t>
            </a:r>
          </a:p>
          <a:p>
            <a:pPr lvl="0">
              <a:defRPr sz="1800"/>
            </a:pPr>
            <a:endParaRPr sz="2800"/>
          </a:p>
          <a:p>
            <a:pPr lvl="0">
              <a:defRPr sz="1800"/>
            </a:pPr>
            <a:r>
              <a:rPr sz="2800"/>
              <a:t>2b. Train with latent SVM</a:t>
            </a:r>
          </a:p>
          <a:p>
            <a:pPr lvl="0">
              <a:defRPr sz="1800"/>
            </a:pPr>
            <a:r>
              <a:rPr sz="2800"/>
              <a:t>	   Root filter placement and component choice are latent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Shape 1234"/>
          <p:cNvSpPr/>
          <p:nvPr/>
        </p:nvSpPr>
        <p:spPr>
          <a:xfrm>
            <a:off x="4343186" y="342900"/>
            <a:ext cx="4303341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algn="ctr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/>
              <a:t>Learning model structure</a:t>
            </a:r>
          </a:p>
        </p:txBody>
      </p:sp>
      <p:sp>
        <p:nvSpPr>
          <p:cNvPr id="1235" name="Shape 1235"/>
          <p:cNvSpPr/>
          <p:nvPr/>
        </p:nvSpPr>
        <p:spPr>
          <a:xfrm>
            <a:off x="2451099" y="7569200"/>
            <a:ext cx="8797901" cy="137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/>
              <a:t>3a. Add parts to cover high-energy areas of root filters</a:t>
            </a:r>
          </a:p>
          <a:p>
            <a:pPr lvl="0">
              <a:defRPr sz="1800"/>
            </a:pPr>
            <a:endParaRPr sz="2800"/>
          </a:p>
          <a:p>
            <a:pPr lvl="0">
              <a:defRPr sz="1800"/>
            </a:pPr>
            <a:r>
              <a:rPr sz="2800"/>
              <a:t>3b. Continue training model with LSVM</a:t>
            </a:r>
          </a:p>
        </p:txBody>
      </p:sp>
      <p:pic>
        <p:nvPicPr>
          <p:cNvPr id="1236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4800" y="1244600"/>
            <a:ext cx="7302500" cy="5803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Shape 1238"/>
          <p:cNvSpPr/>
          <p:nvPr/>
        </p:nvSpPr>
        <p:spPr>
          <a:xfrm>
            <a:off x="4343186" y="342900"/>
            <a:ext cx="4303341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algn="ctr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/>
              <a:t>Learning model structure</a:t>
            </a:r>
          </a:p>
        </p:txBody>
      </p:sp>
      <p:pic>
        <p:nvPicPr>
          <p:cNvPr id="1239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3200" y="1054100"/>
            <a:ext cx="10045700" cy="2755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0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85900" y="4813300"/>
            <a:ext cx="10020300" cy="4089400"/>
          </a:xfrm>
          <a:prstGeom prst="rect">
            <a:avLst/>
          </a:prstGeom>
          <a:ln w="12700">
            <a:miter lim="400000"/>
          </a:ln>
        </p:spPr>
      </p:pic>
      <p:sp>
        <p:nvSpPr>
          <p:cNvPr id="1241" name="Shape 1241"/>
          <p:cNvSpPr/>
          <p:nvPr/>
        </p:nvSpPr>
        <p:spPr>
          <a:xfrm>
            <a:off x="4178300" y="3835400"/>
            <a:ext cx="4634535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/>
              <a:t>without orientation clustering</a:t>
            </a:r>
          </a:p>
        </p:txBody>
      </p:sp>
      <p:sp>
        <p:nvSpPr>
          <p:cNvPr id="1242" name="Shape 1242"/>
          <p:cNvSpPr/>
          <p:nvPr/>
        </p:nvSpPr>
        <p:spPr>
          <a:xfrm>
            <a:off x="4432299" y="9080500"/>
            <a:ext cx="4140252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/>
              <a:t>with orientation clustering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Shape 1244"/>
          <p:cNvSpPr/>
          <p:nvPr/>
        </p:nvSpPr>
        <p:spPr>
          <a:xfrm>
            <a:off x="4343186" y="342900"/>
            <a:ext cx="4303341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algn="ctr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/>
              <a:t>Learning model structure</a:t>
            </a:r>
          </a:p>
        </p:txBody>
      </p:sp>
      <p:sp>
        <p:nvSpPr>
          <p:cNvPr id="1245" name="Shape 1245"/>
          <p:cNvSpPr/>
          <p:nvPr/>
        </p:nvSpPr>
        <p:spPr>
          <a:xfrm>
            <a:off x="469900" y="1562100"/>
            <a:ext cx="12189968" cy="180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lnSpc>
                <a:spcPct val="150000"/>
              </a:lnSpc>
              <a:defRPr sz="1800"/>
            </a:pPr>
            <a:r>
              <a:rPr sz="2800"/>
              <a:t>In summary</a:t>
            </a:r>
          </a:p>
          <a:p>
            <a:pPr lvl="0">
              <a:lnSpc>
                <a:spcPct val="150000"/>
              </a:lnSpc>
              <a:defRPr sz="1800"/>
            </a:pPr>
            <a:r>
              <a:rPr sz="2800"/>
              <a:t> – repeated application of LSVM training to models of increasing complexity</a:t>
            </a:r>
          </a:p>
          <a:p>
            <a:pPr lvl="0">
              <a:lnSpc>
                <a:spcPct val="150000"/>
              </a:lnSpc>
              <a:defRPr sz="1800"/>
            </a:pPr>
            <a:r>
              <a:rPr sz="2800"/>
              <a:t> – structure learning involves many heuristics — still a wide open problem!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/>
        </p:nvSpPr>
        <p:spPr>
          <a:xfrm>
            <a:off x="5645618" y="342900"/>
            <a:ext cx="1698477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algn="ctr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/>
              <a:t>Detection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3509259"/>
              </p:ext>
            </p:extLst>
          </p:nvPr>
        </p:nvGraphicFramePr>
        <p:xfrm>
          <a:off x="783689" y="2525968"/>
          <a:ext cx="2915920" cy="12597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51959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Shape 136"/>
          <p:cNvSpPr/>
          <p:nvPr/>
        </p:nvSpPr>
        <p:spPr>
          <a:xfrm>
            <a:off x="364982" y="2144996"/>
            <a:ext cx="323808" cy="579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100">
                <a:latin typeface="Latin Modern Sans 10 Oblique"/>
                <a:ea typeface="Latin Modern Sans 10 Oblique"/>
                <a:cs typeface="Latin Modern Sans 10 Oblique"/>
                <a:sym typeface="Latin Modern Sans 10 Oblique"/>
              </a:defRPr>
            </a:lvl1pPr>
          </a:lstStyle>
          <a:p>
            <a:pPr lvl="0">
              <a:defRPr sz="1800"/>
            </a:pPr>
            <a:r>
              <a:rPr sz="3100" i="1" dirty="0"/>
              <a:t>p</a:t>
            </a:r>
          </a:p>
        </p:txBody>
      </p:sp>
      <p:sp>
        <p:nvSpPr>
          <p:cNvPr id="13" name="Shape 137"/>
          <p:cNvSpPr/>
          <p:nvPr/>
        </p:nvSpPr>
        <p:spPr>
          <a:xfrm flipH="1" flipV="1">
            <a:off x="650115" y="2574914"/>
            <a:ext cx="975485" cy="436774"/>
          </a:xfrm>
          <a:prstGeom prst="line">
            <a:avLst/>
          </a:prstGeom>
          <a:ln w="38100">
            <a:solidFill/>
            <a:miter lim="400000"/>
            <a:headEnd type="stealth"/>
          </a:ln>
        </p:spPr>
        <p:txBody>
          <a:bodyPr lIns="0" tIns="0" rIns="0" bIns="0"/>
          <a:lstStyle/>
          <a:p>
            <a:pPr lvl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6779284"/>
              </p:ext>
            </p:extLst>
          </p:nvPr>
        </p:nvGraphicFramePr>
        <p:xfrm>
          <a:off x="1401228" y="1488961"/>
          <a:ext cx="1666240" cy="7558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51959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8224932"/>
              </p:ext>
            </p:extLst>
          </p:nvPr>
        </p:nvGraphicFramePr>
        <p:xfrm>
          <a:off x="250289" y="4037268"/>
          <a:ext cx="4165600" cy="20156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51959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Shape 134"/>
          <p:cNvSpPr/>
          <p:nvPr/>
        </p:nvSpPr>
        <p:spPr>
          <a:xfrm>
            <a:off x="1625601" y="2807719"/>
            <a:ext cx="381000" cy="747157"/>
          </a:xfrm>
          <a:prstGeom prst="rect">
            <a:avLst/>
          </a:prstGeom>
          <a:ln w="50800">
            <a:solidFill>
              <a:srgbClr val="00FDFF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17" name="Shape 166"/>
          <p:cNvSpPr/>
          <p:nvPr/>
        </p:nvSpPr>
        <p:spPr>
          <a:xfrm>
            <a:off x="4914900" y="1358900"/>
            <a:ext cx="6928179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 dirty="0"/>
              <a:t>number of locations </a:t>
            </a:r>
            <a:r>
              <a:rPr sz="2800" i="1" dirty="0"/>
              <a:t>p</a:t>
            </a:r>
            <a:r>
              <a:rPr sz="2800" dirty="0"/>
              <a:t> ~ 250,000 per </a:t>
            </a:r>
            <a:r>
              <a:rPr sz="2800" dirty="0" smtClean="0"/>
              <a:t>image</a:t>
            </a:r>
            <a:endParaRPr sz="2800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/>
        </p:nvSpPr>
        <p:spPr>
          <a:xfrm>
            <a:off x="5645618" y="342900"/>
            <a:ext cx="1698477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algn="ctr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/>
              <a:t>Detection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028225"/>
              </p:ext>
            </p:extLst>
          </p:nvPr>
        </p:nvGraphicFramePr>
        <p:xfrm>
          <a:off x="783689" y="2525968"/>
          <a:ext cx="2915920" cy="12597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51959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Shape 136"/>
          <p:cNvSpPr/>
          <p:nvPr/>
        </p:nvSpPr>
        <p:spPr>
          <a:xfrm>
            <a:off x="364982" y="2144996"/>
            <a:ext cx="323808" cy="579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100">
                <a:latin typeface="Latin Modern Sans 10 Oblique"/>
                <a:ea typeface="Latin Modern Sans 10 Oblique"/>
                <a:cs typeface="Latin Modern Sans 10 Oblique"/>
                <a:sym typeface="Latin Modern Sans 10 Oblique"/>
              </a:defRPr>
            </a:lvl1pPr>
          </a:lstStyle>
          <a:p>
            <a:pPr lvl="0">
              <a:defRPr sz="1800"/>
            </a:pPr>
            <a:r>
              <a:rPr sz="3100" i="1" dirty="0"/>
              <a:t>p</a:t>
            </a:r>
          </a:p>
        </p:txBody>
      </p:sp>
      <p:sp>
        <p:nvSpPr>
          <p:cNvPr id="14" name="Shape 137"/>
          <p:cNvSpPr/>
          <p:nvPr/>
        </p:nvSpPr>
        <p:spPr>
          <a:xfrm flipH="1" flipV="1">
            <a:off x="650115" y="2574914"/>
            <a:ext cx="975485" cy="436774"/>
          </a:xfrm>
          <a:prstGeom prst="line">
            <a:avLst/>
          </a:prstGeom>
          <a:ln w="38100">
            <a:solidFill/>
            <a:miter lim="400000"/>
            <a:headEnd type="stealth"/>
          </a:ln>
        </p:spPr>
        <p:txBody>
          <a:bodyPr lIns="0" tIns="0" rIns="0" bIns="0"/>
          <a:lstStyle/>
          <a:p>
            <a:pPr lvl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6849311"/>
              </p:ext>
            </p:extLst>
          </p:nvPr>
        </p:nvGraphicFramePr>
        <p:xfrm>
          <a:off x="1401228" y="1488961"/>
          <a:ext cx="1666240" cy="7558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51959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1318871"/>
              </p:ext>
            </p:extLst>
          </p:nvPr>
        </p:nvGraphicFramePr>
        <p:xfrm>
          <a:off x="250289" y="4037268"/>
          <a:ext cx="4165600" cy="20156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51959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Shape 134"/>
          <p:cNvSpPr/>
          <p:nvPr/>
        </p:nvSpPr>
        <p:spPr>
          <a:xfrm>
            <a:off x="1625601" y="2807719"/>
            <a:ext cx="381000" cy="747157"/>
          </a:xfrm>
          <a:prstGeom prst="rect">
            <a:avLst/>
          </a:prstGeom>
          <a:ln w="50800">
            <a:solidFill>
              <a:srgbClr val="00FDFF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18" name="Shape 166"/>
          <p:cNvSpPr/>
          <p:nvPr/>
        </p:nvSpPr>
        <p:spPr>
          <a:xfrm>
            <a:off x="4914900" y="1358900"/>
            <a:ext cx="6928179" cy="2231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 dirty="0"/>
              <a:t>number of locations </a:t>
            </a:r>
            <a:r>
              <a:rPr sz="2800" i="1" dirty="0"/>
              <a:t>p</a:t>
            </a:r>
            <a:r>
              <a:rPr sz="2800" dirty="0"/>
              <a:t> ~ 250,000 per image</a:t>
            </a:r>
          </a:p>
          <a:p>
            <a:pPr lvl="0">
              <a:defRPr sz="1800"/>
            </a:pPr>
            <a:endParaRPr sz="2800" dirty="0"/>
          </a:p>
          <a:p>
            <a:pPr lvl="0">
              <a:defRPr sz="1800"/>
            </a:pPr>
            <a:r>
              <a:rPr sz="2800" dirty="0"/>
              <a:t>test set has ~ 5000 images</a:t>
            </a:r>
          </a:p>
          <a:p>
            <a:pPr lvl="0">
              <a:defRPr sz="1800"/>
            </a:pPr>
            <a:endParaRPr sz="2800" dirty="0"/>
          </a:p>
          <a:p>
            <a:pPr lvl="0">
              <a:defRPr sz="1800"/>
            </a:pPr>
            <a:r>
              <a:rPr sz="2800" dirty="0"/>
              <a:t>&gt;&gt; 1.3x10</a:t>
            </a:r>
            <a:r>
              <a:rPr sz="2800" baseline="31999" dirty="0"/>
              <a:t>9  </a:t>
            </a:r>
            <a:r>
              <a:rPr sz="2800" dirty="0"/>
              <a:t>windows to </a:t>
            </a:r>
            <a:r>
              <a:rPr sz="2800" dirty="0" smtClean="0"/>
              <a:t>classify</a:t>
            </a:r>
            <a:endParaRPr sz="2800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/>
        </p:nvSpPr>
        <p:spPr>
          <a:xfrm>
            <a:off x="5645618" y="342900"/>
            <a:ext cx="1698477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algn="ctr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/>
              <a:t>Detection</a:t>
            </a:r>
          </a:p>
        </p:txBody>
      </p:sp>
      <p:sp>
        <p:nvSpPr>
          <p:cNvPr id="166" name="Shape 166"/>
          <p:cNvSpPr/>
          <p:nvPr/>
        </p:nvSpPr>
        <p:spPr>
          <a:xfrm>
            <a:off x="4914900" y="1358900"/>
            <a:ext cx="7082841" cy="309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 dirty="0"/>
              <a:t>number of locations </a:t>
            </a:r>
            <a:r>
              <a:rPr sz="2800" i="1" dirty="0"/>
              <a:t>p</a:t>
            </a:r>
            <a:r>
              <a:rPr sz="2800" dirty="0"/>
              <a:t> ~ 250,000 per image</a:t>
            </a:r>
          </a:p>
          <a:p>
            <a:pPr lvl="0">
              <a:defRPr sz="1800"/>
            </a:pPr>
            <a:endParaRPr sz="2800" dirty="0"/>
          </a:p>
          <a:p>
            <a:pPr lvl="0">
              <a:defRPr sz="1800"/>
            </a:pPr>
            <a:r>
              <a:rPr sz="2800" dirty="0"/>
              <a:t>test set has ~ 5000 images</a:t>
            </a:r>
          </a:p>
          <a:p>
            <a:pPr lvl="0">
              <a:defRPr sz="1800"/>
            </a:pPr>
            <a:endParaRPr sz="2800" dirty="0"/>
          </a:p>
          <a:p>
            <a:pPr lvl="0">
              <a:defRPr sz="1800"/>
            </a:pPr>
            <a:r>
              <a:rPr sz="2800" dirty="0"/>
              <a:t>&gt;&gt; 1.3x10</a:t>
            </a:r>
            <a:r>
              <a:rPr sz="2800" baseline="31999" dirty="0"/>
              <a:t>9  </a:t>
            </a:r>
            <a:r>
              <a:rPr sz="2800" dirty="0"/>
              <a:t>windows to classify</a:t>
            </a:r>
          </a:p>
          <a:p>
            <a:pPr lvl="0">
              <a:defRPr sz="1800"/>
            </a:pPr>
            <a:endParaRPr sz="2800" dirty="0"/>
          </a:p>
          <a:p>
            <a:pPr lvl="0">
              <a:defRPr sz="1800"/>
            </a:pPr>
            <a:r>
              <a:rPr sz="2800" dirty="0"/>
              <a:t>typically only ~ 1,000 true positive locations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028225"/>
              </p:ext>
            </p:extLst>
          </p:nvPr>
        </p:nvGraphicFramePr>
        <p:xfrm>
          <a:off x="783689" y="2525968"/>
          <a:ext cx="2915920" cy="12597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51959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Shape 136"/>
          <p:cNvSpPr/>
          <p:nvPr/>
        </p:nvSpPr>
        <p:spPr>
          <a:xfrm>
            <a:off x="364982" y="2144996"/>
            <a:ext cx="323808" cy="579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100">
                <a:latin typeface="Latin Modern Sans 10 Oblique"/>
                <a:ea typeface="Latin Modern Sans 10 Oblique"/>
                <a:cs typeface="Latin Modern Sans 10 Oblique"/>
                <a:sym typeface="Latin Modern Sans 10 Oblique"/>
              </a:defRPr>
            </a:lvl1pPr>
          </a:lstStyle>
          <a:p>
            <a:pPr lvl="0">
              <a:defRPr sz="1800"/>
            </a:pPr>
            <a:r>
              <a:rPr sz="3100" i="1" dirty="0"/>
              <a:t>p</a:t>
            </a:r>
          </a:p>
        </p:txBody>
      </p:sp>
      <p:sp>
        <p:nvSpPr>
          <p:cNvPr id="13" name="Shape 137"/>
          <p:cNvSpPr/>
          <p:nvPr/>
        </p:nvSpPr>
        <p:spPr>
          <a:xfrm flipH="1" flipV="1">
            <a:off x="650115" y="2574914"/>
            <a:ext cx="975485" cy="436774"/>
          </a:xfrm>
          <a:prstGeom prst="line">
            <a:avLst/>
          </a:prstGeom>
          <a:ln w="38100">
            <a:solidFill/>
            <a:miter lim="400000"/>
            <a:headEnd type="stealth"/>
          </a:ln>
        </p:spPr>
        <p:txBody>
          <a:bodyPr lIns="0" tIns="0" rIns="0" bIns="0"/>
          <a:lstStyle/>
          <a:p>
            <a:pPr lvl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6849311"/>
              </p:ext>
            </p:extLst>
          </p:nvPr>
        </p:nvGraphicFramePr>
        <p:xfrm>
          <a:off x="1401228" y="1488961"/>
          <a:ext cx="1666240" cy="7558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51959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1318871"/>
              </p:ext>
            </p:extLst>
          </p:nvPr>
        </p:nvGraphicFramePr>
        <p:xfrm>
          <a:off x="250289" y="4037268"/>
          <a:ext cx="4165600" cy="20156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51959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Shape 134"/>
          <p:cNvSpPr/>
          <p:nvPr/>
        </p:nvSpPr>
        <p:spPr>
          <a:xfrm>
            <a:off x="1625601" y="2807719"/>
            <a:ext cx="381000" cy="747157"/>
          </a:xfrm>
          <a:prstGeom prst="rect">
            <a:avLst/>
          </a:prstGeom>
          <a:ln w="50800">
            <a:solidFill>
              <a:srgbClr val="00FDFF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/>
        </p:nvSpPr>
        <p:spPr>
          <a:xfrm>
            <a:off x="5645618" y="342900"/>
            <a:ext cx="1698477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algn="ctr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/>
              <a:t>Detection</a:t>
            </a:r>
          </a:p>
        </p:txBody>
      </p:sp>
      <p:sp>
        <p:nvSpPr>
          <p:cNvPr id="176" name="Shape 176"/>
          <p:cNvSpPr/>
          <p:nvPr/>
        </p:nvSpPr>
        <p:spPr>
          <a:xfrm>
            <a:off x="3060699" y="7988300"/>
            <a:ext cx="6886907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>
              <a:defRPr i="1"/>
            </a:lvl1pPr>
          </a:lstStyle>
          <a:p>
            <a:pPr lvl="0">
              <a:defRPr sz="1800" i="0"/>
            </a:pPr>
            <a:r>
              <a:rPr sz="2800" i="1"/>
              <a:t>Extremely unbalanced binary classification</a:t>
            </a:r>
          </a:p>
        </p:txBody>
      </p:sp>
      <p:sp>
        <p:nvSpPr>
          <p:cNvPr id="12" name="Shape 166"/>
          <p:cNvSpPr/>
          <p:nvPr/>
        </p:nvSpPr>
        <p:spPr>
          <a:xfrm>
            <a:off x="4914900" y="1358900"/>
            <a:ext cx="7082841" cy="309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>
              <a:defRPr sz="1800"/>
            </a:pPr>
            <a:r>
              <a:rPr sz="2800" dirty="0"/>
              <a:t>number of locations </a:t>
            </a:r>
            <a:r>
              <a:rPr sz="2800" i="1" dirty="0"/>
              <a:t>p</a:t>
            </a:r>
            <a:r>
              <a:rPr sz="2800" dirty="0"/>
              <a:t> ~ 250,000 per image</a:t>
            </a:r>
          </a:p>
          <a:p>
            <a:pPr lvl="0">
              <a:defRPr sz="1800"/>
            </a:pPr>
            <a:endParaRPr sz="2800" dirty="0"/>
          </a:p>
          <a:p>
            <a:pPr lvl="0">
              <a:defRPr sz="1800"/>
            </a:pPr>
            <a:r>
              <a:rPr sz="2800" dirty="0"/>
              <a:t>test set has ~ 5000 images</a:t>
            </a:r>
          </a:p>
          <a:p>
            <a:pPr lvl="0">
              <a:defRPr sz="1800"/>
            </a:pPr>
            <a:endParaRPr sz="2800" dirty="0"/>
          </a:p>
          <a:p>
            <a:pPr lvl="0">
              <a:defRPr sz="1800"/>
            </a:pPr>
            <a:r>
              <a:rPr sz="2800" dirty="0"/>
              <a:t>&gt;&gt; 1.3x10</a:t>
            </a:r>
            <a:r>
              <a:rPr sz="2800" baseline="31999" dirty="0"/>
              <a:t>9  </a:t>
            </a:r>
            <a:r>
              <a:rPr sz="2800" dirty="0"/>
              <a:t>windows to classify</a:t>
            </a:r>
          </a:p>
          <a:p>
            <a:pPr lvl="0">
              <a:defRPr sz="1800"/>
            </a:pPr>
            <a:endParaRPr sz="2800" dirty="0"/>
          </a:p>
          <a:p>
            <a:pPr lvl="0">
              <a:defRPr sz="1800"/>
            </a:pPr>
            <a:r>
              <a:rPr sz="2800" dirty="0"/>
              <a:t>typically only ~ 1,000 true positive locations</a:t>
            </a: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707638"/>
              </p:ext>
            </p:extLst>
          </p:nvPr>
        </p:nvGraphicFramePr>
        <p:xfrm>
          <a:off x="783689" y="2525968"/>
          <a:ext cx="2915920" cy="12597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51959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Shape 136"/>
          <p:cNvSpPr/>
          <p:nvPr/>
        </p:nvSpPr>
        <p:spPr>
          <a:xfrm>
            <a:off x="364982" y="2144996"/>
            <a:ext cx="323808" cy="579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100">
                <a:latin typeface="Latin Modern Sans 10 Oblique"/>
                <a:ea typeface="Latin Modern Sans 10 Oblique"/>
                <a:cs typeface="Latin Modern Sans 10 Oblique"/>
                <a:sym typeface="Latin Modern Sans 10 Oblique"/>
              </a:defRPr>
            </a:lvl1pPr>
          </a:lstStyle>
          <a:p>
            <a:pPr lvl="0">
              <a:defRPr sz="1800"/>
            </a:pPr>
            <a:r>
              <a:rPr sz="3100" i="1" dirty="0"/>
              <a:t>p</a:t>
            </a:r>
          </a:p>
        </p:txBody>
      </p:sp>
      <p:sp>
        <p:nvSpPr>
          <p:cNvPr id="21" name="Shape 137"/>
          <p:cNvSpPr/>
          <p:nvPr/>
        </p:nvSpPr>
        <p:spPr>
          <a:xfrm flipH="1" flipV="1">
            <a:off x="650115" y="2574914"/>
            <a:ext cx="975485" cy="436774"/>
          </a:xfrm>
          <a:prstGeom prst="line">
            <a:avLst/>
          </a:prstGeom>
          <a:ln w="38100">
            <a:solidFill/>
            <a:miter lim="400000"/>
            <a:headEnd type="stealth"/>
          </a:ln>
        </p:spPr>
        <p:txBody>
          <a:bodyPr lIns="0" tIns="0" rIns="0" bIns="0"/>
          <a:lstStyle/>
          <a:p>
            <a:pPr lvl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15804"/>
              </p:ext>
            </p:extLst>
          </p:nvPr>
        </p:nvGraphicFramePr>
        <p:xfrm>
          <a:off x="1401228" y="1488961"/>
          <a:ext cx="1666240" cy="7558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51959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976213"/>
              </p:ext>
            </p:extLst>
          </p:nvPr>
        </p:nvGraphicFramePr>
        <p:xfrm>
          <a:off x="250289" y="4037268"/>
          <a:ext cx="4165600" cy="20156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51959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  <a:tr h="251959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4" name="Shape 134"/>
          <p:cNvSpPr/>
          <p:nvPr/>
        </p:nvSpPr>
        <p:spPr>
          <a:xfrm>
            <a:off x="1625601" y="2807719"/>
            <a:ext cx="381000" cy="747157"/>
          </a:xfrm>
          <a:prstGeom prst="rect">
            <a:avLst/>
          </a:prstGeom>
          <a:ln w="50800">
            <a:solidFill>
              <a:srgbClr val="00FDFF"/>
            </a:solidFill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1646</Words>
  <Application>Microsoft Macintosh PowerPoint</Application>
  <PresentationFormat>Custom</PresentationFormat>
  <Paragraphs>471</Paragraphs>
  <Slides>57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DPM detection</vt:lpstr>
      <vt:lpstr>DPM detection</vt:lpstr>
      <vt:lpstr>DPM detection</vt:lpstr>
      <vt:lpstr>DPM detection</vt:lpstr>
      <vt:lpstr>DPM detection</vt:lpstr>
      <vt:lpstr>DPM detection</vt:lpstr>
      <vt:lpstr>DPM detection</vt:lpstr>
      <vt:lpstr>DPM detection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Jitendra Malik</cp:lastModifiedBy>
  <cp:revision>19</cp:revision>
  <dcterms:modified xsi:type="dcterms:W3CDTF">2015-03-11T06:14:33Z</dcterms:modified>
</cp:coreProperties>
</file>