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302" r:id="rId3"/>
    <p:sldId id="303" r:id="rId4"/>
    <p:sldId id="314" r:id="rId5"/>
    <p:sldId id="257" r:id="rId6"/>
    <p:sldId id="260" r:id="rId7"/>
    <p:sldId id="261" r:id="rId8"/>
    <p:sldId id="263" r:id="rId9"/>
    <p:sldId id="264" r:id="rId10"/>
    <p:sldId id="265" r:id="rId11"/>
    <p:sldId id="331" r:id="rId12"/>
    <p:sldId id="270" r:id="rId13"/>
    <p:sldId id="283" r:id="rId14"/>
    <p:sldId id="285" r:id="rId15"/>
    <p:sldId id="312" r:id="rId16"/>
    <p:sldId id="311" r:id="rId17"/>
    <p:sldId id="310" r:id="rId18"/>
    <p:sldId id="333" r:id="rId19"/>
    <p:sldId id="287" r:id="rId20"/>
    <p:sldId id="288" r:id="rId21"/>
    <p:sldId id="289" r:id="rId22"/>
    <p:sldId id="290" r:id="rId23"/>
    <p:sldId id="291" r:id="rId24"/>
    <p:sldId id="335" r:id="rId25"/>
    <p:sldId id="336" r:id="rId26"/>
    <p:sldId id="295" r:id="rId27"/>
    <p:sldId id="297" r:id="rId28"/>
    <p:sldId id="315" r:id="rId29"/>
    <p:sldId id="316" r:id="rId30"/>
    <p:sldId id="317" r:id="rId31"/>
    <p:sldId id="318" r:id="rId32"/>
    <p:sldId id="330" r:id="rId33"/>
    <p:sldId id="329" r:id="rId34"/>
    <p:sldId id="328" r:id="rId35"/>
    <p:sldId id="319" r:id="rId36"/>
    <p:sldId id="320" r:id="rId37"/>
    <p:sldId id="321" r:id="rId38"/>
    <p:sldId id="322" r:id="rId39"/>
    <p:sldId id="323" r:id="rId40"/>
    <p:sldId id="324" r:id="rId41"/>
    <p:sldId id="325" r:id="rId42"/>
    <p:sldId id="326" r:id="rId43"/>
    <p:sldId id="309" r:id="rId44"/>
  </p:sldIdLst>
  <p:sldSz cx="13004800" cy="9753600"/>
  <p:notesSz cx="6858000" cy="9144000"/>
  <p:defaultTextStyle>
    <a:lvl1pPr algn="ctr" defTabSz="584200">
      <a:defRPr sz="4200">
        <a:latin typeface="Gill Sans"/>
        <a:ea typeface="Gill Sans"/>
        <a:cs typeface="Gill Sans"/>
        <a:sym typeface="Gill Sans"/>
      </a:defRPr>
    </a:lvl1pPr>
    <a:lvl2pPr indent="342900" algn="ctr" defTabSz="584200">
      <a:defRPr sz="4200">
        <a:latin typeface="Gill Sans"/>
        <a:ea typeface="Gill Sans"/>
        <a:cs typeface="Gill Sans"/>
        <a:sym typeface="Gill Sans"/>
      </a:defRPr>
    </a:lvl2pPr>
    <a:lvl3pPr indent="685800" algn="ctr" defTabSz="584200">
      <a:defRPr sz="4200">
        <a:latin typeface="Gill Sans"/>
        <a:ea typeface="Gill Sans"/>
        <a:cs typeface="Gill Sans"/>
        <a:sym typeface="Gill Sans"/>
      </a:defRPr>
    </a:lvl3pPr>
    <a:lvl4pPr indent="1028700" algn="ctr" defTabSz="584200">
      <a:defRPr sz="4200">
        <a:latin typeface="Gill Sans"/>
        <a:ea typeface="Gill Sans"/>
        <a:cs typeface="Gill Sans"/>
        <a:sym typeface="Gill Sans"/>
      </a:defRPr>
    </a:lvl4pPr>
    <a:lvl5pPr indent="1371600" algn="ctr" defTabSz="584200">
      <a:defRPr sz="4200">
        <a:latin typeface="Gill Sans"/>
        <a:ea typeface="Gill Sans"/>
        <a:cs typeface="Gill Sans"/>
        <a:sym typeface="Gill Sans"/>
      </a:defRPr>
    </a:lvl5pPr>
    <a:lvl6pPr indent="1714500" algn="ctr" defTabSz="584200">
      <a:defRPr sz="4200">
        <a:latin typeface="Gill Sans"/>
        <a:ea typeface="Gill Sans"/>
        <a:cs typeface="Gill Sans"/>
        <a:sym typeface="Gill Sans"/>
      </a:defRPr>
    </a:lvl6pPr>
    <a:lvl7pPr indent="2057400" algn="ctr" defTabSz="584200">
      <a:defRPr sz="4200">
        <a:latin typeface="Gill Sans"/>
        <a:ea typeface="Gill Sans"/>
        <a:cs typeface="Gill Sans"/>
        <a:sym typeface="Gill Sans"/>
      </a:defRPr>
    </a:lvl7pPr>
    <a:lvl8pPr indent="2400300" algn="ctr" defTabSz="584200">
      <a:defRPr sz="4200">
        <a:latin typeface="Gill Sans"/>
        <a:ea typeface="Gill Sans"/>
        <a:cs typeface="Gill Sans"/>
        <a:sym typeface="Gill Sans"/>
      </a:defRPr>
    </a:lvl8pPr>
    <a:lvl9pPr indent="2743200" algn="ctr" defTabSz="584200">
      <a:defRPr sz="4200">
        <a:latin typeface="Gill Sans"/>
        <a:ea typeface="Gill Sans"/>
        <a:cs typeface="Gill San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mported Author" initials="I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7" d="100"/>
          <a:sy n="57" d="100"/>
        </p:scale>
        <p:origin x="-584" y="-112"/>
      </p:cViewPr>
      <p:guideLst>
        <p:guide orient="horz" pos="3072"/>
        <p:guide pos="4096"/>
      </p:guideLst>
    </p:cSldViewPr>
  </p:slideViewPr>
  <p:notesTextViewPr>
    <p:cViewPr>
      <p:scale>
        <a:sx n="100" d="100"/>
        <a:sy n="100" d="100"/>
      </p:scale>
      <p:origin x="0" y="0"/>
    </p:cViewPr>
  </p:notesTextViewPr>
  <p:sorterViewPr>
    <p:cViewPr>
      <p:scale>
        <a:sx n="35" d="100"/>
        <a:sy n="35" d="100"/>
      </p:scale>
      <p:origin x="0" y="0"/>
    </p:cViewPr>
  </p:sorterViewPr>
  <p:notesViewPr>
    <p:cSldViewPr snapToGrid="0" snapToObjects="1">
      <p:cViewPr varScale="1">
        <p:scale>
          <a:sx n="92" d="100"/>
          <a:sy n="92" d="100"/>
        </p:scale>
        <p:origin x="-282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71" name="Shape 7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913781993"/>
      </p:ext>
    </p:extLst>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prstGeom prst="rect">
            <a:avLst/>
          </a:prstGeom>
        </p:spPr>
        <p:txBody>
          <a:bodyPr/>
          <a:lstStyle/>
          <a:p>
            <a:pPr lvl="0"/>
            <a:endParaRPr/>
          </a:p>
        </p:txBody>
      </p:sp>
      <p:sp>
        <p:nvSpPr>
          <p:cNvPr id="78" name="Shape 78"/>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pPr lvl="0"/>
            <a:endParaRPr/>
          </a:p>
        </p:txBody>
      </p:sp>
      <p:sp>
        <p:nvSpPr>
          <p:cNvPr id="352" name="Shape 352"/>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prstGeom prst="rect">
            <a:avLst/>
          </a:prstGeom>
        </p:spPr>
        <p:txBody>
          <a:bodyPr/>
          <a:lstStyle/>
          <a:p>
            <a:pPr lvl="0"/>
            <a:endParaRPr/>
          </a:p>
        </p:txBody>
      </p:sp>
      <p:sp>
        <p:nvSpPr>
          <p:cNvPr id="391" name="Shape 391"/>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Shape 837"/>
          <p:cNvSpPr>
            <a:spLocks noGrp="1" noRot="1" noChangeAspect="1"/>
          </p:cNvSpPr>
          <p:nvPr>
            <p:ph type="sldImg"/>
          </p:nvPr>
        </p:nvSpPr>
        <p:spPr>
          <a:prstGeom prst="rect">
            <a:avLst/>
          </a:prstGeom>
        </p:spPr>
        <p:txBody>
          <a:bodyPr/>
          <a:lstStyle/>
          <a:p>
            <a:pPr lvl="0"/>
            <a:endParaRPr/>
          </a:p>
        </p:txBody>
      </p:sp>
      <p:sp>
        <p:nvSpPr>
          <p:cNvPr id="838" name="Shape 838"/>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p:cNvSpPr>
          <p:nvPr>
            <p:ph type="sldImg"/>
          </p:nvPr>
        </p:nvSpPr>
        <p:spPr>
          <a:xfrm>
            <a:off x="1143000" y="685800"/>
            <a:ext cx="4573588" cy="3429000"/>
          </a:xfrm>
          <a:solidFill>
            <a:srgbClr val="FFFFFF"/>
          </a:solidFill>
          <a:ln/>
        </p:spPr>
      </p:sp>
      <p:sp>
        <p:nvSpPr>
          <p:cNvPr id="37890"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Rot="1" noChangeAspect="1" noChangeArrowheads="1"/>
          </p:cNvSpPr>
          <p:nvPr>
            <p:ph type="sldImg"/>
          </p:nvPr>
        </p:nvSpPr>
        <p:spPr>
          <a:xfrm>
            <a:off x="1143000" y="685800"/>
            <a:ext cx="4572000" cy="3429000"/>
          </a:xfrm>
          <a:solidFill>
            <a:srgbClr val="FFFFFF"/>
          </a:solidFill>
          <a:ln/>
        </p:spPr>
      </p:sp>
      <p:sp>
        <p:nvSpPr>
          <p:cNvPr id="32770" name="Rectangle 2"/>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Rot="1" noChangeAspect="1" noChangeArrowheads="1"/>
          </p:cNvSpPr>
          <p:nvPr>
            <p:ph type="sldImg"/>
          </p:nvPr>
        </p:nvSpPr>
        <p:spPr>
          <a:xfrm>
            <a:off x="1143000" y="685800"/>
            <a:ext cx="4572000" cy="3429000"/>
          </a:xfrm>
          <a:solidFill>
            <a:srgbClr val="FFFFFF"/>
          </a:solidFill>
          <a:ln/>
        </p:spPr>
      </p:sp>
      <p:sp>
        <p:nvSpPr>
          <p:cNvPr id="32770" name="Rectangle 2"/>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Shape 918"/>
          <p:cNvSpPr>
            <a:spLocks noGrp="1" noRot="1" noChangeAspect="1"/>
          </p:cNvSpPr>
          <p:nvPr>
            <p:ph type="sldImg"/>
          </p:nvPr>
        </p:nvSpPr>
        <p:spPr>
          <a:prstGeom prst="rect">
            <a:avLst/>
          </a:prstGeom>
        </p:spPr>
        <p:txBody>
          <a:bodyPr/>
          <a:lstStyle/>
          <a:p>
            <a:pPr lvl="0"/>
            <a:endParaRPr/>
          </a:p>
        </p:txBody>
      </p:sp>
      <p:sp>
        <p:nvSpPr>
          <p:cNvPr id="919" name="Shape 919"/>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Shape 930"/>
          <p:cNvSpPr>
            <a:spLocks noGrp="1" noRot="1" noChangeAspect="1"/>
          </p:cNvSpPr>
          <p:nvPr>
            <p:ph type="sldImg"/>
          </p:nvPr>
        </p:nvSpPr>
        <p:spPr>
          <a:prstGeom prst="rect">
            <a:avLst/>
          </a:prstGeom>
        </p:spPr>
        <p:txBody>
          <a:bodyPr/>
          <a:lstStyle/>
          <a:p>
            <a:pPr lvl="0"/>
            <a:endParaRPr/>
          </a:p>
        </p:txBody>
      </p:sp>
      <p:sp>
        <p:nvSpPr>
          <p:cNvPr id="931" name="Shape 931"/>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Shape 985"/>
          <p:cNvSpPr>
            <a:spLocks noGrp="1" noRot="1" noChangeAspect="1"/>
          </p:cNvSpPr>
          <p:nvPr>
            <p:ph type="sldImg"/>
          </p:nvPr>
        </p:nvSpPr>
        <p:spPr>
          <a:prstGeom prst="rect">
            <a:avLst/>
          </a:prstGeom>
        </p:spPr>
        <p:txBody>
          <a:bodyPr/>
          <a:lstStyle/>
          <a:p>
            <a:pPr lvl="0"/>
            <a:endParaRPr/>
          </a:p>
        </p:txBody>
      </p:sp>
      <p:sp>
        <p:nvSpPr>
          <p:cNvPr id="986" name="Shape 986"/>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814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7178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Shape 1160"/>
          <p:cNvSpPr>
            <a:spLocks noGrp="1" noRot="1" noChangeAspect="1"/>
          </p:cNvSpPr>
          <p:nvPr>
            <p:ph type="sldImg"/>
          </p:nvPr>
        </p:nvSpPr>
        <p:spPr>
          <a:prstGeom prst="rect">
            <a:avLst/>
          </a:prstGeom>
        </p:spPr>
        <p:txBody>
          <a:bodyPr/>
          <a:lstStyle/>
          <a:p>
            <a:pPr lvl="0"/>
            <a:endParaRPr/>
          </a:p>
        </p:txBody>
      </p:sp>
      <p:sp>
        <p:nvSpPr>
          <p:cNvPr id="1161" name="Shape 1161"/>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Rot="1" noChangeAspect="1" noChangeArrowheads="1"/>
          </p:cNvSpPr>
          <p:nvPr>
            <p:ph type="sldImg"/>
          </p:nvPr>
        </p:nvSpPr>
        <p:spPr/>
      </p:sp>
      <p:sp>
        <p:nvSpPr>
          <p:cNvPr id="6146" name="Rectangle 2"/>
          <p:cNvSpPr>
            <a:spLocks noGrp="1" noChangeArrowheads="1"/>
          </p:cNvSpPr>
          <p:nvPr>
            <p:ph type="body" sz="quarter" idx="1"/>
          </p:nvPr>
        </p:nvSpPr>
        <p:spPr/>
        <p:txBody>
          <a:bodyPr/>
          <a:lstStyle/>
          <a:p>
            <a:pPr defTabSz="584200">
              <a:lnSpc>
                <a:spcPct val="100000"/>
              </a:lnSpc>
            </a:pPr>
            <a:r>
              <a:rPr lang="en-US" sz="2200">
                <a:latin typeface="Lucida Grande" charset="0"/>
                <a:cs typeface="Lucida Grande" charset="0"/>
                <a:sym typeface="Lucida Grande" charset="0"/>
              </a:rPr>
              <a:t>To solve this grand problem, we proceed in steps. First we study re-organization or bottom-up grouping problems. We consider 2 problems here contour detection and region proposal generation. We then start studying semantic problems that of semantic segmentaion and object detection. </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Most of this is work that I have already done over the last 3 years. The underlying theme in all this work is the observation that depth image are more than just images and require new techniques to be developed to fully utilize the information available from them, and the talk will focus on how techniques for analysis of depth images differ from those that have so far been developed for RGB images in the vision literature, and I will show how the techniques that I have developed for analysis of depth images achieve state-of-the-art performance on all of the 4 tasks that i have studied so far.</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After describing my approach for solving these 4 problems, I will go on to describe how we can use the representation developed so far to move towards complete 3D understanding of the scene, and I will describe work on 2 such problems - instance segmentation and pose estimation and propose a plan for the next 2 years towards fulfilling the goal of complete 3D understanding of the scene.</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 Here is an overview of the talk. We start with a color and depth image pair as obtained from a Microsoft Kinect. We first study the problems of Re-organization, where we contour detection, amodal completion (which is the problem of completing surfaces behind occluders), and generation of bottom-up region candidates from RGB-D image pairs. We then go on to investigate semantic problems and study the classical problems of semantic segmentation and object detection for RGB-D images, and how information from object detectors can be used to improve the performance on the semantic segmentation task. Finally, where I want to go with this is to obtain a rich 3D understanding of the given scene from a single RGB-D image pair, and will show preliminary results on instance segmentation and pose estimation and propose a plan for subsequent steps.</a:t>
            </a:r>
            <a:endParaRPr lang="en-US" sz="1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Rot="1" noChangeAspect="1" noChangeArrowheads="1"/>
          </p:cNvSpPr>
          <p:nvPr>
            <p:ph type="sldImg"/>
          </p:nvPr>
        </p:nvSpPr>
        <p:spPr/>
      </p:sp>
      <p:sp>
        <p:nvSpPr>
          <p:cNvPr id="8194" name="Rectangle 2"/>
          <p:cNvSpPr>
            <a:spLocks noGrp="1" noChangeArrowheads="1"/>
          </p:cNvSpPr>
          <p:nvPr>
            <p:ph type="body" sz="quarter" idx="1"/>
          </p:nvPr>
        </p:nvSpPr>
        <p:spPr/>
        <p:txBody>
          <a:bodyPr/>
          <a:lstStyle/>
          <a:p>
            <a:pPr defTabSz="584200">
              <a:lnSpc>
                <a:spcPct val="100000"/>
              </a:lnSpc>
            </a:pPr>
            <a:r>
              <a:rPr lang="en-US" sz="2200">
                <a:latin typeface="Lucida Grande" charset="0"/>
                <a:cs typeface="Lucida Grande" charset="0"/>
                <a:sym typeface="Lucida Grande" charset="0"/>
              </a:rPr>
              <a:t>To solve this grand problem, we proceed in steps. First we study re-organization or bottom-up grouping problems. We consider 2 problems here contour detection and region proposal generation. We then start studying semantic problems that of semantic segmentaion and object detection. </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Most of this is work that I have already done over the last 3 years. The underlying theme in all this work is the observation that depth image are more than just images and require new techniques to be developed to fully utilize the information available from them, and the talk will focus on how techniques for analysis of depth images differ from those that have so far been developed for RGB images in the vision literature, and I will show how the techniques that I have developed for analysis of depth images achieve state-of-the-art performance on all of the 4 tasks that i have studied so far.</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After describing my approach for solving these 4 problems, I will go on to describe how we can use the representation developed so far to move towards complete 3D understanding of the scene, and I will describe work on 2 such problems - instance segmentation and pose estimation and propose a plan for the next 2 years towards fulfilling the goal of complete 3D understanding of the scene.</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 Here is an overview of the talk. We start with a color and depth image pair as obtained from a Microsoft Kinect. We first study the problems of Re-organization, where we contour detection, amodal completion (which is the problem of completing surfaces behind occluders), and generation of bottom-up region candidates from RGB-D image pairs. We then go on to investigate semantic problems and study the classical problems of semantic segmentation and object detection for RGB-D images, and how information from object detectors can be used to improve the performance on the semantic segmentation task. Finally, where I want to go with this is to obtain a rich 3D understanding of the given scene from a single RGB-D image pair, and will show preliminary results on instance segmentation and pose estimation and propose a plan for subsequent steps.</a:t>
            </a:r>
            <a:endParaRPr lang="en-US" sz="1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Rot="1" noChangeAspect="1" noChangeArrowheads="1"/>
          </p:cNvSpPr>
          <p:nvPr>
            <p:ph type="sldImg"/>
          </p:nvPr>
        </p:nvSpPr>
        <p:spPr/>
      </p:sp>
      <p:sp>
        <p:nvSpPr>
          <p:cNvPr id="10242" name="Rectangle 2"/>
          <p:cNvSpPr>
            <a:spLocks noGrp="1" noChangeArrowheads="1"/>
          </p:cNvSpPr>
          <p:nvPr>
            <p:ph type="body" sz="quarter" idx="1"/>
          </p:nvPr>
        </p:nvSpPr>
        <p:spPr/>
        <p:txBody>
          <a:bodyPr/>
          <a:lstStyle/>
          <a:p>
            <a:pPr defTabSz="584200">
              <a:lnSpc>
                <a:spcPct val="100000"/>
              </a:lnSpc>
            </a:pPr>
            <a:r>
              <a:rPr lang="en-US" sz="2200">
                <a:latin typeface="Lucida Grande" charset="0"/>
                <a:cs typeface="Lucida Grande" charset="0"/>
                <a:sym typeface="Lucida Grande" charset="0"/>
              </a:rPr>
              <a:t>To solve this grand problem, we proceed in steps. First we study re-organization or bottom-up grouping problems. We consider 2 problems here contour detection and region proposal generation. We then start studying semantic problems that of semantic segmentaion and object detection. </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Most of this is work that I have already done over the last 3 years. The underlying theme in all this work is the observation that depth image are more than just images and require new techniques to be developed to fully utilize the information available from them, and the talk will focus on how techniques for analysis of depth images differ from those that have so far been developed for RGB images in the vision literature, and I will show how the techniques that I have developed for analysis of depth images achieve state-of-the-art performance on all of the 4 tasks that i have studied so far.</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After describing my approach for solving these 4 problems, I will go on to describe how we can use the representation developed so far to move towards complete 3D understanding of the scene, and I will describe work on 2 such problems - instance segmentation and pose estimation and propose a plan for the next 2 years towards fulfilling the goal of complete 3D understanding of the scene.</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 Here is an overview of the talk. We start with a color and depth image pair as obtained from a Microsoft Kinect. We first study the problems of Re-organization, where we contour detection, amodal completion (which is the problem of completing surfaces behind occluders), and generation of bottom-up region candidates from RGB-D image pairs. We then go on to investigate semantic problems and study the classical problems of semantic segmentation and object detection for RGB-D images, and how information from object detectors can be used to improve the performance on the semantic segmentation task. Finally, where I want to go with this is to obtain a rich 3D understanding of the given scene from a single RGB-D image pair, and will show preliminary results on instance segmentation and pose estimation and propose a plan for subsequent steps.</a:t>
            </a:r>
            <a:endParaRPr lang="en-US" sz="18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Rot="1" noChangeAspect="1" noChangeArrowheads="1"/>
          </p:cNvSpPr>
          <p:nvPr>
            <p:ph type="sldImg"/>
          </p:nvPr>
        </p:nvSpPr>
        <p:spPr/>
      </p:sp>
      <p:sp>
        <p:nvSpPr>
          <p:cNvPr id="12290" name="Rectangle 2"/>
          <p:cNvSpPr>
            <a:spLocks noGrp="1" noChangeArrowheads="1"/>
          </p:cNvSpPr>
          <p:nvPr>
            <p:ph type="body" sz="quarter" idx="1"/>
          </p:nvPr>
        </p:nvSpPr>
        <p:spPr/>
        <p:txBody>
          <a:bodyPr/>
          <a:lstStyle/>
          <a:p>
            <a:pPr defTabSz="584200">
              <a:lnSpc>
                <a:spcPct val="100000"/>
              </a:lnSpc>
            </a:pPr>
            <a:r>
              <a:rPr lang="en-US" sz="2200">
                <a:latin typeface="Lucida Grande" charset="0"/>
                <a:cs typeface="Lucida Grande" charset="0"/>
                <a:sym typeface="Lucida Grande" charset="0"/>
              </a:rPr>
              <a:t>To solve this grand problem, we proceed in steps. First we study re-organization or bottom-up grouping problems. We consider 2 problems here contour detection and region proposal generation. We then start studying semantic problems that of semantic segmentaion and object detection. </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Most of this is work that I have already done over the last 3 years. The underlying theme in all this work is the observation that depth image are more than just images and require new techniques to be developed to fully utilize the information available from them, and the talk will focus on how techniques for analysis of depth images differ from those that have so far been developed for RGB images in the vision literature, and I will show how the techniques that I have developed for analysis of depth images achieve state-of-the-art performance on all of the 4 tasks that i have studied so far.</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After describing my approach for solving these 4 problems, I will go on to describe how we can use the representation developed so far to move towards complete 3D understanding of the scene, and I will describe work on 2 such problems - instance segmentation and pose estimation and propose a plan for the next 2 years towards fulfilling the goal of complete 3D understanding of the scene.</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 Here is an overview of the talk. We start with a color and depth image pair as obtained from a Microsoft Kinect. We first study the problems of Re-organization, where we contour detection, amodal completion (which is the problem of completing surfaces behind occluders), and generation of bottom-up region candidates from RGB-D image pairs. We then go on to investigate semantic problems and study the classical problems of semantic segmentation and object detection for RGB-D images, and how information from object detectors can be used to improve the performance on the semantic segmentation task. Finally, where I want to go with this is to obtain a rich 3D understanding of the given scene from a single RGB-D image pair, and will show preliminary results on instance segmentation and pose estimation and propose a plan for subsequent steps.</a:t>
            </a:r>
            <a:endParaRPr lang="en-US" sz="18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Shape 985"/>
          <p:cNvSpPr>
            <a:spLocks noGrp="1" noRot="1" noChangeAspect="1"/>
          </p:cNvSpPr>
          <p:nvPr>
            <p:ph type="sldImg"/>
          </p:nvPr>
        </p:nvSpPr>
        <p:spPr>
          <a:prstGeom prst="rect">
            <a:avLst/>
          </a:prstGeom>
        </p:spPr>
        <p:txBody>
          <a:bodyPr/>
          <a:lstStyle/>
          <a:p>
            <a:pPr lvl="0"/>
            <a:endParaRPr/>
          </a:p>
        </p:txBody>
      </p:sp>
      <p:sp>
        <p:nvSpPr>
          <p:cNvPr id="986" name="Shape 986"/>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7178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6445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Rot="1" noChangeAspect="1" noChangeArrowheads="1"/>
          </p:cNvSpPr>
          <p:nvPr>
            <p:ph type="sldImg"/>
          </p:nvPr>
        </p:nvSpPr>
        <p:spPr/>
      </p:sp>
      <p:sp>
        <p:nvSpPr>
          <p:cNvPr id="14338" name="Rectangle 2"/>
          <p:cNvSpPr>
            <a:spLocks noGrp="1" noChangeArrowheads="1"/>
          </p:cNvSpPr>
          <p:nvPr>
            <p:ph type="body" sz="quarter" idx="1"/>
          </p:nvPr>
        </p:nvSpPr>
        <p:spPr/>
        <p:txBody>
          <a:bodyPr/>
          <a:lstStyle/>
          <a:p>
            <a:pPr defTabSz="584200">
              <a:lnSpc>
                <a:spcPct val="100000"/>
              </a:lnSpc>
            </a:pPr>
            <a:r>
              <a:rPr lang="en-US" sz="2200">
                <a:latin typeface="Lucida Grande" charset="0"/>
                <a:cs typeface="Lucida Grande" charset="0"/>
                <a:sym typeface="Lucida Grande" charset="0"/>
              </a:rPr>
              <a:t>To solve this grand problem, we proceed in steps. First we study re-organization or bottom-up grouping problems. We consider 2 problems here contour detection and region proposal generation. We then start studying semantic problems that of semantic segmentaion and object detection. </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Most of this is work that I have already done over the last 3 years. The underlying theme in all this work is the observation that depth image are more than just images and require new techniques to be developed to fully utilize the information available from them, and the talk will focus on how techniques for analysis of depth images differ from those that have so far been developed for RGB images in the vision literature, and I will show how the techniques that I have developed for analysis of depth images achieve state-of-the-art performance on all of the 4 tasks that i have studied so far.</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After describing my approach for solving these 4 problems, I will go on to describe how we can use the representation developed so far to move towards complete 3D understanding of the scene, and I will describe work on 2 such problems - instance segmentation and pose estimation and propose a plan for the next 2 years towards fulfilling the goal of complete 3D understanding of the scene.</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 Here is an overview of the talk. We start with a color and depth image pair as obtained from a Microsoft Kinect. We first study the problems of Re-organization, where we contour detection, amodal completion (which is the problem of completing surfaces behind occluders), and generation of bottom-up region candidates from RGB-D image pairs. We then go on to investigate semantic problems and study the classical problems of semantic segmentation and object detection for RGB-D images, and how information from object detectors can be used to improve the performance on the semantic segmentation task. Finally, where I want to go with this is to obtain a rich 3D understanding of the given scene from a single RGB-D image pair, and will show preliminary results on instance segmentation and pose estimation and propose a plan for subsequent steps.</a:t>
            </a:r>
            <a:endParaRPr lang="en-US" sz="18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p:sp>
      <p:sp>
        <p:nvSpPr>
          <p:cNvPr id="19458" name="Rectangle 2"/>
          <p:cNvSpPr>
            <a:spLocks noGrp="1" noChangeArrowheads="1"/>
          </p:cNvSpPr>
          <p:nvPr>
            <p:ph type="body" sz="quarter" idx="1"/>
          </p:nvPr>
        </p:nvSpPr>
        <p:spPr/>
        <p:txBody>
          <a:bodyPr/>
          <a:lstStyle/>
          <a:p>
            <a:pPr defTabSz="584200">
              <a:lnSpc>
                <a:spcPct val="100000"/>
              </a:lnSpc>
            </a:pPr>
            <a:r>
              <a:rPr lang="en-US" sz="2200">
                <a:latin typeface="Lucida Grande" charset="0"/>
                <a:cs typeface="Lucida Grande" charset="0"/>
                <a:sym typeface="Lucida Grande" charset="0"/>
              </a:rPr>
              <a:t>To solve this grand problem, we proceed in steps. First we study re-organization or bottom-up grouping problems. We consider 2 problems here contour detection and region proposal generation. We then start studying semantic problems that of semantic segmentaion and object detection. </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Most of this is work that I have already done over the last 3 years. The underlying theme in all this work is the observation that depth image are more than just images and require new techniques to be developed to fully utilize the information available from them, and the talk will focus on how techniques for analysis of depth images differ from those that have so far been developed for RGB images in the vision literature, and I will show how the techniques that I have developed for analysis of depth images achieve state-of-the-art performance on all of the 4 tasks that i have studied so far.</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After describing my approach for solving these 4 problems, I will go on to describe how we can use the representation developed so far to move towards complete 3D understanding of the scene, and I will describe work on 2 such problems - instance segmentation and pose estimation and propose a plan for the next 2 years towards fulfilling the goal of complete 3D understanding of the scene.</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 Here is an overview of the talk. We start with a color and depth image pair as obtained from a Microsoft Kinect. We first study the problems of Re-organization, where we contour detection, amodal completion (which is the problem of completing surfaces behind occluders), and generation of bottom-up region candidates from RGB-D image pairs. We then go on to investigate semantic problems and study the classical problems of semantic segmentation and object detection for RGB-D images, and how information from object detectors can be used to improve the performance on the semantic segmentation task. Finally, where I want to go with this is to obtain a rich 3D understanding of the given scene from a single RGB-D image pair, and will show preliminary results on instance segmentation and pose estimation and propose a plan for subsequent steps.</a:t>
            </a:r>
            <a:endParaRPr lang="en-US" sz="18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95044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p:sp>
      <p:sp>
        <p:nvSpPr>
          <p:cNvPr id="21506" name="Rectangle 2"/>
          <p:cNvSpPr>
            <a:spLocks noGrp="1" noChangeArrowheads="1"/>
          </p:cNvSpPr>
          <p:nvPr>
            <p:ph type="body" sz="quarter" idx="1"/>
          </p:nvPr>
        </p:nvSpPr>
        <p:spPr/>
        <p:txBody>
          <a:bodyPr/>
          <a:lstStyle/>
          <a:p>
            <a:pPr defTabSz="584200">
              <a:lnSpc>
                <a:spcPct val="100000"/>
              </a:lnSpc>
            </a:pPr>
            <a:r>
              <a:rPr lang="en-US" sz="2200">
                <a:latin typeface="Lucida Grande" charset="0"/>
                <a:cs typeface="Lucida Grande" charset="0"/>
                <a:sym typeface="Lucida Grande" charset="0"/>
              </a:rPr>
              <a:t>To solve this grand problem, we proceed in steps. First we study re-organization or bottom-up grouping problems. We consider 2 problems here contour detection and region proposal generation. We then start studying semantic problems that of semantic segmentaion and object detection. </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Most of this is work that I have already done over the last 3 years. The underlying theme in all this work is the observation that depth image are more than just images and require new techniques to be developed to fully utilize the information available from them, and the talk will focus on how techniques for analysis of depth images differ from those that have so far been developed for RGB images in the vision literature, and I will show how the techniques that I have developed for analysis of depth images achieve state-of-the-art performance on all of the 4 tasks that i have studied so far.</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After describing my approach for solving these 4 problems, I will go on to describe how we can use the representation developed so far to move towards complete 3D understanding of the scene, and I will describe work on 2 such problems - instance segmentation and pose estimation and propose a plan for the next 2 years towards fulfilling the goal of complete 3D understanding of the scene.</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 Here is an overview of the talk. We start with a color and depth image pair as obtained from a Microsoft Kinect. We first study the problems of Re-organization, where we contour detection, amodal completion (which is the problem of completing surfaces behind occluders), and generation of bottom-up region candidates from RGB-D image pairs. We then go on to investigate semantic problems and study the classical problems of semantic segmentation and object detection for RGB-D images, and how information from object detectors can be used to improve the performance on the semantic segmentation task. Finally, where I want to go with this is to obtain a rich 3D understanding of the given scene from a single RGB-D image pair, and will show preliminary results on instance segmentation and pose estimation and propose a plan for subsequent steps.</a:t>
            </a:r>
            <a:endParaRPr lang="en-US" sz="18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p:cNvSpPr>
          <p:nvPr>
            <p:ph type="sldImg"/>
          </p:nvPr>
        </p:nvSpPr>
        <p:spPr/>
      </p:sp>
      <p:sp>
        <p:nvSpPr>
          <p:cNvPr id="23554" name="Rectangle 2"/>
          <p:cNvSpPr>
            <a:spLocks noGrp="1" noChangeArrowheads="1"/>
          </p:cNvSpPr>
          <p:nvPr>
            <p:ph type="body" sz="quarter" idx="1"/>
          </p:nvPr>
        </p:nvSpPr>
        <p:spPr/>
        <p:txBody>
          <a:bodyPr/>
          <a:lstStyle/>
          <a:p>
            <a:pPr defTabSz="584200">
              <a:lnSpc>
                <a:spcPct val="100000"/>
              </a:lnSpc>
            </a:pPr>
            <a:r>
              <a:rPr lang="en-US" sz="2200">
                <a:latin typeface="Lucida Grande" charset="0"/>
                <a:cs typeface="Lucida Grande" charset="0"/>
                <a:sym typeface="Lucida Grande" charset="0"/>
              </a:rPr>
              <a:t>To solve this grand problem, we proceed in steps. First we study re-organization or bottom-up grouping problems. We consider 2 problems here contour detection and region proposal generation. We then start studying semantic problems that of semantic segmentaion and object detection. </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Most of this is work that I have already done over the last 3 years. The underlying theme in all this work is the observation that depth image are more than just images and require new techniques to be developed to fully utilize the information available from them, and the talk will focus on how techniques for analysis of depth images differ from those that have so far been developed for RGB images in the vision literature, and I will show how the techniques that I have developed for analysis of depth images achieve state-of-the-art performance on all of the 4 tasks that i have studied so far.</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After describing my approach for solving these 4 problems, I will go on to describe how we can use the representation developed so far to move towards complete 3D understanding of the scene, and I will describe work on 2 such problems - instance segmentation and pose estimation and propose a plan for the next 2 years towards fulfilling the goal of complete 3D understanding of the scene.</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 Here is an overview of the talk. We start with a color and depth image pair as obtained from a Microsoft Kinect. We first study the problems of Re-organization, where we contour detection, amodal completion (which is the problem of completing surfaces behind occluders), and generation of bottom-up region candidates from RGB-D image pairs. We then go on to investigate semantic problems and study the classical problems of semantic segmentation and object detection for RGB-D images, and how information from object detectors can be used to improve the performance on the semantic segmentation task. Finally, where I want to go with this is to obtain a rich 3D understanding of the given scene from a single RGB-D image pair, and will show preliminary results on instance segmentation and pose estimation and propose a plan for subsequent steps.</a:t>
            </a:r>
            <a:endParaRPr lang="en-US" sz="18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Rot="1" noChangeAspect="1" noChangeArrowheads="1"/>
          </p:cNvSpPr>
          <p:nvPr>
            <p:ph type="sldImg"/>
          </p:nvPr>
        </p:nvSpPr>
        <p:spPr/>
      </p:sp>
      <p:sp>
        <p:nvSpPr>
          <p:cNvPr id="25602" name="Rectangle 2"/>
          <p:cNvSpPr>
            <a:spLocks noGrp="1" noChangeArrowheads="1"/>
          </p:cNvSpPr>
          <p:nvPr>
            <p:ph type="body" sz="quarter" idx="1"/>
          </p:nvPr>
        </p:nvSpPr>
        <p:spPr/>
        <p:txBody>
          <a:bodyPr/>
          <a:lstStyle/>
          <a:p>
            <a:pPr defTabSz="584200">
              <a:lnSpc>
                <a:spcPct val="100000"/>
              </a:lnSpc>
            </a:pPr>
            <a:r>
              <a:rPr lang="en-US" sz="2200">
                <a:latin typeface="Lucida Grande" charset="0"/>
                <a:cs typeface="Lucida Grande" charset="0"/>
                <a:sym typeface="Lucida Grande" charset="0"/>
              </a:rPr>
              <a:t>To solve this grand problem, we proceed in steps. First we study re-organization or bottom-up grouping problems. We consider 2 problems here contour detection and region proposal generation. We then start studying semantic problems that of semantic segmentaion and object detection. </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Most of this is work that I have already done over the last 3 years. The underlying theme in all this work is the observation that depth image are more than just images and require new techniques to be developed to fully utilize the information available from them, and the talk will focus on how techniques for analysis of depth images differ from those that have so far been developed for RGB images in the vision literature, and I will show how the techniques that I have developed for analysis of depth images achieve state-of-the-art performance on all of the 4 tasks that i have studied so far.</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After describing my approach for solving these 4 problems, I will go on to describe how we can use the representation developed so far to move towards complete 3D understanding of the scene, and I will describe work on 2 such problems - instance segmentation and pose estimation and propose a plan for the next 2 years towards fulfilling the goal of complete 3D understanding of the scene.</a:t>
            </a:r>
          </a:p>
          <a:p>
            <a:pPr defTabSz="584200">
              <a:lnSpc>
                <a:spcPct val="100000"/>
              </a:lnSpc>
            </a:pPr>
            <a:endParaRPr lang="en-US" sz="2200">
              <a:latin typeface="Lucida Grande" charset="0"/>
              <a:cs typeface="Lucida Grande" charset="0"/>
              <a:sym typeface="Lucida Grande" charset="0"/>
            </a:endParaRPr>
          </a:p>
          <a:p>
            <a:pPr defTabSz="584200">
              <a:lnSpc>
                <a:spcPct val="100000"/>
              </a:lnSpc>
            </a:pPr>
            <a:endParaRPr lang="en-US" sz="2200">
              <a:latin typeface="Lucida Grande" charset="0"/>
              <a:cs typeface="Lucida Grande" charset="0"/>
              <a:sym typeface="Lucida Grande" charset="0"/>
            </a:endParaRPr>
          </a:p>
          <a:p>
            <a:pPr defTabSz="584200">
              <a:lnSpc>
                <a:spcPct val="100000"/>
              </a:lnSpc>
            </a:pPr>
            <a:r>
              <a:rPr lang="en-US" sz="2200">
                <a:latin typeface="Lucida Grande" charset="0"/>
                <a:cs typeface="Lucida Grande" charset="0"/>
                <a:sym typeface="Lucida Grande" charset="0"/>
              </a:rPr>
              <a:t>%% Here is an overview of the talk. We start with a color and depth image pair as obtained from a Microsoft Kinect. We first study the problems of Re-organization, where we contour detection, amodal completion (which is the problem of completing surfaces behind occluders), and generation of bottom-up region candidates from RGB-D image pairs. We then go on to investigate semantic problems and study the classical problems of semantic segmentation and object detection for RGB-D images, and how information from object detectors can be used to improve the performance on the semantic segmentation task. Finally, where I want to go with this is to obtain a rich 3D understanding of the given scene from a single RGB-D image pair, and will show preliminary results on instance segmentation and pose estimation and propose a plan for subsequent steps.</a:t>
            </a:r>
            <a:endParaRPr lang="en-US" sz="18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 name="Shape 1339"/>
          <p:cNvSpPr>
            <a:spLocks noGrp="1" noRot="1" noChangeAspect="1"/>
          </p:cNvSpPr>
          <p:nvPr>
            <p:ph type="sldImg"/>
          </p:nvPr>
        </p:nvSpPr>
        <p:spPr>
          <a:prstGeom prst="rect">
            <a:avLst/>
          </a:prstGeom>
        </p:spPr>
        <p:txBody>
          <a:bodyPr/>
          <a:lstStyle/>
          <a:p>
            <a:pPr lvl="0"/>
            <a:endParaRPr/>
          </a:p>
        </p:txBody>
      </p:sp>
      <p:sp>
        <p:nvSpPr>
          <p:cNvPr id="1340" name="Shape 1340"/>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644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pPr lvl="0"/>
            <a:endParaRPr/>
          </a:p>
        </p:txBody>
      </p:sp>
      <p:sp>
        <p:nvSpPr>
          <p:cNvPr id="133" name="Shape 133"/>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pPr lvl="0"/>
            <a:endParaRPr/>
          </a:p>
        </p:txBody>
      </p:sp>
      <p:sp>
        <p:nvSpPr>
          <p:cNvPr id="176" name="Shape 176"/>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pPr lvl="0"/>
            <a:endParaRPr/>
          </a:p>
        </p:txBody>
      </p:sp>
      <p:sp>
        <p:nvSpPr>
          <p:cNvPr id="231" name="Shape 231"/>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pPr lvl="0"/>
            <a:endParaRPr/>
          </a:p>
        </p:txBody>
      </p:sp>
      <p:sp>
        <p:nvSpPr>
          <p:cNvPr id="306" name="Shape 306"/>
          <p:cNvSpPr>
            <a:spLocks noGrp="1"/>
          </p:cNvSpPr>
          <p:nvPr>
            <p:ph type="body" sz="quarter" idx="1"/>
          </p:nvPr>
        </p:nvSpPr>
        <p:spPr>
          <a:prstGeom prst="rect">
            <a:avLst/>
          </a:prstGeom>
        </p:spPr>
        <p:txBody>
          <a:bodyPr/>
          <a:lstStyle>
            <a:lvl1pPr>
              <a:defRPr sz="1800"/>
            </a:lvl1pPr>
          </a:lstStyle>
          <a:p>
            <a:pPr lvl="0"/>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pPr lvl="0"/>
            <a:endParaRPr/>
          </a:p>
        </p:txBody>
      </p:sp>
      <p:sp>
        <p:nvSpPr>
          <p:cNvPr id="322" name="Shape 322"/>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1270000" y="1638300"/>
            <a:ext cx="10464800" cy="3302000"/>
          </a:xfrm>
          <a:prstGeom prst="rect">
            <a:avLst/>
          </a:prstGeom>
        </p:spPr>
        <p:txBody>
          <a:bodyPr lIns="0" tIns="0" rIns="0" bIns="0" anchor="b"/>
          <a:lstStyle>
            <a:lvl1pPr algn="ctr">
              <a:defRPr sz="8400"/>
            </a:lvl1pPr>
          </a:lstStyle>
          <a:p>
            <a:pPr lvl="0">
              <a:defRPr sz="1800"/>
            </a:pPr>
            <a:r>
              <a:rPr sz="8400"/>
              <a:t>Title Text</a:t>
            </a:r>
          </a:p>
        </p:txBody>
      </p:sp>
      <p:sp>
        <p:nvSpPr>
          <p:cNvPr id="7" name="Shape 7"/>
          <p:cNvSpPr>
            <a:spLocks noGrp="1"/>
          </p:cNvSpPr>
          <p:nvPr>
            <p:ph type="body" idx="1"/>
          </p:nvPr>
        </p:nvSpPr>
        <p:spPr>
          <a:xfrm>
            <a:off x="1270000" y="5029200"/>
            <a:ext cx="10464800" cy="1130300"/>
          </a:xfrm>
          <a:prstGeom prst="rect">
            <a:avLst/>
          </a:prstGeom>
        </p:spPr>
        <p:txBody>
          <a:bodyPr lIns="0" tIns="0" rIns="0" bIns="0" anchor="t"/>
          <a:lstStyle>
            <a:lvl1pPr marL="0" indent="0" algn="ctr">
              <a:spcBef>
                <a:spcPts val="0"/>
              </a:spcBef>
              <a:buSzTx/>
              <a:buNone/>
              <a:defRPr sz="3600">
                <a:latin typeface="Gill Sans"/>
                <a:ea typeface="Gill Sans"/>
                <a:cs typeface="Gill Sans"/>
                <a:sym typeface="Gill Sans"/>
              </a:defRPr>
            </a:lvl1pPr>
            <a:lvl2pPr marL="0" indent="0" algn="ctr">
              <a:spcBef>
                <a:spcPts val="0"/>
              </a:spcBef>
              <a:buSzTx/>
              <a:buNone/>
              <a:defRPr sz="3600">
                <a:latin typeface="Gill Sans"/>
                <a:ea typeface="Gill Sans"/>
                <a:cs typeface="Gill Sans"/>
                <a:sym typeface="Gill Sans"/>
              </a:defRPr>
            </a:lvl2pPr>
            <a:lvl3pPr marL="0" indent="0" algn="ctr">
              <a:spcBef>
                <a:spcPts val="0"/>
              </a:spcBef>
              <a:buSzTx/>
              <a:buNone/>
              <a:defRPr sz="3600">
                <a:latin typeface="Gill Sans"/>
                <a:ea typeface="Gill Sans"/>
                <a:cs typeface="Gill Sans"/>
                <a:sym typeface="Gill Sans"/>
              </a:defRPr>
            </a:lvl3pPr>
            <a:lvl4pPr marL="0" indent="0" algn="ctr">
              <a:spcBef>
                <a:spcPts val="0"/>
              </a:spcBef>
              <a:buSzTx/>
              <a:buNone/>
              <a:defRPr sz="3600">
                <a:latin typeface="Gill Sans"/>
                <a:ea typeface="Gill Sans"/>
                <a:cs typeface="Gill Sans"/>
                <a:sym typeface="Gill Sans"/>
              </a:defRPr>
            </a:lvl4pPr>
            <a:lvl5pPr marL="0" indent="0" algn="ctr">
              <a:spcBef>
                <a:spcPts val="0"/>
              </a:spcBef>
              <a:buSzTx/>
              <a:buNone/>
              <a:defRPr sz="3600">
                <a:latin typeface="Gill Sans"/>
                <a:ea typeface="Gill Sans"/>
                <a:cs typeface="Gill Sans"/>
                <a:sym typeface="Gill Sans"/>
              </a:defRPr>
            </a:lvl5p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34" name="Shape 34"/>
          <p:cNvSpPr>
            <a:spLocks noGrp="1"/>
          </p:cNvSpPr>
          <p:nvPr>
            <p:ph type="title"/>
          </p:nvPr>
        </p:nvSpPr>
        <p:spPr>
          <a:xfrm>
            <a:off x="635000" y="1409700"/>
            <a:ext cx="5867400" cy="3302000"/>
          </a:xfrm>
          <a:prstGeom prst="rect">
            <a:avLst/>
          </a:prstGeom>
        </p:spPr>
        <p:txBody>
          <a:bodyPr lIns="0" tIns="0" rIns="0" bIns="0" anchor="b"/>
          <a:lstStyle>
            <a:lvl1pPr algn="ctr">
              <a:defRPr sz="7000">
                <a:latin typeface="Gill Sans"/>
                <a:ea typeface="Gill Sans"/>
                <a:cs typeface="Gill Sans"/>
                <a:sym typeface="Gill Sans"/>
              </a:defRPr>
            </a:lvl1pPr>
          </a:lstStyle>
          <a:p>
            <a:pPr lvl="0">
              <a:defRPr sz="1800"/>
            </a:pPr>
            <a:r>
              <a:rPr sz="7000"/>
              <a:t>Title Text</a:t>
            </a:r>
          </a:p>
        </p:txBody>
      </p:sp>
      <p:sp>
        <p:nvSpPr>
          <p:cNvPr id="35" name="Shape 35"/>
          <p:cNvSpPr>
            <a:spLocks noGrp="1"/>
          </p:cNvSpPr>
          <p:nvPr>
            <p:ph type="body" idx="1"/>
          </p:nvPr>
        </p:nvSpPr>
        <p:spPr>
          <a:xfrm>
            <a:off x="635000" y="4787900"/>
            <a:ext cx="5867400" cy="3302000"/>
          </a:xfrm>
          <a:prstGeom prst="rect">
            <a:avLst/>
          </a:prstGeom>
        </p:spPr>
        <p:txBody>
          <a:bodyPr lIns="0" tIns="0" rIns="0" bIns="0" anchor="t"/>
          <a:lstStyle>
            <a:lvl1pPr marL="0" indent="0" algn="ctr">
              <a:spcBef>
                <a:spcPts val="0"/>
              </a:spcBef>
              <a:buSzTx/>
              <a:buNone/>
              <a:defRPr sz="3400">
                <a:latin typeface="Gill Sans"/>
                <a:ea typeface="Gill Sans"/>
                <a:cs typeface="Gill Sans"/>
                <a:sym typeface="Gill Sans"/>
              </a:defRPr>
            </a:lvl1pPr>
            <a:lvl2pPr marL="0" indent="0" algn="ctr">
              <a:spcBef>
                <a:spcPts val="0"/>
              </a:spcBef>
              <a:buSzTx/>
              <a:buNone/>
              <a:defRPr sz="3400">
                <a:latin typeface="Gill Sans"/>
                <a:ea typeface="Gill Sans"/>
                <a:cs typeface="Gill Sans"/>
                <a:sym typeface="Gill Sans"/>
              </a:defRPr>
            </a:lvl2pPr>
            <a:lvl3pPr marL="0" indent="0" algn="ctr">
              <a:spcBef>
                <a:spcPts val="0"/>
              </a:spcBef>
              <a:buSzTx/>
              <a:buNone/>
              <a:defRPr sz="3400">
                <a:latin typeface="Gill Sans"/>
                <a:ea typeface="Gill Sans"/>
                <a:cs typeface="Gill Sans"/>
                <a:sym typeface="Gill Sans"/>
              </a:defRPr>
            </a:lvl3pPr>
            <a:lvl4pPr marL="0" indent="0" algn="ctr">
              <a:spcBef>
                <a:spcPts val="0"/>
              </a:spcBef>
              <a:buSzTx/>
              <a:buNone/>
              <a:defRPr sz="3400">
                <a:latin typeface="Gill Sans"/>
                <a:ea typeface="Gill Sans"/>
                <a:cs typeface="Gill Sans"/>
                <a:sym typeface="Gill Sans"/>
              </a:defRPr>
            </a:lvl4pPr>
            <a:lvl5pPr marL="0" indent="0" algn="ctr">
              <a:spcBef>
                <a:spcPts val="0"/>
              </a:spcBef>
              <a:buSzTx/>
              <a:buNone/>
              <a:defRPr sz="3400">
                <a:latin typeface="Gill Sans"/>
                <a:ea typeface="Gill Sans"/>
                <a:cs typeface="Gill Sans"/>
                <a:sym typeface="Gill Sans"/>
              </a:defRPr>
            </a:lvl5pPr>
          </a:lstStyle>
          <a:p>
            <a:pPr lvl="0">
              <a:defRPr sz="1800"/>
            </a:pPr>
            <a:r>
              <a:rPr sz="3400"/>
              <a:t>Body Level One</a:t>
            </a:r>
          </a:p>
          <a:p>
            <a:pPr lvl="1">
              <a:defRPr sz="1800"/>
            </a:pPr>
            <a:r>
              <a:rPr sz="3400"/>
              <a:t>Body Level Two</a:t>
            </a:r>
          </a:p>
          <a:p>
            <a:pPr lvl="2">
              <a:defRPr sz="1800"/>
            </a:pPr>
            <a:r>
              <a:rPr sz="3400"/>
              <a:t>Body Level Three</a:t>
            </a:r>
          </a:p>
          <a:p>
            <a:pPr lvl="3">
              <a:defRPr sz="1800"/>
            </a:pPr>
            <a:r>
              <a:rPr sz="3400"/>
              <a:t>Body Level Four</a:t>
            </a:r>
          </a:p>
          <a:p>
            <a:pPr lvl="4">
              <a:defRPr sz="1800"/>
            </a:pPr>
            <a:r>
              <a:rPr sz="3400"/>
              <a:t>Body Level Five</a:t>
            </a: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7" name="Shape 37"/>
          <p:cNvSpPr>
            <a:spLocks noGrp="1"/>
          </p:cNvSpPr>
          <p:nvPr>
            <p:ph type="title"/>
          </p:nvPr>
        </p:nvSpPr>
        <p:spPr>
          <a:xfrm>
            <a:off x="1270000" y="254000"/>
            <a:ext cx="10464800" cy="2438400"/>
          </a:xfrm>
          <a:prstGeom prst="rect">
            <a:avLst/>
          </a:prstGeom>
        </p:spPr>
        <p:txBody>
          <a:bodyPr/>
          <a:lstStyle>
            <a:lvl1pPr algn="ctr">
              <a:defRPr sz="8400">
                <a:latin typeface="Gill Sans"/>
                <a:ea typeface="Gill Sans"/>
                <a:cs typeface="Gill Sans"/>
                <a:sym typeface="Gill Sans"/>
              </a:defRPr>
            </a:lvl1pPr>
          </a:lstStyle>
          <a:p>
            <a:pPr lvl="0">
              <a:defRPr sz="1800"/>
            </a:pPr>
            <a:r>
              <a:rPr sz="8400"/>
              <a:t>Title Text</a:t>
            </a:r>
          </a:p>
        </p:txBody>
      </p:sp>
      <p:sp>
        <p:nvSpPr>
          <p:cNvPr id="38" name="Shape 38"/>
          <p:cNvSpPr>
            <a:spLocks noGrp="1"/>
          </p:cNvSpPr>
          <p:nvPr>
            <p:ph type="body" idx="1"/>
          </p:nvPr>
        </p:nvSpPr>
        <p:spPr>
          <a:xfrm>
            <a:off x="1270000" y="2768600"/>
            <a:ext cx="5041900" cy="5715000"/>
          </a:xfrm>
          <a:prstGeom prst="rect">
            <a:avLst/>
          </a:prstGeom>
        </p:spPr>
        <p:txBody>
          <a:bodyPr/>
          <a:lstStyle>
            <a:lvl1pPr marL="812120" indent="-494620">
              <a:spcBef>
                <a:spcPts val="3800"/>
              </a:spcBef>
              <a:buSzPct val="171000"/>
              <a:defRPr sz="3200">
                <a:latin typeface="Gill Sans"/>
                <a:ea typeface="Gill Sans"/>
                <a:cs typeface="Gill Sans"/>
                <a:sym typeface="Gill Sans"/>
              </a:defRPr>
            </a:lvl1pPr>
            <a:lvl2pPr marL="1256620" indent="-494620">
              <a:spcBef>
                <a:spcPts val="3800"/>
              </a:spcBef>
              <a:buSzPct val="171000"/>
              <a:defRPr sz="3200">
                <a:latin typeface="Gill Sans"/>
                <a:ea typeface="Gill Sans"/>
                <a:cs typeface="Gill Sans"/>
                <a:sym typeface="Gill Sans"/>
              </a:defRPr>
            </a:lvl2pPr>
            <a:lvl3pPr marL="1701120" indent="-494620">
              <a:spcBef>
                <a:spcPts val="3800"/>
              </a:spcBef>
              <a:buSzPct val="171000"/>
              <a:defRPr sz="3200">
                <a:latin typeface="Gill Sans"/>
                <a:ea typeface="Gill Sans"/>
                <a:cs typeface="Gill Sans"/>
                <a:sym typeface="Gill Sans"/>
              </a:defRPr>
            </a:lvl3pPr>
            <a:lvl4pPr marL="2145620" indent="-494620">
              <a:spcBef>
                <a:spcPts val="3800"/>
              </a:spcBef>
              <a:buSzPct val="171000"/>
              <a:defRPr sz="3200">
                <a:latin typeface="Gill Sans"/>
                <a:ea typeface="Gill Sans"/>
                <a:cs typeface="Gill Sans"/>
                <a:sym typeface="Gill Sans"/>
              </a:defRPr>
            </a:lvl4pPr>
            <a:lvl5pPr marL="2590120" indent="-494620">
              <a:spcBef>
                <a:spcPts val="3800"/>
              </a:spcBef>
              <a:buSzPct val="171000"/>
              <a:defRPr sz="3200">
                <a:latin typeface="Gill Sans"/>
                <a:ea typeface="Gill Sans"/>
                <a:cs typeface="Gill Sans"/>
                <a:sym typeface="Gill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40" name="Shape 40"/>
          <p:cNvSpPr>
            <a:spLocks noGrp="1"/>
          </p:cNvSpPr>
          <p:nvPr>
            <p:ph type="title"/>
          </p:nvPr>
        </p:nvSpPr>
        <p:spPr>
          <a:xfrm>
            <a:off x="1270000" y="254000"/>
            <a:ext cx="10464800" cy="2438400"/>
          </a:xfrm>
          <a:prstGeom prst="rect">
            <a:avLst/>
          </a:prstGeom>
        </p:spPr>
        <p:txBody>
          <a:bodyPr/>
          <a:lstStyle>
            <a:lvl1pPr algn="ctr">
              <a:defRPr sz="8400">
                <a:latin typeface="Gill Sans"/>
                <a:ea typeface="Gill Sans"/>
                <a:cs typeface="Gill Sans"/>
                <a:sym typeface="Gill Sans"/>
              </a:defRPr>
            </a:lvl1pPr>
          </a:lstStyle>
          <a:p>
            <a:pPr lvl="0">
              <a:defRPr sz="1800"/>
            </a:pPr>
            <a:r>
              <a:rPr sz="8400"/>
              <a:t>Title Text</a:t>
            </a:r>
          </a:p>
        </p:txBody>
      </p:sp>
      <p:sp>
        <p:nvSpPr>
          <p:cNvPr id="41" name="Shape 41"/>
          <p:cNvSpPr>
            <a:spLocks noGrp="1"/>
          </p:cNvSpPr>
          <p:nvPr>
            <p:ph type="body" idx="1"/>
          </p:nvPr>
        </p:nvSpPr>
        <p:spPr>
          <a:xfrm>
            <a:off x="1270000" y="2768600"/>
            <a:ext cx="5041900" cy="5715000"/>
          </a:xfrm>
          <a:prstGeom prst="rect">
            <a:avLst/>
          </a:prstGeom>
        </p:spPr>
        <p:txBody>
          <a:bodyPr/>
          <a:lstStyle>
            <a:lvl1pPr marL="812120" indent="-494620">
              <a:spcBef>
                <a:spcPts val="3800"/>
              </a:spcBef>
              <a:buSzPct val="171000"/>
              <a:defRPr sz="3200">
                <a:latin typeface="Gill Sans"/>
                <a:ea typeface="Gill Sans"/>
                <a:cs typeface="Gill Sans"/>
                <a:sym typeface="Gill Sans"/>
              </a:defRPr>
            </a:lvl1pPr>
            <a:lvl2pPr marL="1256620" indent="-494620">
              <a:spcBef>
                <a:spcPts val="3800"/>
              </a:spcBef>
              <a:buSzPct val="171000"/>
              <a:defRPr sz="3200">
                <a:latin typeface="Gill Sans"/>
                <a:ea typeface="Gill Sans"/>
                <a:cs typeface="Gill Sans"/>
                <a:sym typeface="Gill Sans"/>
              </a:defRPr>
            </a:lvl2pPr>
            <a:lvl3pPr marL="1701120" indent="-494620">
              <a:spcBef>
                <a:spcPts val="3800"/>
              </a:spcBef>
              <a:buSzPct val="171000"/>
              <a:defRPr sz="3200">
                <a:latin typeface="Gill Sans"/>
                <a:ea typeface="Gill Sans"/>
                <a:cs typeface="Gill Sans"/>
                <a:sym typeface="Gill Sans"/>
              </a:defRPr>
            </a:lvl3pPr>
            <a:lvl4pPr marL="2145620" indent="-494620">
              <a:spcBef>
                <a:spcPts val="3800"/>
              </a:spcBef>
              <a:buSzPct val="171000"/>
              <a:defRPr sz="3200">
                <a:latin typeface="Gill Sans"/>
                <a:ea typeface="Gill Sans"/>
                <a:cs typeface="Gill Sans"/>
                <a:sym typeface="Gill Sans"/>
              </a:defRPr>
            </a:lvl4pPr>
            <a:lvl5pPr marL="2590120" indent="-494620">
              <a:spcBef>
                <a:spcPts val="3800"/>
              </a:spcBef>
              <a:buSzPct val="171000"/>
              <a:defRPr sz="3200">
                <a:latin typeface="Gill Sans"/>
                <a:ea typeface="Gill Sans"/>
                <a:cs typeface="Gill Sans"/>
                <a:sym typeface="Gill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43" name="Shape 43"/>
          <p:cNvSpPr>
            <a:spLocks noGrp="1"/>
          </p:cNvSpPr>
          <p:nvPr>
            <p:ph type="title"/>
          </p:nvPr>
        </p:nvSpPr>
        <p:spPr>
          <a:xfrm>
            <a:off x="1270000" y="254000"/>
            <a:ext cx="10464800" cy="2438400"/>
          </a:xfrm>
          <a:prstGeom prst="rect">
            <a:avLst/>
          </a:prstGeom>
        </p:spPr>
        <p:txBody>
          <a:bodyPr/>
          <a:lstStyle>
            <a:lvl1pPr algn="ctr">
              <a:defRPr sz="8400">
                <a:latin typeface="Gill Sans"/>
                <a:ea typeface="Gill Sans"/>
                <a:cs typeface="Gill Sans"/>
                <a:sym typeface="Gill Sans"/>
              </a:defRPr>
            </a:lvl1pPr>
          </a:lstStyle>
          <a:p>
            <a:pPr lvl="0">
              <a:defRPr sz="1800"/>
            </a:pPr>
            <a:r>
              <a:rPr sz="8400"/>
              <a:t>Title Text</a:t>
            </a:r>
          </a:p>
        </p:txBody>
      </p:sp>
      <p:sp>
        <p:nvSpPr>
          <p:cNvPr id="44" name="Shape 44"/>
          <p:cNvSpPr>
            <a:spLocks noGrp="1"/>
          </p:cNvSpPr>
          <p:nvPr>
            <p:ph type="body" idx="1"/>
          </p:nvPr>
        </p:nvSpPr>
        <p:spPr>
          <a:xfrm>
            <a:off x="7772400" y="2768600"/>
            <a:ext cx="3962400" cy="5715000"/>
          </a:xfrm>
          <a:prstGeom prst="rect">
            <a:avLst/>
          </a:prstGeom>
        </p:spPr>
        <p:txBody>
          <a:bodyPr/>
          <a:lstStyle>
            <a:lvl1pPr marL="812120" indent="-494620">
              <a:spcBef>
                <a:spcPts val="3800"/>
              </a:spcBef>
              <a:buSzPct val="171000"/>
              <a:defRPr sz="3200">
                <a:latin typeface="Gill Sans"/>
                <a:ea typeface="Gill Sans"/>
                <a:cs typeface="Gill Sans"/>
                <a:sym typeface="Gill Sans"/>
              </a:defRPr>
            </a:lvl1pPr>
            <a:lvl2pPr marL="1256620" indent="-494620">
              <a:spcBef>
                <a:spcPts val="3800"/>
              </a:spcBef>
              <a:buSzPct val="171000"/>
              <a:defRPr sz="3200">
                <a:latin typeface="Gill Sans"/>
                <a:ea typeface="Gill Sans"/>
                <a:cs typeface="Gill Sans"/>
                <a:sym typeface="Gill Sans"/>
              </a:defRPr>
            </a:lvl2pPr>
            <a:lvl3pPr marL="1701120" indent="-494620">
              <a:spcBef>
                <a:spcPts val="3800"/>
              </a:spcBef>
              <a:buSzPct val="171000"/>
              <a:defRPr sz="3200">
                <a:latin typeface="Gill Sans"/>
                <a:ea typeface="Gill Sans"/>
                <a:cs typeface="Gill Sans"/>
                <a:sym typeface="Gill Sans"/>
              </a:defRPr>
            </a:lvl3pPr>
            <a:lvl4pPr marL="2145620" indent="-494620">
              <a:spcBef>
                <a:spcPts val="3800"/>
              </a:spcBef>
              <a:buSzPct val="171000"/>
              <a:defRPr sz="3200">
                <a:latin typeface="Gill Sans"/>
                <a:ea typeface="Gill Sans"/>
                <a:cs typeface="Gill Sans"/>
                <a:sym typeface="Gill Sans"/>
              </a:defRPr>
            </a:lvl4pPr>
            <a:lvl5pPr marL="2590120" indent="-494620">
              <a:spcBef>
                <a:spcPts val="3800"/>
              </a:spcBef>
              <a:buSzPct val="171000"/>
              <a:defRPr sz="3200">
                <a:latin typeface="Gill Sans"/>
                <a:ea typeface="Gill Sans"/>
                <a:cs typeface="Gill Sans"/>
                <a:sym typeface="Gill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46" name="Shape 46"/>
          <p:cNvSpPr>
            <a:spLocks noGrp="1"/>
          </p:cNvSpPr>
          <p:nvPr>
            <p:ph type="title"/>
          </p:nvPr>
        </p:nvSpPr>
        <p:spPr>
          <a:xfrm>
            <a:off x="1270000" y="254000"/>
            <a:ext cx="10464800" cy="2438400"/>
          </a:xfrm>
          <a:prstGeom prst="rect">
            <a:avLst/>
          </a:prstGeom>
        </p:spPr>
        <p:txBody>
          <a:bodyPr/>
          <a:lstStyle>
            <a:lvl1pPr algn="ctr">
              <a:defRPr sz="8400">
                <a:latin typeface="Gill Sans"/>
                <a:ea typeface="Gill Sans"/>
                <a:cs typeface="Gill Sans"/>
                <a:sym typeface="Gill Sans"/>
              </a:defRPr>
            </a:lvl1pPr>
          </a:lstStyle>
          <a:p>
            <a:pPr lvl="0">
              <a:defRPr sz="1800"/>
            </a:pPr>
            <a:r>
              <a:rPr sz="8400"/>
              <a:t>Title Text</a:t>
            </a:r>
          </a:p>
        </p:txBody>
      </p:sp>
      <p:sp>
        <p:nvSpPr>
          <p:cNvPr id="47" name="Shape 47"/>
          <p:cNvSpPr>
            <a:spLocks noGrp="1"/>
          </p:cNvSpPr>
          <p:nvPr>
            <p:ph type="body" idx="1"/>
          </p:nvPr>
        </p:nvSpPr>
        <p:spPr>
          <a:xfrm>
            <a:off x="1270000" y="2768600"/>
            <a:ext cx="10464800" cy="5715000"/>
          </a:xfrm>
          <a:prstGeom prst="rect">
            <a:avLst/>
          </a:prstGeom>
        </p:spPr>
        <p:txBody>
          <a:bodyPr/>
          <a:lstStyle>
            <a:lvl1pPr>
              <a:buSzPct val="171000"/>
              <a:defRPr>
                <a:latin typeface="Gill Sans"/>
                <a:ea typeface="Gill Sans"/>
                <a:cs typeface="Gill Sans"/>
                <a:sym typeface="Gill Sans"/>
              </a:defRPr>
            </a:lvl1pPr>
            <a:lvl2pPr>
              <a:buSzPct val="171000"/>
              <a:defRPr>
                <a:latin typeface="Gill Sans"/>
                <a:ea typeface="Gill Sans"/>
                <a:cs typeface="Gill Sans"/>
                <a:sym typeface="Gill Sans"/>
              </a:defRPr>
            </a:lvl2pPr>
            <a:lvl3pPr>
              <a:buSzPct val="171000"/>
              <a:defRPr>
                <a:latin typeface="Gill Sans"/>
                <a:ea typeface="Gill Sans"/>
                <a:cs typeface="Gill Sans"/>
                <a:sym typeface="Gill Sans"/>
              </a:defRPr>
            </a:lvl3pPr>
            <a:lvl4pPr>
              <a:buSzPct val="171000"/>
              <a:defRPr>
                <a:latin typeface="Gill Sans"/>
                <a:ea typeface="Gill Sans"/>
                <a:cs typeface="Gill Sans"/>
                <a:sym typeface="Gill Sans"/>
              </a:defRPr>
            </a:lvl4pPr>
            <a:lvl5pPr>
              <a:buSzPct val="171000"/>
              <a:defRPr>
                <a:latin typeface="Gill Sans"/>
                <a:ea typeface="Gill Sans"/>
                <a:cs typeface="Gill Sans"/>
                <a:sym typeface="Gill Sans"/>
              </a:defRPr>
            </a:lvl5pPr>
          </a:lstStyle>
          <a:p>
            <a:pPr lvl="0">
              <a:defRPr sz="1800"/>
            </a:pPr>
            <a:r>
              <a:rPr sz="4200"/>
              <a:t>Body Level One</a:t>
            </a:r>
          </a:p>
          <a:p>
            <a:pPr lvl="1">
              <a:defRPr sz="1800"/>
            </a:pPr>
            <a:r>
              <a:rPr sz="4200"/>
              <a:t>Body Level Two</a:t>
            </a:r>
          </a:p>
          <a:p>
            <a:pPr lvl="2">
              <a:defRPr sz="1800"/>
            </a:pPr>
            <a:r>
              <a:rPr sz="4200"/>
              <a:t>Body Level Three</a:t>
            </a:r>
          </a:p>
          <a:p>
            <a:pPr lvl="3">
              <a:defRPr sz="1800"/>
            </a:pPr>
            <a:r>
              <a:rPr sz="4200"/>
              <a:t>Body Level Four</a:t>
            </a:r>
          </a:p>
          <a:p>
            <a:pPr lvl="4">
              <a:defRPr sz="1800"/>
            </a:pPr>
            <a:r>
              <a:rPr sz="4200"/>
              <a:t>Body Level Five</a:t>
            </a: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49" name="Shape 49"/>
          <p:cNvSpPr>
            <a:spLocks noGrp="1"/>
          </p:cNvSpPr>
          <p:nvPr>
            <p:ph type="title"/>
          </p:nvPr>
        </p:nvSpPr>
        <p:spPr>
          <a:xfrm>
            <a:off x="1270000" y="254000"/>
            <a:ext cx="10464800" cy="2438400"/>
          </a:xfrm>
          <a:prstGeom prst="rect">
            <a:avLst/>
          </a:prstGeom>
        </p:spPr>
        <p:txBody>
          <a:bodyPr/>
          <a:lstStyle>
            <a:lvl1pPr algn="ctr">
              <a:defRPr sz="8400">
                <a:latin typeface="Gill Sans"/>
                <a:ea typeface="Gill Sans"/>
                <a:cs typeface="Gill Sans"/>
                <a:sym typeface="Gill Sans"/>
              </a:defRPr>
            </a:lvl1pPr>
          </a:lstStyle>
          <a:p>
            <a:pPr lvl="0">
              <a:defRPr sz="1800"/>
            </a:pPr>
            <a:r>
              <a:rPr sz="8400"/>
              <a:t>Title Text</a:t>
            </a:r>
          </a:p>
        </p:txBody>
      </p:sp>
      <p:sp>
        <p:nvSpPr>
          <p:cNvPr id="50" name="Shape 50"/>
          <p:cNvSpPr>
            <a:spLocks noGrp="1"/>
          </p:cNvSpPr>
          <p:nvPr>
            <p:ph type="body" idx="1"/>
          </p:nvPr>
        </p:nvSpPr>
        <p:spPr>
          <a:xfrm>
            <a:off x="1270000" y="2768600"/>
            <a:ext cx="10464800" cy="5715000"/>
          </a:xfrm>
          <a:prstGeom prst="rect">
            <a:avLst/>
          </a:prstGeom>
        </p:spPr>
        <p:txBody>
          <a:bodyPr/>
          <a:lstStyle>
            <a:lvl1pPr>
              <a:buSzPct val="171000"/>
              <a:defRPr>
                <a:latin typeface="Gill Sans"/>
                <a:ea typeface="Gill Sans"/>
                <a:cs typeface="Gill Sans"/>
                <a:sym typeface="Gill Sans"/>
              </a:defRPr>
            </a:lvl1pPr>
            <a:lvl2pPr>
              <a:buSzPct val="171000"/>
              <a:defRPr>
                <a:latin typeface="Gill Sans"/>
                <a:ea typeface="Gill Sans"/>
                <a:cs typeface="Gill Sans"/>
                <a:sym typeface="Gill Sans"/>
              </a:defRPr>
            </a:lvl2pPr>
            <a:lvl3pPr>
              <a:buSzPct val="171000"/>
              <a:defRPr>
                <a:latin typeface="Gill Sans"/>
                <a:ea typeface="Gill Sans"/>
                <a:cs typeface="Gill Sans"/>
                <a:sym typeface="Gill Sans"/>
              </a:defRPr>
            </a:lvl3pPr>
            <a:lvl4pPr>
              <a:buSzPct val="171000"/>
              <a:defRPr>
                <a:latin typeface="Gill Sans"/>
                <a:ea typeface="Gill Sans"/>
                <a:cs typeface="Gill Sans"/>
                <a:sym typeface="Gill Sans"/>
              </a:defRPr>
            </a:lvl4pPr>
            <a:lvl5pPr>
              <a:buSzPct val="171000"/>
              <a:defRPr>
                <a:latin typeface="Gill Sans"/>
                <a:ea typeface="Gill Sans"/>
                <a:cs typeface="Gill Sans"/>
                <a:sym typeface="Gill Sans"/>
              </a:defRPr>
            </a:lvl5pPr>
          </a:lstStyle>
          <a:p>
            <a:pPr lvl="0">
              <a:defRPr sz="1800"/>
            </a:pPr>
            <a:r>
              <a:rPr sz="4200"/>
              <a:t>Body Level One</a:t>
            </a:r>
          </a:p>
          <a:p>
            <a:pPr lvl="1">
              <a:defRPr sz="1800"/>
            </a:pPr>
            <a:r>
              <a:rPr sz="4200"/>
              <a:t>Body Level Two</a:t>
            </a:r>
          </a:p>
          <a:p>
            <a:pPr lvl="2">
              <a:defRPr sz="1800"/>
            </a:pPr>
            <a:r>
              <a:rPr sz="4200"/>
              <a:t>Body Level Three</a:t>
            </a:r>
          </a:p>
          <a:p>
            <a:pPr lvl="3">
              <a:defRPr sz="1800"/>
            </a:pPr>
            <a:r>
              <a:rPr sz="4200"/>
              <a:t>Body Level Four</a:t>
            </a:r>
          </a:p>
          <a:p>
            <a:pPr lvl="4">
              <a:defRPr sz="1800"/>
            </a:pPr>
            <a:r>
              <a:rPr sz="4200"/>
              <a:t>Body Level Five</a:t>
            </a: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copy 2">
    <p:spTree>
      <p:nvGrpSpPr>
        <p:cNvPr id="1" name=""/>
        <p:cNvGrpSpPr/>
        <p:nvPr/>
      </p:nvGrpSpPr>
      <p:grpSpPr>
        <a:xfrm>
          <a:off x="0" y="0"/>
          <a:ext cx="0" cy="0"/>
          <a:chOff x="0" y="0"/>
          <a:chExt cx="0" cy="0"/>
        </a:xfrm>
      </p:grpSpPr>
      <p:sp>
        <p:nvSpPr>
          <p:cNvPr id="52" name="Shape 52"/>
          <p:cNvSpPr>
            <a:spLocks noGrp="1"/>
          </p:cNvSpPr>
          <p:nvPr>
            <p:ph type="title"/>
          </p:nvPr>
        </p:nvSpPr>
        <p:spPr>
          <a:xfrm>
            <a:off x="1270000" y="254000"/>
            <a:ext cx="10464800" cy="2438400"/>
          </a:xfrm>
          <a:prstGeom prst="rect">
            <a:avLst/>
          </a:prstGeom>
        </p:spPr>
        <p:txBody>
          <a:bodyPr/>
          <a:lstStyle>
            <a:lvl1pPr algn="ctr">
              <a:defRPr sz="8400">
                <a:latin typeface="Gill Sans"/>
                <a:ea typeface="Gill Sans"/>
                <a:cs typeface="Gill Sans"/>
                <a:sym typeface="Gill Sans"/>
              </a:defRPr>
            </a:lvl1pPr>
          </a:lstStyle>
          <a:p>
            <a:pPr lvl="0">
              <a:defRPr sz="1800"/>
            </a:pPr>
            <a:r>
              <a:rPr sz="8400"/>
              <a:t>Title Text</a:t>
            </a:r>
          </a:p>
        </p:txBody>
      </p:sp>
      <p:sp>
        <p:nvSpPr>
          <p:cNvPr id="53" name="Shape 53"/>
          <p:cNvSpPr>
            <a:spLocks noGrp="1"/>
          </p:cNvSpPr>
          <p:nvPr>
            <p:ph type="body" idx="1"/>
          </p:nvPr>
        </p:nvSpPr>
        <p:spPr>
          <a:xfrm>
            <a:off x="1270000" y="2768600"/>
            <a:ext cx="10464800" cy="5715000"/>
          </a:xfrm>
          <a:prstGeom prst="rect">
            <a:avLst/>
          </a:prstGeom>
        </p:spPr>
        <p:txBody>
          <a:bodyPr/>
          <a:lstStyle>
            <a:lvl1pPr>
              <a:buSzPct val="171000"/>
              <a:defRPr>
                <a:latin typeface="Gill Sans"/>
                <a:ea typeface="Gill Sans"/>
                <a:cs typeface="Gill Sans"/>
                <a:sym typeface="Gill Sans"/>
              </a:defRPr>
            </a:lvl1pPr>
            <a:lvl2pPr>
              <a:buSzPct val="171000"/>
              <a:defRPr>
                <a:latin typeface="Gill Sans"/>
                <a:ea typeface="Gill Sans"/>
                <a:cs typeface="Gill Sans"/>
                <a:sym typeface="Gill Sans"/>
              </a:defRPr>
            </a:lvl2pPr>
            <a:lvl3pPr>
              <a:buSzPct val="171000"/>
              <a:defRPr>
                <a:latin typeface="Gill Sans"/>
                <a:ea typeface="Gill Sans"/>
                <a:cs typeface="Gill Sans"/>
                <a:sym typeface="Gill Sans"/>
              </a:defRPr>
            </a:lvl3pPr>
            <a:lvl4pPr>
              <a:buSzPct val="171000"/>
              <a:defRPr>
                <a:latin typeface="Gill Sans"/>
                <a:ea typeface="Gill Sans"/>
                <a:cs typeface="Gill Sans"/>
                <a:sym typeface="Gill Sans"/>
              </a:defRPr>
            </a:lvl4pPr>
            <a:lvl5pPr>
              <a:buSzPct val="171000"/>
              <a:defRPr>
                <a:latin typeface="Gill Sans"/>
                <a:ea typeface="Gill Sans"/>
                <a:cs typeface="Gill Sans"/>
                <a:sym typeface="Gill Sans"/>
              </a:defRPr>
            </a:lvl5pPr>
          </a:lstStyle>
          <a:p>
            <a:pPr lvl="0">
              <a:defRPr sz="1800"/>
            </a:pPr>
            <a:r>
              <a:rPr sz="4200"/>
              <a:t>Body Level One</a:t>
            </a:r>
          </a:p>
          <a:p>
            <a:pPr lvl="1">
              <a:defRPr sz="1800"/>
            </a:pPr>
            <a:r>
              <a:rPr sz="4200"/>
              <a:t>Body Level Two</a:t>
            </a:r>
          </a:p>
          <a:p>
            <a:pPr lvl="2">
              <a:defRPr sz="1800"/>
            </a:pPr>
            <a:r>
              <a:rPr sz="4200"/>
              <a:t>Body Level Three</a:t>
            </a:r>
          </a:p>
          <a:p>
            <a:pPr lvl="3">
              <a:defRPr sz="1800"/>
            </a:pPr>
            <a:r>
              <a:rPr sz="4200"/>
              <a:t>Body Level Four</a:t>
            </a:r>
          </a:p>
          <a:p>
            <a:pPr lvl="4">
              <a:defRPr sz="1800"/>
            </a:pPr>
            <a:r>
              <a:rPr sz="4200"/>
              <a:t>Body Level Five</a:t>
            </a: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copy 3">
    <p:spTree>
      <p:nvGrpSpPr>
        <p:cNvPr id="1" name=""/>
        <p:cNvGrpSpPr/>
        <p:nvPr/>
      </p:nvGrpSpPr>
      <p:grpSpPr>
        <a:xfrm>
          <a:off x="0" y="0"/>
          <a:ext cx="0" cy="0"/>
          <a:chOff x="0" y="0"/>
          <a:chExt cx="0" cy="0"/>
        </a:xfrm>
      </p:grpSpPr>
      <p:sp>
        <p:nvSpPr>
          <p:cNvPr id="55" name="Shape 55"/>
          <p:cNvSpPr>
            <a:spLocks noGrp="1"/>
          </p:cNvSpPr>
          <p:nvPr>
            <p:ph type="title"/>
          </p:nvPr>
        </p:nvSpPr>
        <p:spPr>
          <a:xfrm>
            <a:off x="1270000" y="254000"/>
            <a:ext cx="10464800" cy="2438400"/>
          </a:xfrm>
          <a:prstGeom prst="rect">
            <a:avLst/>
          </a:prstGeom>
        </p:spPr>
        <p:txBody>
          <a:bodyPr/>
          <a:lstStyle>
            <a:lvl1pPr algn="ctr">
              <a:defRPr sz="8400">
                <a:latin typeface="Gill Sans"/>
                <a:ea typeface="Gill Sans"/>
                <a:cs typeface="Gill Sans"/>
                <a:sym typeface="Gill Sans"/>
              </a:defRPr>
            </a:lvl1pPr>
          </a:lstStyle>
          <a:p>
            <a:pPr lvl="0">
              <a:defRPr sz="1800"/>
            </a:pPr>
            <a:r>
              <a:rPr sz="8400"/>
              <a:t>Title Text</a:t>
            </a:r>
          </a:p>
        </p:txBody>
      </p:sp>
      <p:sp>
        <p:nvSpPr>
          <p:cNvPr id="56" name="Shape 56"/>
          <p:cNvSpPr>
            <a:spLocks noGrp="1"/>
          </p:cNvSpPr>
          <p:nvPr>
            <p:ph type="body" idx="1"/>
          </p:nvPr>
        </p:nvSpPr>
        <p:spPr>
          <a:xfrm>
            <a:off x="1270000" y="2768600"/>
            <a:ext cx="10464800" cy="5715000"/>
          </a:xfrm>
          <a:prstGeom prst="rect">
            <a:avLst/>
          </a:prstGeom>
        </p:spPr>
        <p:txBody>
          <a:bodyPr/>
          <a:lstStyle>
            <a:lvl1pPr>
              <a:buSzPct val="171000"/>
              <a:defRPr>
                <a:latin typeface="Gill Sans"/>
                <a:ea typeface="Gill Sans"/>
                <a:cs typeface="Gill Sans"/>
                <a:sym typeface="Gill Sans"/>
              </a:defRPr>
            </a:lvl1pPr>
            <a:lvl2pPr>
              <a:buSzPct val="171000"/>
              <a:defRPr>
                <a:latin typeface="Gill Sans"/>
                <a:ea typeface="Gill Sans"/>
                <a:cs typeface="Gill Sans"/>
                <a:sym typeface="Gill Sans"/>
              </a:defRPr>
            </a:lvl2pPr>
            <a:lvl3pPr>
              <a:buSzPct val="171000"/>
              <a:defRPr>
                <a:latin typeface="Gill Sans"/>
                <a:ea typeface="Gill Sans"/>
                <a:cs typeface="Gill Sans"/>
                <a:sym typeface="Gill Sans"/>
              </a:defRPr>
            </a:lvl3pPr>
            <a:lvl4pPr>
              <a:buSzPct val="171000"/>
              <a:defRPr>
                <a:latin typeface="Gill Sans"/>
                <a:ea typeface="Gill Sans"/>
                <a:cs typeface="Gill Sans"/>
                <a:sym typeface="Gill Sans"/>
              </a:defRPr>
            </a:lvl4pPr>
            <a:lvl5pPr>
              <a:buSzPct val="171000"/>
              <a:defRPr>
                <a:latin typeface="Gill Sans"/>
                <a:ea typeface="Gill Sans"/>
                <a:cs typeface="Gill Sans"/>
                <a:sym typeface="Gill Sans"/>
              </a:defRPr>
            </a:lvl5pPr>
          </a:lstStyle>
          <a:p>
            <a:pPr lvl="0">
              <a:defRPr sz="1800"/>
            </a:pPr>
            <a:r>
              <a:rPr sz="4200"/>
              <a:t>Body Level One</a:t>
            </a:r>
          </a:p>
          <a:p>
            <a:pPr lvl="1">
              <a:defRPr sz="1800"/>
            </a:pPr>
            <a:r>
              <a:rPr sz="4200"/>
              <a:t>Body Level Two</a:t>
            </a:r>
          </a:p>
          <a:p>
            <a:pPr lvl="2">
              <a:defRPr sz="1800"/>
            </a:pPr>
            <a:r>
              <a:rPr sz="4200"/>
              <a:t>Body Level Three</a:t>
            </a:r>
          </a:p>
          <a:p>
            <a:pPr lvl="3">
              <a:defRPr sz="1800"/>
            </a:pPr>
            <a:r>
              <a:rPr sz="4200"/>
              <a:t>Body Level Four</a:t>
            </a:r>
          </a:p>
          <a:p>
            <a:pPr lvl="4">
              <a:defRPr sz="1800"/>
            </a:pPr>
            <a:r>
              <a:rPr sz="4200"/>
              <a:t>Body Level Five</a:t>
            </a: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copy 4">
    <p:spTree>
      <p:nvGrpSpPr>
        <p:cNvPr id="1" name=""/>
        <p:cNvGrpSpPr/>
        <p:nvPr/>
      </p:nvGrpSpPr>
      <p:grpSpPr>
        <a:xfrm>
          <a:off x="0" y="0"/>
          <a:ext cx="0" cy="0"/>
          <a:chOff x="0" y="0"/>
          <a:chExt cx="0" cy="0"/>
        </a:xfrm>
      </p:grpSpPr>
      <p:sp>
        <p:nvSpPr>
          <p:cNvPr id="58" name="Shape 58"/>
          <p:cNvSpPr>
            <a:spLocks noGrp="1"/>
          </p:cNvSpPr>
          <p:nvPr>
            <p:ph type="title"/>
          </p:nvPr>
        </p:nvSpPr>
        <p:spPr>
          <a:xfrm>
            <a:off x="1270000" y="254000"/>
            <a:ext cx="10464800" cy="2438400"/>
          </a:xfrm>
          <a:prstGeom prst="rect">
            <a:avLst/>
          </a:prstGeom>
        </p:spPr>
        <p:txBody>
          <a:bodyPr/>
          <a:lstStyle>
            <a:lvl1pPr algn="ctr">
              <a:defRPr sz="8400">
                <a:latin typeface="Gill Sans"/>
                <a:ea typeface="Gill Sans"/>
                <a:cs typeface="Gill Sans"/>
                <a:sym typeface="Gill Sans"/>
              </a:defRPr>
            </a:lvl1pPr>
          </a:lstStyle>
          <a:p>
            <a:pPr lvl="0">
              <a:defRPr sz="1800"/>
            </a:pPr>
            <a:r>
              <a:rPr sz="8400"/>
              <a:t>Title Text</a:t>
            </a:r>
          </a:p>
        </p:txBody>
      </p:sp>
      <p:sp>
        <p:nvSpPr>
          <p:cNvPr id="59" name="Shape 59"/>
          <p:cNvSpPr>
            <a:spLocks noGrp="1"/>
          </p:cNvSpPr>
          <p:nvPr>
            <p:ph type="body" idx="1"/>
          </p:nvPr>
        </p:nvSpPr>
        <p:spPr>
          <a:xfrm>
            <a:off x="1270000" y="2768600"/>
            <a:ext cx="10464800" cy="5715000"/>
          </a:xfrm>
          <a:prstGeom prst="rect">
            <a:avLst/>
          </a:prstGeom>
        </p:spPr>
        <p:txBody>
          <a:bodyPr/>
          <a:lstStyle>
            <a:lvl1pPr>
              <a:buSzPct val="171000"/>
              <a:defRPr>
                <a:latin typeface="Gill Sans"/>
                <a:ea typeface="Gill Sans"/>
                <a:cs typeface="Gill Sans"/>
                <a:sym typeface="Gill Sans"/>
              </a:defRPr>
            </a:lvl1pPr>
            <a:lvl2pPr>
              <a:buSzPct val="171000"/>
              <a:defRPr>
                <a:latin typeface="Gill Sans"/>
                <a:ea typeface="Gill Sans"/>
                <a:cs typeface="Gill Sans"/>
                <a:sym typeface="Gill Sans"/>
              </a:defRPr>
            </a:lvl2pPr>
            <a:lvl3pPr>
              <a:buSzPct val="171000"/>
              <a:defRPr>
                <a:latin typeface="Gill Sans"/>
                <a:ea typeface="Gill Sans"/>
                <a:cs typeface="Gill Sans"/>
                <a:sym typeface="Gill Sans"/>
              </a:defRPr>
            </a:lvl3pPr>
            <a:lvl4pPr>
              <a:buSzPct val="171000"/>
              <a:defRPr>
                <a:latin typeface="Gill Sans"/>
                <a:ea typeface="Gill Sans"/>
                <a:cs typeface="Gill Sans"/>
                <a:sym typeface="Gill Sans"/>
              </a:defRPr>
            </a:lvl4pPr>
            <a:lvl5pPr>
              <a:buSzPct val="171000"/>
              <a:defRPr>
                <a:latin typeface="Gill Sans"/>
                <a:ea typeface="Gill Sans"/>
                <a:cs typeface="Gill Sans"/>
                <a:sym typeface="Gill Sans"/>
              </a:defRPr>
            </a:lvl5pPr>
          </a:lstStyle>
          <a:p>
            <a:pPr lvl="0">
              <a:defRPr sz="1800"/>
            </a:pPr>
            <a:r>
              <a:rPr sz="4200"/>
              <a:t>Body Level One</a:t>
            </a:r>
          </a:p>
          <a:p>
            <a:pPr lvl="1">
              <a:defRPr sz="1800"/>
            </a:pPr>
            <a:r>
              <a:rPr sz="4200"/>
              <a:t>Body Level Two</a:t>
            </a:r>
          </a:p>
          <a:p>
            <a:pPr lvl="2">
              <a:defRPr sz="1800"/>
            </a:pPr>
            <a:r>
              <a:rPr sz="4200"/>
              <a:t>Body Level Three</a:t>
            </a:r>
          </a:p>
          <a:p>
            <a:pPr lvl="3">
              <a:defRPr sz="1800"/>
            </a:pPr>
            <a:r>
              <a:rPr sz="4200"/>
              <a:t>Body Level Four</a:t>
            </a:r>
          </a:p>
          <a:p>
            <a:pPr lvl="4">
              <a:defRPr sz="1800"/>
            </a:pPr>
            <a:r>
              <a:rPr sz="4200"/>
              <a:t>Body Level Five</a:t>
            </a: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copy 5">
    <p:spTree>
      <p:nvGrpSpPr>
        <p:cNvPr id="1" name=""/>
        <p:cNvGrpSpPr/>
        <p:nvPr/>
      </p:nvGrpSpPr>
      <p:grpSpPr>
        <a:xfrm>
          <a:off x="0" y="0"/>
          <a:ext cx="0" cy="0"/>
          <a:chOff x="0" y="0"/>
          <a:chExt cx="0" cy="0"/>
        </a:xfrm>
      </p:grpSpPr>
      <p:sp>
        <p:nvSpPr>
          <p:cNvPr id="61" name="Shape 61"/>
          <p:cNvSpPr>
            <a:spLocks noGrp="1"/>
          </p:cNvSpPr>
          <p:nvPr>
            <p:ph type="title"/>
          </p:nvPr>
        </p:nvSpPr>
        <p:spPr>
          <a:xfrm>
            <a:off x="1270000" y="254000"/>
            <a:ext cx="10464800" cy="2438400"/>
          </a:xfrm>
          <a:prstGeom prst="rect">
            <a:avLst/>
          </a:prstGeom>
        </p:spPr>
        <p:txBody>
          <a:bodyPr/>
          <a:lstStyle>
            <a:lvl1pPr algn="ctr">
              <a:defRPr sz="8400">
                <a:latin typeface="Gill Sans"/>
                <a:ea typeface="Gill Sans"/>
                <a:cs typeface="Gill Sans"/>
                <a:sym typeface="Gill Sans"/>
              </a:defRPr>
            </a:lvl1pPr>
          </a:lstStyle>
          <a:p>
            <a:pPr lvl="0">
              <a:defRPr sz="1800"/>
            </a:pPr>
            <a:r>
              <a:rPr sz="8400"/>
              <a:t>Title Text</a:t>
            </a:r>
          </a:p>
        </p:txBody>
      </p:sp>
      <p:sp>
        <p:nvSpPr>
          <p:cNvPr id="62" name="Shape 62"/>
          <p:cNvSpPr>
            <a:spLocks noGrp="1"/>
          </p:cNvSpPr>
          <p:nvPr>
            <p:ph type="body" idx="1"/>
          </p:nvPr>
        </p:nvSpPr>
        <p:spPr>
          <a:xfrm>
            <a:off x="1270000" y="2768600"/>
            <a:ext cx="10464800" cy="5715000"/>
          </a:xfrm>
          <a:prstGeom prst="rect">
            <a:avLst/>
          </a:prstGeom>
        </p:spPr>
        <p:txBody>
          <a:bodyPr/>
          <a:lstStyle>
            <a:lvl1pPr>
              <a:buSzPct val="171000"/>
              <a:defRPr>
                <a:latin typeface="Gill Sans"/>
                <a:ea typeface="Gill Sans"/>
                <a:cs typeface="Gill Sans"/>
                <a:sym typeface="Gill Sans"/>
              </a:defRPr>
            </a:lvl1pPr>
            <a:lvl2pPr>
              <a:buSzPct val="171000"/>
              <a:defRPr>
                <a:latin typeface="Gill Sans"/>
                <a:ea typeface="Gill Sans"/>
                <a:cs typeface="Gill Sans"/>
                <a:sym typeface="Gill Sans"/>
              </a:defRPr>
            </a:lvl2pPr>
            <a:lvl3pPr>
              <a:buSzPct val="171000"/>
              <a:defRPr>
                <a:latin typeface="Gill Sans"/>
                <a:ea typeface="Gill Sans"/>
                <a:cs typeface="Gill Sans"/>
                <a:sym typeface="Gill Sans"/>
              </a:defRPr>
            </a:lvl3pPr>
            <a:lvl4pPr>
              <a:buSzPct val="171000"/>
              <a:defRPr>
                <a:latin typeface="Gill Sans"/>
                <a:ea typeface="Gill Sans"/>
                <a:cs typeface="Gill Sans"/>
                <a:sym typeface="Gill Sans"/>
              </a:defRPr>
            </a:lvl4pPr>
            <a:lvl5pPr>
              <a:buSzPct val="171000"/>
              <a:defRPr>
                <a:latin typeface="Gill Sans"/>
                <a:ea typeface="Gill Sans"/>
                <a:cs typeface="Gill Sans"/>
                <a:sym typeface="Gill Sans"/>
              </a:defRPr>
            </a:lvl5pPr>
          </a:lstStyle>
          <a:p>
            <a:pPr lvl="0">
              <a:defRPr sz="1800"/>
            </a:pPr>
            <a:r>
              <a:rPr sz="4200"/>
              <a:t>Body Level One</a:t>
            </a:r>
          </a:p>
          <a:p>
            <a:pPr lvl="1">
              <a:defRPr sz="1800"/>
            </a:pPr>
            <a:r>
              <a:rPr sz="4200"/>
              <a:t>Body Level Two</a:t>
            </a:r>
          </a:p>
          <a:p>
            <a:pPr lvl="2">
              <a:defRPr sz="1800"/>
            </a:pPr>
            <a:r>
              <a:rPr sz="4200"/>
              <a:t>Body Level Three</a:t>
            </a:r>
          </a:p>
          <a:p>
            <a:pPr lvl="3">
              <a:defRPr sz="1800"/>
            </a:pPr>
            <a:r>
              <a:rPr sz="4200"/>
              <a:t>Body Level Four</a:t>
            </a:r>
          </a:p>
          <a:p>
            <a:pPr lvl="4">
              <a:defRPr sz="1800"/>
            </a:pPr>
            <a:r>
              <a:rPr sz="4200"/>
              <a:t>Body Level Five</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 name="Shape 9"/>
          <p:cNvSpPr>
            <a:spLocks noGrp="1"/>
          </p:cNvSpPr>
          <p:nvPr>
            <p:ph type="title"/>
          </p:nvPr>
        </p:nvSpPr>
        <p:spPr>
          <a:prstGeom prst="rect">
            <a:avLst/>
          </a:prstGeom>
        </p:spPr>
        <p:txBody>
          <a:bodyPr/>
          <a:lstStyle/>
          <a:p>
            <a:pPr lvl="0">
              <a:defRPr sz="1800"/>
            </a:pPr>
            <a:r>
              <a:rPr sz="5600"/>
              <a:t>Title Text</a:t>
            </a:r>
          </a:p>
        </p:txBody>
      </p:sp>
      <p:sp>
        <p:nvSpPr>
          <p:cNvPr id="10" name="Shape 10"/>
          <p:cNvSpPr>
            <a:spLocks noGrp="1"/>
          </p:cNvSpPr>
          <p:nvPr>
            <p:ph type="body" idx="1"/>
          </p:nvPr>
        </p:nvSpPr>
        <p:spPr>
          <a:prstGeom prst="rect">
            <a:avLst/>
          </a:prstGeom>
        </p:spPr>
        <p:txBody>
          <a:bodyPr/>
          <a:lstStyle/>
          <a:p>
            <a:pPr lvl="0">
              <a:defRPr sz="1800"/>
            </a:pPr>
            <a:r>
              <a:rPr sz="4200"/>
              <a:t>Body Level One</a:t>
            </a:r>
          </a:p>
          <a:p>
            <a:pPr lvl="1">
              <a:defRPr sz="1800"/>
            </a:pPr>
            <a:r>
              <a:rPr sz="4200"/>
              <a:t>Body Level Two</a:t>
            </a:r>
          </a:p>
          <a:p>
            <a:pPr lvl="2">
              <a:defRPr sz="1800"/>
            </a:pPr>
            <a:r>
              <a:rPr sz="4200"/>
              <a:t>Body Level Three</a:t>
            </a:r>
          </a:p>
          <a:p>
            <a:pPr lvl="3">
              <a:defRPr sz="1800"/>
            </a:pPr>
            <a:r>
              <a:rPr sz="4200"/>
              <a:t>Body Level Four</a:t>
            </a:r>
          </a:p>
          <a:p>
            <a:pPr lvl="4">
              <a:defRPr sz="1800"/>
            </a:pPr>
            <a:r>
              <a:rPr sz="4200"/>
              <a:t>Body Level Five</a:t>
            </a: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4" name="Shape 64"/>
          <p:cNvSpPr>
            <a:spLocks noGrp="1"/>
          </p:cNvSpPr>
          <p:nvPr>
            <p:ph type="title"/>
          </p:nvPr>
        </p:nvSpPr>
        <p:spPr>
          <a:prstGeom prst="rect">
            <a:avLst/>
          </a:prstGeom>
        </p:spPr>
        <p:txBody>
          <a:bodyPr/>
          <a:lstStyle/>
          <a:p>
            <a:pPr lvl="0">
              <a:defRPr sz="1800"/>
            </a:pPr>
            <a:r>
              <a:rPr sz="5600"/>
              <a:t>Title Text</a:t>
            </a:r>
          </a:p>
        </p:txBody>
      </p:sp>
      <p:sp>
        <p:nvSpPr>
          <p:cNvPr id="65" name="Shape 6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p>
            <a:pPr lvl="0">
              <a:defRPr sz="1800"/>
            </a:pPr>
            <a:r>
              <a:rPr sz="5600"/>
              <a:t>Title Text</a:t>
            </a:r>
          </a:p>
        </p:txBody>
      </p:sp>
      <p:sp>
        <p:nvSpPr>
          <p:cNvPr id="68" name="Shape 68"/>
          <p:cNvSpPr>
            <a:spLocks noGrp="1"/>
          </p:cNvSpPr>
          <p:nvPr>
            <p:ph type="body" idx="1"/>
          </p:nvPr>
        </p:nvSpPr>
        <p:spPr>
          <a:prstGeom prst="rect">
            <a:avLst/>
          </a:prstGeom>
        </p:spPr>
        <p:txBody>
          <a:bodyPr/>
          <a:lstStyle/>
          <a:p>
            <a:pPr lvl="0">
              <a:defRPr sz="1800"/>
            </a:pPr>
            <a:r>
              <a:rPr sz="4200"/>
              <a:t>Body Level One</a:t>
            </a:r>
          </a:p>
          <a:p>
            <a:pPr lvl="1">
              <a:defRPr sz="1800"/>
            </a:pPr>
            <a:r>
              <a:rPr sz="4200"/>
              <a:t>Body Level Two</a:t>
            </a:r>
          </a:p>
          <a:p>
            <a:pPr lvl="2">
              <a:defRPr sz="1800"/>
            </a:pPr>
            <a:r>
              <a:rPr sz="4200"/>
              <a:t>Body Level Three</a:t>
            </a:r>
          </a:p>
          <a:p>
            <a:pPr lvl="3">
              <a:defRPr sz="1800"/>
            </a:pPr>
            <a:r>
              <a:rPr sz="4200"/>
              <a:t>Body Level Four</a:t>
            </a:r>
          </a:p>
          <a:p>
            <a:pPr lvl="4">
              <a:defRPr sz="1800"/>
            </a:pPr>
            <a:r>
              <a:rPr sz="4200"/>
              <a:t>Body Level Five</a:t>
            </a:r>
          </a:p>
        </p:txBody>
      </p:sp>
      <p:sp>
        <p:nvSpPr>
          <p:cNvPr id="69" name="Shape 6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240" y="9040151"/>
            <a:ext cx="3034453" cy="519289"/>
          </a:xfrm>
          <a:prstGeom prst="rect">
            <a:avLst/>
          </a:prstGeom>
        </p:spPr>
        <p:txBody>
          <a:bodyPr lIns="130046" tIns="65023" rIns="130046" bIns="65023"/>
          <a:lstStyle>
            <a:lvl1pPr algn="ctr" defTabSz="1300192">
              <a:defRPr>
                <a:ea typeface="ヒラギノ角ゴ ProN W3" charset="0"/>
                <a:cs typeface="ヒラギノ角ゴ ProN W3" charset="0"/>
              </a:defRPr>
            </a:lvl1pPr>
          </a:lstStyle>
          <a:p>
            <a:pPr>
              <a:defRPr/>
            </a:pPr>
            <a:fld id="{E38A0FE0-7244-544C-AE07-53E0ADF122D7}" type="datetime1">
              <a:rPr lang="en-US"/>
              <a:pPr>
                <a:defRPr/>
              </a:pPr>
              <a:t>4/12/15</a:t>
            </a:fld>
            <a:endParaRPr lang="en-US"/>
          </a:p>
        </p:txBody>
      </p:sp>
      <p:sp>
        <p:nvSpPr>
          <p:cNvPr id="5" name="Footer Placeholder 4"/>
          <p:cNvSpPr>
            <a:spLocks noGrp="1"/>
          </p:cNvSpPr>
          <p:nvPr>
            <p:ph type="ftr" sz="quarter" idx="11"/>
          </p:nvPr>
        </p:nvSpPr>
        <p:spPr>
          <a:xfrm>
            <a:off x="4443307" y="9040151"/>
            <a:ext cx="4118187" cy="519289"/>
          </a:xfrm>
          <a:prstGeom prst="rect">
            <a:avLst/>
          </a:prstGeom>
        </p:spPr>
        <p:txBody>
          <a:bodyPr lIns="130046" tIns="65023" rIns="130046" bIns="65023"/>
          <a:lstStyle>
            <a:lvl1pPr defTabSz="1300192">
              <a:defRPr/>
            </a:lvl1pPr>
          </a:lstStyle>
          <a:p>
            <a:pPr>
              <a:defRPr/>
            </a:pPr>
            <a:endParaRPr lang="en-US"/>
          </a:p>
        </p:txBody>
      </p:sp>
      <p:sp>
        <p:nvSpPr>
          <p:cNvPr id="6" name="Slide Number Placeholder 5"/>
          <p:cNvSpPr>
            <a:spLocks noGrp="1"/>
          </p:cNvSpPr>
          <p:nvPr>
            <p:ph type="sldNum" sz="quarter" idx="12"/>
          </p:nvPr>
        </p:nvSpPr>
        <p:spPr>
          <a:xfrm>
            <a:off x="12554001" y="9271000"/>
            <a:ext cx="279298" cy="276999"/>
          </a:xfrm>
        </p:spPr>
        <p:txBody>
          <a:bodyPr/>
          <a:lstStyle>
            <a:lvl1pPr defTabSz="1300192">
              <a:defRPr>
                <a:ea typeface="ヒラギノ角ゴ ProN W3" charset="0"/>
                <a:cs typeface="ヒラギノ角ゴ ProN W3" charset="0"/>
              </a:defRPr>
            </a:lvl1pPr>
          </a:lstStyle>
          <a:p>
            <a:pPr>
              <a:defRPr/>
            </a:pPr>
            <a:fld id="{F0E0AF85-99A9-A646-B509-B89E60837988}" type="slidenum">
              <a:rPr lang="en-US"/>
              <a:pPr>
                <a:defRPr/>
              </a:pPr>
              <a:t>‹#›</a:t>
            </a:fld>
            <a:endParaRPr lang="en-US"/>
          </a:p>
        </p:txBody>
      </p:sp>
    </p:spTree>
    <p:extLst>
      <p:ext uri="{BB962C8B-B14F-4D97-AF65-F5344CB8AC3E}">
        <p14:creationId xmlns:p14="http://schemas.microsoft.com/office/powerpoint/2010/main" val="778520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50"/>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096" indent="0" algn="ctr">
              <a:buNone/>
              <a:defRPr>
                <a:solidFill>
                  <a:schemeClr val="tx1">
                    <a:tint val="75000"/>
                  </a:schemeClr>
                </a:solidFill>
              </a:defRPr>
            </a:lvl2pPr>
            <a:lvl3pPr marL="1300192" indent="0" algn="ctr">
              <a:buNone/>
              <a:defRPr>
                <a:solidFill>
                  <a:schemeClr val="tx1">
                    <a:tint val="75000"/>
                  </a:schemeClr>
                </a:solidFill>
              </a:defRPr>
            </a:lvl3pPr>
            <a:lvl4pPr marL="1950291" indent="0" algn="ctr">
              <a:buNone/>
              <a:defRPr>
                <a:solidFill>
                  <a:schemeClr val="tx1">
                    <a:tint val="75000"/>
                  </a:schemeClr>
                </a:solidFill>
              </a:defRPr>
            </a:lvl4pPr>
            <a:lvl5pPr marL="2600387" indent="0" algn="ctr">
              <a:buNone/>
              <a:defRPr>
                <a:solidFill>
                  <a:schemeClr val="tx1">
                    <a:tint val="75000"/>
                  </a:schemeClr>
                </a:solidFill>
              </a:defRPr>
            </a:lvl5pPr>
            <a:lvl6pPr marL="3250484" indent="0" algn="ctr">
              <a:buNone/>
              <a:defRPr>
                <a:solidFill>
                  <a:schemeClr val="tx1">
                    <a:tint val="75000"/>
                  </a:schemeClr>
                </a:solidFill>
              </a:defRPr>
            </a:lvl6pPr>
            <a:lvl7pPr marL="3900583" indent="0" algn="ctr">
              <a:buNone/>
              <a:defRPr>
                <a:solidFill>
                  <a:schemeClr val="tx1">
                    <a:tint val="75000"/>
                  </a:schemeClr>
                </a:solidFill>
              </a:defRPr>
            </a:lvl7pPr>
            <a:lvl8pPr marL="4550676" indent="0" algn="ctr">
              <a:buNone/>
              <a:defRPr>
                <a:solidFill>
                  <a:schemeClr val="tx1">
                    <a:tint val="75000"/>
                  </a:schemeClr>
                </a:solidFill>
              </a:defRPr>
            </a:lvl8pPr>
            <a:lvl9pPr marL="520077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50240" y="9040151"/>
            <a:ext cx="3034453" cy="519289"/>
          </a:xfrm>
          <a:prstGeom prst="rect">
            <a:avLst/>
          </a:prstGeom>
        </p:spPr>
        <p:txBody>
          <a:bodyPr lIns="130046" tIns="65023" rIns="130046" bIns="65023"/>
          <a:lstStyle>
            <a:lvl1pPr algn="ctr" defTabSz="1300192">
              <a:defRPr>
                <a:ea typeface="ヒラギノ角ゴ ProN W3" charset="0"/>
                <a:cs typeface="ヒラギノ角ゴ ProN W3" charset="0"/>
              </a:defRPr>
            </a:lvl1pPr>
          </a:lstStyle>
          <a:p>
            <a:pPr>
              <a:defRPr/>
            </a:pPr>
            <a:fld id="{AFA59515-7CA2-B04B-B0D3-71125CFEB054}" type="datetime1">
              <a:rPr lang="en-US"/>
              <a:pPr>
                <a:defRPr/>
              </a:pPr>
              <a:t>4/12/15</a:t>
            </a:fld>
            <a:endParaRPr lang="en-US"/>
          </a:p>
        </p:txBody>
      </p:sp>
      <p:sp>
        <p:nvSpPr>
          <p:cNvPr id="5" name="Footer Placeholder 4"/>
          <p:cNvSpPr>
            <a:spLocks noGrp="1"/>
          </p:cNvSpPr>
          <p:nvPr>
            <p:ph type="ftr" sz="quarter" idx="11"/>
          </p:nvPr>
        </p:nvSpPr>
        <p:spPr>
          <a:xfrm>
            <a:off x="4443307" y="9040151"/>
            <a:ext cx="4118187" cy="519289"/>
          </a:xfrm>
          <a:prstGeom prst="rect">
            <a:avLst/>
          </a:prstGeom>
        </p:spPr>
        <p:txBody>
          <a:bodyPr lIns="130046" tIns="65023" rIns="130046" bIns="65023"/>
          <a:lstStyle>
            <a:lvl1pPr defTabSz="1300192">
              <a:defRPr/>
            </a:lvl1pPr>
          </a:lstStyle>
          <a:p>
            <a:pPr>
              <a:defRPr/>
            </a:pPr>
            <a:endParaRPr lang="en-US"/>
          </a:p>
        </p:txBody>
      </p:sp>
      <p:sp>
        <p:nvSpPr>
          <p:cNvPr id="6" name="Slide Number Placeholder 5"/>
          <p:cNvSpPr>
            <a:spLocks noGrp="1"/>
          </p:cNvSpPr>
          <p:nvPr>
            <p:ph type="sldNum" sz="quarter" idx="12"/>
          </p:nvPr>
        </p:nvSpPr>
        <p:spPr>
          <a:xfrm>
            <a:off x="12554001" y="9271000"/>
            <a:ext cx="279298" cy="276999"/>
          </a:xfrm>
        </p:spPr>
        <p:txBody>
          <a:bodyPr/>
          <a:lstStyle>
            <a:lvl1pPr defTabSz="1300192">
              <a:defRPr>
                <a:ea typeface="ヒラギノ角ゴ ProN W3" charset="0"/>
                <a:cs typeface="ヒラギノ角ゴ ProN W3" charset="0"/>
              </a:defRPr>
            </a:lvl1pPr>
          </a:lstStyle>
          <a:p>
            <a:pPr>
              <a:defRPr/>
            </a:pPr>
            <a:fld id="{2CEE5480-536A-7A43-B168-E8D1935A7A83}" type="slidenum">
              <a:rPr lang="en-US"/>
              <a:pPr>
                <a:defRPr/>
              </a:pPr>
              <a:t>‹#›</a:t>
            </a:fld>
            <a:endParaRPr lang="en-US"/>
          </a:p>
        </p:txBody>
      </p:sp>
    </p:spTree>
    <p:extLst>
      <p:ext uri="{BB962C8B-B14F-4D97-AF65-F5344CB8AC3E}">
        <p14:creationId xmlns:p14="http://schemas.microsoft.com/office/powerpoint/2010/main" val="225904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17" name="Shape 17"/>
          <p:cNvSpPr>
            <a:spLocks noGrp="1"/>
          </p:cNvSpPr>
          <p:nvPr>
            <p:ph type="title"/>
          </p:nvPr>
        </p:nvSpPr>
        <p:spPr>
          <a:xfrm>
            <a:off x="1270000" y="254000"/>
            <a:ext cx="10464800" cy="2438400"/>
          </a:xfrm>
          <a:prstGeom prst="rect">
            <a:avLst/>
          </a:prstGeom>
        </p:spPr>
        <p:txBody>
          <a:bodyPr/>
          <a:lstStyle>
            <a:lvl1pPr algn="ctr">
              <a:defRPr sz="8400"/>
            </a:lvl1pPr>
          </a:lstStyle>
          <a:p>
            <a:pPr lvl="0">
              <a:defRPr sz="1800"/>
            </a:pPr>
            <a:r>
              <a:rPr sz="8400"/>
              <a:t>Title Text</a:t>
            </a:r>
          </a:p>
        </p:txBody>
      </p:sp>
      <p:sp>
        <p:nvSpPr>
          <p:cNvPr id="18" name="Shape 18"/>
          <p:cNvSpPr>
            <a:spLocks noGrp="1"/>
          </p:cNvSpPr>
          <p:nvPr>
            <p:ph type="body" idx="1"/>
          </p:nvPr>
        </p:nvSpPr>
        <p:spPr>
          <a:xfrm>
            <a:off x="1270000" y="2768600"/>
            <a:ext cx="10464800" cy="5715000"/>
          </a:xfrm>
          <a:prstGeom prst="rect">
            <a:avLst/>
          </a:prstGeom>
        </p:spPr>
        <p:txBody>
          <a:bodyPr lIns="0" tIns="0" rIns="0" bIns="0" numCol="2" spcCol="523240" anchor="t"/>
          <a:lstStyle>
            <a:lvl1pPr marL="812120" indent="-494620">
              <a:spcBef>
                <a:spcPts val="3800"/>
              </a:spcBef>
              <a:buSzPct val="171000"/>
              <a:defRPr sz="3200"/>
            </a:lvl1pPr>
            <a:lvl2pPr marL="1256620" indent="-494620">
              <a:spcBef>
                <a:spcPts val="3800"/>
              </a:spcBef>
              <a:buSzPct val="171000"/>
              <a:defRPr sz="3200"/>
            </a:lvl2pPr>
            <a:lvl3pPr marL="1701120" indent="-494620">
              <a:spcBef>
                <a:spcPts val="3800"/>
              </a:spcBef>
              <a:buSzPct val="171000"/>
              <a:defRPr sz="3200"/>
            </a:lvl3pPr>
            <a:lvl4pPr marL="2145620" indent="-494620">
              <a:spcBef>
                <a:spcPts val="3800"/>
              </a:spcBef>
              <a:buSzPct val="171000"/>
              <a:defRPr sz="3200"/>
            </a:lvl4pPr>
            <a:lvl5pPr marL="2590120" indent="-494620">
              <a:spcBef>
                <a:spcPts val="3800"/>
              </a:spcBef>
              <a:buSzPct val="171000"/>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0" name="Shape 20"/>
          <p:cNvSpPr>
            <a:spLocks noGrp="1"/>
          </p:cNvSpPr>
          <p:nvPr>
            <p:ph type="body" idx="1"/>
          </p:nvPr>
        </p:nvSpPr>
        <p:spPr>
          <a:xfrm>
            <a:off x="1270000" y="1270000"/>
            <a:ext cx="10464800" cy="7213600"/>
          </a:xfrm>
          <a:prstGeom prst="rect">
            <a:avLst/>
          </a:prstGeom>
        </p:spPr>
        <p:txBody>
          <a:bodyPr/>
          <a:lstStyle>
            <a:lvl1pPr>
              <a:spcBef>
                <a:spcPts val="4800"/>
              </a:spcBef>
              <a:buSzPct val="171000"/>
              <a:defRPr>
                <a:latin typeface="Gill Sans"/>
                <a:ea typeface="Gill Sans"/>
                <a:cs typeface="Gill Sans"/>
                <a:sym typeface="Gill Sans"/>
              </a:defRPr>
            </a:lvl1pPr>
            <a:lvl2pPr>
              <a:spcBef>
                <a:spcPts val="4800"/>
              </a:spcBef>
              <a:buSzPct val="171000"/>
              <a:defRPr>
                <a:latin typeface="Gill Sans"/>
                <a:ea typeface="Gill Sans"/>
                <a:cs typeface="Gill Sans"/>
                <a:sym typeface="Gill Sans"/>
              </a:defRPr>
            </a:lvl2pPr>
            <a:lvl3pPr>
              <a:spcBef>
                <a:spcPts val="4800"/>
              </a:spcBef>
              <a:buSzPct val="171000"/>
              <a:defRPr>
                <a:latin typeface="Gill Sans"/>
                <a:ea typeface="Gill Sans"/>
                <a:cs typeface="Gill Sans"/>
                <a:sym typeface="Gill Sans"/>
              </a:defRPr>
            </a:lvl3pPr>
            <a:lvl4pPr>
              <a:spcBef>
                <a:spcPts val="4800"/>
              </a:spcBef>
              <a:buSzPct val="171000"/>
              <a:defRPr>
                <a:latin typeface="Gill Sans"/>
                <a:ea typeface="Gill Sans"/>
                <a:cs typeface="Gill Sans"/>
                <a:sym typeface="Gill Sans"/>
              </a:defRPr>
            </a:lvl4pPr>
            <a:lvl5pPr>
              <a:spcBef>
                <a:spcPts val="4800"/>
              </a:spcBef>
              <a:buSzPct val="171000"/>
              <a:defRPr>
                <a:latin typeface="Gill Sans"/>
                <a:ea typeface="Gill Sans"/>
                <a:cs typeface="Gill Sans"/>
                <a:sym typeface="Gill Sans"/>
              </a:defRPr>
            </a:lvl5pPr>
          </a:lstStyle>
          <a:p>
            <a:pPr lvl="0">
              <a:defRPr sz="1800"/>
            </a:pPr>
            <a:r>
              <a:rPr sz="4200"/>
              <a:t>Body Level One</a:t>
            </a:r>
          </a:p>
          <a:p>
            <a:pPr lvl="1">
              <a:defRPr sz="1800"/>
            </a:pPr>
            <a:r>
              <a:rPr sz="4200"/>
              <a:t>Body Level Two</a:t>
            </a:r>
          </a:p>
          <a:p>
            <a:pPr lvl="2">
              <a:defRPr sz="1800"/>
            </a:pPr>
            <a:r>
              <a:rPr sz="4200"/>
              <a:t>Body Level Three</a:t>
            </a:r>
          </a:p>
          <a:p>
            <a:pPr lvl="3">
              <a:defRPr sz="1800"/>
            </a:pPr>
            <a:r>
              <a:rPr sz="4200"/>
              <a:t>Body Level Four</a:t>
            </a:r>
          </a:p>
          <a:p>
            <a:pPr lvl="4">
              <a:defRPr sz="1800"/>
            </a:pPr>
            <a:r>
              <a:rPr sz="4200"/>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3" name="Shape 23"/>
          <p:cNvSpPr>
            <a:spLocks noGrp="1"/>
          </p:cNvSpPr>
          <p:nvPr>
            <p:ph type="title"/>
          </p:nvPr>
        </p:nvSpPr>
        <p:spPr>
          <a:xfrm>
            <a:off x="1270000" y="254000"/>
            <a:ext cx="10464800" cy="2438400"/>
          </a:xfrm>
          <a:prstGeom prst="rect">
            <a:avLst/>
          </a:prstGeom>
        </p:spPr>
        <p:txBody>
          <a:bodyPr/>
          <a:lstStyle>
            <a:lvl1pPr algn="ctr">
              <a:defRPr sz="8400">
                <a:latin typeface="Gill Sans"/>
                <a:ea typeface="Gill Sans"/>
                <a:cs typeface="Gill Sans"/>
                <a:sym typeface="Gill Sans"/>
              </a:defRPr>
            </a:lvl1pPr>
          </a:lstStyle>
          <a:p>
            <a:pPr lvl="0">
              <a:defRPr sz="1800"/>
            </a:pPr>
            <a:r>
              <a:rPr sz="8400"/>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5" name="Shape 25"/>
          <p:cNvSpPr>
            <a:spLocks noGrp="1"/>
          </p:cNvSpPr>
          <p:nvPr>
            <p:ph type="title"/>
          </p:nvPr>
        </p:nvSpPr>
        <p:spPr>
          <a:xfrm>
            <a:off x="1270000" y="2971800"/>
            <a:ext cx="10464800" cy="3810000"/>
          </a:xfrm>
          <a:prstGeom prst="rect">
            <a:avLst/>
          </a:prstGeom>
        </p:spPr>
        <p:txBody>
          <a:bodyPr/>
          <a:lstStyle>
            <a:lvl1pPr algn="ctr">
              <a:defRPr sz="8400">
                <a:latin typeface="Gill Sans"/>
                <a:ea typeface="Gill Sans"/>
                <a:cs typeface="Gill Sans"/>
                <a:sym typeface="Gill Sans"/>
              </a:defRPr>
            </a:lvl1pPr>
          </a:lstStyle>
          <a:p>
            <a:pPr lvl="0">
              <a:defRPr sz="1800"/>
            </a:pPr>
            <a:r>
              <a:rPr sz="8400"/>
              <a:t>Title Text</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7" name="Shape 27"/>
          <p:cNvSpPr>
            <a:spLocks noGrp="1"/>
          </p:cNvSpPr>
          <p:nvPr>
            <p:ph type="title"/>
          </p:nvPr>
        </p:nvSpPr>
        <p:spPr>
          <a:xfrm>
            <a:off x="1270000" y="7366000"/>
            <a:ext cx="10464800" cy="1701800"/>
          </a:xfrm>
          <a:prstGeom prst="rect">
            <a:avLst/>
          </a:prstGeom>
        </p:spPr>
        <p:txBody>
          <a:bodyPr/>
          <a:lstStyle>
            <a:lvl1pPr algn="ctr">
              <a:defRPr sz="8400">
                <a:latin typeface="Gill Sans"/>
                <a:ea typeface="Gill Sans"/>
                <a:cs typeface="Gill Sans"/>
                <a:sym typeface="Gill Sans"/>
              </a:defRPr>
            </a:lvl1pPr>
          </a:lstStyle>
          <a:p>
            <a:pPr lvl="0">
              <a:defRPr sz="1800"/>
            </a:pPr>
            <a:r>
              <a:rPr sz="8400"/>
              <a:t>Title Text</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29" name="Shape 29"/>
          <p:cNvSpPr>
            <a:spLocks noGrp="1"/>
          </p:cNvSpPr>
          <p:nvPr>
            <p:ph type="title"/>
          </p:nvPr>
        </p:nvSpPr>
        <p:spPr>
          <a:xfrm>
            <a:off x="1270000" y="7366000"/>
            <a:ext cx="10464800" cy="1701800"/>
          </a:xfrm>
          <a:prstGeom prst="rect">
            <a:avLst/>
          </a:prstGeom>
        </p:spPr>
        <p:txBody>
          <a:bodyPr/>
          <a:lstStyle>
            <a:lvl1pPr algn="ctr">
              <a:defRPr sz="8400">
                <a:latin typeface="Gill Sans"/>
                <a:ea typeface="Gill Sans"/>
                <a:cs typeface="Gill Sans"/>
                <a:sym typeface="Gill Sans"/>
              </a:defRPr>
            </a:lvl1pPr>
          </a:lstStyle>
          <a:p>
            <a:pPr lvl="0">
              <a:defRPr sz="1800"/>
            </a:pPr>
            <a:r>
              <a:rPr sz="8400"/>
              <a:t>Title Text</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1" name="Shape 31"/>
          <p:cNvSpPr>
            <a:spLocks noGrp="1"/>
          </p:cNvSpPr>
          <p:nvPr>
            <p:ph type="title"/>
          </p:nvPr>
        </p:nvSpPr>
        <p:spPr>
          <a:xfrm>
            <a:off x="635000" y="1409700"/>
            <a:ext cx="5867400" cy="3302000"/>
          </a:xfrm>
          <a:prstGeom prst="rect">
            <a:avLst/>
          </a:prstGeom>
        </p:spPr>
        <p:txBody>
          <a:bodyPr lIns="0" tIns="0" rIns="0" bIns="0" anchor="b"/>
          <a:lstStyle>
            <a:lvl1pPr algn="ctr">
              <a:defRPr sz="7000">
                <a:latin typeface="Gill Sans"/>
                <a:ea typeface="Gill Sans"/>
                <a:cs typeface="Gill Sans"/>
                <a:sym typeface="Gill Sans"/>
              </a:defRPr>
            </a:lvl1pPr>
          </a:lstStyle>
          <a:p>
            <a:pPr lvl="0">
              <a:defRPr sz="1800"/>
            </a:pPr>
            <a:r>
              <a:rPr sz="7000"/>
              <a:t>Title Text</a:t>
            </a:r>
          </a:p>
        </p:txBody>
      </p:sp>
      <p:sp>
        <p:nvSpPr>
          <p:cNvPr id="32" name="Shape 32"/>
          <p:cNvSpPr>
            <a:spLocks noGrp="1"/>
          </p:cNvSpPr>
          <p:nvPr>
            <p:ph type="body" idx="1"/>
          </p:nvPr>
        </p:nvSpPr>
        <p:spPr>
          <a:xfrm>
            <a:off x="635000" y="4787900"/>
            <a:ext cx="5867400" cy="3302000"/>
          </a:xfrm>
          <a:prstGeom prst="rect">
            <a:avLst/>
          </a:prstGeom>
        </p:spPr>
        <p:txBody>
          <a:bodyPr lIns="0" tIns="0" rIns="0" bIns="0" anchor="t"/>
          <a:lstStyle>
            <a:lvl1pPr marL="0" indent="0" algn="ctr">
              <a:spcBef>
                <a:spcPts val="0"/>
              </a:spcBef>
              <a:buSzTx/>
              <a:buNone/>
              <a:defRPr sz="3400">
                <a:latin typeface="Gill Sans"/>
                <a:ea typeface="Gill Sans"/>
                <a:cs typeface="Gill Sans"/>
                <a:sym typeface="Gill Sans"/>
              </a:defRPr>
            </a:lvl1pPr>
            <a:lvl2pPr marL="0" indent="0" algn="ctr">
              <a:spcBef>
                <a:spcPts val="0"/>
              </a:spcBef>
              <a:buSzTx/>
              <a:buNone/>
              <a:defRPr sz="3400">
                <a:latin typeface="Gill Sans"/>
                <a:ea typeface="Gill Sans"/>
                <a:cs typeface="Gill Sans"/>
                <a:sym typeface="Gill Sans"/>
              </a:defRPr>
            </a:lvl2pPr>
            <a:lvl3pPr marL="0" indent="0" algn="ctr">
              <a:spcBef>
                <a:spcPts val="0"/>
              </a:spcBef>
              <a:buSzTx/>
              <a:buNone/>
              <a:defRPr sz="3400">
                <a:latin typeface="Gill Sans"/>
                <a:ea typeface="Gill Sans"/>
                <a:cs typeface="Gill Sans"/>
                <a:sym typeface="Gill Sans"/>
              </a:defRPr>
            </a:lvl3pPr>
            <a:lvl4pPr marL="0" indent="0" algn="ctr">
              <a:spcBef>
                <a:spcPts val="0"/>
              </a:spcBef>
              <a:buSzTx/>
              <a:buNone/>
              <a:defRPr sz="3400">
                <a:latin typeface="Gill Sans"/>
                <a:ea typeface="Gill Sans"/>
                <a:cs typeface="Gill Sans"/>
                <a:sym typeface="Gill Sans"/>
              </a:defRPr>
            </a:lvl4pPr>
            <a:lvl5pPr marL="0" indent="0" algn="ctr">
              <a:spcBef>
                <a:spcPts val="0"/>
              </a:spcBef>
              <a:buSzTx/>
              <a:buNone/>
              <a:defRPr sz="3400">
                <a:latin typeface="Gill Sans"/>
                <a:ea typeface="Gill Sans"/>
                <a:cs typeface="Gill Sans"/>
                <a:sym typeface="Gill Sans"/>
              </a:defRPr>
            </a:lvl5pPr>
          </a:lstStyle>
          <a:p>
            <a:pPr lvl="0">
              <a:defRPr sz="1800"/>
            </a:pPr>
            <a:r>
              <a:rPr sz="3400"/>
              <a:t>Body Level One</a:t>
            </a:r>
          </a:p>
          <a:p>
            <a:pPr lvl="1">
              <a:defRPr sz="1800"/>
            </a:pPr>
            <a:r>
              <a:rPr sz="3400"/>
              <a:t>Body Level Two</a:t>
            </a:r>
          </a:p>
          <a:p>
            <a:pPr lvl="2">
              <a:defRPr sz="1800"/>
            </a:pPr>
            <a:r>
              <a:rPr sz="3400"/>
              <a:t>Body Level Three</a:t>
            </a:r>
          </a:p>
          <a:p>
            <a:pPr lvl="3">
              <a:defRPr sz="1800"/>
            </a:pPr>
            <a:r>
              <a:rPr sz="3400"/>
              <a:t>Body Level Four</a:t>
            </a:r>
          </a:p>
          <a:p>
            <a:pPr lvl="4">
              <a:defRPr sz="1800"/>
            </a:pPr>
            <a:r>
              <a:rPr sz="3400"/>
              <a:t>Body Level Five</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7000" y="101600"/>
            <a:ext cx="127381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pPr>
            <a:r>
              <a:rPr sz="5600"/>
              <a:t>Title Text</a:t>
            </a:r>
          </a:p>
        </p:txBody>
      </p:sp>
      <p:sp>
        <p:nvSpPr>
          <p:cNvPr id="3" name="Shape 3"/>
          <p:cNvSpPr>
            <a:spLocks noGrp="1"/>
          </p:cNvSpPr>
          <p:nvPr>
            <p:ph type="body" idx="1"/>
          </p:nvPr>
        </p:nvSpPr>
        <p:spPr>
          <a:xfrm>
            <a:off x="127000" y="1625600"/>
            <a:ext cx="12738100" cy="8013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pPr>
            <a:r>
              <a:rPr sz="4200"/>
              <a:t>Body Level One</a:t>
            </a:r>
          </a:p>
          <a:p>
            <a:pPr lvl="1">
              <a:defRPr sz="1800"/>
            </a:pPr>
            <a:r>
              <a:rPr sz="4200"/>
              <a:t>Body Level Two</a:t>
            </a:r>
          </a:p>
          <a:p>
            <a:pPr lvl="2">
              <a:defRPr sz="1800"/>
            </a:pPr>
            <a:r>
              <a:rPr sz="4200"/>
              <a:t>Body Level Three</a:t>
            </a:r>
          </a:p>
          <a:p>
            <a:pPr lvl="3">
              <a:defRPr sz="1800"/>
            </a:pPr>
            <a:r>
              <a:rPr sz="4200"/>
              <a:t>Body Level Four</a:t>
            </a:r>
          </a:p>
          <a:p>
            <a:pPr lvl="4">
              <a:defRPr sz="1800"/>
            </a:pPr>
            <a:r>
              <a:rPr sz="4200"/>
              <a:t>Body Level Five</a:t>
            </a:r>
          </a:p>
        </p:txBody>
      </p:sp>
      <p:sp>
        <p:nvSpPr>
          <p:cNvPr id="4" name="Shape 4"/>
          <p:cNvSpPr>
            <a:spLocks noGrp="1"/>
          </p:cNvSpPr>
          <p:nvPr>
            <p:ph type="sldNum" sz="quarter" idx="2"/>
          </p:nvPr>
        </p:nvSpPr>
        <p:spPr>
          <a:xfrm>
            <a:off x="12522200" y="9271000"/>
            <a:ext cx="342900" cy="368300"/>
          </a:xfrm>
          <a:prstGeom prst="rect">
            <a:avLst/>
          </a:prstGeom>
          <a:ln w="12700">
            <a:miter lim="400000"/>
          </a:ln>
        </p:spPr>
        <p:txBody>
          <a:bodyPr wrap="none" lIns="0" tIns="0" rIns="0" bIns="0">
            <a:spAutoFit/>
          </a:bodyPr>
          <a:lstStyle>
            <a:lvl1pPr>
              <a:defRPr sz="1800"/>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Lst>
  <p:transition xmlns:p14="http://schemas.microsoft.com/office/powerpoint/2010/main" spd="med"/>
  <p:txStyles>
    <p:titleStyle>
      <a:lvl1pPr defTabSz="584200">
        <a:defRPr sz="5600">
          <a:latin typeface="+mn-lt"/>
          <a:ea typeface="+mn-ea"/>
          <a:cs typeface="+mn-cs"/>
          <a:sym typeface="Century Gothic"/>
        </a:defRPr>
      </a:lvl1pPr>
      <a:lvl2pPr indent="228600" defTabSz="584200">
        <a:defRPr sz="5600">
          <a:latin typeface="+mn-lt"/>
          <a:ea typeface="+mn-ea"/>
          <a:cs typeface="+mn-cs"/>
          <a:sym typeface="Century Gothic"/>
        </a:defRPr>
      </a:lvl2pPr>
      <a:lvl3pPr indent="457200" defTabSz="584200">
        <a:defRPr sz="5600">
          <a:latin typeface="+mn-lt"/>
          <a:ea typeface="+mn-ea"/>
          <a:cs typeface="+mn-cs"/>
          <a:sym typeface="Century Gothic"/>
        </a:defRPr>
      </a:lvl3pPr>
      <a:lvl4pPr indent="685800" defTabSz="584200">
        <a:defRPr sz="5600">
          <a:latin typeface="+mn-lt"/>
          <a:ea typeface="+mn-ea"/>
          <a:cs typeface="+mn-cs"/>
          <a:sym typeface="Century Gothic"/>
        </a:defRPr>
      </a:lvl4pPr>
      <a:lvl5pPr indent="914400" defTabSz="584200">
        <a:defRPr sz="5600">
          <a:latin typeface="+mn-lt"/>
          <a:ea typeface="+mn-ea"/>
          <a:cs typeface="+mn-cs"/>
          <a:sym typeface="Century Gothic"/>
        </a:defRPr>
      </a:lvl5pPr>
      <a:lvl6pPr indent="1143000" defTabSz="584200">
        <a:defRPr sz="5600">
          <a:latin typeface="+mn-lt"/>
          <a:ea typeface="+mn-ea"/>
          <a:cs typeface="+mn-cs"/>
          <a:sym typeface="Century Gothic"/>
        </a:defRPr>
      </a:lvl6pPr>
      <a:lvl7pPr indent="1371600" defTabSz="584200">
        <a:defRPr sz="5600">
          <a:latin typeface="+mn-lt"/>
          <a:ea typeface="+mn-ea"/>
          <a:cs typeface="+mn-cs"/>
          <a:sym typeface="Century Gothic"/>
        </a:defRPr>
      </a:lvl7pPr>
      <a:lvl8pPr indent="1600200" defTabSz="584200">
        <a:defRPr sz="5600">
          <a:latin typeface="+mn-lt"/>
          <a:ea typeface="+mn-ea"/>
          <a:cs typeface="+mn-cs"/>
          <a:sym typeface="Century Gothic"/>
        </a:defRPr>
      </a:lvl8pPr>
      <a:lvl9pPr indent="1828800" defTabSz="584200">
        <a:defRPr sz="5600">
          <a:latin typeface="+mn-lt"/>
          <a:ea typeface="+mn-ea"/>
          <a:cs typeface="+mn-cs"/>
          <a:sym typeface="Century Gothic"/>
        </a:defRPr>
      </a:lvl9pPr>
    </p:titleStyle>
    <p:bodyStyle>
      <a:lvl1pPr marL="889000" indent="-571500" defTabSz="584200">
        <a:spcBef>
          <a:spcPts val="2400"/>
        </a:spcBef>
        <a:buSzPct val="100000"/>
        <a:buChar char="•"/>
        <a:defRPr sz="4200">
          <a:latin typeface="+mn-lt"/>
          <a:ea typeface="+mn-ea"/>
          <a:cs typeface="+mn-cs"/>
          <a:sym typeface="Century Gothic"/>
        </a:defRPr>
      </a:lvl1pPr>
      <a:lvl2pPr marL="1333500" indent="-571500" defTabSz="584200">
        <a:spcBef>
          <a:spcPts val="2400"/>
        </a:spcBef>
        <a:buSzPct val="100000"/>
        <a:buChar char="•"/>
        <a:defRPr sz="4200">
          <a:latin typeface="+mn-lt"/>
          <a:ea typeface="+mn-ea"/>
          <a:cs typeface="+mn-cs"/>
          <a:sym typeface="Century Gothic"/>
        </a:defRPr>
      </a:lvl2pPr>
      <a:lvl3pPr marL="1778000" indent="-571500" defTabSz="584200">
        <a:spcBef>
          <a:spcPts val="2400"/>
        </a:spcBef>
        <a:buSzPct val="100000"/>
        <a:buChar char="•"/>
        <a:defRPr sz="4200">
          <a:latin typeface="+mn-lt"/>
          <a:ea typeface="+mn-ea"/>
          <a:cs typeface="+mn-cs"/>
          <a:sym typeface="Century Gothic"/>
        </a:defRPr>
      </a:lvl3pPr>
      <a:lvl4pPr marL="2222500" indent="-571500" defTabSz="584200">
        <a:spcBef>
          <a:spcPts val="2400"/>
        </a:spcBef>
        <a:buSzPct val="100000"/>
        <a:buChar char="•"/>
        <a:defRPr sz="4200">
          <a:latin typeface="+mn-lt"/>
          <a:ea typeface="+mn-ea"/>
          <a:cs typeface="+mn-cs"/>
          <a:sym typeface="Century Gothic"/>
        </a:defRPr>
      </a:lvl4pPr>
      <a:lvl5pPr marL="2667000" indent="-571500" defTabSz="584200">
        <a:spcBef>
          <a:spcPts val="2400"/>
        </a:spcBef>
        <a:buSzPct val="100000"/>
        <a:buChar char="•"/>
        <a:defRPr sz="4200">
          <a:latin typeface="+mn-lt"/>
          <a:ea typeface="+mn-ea"/>
          <a:cs typeface="+mn-cs"/>
          <a:sym typeface="Century Gothic"/>
        </a:defRPr>
      </a:lvl5pPr>
      <a:lvl6pPr marL="3022600" indent="-571500" defTabSz="584200">
        <a:spcBef>
          <a:spcPts val="2400"/>
        </a:spcBef>
        <a:buSzPct val="100000"/>
        <a:buChar char="•"/>
        <a:defRPr sz="4200">
          <a:latin typeface="+mn-lt"/>
          <a:ea typeface="+mn-ea"/>
          <a:cs typeface="+mn-cs"/>
          <a:sym typeface="Century Gothic"/>
        </a:defRPr>
      </a:lvl6pPr>
      <a:lvl7pPr marL="3378200" indent="-571500" defTabSz="584200">
        <a:spcBef>
          <a:spcPts val="2400"/>
        </a:spcBef>
        <a:buSzPct val="100000"/>
        <a:buChar char="•"/>
        <a:defRPr sz="4200">
          <a:latin typeface="+mn-lt"/>
          <a:ea typeface="+mn-ea"/>
          <a:cs typeface="+mn-cs"/>
          <a:sym typeface="Century Gothic"/>
        </a:defRPr>
      </a:lvl7pPr>
      <a:lvl8pPr marL="3733800" indent="-571500" defTabSz="584200">
        <a:spcBef>
          <a:spcPts val="2400"/>
        </a:spcBef>
        <a:buSzPct val="100000"/>
        <a:buChar char="•"/>
        <a:defRPr sz="4200">
          <a:latin typeface="+mn-lt"/>
          <a:ea typeface="+mn-ea"/>
          <a:cs typeface="+mn-cs"/>
          <a:sym typeface="Century Gothic"/>
        </a:defRPr>
      </a:lvl8pPr>
      <a:lvl9pPr marL="4089400" indent="-571500" defTabSz="584200">
        <a:spcBef>
          <a:spcPts val="2400"/>
        </a:spcBef>
        <a:buSzPct val="100000"/>
        <a:buChar char="•"/>
        <a:defRPr sz="4200">
          <a:latin typeface="+mn-lt"/>
          <a:ea typeface="+mn-ea"/>
          <a:cs typeface="+mn-cs"/>
          <a:sym typeface="Century Gothic"/>
        </a:defRPr>
      </a:lvl9pPr>
    </p:bodyStyle>
    <p:otherStyle>
      <a:lvl1pPr algn="ctr" defTabSz="584200">
        <a:defRPr>
          <a:solidFill>
            <a:schemeClr val="tx1"/>
          </a:solidFill>
          <a:latin typeface="+mn-lt"/>
          <a:ea typeface="+mn-ea"/>
          <a:cs typeface="+mn-cs"/>
          <a:sym typeface="Gill Sans"/>
        </a:defRPr>
      </a:lvl1pPr>
      <a:lvl2pPr indent="228600" algn="ctr" defTabSz="584200">
        <a:defRPr>
          <a:solidFill>
            <a:schemeClr val="tx1"/>
          </a:solidFill>
          <a:latin typeface="+mn-lt"/>
          <a:ea typeface="+mn-ea"/>
          <a:cs typeface="+mn-cs"/>
          <a:sym typeface="Gill Sans"/>
        </a:defRPr>
      </a:lvl2pPr>
      <a:lvl3pPr indent="457200" algn="ctr" defTabSz="584200">
        <a:defRPr>
          <a:solidFill>
            <a:schemeClr val="tx1"/>
          </a:solidFill>
          <a:latin typeface="+mn-lt"/>
          <a:ea typeface="+mn-ea"/>
          <a:cs typeface="+mn-cs"/>
          <a:sym typeface="Gill Sans"/>
        </a:defRPr>
      </a:lvl3pPr>
      <a:lvl4pPr indent="685800" algn="ctr" defTabSz="584200">
        <a:defRPr>
          <a:solidFill>
            <a:schemeClr val="tx1"/>
          </a:solidFill>
          <a:latin typeface="+mn-lt"/>
          <a:ea typeface="+mn-ea"/>
          <a:cs typeface="+mn-cs"/>
          <a:sym typeface="Gill Sans"/>
        </a:defRPr>
      </a:lvl4pPr>
      <a:lvl5pPr indent="914400" algn="ctr" defTabSz="584200">
        <a:defRPr>
          <a:solidFill>
            <a:schemeClr val="tx1"/>
          </a:solidFill>
          <a:latin typeface="+mn-lt"/>
          <a:ea typeface="+mn-ea"/>
          <a:cs typeface="+mn-cs"/>
          <a:sym typeface="Gill Sans"/>
        </a:defRPr>
      </a:lvl5pPr>
      <a:lvl6pPr indent="1143000" algn="ctr" defTabSz="584200">
        <a:defRPr>
          <a:solidFill>
            <a:schemeClr val="tx1"/>
          </a:solidFill>
          <a:latin typeface="+mn-lt"/>
          <a:ea typeface="+mn-ea"/>
          <a:cs typeface="+mn-cs"/>
          <a:sym typeface="Gill Sans"/>
        </a:defRPr>
      </a:lvl6pPr>
      <a:lvl7pPr indent="1371600" algn="ctr" defTabSz="584200">
        <a:defRPr>
          <a:solidFill>
            <a:schemeClr val="tx1"/>
          </a:solidFill>
          <a:latin typeface="+mn-lt"/>
          <a:ea typeface="+mn-ea"/>
          <a:cs typeface="+mn-cs"/>
          <a:sym typeface="Gill Sans"/>
        </a:defRPr>
      </a:lvl7pPr>
      <a:lvl8pPr indent="1600200" algn="ctr" defTabSz="584200">
        <a:defRPr>
          <a:solidFill>
            <a:schemeClr val="tx1"/>
          </a:solidFill>
          <a:latin typeface="+mn-lt"/>
          <a:ea typeface="+mn-ea"/>
          <a:cs typeface="+mn-cs"/>
          <a:sym typeface="Gill Sans"/>
        </a:defRPr>
      </a:lvl8pPr>
      <a:lvl9pPr indent="1828800" algn="ctr" defTabSz="584200">
        <a:defRPr>
          <a:solidFill>
            <a:schemeClr val="tx1"/>
          </a:solidFill>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3.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9.png"/><Relationship Id="rId18"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13.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12.xml.rels><?xml version="1.0" encoding="UTF-8" standalone="yes"?>
<Relationships xmlns="http://schemas.openxmlformats.org/package/2006/relationships"><Relationship Id="rId11" Type="http://schemas.openxmlformats.org/officeDocument/2006/relationships/image" Target="../media/image50.png"/><Relationship Id="rId12" Type="http://schemas.openxmlformats.org/officeDocument/2006/relationships/image" Target="../media/image51.png"/><Relationship Id="rId13" Type="http://schemas.openxmlformats.org/officeDocument/2006/relationships/image" Target="../media/image52.png"/><Relationship Id="rId14" Type="http://schemas.openxmlformats.org/officeDocument/2006/relationships/image" Target="../media/image53.png"/><Relationship Id="rId1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9" Type="http://schemas.openxmlformats.org/officeDocument/2006/relationships/image" Target="../media/image80.jpeg"/><Relationship Id="rId20" Type="http://schemas.openxmlformats.org/officeDocument/2006/relationships/image" Target="../media/image91.jpeg"/><Relationship Id="rId21" Type="http://schemas.openxmlformats.org/officeDocument/2006/relationships/image" Target="../media/image92.jpeg"/><Relationship Id="rId22" Type="http://schemas.openxmlformats.org/officeDocument/2006/relationships/image" Target="../media/image93.jpeg"/><Relationship Id="rId23" Type="http://schemas.openxmlformats.org/officeDocument/2006/relationships/image" Target="../media/image94.jpeg"/><Relationship Id="rId24" Type="http://schemas.openxmlformats.org/officeDocument/2006/relationships/image" Target="../media/image95.jpeg"/><Relationship Id="rId25" Type="http://schemas.openxmlformats.org/officeDocument/2006/relationships/image" Target="../media/image96.jpeg"/><Relationship Id="rId26" Type="http://schemas.openxmlformats.org/officeDocument/2006/relationships/image" Target="../media/image97.jpeg"/><Relationship Id="rId27" Type="http://schemas.openxmlformats.org/officeDocument/2006/relationships/image" Target="../media/image98.jpeg"/><Relationship Id="rId28" Type="http://schemas.openxmlformats.org/officeDocument/2006/relationships/image" Target="../media/image99.jpeg"/><Relationship Id="rId29" Type="http://schemas.openxmlformats.org/officeDocument/2006/relationships/image" Target="../media/image100.jpeg"/><Relationship Id="rId30" Type="http://schemas.openxmlformats.org/officeDocument/2006/relationships/image" Target="../media/image101.jpeg"/><Relationship Id="rId31" Type="http://schemas.openxmlformats.org/officeDocument/2006/relationships/image" Target="../media/image102.jpeg"/><Relationship Id="rId10" Type="http://schemas.openxmlformats.org/officeDocument/2006/relationships/image" Target="../media/image81.jpeg"/><Relationship Id="rId11" Type="http://schemas.openxmlformats.org/officeDocument/2006/relationships/image" Target="../media/image82.jpeg"/><Relationship Id="rId12" Type="http://schemas.openxmlformats.org/officeDocument/2006/relationships/image" Target="../media/image83.jpeg"/><Relationship Id="rId13" Type="http://schemas.openxmlformats.org/officeDocument/2006/relationships/image" Target="../media/image84.jpeg"/><Relationship Id="rId14" Type="http://schemas.openxmlformats.org/officeDocument/2006/relationships/image" Target="../media/image85.jpeg"/><Relationship Id="rId15" Type="http://schemas.openxmlformats.org/officeDocument/2006/relationships/image" Target="../media/image86.jpeg"/><Relationship Id="rId16" Type="http://schemas.openxmlformats.org/officeDocument/2006/relationships/image" Target="../media/image87.jpeg"/><Relationship Id="rId17" Type="http://schemas.openxmlformats.org/officeDocument/2006/relationships/image" Target="../media/image88.jpeg"/><Relationship Id="rId18" Type="http://schemas.openxmlformats.org/officeDocument/2006/relationships/image" Target="../media/image89.jpeg"/><Relationship Id="rId19"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image" Target="../media/image73.jpeg"/><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jpeg"/><Relationship Id="rId8" Type="http://schemas.openxmlformats.org/officeDocument/2006/relationships/image" Target="../media/image7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1" Type="http://schemas.openxmlformats.org/officeDocument/2006/relationships/slideLayout" Target="../slideLayouts/slideLayout2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2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20.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image" Target="../media/image117.png"/></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png"/><Relationship Id="rId5" Type="http://schemas.openxmlformats.org/officeDocument/2006/relationships/image" Target="../media/image120.jpeg"/><Relationship Id="rId6" Type="http://schemas.openxmlformats.org/officeDocument/2006/relationships/image" Target="../media/image121.png"/><Relationship Id="rId7" Type="http://schemas.openxmlformats.org/officeDocument/2006/relationships/image" Target="../media/image122.jpeg"/><Relationship Id="rId8" Type="http://schemas.openxmlformats.org/officeDocument/2006/relationships/image" Target="../media/image123.png"/><Relationship Id="rId9" Type="http://schemas.openxmlformats.org/officeDocument/2006/relationships/image" Target="../media/image124.png"/><Relationship Id="rId10" Type="http://schemas.openxmlformats.org/officeDocument/2006/relationships/image" Target="../media/image125.png"/><Relationship Id="rId1" Type="http://schemas.openxmlformats.org/officeDocument/2006/relationships/slideLayout" Target="../slideLayouts/slideLayout22.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20.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1"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title"/>
          </p:nvPr>
        </p:nvSpPr>
        <p:spPr>
          <a:xfrm>
            <a:off x="1270000" y="457200"/>
            <a:ext cx="10464800" cy="3302000"/>
          </a:xfrm>
          <a:prstGeom prst="rect">
            <a:avLst/>
          </a:prstGeom>
        </p:spPr>
        <p:txBody>
          <a:bodyPr>
            <a:normAutofit/>
          </a:bodyPr>
          <a:lstStyle>
            <a:lvl1pPr defTabSz="543305">
              <a:defRPr sz="7812"/>
            </a:lvl1pPr>
          </a:lstStyle>
          <a:p>
            <a:pPr lvl="0">
              <a:defRPr sz="1800"/>
            </a:pPr>
            <a:r>
              <a:rPr sz="7812"/>
              <a:t>Scene Understanding from RGB-D Images</a:t>
            </a:r>
          </a:p>
        </p:txBody>
      </p:sp>
      <p:sp>
        <p:nvSpPr>
          <p:cNvPr id="74" name="Shape 74"/>
          <p:cNvSpPr>
            <a:spLocks noGrp="1"/>
          </p:cNvSpPr>
          <p:nvPr>
            <p:ph type="body" idx="1"/>
          </p:nvPr>
        </p:nvSpPr>
        <p:spPr>
          <a:xfrm>
            <a:off x="819150" y="5626100"/>
            <a:ext cx="11366500" cy="1346200"/>
          </a:xfrm>
          <a:prstGeom prst="rect">
            <a:avLst/>
          </a:prstGeom>
        </p:spPr>
        <p:txBody>
          <a:bodyPr/>
          <a:lstStyle>
            <a:lvl1pPr>
              <a:defRPr>
                <a:latin typeface="+mn-lt"/>
                <a:ea typeface="+mn-ea"/>
                <a:cs typeface="+mn-cs"/>
                <a:sym typeface="Century Gothic"/>
              </a:defRPr>
            </a:lvl1pPr>
          </a:lstStyle>
          <a:p>
            <a:pPr lvl="0">
              <a:defRPr sz="1800"/>
            </a:pPr>
            <a:r>
              <a:rPr sz="3600"/>
              <a:t>Saurabh Gupta, Ross Girshick, Pablo Arbeláez, Jitendra Malik</a:t>
            </a:r>
          </a:p>
        </p:txBody>
      </p:sp>
      <p:sp>
        <p:nvSpPr>
          <p:cNvPr id="75" name="Shape 75"/>
          <p:cNvSpPr/>
          <p:nvPr/>
        </p:nvSpPr>
        <p:spPr>
          <a:xfrm>
            <a:off x="1231900" y="4076700"/>
            <a:ext cx="10464800" cy="113072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lstStyle/>
          <a:p>
            <a:pPr lvl="0">
              <a:defRPr sz="1800"/>
            </a:pPr>
            <a:r>
              <a:rPr sz="2800">
                <a:solidFill>
                  <a:srgbClr val="0433FF"/>
                </a:solidFill>
                <a:latin typeface="+mn-lt"/>
                <a:ea typeface="+mn-ea"/>
                <a:cs typeface="+mn-cs"/>
                <a:sym typeface="Century Gothic"/>
              </a:rPr>
              <a:t>Object Detection, Semantic and Instance Segmentation</a:t>
            </a:r>
          </a:p>
          <a:p>
            <a:pPr lvl="0">
              <a:defRPr sz="1800"/>
            </a:pPr>
            <a:r>
              <a:rPr sz="2800">
                <a:solidFill>
                  <a:srgbClr val="0433FF"/>
                </a:solidFill>
                <a:latin typeface="+mn-lt"/>
                <a:ea typeface="+mn-ea"/>
                <a:cs typeface="+mn-cs"/>
                <a:sym typeface="Century Gothic"/>
              </a:rPr>
              <a:t>Pose Estimation</a:t>
            </a:r>
          </a:p>
        </p:txBody>
      </p:sp>
      <p:sp>
        <p:nvSpPr>
          <p:cNvPr id="76" name="Shape 76"/>
          <p:cNvSpPr/>
          <p:nvPr/>
        </p:nvSpPr>
        <p:spPr>
          <a:xfrm>
            <a:off x="819150" y="8534556"/>
            <a:ext cx="11366500"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defRPr sz="3600">
                <a:latin typeface="+mn-lt"/>
                <a:ea typeface="+mn-ea"/>
                <a:cs typeface="+mn-cs"/>
                <a:sym typeface="Century Gothic"/>
              </a:defRPr>
            </a:lvl1pPr>
          </a:lstStyle>
          <a:p>
            <a:pPr lvl="0">
              <a:defRPr sz="1800"/>
            </a:pPr>
            <a:r>
              <a:rPr sz="3600"/>
              <a:t>UC Berkeley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title"/>
          </p:nvPr>
        </p:nvSpPr>
        <p:spPr>
          <a:prstGeom prst="rect">
            <a:avLst/>
          </a:prstGeom>
        </p:spPr>
        <p:txBody>
          <a:bodyPr/>
          <a:lstStyle>
            <a:lvl1pPr>
              <a:defRPr sz="4800"/>
            </a:lvl1pPr>
          </a:lstStyle>
          <a:p>
            <a:pPr lvl="0">
              <a:defRPr sz="1800"/>
            </a:pPr>
            <a:r>
              <a:rPr sz="4800"/>
              <a:t>Results</a:t>
            </a:r>
          </a:p>
        </p:txBody>
      </p:sp>
      <p:pic>
        <p:nvPicPr>
          <p:cNvPr id="325" name="img_5961_color.png"/>
          <p:cNvPicPr/>
          <p:nvPr/>
        </p:nvPicPr>
        <p:blipFill>
          <a:blip r:embed="rId3">
            <a:extLst/>
          </a:blip>
          <a:stretch>
            <a:fillRect/>
          </a:stretch>
        </p:blipFill>
        <p:spPr>
          <a:xfrm>
            <a:off x="596900" y="1574800"/>
            <a:ext cx="3810000" cy="2891518"/>
          </a:xfrm>
          <a:prstGeom prst="rect">
            <a:avLst/>
          </a:prstGeom>
          <a:ln w="12700">
            <a:miter lim="400000"/>
          </a:ln>
        </p:spPr>
      </p:pic>
      <p:pic>
        <p:nvPicPr>
          <p:cNvPr id="326" name="img_5961_depth.png"/>
          <p:cNvPicPr/>
          <p:nvPr/>
        </p:nvPicPr>
        <p:blipFill>
          <a:blip r:embed="rId4">
            <a:extLst/>
          </a:blip>
          <a:stretch>
            <a:fillRect/>
          </a:stretch>
        </p:blipFill>
        <p:spPr>
          <a:xfrm>
            <a:off x="596900" y="5041900"/>
            <a:ext cx="3810000" cy="2891518"/>
          </a:xfrm>
          <a:prstGeom prst="rect">
            <a:avLst/>
          </a:prstGeom>
          <a:ln w="12700">
            <a:miter lim="400000"/>
          </a:ln>
        </p:spPr>
      </p:pic>
      <p:pic>
        <p:nvPicPr>
          <p:cNvPr id="327" name="img_5961_Ucm.png"/>
          <p:cNvPicPr/>
          <p:nvPr/>
        </p:nvPicPr>
        <p:blipFill>
          <a:blip r:embed="rId5">
            <a:extLst/>
          </a:blip>
          <a:stretch>
            <a:fillRect/>
          </a:stretch>
        </p:blipFill>
        <p:spPr>
          <a:xfrm>
            <a:off x="4584700" y="5067300"/>
            <a:ext cx="3810000" cy="2891518"/>
          </a:xfrm>
          <a:prstGeom prst="rect">
            <a:avLst/>
          </a:prstGeom>
          <a:ln w="12700">
            <a:solidFill/>
            <a:miter lim="400000"/>
          </a:ln>
        </p:spPr>
      </p:pic>
      <p:pic>
        <p:nvPicPr>
          <p:cNvPr id="328" name="img_5961_colorUcm.png"/>
          <p:cNvPicPr/>
          <p:nvPr/>
        </p:nvPicPr>
        <p:blipFill>
          <a:blip r:embed="rId6">
            <a:extLst/>
          </a:blip>
          <a:stretch>
            <a:fillRect/>
          </a:stretch>
        </p:blipFill>
        <p:spPr>
          <a:xfrm>
            <a:off x="4584700" y="1574800"/>
            <a:ext cx="3810000" cy="2891518"/>
          </a:xfrm>
          <a:prstGeom prst="rect">
            <a:avLst/>
          </a:prstGeom>
          <a:ln w="12700">
            <a:solidFill/>
            <a:miter lim="400000"/>
          </a:ln>
        </p:spPr>
      </p:pic>
      <p:sp>
        <p:nvSpPr>
          <p:cNvPr id="329" name="Shape 329"/>
          <p:cNvSpPr/>
          <p:nvPr/>
        </p:nvSpPr>
        <p:spPr>
          <a:xfrm>
            <a:off x="2135137" y="4470400"/>
            <a:ext cx="740124"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n-lt"/>
                <a:ea typeface="+mn-ea"/>
                <a:cs typeface="+mn-cs"/>
                <a:sym typeface="Century Gothic"/>
              </a:defRPr>
            </a:lvl1pPr>
          </a:lstStyle>
          <a:p>
            <a:pPr lvl="0">
              <a:defRPr sz="1800"/>
            </a:pPr>
            <a:r>
              <a:rPr sz="2400"/>
              <a:t>RGB</a:t>
            </a:r>
          </a:p>
        </p:txBody>
      </p:sp>
      <p:sp>
        <p:nvSpPr>
          <p:cNvPr id="330" name="Shape 330"/>
          <p:cNvSpPr/>
          <p:nvPr/>
        </p:nvSpPr>
        <p:spPr>
          <a:xfrm>
            <a:off x="2326487" y="7962900"/>
            <a:ext cx="341115"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n-lt"/>
                <a:ea typeface="+mn-ea"/>
                <a:cs typeface="+mn-cs"/>
                <a:sym typeface="Century Gothic"/>
              </a:defRPr>
            </a:lvl1pPr>
          </a:lstStyle>
          <a:p>
            <a:pPr lvl="0">
              <a:defRPr sz="1800"/>
            </a:pPr>
            <a:r>
              <a:rPr sz="2400"/>
              <a:t>D</a:t>
            </a:r>
          </a:p>
        </p:txBody>
      </p:sp>
      <p:sp>
        <p:nvSpPr>
          <p:cNvPr id="331" name="Shape 331"/>
          <p:cNvSpPr/>
          <p:nvPr/>
        </p:nvSpPr>
        <p:spPr>
          <a:xfrm>
            <a:off x="5310094" y="4470400"/>
            <a:ext cx="2374901"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gPb-UCM(RGB)</a:t>
            </a:r>
          </a:p>
        </p:txBody>
      </p:sp>
      <p:sp>
        <p:nvSpPr>
          <p:cNvPr id="332" name="Shape 332"/>
          <p:cNvSpPr/>
          <p:nvPr/>
        </p:nvSpPr>
        <p:spPr>
          <a:xfrm>
            <a:off x="5118100" y="8001000"/>
            <a:ext cx="27686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This Work (RGB-D)</a:t>
            </a:r>
          </a:p>
        </p:txBody>
      </p:sp>
      <p:grpSp>
        <p:nvGrpSpPr>
          <p:cNvPr id="335" name="Group 335"/>
          <p:cNvGrpSpPr/>
          <p:nvPr/>
        </p:nvGrpSpPr>
        <p:grpSpPr>
          <a:xfrm>
            <a:off x="6858000" y="3094457"/>
            <a:ext cx="2295008" cy="5020738"/>
            <a:chOff x="0" y="0"/>
            <a:chExt cx="2295007" cy="5020737"/>
          </a:xfrm>
        </p:grpSpPr>
        <p:sp>
          <p:nvSpPr>
            <p:cNvPr id="333" name="Shape 333"/>
            <p:cNvSpPr/>
            <p:nvPr/>
          </p:nvSpPr>
          <p:spPr>
            <a:xfrm rot="12653387">
              <a:off x="-105719" y="4118930"/>
              <a:ext cx="2501901" cy="279401"/>
            </a:xfrm>
            <a:prstGeom prst="rightArrow">
              <a:avLst>
                <a:gd name="adj1" fmla="val 27797"/>
                <a:gd name="adj2" fmla="val 69230"/>
              </a:avLst>
            </a:prstGeom>
            <a:solidFill>
              <a:srgbClr val="FF2600"/>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334" name="Shape 334"/>
            <p:cNvSpPr/>
            <p:nvPr/>
          </p:nvSpPr>
          <p:spPr>
            <a:xfrm rot="12653387">
              <a:off x="-101174" y="622407"/>
              <a:ext cx="2501901" cy="279401"/>
            </a:xfrm>
            <a:prstGeom prst="rightArrow">
              <a:avLst>
                <a:gd name="adj1" fmla="val 27797"/>
                <a:gd name="adj2" fmla="val 69230"/>
              </a:avLst>
            </a:prstGeom>
            <a:solidFill>
              <a:srgbClr val="0433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sp>
        <p:nvSpPr>
          <p:cNvPr id="336" name="Shape 336"/>
          <p:cNvSpPr/>
          <p:nvPr/>
        </p:nvSpPr>
        <p:spPr>
          <a:xfrm>
            <a:off x="9093200" y="1822450"/>
            <a:ext cx="3454400"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Less distracted by albedo</a:t>
            </a:r>
          </a:p>
        </p:txBody>
      </p:sp>
      <p:sp>
        <p:nvSpPr>
          <p:cNvPr id="340" name="Shape 340"/>
          <p:cNvSpPr/>
          <p:nvPr/>
        </p:nvSpPr>
        <p:spPr>
          <a:xfrm>
            <a:off x="9093200" y="3638550"/>
            <a:ext cx="3454400"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Higher Recall</a:t>
            </a:r>
          </a:p>
        </p:txBody>
      </p:sp>
      <p:sp>
        <p:nvSpPr>
          <p:cNvPr id="344" name="Shape 344"/>
          <p:cNvSpPr/>
          <p:nvPr/>
        </p:nvSpPr>
        <p:spPr>
          <a:xfrm>
            <a:off x="9029700" y="5270500"/>
            <a:ext cx="3454400"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Higher Precision</a:t>
            </a:r>
          </a:p>
        </p:txBody>
      </p:sp>
      <p:sp>
        <p:nvSpPr>
          <p:cNvPr id="345" name="Shape 345"/>
          <p:cNvSpPr/>
          <p:nvPr/>
        </p:nvSpPr>
        <p:spPr>
          <a:xfrm>
            <a:off x="9093200" y="6826250"/>
            <a:ext cx="3454400"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More Complete Objects</a:t>
            </a:r>
          </a:p>
        </p:txBody>
      </p:sp>
      <p:grpSp>
        <p:nvGrpSpPr>
          <p:cNvPr id="350" name="Group 350"/>
          <p:cNvGrpSpPr/>
          <p:nvPr/>
        </p:nvGrpSpPr>
        <p:grpSpPr>
          <a:xfrm>
            <a:off x="4991099" y="1219200"/>
            <a:ext cx="2098730" cy="5919890"/>
            <a:chOff x="0" y="0"/>
            <a:chExt cx="2098728" cy="5919889"/>
          </a:xfrm>
        </p:grpSpPr>
        <p:sp>
          <p:nvSpPr>
            <p:cNvPr id="346" name="Shape 346"/>
            <p:cNvSpPr/>
            <p:nvPr/>
          </p:nvSpPr>
          <p:spPr>
            <a:xfrm rot="5993568">
              <a:off x="-710000" y="1112637"/>
              <a:ext cx="2260601" cy="279401"/>
            </a:xfrm>
            <a:prstGeom prst="rightArrow">
              <a:avLst>
                <a:gd name="adj1" fmla="val 27797"/>
                <a:gd name="adj2" fmla="val 69230"/>
              </a:avLst>
            </a:prstGeom>
            <a:solidFill>
              <a:srgbClr val="0433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347" name="Shape 347"/>
            <p:cNvSpPr/>
            <p:nvPr/>
          </p:nvSpPr>
          <p:spPr>
            <a:xfrm rot="5993568">
              <a:off x="-798486" y="4642694"/>
              <a:ext cx="2260601" cy="279401"/>
            </a:xfrm>
            <a:prstGeom prst="rightArrow">
              <a:avLst>
                <a:gd name="adj1" fmla="val 27797"/>
                <a:gd name="adj2" fmla="val 69230"/>
              </a:avLst>
            </a:prstGeom>
            <a:solidFill>
              <a:srgbClr val="FF2600"/>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348" name="Shape 348"/>
            <p:cNvSpPr/>
            <p:nvPr/>
          </p:nvSpPr>
          <p:spPr>
            <a:xfrm rot="5993568">
              <a:off x="636614" y="997794"/>
              <a:ext cx="2260601" cy="279401"/>
            </a:xfrm>
            <a:prstGeom prst="rightArrow">
              <a:avLst>
                <a:gd name="adj1" fmla="val 27797"/>
                <a:gd name="adj2" fmla="val 69230"/>
              </a:avLst>
            </a:prstGeom>
            <a:solidFill>
              <a:srgbClr val="0433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349" name="Shape 349"/>
            <p:cNvSpPr/>
            <p:nvPr/>
          </p:nvSpPr>
          <p:spPr>
            <a:xfrm rot="5993568">
              <a:off x="636614" y="4566494"/>
              <a:ext cx="2260601" cy="279401"/>
            </a:xfrm>
            <a:prstGeom prst="rightArrow">
              <a:avLst>
                <a:gd name="adj1" fmla="val 27797"/>
                <a:gd name="adj2" fmla="val 69230"/>
              </a:avLst>
            </a:prstGeom>
            <a:solidFill>
              <a:srgbClr val="FF2600"/>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33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7" nodeType="afterEffect">
                                  <p:stCondLst>
                                    <p:cond delay="0"/>
                                  </p:stCondLst>
                                  <p:iterate>
                                    <p:tmAbs val="0"/>
                                  </p:iterate>
                                  <p:childTnLst>
                                    <p:set>
                                      <p:cBhvr>
                                        <p:cTn id="13" fill="hold"/>
                                        <p:tgtEl>
                                          <p:spTgt spid="35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8" nodeType="clickEffect">
                                  <p:stCondLst>
                                    <p:cond delay="0"/>
                                  </p:stCondLst>
                                  <p:iterate>
                                    <p:tmAbs val="0"/>
                                  </p:iterate>
                                  <p:childTnLst>
                                    <p:set>
                                      <p:cBhvr>
                                        <p:cTn id="17" fill="hold">
                                          <p:stCondLst>
                                            <p:cond delay="0"/>
                                          </p:stCondLst>
                                        </p:cTn>
                                        <p:tgtEl>
                                          <p:spTgt spid="3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1" animBg="1" advAuto="0"/>
      <p:bldP spid="335" grpId="2" animBg="1" advAuto="0"/>
      <p:bldP spid="350" grpId="7" animBg="1" advAuto="0"/>
      <p:bldP spid="350" grpId="8"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p:cNvSpPr>
          <p:nvPr>
            <p:ph type="title"/>
          </p:nvPr>
        </p:nvSpPr>
        <p:spPr>
          <a:prstGeom prst="rect">
            <a:avLst/>
          </a:prstGeom>
        </p:spPr>
        <p:txBody>
          <a:bodyPr/>
          <a:lstStyle>
            <a:lvl1pPr>
              <a:defRPr sz="4800"/>
            </a:lvl1pPr>
          </a:lstStyle>
          <a:p>
            <a:pPr lvl="0">
              <a:defRPr sz="1800"/>
            </a:pPr>
            <a:r>
              <a:rPr sz="4800"/>
              <a:t>Results</a:t>
            </a:r>
          </a:p>
        </p:txBody>
      </p:sp>
      <p:pic>
        <p:nvPicPr>
          <p:cNvPr id="355" name="img_5961_color.png"/>
          <p:cNvPicPr/>
          <p:nvPr/>
        </p:nvPicPr>
        <p:blipFill>
          <a:blip r:embed="rId3" cstate="screen">
            <a:extLst>
              <a:ext uri="{28A0092B-C50C-407E-A947-70E740481C1C}">
                <a14:useLocalDpi xmlns:a14="http://schemas.microsoft.com/office/drawing/2010/main"/>
              </a:ext>
            </a:extLst>
          </a:blip>
          <a:stretch>
            <a:fillRect/>
          </a:stretch>
        </p:blipFill>
        <p:spPr>
          <a:xfrm>
            <a:off x="355600" y="1943100"/>
            <a:ext cx="2286000" cy="1734911"/>
          </a:xfrm>
          <a:prstGeom prst="rect">
            <a:avLst/>
          </a:prstGeom>
          <a:ln w="12700">
            <a:miter lim="400000"/>
          </a:ln>
        </p:spPr>
      </p:pic>
      <p:pic>
        <p:nvPicPr>
          <p:cNvPr id="356" name="img_5961_depth.png"/>
          <p:cNvPicPr/>
          <p:nvPr/>
        </p:nvPicPr>
        <p:blipFill>
          <a:blip r:embed="rId4" cstate="screen">
            <a:extLst>
              <a:ext uri="{28A0092B-C50C-407E-A947-70E740481C1C}">
                <a14:useLocalDpi xmlns:a14="http://schemas.microsoft.com/office/drawing/2010/main"/>
              </a:ext>
            </a:extLst>
          </a:blip>
          <a:stretch>
            <a:fillRect/>
          </a:stretch>
        </p:blipFill>
        <p:spPr>
          <a:xfrm>
            <a:off x="2755900" y="1943100"/>
            <a:ext cx="2286000" cy="1734911"/>
          </a:xfrm>
          <a:prstGeom prst="rect">
            <a:avLst/>
          </a:prstGeom>
          <a:ln w="12700">
            <a:miter lim="400000"/>
          </a:ln>
        </p:spPr>
      </p:pic>
      <p:pic>
        <p:nvPicPr>
          <p:cNvPr id="357" name="img_5961_Ucm.png"/>
          <p:cNvPicPr/>
          <p:nvPr/>
        </p:nvPicPr>
        <p:blipFill>
          <a:blip r:embed="rId5" cstate="screen">
            <a:extLst>
              <a:ext uri="{28A0092B-C50C-407E-A947-70E740481C1C}">
                <a14:useLocalDpi xmlns:a14="http://schemas.microsoft.com/office/drawing/2010/main"/>
              </a:ext>
            </a:extLst>
          </a:blip>
          <a:stretch>
            <a:fillRect/>
          </a:stretch>
        </p:blipFill>
        <p:spPr>
          <a:xfrm>
            <a:off x="5156200" y="1943100"/>
            <a:ext cx="2286000" cy="1734911"/>
          </a:xfrm>
          <a:prstGeom prst="rect">
            <a:avLst/>
          </a:prstGeom>
          <a:ln w="12700">
            <a:solidFill/>
            <a:miter lim="400000"/>
          </a:ln>
        </p:spPr>
      </p:pic>
      <p:sp>
        <p:nvSpPr>
          <p:cNvPr id="358" name="Shape 358"/>
          <p:cNvSpPr/>
          <p:nvPr/>
        </p:nvSpPr>
        <p:spPr>
          <a:xfrm>
            <a:off x="1123311" y="1473200"/>
            <a:ext cx="740123"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n-lt"/>
                <a:ea typeface="+mn-ea"/>
                <a:cs typeface="+mn-cs"/>
                <a:sym typeface="Century Gothic"/>
              </a:defRPr>
            </a:lvl1pPr>
          </a:lstStyle>
          <a:p>
            <a:pPr lvl="0">
              <a:defRPr sz="1800"/>
            </a:pPr>
            <a:r>
              <a:rPr sz="2400"/>
              <a:t>RGB</a:t>
            </a:r>
          </a:p>
        </p:txBody>
      </p:sp>
      <p:sp>
        <p:nvSpPr>
          <p:cNvPr id="359" name="Shape 359"/>
          <p:cNvSpPr/>
          <p:nvPr/>
        </p:nvSpPr>
        <p:spPr>
          <a:xfrm>
            <a:off x="3375062" y="1473200"/>
            <a:ext cx="1036291"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n-lt"/>
                <a:ea typeface="+mn-ea"/>
                <a:cs typeface="+mn-cs"/>
                <a:sym typeface="Century Gothic"/>
              </a:defRPr>
            </a:lvl1pPr>
          </a:lstStyle>
          <a:p>
            <a:pPr lvl="0">
              <a:defRPr sz="1800"/>
            </a:pPr>
            <a:r>
              <a:rPr sz="2400"/>
              <a:t>Depth</a:t>
            </a:r>
          </a:p>
        </p:txBody>
      </p:sp>
      <p:sp>
        <p:nvSpPr>
          <p:cNvPr id="360" name="Shape 360"/>
          <p:cNvSpPr/>
          <p:nvPr/>
        </p:nvSpPr>
        <p:spPr>
          <a:xfrm>
            <a:off x="5593407" y="1473200"/>
            <a:ext cx="1445717"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n-lt"/>
                <a:ea typeface="+mn-ea"/>
                <a:cs typeface="+mn-cs"/>
                <a:sym typeface="Century Gothic"/>
              </a:defRPr>
            </a:lvl1pPr>
          </a:lstStyle>
          <a:p>
            <a:pPr lvl="0">
              <a:defRPr sz="1800"/>
            </a:pPr>
            <a:r>
              <a:rPr sz="2400"/>
              <a:t>Contours</a:t>
            </a:r>
          </a:p>
        </p:txBody>
      </p:sp>
      <p:pic>
        <p:nvPicPr>
          <p:cNvPr id="361" name="img_5581_color.png"/>
          <p:cNvPicPr/>
          <p:nvPr/>
        </p:nvPicPr>
        <p:blipFill>
          <a:blip r:embed="rId6" cstate="screen">
            <a:extLst>
              <a:ext uri="{28A0092B-C50C-407E-A947-70E740481C1C}">
                <a14:useLocalDpi xmlns:a14="http://schemas.microsoft.com/office/drawing/2010/main"/>
              </a:ext>
            </a:extLst>
          </a:blip>
          <a:stretch>
            <a:fillRect/>
          </a:stretch>
        </p:blipFill>
        <p:spPr>
          <a:xfrm>
            <a:off x="355600" y="3784600"/>
            <a:ext cx="2286000" cy="1734911"/>
          </a:xfrm>
          <a:prstGeom prst="rect">
            <a:avLst/>
          </a:prstGeom>
          <a:ln w="12700">
            <a:miter lim="400000"/>
          </a:ln>
        </p:spPr>
      </p:pic>
      <p:pic>
        <p:nvPicPr>
          <p:cNvPr id="362" name="img_5581_depth.png"/>
          <p:cNvPicPr/>
          <p:nvPr/>
        </p:nvPicPr>
        <p:blipFill>
          <a:blip r:embed="rId7" cstate="screen">
            <a:extLst>
              <a:ext uri="{28A0092B-C50C-407E-A947-70E740481C1C}">
                <a14:useLocalDpi xmlns:a14="http://schemas.microsoft.com/office/drawing/2010/main"/>
              </a:ext>
            </a:extLst>
          </a:blip>
          <a:stretch>
            <a:fillRect/>
          </a:stretch>
        </p:blipFill>
        <p:spPr>
          <a:xfrm>
            <a:off x="2755900" y="3784600"/>
            <a:ext cx="2286000" cy="1734911"/>
          </a:xfrm>
          <a:prstGeom prst="rect">
            <a:avLst/>
          </a:prstGeom>
          <a:ln w="12700">
            <a:miter lim="400000"/>
          </a:ln>
        </p:spPr>
      </p:pic>
      <p:pic>
        <p:nvPicPr>
          <p:cNvPr id="363" name="img_5581_Ucm.png"/>
          <p:cNvPicPr/>
          <p:nvPr/>
        </p:nvPicPr>
        <p:blipFill>
          <a:blip r:embed="rId8" cstate="screen">
            <a:extLst>
              <a:ext uri="{28A0092B-C50C-407E-A947-70E740481C1C}">
                <a14:useLocalDpi xmlns:a14="http://schemas.microsoft.com/office/drawing/2010/main"/>
              </a:ext>
            </a:extLst>
          </a:blip>
          <a:stretch>
            <a:fillRect/>
          </a:stretch>
        </p:blipFill>
        <p:spPr>
          <a:xfrm>
            <a:off x="5156200" y="3784600"/>
            <a:ext cx="2286000" cy="1734911"/>
          </a:xfrm>
          <a:prstGeom prst="rect">
            <a:avLst/>
          </a:prstGeom>
          <a:ln w="12700">
            <a:solidFill/>
            <a:miter lim="400000"/>
          </a:ln>
        </p:spPr>
      </p:pic>
      <p:pic>
        <p:nvPicPr>
          <p:cNvPr id="364" name="img_5928_color.png"/>
          <p:cNvPicPr/>
          <p:nvPr/>
        </p:nvPicPr>
        <p:blipFill>
          <a:blip r:embed="rId9" cstate="screen">
            <a:extLst>
              <a:ext uri="{28A0092B-C50C-407E-A947-70E740481C1C}">
                <a14:useLocalDpi xmlns:a14="http://schemas.microsoft.com/office/drawing/2010/main"/>
              </a:ext>
            </a:extLst>
          </a:blip>
          <a:stretch>
            <a:fillRect/>
          </a:stretch>
        </p:blipFill>
        <p:spPr>
          <a:xfrm>
            <a:off x="355600" y="5626100"/>
            <a:ext cx="2286000" cy="1734911"/>
          </a:xfrm>
          <a:prstGeom prst="rect">
            <a:avLst/>
          </a:prstGeom>
          <a:ln w="12700">
            <a:miter lim="400000"/>
          </a:ln>
        </p:spPr>
      </p:pic>
      <p:pic>
        <p:nvPicPr>
          <p:cNvPr id="365" name="img_5928_depth.png"/>
          <p:cNvPicPr/>
          <p:nvPr/>
        </p:nvPicPr>
        <p:blipFill>
          <a:blip r:embed="rId10" cstate="screen">
            <a:extLst>
              <a:ext uri="{28A0092B-C50C-407E-A947-70E740481C1C}">
                <a14:useLocalDpi xmlns:a14="http://schemas.microsoft.com/office/drawing/2010/main"/>
              </a:ext>
            </a:extLst>
          </a:blip>
          <a:stretch>
            <a:fillRect/>
          </a:stretch>
        </p:blipFill>
        <p:spPr>
          <a:xfrm>
            <a:off x="2755900" y="5626100"/>
            <a:ext cx="2286000" cy="1734911"/>
          </a:xfrm>
          <a:prstGeom prst="rect">
            <a:avLst/>
          </a:prstGeom>
          <a:ln w="12700">
            <a:miter lim="400000"/>
          </a:ln>
        </p:spPr>
      </p:pic>
      <p:pic>
        <p:nvPicPr>
          <p:cNvPr id="366" name="img_5928_Ucm.png"/>
          <p:cNvPicPr/>
          <p:nvPr/>
        </p:nvPicPr>
        <p:blipFill>
          <a:blip r:embed="rId11" cstate="screen">
            <a:extLst>
              <a:ext uri="{28A0092B-C50C-407E-A947-70E740481C1C}">
                <a14:useLocalDpi xmlns:a14="http://schemas.microsoft.com/office/drawing/2010/main"/>
              </a:ext>
            </a:extLst>
          </a:blip>
          <a:stretch>
            <a:fillRect/>
          </a:stretch>
        </p:blipFill>
        <p:spPr>
          <a:xfrm>
            <a:off x="5156200" y="5626100"/>
            <a:ext cx="2286000" cy="1734911"/>
          </a:xfrm>
          <a:prstGeom prst="rect">
            <a:avLst/>
          </a:prstGeom>
          <a:ln w="12700">
            <a:solidFill/>
            <a:miter lim="400000"/>
          </a:ln>
        </p:spPr>
      </p:pic>
      <p:pic>
        <p:nvPicPr>
          <p:cNvPr id="367" name="img_6119_color.png"/>
          <p:cNvPicPr/>
          <p:nvPr/>
        </p:nvPicPr>
        <p:blipFill>
          <a:blip r:embed="rId12" cstate="screen">
            <a:extLst>
              <a:ext uri="{28A0092B-C50C-407E-A947-70E740481C1C}">
                <a14:useLocalDpi xmlns:a14="http://schemas.microsoft.com/office/drawing/2010/main"/>
              </a:ext>
            </a:extLst>
          </a:blip>
          <a:stretch>
            <a:fillRect/>
          </a:stretch>
        </p:blipFill>
        <p:spPr>
          <a:xfrm>
            <a:off x="355600" y="7467600"/>
            <a:ext cx="2286000" cy="1734911"/>
          </a:xfrm>
          <a:prstGeom prst="rect">
            <a:avLst/>
          </a:prstGeom>
          <a:ln w="12700">
            <a:miter lim="400000"/>
          </a:ln>
        </p:spPr>
      </p:pic>
      <p:pic>
        <p:nvPicPr>
          <p:cNvPr id="368" name="img_6119_depth.png"/>
          <p:cNvPicPr/>
          <p:nvPr/>
        </p:nvPicPr>
        <p:blipFill>
          <a:blip r:embed="rId13" cstate="screen">
            <a:extLst>
              <a:ext uri="{28A0092B-C50C-407E-A947-70E740481C1C}">
                <a14:useLocalDpi xmlns:a14="http://schemas.microsoft.com/office/drawing/2010/main"/>
              </a:ext>
            </a:extLst>
          </a:blip>
          <a:stretch>
            <a:fillRect/>
          </a:stretch>
        </p:blipFill>
        <p:spPr>
          <a:xfrm>
            <a:off x="2755900" y="7467600"/>
            <a:ext cx="2286000" cy="1734911"/>
          </a:xfrm>
          <a:prstGeom prst="rect">
            <a:avLst/>
          </a:prstGeom>
          <a:ln w="12700">
            <a:miter lim="400000"/>
          </a:ln>
        </p:spPr>
      </p:pic>
      <p:pic>
        <p:nvPicPr>
          <p:cNvPr id="369" name="img_6119_Ucm.png"/>
          <p:cNvPicPr/>
          <p:nvPr/>
        </p:nvPicPr>
        <p:blipFill>
          <a:blip r:embed="rId14" cstate="screen">
            <a:extLst>
              <a:ext uri="{28A0092B-C50C-407E-A947-70E740481C1C}">
                <a14:useLocalDpi xmlns:a14="http://schemas.microsoft.com/office/drawing/2010/main"/>
              </a:ext>
            </a:extLst>
          </a:blip>
          <a:stretch>
            <a:fillRect/>
          </a:stretch>
        </p:blipFill>
        <p:spPr>
          <a:xfrm>
            <a:off x="5156200" y="7467600"/>
            <a:ext cx="2286000" cy="1734911"/>
          </a:xfrm>
          <a:prstGeom prst="rect">
            <a:avLst/>
          </a:prstGeom>
          <a:ln w="12700">
            <a:solidFill/>
            <a:miter lim="400000"/>
          </a:ln>
        </p:spPr>
      </p:pic>
      <p:pic>
        <p:nvPicPr>
          <p:cNvPr id="370" name="img_5961.png"/>
          <p:cNvPicPr/>
          <p:nvPr/>
        </p:nvPicPr>
        <p:blipFill>
          <a:blip r:embed="rId15" cstate="screen">
            <a:extLst>
              <a:ext uri="{28A0092B-C50C-407E-A947-70E740481C1C}">
                <a14:useLocalDpi xmlns:a14="http://schemas.microsoft.com/office/drawing/2010/main"/>
              </a:ext>
            </a:extLst>
          </a:blip>
          <a:stretch>
            <a:fillRect/>
          </a:stretch>
        </p:blipFill>
        <p:spPr>
          <a:xfrm>
            <a:off x="7556500" y="1943100"/>
            <a:ext cx="2286000" cy="1734911"/>
          </a:xfrm>
          <a:prstGeom prst="rect">
            <a:avLst/>
          </a:prstGeom>
          <a:ln w="12700">
            <a:miter lim="400000"/>
          </a:ln>
        </p:spPr>
      </p:pic>
      <p:sp>
        <p:nvSpPr>
          <p:cNvPr id="371" name="Shape 371"/>
          <p:cNvSpPr/>
          <p:nvPr/>
        </p:nvSpPr>
        <p:spPr>
          <a:xfrm>
            <a:off x="7487294" y="1473200"/>
            <a:ext cx="2346128"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n-lt"/>
                <a:ea typeface="+mn-ea"/>
                <a:cs typeface="+mn-cs"/>
                <a:sym typeface="Century Gothic"/>
              </a:defRPr>
            </a:lvl1pPr>
          </a:lstStyle>
          <a:p>
            <a:pPr lvl="0">
              <a:defRPr sz="1800"/>
            </a:pPr>
            <a:r>
              <a:rPr sz="2400"/>
              <a:t>Contour Labels</a:t>
            </a:r>
          </a:p>
        </p:txBody>
      </p:sp>
      <p:pic>
        <p:nvPicPr>
          <p:cNvPr id="372" name="img_5581.png"/>
          <p:cNvPicPr/>
          <p:nvPr/>
        </p:nvPicPr>
        <p:blipFill>
          <a:blip r:embed="rId16" cstate="screen">
            <a:extLst>
              <a:ext uri="{28A0092B-C50C-407E-A947-70E740481C1C}">
                <a14:useLocalDpi xmlns:a14="http://schemas.microsoft.com/office/drawing/2010/main"/>
              </a:ext>
            </a:extLst>
          </a:blip>
          <a:stretch>
            <a:fillRect/>
          </a:stretch>
        </p:blipFill>
        <p:spPr>
          <a:xfrm>
            <a:off x="7556500" y="3784600"/>
            <a:ext cx="2286000" cy="1734911"/>
          </a:xfrm>
          <a:prstGeom prst="rect">
            <a:avLst/>
          </a:prstGeom>
          <a:ln w="12700">
            <a:miter lim="400000"/>
          </a:ln>
        </p:spPr>
      </p:pic>
      <p:pic>
        <p:nvPicPr>
          <p:cNvPr id="373" name="img_5928.png"/>
          <p:cNvPicPr/>
          <p:nvPr/>
        </p:nvPicPr>
        <p:blipFill>
          <a:blip r:embed="rId17" cstate="screen">
            <a:extLst>
              <a:ext uri="{28A0092B-C50C-407E-A947-70E740481C1C}">
                <a14:useLocalDpi xmlns:a14="http://schemas.microsoft.com/office/drawing/2010/main"/>
              </a:ext>
            </a:extLst>
          </a:blip>
          <a:stretch>
            <a:fillRect/>
          </a:stretch>
        </p:blipFill>
        <p:spPr>
          <a:xfrm>
            <a:off x="7556500" y="5626100"/>
            <a:ext cx="2286000" cy="1734911"/>
          </a:xfrm>
          <a:prstGeom prst="rect">
            <a:avLst/>
          </a:prstGeom>
          <a:ln w="12700">
            <a:miter lim="400000"/>
          </a:ln>
        </p:spPr>
      </p:pic>
      <p:pic>
        <p:nvPicPr>
          <p:cNvPr id="374" name="img_6119.png"/>
          <p:cNvPicPr/>
          <p:nvPr/>
        </p:nvPicPr>
        <p:blipFill>
          <a:blip r:embed="rId18" cstate="screen">
            <a:extLst>
              <a:ext uri="{28A0092B-C50C-407E-A947-70E740481C1C}">
                <a14:useLocalDpi xmlns:a14="http://schemas.microsoft.com/office/drawing/2010/main"/>
              </a:ext>
            </a:extLst>
          </a:blip>
          <a:stretch>
            <a:fillRect/>
          </a:stretch>
        </p:blipFill>
        <p:spPr>
          <a:xfrm>
            <a:off x="7556500" y="7467600"/>
            <a:ext cx="2286000" cy="1734911"/>
          </a:xfrm>
          <a:prstGeom prst="rect">
            <a:avLst/>
          </a:prstGeom>
          <a:ln w="12700">
            <a:miter lim="400000"/>
          </a:ln>
        </p:spPr>
      </p:pic>
      <p:sp>
        <p:nvSpPr>
          <p:cNvPr id="379" name="Shape 379"/>
          <p:cNvSpPr/>
          <p:nvPr/>
        </p:nvSpPr>
        <p:spPr>
          <a:xfrm>
            <a:off x="10144249" y="1892300"/>
            <a:ext cx="2463801" cy="1358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2700">
                <a:solidFill>
                  <a:srgbClr val="FF2600"/>
                </a:solidFill>
                <a:latin typeface="+mn-lt"/>
                <a:ea typeface="+mn-ea"/>
                <a:cs typeface="+mn-cs"/>
                <a:sym typeface="Century Gothic"/>
              </a:rPr>
              <a:t>Depth </a:t>
            </a:r>
          </a:p>
          <a:p>
            <a:pPr lvl="0">
              <a:defRPr sz="1800"/>
            </a:pPr>
            <a:r>
              <a:rPr sz="2700">
                <a:solidFill>
                  <a:srgbClr val="FF2600"/>
                </a:solidFill>
                <a:latin typeface="+mn-lt"/>
                <a:ea typeface="+mn-ea"/>
                <a:cs typeface="+mn-cs"/>
                <a:sym typeface="Century Gothic"/>
              </a:rPr>
              <a:t>Discontinuities</a:t>
            </a:r>
          </a:p>
          <a:p>
            <a:pPr lvl="0">
              <a:defRPr sz="1800"/>
            </a:pPr>
            <a:r>
              <a:rPr sz="2700">
                <a:solidFill>
                  <a:srgbClr val="FF2600"/>
                </a:solidFill>
                <a:latin typeface="+mn-lt"/>
                <a:ea typeface="+mn-ea"/>
                <a:cs typeface="+mn-cs"/>
                <a:sym typeface="Century Gothic"/>
              </a:rPr>
              <a:t>(Red)</a:t>
            </a:r>
          </a:p>
        </p:txBody>
      </p:sp>
      <p:sp>
        <p:nvSpPr>
          <p:cNvPr id="380" name="Shape 380"/>
          <p:cNvSpPr/>
          <p:nvPr/>
        </p:nvSpPr>
        <p:spPr>
          <a:xfrm>
            <a:off x="10147300" y="4241800"/>
            <a:ext cx="2463800" cy="177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2700">
                <a:solidFill>
                  <a:srgbClr val="0433FF"/>
                </a:solidFill>
                <a:latin typeface="+mn-lt"/>
                <a:ea typeface="+mn-ea"/>
                <a:cs typeface="+mn-cs"/>
                <a:sym typeface="Century Gothic"/>
              </a:rPr>
              <a:t>Convex </a:t>
            </a:r>
          </a:p>
          <a:p>
            <a:pPr lvl="0">
              <a:defRPr sz="1800"/>
            </a:pPr>
            <a:r>
              <a:rPr sz="2700">
                <a:solidFill>
                  <a:srgbClr val="0433FF"/>
                </a:solidFill>
                <a:latin typeface="+mn-lt"/>
                <a:ea typeface="+mn-ea"/>
                <a:cs typeface="+mn-cs"/>
                <a:sym typeface="Century Gothic"/>
              </a:rPr>
              <a:t>Normal</a:t>
            </a:r>
          </a:p>
          <a:p>
            <a:pPr lvl="0">
              <a:defRPr sz="1800"/>
            </a:pPr>
            <a:r>
              <a:rPr sz="2700">
                <a:solidFill>
                  <a:srgbClr val="0433FF"/>
                </a:solidFill>
                <a:latin typeface="+mn-lt"/>
                <a:ea typeface="+mn-ea"/>
                <a:cs typeface="+mn-cs"/>
                <a:sym typeface="Century Gothic"/>
              </a:rPr>
              <a:t>Discontinuities</a:t>
            </a:r>
          </a:p>
          <a:p>
            <a:pPr lvl="0">
              <a:defRPr sz="1800"/>
            </a:pPr>
            <a:r>
              <a:rPr sz="2700">
                <a:solidFill>
                  <a:srgbClr val="0433FF"/>
                </a:solidFill>
                <a:latin typeface="+mn-lt"/>
                <a:ea typeface="+mn-ea"/>
                <a:cs typeface="+mn-cs"/>
                <a:sym typeface="Century Gothic"/>
              </a:rPr>
              <a:t>(Blue)</a:t>
            </a:r>
          </a:p>
        </p:txBody>
      </p:sp>
      <p:sp>
        <p:nvSpPr>
          <p:cNvPr id="381" name="Shape 381"/>
          <p:cNvSpPr/>
          <p:nvPr/>
        </p:nvSpPr>
        <p:spPr>
          <a:xfrm>
            <a:off x="10147300" y="7245350"/>
            <a:ext cx="2463800" cy="177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2700">
                <a:solidFill>
                  <a:srgbClr val="008F00"/>
                </a:solidFill>
                <a:latin typeface="+mn-lt"/>
                <a:ea typeface="+mn-ea"/>
                <a:cs typeface="+mn-cs"/>
                <a:sym typeface="Century Gothic"/>
              </a:rPr>
              <a:t>Concave </a:t>
            </a:r>
          </a:p>
          <a:p>
            <a:pPr lvl="0">
              <a:defRPr sz="1800"/>
            </a:pPr>
            <a:r>
              <a:rPr sz="2700">
                <a:solidFill>
                  <a:srgbClr val="008F00"/>
                </a:solidFill>
                <a:latin typeface="+mn-lt"/>
                <a:ea typeface="+mn-ea"/>
                <a:cs typeface="+mn-cs"/>
                <a:sym typeface="Century Gothic"/>
              </a:rPr>
              <a:t>Normal</a:t>
            </a:r>
          </a:p>
          <a:p>
            <a:pPr lvl="0">
              <a:defRPr sz="1800"/>
            </a:pPr>
            <a:r>
              <a:rPr sz="2700">
                <a:solidFill>
                  <a:srgbClr val="008F00"/>
                </a:solidFill>
                <a:latin typeface="+mn-lt"/>
                <a:ea typeface="+mn-ea"/>
                <a:cs typeface="+mn-cs"/>
                <a:sym typeface="Century Gothic"/>
              </a:rPr>
              <a:t>Discontinuities</a:t>
            </a:r>
          </a:p>
          <a:p>
            <a:pPr lvl="0">
              <a:defRPr sz="1800"/>
            </a:pPr>
            <a:r>
              <a:rPr sz="2700">
                <a:solidFill>
                  <a:srgbClr val="008F00"/>
                </a:solidFill>
                <a:latin typeface="+mn-lt"/>
                <a:ea typeface="+mn-ea"/>
                <a:cs typeface="+mn-cs"/>
                <a:sym typeface="Century Gothic"/>
              </a:rPr>
              <a:t>(Green)</a:t>
            </a:r>
          </a:p>
        </p:txBody>
      </p:sp>
    </p:spTree>
    <p:extLst>
      <p:ext uri="{BB962C8B-B14F-4D97-AF65-F5344CB8AC3E}">
        <p14:creationId xmlns:p14="http://schemas.microsoft.com/office/powerpoint/2010/main" val="1208654669"/>
      </p:ext>
    </p:extLst>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37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7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7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37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animBg="1" advAuto="0"/>
      <p:bldP spid="371" grpId="0" animBg="1" advAuto="0"/>
      <p:bldP spid="372" grpId="0" animBg="1" advAuto="0"/>
      <p:bldP spid="373" grpId="0" animBg="1" advAuto="0"/>
      <p:bldP spid="374"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p:cNvSpPr>
          <p:nvPr>
            <p:ph type="title"/>
          </p:nvPr>
        </p:nvSpPr>
        <p:spPr>
          <a:xfrm>
            <a:off x="355600" y="101600"/>
            <a:ext cx="12738100" cy="1168400"/>
          </a:xfrm>
          <a:prstGeom prst="rect">
            <a:avLst/>
          </a:prstGeom>
        </p:spPr>
        <p:txBody>
          <a:bodyPr/>
          <a:lstStyle>
            <a:lvl1pPr>
              <a:defRPr sz="4100"/>
            </a:lvl1pPr>
          </a:lstStyle>
          <a:p>
            <a:pPr lvl="0">
              <a:defRPr sz="1800"/>
            </a:pPr>
            <a:r>
              <a:rPr sz="4100"/>
              <a:t>Examples</a:t>
            </a:r>
          </a:p>
        </p:txBody>
      </p:sp>
      <p:pic>
        <p:nvPicPr>
          <p:cNvPr id="433" name="pasted-image.png"/>
          <p:cNvPicPr/>
          <p:nvPr/>
        </p:nvPicPr>
        <p:blipFill>
          <a:blip r:embed="rId2" cstate="screen">
            <a:extLst>
              <a:ext uri="{28A0092B-C50C-407E-A947-70E740481C1C}">
                <a14:useLocalDpi xmlns:a14="http://schemas.microsoft.com/office/drawing/2010/main"/>
              </a:ext>
            </a:extLst>
          </a:blip>
          <a:stretch>
            <a:fillRect/>
          </a:stretch>
        </p:blipFill>
        <p:spPr>
          <a:xfrm>
            <a:off x="275971" y="1206500"/>
            <a:ext cx="2573469" cy="1953079"/>
          </a:xfrm>
          <a:prstGeom prst="rect">
            <a:avLst/>
          </a:prstGeom>
          <a:ln w="12700">
            <a:miter lim="400000"/>
          </a:ln>
        </p:spPr>
      </p:pic>
      <p:pic>
        <p:nvPicPr>
          <p:cNvPr id="434" name="img_6449_01_gt.png"/>
          <p:cNvPicPr/>
          <p:nvPr/>
        </p:nvPicPr>
        <p:blipFill>
          <a:blip r:embed="rId3" cstate="screen">
            <a:extLst>
              <a:ext uri="{28A0092B-C50C-407E-A947-70E740481C1C}">
                <a14:useLocalDpi xmlns:a14="http://schemas.microsoft.com/office/drawing/2010/main"/>
              </a:ext>
            </a:extLst>
          </a:blip>
          <a:stretch>
            <a:fillRect/>
          </a:stretch>
        </p:blipFill>
        <p:spPr>
          <a:xfrm>
            <a:off x="4508500" y="1219200"/>
            <a:ext cx="2540000" cy="1927679"/>
          </a:xfrm>
          <a:prstGeom prst="rect">
            <a:avLst/>
          </a:prstGeom>
          <a:ln w="12700">
            <a:miter lim="400000"/>
          </a:ln>
        </p:spPr>
      </p:pic>
      <p:pic>
        <p:nvPicPr>
          <p:cNvPr id="435" name="img_6449_01_pr.png"/>
          <p:cNvPicPr/>
          <p:nvPr/>
        </p:nvPicPr>
        <p:blipFill>
          <a:blip r:embed="rId4" cstate="screen">
            <a:extLst>
              <a:ext uri="{28A0092B-C50C-407E-A947-70E740481C1C}">
                <a14:useLocalDpi xmlns:a14="http://schemas.microsoft.com/office/drawing/2010/main"/>
              </a:ext>
            </a:extLst>
          </a:blip>
          <a:stretch>
            <a:fillRect/>
          </a:stretch>
        </p:blipFill>
        <p:spPr>
          <a:xfrm>
            <a:off x="4508500" y="3225800"/>
            <a:ext cx="2540000" cy="1927679"/>
          </a:xfrm>
          <a:prstGeom prst="rect">
            <a:avLst/>
          </a:prstGeom>
          <a:ln w="12700">
            <a:miter lim="400000"/>
          </a:ln>
        </p:spPr>
      </p:pic>
      <p:pic>
        <p:nvPicPr>
          <p:cNvPr id="436" name="img_6449_02_gt.png"/>
          <p:cNvPicPr/>
          <p:nvPr/>
        </p:nvPicPr>
        <p:blipFill>
          <a:blip r:embed="rId5" cstate="screen">
            <a:extLst>
              <a:ext uri="{28A0092B-C50C-407E-A947-70E740481C1C}">
                <a14:useLocalDpi xmlns:a14="http://schemas.microsoft.com/office/drawing/2010/main"/>
              </a:ext>
            </a:extLst>
          </a:blip>
          <a:stretch>
            <a:fillRect/>
          </a:stretch>
        </p:blipFill>
        <p:spPr>
          <a:xfrm>
            <a:off x="7124700" y="1219200"/>
            <a:ext cx="2540000" cy="1927679"/>
          </a:xfrm>
          <a:prstGeom prst="rect">
            <a:avLst/>
          </a:prstGeom>
          <a:ln w="12700">
            <a:miter lim="400000"/>
          </a:ln>
        </p:spPr>
      </p:pic>
      <p:pic>
        <p:nvPicPr>
          <p:cNvPr id="437" name="img_6449_02_pr.png"/>
          <p:cNvPicPr/>
          <p:nvPr/>
        </p:nvPicPr>
        <p:blipFill>
          <a:blip r:embed="rId6" cstate="screen">
            <a:extLst>
              <a:ext uri="{28A0092B-C50C-407E-A947-70E740481C1C}">
                <a14:useLocalDpi xmlns:a14="http://schemas.microsoft.com/office/drawing/2010/main"/>
              </a:ext>
            </a:extLst>
          </a:blip>
          <a:stretch>
            <a:fillRect/>
          </a:stretch>
        </p:blipFill>
        <p:spPr>
          <a:xfrm>
            <a:off x="7124700" y="3225800"/>
            <a:ext cx="2540000" cy="1927679"/>
          </a:xfrm>
          <a:prstGeom prst="rect">
            <a:avLst/>
          </a:prstGeom>
          <a:ln w="12700">
            <a:miter lim="400000"/>
          </a:ln>
        </p:spPr>
      </p:pic>
      <p:pic>
        <p:nvPicPr>
          <p:cNvPr id="438" name="img_6449_03_gt.png"/>
          <p:cNvPicPr/>
          <p:nvPr/>
        </p:nvPicPr>
        <p:blipFill>
          <a:blip r:embed="rId7" cstate="screen">
            <a:extLst>
              <a:ext uri="{28A0092B-C50C-407E-A947-70E740481C1C}">
                <a14:useLocalDpi xmlns:a14="http://schemas.microsoft.com/office/drawing/2010/main"/>
              </a:ext>
            </a:extLst>
          </a:blip>
          <a:stretch>
            <a:fillRect/>
          </a:stretch>
        </p:blipFill>
        <p:spPr>
          <a:xfrm>
            <a:off x="9740900" y="1219200"/>
            <a:ext cx="2540000" cy="1927679"/>
          </a:xfrm>
          <a:prstGeom prst="rect">
            <a:avLst/>
          </a:prstGeom>
          <a:ln w="12700">
            <a:miter lim="400000"/>
          </a:ln>
        </p:spPr>
      </p:pic>
      <p:pic>
        <p:nvPicPr>
          <p:cNvPr id="439" name="img_6449_03_pr.png"/>
          <p:cNvPicPr/>
          <p:nvPr/>
        </p:nvPicPr>
        <p:blipFill>
          <a:blip r:embed="rId8" cstate="screen">
            <a:extLst>
              <a:ext uri="{28A0092B-C50C-407E-A947-70E740481C1C}">
                <a14:useLocalDpi xmlns:a14="http://schemas.microsoft.com/office/drawing/2010/main"/>
              </a:ext>
            </a:extLst>
          </a:blip>
          <a:stretch>
            <a:fillRect/>
          </a:stretch>
        </p:blipFill>
        <p:spPr>
          <a:xfrm>
            <a:off x="9740900" y="3225800"/>
            <a:ext cx="2540000" cy="1927679"/>
          </a:xfrm>
          <a:prstGeom prst="rect">
            <a:avLst/>
          </a:prstGeom>
          <a:ln w="12700">
            <a:miter lim="400000"/>
          </a:ln>
        </p:spPr>
      </p:pic>
      <p:sp>
        <p:nvSpPr>
          <p:cNvPr id="440" name="Shape 440"/>
          <p:cNvSpPr/>
          <p:nvPr/>
        </p:nvSpPr>
        <p:spPr>
          <a:xfrm>
            <a:off x="2659384" y="3783239"/>
            <a:ext cx="189145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400"/>
              <a:t>Best Proposal</a:t>
            </a:r>
          </a:p>
          <a:p>
            <a:pPr lvl="0" algn="r">
              <a:defRPr sz="1800"/>
            </a:pPr>
            <a:r>
              <a:rPr sz="2400"/>
              <a:t>@500</a:t>
            </a:r>
          </a:p>
        </p:txBody>
      </p:sp>
      <p:pic>
        <p:nvPicPr>
          <p:cNvPr id="441" name="pasted-image.png"/>
          <p:cNvPicPr/>
          <p:nvPr/>
        </p:nvPicPr>
        <p:blipFill>
          <a:blip r:embed="rId9" cstate="screen">
            <a:extLst>
              <a:ext uri="{28A0092B-C50C-407E-A947-70E740481C1C}">
                <a14:useLocalDpi xmlns:a14="http://schemas.microsoft.com/office/drawing/2010/main"/>
              </a:ext>
            </a:extLst>
          </a:blip>
          <a:stretch>
            <a:fillRect/>
          </a:stretch>
        </p:blipFill>
        <p:spPr>
          <a:xfrm>
            <a:off x="292705" y="5613400"/>
            <a:ext cx="2540001" cy="1927679"/>
          </a:xfrm>
          <a:prstGeom prst="rect">
            <a:avLst/>
          </a:prstGeom>
          <a:ln w="12700">
            <a:miter lim="400000"/>
          </a:ln>
        </p:spPr>
      </p:pic>
      <p:pic>
        <p:nvPicPr>
          <p:cNvPr id="442" name="img_6337_09_gt.png"/>
          <p:cNvPicPr/>
          <p:nvPr/>
        </p:nvPicPr>
        <p:blipFill>
          <a:blip r:embed="rId10" cstate="screen">
            <a:extLst>
              <a:ext uri="{28A0092B-C50C-407E-A947-70E740481C1C}">
                <a14:useLocalDpi xmlns:a14="http://schemas.microsoft.com/office/drawing/2010/main"/>
              </a:ext>
            </a:extLst>
          </a:blip>
          <a:stretch>
            <a:fillRect/>
          </a:stretch>
        </p:blipFill>
        <p:spPr>
          <a:xfrm>
            <a:off x="4508500" y="5626100"/>
            <a:ext cx="2540000" cy="1927679"/>
          </a:xfrm>
          <a:prstGeom prst="rect">
            <a:avLst/>
          </a:prstGeom>
          <a:ln w="12700">
            <a:miter lim="400000"/>
          </a:ln>
        </p:spPr>
      </p:pic>
      <p:pic>
        <p:nvPicPr>
          <p:cNvPr id="443" name="img_6337_09_pr.png"/>
          <p:cNvPicPr/>
          <p:nvPr/>
        </p:nvPicPr>
        <p:blipFill>
          <a:blip r:embed="rId11" cstate="screen">
            <a:extLst>
              <a:ext uri="{28A0092B-C50C-407E-A947-70E740481C1C}">
                <a14:useLocalDpi xmlns:a14="http://schemas.microsoft.com/office/drawing/2010/main"/>
              </a:ext>
            </a:extLst>
          </a:blip>
          <a:stretch>
            <a:fillRect/>
          </a:stretch>
        </p:blipFill>
        <p:spPr>
          <a:xfrm>
            <a:off x="4508500" y="7620000"/>
            <a:ext cx="2540000" cy="1927679"/>
          </a:xfrm>
          <a:prstGeom prst="rect">
            <a:avLst/>
          </a:prstGeom>
          <a:ln w="12700">
            <a:miter lim="400000"/>
          </a:ln>
        </p:spPr>
      </p:pic>
      <p:pic>
        <p:nvPicPr>
          <p:cNvPr id="444" name="img_6337_35_gt.png"/>
          <p:cNvPicPr/>
          <p:nvPr/>
        </p:nvPicPr>
        <p:blipFill>
          <a:blip r:embed="rId12" cstate="screen">
            <a:extLst>
              <a:ext uri="{28A0092B-C50C-407E-A947-70E740481C1C}">
                <a14:useLocalDpi xmlns:a14="http://schemas.microsoft.com/office/drawing/2010/main"/>
              </a:ext>
            </a:extLst>
          </a:blip>
          <a:stretch>
            <a:fillRect/>
          </a:stretch>
        </p:blipFill>
        <p:spPr>
          <a:xfrm>
            <a:off x="7124700" y="5613400"/>
            <a:ext cx="2540000" cy="1927679"/>
          </a:xfrm>
          <a:prstGeom prst="rect">
            <a:avLst/>
          </a:prstGeom>
          <a:ln w="12700">
            <a:miter lim="400000"/>
          </a:ln>
        </p:spPr>
      </p:pic>
      <p:pic>
        <p:nvPicPr>
          <p:cNvPr id="445" name="img_6337_35_pr.png"/>
          <p:cNvPicPr/>
          <p:nvPr/>
        </p:nvPicPr>
        <p:blipFill>
          <a:blip r:embed="rId13" cstate="screen">
            <a:extLst>
              <a:ext uri="{28A0092B-C50C-407E-A947-70E740481C1C}">
                <a14:useLocalDpi xmlns:a14="http://schemas.microsoft.com/office/drawing/2010/main"/>
              </a:ext>
            </a:extLst>
          </a:blip>
          <a:stretch>
            <a:fillRect/>
          </a:stretch>
        </p:blipFill>
        <p:spPr>
          <a:xfrm>
            <a:off x="7124700" y="7620000"/>
            <a:ext cx="2540000" cy="1927679"/>
          </a:xfrm>
          <a:prstGeom prst="rect">
            <a:avLst/>
          </a:prstGeom>
          <a:ln w="12700">
            <a:miter lim="400000"/>
          </a:ln>
        </p:spPr>
      </p:pic>
      <p:pic>
        <p:nvPicPr>
          <p:cNvPr id="446" name="img_6337_40_gt.png"/>
          <p:cNvPicPr/>
          <p:nvPr/>
        </p:nvPicPr>
        <p:blipFill>
          <a:blip r:embed="rId14" cstate="screen">
            <a:extLst>
              <a:ext uri="{28A0092B-C50C-407E-A947-70E740481C1C}">
                <a14:useLocalDpi xmlns:a14="http://schemas.microsoft.com/office/drawing/2010/main"/>
              </a:ext>
            </a:extLst>
          </a:blip>
          <a:stretch>
            <a:fillRect/>
          </a:stretch>
        </p:blipFill>
        <p:spPr>
          <a:xfrm>
            <a:off x="9740900" y="5613400"/>
            <a:ext cx="2540000" cy="1927679"/>
          </a:xfrm>
          <a:prstGeom prst="rect">
            <a:avLst/>
          </a:prstGeom>
          <a:ln w="12700">
            <a:miter lim="400000"/>
          </a:ln>
        </p:spPr>
      </p:pic>
      <p:pic>
        <p:nvPicPr>
          <p:cNvPr id="447" name="img_6337_40_pr.png"/>
          <p:cNvPicPr/>
          <p:nvPr/>
        </p:nvPicPr>
        <p:blipFill>
          <a:blip r:embed="rId15" cstate="screen">
            <a:extLst>
              <a:ext uri="{28A0092B-C50C-407E-A947-70E740481C1C}">
                <a14:useLocalDpi xmlns:a14="http://schemas.microsoft.com/office/drawing/2010/main"/>
              </a:ext>
            </a:extLst>
          </a:blip>
          <a:stretch>
            <a:fillRect/>
          </a:stretch>
        </p:blipFill>
        <p:spPr>
          <a:xfrm>
            <a:off x="9740900" y="7620000"/>
            <a:ext cx="2540000" cy="1927679"/>
          </a:xfrm>
          <a:prstGeom prst="rect">
            <a:avLst/>
          </a:prstGeom>
          <a:ln w="12700">
            <a:miter lim="400000"/>
          </a:ln>
        </p:spPr>
      </p:pic>
      <p:sp>
        <p:nvSpPr>
          <p:cNvPr id="448" name="Shape 448"/>
          <p:cNvSpPr/>
          <p:nvPr/>
        </p:nvSpPr>
        <p:spPr>
          <a:xfrm>
            <a:off x="2659384" y="8177439"/>
            <a:ext cx="189145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400"/>
              <a:t>Best Proposal</a:t>
            </a:r>
          </a:p>
          <a:p>
            <a:pPr lvl="0" algn="r">
              <a:defRPr sz="1800"/>
            </a:pPr>
            <a:r>
              <a:rPr sz="2400"/>
              <a:t>@500</a:t>
            </a:r>
          </a:p>
        </p:txBody>
      </p:sp>
      <p:sp>
        <p:nvSpPr>
          <p:cNvPr id="449" name="Shape 449"/>
          <p:cNvSpPr/>
          <p:nvPr/>
        </p:nvSpPr>
        <p:spPr>
          <a:xfrm>
            <a:off x="3268464" y="6361339"/>
            <a:ext cx="1240036"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pPr>
            <a:r>
              <a:rPr sz="2400"/>
              <a:t>GT Mask</a:t>
            </a:r>
          </a:p>
        </p:txBody>
      </p:sp>
      <p:sp>
        <p:nvSpPr>
          <p:cNvPr id="450" name="Shape 450"/>
          <p:cNvSpPr/>
          <p:nvPr/>
        </p:nvSpPr>
        <p:spPr>
          <a:xfrm>
            <a:off x="3268464" y="1954439"/>
            <a:ext cx="1240036"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pPr>
            <a:r>
              <a:rPr sz="2400"/>
              <a:t>GT Mask</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p:nvPr/>
        </p:nvSpPr>
        <p:spPr>
          <a:xfrm flipH="1">
            <a:off x="9658350" y="74913"/>
            <a:ext cx="1" cy="9597309"/>
          </a:xfrm>
          <a:prstGeom prst="line">
            <a:avLst/>
          </a:prstGeom>
          <a:ln w="25400">
            <a:solidFill>
              <a:srgbClr val="000000">
                <a:alpha val="20000"/>
              </a:srgbClr>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786" name="Shape 786"/>
          <p:cNvSpPr>
            <a:spLocks noGrp="1"/>
          </p:cNvSpPr>
          <p:nvPr>
            <p:ph type="title"/>
          </p:nvPr>
        </p:nvSpPr>
        <p:spPr>
          <a:prstGeom prst="rect">
            <a:avLst/>
          </a:prstGeom>
        </p:spPr>
        <p:txBody>
          <a:bodyPr/>
          <a:lstStyle/>
          <a:p>
            <a:pPr lvl="0">
              <a:defRPr sz="1800"/>
            </a:pPr>
            <a:r>
              <a:rPr sz="5600"/>
              <a:t>Overview</a:t>
            </a:r>
          </a:p>
        </p:txBody>
      </p:sp>
      <p:sp>
        <p:nvSpPr>
          <p:cNvPr id="787" name="Shape 787"/>
          <p:cNvSpPr>
            <a:spLocks noGrp="1"/>
          </p:cNvSpPr>
          <p:nvPr>
            <p:ph type="sldNum" sz="quarter" idx="2"/>
          </p:nvPr>
        </p:nvSpPr>
        <p:spPr>
          <a:xfrm>
            <a:off x="12522200" y="9144000"/>
            <a:ext cx="342900" cy="3683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13</a:t>
            </a:fld>
            <a:endParaRPr/>
          </a:p>
        </p:txBody>
      </p:sp>
      <p:pic>
        <p:nvPicPr>
          <p:cNvPr id="788" name="color.png"/>
          <p:cNvPicPr/>
          <p:nvPr/>
        </p:nvPicPr>
        <p:blipFill>
          <a:blip r:embed="rId3" cstate="screen">
            <a:extLst>
              <a:ext uri="{28A0092B-C50C-407E-A947-70E740481C1C}">
                <a14:useLocalDpi xmlns:a14="http://schemas.microsoft.com/office/drawing/2010/main"/>
              </a:ext>
            </a:extLst>
          </a:blip>
          <a:stretch>
            <a:fillRect/>
          </a:stretch>
        </p:blipFill>
        <p:spPr>
          <a:xfrm>
            <a:off x="304800" y="2616200"/>
            <a:ext cx="2476500" cy="1879486"/>
          </a:xfrm>
          <a:prstGeom prst="rect">
            <a:avLst/>
          </a:prstGeom>
          <a:ln w="12700">
            <a:miter lim="400000"/>
          </a:ln>
        </p:spPr>
      </p:pic>
      <p:pic>
        <p:nvPicPr>
          <p:cNvPr id="789" name="img_6407.png"/>
          <p:cNvPicPr/>
          <p:nvPr/>
        </p:nvPicPr>
        <p:blipFill>
          <a:blip r:embed="rId4" cstate="screen">
            <a:extLst>
              <a:ext uri="{28A0092B-C50C-407E-A947-70E740481C1C}">
                <a14:useLocalDpi xmlns:a14="http://schemas.microsoft.com/office/drawing/2010/main"/>
              </a:ext>
            </a:extLst>
          </a:blip>
          <a:stretch>
            <a:fillRect/>
          </a:stretch>
        </p:blipFill>
        <p:spPr>
          <a:xfrm>
            <a:off x="304800" y="4711700"/>
            <a:ext cx="2476499" cy="1879486"/>
          </a:xfrm>
          <a:prstGeom prst="rect">
            <a:avLst/>
          </a:prstGeom>
          <a:ln w="12700">
            <a:miter lim="400000"/>
          </a:ln>
        </p:spPr>
      </p:pic>
      <p:sp>
        <p:nvSpPr>
          <p:cNvPr id="790" name="Shape 790"/>
          <p:cNvSpPr/>
          <p:nvPr/>
        </p:nvSpPr>
        <p:spPr>
          <a:xfrm>
            <a:off x="230646" y="6635750"/>
            <a:ext cx="26035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304800">
              <a:defRPr sz="1800"/>
            </a:pPr>
            <a:r>
              <a:rPr>
                <a:latin typeface="+mn-lt"/>
                <a:ea typeface="+mn-ea"/>
                <a:cs typeface="+mn-cs"/>
                <a:sym typeface="Century Gothic"/>
              </a:rPr>
              <a:t>Color and Depth </a:t>
            </a:r>
          </a:p>
          <a:p>
            <a:pPr lvl="0" defTabSz="304800">
              <a:defRPr sz="1800"/>
            </a:pPr>
            <a:r>
              <a:rPr>
                <a:latin typeface="+mn-lt"/>
                <a:ea typeface="+mn-ea"/>
                <a:cs typeface="+mn-cs"/>
                <a:sym typeface="Century Gothic"/>
              </a:rPr>
              <a:t>Image Pair</a:t>
            </a:r>
          </a:p>
        </p:txBody>
      </p:sp>
      <p:pic>
        <p:nvPicPr>
          <p:cNvPr id="791" name="droppedImage.png"/>
          <p:cNvPicPr/>
          <p:nvPr/>
        </p:nvPicPr>
        <p:blipFill>
          <a:blip r:embed="rId5" cstate="screen">
            <a:extLst>
              <a:ext uri="{28A0092B-C50C-407E-A947-70E740481C1C}">
                <a14:useLocalDpi xmlns:a14="http://schemas.microsoft.com/office/drawing/2010/main"/>
              </a:ext>
            </a:extLst>
          </a:blip>
          <a:stretch>
            <a:fillRect/>
          </a:stretch>
        </p:blipFill>
        <p:spPr>
          <a:xfrm>
            <a:off x="3492500" y="2400300"/>
            <a:ext cx="2476499" cy="1879486"/>
          </a:xfrm>
          <a:prstGeom prst="rect">
            <a:avLst/>
          </a:prstGeom>
          <a:ln w="12700">
            <a:miter lim="400000"/>
          </a:ln>
        </p:spPr>
      </p:pic>
      <p:pic>
        <p:nvPicPr>
          <p:cNvPr id="792" name="regionProp.png"/>
          <p:cNvPicPr/>
          <p:nvPr/>
        </p:nvPicPr>
        <p:blipFill>
          <a:blip r:embed="rId6" cstate="screen">
            <a:extLst>
              <a:ext uri="{28A0092B-C50C-407E-A947-70E740481C1C}">
                <a14:useLocalDpi xmlns:a14="http://schemas.microsoft.com/office/drawing/2010/main"/>
              </a:ext>
            </a:extLst>
          </a:blip>
          <a:stretch>
            <a:fillRect/>
          </a:stretch>
        </p:blipFill>
        <p:spPr>
          <a:xfrm>
            <a:off x="3644900" y="5283200"/>
            <a:ext cx="2476500" cy="1879486"/>
          </a:xfrm>
          <a:prstGeom prst="rect">
            <a:avLst/>
          </a:prstGeom>
          <a:ln w="38100">
            <a:solidFill>
              <a:srgbClr val="0433FF"/>
            </a:solidFill>
            <a:miter lim="400000"/>
          </a:ln>
        </p:spPr>
      </p:pic>
      <p:pic>
        <p:nvPicPr>
          <p:cNvPr id="793" name="regionProp.png"/>
          <p:cNvPicPr/>
          <p:nvPr/>
        </p:nvPicPr>
        <p:blipFill>
          <a:blip r:embed="rId6" cstate="screen">
            <a:extLst>
              <a:ext uri="{28A0092B-C50C-407E-A947-70E740481C1C}">
                <a14:useLocalDpi xmlns:a14="http://schemas.microsoft.com/office/drawing/2010/main"/>
              </a:ext>
            </a:extLst>
          </a:blip>
          <a:stretch>
            <a:fillRect/>
          </a:stretch>
        </p:blipFill>
        <p:spPr>
          <a:xfrm>
            <a:off x="3530600" y="5372100"/>
            <a:ext cx="2476500" cy="1879486"/>
          </a:xfrm>
          <a:prstGeom prst="rect">
            <a:avLst/>
          </a:prstGeom>
          <a:ln w="38100">
            <a:solidFill>
              <a:srgbClr val="0433FF"/>
            </a:solidFill>
            <a:miter lim="400000"/>
          </a:ln>
        </p:spPr>
      </p:pic>
      <p:pic>
        <p:nvPicPr>
          <p:cNvPr id="794" name="regionProp.png"/>
          <p:cNvPicPr/>
          <p:nvPr/>
        </p:nvPicPr>
        <p:blipFill>
          <a:blip r:embed="rId6" cstate="screen">
            <a:extLst>
              <a:ext uri="{28A0092B-C50C-407E-A947-70E740481C1C}">
                <a14:useLocalDpi xmlns:a14="http://schemas.microsoft.com/office/drawing/2010/main"/>
              </a:ext>
            </a:extLst>
          </a:blip>
          <a:stretch>
            <a:fillRect/>
          </a:stretch>
        </p:blipFill>
        <p:spPr>
          <a:xfrm>
            <a:off x="3390900" y="5486400"/>
            <a:ext cx="2476500" cy="1879486"/>
          </a:xfrm>
          <a:prstGeom prst="rect">
            <a:avLst/>
          </a:prstGeom>
          <a:ln w="38100">
            <a:solidFill>
              <a:srgbClr val="0433FF"/>
            </a:solidFill>
            <a:miter lim="400000"/>
          </a:ln>
        </p:spPr>
      </p:pic>
      <p:sp>
        <p:nvSpPr>
          <p:cNvPr id="795" name="Shape 795"/>
          <p:cNvSpPr/>
          <p:nvPr/>
        </p:nvSpPr>
        <p:spPr>
          <a:xfrm>
            <a:off x="3642971" y="4286250"/>
            <a:ext cx="2192351"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Contour Detection</a:t>
            </a:r>
          </a:p>
        </p:txBody>
      </p:sp>
      <p:sp>
        <p:nvSpPr>
          <p:cNvPr id="796" name="Shape 796"/>
          <p:cNvSpPr/>
          <p:nvPr/>
        </p:nvSpPr>
        <p:spPr>
          <a:xfrm>
            <a:off x="3711810" y="7359650"/>
            <a:ext cx="2029273"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304800">
              <a:defRPr sz="1800"/>
            </a:pPr>
            <a:r>
              <a:rPr>
                <a:latin typeface="+mn-lt"/>
                <a:ea typeface="+mn-ea"/>
                <a:cs typeface="+mn-cs"/>
                <a:sym typeface="Century Gothic"/>
              </a:rPr>
              <a:t>Region Proposal </a:t>
            </a:r>
          </a:p>
          <a:p>
            <a:pPr lvl="0" defTabSz="304800">
              <a:defRPr sz="1800"/>
            </a:pPr>
            <a:r>
              <a:rPr>
                <a:latin typeface="+mn-lt"/>
                <a:ea typeface="+mn-ea"/>
                <a:cs typeface="+mn-cs"/>
                <a:sym typeface="Century Gothic"/>
              </a:rPr>
              <a:t>Generation</a:t>
            </a:r>
          </a:p>
        </p:txBody>
      </p:sp>
      <p:pic>
        <p:nvPicPr>
          <p:cNvPr id="797" name="regionProp.png"/>
          <p:cNvPicPr/>
          <p:nvPr/>
        </p:nvPicPr>
        <p:blipFill>
          <a:blip r:embed="rId6" cstate="screen">
            <a:extLst>
              <a:ext uri="{28A0092B-C50C-407E-A947-70E740481C1C}">
                <a14:useLocalDpi xmlns:a14="http://schemas.microsoft.com/office/drawing/2010/main"/>
              </a:ext>
            </a:extLst>
          </a:blip>
          <a:stretch>
            <a:fillRect/>
          </a:stretch>
        </p:blipFill>
        <p:spPr>
          <a:xfrm>
            <a:off x="6781800" y="5092700"/>
            <a:ext cx="2476500" cy="1879486"/>
          </a:xfrm>
          <a:prstGeom prst="rect">
            <a:avLst/>
          </a:prstGeom>
          <a:ln w="12700">
            <a:miter lim="400000"/>
          </a:ln>
        </p:spPr>
      </p:pic>
      <p:pic>
        <p:nvPicPr>
          <p:cNvPr id="798" name="ss.png"/>
          <p:cNvPicPr/>
          <p:nvPr/>
        </p:nvPicPr>
        <p:blipFill>
          <a:blip r:embed="rId7" cstate="screen">
            <a:extLst>
              <a:ext uri="{28A0092B-C50C-407E-A947-70E740481C1C}">
                <a14:useLocalDpi xmlns:a14="http://schemas.microsoft.com/office/drawing/2010/main"/>
              </a:ext>
            </a:extLst>
          </a:blip>
          <a:stretch>
            <a:fillRect/>
          </a:stretch>
        </p:blipFill>
        <p:spPr>
          <a:xfrm>
            <a:off x="6819900" y="2400300"/>
            <a:ext cx="2476500" cy="1879486"/>
          </a:xfrm>
          <a:prstGeom prst="rect">
            <a:avLst/>
          </a:prstGeom>
          <a:ln w="12700">
            <a:miter lim="400000"/>
          </a:ln>
        </p:spPr>
      </p:pic>
      <p:sp>
        <p:nvSpPr>
          <p:cNvPr id="799" name="Shape 799"/>
          <p:cNvSpPr/>
          <p:nvPr/>
        </p:nvSpPr>
        <p:spPr>
          <a:xfrm>
            <a:off x="7054484" y="6953250"/>
            <a:ext cx="2057512"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Object Detection</a:t>
            </a:r>
          </a:p>
        </p:txBody>
      </p:sp>
      <p:sp>
        <p:nvSpPr>
          <p:cNvPr id="800" name="Shape 800"/>
          <p:cNvSpPr/>
          <p:nvPr/>
        </p:nvSpPr>
        <p:spPr>
          <a:xfrm>
            <a:off x="7116371" y="4260850"/>
            <a:ext cx="1915084"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Semantic Segm.</a:t>
            </a:r>
          </a:p>
        </p:txBody>
      </p:sp>
      <p:sp>
        <p:nvSpPr>
          <p:cNvPr id="801" name="Shape 801"/>
          <p:cNvSpPr/>
          <p:nvPr/>
        </p:nvSpPr>
        <p:spPr>
          <a:xfrm>
            <a:off x="4216400" y="6201523"/>
            <a:ext cx="546100" cy="698501"/>
          </a:xfrm>
          <a:custGeom>
            <a:avLst/>
            <a:gdLst/>
            <a:ahLst/>
            <a:cxnLst>
              <a:cxn ang="0">
                <a:pos x="wd2" y="hd2"/>
              </a:cxn>
              <a:cxn ang="5400000">
                <a:pos x="wd2" y="hd2"/>
              </a:cxn>
              <a:cxn ang="10800000">
                <a:pos x="wd2" y="hd2"/>
              </a:cxn>
              <a:cxn ang="16200000">
                <a:pos x="wd2" y="hd2"/>
              </a:cxn>
            </a:cxnLst>
            <a:rect l="0" t="0" r="r" b="b"/>
            <a:pathLst>
              <a:path w="21600" h="21207" extrusionOk="0">
                <a:moveTo>
                  <a:pt x="2335" y="0"/>
                </a:moveTo>
                <a:lnTo>
                  <a:pt x="11092" y="390"/>
                </a:lnTo>
                <a:cubicBezTo>
                  <a:pt x="11092" y="390"/>
                  <a:pt x="14458" y="124"/>
                  <a:pt x="16346" y="4295"/>
                </a:cubicBezTo>
                <a:cubicBezTo>
                  <a:pt x="18234" y="8467"/>
                  <a:pt x="20432" y="11324"/>
                  <a:pt x="20432" y="11324"/>
                </a:cubicBezTo>
                <a:lnTo>
                  <a:pt x="21600" y="17181"/>
                </a:lnTo>
                <a:cubicBezTo>
                  <a:pt x="21600" y="17181"/>
                  <a:pt x="21333" y="20572"/>
                  <a:pt x="20432" y="21086"/>
                </a:cubicBezTo>
                <a:cubicBezTo>
                  <a:pt x="19532" y="21600"/>
                  <a:pt x="9924" y="20305"/>
                  <a:pt x="9924" y="20305"/>
                </a:cubicBezTo>
                <a:lnTo>
                  <a:pt x="3503" y="17572"/>
                </a:lnTo>
                <a:lnTo>
                  <a:pt x="3503" y="11714"/>
                </a:lnTo>
                <a:lnTo>
                  <a:pt x="3503" y="5857"/>
                </a:lnTo>
                <a:lnTo>
                  <a:pt x="0" y="1952"/>
                </a:lnTo>
                <a:lnTo>
                  <a:pt x="2335" y="0"/>
                </a:lnTo>
                <a:close/>
              </a:path>
            </a:pathLst>
          </a:custGeom>
          <a:solidFill>
            <a:srgbClr val="FF9300"/>
          </a:solidFill>
          <a:ln w="38100">
            <a:solidFill/>
            <a:miter lim="400000"/>
          </a:ln>
        </p:spPr>
        <p:txBody>
          <a:bodyPr lIns="0" tIns="0" rIns="0" bIns="0" anchor="ctr"/>
          <a:lstStyle/>
          <a:p>
            <a:pPr lvl="0" defTabSz="304800">
              <a:defRPr sz="2600">
                <a:latin typeface="+mn-lt"/>
                <a:ea typeface="+mn-ea"/>
                <a:cs typeface="+mn-cs"/>
                <a:sym typeface="Century Gothic"/>
              </a:defRPr>
            </a:pPr>
            <a:endParaRPr/>
          </a:p>
        </p:txBody>
      </p:sp>
      <p:sp>
        <p:nvSpPr>
          <p:cNvPr id="802" name="Shape 802"/>
          <p:cNvSpPr/>
          <p:nvPr/>
        </p:nvSpPr>
        <p:spPr>
          <a:xfrm>
            <a:off x="913110" y="1047750"/>
            <a:ext cx="1053406"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Input</a:t>
            </a:r>
          </a:p>
        </p:txBody>
      </p:sp>
      <p:sp>
        <p:nvSpPr>
          <p:cNvPr id="803" name="Shape 803"/>
          <p:cNvSpPr/>
          <p:nvPr/>
        </p:nvSpPr>
        <p:spPr>
          <a:xfrm flipH="1">
            <a:off x="3022599" y="1205620"/>
            <a:ext cx="1" cy="6213209"/>
          </a:xfrm>
          <a:prstGeom prst="line">
            <a:avLst/>
          </a:prstGeom>
          <a:ln w="12700">
            <a:solidFill>
              <a:srgbClr val="929292"/>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804" name="Shape 804"/>
          <p:cNvSpPr/>
          <p:nvPr/>
        </p:nvSpPr>
        <p:spPr>
          <a:xfrm>
            <a:off x="3170262" y="1054100"/>
            <a:ext cx="3018682"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Re-organization</a:t>
            </a:r>
          </a:p>
        </p:txBody>
      </p:sp>
      <p:sp>
        <p:nvSpPr>
          <p:cNvPr id="805" name="Shape 805"/>
          <p:cNvSpPr/>
          <p:nvPr/>
        </p:nvSpPr>
        <p:spPr>
          <a:xfrm flipH="1">
            <a:off x="6426199" y="1206500"/>
            <a:ext cx="2" cy="6210849"/>
          </a:xfrm>
          <a:prstGeom prst="line">
            <a:avLst/>
          </a:prstGeom>
          <a:ln w="12700">
            <a:solidFill>
              <a:srgbClr val="929292"/>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806" name="Shape 806"/>
          <p:cNvSpPr/>
          <p:nvPr/>
        </p:nvSpPr>
        <p:spPr>
          <a:xfrm>
            <a:off x="6853777" y="1054100"/>
            <a:ext cx="2341327"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Recognition</a:t>
            </a:r>
          </a:p>
        </p:txBody>
      </p:sp>
      <p:sp>
        <p:nvSpPr>
          <p:cNvPr id="807" name="Shape 807"/>
          <p:cNvSpPr/>
          <p:nvPr/>
        </p:nvSpPr>
        <p:spPr>
          <a:xfrm flipH="1">
            <a:off x="5964693" y="3340102"/>
            <a:ext cx="859306"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808" name="Shape 808"/>
          <p:cNvSpPr/>
          <p:nvPr/>
        </p:nvSpPr>
        <p:spPr>
          <a:xfrm flipH="1">
            <a:off x="6145168" y="6019800"/>
            <a:ext cx="641360"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809" name="Shape 809"/>
          <p:cNvSpPr/>
          <p:nvPr/>
        </p:nvSpPr>
        <p:spPr>
          <a:xfrm>
            <a:off x="6946900" y="4291919"/>
            <a:ext cx="0" cy="801168"/>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810" name="Shape 810"/>
          <p:cNvSpPr/>
          <p:nvPr/>
        </p:nvSpPr>
        <p:spPr>
          <a:xfrm>
            <a:off x="9783378" y="882650"/>
            <a:ext cx="3060701" cy="1041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Detailed 3D Understanding</a:t>
            </a:r>
          </a:p>
        </p:txBody>
      </p:sp>
      <p:pic>
        <p:nvPicPr>
          <p:cNvPr id="811" name="a.png"/>
          <p:cNvPicPr/>
          <p:nvPr/>
        </p:nvPicPr>
        <p:blipFill>
          <a:blip r:embed="rId8" cstate="screen">
            <a:alphaModFix amt="20000"/>
            <a:extLst>
              <a:ext uri="{28A0092B-C50C-407E-A947-70E740481C1C}">
                <a14:useLocalDpi xmlns:a14="http://schemas.microsoft.com/office/drawing/2010/main"/>
              </a:ext>
            </a:extLst>
          </a:blip>
          <a:stretch>
            <a:fillRect/>
          </a:stretch>
        </p:blipFill>
        <p:spPr>
          <a:xfrm>
            <a:off x="10045700" y="2400300"/>
            <a:ext cx="2476500" cy="1879600"/>
          </a:xfrm>
          <a:prstGeom prst="rect">
            <a:avLst/>
          </a:prstGeom>
          <a:ln w="12700">
            <a:solidFill/>
            <a:miter lim="400000"/>
          </a:ln>
        </p:spPr>
      </p:pic>
      <p:sp>
        <p:nvSpPr>
          <p:cNvPr id="812" name="Shape 812"/>
          <p:cNvSpPr/>
          <p:nvPr/>
        </p:nvSpPr>
        <p:spPr>
          <a:xfrm flipH="1">
            <a:off x="9257965" y="6046266"/>
            <a:ext cx="788025" cy="1"/>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pic>
        <p:nvPicPr>
          <p:cNvPr id="813" name="mask.png"/>
          <p:cNvPicPr/>
          <p:nvPr/>
        </p:nvPicPr>
        <p:blipFill>
          <a:blip r:embed="rId9" cstate="screen">
            <a:alphaModFix amt="20000"/>
            <a:extLst>
              <a:ext uri="{28A0092B-C50C-407E-A947-70E740481C1C}">
                <a14:useLocalDpi xmlns:a14="http://schemas.microsoft.com/office/drawing/2010/main"/>
              </a:ext>
            </a:extLst>
          </a:blip>
          <a:stretch>
            <a:fillRect/>
          </a:stretch>
        </p:blipFill>
        <p:spPr>
          <a:xfrm>
            <a:off x="10045700" y="4864100"/>
            <a:ext cx="2476499" cy="1879486"/>
          </a:xfrm>
          <a:prstGeom prst="rect">
            <a:avLst/>
          </a:prstGeom>
          <a:ln w="12700">
            <a:miter lim="400000"/>
          </a:ln>
        </p:spPr>
      </p:pic>
      <p:sp>
        <p:nvSpPr>
          <p:cNvPr id="814" name="Shape 814"/>
          <p:cNvSpPr/>
          <p:nvPr/>
        </p:nvSpPr>
        <p:spPr>
          <a:xfrm>
            <a:off x="10380284" y="6686550"/>
            <a:ext cx="1820876" cy="381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304800">
              <a:defRPr sz="1800">
                <a:latin typeface="+mn-lt"/>
                <a:ea typeface="+mn-ea"/>
                <a:cs typeface="+mn-cs"/>
                <a:sym typeface="Century Gothic"/>
              </a:defRPr>
            </a:lvl1pPr>
          </a:lstStyle>
          <a:p>
            <a:pPr lvl="0"/>
            <a:r>
              <a:t>Instance Segm.</a:t>
            </a:r>
          </a:p>
        </p:txBody>
      </p:sp>
      <p:sp>
        <p:nvSpPr>
          <p:cNvPr id="815" name="Shape 815"/>
          <p:cNvSpPr/>
          <p:nvPr/>
        </p:nvSpPr>
        <p:spPr>
          <a:xfrm>
            <a:off x="10385573" y="9010650"/>
            <a:ext cx="1854201" cy="381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304800">
              <a:defRPr sz="1800">
                <a:latin typeface="+mn-lt"/>
                <a:ea typeface="+mn-ea"/>
                <a:cs typeface="+mn-cs"/>
                <a:sym typeface="Century Gothic"/>
              </a:defRPr>
            </a:lvl1pPr>
          </a:lstStyle>
          <a:p>
            <a:pPr lvl="0"/>
            <a:r>
              <a:t>Pose Estimation</a:t>
            </a:r>
          </a:p>
        </p:txBody>
      </p:sp>
      <p:sp>
        <p:nvSpPr>
          <p:cNvPr id="816" name="Shape 816"/>
          <p:cNvSpPr/>
          <p:nvPr/>
        </p:nvSpPr>
        <p:spPr>
          <a:xfrm flipH="1" flipV="1">
            <a:off x="9276171" y="6064494"/>
            <a:ext cx="770906" cy="2076341"/>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817" name="Shape 817"/>
          <p:cNvSpPr/>
          <p:nvPr/>
        </p:nvSpPr>
        <p:spPr>
          <a:xfrm rot="8104149">
            <a:off x="11086763" y="7555335"/>
            <a:ext cx="1154992" cy="723900"/>
          </a:xfrm>
          <a:prstGeom prst="rect">
            <a:avLst/>
          </a:prstGeom>
          <a:solidFill>
            <a:srgbClr val="FFFFFF">
              <a:alpha val="20000"/>
            </a:srgbClr>
          </a:solidFill>
          <a:ln w="38100">
            <a:solidFill>
              <a:srgbClr val="0433FF">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818" name="Shape 818"/>
          <p:cNvSpPr/>
          <p:nvPr/>
        </p:nvSpPr>
        <p:spPr>
          <a:xfrm rot="8104149">
            <a:off x="11339624" y="7451300"/>
            <a:ext cx="250343" cy="298451"/>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819" name="Shape 819"/>
          <p:cNvSpPr/>
          <p:nvPr/>
        </p:nvSpPr>
        <p:spPr>
          <a:xfrm rot="8104149">
            <a:off x="11958229" y="7354413"/>
            <a:ext cx="250344" cy="298451"/>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820" name="Shape 820"/>
          <p:cNvSpPr/>
          <p:nvPr/>
        </p:nvSpPr>
        <p:spPr>
          <a:xfrm rot="8104149">
            <a:off x="11561164" y="7230295"/>
            <a:ext cx="250343" cy="298450"/>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821" name="Shape 821"/>
          <p:cNvSpPr/>
          <p:nvPr/>
        </p:nvSpPr>
        <p:spPr>
          <a:xfrm rot="8104149">
            <a:off x="11105544" y="7675848"/>
            <a:ext cx="250344" cy="298450"/>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822" name="Shape 822"/>
          <p:cNvSpPr/>
          <p:nvPr/>
        </p:nvSpPr>
        <p:spPr>
          <a:xfrm rot="8104149">
            <a:off x="12081389" y="7751775"/>
            <a:ext cx="250344" cy="298450"/>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823" name="Shape 823"/>
          <p:cNvSpPr/>
          <p:nvPr/>
        </p:nvSpPr>
        <p:spPr>
          <a:xfrm rot="8104149">
            <a:off x="11859849" y="7972783"/>
            <a:ext cx="250344" cy="298451"/>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824" name="Shape 824"/>
          <p:cNvSpPr/>
          <p:nvPr/>
        </p:nvSpPr>
        <p:spPr>
          <a:xfrm rot="8104149">
            <a:off x="11625767" y="8197329"/>
            <a:ext cx="250344" cy="298451"/>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825" name="Shape 825"/>
          <p:cNvSpPr/>
          <p:nvPr/>
        </p:nvSpPr>
        <p:spPr>
          <a:xfrm rot="8104149">
            <a:off x="11128458" y="8182184"/>
            <a:ext cx="250344" cy="298450"/>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826" name="Shape 826"/>
          <p:cNvSpPr/>
          <p:nvPr/>
        </p:nvSpPr>
        <p:spPr>
          <a:xfrm flipV="1">
            <a:off x="11883548" y="7501390"/>
            <a:ext cx="197610" cy="197134"/>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827" name="Shape 827"/>
          <p:cNvSpPr/>
          <p:nvPr/>
        </p:nvSpPr>
        <p:spPr>
          <a:xfrm flipH="1">
            <a:off x="11251130" y="8148572"/>
            <a:ext cx="181282" cy="180846"/>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828" name="Shape 828"/>
          <p:cNvSpPr/>
          <p:nvPr/>
        </p:nvSpPr>
        <p:spPr>
          <a:xfrm flipH="1" flipV="1">
            <a:off x="11679588" y="7372797"/>
            <a:ext cx="205294" cy="205790"/>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829" name="Shape 829"/>
          <p:cNvSpPr/>
          <p:nvPr/>
        </p:nvSpPr>
        <p:spPr>
          <a:xfrm flipH="1" flipV="1">
            <a:off x="11452489" y="7596247"/>
            <a:ext cx="203712" cy="204204"/>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830" name="Shape 830"/>
          <p:cNvSpPr/>
          <p:nvPr/>
        </p:nvSpPr>
        <p:spPr>
          <a:xfrm flipH="1" flipV="1">
            <a:off x="11235434" y="7821749"/>
            <a:ext cx="199151" cy="199632"/>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831" name="Shape 831"/>
          <p:cNvSpPr/>
          <p:nvPr/>
        </p:nvSpPr>
        <p:spPr>
          <a:xfrm>
            <a:off x="12002507" y="7696455"/>
            <a:ext cx="215870" cy="216393"/>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832" name="Shape 832"/>
          <p:cNvSpPr/>
          <p:nvPr/>
        </p:nvSpPr>
        <p:spPr>
          <a:xfrm>
            <a:off x="11771847" y="7916377"/>
            <a:ext cx="215871" cy="216393"/>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833" name="Shape 833"/>
          <p:cNvSpPr/>
          <p:nvPr/>
        </p:nvSpPr>
        <p:spPr>
          <a:xfrm>
            <a:off x="11541338" y="8128392"/>
            <a:ext cx="215871" cy="216393"/>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834" name="Shape 834"/>
          <p:cNvSpPr/>
          <p:nvPr/>
        </p:nvSpPr>
        <p:spPr>
          <a:xfrm>
            <a:off x="11404600" y="8545594"/>
            <a:ext cx="0" cy="480522"/>
          </a:xfrm>
          <a:prstGeom prst="line">
            <a:avLst/>
          </a:prstGeom>
          <a:ln w="38100">
            <a:solidFill>
              <a:srgbClr val="00F9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835" name="Shape 835"/>
          <p:cNvSpPr/>
          <p:nvPr/>
        </p:nvSpPr>
        <p:spPr>
          <a:xfrm>
            <a:off x="10071100" y="7137400"/>
            <a:ext cx="2476500" cy="1879600"/>
          </a:xfrm>
          <a:prstGeom prst="rect">
            <a:avLst/>
          </a:prstGeom>
          <a:ln w="25400">
            <a:solidFill>
              <a:srgbClr val="0000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836" name="Shape 836"/>
          <p:cNvSpPr/>
          <p:nvPr/>
        </p:nvSpPr>
        <p:spPr>
          <a:xfrm flipV="1">
            <a:off x="4781549" y="4569520"/>
            <a:ext cx="1" cy="608095"/>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Shape 857"/>
          <p:cNvSpPr/>
          <p:nvPr/>
        </p:nvSpPr>
        <p:spPr>
          <a:xfrm>
            <a:off x="127000" y="101600"/>
            <a:ext cx="127381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4800">
                <a:latin typeface="+mn-lt"/>
                <a:ea typeface="+mn-ea"/>
                <a:cs typeface="+mn-cs"/>
                <a:sym typeface="Century Gothic"/>
              </a:defRPr>
            </a:lvl1pPr>
          </a:lstStyle>
          <a:p>
            <a:pPr lvl="0">
              <a:defRPr sz="1800"/>
            </a:pPr>
            <a:r>
              <a:rPr sz="4800"/>
              <a:t>Object Detection</a:t>
            </a:r>
          </a:p>
        </p:txBody>
      </p:sp>
      <p:sp>
        <p:nvSpPr>
          <p:cNvPr id="858" name="Shape 858"/>
          <p:cNvSpPr/>
          <p:nvPr/>
        </p:nvSpPr>
        <p:spPr>
          <a:xfrm>
            <a:off x="124593" y="1085850"/>
            <a:ext cx="127381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600">
                <a:solidFill>
                  <a:srgbClr val="0433FF"/>
                </a:solidFill>
                <a:latin typeface="+mn-lt"/>
                <a:ea typeface="+mn-ea"/>
                <a:cs typeface="+mn-cs"/>
                <a:sym typeface="Century Gothic"/>
              </a:defRPr>
            </a:lvl1pPr>
          </a:lstStyle>
          <a:p>
            <a:pPr lvl="0">
              <a:defRPr sz="1800">
                <a:solidFill>
                  <a:srgbClr val="000000"/>
                </a:solidFill>
              </a:defRPr>
            </a:pPr>
            <a:r>
              <a:rPr sz="3600">
                <a:solidFill>
                  <a:srgbClr val="0433FF"/>
                </a:solidFill>
              </a:rPr>
              <a:t> Related Work [RGB-D, Robotics]</a:t>
            </a:r>
          </a:p>
        </p:txBody>
      </p:sp>
      <p:grpSp>
        <p:nvGrpSpPr>
          <p:cNvPr id="861" name="Group 861"/>
          <p:cNvGrpSpPr/>
          <p:nvPr/>
        </p:nvGrpSpPr>
        <p:grpSpPr>
          <a:xfrm>
            <a:off x="6502400" y="5207000"/>
            <a:ext cx="6604000" cy="4306242"/>
            <a:chOff x="0" y="0"/>
            <a:chExt cx="6604000" cy="4306241"/>
          </a:xfrm>
        </p:grpSpPr>
        <p:pic>
          <p:nvPicPr>
            <p:cNvPr id="859" name="kimetal.png"/>
            <p:cNvPicPr/>
            <p:nvPr/>
          </p:nvPicPr>
          <p:blipFill>
            <a:blip r:embed="rId2" cstate="screen">
              <a:extLst>
                <a:ext uri="{28A0092B-C50C-407E-A947-70E740481C1C}">
                  <a14:useLocalDpi xmlns:a14="http://schemas.microsoft.com/office/drawing/2010/main"/>
                </a:ext>
              </a:extLst>
            </a:blip>
            <a:stretch>
              <a:fillRect/>
            </a:stretch>
          </p:blipFill>
          <p:spPr>
            <a:xfrm>
              <a:off x="711200" y="1384273"/>
              <a:ext cx="4914900" cy="2921969"/>
            </a:xfrm>
            <a:prstGeom prst="rect">
              <a:avLst/>
            </a:prstGeom>
            <a:ln w="12700" cap="flat">
              <a:noFill/>
              <a:miter lim="400000"/>
            </a:ln>
            <a:effectLst/>
          </p:spPr>
        </p:pic>
        <p:sp>
          <p:nvSpPr>
            <p:cNvPr id="860" name="Shape 860"/>
            <p:cNvSpPr/>
            <p:nvPr/>
          </p:nvSpPr>
          <p:spPr>
            <a:xfrm>
              <a:off x="0" y="0"/>
              <a:ext cx="6604000" cy="1435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0" algn="l">
                <a:spcBef>
                  <a:spcPts val="500"/>
                </a:spcBef>
                <a:defRPr sz="1800"/>
              </a:pPr>
              <a:r>
                <a:rPr sz="2100">
                  <a:solidFill>
                    <a:srgbClr val="FF2600"/>
                  </a:solidFill>
                  <a:latin typeface="+mn-lt"/>
                  <a:ea typeface="+mn-ea"/>
                  <a:cs typeface="+mn-cs"/>
                  <a:sym typeface="Century Gothic"/>
                </a:rPr>
                <a:t>Kim et al. CVPR 2013, Accurate Localization of 3D Objects from RGB-D Data using Segmentation Hypotheses, </a:t>
              </a:r>
              <a:r>
                <a:rPr sz="2100">
                  <a:latin typeface="+mn-lt"/>
                  <a:ea typeface="+mn-ea"/>
                  <a:cs typeface="+mn-cs"/>
                  <a:sym typeface="Century Gothic"/>
                </a:rPr>
                <a:t>Extension to DPMs to model deformations in 3D</a:t>
              </a:r>
            </a:p>
          </p:txBody>
        </p:sp>
      </p:grpSp>
      <p:grpSp>
        <p:nvGrpSpPr>
          <p:cNvPr id="864" name="Group 864"/>
          <p:cNvGrpSpPr/>
          <p:nvPr/>
        </p:nvGrpSpPr>
        <p:grpSpPr>
          <a:xfrm>
            <a:off x="6591300" y="1828800"/>
            <a:ext cx="5562600" cy="2876550"/>
            <a:chOff x="0" y="0"/>
            <a:chExt cx="5562600" cy="2876550"/>
          </a:xfrm>
        </p:grpSpPr>
        <p:pic>
          <p:nvPicPr>
            <p:cNvPr id="862" name="tangetal.png"/>
            <p:cNvPicPr/>
            <p:nvPr/>
          </p:nvPicPr>
          <p:blipFill>
            <a:blip r:embed="rId3" cstate="screen">
              <a:extLst>
                <a:ext uri="{28A0092B-C50C-407E-A947-70E740481C1C}">
                  <a14:useLocalDpi xmlns:a14="http://schemas.microsoft.com/office/drawing/2010/main"/>
                </a:ext>
              </a:extLst>
            </a:blip>
            <a:stretch>
              <a:fillRect/>
            </a:stretch>
          </p:blipFill>
          <p:spPr>
            <a:xfrm>
              <a:off x="50800" y="1517650"/>
              <a:ext cx="5451730" cy="1358900"/>
            </a:xfrm>
            <a:prstGeom prst="rect">
              <a:avLst/>
            </a:prstGeom>
            <a:ln w="12700" cap="flat">
              <a:noFill/>
              <a:miter lim="400000"/>
            </a:ln>
            <a:effectLst/>
          </p:spPr>
        </p:pic>
        <p:sp>
          <p:nvSpPr>
            <p:cNvPr id="863" name="Shape 863"/>
            <p:cNvSpPr/>
            <p:nvPr/>
          </p:nvSpPr>
          <p:spPr>
            <a:xfrm>
              <a:off x="0" y="0"/>
              <a:ext cx="5562600" cy="1460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0" algn="l">
                <a:spcBef>
                  <a:spcPts val="500"/>
                </a:spcBef>
                <a:defRPr sz="1800"/>
              </a:pPr>
              <a:r>
                <a:rPr sz="2100">
                  <a:solidFill>
                    <a:srgbClr val="FF2600"/>
                  </a:solidFill>
                  <a:latin typeface="+mn-lt"/>
                  <a:ea typeface="+mn-ea"/>
                  <a:cs typeface="+mn-cs"/>
                  <a:sym typeface="Century Gothic"/>
                </a:rPr>
                <a:t>Tang et al. ICRA 2012, A Textured Object Recognition Pipeline for Color and Depth Image Data: </a:t>
              </a:r>
              <a:r>
                <a:rPr sz="2100">
                  <a:latin typeface="+mn-lt"/>
                  <a:ea typeface="+mn-ea"/>
                  <a:cs typeface="+mn-cs"/>
                  <a:sym typeface="Century Gothic"/>
                </a:rPr>
                <a:t>Appearance matching, geometric verification</a:t>
              </a:r>
            </a:p>
          </p:txBody>
        </p:sp>
      </p:grpSp>
      <p:grpSp>
        <p:nvGrpSpPr>
          <p:cNvPr id="867" name="Group 867"/>
          <p:cNvGrpSpPr/>
          <p:nvPr/>
        </p:nvGrpSpPr>
        <p:grpSpPr>
          <a:xfrm>
            <a:off x="127000" y="1825530"/>
            <a:ext cx="6464300" cy="3503480"/>
            <a:chOff x="0" y="0"/>
            <a:chExt cx="6464300" cy="3503479"/>
          </a:xfrm>
        </p:grpSpPr>
        <p:pic>
          <p:nvPicPr>
            <p:cNvPr id="865" name="laietal.png"/>
            <p:cNvPicPr/>
            <p:nvPr/>
          </p:nvPicPr>
          <p:blipFill>
            <a:blip r:embed="rId4" cstate="screen">
              <a:extLst>
                <a:ext uri="{28A0092B-C50C-407E-A947-70E740481C1C}">
                  <a14:useLocalDpi xmlns:a14="http://schemas.microsoft.com/office/drawing/2010/main"/>
                </a:ext>
              </a:extLst>
            </a:blip>
            <a:stretch>
              <a:fillRect/>
            </a:stretch>
          </p:blipFill>
          <p:spPr>
            <a:xfrm>
              <a:off x="579270" y="1052379"/>
              <a:ext cx="4583326" cy="2451101"/>
            </a:xfrm>
            <a:prstGeom prst="rect">
              <a:avLst/>
            </a:prstGeom>
            <a:ln w="12700" cap="flat">
              <a:noFill/>
              <a:miter lim="400000"/>
            </a:ln>
            <a:effectLst/>
          </p:spPr>
        </p:pic>
        <p:sp>
          <p:nvSpPr>
            <p:cNvPr id="866" name="Shape 866"/>
            <p:cNvSpPr/>
            <p:nvPr/>
          </p:nvSpPr>
          <p:spPr>
            <a:xfrm>
              <a:off x="0" y="0"/>
              <a:ext cx="6464300" cy="1092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0" algn="l">
                <a:spcBef>
                  <a:spcPts val="500"/>
                </a:spcBef>
                <a:defRPr sz="1800"/>
              </a:pPr>
              <a:r>
                <a:rPr sz="2100">
                  <a:solidFill>
                    <a:srgbClr val="FF2600"/>
                  </a:solidFill>
                  <a:latin typeface="+mn-lt"/>
                  <a:ea typeface="+mn-ea"/>
                  <a:cs typeface="+mn-cs"/>
                  <a:sym typeface="Century Gothic"/>
                </a:rPr>
                <a:t>Lai et al. ICRA 2011, A Large-Scale Hierarchical Multi-View RGB-D Object Dataset: </a:t>
              </a:r>
              <a:r>
                <a:rPr sz="2100">
                  <a:latin typeface="+mn-lt"/>
                  <a:ea typeface="+mn-ea"/>
                  <a:cs typeface="+mn-cs"/>
                  <a:sym typeface="Century Gothic"/>
                </a:rPr>
                <a:t>RGB-D DPM, but instances and small table-top objects</a:t>
              </a:r>
            </a:p>
          </p:txBody>
        </p:sp>
      </p:grpSp>
      <p:grpSp>
        <p:nvGrpSpPr>
          <p:cNvPr id="870" name="Group 870"/>
          <p:cNvGrpSpPr/>
          <p:nvPr/>
        </p:nvGrpSpPr>
        <p:grpSpPr>
          <a:xfrm>
            <a:off x="88900" y="5391633"/>
            <a:ext cx="6416148" cy="3937001"/>
            <a:chOff x="0" y="0"/>
            <a:chExt cx="6416147" cy="3937000"/>
          </a:xfrm>
        </p:grpSpPr>
        <p:pic>
          <p:nvPicPr>
            <p:cNvPr id="868" name="droppedImage.png"/>
            <p:cNvPicPr/>
            <p:nvPr/>
          </p:nvPicPr>
          <p:blipFill>
            <a:blip r:embed="rId5">
              <a:extLst/>
            </a:blip>
            <a:stretch>
              <a:fillRect/>
            </a:stretch>
          </p:blipFill>
          <p:spPr>
            <a:xfrm>
              <a:off x="1159842" y="1098148"/>
              <a:ext cx="3732565" cy="2838853"/>
            </a:xfrm>
            <a:prstGeom prst="rect">
              <a:avLst/>
            </a:prstGeom>
            <a:ln w="12700" cap="flat">
              <a:noFill/>
              <a:miter lim="400000"/>
            </a:ln>
            <a:effectLst/>
          </p:spPr>
        </p:pic>
        <p:sp>
          <p:nvSpPr>
            <p:cNvPr id="869" name="Shape 869"/>
            <p:cNvSpPr/>
            <p:nvPr/>
          </p:nvSpPr>
          <p:spPr>
            <a:xfrm>
              <a:off x="0" y="0"/>
              <a:ext cx="6416148" cy="14806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0" algn="l">
                <a:spcBef>
                  <a:spcPts val="500"/>
                </a:spcBef>
                <a:defRPr sz="1800"/>
              </a:pPr>
              <a:r>
                <a:rPr sz="2100">
                  <a:solidFill>
                    <a:srgbClr val="FF2600"/>
                  </a:solidFill>
                  <a:latin typeface="+mn-lt"/>
                  <a:ea typeface="+mn-ea"/>
                  <a:cs typeface="+mn-cs"/>
                  <a:sym typeface="Century Gothic"/>
                </a:rPr>
                <a:t>Janoch et al. ICCV-W 2011, A Category-Level 3-D Object Dataset: Putting the Kinect to Work, </a:t>
              </a:r>
              <a:r>
                <a:rPr sz="2100">
                  <a:latin typeface="+mn-lt"/>
                  <a:ea typeface="+mn-ea"/>
                  <a:cs typeface="+mn-cs"/>
                  <a:sym typeface="Century Gothic"/>
                </a:rPr>
                <a:t>Absolute size based pruning and re-scoring with DPMs</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127000" y="101600"/>
            <a:ext cx="12738100" cy="825067"/>
          </a:xfrm>
        </p:spPr>
        <p:txBody>
          <a:bodyPr/>
          <a:lstStyle/>
          <a:p>
            <a:r>
              <a:rPr lang="en-US" dirty="0">
                <a:latin typeface="Century Gothic"/>
                <a:ea typeface="ＭＳ Ｐゴシック" charset="0"/>
                <a:cs typeface="Century Gothic"/>
              </a:rPr>
              <a:t>State of the Art in </a:t>
            </a:r>
            <a:r>
              <a:rPr lang="en-US" dirty="0" smtClean="0">
                <a:latin typeface="Century Gothic"/>
                <a:ea typeface="ＭＳ Ｐゴシック" charset="0"/>
                <a:cs typeface="Century Gothic"/>
              </a:rPr>
              <a:t>RGB Recognition</a:t>
            </a:r>
            <a:endParaRPr lang="en-US" sz="4000" dirty="0">
              <a:solidFill>
                <a:srgbClr val="FF0000"/>
              </a:solidFill>
              <a:latin typeface="Century Gothic"/>
              <a:ea typeface="ＭＳ Ｐゴシック" charset="0"/>
              <a:cs typeface="Century Gothic"/>
            </a:endParaRPr>
          </a:p>
        </p:txBody>
      </p:sp>
      <p:pic>
        <p:nvPicPr>
          <p:cNvPr id="35842" name="Content Placeholder 2" descr="Screen Shot 2014-08-21 at 10.50.16 PM.png"/>
          <p:cNvPicPr>
            <a:picLocks noGrp="1" noChangeAspect="1"/>
          </p:cNvPicPr>
          <p:nvPr>
            <p:ph idx="1"/>
          </p:nvPr>
        </p:nvPicPr>
        <p:blipFill>
          <a:blip r:embed="rId2" cstate="screen">
            <a:extLst>
              <a:ext uri="{28A0092B-C50C-407E-A947-70E740481C1C}">
                <a14:useLocalDpi xmlns:a14="http://schemas.microsoft.com/office/drawing/2010/main"/>
              </a:ext>
            </a:extLst>
          </a:blip>
          <a:srcRect l="-11951" r="-11951"/>
          <a:stretch>
            <a:fillRect/>
          </a:stretch>
        </p:blipFill>
        <p:spPr>
          <a:xfrm>
            <a:off x="127000" y="1050133"/>
            <a:ext cx="12246927" cy="7704697"/>
          </a:xfrm>
        </p:spPr>
      </p:pic>
      <p:sp>
        <p:nvSpPr>
          <p:cNvPr id="35843" name="TextBox 3"/>
          <p:cNvSpPr txBox="1">
            <a:spLocks noChangeArrowheads="1"/>
          </p:cNvSpPr>
          <p:nvPr/>
        </p:nvSpPr>
        <p:spPr bwMode="auto">
          <a:xfrm>
            <a:off x="7779069" y="8894095"/>
            <a:ext cx="5077009" cy="74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4000" dirty="0"/>
              <a:t>(Slide from D. </a:t>
            </a:r>
            <a:r>
              <a:rPr lang="en-US" sz="4000" dirty="0" err="1"/>
              <a:t>Hoiem</a:t>
            </a:r>
            <a:r>
              <a:rPr lang="en-US" sz="4000" dirty="0"/>
              <a:t>)</a:t>
            </a:r>
          </a:p>
        </p:txBody>
      </p:sp>
    </p:spTree>
    <p:extLst>
      <p:ext uri="{BB962C8B-B14F-4D97-AF65-F5344CB8AC3E}">
        <p14:creationId xmlns:p14="http://schemas.microsoft.com/office/powerpoint/2010/main" val="34865144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ctrTitle"/>
          </p:nvPr>
        </p:nvSpPr>
        <p:spPr>
          <a:xfrm>
            <a:off x="975360" y="3251200"/>
            <a:ext cx="11054080" cy="1625600"/>
          </a:xfrm>
        </p:spPr>
        <p:txBody>
          <a:bodyPr/>
          <a:lstStyle/>
          <a:p>
            <a:endParaRPr lang="en-US">
              <a:latin typeface="Calibri" charset="0"/>
              <a:ea typeface="ＭＳ Ｐゴシック" charset="0"/>
              <a:cs typeface="ＭＳ Ｐゴシック" charset="0"/>
            </a:endParaRPr>
          </a:p>
        </p:txBody>
      </p:sp>
      <p:sp>
        <p:nvSpPr>
          <p:cNvPr id="227331" name="Rectangle 3"/>
          <p:cNvSpPr>
            <a:spLocks noGrp="1" noChangeArrowheads="1"/>
          </p:cNvSpPr>
          <p:nvPr>
            <p:ph type="subTitle" idx="1"/>
          </p:nvPr>
        </p:nvSpPr>
        <p:spPr/>
        <p:txBody>
          <a:bodyPr/>
          <a:lstStyle/>
          <a:p>
            <a:pPr defTabSz="650096">
              <a:defRPr/>
            </a:pPr>
            <a:endParaRPr lang="en-US"/>
          </a:p>
        </p:txBody>
      </p:sp>
      <p:pic>
        <p:nvPicPr>
          <p:cNvPr id="36867" name="Picture 4" descr="Pascal-exampl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90" y="1285219"/>
            <a:ext cx="12993510" cy="802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5"/>
          <p:cNvSpPr>
            <a:spLocks noChangeArrowheads="1"/>
          </p:cNvSpPr>
          <p:nvPr/>
        </p:nvSpPr>
        <p:spPr bwMode="auto">
          <a:xfrm>
            <a:off x="227111" y="295701"/>
            <a:ext cx="8028658"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130046" tIns="65023" rIns="130046" bIns="65023">
            <a:spAutoFit/>
          </a:bodyPr>
          <a:lstStyle/>
          <a:p>
            <a:pPr algn="l" defTabSz="650230"/>
            <a:r>
              <a:rPr lang="en-US" sz="3400" dirty="0">
                <a:latin typeface="Century Gothic"/>
                <a:ea typeface="ＭＳ Ｐゴシック" charset="0"/>
                <a:cs typeface="Century Gothic"/>
              </a:rPr>
              <a:t>PASCAL Visual Object Challenge</a:t>
            </a:r>
          </a:p>
        </p:txBody>
      </p:sp>
      <p:sp>
        <p:nvSpPr>
          <p:cNvPr id="36869" name="TextBox 1"/>
          <p:cNvSpPr txBox="1">
            <a:spLocks noChangeArrowheads="1"/>
          </p:cNvSpPr>
          <p:nvPr/>
        </p:nvSpPr>
        <p:spPr bwMode="auto">
          <a:xfrm>
            <a:off x="7155074" y="389972"/>
            <a:ext cx="3328738" cy="53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600" dirty="0">
                <a:latin typeface="Century Gothic"/>
                <a:ea typeface="ＭＳ Ｐゴシック" charset="0"/>
                <a:cs typeface="Century Gothic"/>
              </a:rPr>
              <a:t> (</a:t>
            </a:r>
            <a:r>
              <a:rPr lang="en-US" sz="2600" dirty="0" err="1">
                <a:latin typeface="Century Gothic"/>
                <a:ea typeface="ＭＳ Ｐゴシック" charset="0"/>
                <a:cs typeface="Century Gothic"/>
              </a:rPr>
              <a:t>Everingham</a:t>
            </a:r>
            <a:r>
              <a:rPr lang="en-US" sz="2600" dirty="0">
                <a:latin typeface="Century Gothic"/>
                <a:ea typeface="ＭＳ Ｐゴシック" charset="0"/>
                <a:cs typeface="Century Gothic"/>
              </a:rPr>
              <a:t> et al)</a:t>
            </a:r>
          </a:p>
        </p:txBody>
      </p:sp>
    </p:spTree>
    <p:extLst>
      <p:ext uri="{BB962C8B-B14F-4D97-AF65-F5344CB8AC3E}">
        <p14:creationId xmlns:p14="http://schemas.microsoft.com/office/powerpoint/2010/main" val="10530244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27000" y="101600"/>
            <a:ext cx="12738100" cy="1468148"/>
          </a:xfrm>
        </p:spPr>
        <p:txBody>
          <a:bodyPr/>
          <a:lstStyle/>
          <a:p>
            <a:r>
              <a:rPr lang="en-US" sz="4800" dirty="0">
                <a:solidFill>
                  <a:srgbClr val="0000FF"/>
                </a:solidFill>
                <a:latin typeface="Century Gothic"/>
                <a:ea typeface="ＭＳ Ｐゴシック" charset="0"/>
                <a:cs typeface="Century Gothic"/>
              </a:rPr>
              <a:t>R-CNN: </a:t>
            </a:r>
            <a:r>
              <a:rPr lang="en-US" sz="4800" dirty="0">
                <a:latin typeface="Century Gothic"/>
                <a:ea typeface="ＭＳ Ｐゴシック" charset="0"/>
                <a:cs typeface="Century Gothic"/>
              </a:rPr>
              <a:t>Regions with CNN features</a:t>
            </a:r>
            <a:br>
              <a:rPr lang="en-US" sz="4800" dirty="0">
                <a:latin typeface="Century Gothic"/>
                <a:ea typeface="ＭＳ Ｐゴシック" charset="0"/>
                <a:cs typeface="Century Gothic"/>
              </a:rPr>
            </a:br>
            <a:r>
              <a:rPr lang="en-US" sz="3200" dirty="0" err="1">
                <a:latin typeface="Century Gothic"/>
                <a:ea typeface="ＭＳ Ｐゴシック" charset="0"/>
                <a:cs typeface="Century Gothic"/>
              </a:rPr>
              <a:t>Girshick</a:t>
            </a:r>
            <a:r>
              <a:rPr lang="en-US" sz="3200" dirty="0">
                <a:latin typeface="Century Gothic"/>
                <a:ea typeface="ＭＳ Ｐゴシック" charset="0"/>
                <a:cs typeface="Century Gothic"/>
              </a:rPr>
              <a:t>, Donahue, Darrell &amp; Malik (CVPR 2014)</a:t>
            </a:r>
          </a:p>
        </p:txBody>
      </p:sp>
      <p:grpSp>
        <p:nvGrpSpPr>
          <p:cNvPr id="39938" name="Group 4"/>
          <p:cNvGrpSpPr>
            <a:grpSpLocks/>
          </p:cNvGrpSpPr>
          <p:nvPr/>
        </p:nvGrpSpPr>
        <p:grpSpPr bwMode="auto">
          <a:xfrm>
            <a:off x="83547" y="2323722"/>
            <a:ext cx="12837724" cy="2781582"/>
            <a:chOff x="0" y="0"/>
            <a:chExt cx="8087" cy="1751"/>
          </a:xfrm>
        </p:grpSpPr>
        <p:sp>
          <p:nvSpPr>
            <p:cNvPr id="39945" name="Rectangle 2"/>
            <p:cNvSpPr>
              <a:spLocks/>
            </p:cNvSpPr>
            <p:nvPr/>
          </p:nvSpPr>
          <p:spPr bwMode="auto">
            <a:xfrm>
              <a:off x="0" y="0"/>
              <a:ext cx="8087" cy="1751"/>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latin typeface="Century Gothic"/>
                <a:cs typeface="Century Gothic"/>
              </a:endParaRPr>
            </a:p>
          </p:txBody>
        </p:sp>
        <p:pic>
          <p:nvPicPr>
            <p:cNvPr id="3994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 y="144"/>
              <a:ext cx="7776"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9939" name="Rectangle 5"/>
          <p:cNvSpPr>
            <a:spLocks/>
          </p:cNvSpPr>
          <p:nvPr/>
        </p:nvSpPr>
        <p:spPr bwMode="auto">
          <a:xfrm>
            <a:off x="747621" y="5444031"/>
            <a:ext cx="12095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000" dirty="0">
                <a:solidFill>
                  <a:schemeClr val="tx1"/>
                </a:solidFill>
                <a:latin typeface="Century Gothic"/>
                <a:ea typeface="ＭＳ Ｐゴシック" charset="0"/>
                <a:cs typeface="Century Gothic"/>
              </a:rPr>
              <a:t>Input</a:t>
            </a:r>
          </a:p>
          <a:p>
            <a:r>
              <a:rPr lang="en-US" sz="3000" dirty="0">
                <a:solidFill>
                  <a:schemeClr val="tx1"/>
                </a:solidFill>
                <a:latin typeface="Century Gothic"/>
                <a:ea typeface="ＭＳ Ｐゴシック" charset="0"/>
                <a:cs typeface="Century Gothic"/>
              </a:rPr>
              <a:t>image</a:t>
            </a:r>
          </a:p>
        </p:txBody>
      </p:sp>
      <p:sp>
        <p:nvSpPr>
          <p:cNvPr id="39940" name="Rectangle 6"/>
          <p:cNvSpPr>
            <a:spLocks/>
          </p:cNvSpPr>
          <p:nvPr/>
        </p:nvSpPr>
        <p:spPr bwMode="auto">
          <a:xfrm>
            <a:off x="2444152" y="5188046"/>
            <a:ext cx="346511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r>
              <a:rPr lang="en-US" sz="3000" dirty="0">
                <a:solidFill>
                  <a:schemeClr val="tx1"/>
                </a:solidFill>
                <a:latin typeface="Century Gothic"/>
                <a:ea typeface="ＭＳ Ｐゴシック" charset="0"/>
                <a:cs typeface="Century Gothic"/>
              </a:rPr>
              <a:t>Extract region</a:t>
            </a:r>
          </a:p>
          <a:p>
            <a:r>
              <a:rPr lang="en-US" sz="3000" dirty="0">
                <a:solidFill>
                  <a:schemeClr val="tx1"/>
                </a:solidFill>
                <a:latin typeface="Century Gothic"/>
                <a:ea typeface="ＭＳ Ｐゴシック" charset="0"/>
                <a:cs typeface="Century Gothic"/>
              </a:rPr>
              <a:t>proposals (~2k / image)</a:t>
            </a:r>
          </a:p>
        </p:txBody>
      </p:sp>
      <p:sp>
        <p:nvSpPr>
          <p:cNvPr id="39941" name="Rectangle 7"/>
          <p:cNvSpPr>
            <a:spLocks/>
          </p:cNvSpPr>
          <p:nvPr/>
        </p:nvSpPr>
        <p:spPr bwMode="auto">
          <a:xfrm>
            <a:off x="6721356" y="5444031"/>
            <a:ext cx="27907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000">
                <a:solidFill>
                  <a:schemeClr val="tx1"/>
                </a:solidFill>
                <a:latin typeface="Century Gothic"/>
                <a:ea typeface="ＭＳ Ｐゴシック" charset="0"/>
                <a:cs typeface="Century Gothic"/>
              </a:rPr>
              <a:t>Compute CNN</a:t>
            </a:r>
          </a:p>
          <a:p>
            <a:r>
              <a:rPr lang="en-US" sz="3000">
                <a:solidFill>
                  <a:schemeClr val="tx1"/>
                </a:solidFill>
                <a:latin typeface="Century Gothic"/>
                <a:ea typeface="ＭＳ Ｐゴシック" charset="0"/>
                <a:cs typeface="Century Gothic"/>
              </a:rPr>
              <a:t>features</a:t>
            </a:r>
          </a:p>
        </p:txBody>
      </p:sp>
      <p:sp>
        <p:nvSpPr>
          <p:cNvPr id="39942" name="Rectangle 8"/>
          <p:cNvSpPr>
            <a:spLocks/>
          </p:cNvSpPr>
          <p:nvPr/>
        </p:nvSpPr>
        <p:spPr bwMode="auto">
          <a:xfrm>
            <a:off x="10138699" y="5444031"/>
            <a:ext cx="27993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000" dirty="0">
                <a:solidFill>
                  <a:schemeClr val="tx1"/>
                </a:solidFill>
                <a:latin typeface="Century Gothic"/>
                <a:ea typeface="ＭＳ Ｐゴシック" charset="0"/>
                <a:cs typeface="Century Gothic"/>
              </a:rPr>
              <a:t>Classify regions</a:t>
            </a:r>
          </a:p>
          <a:p>
            <a:r>
              <a:rPr lang="en-US" sz="3000" dirty="0">
                <a:solidFill>
                  <a:schemeClr val="tx1"/>
                </a:solidFill>
                <a:latin typeface="Century Gothic"/>
                <a:ea typeface="ＭＳ Ｐゴシック" charset="0"/>
                <a:cs typeface="Century Gothic"/>
              </a:rPr>
              <a:t>(linear SVM)</a:t>
            </a:r>
          </a:p>
        </p:txBody>
      </p:sp>
      <p:sp>
        <p:nvSpPr>
          <p:cNvPr id="39943" name="TextBox 1"/>
          <p:cNvSpPr txBox="1">
            <a:spLocks noChangeArrowheads="1"/>
          </p:cNvSpPr>
          <p:nvPr/>
        </p:nvSpPr>
        <p:spPr bwMode="auto">
          <a:xfrm>
            <a:off x="894969" y="7303941"/>
            <a:ext cx="11154070" cy="154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4600" dirty="0">
                <a:solidFill>
                  <a:srgbClr val="FF0000"/>
                </a:solidFill>
                <a:latin typeface="Century Gothic"/>
                <a:cs typeface="Century Gothic"/>
              </a:rPr>
              <a:t>CNN features are inspired by the</a:t>
            </a:r>
          </a:p>
          <a:p>
            <a:pPr eaLnBrk="1" hangingPunct="1"/>
            <a:r>
              <a:rPr lang="en-US" sz="4600" dirty="0">
                <a:solidFill>
                  <a:srgbClr val="FF0000"/>
                </a:solidFill>
                <a:latin typeface="Century Gothic"/>
                <a:cs typeface="Century Gothic"/>
              </a:rPr>
              <a:t> architecture of the visual system</a:t>
            </a:r>
          </a:p>
        </p:txBody>
      </p:sp>
      <p:sp>
        <p:nvSpPr>
          <p:cNvPr id="39944" name="TextBox 2"/>
          <p:cNvSpPr txBox="1">
            <a:spLocks noChangeArrowheads="1"/>
          </p:cNvSpPr>
          <p:nvPr/>
        </p:nvSpPr>
        <p:spPr bwMode="auto">
          <a:xfrm>
            <a:off x="8985591" y="7911254"/>
            <a:ext cx="262632" cy="77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atin typeface="Century Gothic"/>
              <a:cs typeface="Century Gothic"/>
            </a:endParaRPr>
          </a:p>
        </p:txBody>
      </p:sp>
    </p:spTree>
    <p:extLst>
      <p:ext uri="{BB962C8B-B14F-4D97-AF65-F5344CB8AC3E}">
        <p14:creationId xmlns:p14="http://schemas.microsoft.com/office/powerpoint/2010/main" val="42827582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27000" y="101600"/>
            <a:ext cx="12738100" cy="1062482"/>
          </a:xfrm>
        </p:spPr>
        <p:txBody>
          <a:bodyPr/>
          <a:lstStyle/>
          <a:p>
            <a:r>
              <a:rPr lang="en-US" sz="4800" dirty="0" smtClean="0">
                <a:solidFill>
                  <a:srgbClr val="FF0000"/>
                </a:solidFill>
                <a:latin typeface="Century Gothic"/>
                <a:ea typeface="ＭＳ Ｐゴシック" charset="0"/>
                <a:cs typeface="Century Gothic"/>
              </a:rPr>
              <a:t>CNN Features ?</a:t>
            </a:r>
            <a:endParaRPr lang="en-US" sz="4800" dirty="0">
              <a:solidFill>
                <a:srgbClr val="FF0000"/>
              </a:solidFill>
              <a:latin typeface="Century Gothic"/>
              <a:ea typeface="ＭＳ Ｐゴシック" charset="0"/>
              <a:cs typeface="Century Gothic"/>
            </a:endParaRPr>
          </a:p>
        </p:txBody>
      </p:sp>
      <p:pic>
        <p:nvPicPr>
          <p:cNvPr id="3" name="Picture 2" descr="lenet-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0" y="2193920"/>
            <a:ext cx="13004800" cy="4317799"/>
          </a:xfrm>
          <a:prstGeom prst="rect">
            <a:avLst/>
          </a:prstGeom>
        </p:spPr>
      </p:pic>
      <p:sp>
        <p:nvSpPr>
          <p:cNvPr id="4" name="Rectangle 3"/>
          <p:cNvSpPr/>
          <p:nvPr/>
        </p:nvSpPr>
        <p:spPr>
          <a:xfrm>
            <a:off x="144640" y="8964397"/>
            <a:ext cx="12738100" cy="646331"/>
          </a:xfrm>
          <a:prstGeom prst="rect">
            <a:avLst/>
          </a:prstGeom>
        </p:spPr>
        <p:txBody>
          <a:bodyPr wrap="square">
            <a:spAutoFit/>
          </a:bodyPr>
          <a:lstStyle/>
          <a:p>
            <a:pPr algn="l"/>
            <a:r>
              <a:rPr lang="en-US" sz="1800" dirty="0" err="1" smtClean="0">
                <a:latin typeface="Century Gothic"/>
                <a:cs typeface="Century Gothic"/>
              </a:rPr>
              <a:t>LeCun</a:t>
            </a:r>
            <a:r>
              <a:rPr lang="en-US" sz="1800" dirty="0">
                <a:latin typeface="Century Gothic"/>
                <a:cs typeface="Century Gothic"/>
              </a:rPr>
              <a:t> </a:t>
            </a:r>
            <a:r>
              <a:rPr lang="en-US" sz="1800" dirty="0" smtClean="0">
                <a:latin typeface="Century Gothic"/>
                <a:cs typeface="Century Gothic"/>
              </a:rPr>
              <a:t>et al., </a:t>
            </a:r>
            <a:r>
              <a:rPr lang="en-US" sz="1800" dirty="0" err="1">
                <a:latin typeface="Century Gothic"/>
                <a:cs typeface="Century Gothic"/>
              </a:rPr>
              <a:t>Backpropagation</a:t>
            </a:r>
            <a:r>
              <a:rPr lang="en-US" sz="1800" dirty="0">
                <a:latin typeface="Century Gothic"/>
                <a:cs typeface="Century Gothic"/>
              </a:rPr>
              <a:t> applied to handwritten zip code recognition. Neural Computation (1989</a:t>
            </a:r>
            <a:r>
              <a:rPr lang="en-US" sz="1800" dirty="0" smtClean="0">
                <a:latin typeface="Century Gothic"/>
                <a:cs typeface="Century Gothic"/>
              </a:rPr>
              <a:t>)</a:t>
            </a:r>
          </a:p>
          <a:p>
            <a:pPr algn="l"/>
            <a:r>
              <a:rPr lang="en-US" sz="1800" dirty="0" err="1" smtClean="0">
                <a:latin typeface="Century Gothic"/>
                <a:cs typeface="Century Gothic"/>
              </a:rPr>
              <a:t>Krizhevsky</a:t>
            </a:r>
            <a:r>
              <a:rPr lang="en-US" sz="1800" dirty="0" smtClean="0">
                <a:latin typeface="Century Gothic"/>
                <a:cs typeface="Century Gothic"/>
              </a:rPr>
              <a:t> et al., </a:t>
            </a:r>
            <a:r>
              <a:rPr lang="en-US" sz="1800" dirty="0" err="1">
                <a:latin typeface="Century Gothic"/>
                <a:cs typeface="Century Gothic"/>
              </a:rPr>
              <a:t>ImageNet</a:t>
            </a:r>
            <a:r>
              <a:rPr lang="en-US" sz="1800" dirty="0">
                <a:latin typeface="Century Gothic"/>
                <a:cs typeface="Century Gothic"/>
              </a:rPr>
              <a:t> classification with deep convolutional neural networks. </a:t>
            </a:r>
            <a:r>
              <a:rPr lang="en-US" sz="1800" dirty="0" smtClean="0">
                <a:latin typeface="Century Gothic"/>
                <a:cs typeface="Century Gothic"/>
              </a:rPr>
              <a:t>In NIPS </a:t>
            </a:r>
            <a:r>
              <a:rPr lang="en-US" sz="1800" dirty="0">
                <a:latin typeface="Century Gothic"/>
                <a:cs typeface="Century Gothic"/>
              </a:rPr>
              <a:t>(2012)</a:t>
            </a:r>
          </a:p>
        </p:txBody>
      </p:sp>
      <p:cxnSp>
        <p:nvCxnSpPr>
          <p:cNvPr id="6" name="Straight Arrow Connector 5"/>
          <p:cNvCxnSpPr/>
          <p:nvPr/>
        </p:nvCxnSpPr>
        <p:spPr>
          <a:xfrm>
            <a:off x="11483382" y="4868005"/>
            <a:ext cx="0" cy="2373010"/>
          </a:xfrm>
          <a:prstGeom prst="straightConnector1">
            <a:avLst/>
          </a:prstGeom>
          <a:noFill/>
          <a:ln w="76200" cap="flat" cmpd="sng">
            <a:solidFill>
              <a:srgbClr val="FF0000"/>
            </a:solidFill>
            <a:prstDash val="solid"/>
            <a:miter lim="400000"/>
            <a:headEnd type="none"/>
            <a:tailEnd type="triangle"/>
          </a:ln>
          <a:effectLst/>
        </p:spPr>
        <p:style>
          <a:lnRef idx="0">
            <a:scrgbClr r="0" g="0" b="0"/>
          </a:lnRef>
          <a:fillRef idx="0">
            <a:scrgbClr r="0" g="0" b="0"/>
          </a:fillRef>
          <a:effectRef idx="0">
            <a:scrgbClr r="0" g="0" b="0"/>
          </a:effectRef>
          <a:fontRef idx="none"/>
        </p:style>
      </p:cxnSp>
      <p:sp>
        <p:nvSpPr>
          <p:cNvPr id="19" name="Rectangle 18"/>
          <p:cNvSpPr/>
          <p:nvPr/>
        </p:nvSpPr>
        <p:spPr>
          <a:xfrm>
            <a:off x="7214599" y="7241015"/>
            <a:ext cx="5485917" cy="954107"/>
          </a:xfrm>
          <a:prstGeom prst="rect">
            <a:avLst/>
          </a:prstGeom>
        </p:spPr>
        <p:txBody>
          <a:bodyPr wrap="square">
            <a:spAutoFit/>
          </a:bodyPr>
          <a:lstStyle/>
          <a:p>
            <a:r>
              <a:rPr lang="en-US" sz="2800" dirty="0" smtClean="0">
                <a:solidFill>
                  <a:srgbClr val="0000FF"/>
                </a:solidFill>
                <a:latin typeface="Century Gothic"/>
                <a:cs typeface="Century Gothic"/>
              </a:rPr>
              <a:t>Generic representation useful for for a variety of tasks</a:t>
            </a:r>
            <a:endParaRPr lang="en-US" sz="2800" dirty="0">
              <a:solidFill>
                <a:srgbClr val="0000FF"/>
              </a:solidFill>
              <a:latin typeface="Century Gothic"/>
              <a:cs typeface="Century Gothic"/>
            </a:endParaRPr>
          </a:p>
        </p:txBody>
      </p:sp>
      <p:sp>
        <p:nvSpPr>
          <p:cNvPr id="20" name="Rectangle 19"/>
          <p:cNvSpPr/>
          <p:nvPr/>
        </p:nvSpPr>
        <p:spPr>
          <a:xfrm>
            <a:off x="3348163" y="6339682"/>
            <a:ext cx="5013011" cy="584776"/>
          </a:xfrm>
          <a:prstGeom prst="rect">
            <a:avLst/>
          </a:prstGeom>
        </p:spPr>
        <p:txBody>
          <a:bodyPr wrap="square">
            <a:spAutoFit/>
          </a:bodyPr>
          <a:lstStyle/>
          <a:p>
            <a:pPr algn="l"/>
            <a:r>
              <a:rPr lang="en-US" sz="3200" dirty="0" smtClean="0">
                <a:solidFill>
                  <a:srgbClr val="0000FF"/>
                </a:solidFill>
                <a:latin typeface="Century Gothic"/>
                <a:cs typeface="Century Gothic"/>
              </a:rPr>
              <a:t>Train on a large dataset</a:t>
            </a:r>
            <a:endParaRPr lang="en-US" sz="3200" dirty="0">
              <a:solidFill>
                <a:srgbClr val="0000FF"/>
              </a:solidFill>
              <a:latin typeface="Century Gothic"/>
              <a:cs typeface="Century Gothic"/>
            </a:endParaRPr>
          </a:p>
        </p:txBody>
      </p:sp>
      <p:sp>
        <p:nvSpPr>
          <p:cNvPr id="21" name="Shape 890"/>
          <p:cNvSpPr/>
          <p:nvPr/>
        </p:nvSpPr>
        <p:spPr>
          <a:xfrm>
            <a:off x="287850" y="7429596"/>
            <a:ext cx="5339186" cy="1107996"/>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lgn="l" defTabSz="457200">
              <a:spcBef>
                <a:spcPts val="8000"/>
              </a:spcBef>
              <a:buClr>
                <a:srgbClr val="000000"/>
              </a:buClr>
              <a:buFont typeface="Helvetica"/>
              <a:defRPr sz="1800"/>
            </a:pPr>
            <a:r>
              <a:rPr lang="en-US" sz="3600" b="1" dirty="0" smtClean="0">
                <a:solidFill>
                  <a:srgbClr val="FF2600"/>
                </a:solidFill>
                <a:uFill>
                  <a:solidFill>
                    <a:srgbClr val="FF2600"/>
                  </a:solidFill>
                </a:uFill>
                <a:latin typeface="+mn-lt"/>
                <a:ea typeface="+mn-ea"/>
                <a:cs typeface="+mn-cs"/>
                <a:sym typeface="Century Gothic"/>
              </a:rPr>
              <a:t>How to learn features for RGB-D Images ??</a:t>
            </a:r>
            <a:endParaRPr sz="3600" dirty="0">
              <a:uFill>
                <a:solidFill/>
              </a:uFill>
              <a:latin typeface="+mn-lt"/>
              <a:ea typeface="+mn-ea"/>
              <a:cs typeface="+mn-cs"/>
              <a:sym typeface="Century Gothic"/>
            </a:endParaRPr>
          </a:p>
        </p:txBody>
      </p:sp>
      <p:sp>
        <p:nvSpPr>
          <p:cNvPr id="24" name="Rectangle 23"/>
          <p:cNvSpPr/>
          <p:nvPr/>
        </p:nvSpPr>
        <p:spPr>
          <a:xfrm>
            <a:off x="1963613" y="1630903"/>
            <a:ext cx="6397561" cy="584776"/>
          </a:xfrm>
          <a:prstGeom prst="rect">
            <a:avLst/>
          </a:prstGeom>
        </p:spPr>
        <p:txBody>
          <a:bodyPr wrap="square">
            <a:spAutoFit/>
          </a:bodyPr>
          <a:lstStyle/>
          <a:p>
            <a:pPr algn="l"/>
            <a:r>
              <a:rPr lang="en-US" sz="3200" dirty="0" smtClean="0">
                <a:solidFill>
                  <a:schemeClr val="tx1"/>
                </a:solidFill>
                <a:latin typeface="Century Gothic"/>
                <a:cs typeface="Century Gothic"/>
              </a:rPr>
              <a:t>Convolutional Neural Network</a:t>
            </a:r>
            <a:endParaRPr lang="en-US" sz="3200" dirty="0">
              <a:solidFill>
                <a:schemeClr val="tx1"/>
              </a:solidFill>
              <a:latin typeface="Century Gothic"/>
              <a:cs typeface="Century Gothic"/>
            </a:endParaRPr>
          </a:p>
        </p:txBody>
      </p:sp>
    </p:spTree>
    <p:extLst>
      <p:ext uri="{BB962C8B-B14F-4D97-AF65-F5344CB8AC3E}">
        <p14:creationId xmlns:p14="http://schemas.microsoft.com/office/powerpoint/2010/main" val="976022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Shape 882"/>
          <p:cNvSpPr/>
          <p:nvPr/>
        </p:nvSpPr>
        <p:spPr>
          <a:xfrm>
            <a:off x="127000" y="101600"/>
            <a:ext cx="127381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4800">
                <a:latin typeface="+mn-lt"/>
                <a:ea typeface="+mn-ea"/>
                <a:cs typeface="+mn-cs"/>
                <a:sym typeface="Century Gothic"/>
              </a:defRPr>
            </a:lvl1pPr>
          </a:lstStyle>
          <a:p>
            <a:pPr lvl="0">
              <a:defRPr sz="1800"/>
            </a:pPr>
            <a:r>
              <a:rPr sz="4800" dirty="0"/>
              <a:t>Object </a:t>
            </a:r>
            <a:r>
              <a:rPr sz="4800" dirty="0" smtClean="0"/>
              <a:t>Detection</a:t>
            </a:r>
            <a:r>
              <a:rPr lang="en-US" sz="4800" dirty="0" smtClean="0"/>
              <a:t> in RGB-D images</a:t>
            </a:r>
            <a:endParaRPr sz="4800" dirty="0"/>
          </a:p>
        </p:txBody>
      </p:sp>
      <p:sp>
        <p:nvSpPr>
          <p:cNvPr id="883" name="Shape 883"/>
          <p:cNvSpPr/>
          <p:nvPr/>
        </p:nvSpPr>
        <p:spPr>
          <a:xfrm>
            <a:off x="124593" y="1085850"/>
            <a:ext cx="127381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600">
                <a:solidFill>
                  <a:srgbClr val="0433FF"/>
                </a:solidFill>
                <a:latin typeface="+mn-lt"/>
                <a:ea typeface="+mn-ea"/>
                <a:cs typeface="+mn-cs"/>
                <a:sym typeface="Century Gothic"/>
              </a:defRPr>
            </a:lvl1pPr>
          </a:lstStyle>
          <a:p>
            <a:pPr lvl="0">
              <a:defRPr sz="1800">
                <a:solidFill>
                  <a:srgbClr val="000000"/>
                </a:solidFill>
              </a:defRPr>
            </a:pPr>
            <a:r>
              <a:rPr sz="3600">
                <a:solidFill>
                  <a:srgbClr val="0433FF"/>
                </a:solidFill>
              </a:rPr>
              <a:t> Key Insights</a:t>
            </a:r>
          </a:p>
        </p:txBody>
      </p:sp>
      <p:sp>
        <p:nvSpPr>
          <p:cNvPr id="884" name="Shape 884"/>
          <p:cNvSpPr/>
          <p:nvPr/>
        </p:nvSpPr>
        <p:spPr>
          <a:xfrm>
            <a:off x="698500" y="2171700"/>
            <a:ext cx="8153400" cy="965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457200">
              <a:spcBef>
                <a:spcPts val="8000"/>
              </a:spcBef>
              <a:buClr>
                <a:srgbClr val="000000"/>
              </a:buClr>
              <a:buFont typeface="Helvetica"/>
              <a:defRPr sz="1800"/>
            </a:pPr>
            <a:r>
              <a:rPr sz="2800">
                <a:uFill>
                  <a:solidFill/>
                </a:uFill>
                <a:latin typeface="+mn-lt"/>
                <a:ea typeface="+mn-ea"/>
                <a:cs typeface="+mn-cs"/>
                <a:sym typeface="Century Gothic"/>
              </a:rPr>
              <a:t>Depth Images are </a:t>
            </a:r>
            <a:r>
              <a:rPr sz="2800" b="1">
                <a:solidFill>
                  <a:srgbClr val="FF2600"/>
                </a:solidFill>
                <a:uFill>
                  <a:solidFill>
                    <a:srgbClr val="FF2600"/>
                  </a:solidFill>
                </a:uFill>
                <a:latin typeface="+mn-lt"/>
                <a:ea typeface="+mn-ea"/>
                <a:cs typeface="+mn-cs"/>
                <a:sym typeface="Century Gothic"/>
              </a:rPr>
              <a:t>image-like enough</a:t>
            </a:r>
            <a:r>
              <a:rPr sz="2800">
                <a:uFill>
                  <a:solidFill/>
                </a:uFill>
                <a:latin typeface="+mn-lt"/>
                <a:ea typeface="+mn-ea"/>
                <a:cs typeface="+mn-cs"/>
                <a:sym typeface="Century Gothic"/>
              </a:rPr>
              <a:t> to use Convolutional Neural Network models</a:t>
            </a:r>
          </a:p>
        </p:txBody>
      </p:sp>
      <p:grpSp>
        <p:nvGrpSpPr>
          <p:cNvPr id="889" name="Group 889"/>
          <p:cNvGrpSpPr/>
          <p:nvPr/>
        </p:nvGrpSpPr>
        <p:grpSpPr>
          <a:xfrm>
            <a:off x="736600" y="3098800"/>
            <a:ext cx="11684000" cy="3774769"/>
            <a:chOff x="0" y="0"/>
            <a:chExt cx="11684000" cy="3774768"/>
          </a:xfrm>
        </p:grpSpPr>
        <p:pic>
          <p:nvPicPr>
            <p:cNvPr id="885" name="hha3.png"/>
            <p:cNvPicPr/>
            <p:nvPr/>
          </p:nvPicPr>
          <p:blipFill>
            <a:blip r:embed="rId2" cstate="screen">
              <a:extLst>
                <a:ext uri="{28A0092B-C50C-407E-A947-70E740481C1C}">
                  <a14:useLocalDpi xmlns:a14="http://schemas.microsoft.com/office/drawing/2010/main"/>
                </a:ext>
              </a:extLst>
            </a:blip>
            <a:srcRect/>
            <a:stretch>
              <a:fillRect/>
            </a:stretch>
          </p:blipFill>
          <p:spPr>
            <a:xfrm>
              <a:off x="9347200" y="1955800"/>
              <a:ext cx="1524000" cy="1818969"/>
            </a:xfrm>
            <a:prstGeom prst="rect">
              <a:avLst/>
            </a:prstGeom>
            <a:ln w="12700" cap="flat">
              <a:noFill/>
              <a:miter lim="400000"/>
            </a:ln>
            <a:effectLst/>
          </p:spPr>
        </p:pic>
        <p:pic>
          <p:nvPicPr>
            <p:cNvPr id="886" name="hha2.png"/>
            <p:cNvPicPr/>
            <p:nvPr/>
          </p:nvPicPr>
          <p:blipFill>
            <a:blip r:embed="rId3" cstate="screen">
              <a:extLst>
                <a:ext uri="{28A0092B-C50C-407E-A947-70E740481C1C}">
                  <a14:useLocalDpi xmlns:a14="http://schemas.microsoft.com/office/drawing/2010/main"/>
                </a:ext>
              </a:extLst>
            </a:blip>
            <a:srcRect/>
            <a:stretch>
              <a:fillRect/>
            </a:stretch>
          </p:blipFill>
          <p:spPr>
            <a:xfrm>
              <a:off x="10160000" y="0"/>
              <a:ext cx="1524000" cy="1818969"/>
            </a:xfrm>
            <a:prstGeom prst="rect">
              <a:avLst/>
            </a:prstGeom>
            <a:ln w="12700" cap="flat">
              <a:noFill/>
              <a:miter lim="400000"/>
            </a:ln>
            <a:effectLst/>
          </p:spPr>
        </p:pic>
        <p:pic>
          <p:nvPicPr>
            <p:cNvPr id="887" name="hha1.png"/>
            <p:cNvPicPr/>
            <p:nvPr/>
          </p:nvPicPr>
          <p:blipFill>
            <a:blip r:embed="rId4" cstate="screen">
              <a:extLst>
                <a:ext uri="{28A0092B-C50C-407E-A947-70E740481C1C}">
                  <a14:useLocalDpi xmlns:a14="http://schemas.microsoft.com/office/drawing/2010/main"/>
                </a:ext>
              </a:extLst>
            </a:blip>
            <a:srcRect/>
            <a:stretch>
              <a:fillRect/>
            </a:stretch>
          </p:blipFill>
          <p:spPr>
            <a:xfrm>
              <a:off x="8509000" y="0"/>
              <a:ext cx="1524000" cy="1818969"/>
            </a:xfrm>
            <a:prstGeom prst="rect">
              <a:avLst/>
            </a:prstGeom>
            <a:ln w="12700" cap="flat">
              <a:noFill/>
              <a:miter lim="400000"/>
            </a:ln>
            <a:effectLst/>
          </p:spPr>
        </p:pic>
        <p:sp>
          <p:nvSpPr>
            <p:cNvPr id="888" name="Shape 888"/>
            <p:cNvSpPr/>
            <p:nvPr/>
          </p:nvSpPr>
          <p:spPr>
            <a:xfrm>
              <a:off x="0" y="508000"/>
              <a:ext cx="8153400" cy="182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defTabSz="457200">
                <a:spcBef>
                  <a:spcPts val="8000"/>
                </a:spcBef>
                <a:buClr>
                  <a:srgbClr val="000000"/>
                </a:buClr>
                <a:buFont typeface="Helvetica"/>
                <a:defRPr sz="1800"/>
              </a:pPr>
              <a:r>
                <a:rPr sz="2800" b="1">
                  <a:solidFill>
                    <a:srgbClr val="FF2600"/>
                  </a:solidFill>
                  <a:uFill>
                    <a:solidFill>
                      <a:srgbClr val="FF2600"/>
                    </a:solidFill>
                  </a:uFill>
                  <a:latin typeface="+mn-lt"/>
                  <a:ea typeface="+mn-ea"/>
                  <a:cs typeface="+mn-cs"/>
                  <a:sym typeface="Century Gothic"/>
                </a:rPr>
                <a:t>Geocentric embedding</a:t>
              </a:r>
              <a:r>
                <a:rPr sz="2800">
                  <a:uFill>
                    <a:solidFill/>
                  </a:uFill>
                  <a:latin typeface="+mn-lt"/>
                  <a:ea typeface="+mn-ea"/>
                  <a:cs typeface="+mn-cs"/>
                  <a:sym typeface="Century Gothic"/>
                </a:rPr>
                <a:t> into </a:t>
              </a:r>
              <a:r>
                <a:rPr sz="2800" i="1">
                  <a:uFill>
                    <a:solidFill/>
                  </a:uFill>
                  <a:latin typeface="+mn-lt"/>
                  <a:ea typeface="+mn-ea"/>
                  <a:cs typeface="+mn-cs"/>
                  <a:sym typeface="Century Gothic"/>
                </a:rPr>
                <a:t>Horizontal Disparity, Height Above Ground, </a:t>
              </a:r>
              <a:r>
                <a:rPr sz="2800">
                  <a:uFill>
                    <a:solidFill/>
                  </a:uFill>
                  <a:latin typeface="+mn-lt"/>
                  <a:ea typeface="+mn-ea"/>
                  <a:cs typeface="+mn-cs"/>
                  <a:sym typeface="Century Gothic"/>
                </a:rPr>
                <a:t>and</a:t>
              </a:r>
              <a:r>
                <a:rPr sz="2800" i="1">
                  <a:uFill>
                    <a:solidFill/>
                  </a:uFill>
                  <a:latin typeface="+mn-lt"/>
                  <a:ea typeface="+mn-ea"/>
                  <a:cs typeface="+mn-cs"/>
                  <a:sym typeface="Century Gothic"/>
                </a:rPr>
                <a:t> Angle with Gravity </a:t>
              </a:r>
              <a:r>
                <a:rPr sz="2800" b="1" i="1">
                  <a:uFill>
                    <a:solidFill/>
                  </a:uFill>
                  <a:latin typeface="+mn-lt"/>
                  <a:ea typeface="+mn-ea"/>
                  <a:cs typeface="+mn-cs"/>
                  <a:sym typeface="Century Gothic"/>
                </a:rPr>
                <a:t>(HHA)</a:t>
              </a:r>
              <a:r>
                <a:rPr sz="2800">
                  <a:uFill>
                    <a:solidFill/>
                  </a:uFill>
                  <a:latin typeface="+mn-lt"/>
                  <a:ea typeface="+mn-ea"/>
                  <a:cs typeface="+mn-cs"/>
                  <a:sym typeface="Century Gothic"/>
                </a:rPr>
                <a:t> works better than just raw disparity</a:t>
              </a:r>
            </a:p>
          </p:txBody>
        </p:sp>
      </p:grpSp>
      <p:sp>
        <p:nvSpPr>
          <p:cNvPr id="890" name="Shape 890"/>
          <p:cNvSpPr/>
          <p:nvPr/>
        </p:nvSpPr>
        <p:spPr>
          <a:xfrm>
            <a:off x="711200" y="6337300"/>
            <a:ext cx="8153400" cy="533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457200">
              <a:spcBef>
                <a:spcPts val="8000"/>
              </a:spcBef>
              <a:buClr>
                <a:srgbClr val="000000"/>
              </a:buClr>
              <a:buFont typeface="Helvetica"/>
              <a:defRPr sz="1800"/>
            </a:pPr>
            <a:r>
              <a:rPr sz="2800" dirty="0">
                <a:uFill>
                  <a:solidFill/>
                </a:uFill>
                <a:latin typeface="+mn-lt"/>
                <a:ea typeface="+mn-ea"/>
                <a:cs typeface="+mn-cs"/>
                <a:sym typeface="Century Gothic"/>
              </a:rPr>
              <a:t> </a:t>
            </a:r>
            <a:r>
              <a:rPr sz="2800" b="1" dirty="0">
                <a:solidFill>
                  <a:srgbClr val="FF2600"/>
                </a:solidFill>
                <a:uFill>
                  <a:solidFill>
                    <a:srgbClr val="FF2600"/>
                  </a:solidFill>
                </a:uFill>
                <a:latin typeface="+mn-lt"/>
                <a:ea typeface="+mn-ea"/>
                <a:cs typeface="+mn-cs"/>
                <a:sym typeface="Century Gothic"/>
              </a:rPr>
              <a:t>Synthetic depth data</a:t>
            </a:r>
            <a:r>
              <a:rPr sz="2800" dirty="0">
                <a:uFill>
                  <a:solidFill/>
                </a:uFill>
                <a:latin typeface="+mn-lt"/>
                <a:ea typeface="+mn-ea"/>
                <a:cs typeface="+mn-cs"/>
                <a:sym typeface="Century Gothic"/>
              </a:rPr>
              <a:t> can help</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Shape 1210"/>
          <p:cNvSpPr>
            <a:spLocks noGrp="1"/>
          </p:cNvSpPr>
          <p:nvPr>
            <p:ph type="title"/>
          </p:nvPr>
        </p:nvSpPr>
        <p:spPr>
          <a:prstGeom prst="rect">
            <a:avLst/>
          </a:prstGeom>
        </p:spPr>
        <p:txBody>
          <a:bodyPr/>
          <a:lstStyle/>
          <a:p>
            <a:pPr lvl="0">
              <a:defRPr sz="1800"/>
            </a:pPr>
            <a:r>
              <a:rPr lang="en-US" sz="5600" dirty="0" smtClean="0"/>
              <a:t>Scene </a:t>
            </a:r>
            <a:r>
              <a:rPr sz="5600" dirty="0" smtClean="0"/>
              <a:t>Understanding</a:t>
            </a:r>
            <a:endParaRPr sz="5600" dirty="0"/>
          </a:p>
        </p:txBody>
      </p:sp>
      <p:sp>
        <p:nvSpPr>
          <p:cNvPr id="1211" name="Shape 121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2</a:t>
            </a:fld>
            <a:endParaRPr/>
          </a:p>
        </p:txBody>
      </p:sp>
      <p:sp>
        <p:nvSpPr>
          <p:cNvPr id="1212" name="Shape 1212"/>
          <p:cNvSpPr/>
          <p:nvPr/>
        </p:nvSpPr>
        <p:spPr>
          <a:xfrm>
            <a:off x="124593" y="1136650"/>
            <a:ext cx="127381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600">
                <a:solidFill>
                  <a:srgbClr val="0433FF"/>
                </a:solidFill>
                <a:latin typeface="+mn-lt"/>
                <a:ea typeface="+mn-ea"/>
                <a:cs typeface="+mn-cs"/>
                <a:sym typeface="Century Gothic"/>
              </a:defRPr>
            </a:lvl1pPr>
          </a:lstStyle>
          <a:p>
            <a:pPr lvl="0">
              <a:defRPr sz="1800">
                <a:solidFill>
                  <a:srgbClr val="000000"/>
                </a:solidFill>
              </a:defRPr>
            </a:pPr>
            <a:r>
              <a:rPr sz="3600">
                <a:solidFill>
                  <a:srgbClr val="0433FF"/>
                </a:solidFill>
              </a:rPr>
              <a:t> Motivation</a:t>
            </a:r>
          </a:p>
        </p:txBody>
      </p:sp>
      <p:pic>
        <p:nvPicPr>
          <p:cNvPr id="1213" name="color.png"/>
          <p:cNvPicPr/>
          <p:nvPr/>
        </p:nvPicPr>
        <p:blipFill>
          <a:blip r:embed="rId3" cstate="screen">
            <a:extLst>
              <a:ext uri="{28A0092B-C50C-407E-A947-70E740481C1C}">
                <a14:useLocalDpi xmlns:a14="http://schemas.microsoft.com/office/drawing/2010/main"/>
              </a:ext>
            </a:extLst>
          </a:blip>
          <a:stretch>
            <a:fillRect/>
          </a:stretch>
        </p:blipFill>
        <p:spPr>
          <a:xfrm>
            <a:off x="254000" y="1943100"/>
            <a:ext cx="2336800" cy="1773464"/>
          </a:xfrm>
          <a:prstGeom prst="rect">
            <a:avLst/>
          </a:prstGeom>
          <a:ln w="12700">
            <a:miter lim="400000"/>
          </a:ln>
        </p:spPr>
      </p:pic>
      <p:pic>
        <p:nvPicPr>
          <p:cNvPr id="1214" name="img_6407.png"/>
          <p:cNvPicPr/>
          <p:nvPr/>
        </p:nvPicPr>
        <p:blipFill>
          <a:blip r:embed="rId4" cstate="screen">
            <a:extLst>
              <a:ext uri="{28A0092B-C50C-407E-A947-70E740481C1C}">
                <a14:useLocalDpi xmlns:a14="http://schemas.microsoft.com/office/drawing/2010/main"/>
              </a:ext>
            </a:extLst>
          </a:blip>
          <a:stretch>
            <a:fillRect/>
          </a:stretch>
        </p:blipFill>
        <p:spPr>
          <a:xfrm>
            <a:off x="254000" y="3848100"/>
            <a:ext cx="2336799" cy="1773464"/>
          </a:xfrm>
          <a:prstGeom prst="rect">
            <a:avLst/>
          </a:prstGeom>
          <a:ln w="12700">
            <a:miter lim="400000"/>
          </a:ln>
        </p:spPr>
      </p:pic>
      <p:pic>
        <p:nvPicPr>
          <p:cNvPr id="1215" name="regionProp.png"/>
          <p:cNvPicPr/>
          <p:nvPr/>
        </p:nvPicPr>
        <p:blipFill>
          <a:blip r:embed="rId5">
            <a:extLst/>
          </a:blip>
          <a:stretch>
            <a:fillRect/>
          </a:stretch>
        </p:blipFill>
        <p:spPr>
          <a:xfrm>
            <a:off x="3797300" y="1943100"/>
            <a:ext cx="4250468" cy="3225800"/>
          </a:xfrm>
          <a:prstGeom prst="rect">
            <a:avLst/>
          </a:prstGeom>
          <a:ln w="12700">
            <a:miter lim="400000"/>
          </a:ln>
        </p:spPr>
      </p:pic>
      <p:pic>
        <p:nvPicPr>
          <p:cNvPr id="1216" name="ss.png"/>
          <p:cNvPicPr/>
          <p:nvPr/>
        </p:nvPicPr>
        <p:blipFill>
          <a:blip r:embed="rId6">
            <a:extLst/>
          </a:blip>
          <a:stretch>
            <a:fillRect/>
          </a:stretch>
        </p:blipFill>
        <p:spPr>
          <a:xfrm>
            <a:off x="8267700" y="1943100"/>
            <a:ext cx="4254500" cy="3228861"/>
          </a:xfrm>
          <a:prstGeom prst="rect">
            <a:avLst/>
          </a:prstGeom>
          <a:ln w="12700">
            <a:miter lim="400000"/>
          </a:ln>
        </p:spPr>
      </p:pic>
      <p:sp>
        <p:nvSpPr>
          <p:cNvPr id="1217" name="Shape 1217"/>
          <p:cNvSpPr/>
          <p:nvPr/>
        </p:nvSpPr>
        <p:spPr>
          <a:xfrm>
            <a:off x="254000" y="5765800"/>
            <a:ext cx="126111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FF2600"/>
                </a:solidFill>
                <a:latin typeface="+mn-lt"/>
                <a:ea typeface="+mn-ea"/>
                <a:cs typeface="+mn-cs"/>
                <a:sym typeface="Century Gothic"/>
              </a:defRPr>
            </a:lvl1pPr>
          </a:lstStyle>
          <a:p>
            <a:pPr lvl="0">
              <a:defRPr sz="1800">
                <a:solidFill>
                  <a:srgbClr val="000000"/>
                </a:solidFill>
              </a:defRPr>
            </a:pPr>
            <a:r>
              <a:rPr sz="3600">
                <a:solidFill>
                  <a:srgbClr val="FF2600"/>
                </a:solidFill>
              </a:rPr>
              <a:t>Good first steps</a:t>
            </a:r>
          </a:p>
        </p:txBody>
      </p:sp>
      <p:sp>
        <p:nvSpPr>
          <p:cNvPr id="1218" name="Shape 1218"/>
          <p:cNvSpPr/>
          <p:nvPr/>
        </p:nvSpPr>
        <p:spPr>
          <a:xfrm>
            <a:off x="4559300" y="5162550"/>
            <a:ext cx="27305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atin typeface="+mn-lt"/>
                <a:ea typeface="+mn-ea"/>
                <a:cs typeface="+mn-cs"/>
                <a:sym typeface="Century Gothic"/>
              </a:defRPr>
            </a:lvl1pPr>
          </a:lstStyle>
          <a:p>
            <a:pPr lvl="0">
              <a:defRPr sz="1800"/>
            </a:pPr>
            <a:r>
              <a:rPr sz="2400"/>
              <a:t>Object Detection</a:t>
            </a:r>
          </a:p>
        </p:txBody>
      </p:sp>
      <p:sp>
        <p:nvSpPr>
          <p:cNvPr id="1219" name="Shape 1219"/>
          <p:cNvSpPr/>
          <p:nvPr/>
        </p:nvSpPr>
        <p:spPr>
          <a:xfrm>
            <a:off x="9131300" y="5156200"/>
            <a:ext cx="25273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atin typeface="+mn-lt"/>
                <a:ea typeface="+mn-ea"/>
                <a:cs typeface="+mn-cs"/>
                <a:sym typeface="Century Gothic"/>
              </a:defRPr>
            </a:lvl1pPr>
          </a:lstStyle>
          <a:p>
            <a:pPr lvl="0">
              <a:defRPr sz="1800"/>
            </a:pPr>
            <a:r>
              <a:rPr sz="2400"/>
              <a:t>Semantic Segm.</a:t>
            </a:r>
          </a:p>
        </p:txBody>
      </p:sp>
      <p:sp>
        <p:nvSpPr>
          <p:cNvPr id="1220" name="Shape 1220"/>
          <p:cNvSpPr/>
          <p:nvPr/>
        </p:nvSpPr>
        <p:spPr>
          <a:xfrm>
            <a:off x="190500" y="6428105"/>
            <a:ext cx="12611100" cy="656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FF2600"/>
                </a:solidFill>
                <a:latin typeface="+mn-lt"/>
                <a:ea typeface="+mn-ea"/>
                <a:cs typeface="+mn-cs"/>
                <a:sym typeface="Century Gothic"/>
              </a:defRPr>
            </a:lvl1pPr>
          </a:lstStyle>
          <a:p>
            <a:pPr lvl="0">
              <a:defRPr sz="1800">
                <a:solidFill>
                  <a:srgbClr val="000000"/>
                </a:solidFill>
              </a:defRPr>
            </a:pPr>
            <a:r>
              <a:rPr sz="3600" dirty="0">
                <a:solidFill>
                  <a:srgbClr val="FF2600"/>
                </a:solidFill>
              </a:rPr>
              <a:t>But </a:t>
            </a:r>
            <a:r>
              <a:rPr lang="en-US" sz="3600" dirty="0" smtClean="0">
                <a:solidFill>
                  <a:srgbClr val="FF2600"/>
                </a:solidFill>
              </a:rPr>
              <a:t>we want to know much more</a:t>
            </a:r>
            <a:endParaRPr sz="3600" dirty="0">
              <a:solidFill>
                <a:srgbClr val="FF2600"/>
              </a:solidFill>
            </a:endParaRPr>
          </a:p>
        </p:txBody>
      </p:sp>
      <p:sp>
        <p:nvSpPr>
          <p:cNvPr id="1221" name="Shape 1221"/>
          <p:cNvSpPr/>
          <p:nvPr/>
        </p:nvSpPr>
        <p:spPr>
          <a:xfrm>
            <a:off x="927100" y="722630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Instance Segmentation</a:t>
            </a:r>
          </a:p>
        </p:txBody>
      </p:sp>
      <p:sp>
        <p:nvSpPr>
          <p:cNvPr id="1222" name="Shape 1222"/>
          <p:cNvSpPr/>
          <p:nvPr/>
        </p:nvSpPr>
        <p:spPr>
          <a:xfrm>
            <a:off x="927100" y="8997950"/>
            <a:ext cx="23368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Pose</a:t>
            </a:r>
          </a:p>
        </p:txBody>
      </p:sp>
      <p:sp>
        <p:nvSpPr>
          <p:cNvPr id="1223" name="Shape 1223"/>
          <p:cNvSpPr/>
          <p:nvPr/>
        </p:nvSpPr>
        <p:spPr>
          <a:xfrm>
            <a:off x="8585200" y="8108950"/>
            <a:ext cx="33909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How to manipulate/grasp?</a:t>
            </a:r>
          </a:p>
        </p:txBody>
      </p:sp>
      <p:sp>
        <p:nvSpPr>
          <p:cNvPr id="1224" name="Shape 1224"/>
          <p:cNvSpPr/>
          <p:nvPr/>
        </p:nvSpPr>
        <p:spPr>
          <a:xfrm>
            <a:off x="6629400" y="7321550"/>
            <a:ext cx="23368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Object Parsing</a:t>
            </a:r>
          </a:p>
        </p:txBody>
      </p:sp>
      <p:sp>
        <p:nvSpPr>
          <p:cNvPr id="1225" name="Shape 1225"/>
          <p:cNvSpPr/>
          <p:nvPr/>
        </p:nvSpPr>
        <p:spPr>
          <a:xfrm>
            <a:off x="6502400" y="857885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Material Properties</a:t>
            </a:r>
          </a:p>
        </p:txBody>
      </p:sp>
      <p:sp>
        <p:nvSpPr>
          <p:cNvPr id="1226" name="Shape 1226"/>
          <p:cNvSpPr/>
          <p:nvPr/>
        </p:nvSpPr>
        <p:spPr>
          <a:xfrm>
            <a:off x="3594100" y="811530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Sub categorization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2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22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122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122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1225"/>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7" nodeType="afterEffect">
                                  <p:stCondLst>
                                    <p:cond delay="0"/>
                                  </p:stCondLst>
                                  <p:iterate>
                                    <p:tmAbs val="0"/>
                                  </p:iterate>
                                  <p:childTnLst>
                                    <p:set>
                                      <p:cBhvr>
                                        <p:cTn id="24" fill="hold"/>
                                        <p:tgtEl>
                                          <p:spTgt spid="1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0" grpId="1" animBg="1" advAuto="0"/>
      <p:bldP spid="1221" grpId="3" animBg="1" advAuto="0"/>
      <p:bldP spid="1222" grpId="7" animBg="1" advAuto="0"/>
      <p:bldP spid="1223" grpId="4" animBg="1" advAuto="0"/>
      <p:bldP spid="1224" grpId="2" animBg="1" advAuto="0"/>
      <p:bldP spid="1225" grpId="6" animBg="1" advAuto="0"/>
      <p:bldP spid="1226" grpId="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Shape 892"/>
          <p:cNvSpPr/>
          <p:nvPr/>
        </p:nvSpPr>
        <p:spPr>
          <a:xfrm>
            <a:off x="127000" y="101600"/>
            <a:ext cx="127381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4800">
                <a:latin typeface="+mn-lt"/>
                <a:ea typeface="+mn-ea"/>
                <a:cs typeface="+mn-cs"/>
                <a:sym typeface="Century Gothic"/>
              </a:defRPr>
            </a:lvl1pPr>
          </a:lstStyle>
          <a:p>
            <a:pPr lvl="0">
              <a:defRPr sz="1800"/>
            </a:pPr>
            <a:r>
              <a:rPr sz="4800"/>
              <a:t>Object Detection</a:t>
            </a:r>
          </a:p>
        </p:txBody>
      </p:sp>
      <p:graphicFrame>
        <p:nvGraphicFramePr>
          <p:cNvPr id="895" name="Table 895"/>
          <p:cNvGraphicFramePr/>
          <p:nvPr>
            <p:extLst>
              <p:ext uri="{D42A27DB-BD31-4B8C-83A1-F6EECF244321}">
                <p14:modId xmlns:p14="http://schemas.microsoft.com/office/powerpoint/2010/main" val="3501817696"/>
              </p:ext>
            </p:extLst>
          </p:nvPr>
        </p:nvGraphicFramePr>
        <p:xfrm>
          <a:off x="317515" y="2069389"/>
          <a:ext cx="12547585" cy="4115473"/>
        </p:xfrm>
        <a:graphic>
          <a:graphicData uri="http://schemas.openxmlformats.org/drawingml/2006/table">
            <a:tbl>
              <a:tblPr>
                <a:tableStyleId>{4C3C2611-4C71-4FC5-86AE-919BDF0F9419}</a:tableStyleId>
              </a:tblPr>
              <a:tblGrid>
                <a:gridCol w="858910"/>
                <a:gridCol w="649865"/>
                <a:gridCol w="580990"/>
                <a:gridCol w="580990"/>
                <a:gridCol w="580990"/>
                <a:gridCol w="580990"/>
                <a:gridCol w="580990"/>
                <a:gridCol w="580990"/>
                <a:gridCol w="580990"/>
                <a:gridCol w="580990"/>
                <a:gridCol w="580990"/>
                <a:gridCol w="580990"/>
                <a:gridCol w="580990"/>
                <a:gridCol w="580990"/>
                <a:gridCol w="580990"/>
                <a:gridCol w="580990"/>
                <a:gridCol w="580990"/>
                <a:gridCol w="580990"/>
                <a:gridCol w="580990"/>
                <a:gridCol w="580990"/>
                <a:gridCol w="580990"/>
              </a:tblGrid>
              <a:tr h="1422857">
                <a:tc>
                  <a:txBody>
                    <a:bodyPr/>
                    <a:lstStyle/>
                    <a:p>
                      <a:pPr lvl="0" defTabSz="914400">
                        <a:tabLst>
                          <a:tab pos="914400" algn="l"/>
                        </a:tabLst>
                        <a:defRPr sz="1400">
                          <a:latin typeface="+mn-lt"/>
                          <a:ea typeface="+mn-ea"/>
                          <a:cs typeface="+mn-cs"/>
                          <a:sym typeface="Century Gothic"/>
                        </a:defRPr>
                      </a:pPr>
                      <a:endParaRPr dirty="0"/>
                    </a:p>
                  </a:txBody>
                  <a:tcPr marL="50800" marR="50800" marT="50800" marB="50800" vert="vert270" anchor="ctr" horzOverflow="overflow">
                    <a:lnL w="25400">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b="1" dirty="0">
                          <a:latin typeface="+mn-lt"/>
                          <a:ea typeface="+mn-ea"/>
                          <a:cs typeface="+mn-cs"/>
                          <a:sym typeface="Century Gothic"/>
                        </a:rPr>
                        <a:t>mean</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solidFill>
                      <a:schemeClr val="bg1">
                        <a:lumMod val="85000"/>
                      </a:schemeClr>
                    </a:solidFill>
                  </a:tcPr>
                </a:tc>
                <a:tc>
                  <a:txBody>
                    <a:bodyPr/>
                    <a:lstStyle/>
                    <a:p>
                      <a:pPr lvl="0" defTabSz="914400">
                        <a:tabLst>
                          <a:tab pos="914400" algn="l"/>
                        </a:tabLst>
                      </a:pPr>
                      <a:r>
                        <a:rPr sz="1400" dirty="0">
                          <a:latin typeface="+mn-lt"/>
                          <a:ea typeface="+mn-ea"/>
                          <a:cs typeface="+mn-cs"/>
                          <a:sym typeface="Century Gothic"/>
                        </a:rPr>
                        <a:t>bath tub</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bed</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book shelf</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box</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chair</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counter</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desk</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door</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dresser</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garbage
bin</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lamp</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monitor</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night stand</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pillow</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sink</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sofa</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table</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a:latin typeface="+mn-lt"/>
                          <a:ea typeface="+mn-ea"/>
                          <a:cs typeface="+mn-cs"/>
                          <a:sym typeface="Century Gothic"/>
                        </a:rPr>
                        <a:t>television</a:t>
                      </a:r>
                    </a:p>
                  </a:txBody>
                  <a:tcPr marL="50800" marR="50800" marT="50800" marB="50800" vert="vert270" anchor="ctr" horzOverflow="overflow">
                    <a:lnL w="12700">
                      <a:solidFill>
                        <a:srgbClr val="000000"/>
                      </a:solidFill>
                      <a:miter lim="400000"/>
                    </a:lnL>
                    <a:lnR w="12700">
                      <a:solidFill>
                        <a:srgbClr val="000000"/>
                      </a:solidFill>
                      <a:miter lim="400000"/>
                    </a:lnR>
                    <a:lnT w="19050">
                      <a:miter lim="400000"/>
                    </a:lnT>
                    <a:lnB w="12700">
                      <a:solidFill>
                        <a:srgbClr val="000000"/>
                      </a:solidFill>
                      <a:miter lim="400000"/>
                    </a:lnB>
                    <a:noFill/>
                  </a:tcPr>
                </a:tc>
                <a:tc>
                  <a:txBody>
                    <a:bodyPr/>
                    <a:lstStyle/>
                    <a:p>
                      <a:pPr lvl="0" defTabSz="914400">
                        <a:tabLst>
                          <a:tab pos="914400" algn="l"/>
                        </a:tabLst>
                      </a:pPr>
                      <a:r>
                        <a:rPr sz="1400" dirty="0">
                          <a:latin typeface="+mn-lt"/>
                          <a:ea typeface="+mn-ea"/>
                          <a:cs typeface="+mn-cs"/>
                          <a:sym typeface="Century Gothic"/>
                        </a:rPr>
                        <a:t>toilet</a:t>
                      </a:r>
                    </a:p>
                  </a:txBody>
                  <a:tcPr marL="50800" marR="50800" marT="50800" marB="50800" vert="vert270" anchor="ctr" horzOverflow="overflow">
                    <a:lnL w="12700">
                      <a:solidFill>
                        <a:srgbClr val="000000"/>
                      </a:solidFill>
                      <a:miter lim="400000"/>
                    </a:lnL>
                    <a:lnR w="25400">
                      <a:miter lim="400000"/>
                    </a:lnR>
                    <a:lnT w="19050">
                      <a:miter lim="400000"/>
                    </a:lnT>
                    <a:lnB w="12700">
                      <a:solidFill>
                        <a:srgbClr val="000000"/>
                      </a:solidFill>
                      <a:miter lim="400000"/>
                    </a:lnB>
                    <a:noFill/>
                  </a:tcPr>
                </a:tc>
              </a:tr>
              <a:tr h="673154">
                <a:tc>
                  <a:txBody>
                    <a:bodyPr/>
                    <a:lstStyle/>
                    <a:p>
                      <a:pPr lvl="0" defTabSz="914400">
                        <a:tabLst>
                          <a:tab pos="914400" algn="l"/>
                        </a:tabLst>
                      </a:pPr>
                      <a:r>
                        <a:rPr sz="1400" b="1">
                          <a:latin typeface="+mn-lt"/>
                          <a:ea typeface="+mn-ea"/>
                          <a:cs typeface="+mn-cs"/>
                          <a:sym typeface="Century Gothic"/>
                        </a:rPr>
                        <a:t>RGB</a:t>
                      </a:r>
                    </a:p>
                    <a:p>
                      <a:pPr lvl="0" defTabSz="914400">
                        <a:tabLst>
                          <a:tab pos="914400" algn="l"/>
                        </a:tabLst>
                      </a:pPr>
                      <a:r>
                        <a:rPr sz="1400">
                          <a:latin typeface="+mn-lt"/>
                          <a:ea typeface="+mn-ea"/>
                          <a:cs typeface="+mn-cs"/>
                          <a:sym typeface="Century Gothic"/>
                        </a:rPr>
                        <a:t>DPM</a:t>
                      </a:r>
                    </a:p>
                  </a:txBody>
                  <a:tcPr marL="50800" marR="50800" marT="50800" marB="50800" anchor="ctr" horzOverflow="overflow">
                    <a:lnL w="1905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b="0" dirty="0">
                          <a:latin typeface="+mn-lt"/>
                          <a:ea typeface="+mn-ea"/>
                          <a:cs typeface="+mn-cs"/>
                          <a:sym typeface="Century Gothic"/>
                        </a:rPr>
                        <a:t>9</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bg1">
                        <a:lumMod val="85000"/>
                      </a:schemeClr>
                    </a:solidFill>
                  </a:tcPr>
                </a:tc>
                <a:tc>
                  <a:txBody>
                    <a:bodyPr/>
                    <a:lstStyle/>
                    <a:p>
                      <a:pPr lvl="0" defTabSz="914400">
                        <a:tabLst>
                          <a:tab pos="914400" algn="l"/>
                        </a:tabLst>
                      </a:pPr>
                      <a:r>
                        <a:rPr>
                          <a:latin typeface="+mn-lt"/>
                          <a:ea typeface="+mn-ea"/>
                          <a:cs typeface="+mn-cs"/>
                          <a:sym typeface="Century Gothic"/>
                        </a:rPr>
                        <a:t>1</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28</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9</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0</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8</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7</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1</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3</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1</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7</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22</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10</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9</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Gill Sans"/>
                          <a:ea typeface="Gill Sans"/>
                          <a:cs typeface="Gill Sans"/>
                        </a:rPr>
                        <a:t>4</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6</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9</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6</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6</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914400">
                        <a:tabLst>
                          <a:tab pos="914400" algn="l"/>
                        </a:tabLst>
                      </a:pPr>
                      <a:r>
                        <a:rPr>
                          <a:latin typeface="+mn-lt"/>
                          <a:ea typeface="+mn-ea"/>
                          <a:cs typeface="+mn-cs"/>
                          <a:sym typeface="Century Gothic"/>
                        </a:rPr>
                        <a:t>34</a:t>
                      </a:r>
                    </a:p>
                  </a:txBody>
                  <a:tcPr marL="50800" marR="50800" marT="50800" marB="50800" anchor="ctr" horzOverflow="overflow">
                    <a:lnL w="12700">
                      <a:solidFill>
                        <a:srgbClr val="000000"/>
                      </a:solidFill>
                      <a:miter lim="400000"/>
                    </a:lnL>
                    <a:lnR w="19050">
                      <a:miter lim="400000"/>
                    </a:lnR>
                    <a:lnT w="12700">
                      <a:solidFill>
                        <a:srgbClr val="000000"/>
                      </a:solidFill>
                      <a:miter lim="400000"/>
                    </a:lnT>
                    <a:lnB w="12700">
                      <a:solidFill>
                        <a:srgbClr val="000000"/>
                      </a:solidFill>
                      <a:miter lim="400000"/>
                    </a:lnB>
                    <a:noFill/>
                  </a:tcPr>
                </a:tc>
              </a:tr>
              <a:tr h="673154">
                <a:tc>
                  <a:txBody>
                    <a:bodyPr/>
                    <a:lstStyle/>
                    <a:p>
                      <a:pPr lvl="0" defTabSz="914400">
                        <a:tabLst>
                          <a:tab pos="914400" algn="l"/>
                        </a:tabLst>
                      </a:pPr>
                      <a:r>
                        <a:rPr sz="1400" b="1">
                          <a:latin typeface="+mn-lt"/>
                          <a:ea typeface="+mn-ea"/>
                          <a:cs typeface="+mn-cs"/>
                          <a:sym typeface="Century Gothic"/>
                        </a:rPr>
                        <a:t>RGBD</a:t>
                      </a:r>
                      <a:r>
                        <a:rPr sz="1400">
                          <a:latin typeface="+mn-lt"/>
                          <a:ea typeface="+mn-ea"/>
                          <a:cs typeface="+mn-cs"/>
                          <a:sym typeface="Century Gothic"/>
                        </a:rPr>
                        <a:t> DPM</a:t>
                      </a:r>
                    </a:p>
                  </a:txBody>
                  <a:tcPr marL="50800" marR="50800" marT="50800" marB="50800" anchor="ctr" horzOverflow="overflow">
                    <a:lnL w="1905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b="0">
                          <a:latin typeface="+mn-lt"/>
                          <a:ea typeface="+mn-ea"/>
                          <a:cs typeface="+mn-cs"/>
                          <a:sym typeface="Century Gothic"/>
                        </a:rPr>
                        <a:t>24</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bg1">
                        <a:lumMod val="85000"/>
                      </a:schemeClr>
                    </a:solidFill>
                  </a:tcPr>
                </a:tc>
                <a:tc>
                  <a:txBody>
                    <a:bodyPr/>
                    <a:lstStyle/>
                    <a:p>
                      <a:pPr lvl="0" defTabSz="457200"/>
                      <a:r>
                        <a:rPr>
                          <a:latin typeface="+mn-lt"/>
                          <a:ea typeface="+mn-ea"/>
                          <a:cs typeface="+mn-cs"/>
                          <a:sym typeface="Century Gothic"/>
                        </a:rPr>
                        <a:t>19</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56</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18</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b="1">
                          <a:latin typeface="+mn-lt"/>
                          <a:ea typeface="+mn-ea"/>
                          <a:cs typeface="+mn-cs"/>
                          <a:sym typeface="Century Gothic"/>
                        </a:rPr>
                        <a:t>1</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24</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24</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6</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10</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16</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27</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27</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35</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33</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21</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23</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34</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17</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20</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dirty="0">
                          <a:latin typeface="+mn-lt"/>
                          <a:ea typeface="+mn-ea"/>
                          <a:cs typeface="+mn-cs"/>
                          <a:sym typeface="Century Gothic"/>
                        </a:rPr>
                        <a:t>45</a:t>
                      </a:r>
                    </a:p>
                  </a:txBody>
                  <a:tcPr marL="50800" marR="50800" marT="50800" marB="50800" anchor="ctr" horzOverflow="overflow">
                    <a:lnL w="12700">
                      <a:solidFill>
                        <a:srgbClr val="000000"/>
                      </a:solidFill>
                      <a:miter lim="400000"/>
                    </a:lnL>
                    <a:lnR w="19050">
                      <a:miter lim="400000"/>
                    </a:lnR>
                    <a:lnT w="12700">
                      <a:solidFill>
                        <a:srgbClr val="000000"/>
                      </a:solidFill>
                      <a:miter lim="400000"/>
                    </a:lnT>
                    <a:lnB w="12700">
                      <a:solidFill>
                        <a:srgbClr val="000000"/>
                      </a:solidFill>
                      <a:miter lim="400000"/>
                    </a:lnB>
                    <a:noFill/>
                  </a:tcPr>
                </a:tc>
              </a:tr>
              <a:tr h="673154">
                <a:tc>
                  <a:txBody>
                    <a:bodyPr/>
                    <a:lstStyle/>
                    <a:p>
                      <a:pPr lvl="0" defTabSz="914400">
                        <a:tabLst>
                          <a:tab pos="914400" algn="l"/>
                        </a:tabLst>
                      </a:pPr>
                      <a:r>
                        <a:rPr sz="1400" b="1">
                          <a:latin typeface="+mn-lt"/>
                          <a:ea typeface="+mn-ea"/>
                          <a:cs typeface="+mn-cs"/>
                          <a:sym typeface="Century Gothic"/>
                        </a:rPr>
                        <a:t>RGB</a:t>
                      </a:r>
                    </a:p>
                    <a:p>
                      <a:pPr lvl="0" defTabSz="914400">
                        <a:tabLst>
                          <a:tab pos="914400" algn="l"/>
                        </a:tabLst>
                      </a:pPr>
                      <a:r>
                        <a:rPr sz="1400">
                          <a:latin typeface="+mn-lt"/>
                          <a:ea typeface="+mn-ea"/>
                          <a:cs typeface="+mn-cs"/>
                          <a:sym typeface="Century Gothic"/>
                        </a:rPr>
                        <a:t>RCNN</a:t>
                      </a:r>
                    </a:p>
                  </a:txBody>
                  <a:tcPr marL="50800" marR="50800" marT="50800" marB="50800" anchor="ctr" horzOverflow="overflow">
                    <a:lnL w="1905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b="0" dirty="0" smtClean="0">
                          <a:latin typeface="+mn-lt"/>
                          <a:ea typeface="+mn-ea"/>
                          <a:cs typeface="+mn-cs"/>
                          <a:sym typeface="Century Gothic"/>
                        </a:rPr>
                        <a:t>22</a:t>
                      </a:r>
                      <a:endParaRPr b="0"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bg1">
                        <a:lumMod val="85000"/>
                      </a:schemeClr>
                    </a:solidFill>
                  </a:tcPr>
                </a:tc>
                <a:tc>
                  <a:txBody>
                    <a:bodyPr/>
                    <a:lstStyle/>
                    <a:p>
                      <a:pPr lvl="0" defTabSz="457200"/>
                      <a:r>
                        <a:rPr dirty="0" smtClean="0">
                          <a:latin typeface="+mn-lt"/>
                          <a:ea typeface="+mn-ea"/>
                          <a:cs typeface="+mn-cs"/>
                          <a:sym typeface="Century Gothic"/>
                        </a:rPr>
                        <a:t>17</a:t>
                      </a:r>
                      <a:endParaRPr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dirty="0">
                          <a:latin typeface="+mn-lt"/>
                          <a:ea typeface="+mn-ea"/>
                          <a:cs typeface="+mn-cs"/>
                          <a:sym typeface="Century Gothic"/>
                        </a:rPr>
                        <a:t>45</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dirty="0" smtClean="0">
                          <a:latin typeface="+mn-lt"/>
                          <a:ea typeface="+mn-ea"/>
                          <a:cs typeface="+mn-cs"/>
                          <a:sym typeface="Century Gothic"/>
                        </a:rPr>
                        <a:t>28</a:t>
                      </a:r>
                      <a:endParaRPr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b="1" dirty="0" smtClean="0">
                          <a:latin typeface="+mn-lt"/>
                          <a:ea typeface="+mn-ea"/>
                          <a:cs typeface="+mn-cs"/>
                          <a:sym typeface="Century Gothic"/>
                        </a:rPr>
                        <a:t>1</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26</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30</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10</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16</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19</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16</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28</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32</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17</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11</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17</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29</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13</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27</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defTabSz="457200"/>
                      <a:r>
                        <a:rPr>
                          <a:latin typeface="+mn-lt"/>
                          <a:ea typeface="+mn-ea"/>
                          <a:cs typeface="+mn-cs"/>
                          <a:sym typeface="Century Gothic"/>
                        </a:rPr>
                        <a:t>44</a:t>
                      </a:r>
                    </a:p>
                  </a:txBody>
                  <a:tcPr marL="50800" marR="50800" marT="50800" marB="50800" anchor="ctr" horzOverflow="overflow">
                    <a:lnL w="12700">
                      <a:solidFill>
                        <a:srgbClr val="000000"/>
                      </a:solidFill>
                      <a:miter lim="400000"/>
                    </a:lnL>
                    <a:lnR w="19050">
                      <a:miter lim="400000"/>
                    </a:lnR>
                    <a:lnT w="12700">
                      <a:solidFill>
                        <a:srgbClr val="000000"/>
                      </a:solidFill>
                      <a:miter lim="400000"/>
                    </a:lnT>
                    <a:lnB w="12700">
                      <a:solidFill>
                        <a:srgbClr val="000000"/>
                      </a:solidFill>
                      <a:miter lim="400000"/>
                    </a:lnB>
                    <a:noFill/>
                  </a:tcPr>
                </a:tc>
              </a:tr>
              <a:tr h="673154">
                <a:tc>
                  <a:txBody>
                    <a:bodyPr/>
                    <a:lstStyle/>
                    <a:p>
                      <a:pPr lvl="0" defTabSz="914400">
                        <a:tabLst>
                          <a:tab pos="914400" algn="l"/>
                        </a:tabLst>
                      </a:pPr>
                      <a:r>
                        <a:rPr sz="2400" b="1" dirty="0">
                          <a:solidFill>
                            <a:srgbClr val="0433FF"/>
                          </a:solidFill>
                          <a:latin typeface="+mn-lt"/>
                          <a:ea typeface="+mn-ea"/>
                          <a:cs typeface="+mn-cs"/>
                          <a:sym typeface="Century Gothic"/>
                        </a:rPr>
                        <a:t>Our</a:t>
                      </a:r>
                    </a:p>
                  </a:txBody>
                  <a:tcPr marL="50800" marR="50800" marT="50800" marB="50800" anchor="ctr" horzOverflow="overflow">
                    <a:lnL w="25400">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smtClean="0">
                          <a:latin typeface="+mn-lt"/>
                          <a:ea typeface="+mn-ea"/>
                          <a:cs typeface="+mn-cs"/>
                          <a:sym typeface="Century Gothic"/>
                        </a:rPr>
                        <a:t>3</a:t>
                      </a:r>
                      <a:r>
                        <a:rPr lang="en-US" b="1" dirty="0" smtClean="0">
                          <a:latin typeface="+mn-lt"/>
                          <a:ea typeface="+mn-ea"/>
                          <a:cs typeface="+mn-cs"/>
                          <a:sym typeface="Century Gothic"/>
                        </a:rPr>
                        <a:t>9</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solidFill>
                      <a:schemeClr val="bg1">
                        <a:lumMod val="85000"/>
                      </a:schemeClr>
                    </a:solidFill>
                  </a:tcPr>
                </a:tc>
                <a:tc>
                  <a:txBody>
                    <a:bodyPr/>
                    <a:lstStyle/>
                    <a:p>
                      <a:pPr lvl="0" defTabSz="457200"/>
                      <a:r>
                        <a:rPr lang="en-US" b="1" dirty="0" smtClean="0">
                          <a:latin typeface="+mn-lt"/>
                          <a:ea typeface="+mn-ea"/>
                          <a:cs typeface="+mn-cs"/>
                          <a:sym typeface="Century Gothic"/>
                        </a:rPr>
                        <a:t>36</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a:latin typeface="+mn-lt"/>
                          <a:ea typeface="+mn-ea"/>
                          <a:cs typeface="+mn-cs"/>
                          <a:sym typeface="Century Gothic"/>
                        </a:rPr>
                        <a:t>71</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smtClean="0">
                          <a:latin typeface="+mn-lt"/>
                          <a:ea typeface="+mn-ea"/>
                          <a:cs typeface="+mn-cs"/>
                          <a:sym typeface="Century Gothic"/>
                        </a:rPr>
                        <a:t>3</a:t>
                      </a:r>
                      <a:r>
                        <a:rPr lang="en-US" b="1" dirty="0" smtClean="0">
                          <a:latin typeface="+mn-lt"/>
                          <a:ea typeface="+mn-ea"/>
                          <a:cs typeface="+mn-cs"/>
                          <a:sym typeface="Century Gothic"/>
                        </a:rPr>
                        <a:t>5</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lang="en-US" b="1" dirty="0" smtClean="0">
                          <a:latin typeface="+mn-lt"/>
                          <a:ea typeface="+mn-ea"/>
                          <a:cs typeface="+mn-cs"/>
                          <a:sym typeface="Century Gothic"/>
                        </a:rPr>
                        <a:t>4</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smtClean="0">
                          <a:latin typeface="+mn-lt"/>
                          <a:ea typeface="+mn-ea"/>
                          <a:cs typeface="+mn-cs"/>
                          <a:sym typeface="Century Gothic"/>
                        </a:rPr>
                        <a:t>4</a:t>
                      </a:r>
                      <a:r>
                        <a:rPr lang="en-US" b="1" dirty="0" smtClean="0">
                          <a:latin typeface="+mn-lt"/>
                          <a:ea typeface="+mn-ea"/>
                          <a:cs typeface="+mn-cs"/>
                          <a:sym typeface="Century Gothic"/>
                        </a:rPr>
                        <a:t>7</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smtClean="0">
                          <a:latin typeface="+mn-lt"/>
                          <a:ea typeface="+mn-ea"/>
                          <a:cs typeface="+mn-cs"/>
                          <a:sym typeface="Century Gothic"/>
                        </a:rPr>
                        <a:t>4</a:t>
                      </a:r>
                      <a:r>
                        <a:rPr lang="en-US" b="1" dirty="0" smtClean="0">
                          <a:latin typeface="+mn-lt"/>
                          <a:ea typeface="+mn-ea"/>
                          <a:cs typeface="+mn-cs"/>
                          <a:sym typeface="Century Gothic"/>
                        </a:rPr>
                        <a:t>7</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a:latin typeface="+mn-lt"/>
                          <a:ea typeface="+mn-ea"/>
                          <a:cs typeface="+mn-cs"/>
                          <a:sym typeface="Century Gothic"/>
                        </a:rPr>
                        <a:t>15</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smtClean="0">
                          <a:latin typeface="+mn-lt"/>
                          <a:ea typeface="+mn-ea"/>
                          <a:cs typeface="+mn-cs"/>
                          <a:sym typeface="Century Gothic"/>
                        </a:rPr>
                        <a:t>2</a:t>
                      </a:r>
                      <a:r>
                        <a:rPr lang="en-US" b="1" dirty="0" smtClean="0">
                          <a:latin typeface="+mn-lt"/>
                          <a:ea typeface="+mn-ea"/>
                          <a:cs typeface="+mn-cs"/>
                          <a:sym typeface="Century Gothic"/>
                        </a:rPr>
                        <a:t>3</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smtClean="0">
                          <a:latin typeface="+mn-lt"/>
                          <a:ea typeface="+mn-ea"/>
                          <a:cs typeface="+mn-cs"/>
                          <a:sym typeface="Century Gothic"/>
                        </a:rPr>
                        <a:t>3</a:t>
                      </a:r>
                      <a:r>
                        <a:rPr lang="en-US" b="1" dirty="0" smtClean="0">
                          <a:latin typeface="+mn-lt"/>
                          <a:ea typeface="+mn-ea"/>
                          <a:cs typeface="+mn-cs"/>
                          <a:sym typeface="Century Gothic"/>
                        </a:rPr>
                        <a:t>9</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lang="en-US" b="1" dirty="0" smtClean="0">
                          <a:latin typeface="+mn-lt"/>
                          <a:ea typeface="+mn-ea"/>
                          <a:cs typeface="+mn-cs"/>
                          <a:sym typeface="Century Gothic"/>
                        </a:rPr>
                        <a:t>44</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smtClean="0">
                          <a:latin typeface="+mn-lt"/>
                          <a:ea typeface="+mn-ea"/>
                          <a:cs typeface="+mn-cs"/>
                          <a:sym typeface="Century Gothic"/>
                        </a:rPr>
                        <a:t>3</a:t>
                      </a:r>
                      <a:r>
                        <a:rPr lang="en-US" b="1" dirty="0" smtClean="0">
                          <a:latin typeface="+mn-lt"/>
                          <a:ea typeface="+mn-ea"/>
                          <a:cs typeface="+mn-cs"/>
                          <a:sym typeface="Century Gothic"/>
                        </a:rPr>
                        <a:t>8</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a:latin typeface="+mn-lt"/>
                          <a:ea typeface="+mn-ea"/>
                          <a:cs typeface="+mn-cs"/>
                          <a:sym typeface="Century Gothic"/>
                        </a:rPr>
                        <a:t>53</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smtClean="0">
                          <a:latin typeface="+mn-lt"/>
                          <a:ea typeface="+mn-ea"/>
                          <a:cs typeface="+mn-cs"/>
                          <a:sym typeface="Century Gothic"/>
                        </a:rPr>
                        <a:t>4</a:t>
                      </a:r>
                      <a:r>
                        <a:rPr lang="en-US" b="1" dirty="0" smtClean="0">
                          <a:latin typeface="+mn-lt"/>
                          <a:ea typeface="+mn-ea"/>
                          <a:cs typeface="+mn-cs"/>
                          <a:sym typeface="Century Gothic"/>
                        </a:rPr>
                        <a:t>1</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lang="en-US" b="1" dirty="0" smtClean="0">
                          <a:latin typeface="+mn-lt"/>
                          <a:ea typeface="+mn-ea"/>
                          <a:cs typeface="+mn-cs"/>
                          <a:sym typeface="Century Gothic"/>
                        </a:rPr>
                        <a:t>42</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lang="en-US" b="1" dirty="0" smtClean="0">
                          <a:latin typeface="+mn-lt"/>
                          <a:ea typeface="+mn-ea"/>
                          <a:cs typeface="+mn-cs"/>
                          <a:sym typeface="Century Gothic"/>
                        </a:rPr>
                        <a:t>44</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smtClean="0">
                          <a:latin typeface="+mn-lt"/>
                          <a:ea typeface="+mn-ea"/>
                          <a:cs typeface="+mn-cs"/>
                          <a:sym typeface="Century Gothic"/>
                        </a:rPr>
                        <a:t>5</a:t>
                      </a:r>
                      <a:r>
                        <a:rPr lang="en-US" b="1" dirty="0" smtClean="0">
                          <a:latin typeface="+mn-lt"/>
                          <a:ea typeface="+mn-ea"/>
                          <a:cs typeface="+mn-cs"/>
                          <a:sym typeface="Century Gothic"/>
                        </a:rPr>
                        <a:t>2</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smtClean="0">
                          <a:latin typeface="+mn-lt"/>
                          <a:ea typeface="+mn-ea"/>
                          <a:cs typeface="+mn-cs"/>
                          <a:sym typeface="Century Gothic"/>
                        </a:rPr>
                        <a:t>2</a:t>
                      </a:r>
                      <a:r>
                        <a:rPr lang="en-US" b="1" dirty="0" smtClean="0">
                          <a:latin typeface="+mn-lt"/>
                          <a:ea typeface="+mn-ea"/>
                          <a:cs typeface="+mn-cs"/>
                          <a:sym typeface="Century Gothic"/>
                        </a:rPr>
                        <a:t>2</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a:latin typeface="+mn-lt"/>
                          <a:ea typeface="+mn-ea"/>
                          <a:cs typeface="+mn-cs"/>
                          <a:sym typeface="Century Gothic"/>
                        </a:rPr>
                        <a:t>38</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25400">
                      <a:miter lim="400000"/>
                    </a:lnB>
                    <a:noFill/>
                  </a:tcPr>
                </a:tc>
                <a:tc>
                  <a:txBody>
                    <a:bodyPr/>
                    <a:lstStyle/>
                    <a:p>
                      <a:pPr lvl="0" defTabSz="457200"/>
                      <a:r>
                        <a:rPr b="1" dirty="0" smtClean="0">
                          <a:latin typeface="+mn-lt"/>
                          <a:ea typeface="+mn-ea"/>
                          <a:cs typeface="+mn-cs"/>
                          <a:sym typeface="Century Gothic"/>
                        </a:rPr>
                        <a:t>4</a:t>
                      </a:r>
                      <a:r>
                        <a:rPr lang="en-US" b="1" dirty="0" smtClean="0">
                          <a:latin typeface="+mn-lt"/>
                          <a:ea typeface="+mn-ea"/>
                          <a:cs typeface="+mn-cs"/>
                          <a:sym typeface="Century Gothic"/>
                        </a:rPr>
                        <a:t>8</a:t>
                      </a:r>
                      <a:endParaRPr b="1" dirty="0">
                        <a:latin typeface="+mn-lt"/>
                        <a:ea typeface="+mn-ea"/>
                        <a:cs typeface="+mn-cs"/>
                        <a:sym typeface="Century Gothic"/>
                      </a:endParaRPr>
                    </a:p>
                  </a:txBody>
                  <a:tcPr marL="50800" marR="50800" marT="50800" marB="50800" anchor="ctr" horzOverflow="overflow">
                    <a:lnL w="12700">
                      <a:solidFill>
                        <a:srgbClr val="000000"/>
                      </a:solidFill>
                      <a:miter lim="400000"/>
                    </a:lnL>
                    <a:lnR w="25400">
                      <a:miter lim="400000"/>
                    </a:lnR>
                    <a:lnT w="12700">
                      <a:solidFill>
                        <a:srgbClr val="000000"/>
                      </a:solidFill>
                      <a:miter lim="400000"/>
                    </a:lnT>
                    <a:lnB w="25400">
                      <a:miter lim="400000"/>
                    </a:lnB>
                    <a:noFill/>
                  </a:tcPr>
                </a:tc>
              </a:tr>
            </a:tbl>
          </a:graphicData>
        </a:graphic>
      </p:graphicFrame>
      <p:sp>
        <p:nvSpPr>
          <p:cNvPr id="896" name="Shape 896"/>
          <p:cNvSpPr/>
          <p:nvPr/>
        </p:nvSpPr>
        <p:spPr>
          <a:xfrm>
            <a:off x="127000" y="1270000"/>
            <a:ext cx="127381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600">
                <a:solidFill>
                  <a:srgbClr val="0433FF"/>
                </a:solidFill>
                <a:latin typeface="+mn-lt"/>
                <a:ea typeface="+mn-ea"/>
                <a:cs typeface="+mn-cs"/>
                <a:sym typeface="Century Gothic"/>
              </a:defRPr>
            </a:lvl1pPr>
          </a:lstStyle>
          <a:p>
            <a:pPr lvl="0">
              <a:defRPr sz="1800">
                <a:solidFill>
                  <a:srgbClr val="000000"/>
                </a:solidFill>
              </a:defRPr>
            </a:pPr>
            <a:r>
              <a:rPr sz="3600" dirty="0">
                <a:solidFill>
                  <a:srgbClr val="0433FF"/>
                </a:solidFill>
              </a:rPr>
              <a:t> Test Set</a:t>
            </a:r>
          </a:p>
        </p:txBody>
      </p:sp>
      <p:grpSp>
        <p:nvGrpSpPr>
          <p:cNvPr id="900" name="Group 900"/>
          <p:cNvGrpSpPr/>
          <p:nvPr/>
        </p:nvGrpSpPr>
        <p:grpSpPr>
          <a:xfrm>
            <a:off x="2425162" y="2077470"/>
            <a:ext cx="8674100" cy="4107391"/>
            <a:chOff x="0" y="-1"/>
            <a:chExt cx="8674100" cy="4107391"/>
          </a:xfrm>
        </p:grpSpPr>
        <p:sp>
          <p:nvSpPr>
            <p:cNvPr id="897" name="Shape 897"/>
            <p:cNvSpPr/>
            <p:nvPr/>
          </p:nvSpPr>
          <p:spPr>
            <a:xfrm>
              <a:off x="0" y="0"/>
              <a:ext cx="533400" cy="4107390"/>
            </a:xfrm>
            <a:prstGeom prst="rect">
              <a:avLst/>
            </a:prstGeom>
            <a:noFill/>
            <a:ln w="50800" cap="flat">
              <a:solidFill>
                <a:srgbClr val="000000"/>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898" name="Shape 898"/>
            <p:cNvSpPr/>
            <p:nvPr/>
          </p:nvSpPr>
          <p:spPr>
            <a:xfrm>
              <a:off x="1739900" y="-1"/>
              <a:ext cx="533400" cy="4107391"/>
            </a:xfrm>
            <a:prstGeom prst="rect">
              <a:avLst/>
            </a:prstGeom>
            <a:noFill/>
            <a:ln w="50800" cap="flat">
              <a:solidFill>
                <a:srgbClr val="000000"/>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899" name="Shape 899"/>
            <p:cNvSpPr/>
            <p:nvPr/>
          </p:nvSpPr>
          <p:spPr>
            <a:xfrm>
              <a:off x="8140700" y="0"/>
              <a:ext cx="533400" cy="4107390"/>
            </a:xfrm>
            <a:prstGeom prst="rect">
              <a:avLst/>
            </a:prstGeom>
            <a:noFill/>
            <a:ln w="50800" cap="flat">
              <a:solidFill>
                <a:srgbClr val="000000"/>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Shape 902"/>
          <p:cNvSpPr>
            <a:spLocks noGrp="1"/>
          </p:cNvSpPr>
          <p:nvPr>
            <p:ph type="title"/>
          </p:nvPr>
        </p:nvSpPr>
        <p:spPr>
          <a:prstGeom prst="rect">
            <a:avLst/>
          </a:prstGeom>
        </p:spPr>
        <p:txBody>
          <a:bodyPr/>
          <a:lstStyle>
            <a:lvl1pPr>
              <a:defRPr sz="4800"/>
            </a:lvl1pPr>
          </a:lstStyle>
          <a:p>
            <a:pPr lvl="0">
              <a:defRPr sz="1800"/>
            </a:pPr>
            <a:r>
              <a:rPr sz="4800"/>
              <a:t>Object Detection</a:t>
            </a:r>
          </a:p>
        </p:txBody>
      </p:sp>
      <p:sp>
        <p:nvSpPr>
          <p:cNvPr id="903" name="Shape 903"/>
          <p:cNvSpPr/>
          <p:nvPr/>
        </p:nvSpPr>
        <p:spPr>
          <a:xfrm>
            <a:off x="118024" y="1117600"/>
            <a:ext cx="12738101"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40" marR="40640" algn="l" defTabSz="1801812">
              <a:buClr>
                <a:srgbClr val="000000"/>
              </a:buClr>
              <a:buFont typeface="Century Gothic"/>
              <a:defRPr>
                <a:solidFill>
                  <a:srgbClr val="0433FF"/>
                </a:solidFill>
                <a:uFill>
                  <a:solidFill>
                    <a:srgbClr val="0433FF"/>
                  </a:solidFill>
                </a:uFill>
                <a:latin typeface="+mn-lt"/>
                <a:ea typeface="+mn-ea"/>
                <a:cs typeface="+mn-cs"/>
                <a:sym typeface="Century Gothic"/>
              </a:defRPr>
            </a:lvl1pPr>
          </a:lstStyle>
          <a:p>
            <a:pPr lvl="0">
              <a:defRPr sz="1800">
                <a:solidFill>
                  <a:srgbClr val="000000"/>
                </a:solidFill>
                <a:uFillTx/>
              </a:defRPr>
            </a:pPr>
            <a:r>
              <a:rPr sz="4200">
                <a:solidFill>
                  <a:srgbClr val="0433FF"/>
                </a:solidFill>
                <a:uFill>
                  <a:solidFill>
                    <a:srgbClr val="0433FF"/>
                  </a:solidFill>
                </a:uFill>
              </a:rPr>
              <a:t> For Semantic Segmentation</a:t>
            </a:r>
          </a:p>
        </p:txBody>
      </p:sp>
      <p:sp>
        <p:nvSpPr>
          <p:cNvPr id="904" name="Shape 904"/>
          <p:cNvSpPr/>
          <p:nvPr/>
        </p:nvSpPr>
        <p:spPr>
          <a:xfrm>
            <a:off x="304800" y="1936750"/>
            <a:ext cx="12382500"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lnSpc>
                <a:spcPct val="120000"/>
              </a:lnSpc>
              <a:defRPr sz="1800"/>
            </a:pPr>
            <a:r>
              <a:rPr sz="3000" dirty="0">
                <a:latin typeface="+mn-lt"/>
                <a:ea typeface="+mn-ea"/>
                <a:cs typeface="+mn-cs"/>
                <a:sym typeface="Century Gothic"/>
              </a:rPr>
              <a:t>Use output from object detectors to compute </a:t>
            </a:r>
            <a:r>
              <a:rPr sz="3000" b="1" dirty="0">
                <a:solidFill>
                  <a:srgbClr val="FF2600"/>
                </a:solidFill>
                <a:latin typeface="+mn-lt"/>
                <a:ea typeface="+mn-ea"/>
                <a:cs typeface="+mn-cs"/>
                <a:sym typeface="Century Gothic"/>
              </a:rPr>
              <a:t>additional</a:t>
            </a:r>
            <a:r>
              <a:rPr sz="3000" dirty="0">
                <a:latin typeface="+mn-lt"/>
                <a:ea typeface="+mn-ea"/>
                <a:cs typeface="+mn-cs"/>
                <a:sym typeface="Century Gothic"/>
              </a:rPr>
              <a:t> </a:t>
            </a:r>
            <a:r>
              <a:rPr sz="3000" b="1" dirty="0">
                <a:solidFill>
                  <a:srgbClr val="FF2600"/>
                </a:solidFill>
                <a:latin typeface="+mn-lt"/>
                <a:ea typeface="+mn-ea"/>
                <a:cs typeface="+mn-cs"/>
                <a:sym typeface="Century Gothic"/>
              </a:rPr>
              <a:t>features</a:t>
            </a:r>
            <a:r>
              <a:rPr sz="3000" dirty="0">
                <a:latin typeface="+mn-lt"/>
                <a:ea typeface="+mn-ea"/>
                <a:cs typeface="+mn-cs"/>
                <a:sym typeface="Century Gothic"/>
              </a:rPr>
              <a:t> for superpixels</a:t>
            </a:r>
          </a:p>
        </p:txBody>
      </p:sp>
      <p:sp>
        <p:nvSpPr>
          <p:cNvPr id="905" name="Shape 905"/>
          <p:cNvSpPr/>
          <p:nvPr/>
        </p:nvSpPr>
        <p:spPr>
          <a:xfrm>
            <a:off x="304800" y="3390900"/>
            <a:ext cx="12738100"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40" marR="40640" algn="l" defTabSz="1801812">
              <a:buClr>
                <a:srgbClr val="000000"/>
              </a:buClr>
              <a:buFont typeface="Century Gothic"/>
              <a:defRPr>
                <a:solidFill>
                  <a:srgbClr val="0433FF"/>
                </a:solidFill>
                <a:uFill>
                  <a:solidFill>
                    <a:srgbClr val="0433FF"/>
                  </a:solidFill>
                </a:uFill>
                <a:latin typeface="+mn-lt"/>
                <a:ea typeface="+mn-ea"/>
                <a:cs typeface="+mn-cs"/>
                <a:sym typeface="Century Gothic"/>
              </a:defRPr>
            </a:lvl1pPr>
          </a:lstStyle>
          <a:p>
            <a:pPr lvl="0">
              <a:defRPr sz="1800">
                <a:solidFill>
                  <a:srgbClr val="000000"/>
                </a:solidFill>
                <a:uFillTx/>
              </a:defRPr>
            </a:pPr>
            <a:r>
              <a:rPr sz="4200">
                <a:solidFill>
                  <a:srgbClr val="0433FF"/>
                </a:solidFill>
                <a:uFill>
                  <a:solidFill>
                    <a:srgbClr val="0433FF"/>
                  </a:solidFill>
                </a:uFill>
              </a:rPr>
              <a:t>Feature Computation</a:t>
            </a:r>
          </a:p>
        </p:txBody>
      </p:sp>
      <p:pic>
        <p:nvPicPr>
          <p:cNvPr id="906" name="color.png"/>
          <p:cNvPicPr/>
          <p:nvPr/>
        </p:nvPicPr>
        <p:blipFill>
          <a:blip r:embed="rId3">
            <a:extLst/>
          </a:blip>
          <a:stretch>
            <a:fillRect/>
          </a:stretch>
        </p:blipFill>
        <p:spPr>
          <a:xfrm>
            <a:off x="698500" y="4343400"/>
            <a:ext cx="5626100" cy="4269807"/>
          </a:xfrm>
          <a:prstGeom prst="rect">
            <a:avLst/>
          </a:prstGeom>
          <a:ln w="12700">
            <a:miter lim="400000"/>
          </a:ln>
        </p:spPr>
      </p:pic>
      <p:sp>
        <p:nvSpPr>
          <p:cNvPr id="907" name="Shape 907"/>
          <p:cNvSpPr/>
          <p:nvPr/>
        </p:nvSpPr>
        <p:spPr>
          <a:xfrm>
            <a:off x="3162300" y="6591300"/>
            <a:ext cx="774700" cy="431800"/>
          </a:xfrm>
          <a:custGeom>
            <a:avLst/>
            <a:gdLst/>
            <a:ahLst/>
            <a:cxnLst>
              <a:cxn ang="0">
                <a:pos x="wd2" y="hd2"/>
              </a:cxn>
              <a:cxn ang="5400000">
                <a:pos x="wd2" y="hd2"/>
              </a:cxn>
              <a:cxn ang="10800000">
                <a:pos x="wd2" y="hd2"/>
              </a:cxn>
              <a:cxn ang="16200000">
                <a:pos x="wd2" y="hd2"/>
              </a:cxn>
            </a:cxnLst>
            <a:rect l="0" t="0" r="r" b="b"/>
            <a:pathLst>
              <a:path w="21600" h="21600" extrusionOk="0">
                <a:moveTo>
                  <a:pt x="354" y="21600"/>
                </a:moveTo>
                <a:lnTo>
                  <a:pt x="0" y="3812"/>
                </a:lnTo>
                <a:lnTo>
                  <a:pt x="15934" y="0"/>
                </a:lnTo>
                <a:lnTo>
                  <a:pt x="21600" y="11435"/>
                </a:lnTo>
                <a:lnTo>
                  <a:pt x="354" y="21600"/>
                </a:lnTo>
                <a:close/>
              </a:path>
            </a:pathLst>
          </a:custGeom>
          <a:solidFill>
            <a:srgbClr val="0433FF"/>
          </a:solidFill>
          <a:ln w="38100">
            <a:solidFill/>
            <a:miter lim="400000"/>
          </a:ln>
        </p:spPr>
        <p:txBody>
          <a:bodyPr lIns="0" tIns="0" rIns="0" bIns="0" anchor="ctr"/>
          <a:lstStyle/>
          <a:p>
            <a:pPr lvl="0"/>
            <a:endParaRPr/>
          </a:p>
        </p:txBody>
      </p:sp>
      <p:sp>
        <p:nvSpPr>
          <p:cNvPr id="908" name="Shape 908"/>
          <p:cNvSpPr/>
          <p:nvPr/>
        </p:nvSpPr>
        <p:spPr>
          <a:xfrm>
            <a:off x="6489700" y="4381500"/>
            <a:ext cx="6362700" cy="546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900">
                <a:latin typeface="+mn-lt"/>
                <a:ea typeface="+mn-ea"/>
                <a:cs typeface="+mn-cs"/>
                <a:sym typeface="Century Gothic"/>
              </a:defRPr>
            </a:lvl1pPr>
          </a:lstStyle>
          <a:p>
            <a:pPr lvl="0">
              <a:defRPr sz="1800"/>
            </a:pPr>
            <a:r>
              <a:rPr sz="2900"/>
              <a:t>1. Highest scoring detection</a:t>
            </a:r>
          </a:p>
        </p:txBody>
      </p:sp>
      <p:grpSp>
        <p:nvGrpSpPr>
          <p:cNvPr id="912" name="Group 912"/>
          <p:cNvGrpSpPr/>
          <p:nvPr/>
        </p:nvGrpSpPr>
        <p:grpSpPr>
          <a:xfrm>
            <a:off x="1270000" y="5232400"/>
            <a:ext cx="3937000" cy="2654300"/>
            <a:chOff x="0" y="0"/>
            <a:chExt cx="3937000" cy="2654300"/>
          </a:xfrm>
        </p:grpSpPr>
        <p:sp>
          <p:nvSpPr>
            <p:cNvPr id="909" name="Shape 909"/>
            <p:cNvSpPr/>
            <p:nvPr/>
          </p:nvSpPr>
          <p:spPr>
            <a:xfrm>
              <a:off x="838200" y="0"/>
              <a:ext cx="1651000" cy="2476500"/>
            </a:xfrm>
            <a:prstGeom prst="rect">
              <a:avLst/>
            </a:prstGeom>
            <a:noFill/>
            <a:ln w="12700" cap="flat">
              <a:solidFill>
                <a:srgbClr val="FF2600"/>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910" name="Shape 910"/>
            <p:cNvSpPr/>
            <p:nvPr/>
          </p:nvSpPr>
          <p:spPr>
            <a:xfrm>
              <a:off x="2286000" y="330200"/>
              <a:ext cx="1651000" cy="2146300"/>
            </a:xfrm>
            <a:prstGeom prst="rect">
              <a:avLst/>
            </a:prstGeom>
            <a:noFill/>
            <a:ln w="12700" cap="flat">
              <a:solidFill>
                <a:srgbClr val="FF2600"/>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911" name="Shape 911"/>
            <p:cNvSpPr/>
            <p:nvPr/>
          </p:nvSpPr>
          <p:spPr>
            <a:xfrm>
              <a:off x="0" y="508000"/>
              <a:ext cx="1651000" cy="2146300"/>
            </a:xfrm>
            <a:prstGeom prst="rect">
              <a:avLst/>
            </a:prstGeom>
            <a:noFill/>
            <a:ln w="12700" cap="flat">
              <a:solidFill>
                <a:srgbClr val="FF2600"/>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nvGrpSpPr>
          <p:cNvPr id="916" name="Group 916"/>
          <p:cNvGrpSpPr/>
          <p:nvPr/>
        </p:nvGrpSpPr>
        <p:grpSpPr>
          <a:xfrm>
            <a:off x="1270000" y="5232400"/>
            <a:ext cx="3937000" cy="2654300"/>
            <a:chOff x="0" y="0"/>
            <a:chExt cx="3937000" cy="2654300"/>
          </a:xfrm>
        </p:grpSpPr>
        <p:sp>
          <p:nvSpPr>
            <p:cNvPr id="913" name="Shape 913"/>
            <p:cNvSpPr/>
            <p:nvPr/>
          </p:nvSpPr>
          <p:spPr>
            <a:xfrm>
              <a:off x="838200" y="0"/>
              <a:ext cx="1651000" cy="2476500"/>
            </a:xfrm>
            <a:prstGeom prst="rect">
              <a:avLst/>
            </a:prstGeom>
            <a:noFill/>
            <a:ln w="76200" cap="flat">
              <a:solidFill>
                <a:srgbClr val="FF2600"/>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914" name="Shape 914"/>
            <p:cNvSpPr/>
            <p:nvPr/>
          </p:nvSpPr>
          <p:spPr>
            <a:xfrm>
              <a:off x="2286000" y="330200"/>
              <a:ext cx="1651000" cy="2146300"/>
            </a:xfrm>
            <a:prstGeom prst="rect">
              <a:avLst/>
            </a:prstGeom>
            <a:noFill/>
            <a:ln w="12700" cap="flat">
              <a:solidFill>
                <a:srgbClr val="FF2600"/>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915" name="Shape 915"/>
            <p:cNvSpPr/>
            <p:nvPr/>
          </p:nvSpPr>
          <p:spPr>
            <a:xfrm>
              <a:off x="0" y="508000"/>
              <a:ext cx="1651000" cy="2146300"/>
            </a:xfrm>
            <a:prstGeom prst="rect">
              <a:avLst/>
            </a:prstGeom>
            <a:noFill/>
            <a:ln w="12700" cap="flat">
              <a:solidFill>
                <a:srgbClr val="FF2600"/>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sp>
        <p:nvSpPr>
          <p:cNvPr id="917" name="Shape 917"/>
          <p:cNvSpPr/>
          <p:nvPr/>
        </p:nvSpPr>
        <p:spPr>
          <a:xfrm>
            <a:off x="6502400" y="5194300"/>
            <a:ext cx="6197600" cy="374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lnSpc>
                <a:spcPct val="120000"/>
              </a:lnSpc>
              <a:defRPr sz="1800"/>
            </a:pPr>
            <a:r>
              <a:rPr sz="2900">
                <a:latin typeface="+mn-lt"/>
                <a:ea typeface="+mn-ea"/>
                <a:cs typeface="+mn-cs"/>
                <a:sym typeface="Century Gothic"/>
              </a:rPr>
              <a:t>2. Use as features for the superpixel</a:t>
            </a:r>
          </a:p>
          <a:p>
            <a:pPr marL="342900" lvl="1" indent="0" algn="l">
              <a:lnSpc>
                <a:spcPct val="120000"/>
              </a:lnSpc>
              <a:buSzPct val="125000"/>
              <a:buChar char="•"/>
              <a:defRPr sz="1800"/>
            </a:pPr>
            <a:r>
              <a:rPr sz="2900">
                <a:latin typeface="+mn-lt"/>
                <a:ea typeface="+mn-ea"/>
                <a:cs typeface="+mn-cs"/>
                <a:sym typeface="Century Gothic"/>
              </a:rPr>
              <a:t> detection score</a:t>
            </a:r>
          </a:p>
          <a:p>
            <a:pPr marL="342900" lvl="1" indent="0" algn="l">
              <a:lnSpc>
                <a:spcPct val="120000"/>
              </a:lnSpc>
              <a:buSzPct val="125000"/>
              <a:buChar char="•"/>
              <a:defRPr sz="1800"/>
            </a:pPr>
            <a:r>
              <a:rPr sz="2900">
                <a:latin typeface="+mn-lt"/>
                <a:ea typeface="+mn-ea"/>
                <a:cs typeface="+mn-cs"/>
                <a:sym typeface="Century Gothic"/>
              </a:rPr>
              <a:t> overlap</a:t>
            </a:r>
          </a:p>
          <a:p>
            <a:pPr marL="342900" lvl="1" indent="0" algn="l">
              <a:lnSpc>
                <a:spcPct val="120000"/>
              </a:lnSpc>
              <a:buSzPct val="125000"/>
              <a:buChar char="•"/>
              <a:defRPr sz="1800"/>
            </a:pPr>
            <a:r>
              <a:rPr sz="2900">
                <a:latin typeface="+mn-lt"/>
                <a:ea typeface="+mn-ea"/>
                <a:cs typeface="+mn-cs"/>
                <a:sym typeface="Century Gothic"/>
              </a:rPr>
              <a:t> difference in mean depth of superpixel and detection</a:t>
            </a:r>
          </a:p>
          <a:p>
            <a:pPr marL="342900" lvl="1" indent="0" algn="l">
              <a:lnSpc>
                <a:spcPct val="120000"/>
              </a:lnSpc>
              <a:buSzPct val="125000"/>
              <a:buChar char="•"/>
              <a:defRPr sz="1800"/>
            </a:pPr>
            <a:r>
              <a:rPr sz="2900">
                <a:latin typeface="+mn-lt"/>
                <a:ea typeface="+mn-ea"/>
                <a:cs typeface="+mn-cs"/>
                <a:sym typeface="Century Gothic"/>
              </a:rPr>
              <a:t> non-linear combinations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Shape 921"/>
          <p:cNvSpPr>
            <a:spLocks noGrp="1"/>
          </p:cNvSpPr>
          <p:nvPr>
            <p:ph type="title"/>
          </p:nvPr>
        </p:nvSpPr>
        <p:spPr>
          <a:prstGeom prst="rect">
            <a:avLst/>
          </a:prstGeom>
        </p:spPr>
        <p:txBody>
          <a:bodyPr/>
          <a:lstStyle>
            <a:lvl1pPr>
              <a:defRPr sz="4800"/>
            </a:lvl1pPr>
          </a:lstStyle>
          <a:p>
            <a:pPr lvl="0">
              <a:defRPr sz="1800"/>
            </a:pPr>
            <a:r>
              <a:rPr sz="4800"/>
              <a:t>Object Detection</a:t>
            </a:r>
          </a:p>
        </p:txBody>
      </p:sp>
      <p:sp>
        <p:nvSpPr>
          <p:cNvPr id="922" name="Shape 922"/>
          <p:cNvSpPr/>
          <p:nvPr/>
        </p:nvSpPr>
        <p:spPr>
          <a:xfrm>
            <a:off x="118024" y="1117600"/>
            <a:ext cx="12738101"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40" marR="40640" lvl="0" algn="l" defTabSz="1801812">
              <a:buClr>
                <a:srgbClr val="000000"/>
              </a:buClr>
              <a:buFont typeface="Century Gothic"/>
              <a:defRPr sz="1800"/>
            </a:pPr>
            <a:r>
              <a:rPr sz="4200">
                <a:solidFill>
                  <a:srgbClr val="0433FF"/>
                </a:solidFill>
                <a:uFill>
                  <a:solidFill>
                    <a:srgbClr val="0433FF"/>
                  </a:solidFill>
                </a:uFill>
                <a:latin typeface="+mn-lt"/>
                <a:ea typeface="+mn-ea"/>
                <a:cs typeface="+mn-cs"/>
                <a:sym typeface="Century Gothic"/>
              </a:rPr>
              <a:t> For Semantic Segmentation </a:t>
            </a:r>
            <a:r>
              <a:rPr sz="3600">
                <a:uFill>
                  <a:solidFill/>
                </a:uFill>
                <a:latin typeface="+mn-lt"/>
                <a:ea typeface="+mn-ea"/>
                <a:cs typeface="+mn-cs"/>
                <a:sym typeface="Century Gothic"/>
              </a:rPr>
              <a:t>(Performance)</a:t>
            </a:r>
          </a:p>
        </p:txBody>
      </p:sp>
      <p:graphicFrame>
        <p:nvGraphicFramePr>
          <p:cNvPr id="923" name="Table 923"/>
          <p:cNvGraphicFramePr/>
          <p:nvPr/>
        </p:nvGraphicFramePr>
        <p:xfrm>
          <a:off x="129203" y="4996284"/>
          <a:ext cx="12746390" cy="3708396"/>
        </p:xfrm>
        <a:graphic>
          <a:graphicData uri="http://schemas.openxmlformats.org/drawingml/2006/table">
            <a:tbl>
              <a:tblPr>
                <a:tableStyleId>{4C3C2611-4C71-4FC5-86AE-919BDF0F9419}</a:tableStyleId>
              </a:tblPr>
              <a:tblGrid>
                <a:gridCol w="2431191"/>
                <a:gridCol w="2251505"/>
                <a:gridCol w="1763597"/>
                <a:gridCol w="1692025"/>
                <a:gridCol w="2361009"/>
                <a:gridCol w="2247063"/>
              </a:tblGrid>
              <a:tr h="757516">
                <a:tc>
                  <a:txBody>
                    <a:bodyPr/>
                    <a:lstStyle/>
                    <a:p>
                      <a:pPr lvl="0" defTabSz="914400">
                        <a:tabLst>
                          <a:tab pos="914400" algn="l"/>
                        </a:tabLst>
                        <a:defRPr sz="3600">
                          <a:latin typeface="+mn-lt"/>
                          <a:ea typeface="+mn-ea"/>
                          <a:cs typeface="+mn-cs"/>
                          <a:sym typeface="Century Gothic"/>
                        </a:defRPr>
                      </a:pPr>
                      <a:endParaRPr/>
                    </a:p>
                  </a:txBody>
                  <a:tcPr marL="50800" marR="50800" marT="50800" marB="50800" anchor="ctr" horzOverflow="overflow">
                    <a:lnL w="19050">
                      <a:miter lim="400000"/>
                    </a:lnL>
                    <a:lnR w="19050">
                      <a:solidFill>
                        <a:srgbClr val="000000"/>
                      </a:solidFill>
                      <a:miter lim="400000"/>
                    </a:lnR>
                    <a:lnT w="19050">
                      <a:miter lim="400000"/>
                    </a:lnT>
                    <a:lnB w="19050">
                      <a:solidFill>
                        <a:srgbClr val="000000"/>
                      </a:solidFill>
                      <a:miter lim="400000"/>
                    </a:lnB>
                    <a:noFill/>
                  </a:tcPr>
                </a:tc>
                <a:tc>
                  <a:txBody>
                    <a:bodyPr/>
                    <a:lstStyle/>
                    <a:p>
                      <a:pPr lvl="0" defTabSz="914400">
                        <a:tabLst>
                          <a:tab pos="914400" algn="l"/>
                        </a:tabLst>
                      </a:pPr>
                      <a:r>
                        <a:rPr sz="2100" b="1">
                          <a:latin typeface="+mn-lt"/>
                          <a:ea typeface="+mn-ea"/>
                          <a:cs typeface="+mn-cs"/>
                          <a:sym typeface="Century Gothic"/>
                        </a:rPr>
                        <a:t>Silberman et al.
ECCV 12</a:t>
                      </a:r>
                    </a:p>
                  </a:txBody>
                  <a:tcPr marL="50800" marR="50800" marT="50800" marB="50800" anchor="ctr" horzOverflow="overflow">
                    <a:lnL w="19050">
                      <a:solidFill>
                        <a:srgbClr val="000000"/>
                      </a:solidFill>
                      <a:miter lim="400000"/>
                    </a:lnL>
                    <a:lnR w="19050">
                      <a:miter lim="400000"/>
                    </a:lnR>
                    <a:lnT w="19050">
                      <a:miter lim="400000"/>
                    </a:lnT>
                    <a:lnB w="19050">
                      <a:solidFill>
                        <a:srgbClr val="000000"/>
                      </a:solidFill>
                      <a:miter lim="400000"/>
                    </a:lnB>
                    <a:noFill/>
                  </a:tcPr>
                </a:tc>
                <a:tc>
                  <a:txBody>
                    <a:bodyPr/>
                    <a:lstStyle/>
                    <a:p>
                      <a:pPr lvl="0" defTabSz="914400">
                        <a:tabLst>
                          <a:tab pos="914400" algn="l"/>
                        </a:tabLst>
                      </a:pPr>
                      <a:r>
                        <a:rPr sz="2100" b="1">
                          <a:latin typeface="+mn-lt"/>
                          <a:ea typeface="+mn-ea"/>
                          <a:cs typeface="+mn-cs"/>
                          <a:sym typeface="Century Gothic"/>
                        </a:rPr>
                        <a:t>Ren et al.
CVPR 12</a:t>
                      </a:r>
                    </a:p>
                  </a:txBody>
                  <a:tcPr marL="50800" marR="50800" marT="50800" marB="50800" anchor="ctr" horzOverflow="overflow">
                    <a:lnL w="19050">
                      <a:miter lim="400000"/>
                    </a:lnL>
                    <a:lnR w="19050">
                      <a:miter lim="400000"/>
                    </a:lnR>
                    <a:lnT w="19050">
                      <a:miter lim="400000"/>
                    </a:lnT>
                    <a:lnB w="19050">
                      <a:solidFill>
                        <a:srgbClr val="000000"/>
                      </a:solidFill>
                      <a:miter lim="400000"/>
                    </a:lnB>
                    <a:noFill/>
                  </a:tcPr>
                </a:tc>
                <a:tc>
                  <a:txBody>
                    <a:bodyPr/>
                    <a:lstStyle/>
                    <a:p>
                      <a:pPr lvl="0" defTabSz="914400">
                        <a:tabLst>
                          <a:tab pos="914400" algn="l"/>
                        </a:tabLst>
                      </a:pPr>
                      <a:r>
                        <a:rPr sz="2100" b="1">
                          <a:latin typeface="+mn-lt"/>
                          <a:ea typeface="+mn-ea"/>
                          <a:cs typeface="+mn-cs"/>
                          <a:sym typeface="Century Gothic"/>
                        </a:rPr>
                        <a:t>Gupta et al.
CVPR 13</a:t>
                      </a:r>
                    </a:p>
                  </a:txBody>
                  <a:tcPr marL="50800" marR="50800" marT="50800" marB="50800" anchor="ctr" horzOverflow="overflow">
                    <a:lnL w="19050">
                      <a:miter lim="400000"/>
                    </a:lnL>
                    <a:lnR w="19050">
                      <a:solidFill>
                        <a:srgbClr val="000000"/>
                      </a:solidFill>
                      <a:miter lim="400000"/>
                    </a:lnR>
                    <a:lnT w="19050">
                      <a:miter lim="400000"/>
                    </a:lnT>
                    <a:lnB w="19050">
                      <a:solidFill>
                        <a:srgbClr val="000000"/>
                      </a:solidFill>
                      <a:miter lim="400000"/>
                    </a:lnB>
                    <a:noFill/>
                  </a:tcPr>
                </a:tc>
                <a:tc>
                  <a:txBody>
                    <a:bodyPr/>
                    <a:lstStyle/>
                    <a:p>
                      <a:pPr lvl="0" defTabSz="914400">
                        <a:tabLst>
                          <a:tab pos="914400" algn="l"/>
                        </a:tabLst>
                      </a:pPr>
                      <a:r>
                        <a:rPr sz="2100" b="1">
                          <a:latin typeface="+mn-lt"/>
                          <a:ea typeface="+mn-ea"/>
                          <a:cs typeface="+mn-cs"/>
                          <a:sym typeface="Century Gothic"/>
                        </a:rPr>
                        <a:t>Gupta et al. (13)
+ RGB-D DPM</a:t>
                      </a:r>
                    </a:p>
                  </a:txBody>
                  <a:tcPr marL="50800" marR="50800" marT="50800" marB="50800" anchor="ctr" horzOverflow="overflow">
                    <a:lnL w="19050">
                      <a:solidFill>
                        <a:srgbClr val="000000"/>
                      </a:solidFill>
                      <a:miter lim="400000"/>
                    </a:lnL>
                    <a:lnR w="19050">
                      <a:miter lim="400000"/>
                    </a:lnR>
                    <a:lnT w="19050">
                      <a:miter lim="400000"/>
                    </a:lnT>
                    <a:lnB w="19050">
                      <a:solidFill>
                        <a:srgbClr val="000000"/>
                      </a:solidFill>
                      <a:miter lim="400000"/>
                    </a:lnB>
                    <a:noFill/>
                  </a:tcPr>
                </a:tc>
                <a:tc>
                  <a:txBody>
                    <a:bodyPr/>
                    <a:lstStyle/>
                    <a:p>
                      <a:pPr lvl="0" defTabSz="914400">
                        <a:tabLst>
                          <a:tab pos="914400" algn="l"/>
                        </a:tabLst>
                      </a:pPr>
                      <a:r>
                        <a:rPr sz="2100" b="1">
                          <a:latin typeface="+mn-lt"/>
                          <a:ea typeface="+mn-ea"/>
                          <a:cs typeface="+mn-cs"/>
                          <a:sym typeface="Century Gothic"/>
                        </a:rPr>
                        <a:t>Gupta et al. (13)
+ Our Obj Det.</a:t>
                      </a:r>
                    </a:p>
                  </a:txBody>
                  <a:tcPr marL="50800" marR="50800" marT="50800" marB="50800" anchor="ctr" horzOverflow="overflow">
                    <a:lnL w="19050">
                      <a:miter lim="400000"/>
                    </a:lnL>
                    <a:lnR w="19050">
                      <a:miter lim="400000"/>
                    </a:lnR>
                    <a:lnT w="19050">
                      <a:miter lim="400000"/>
                    </a:lnT>
                    <a:lnB w="19050">
                      <a:solidFill>
                        <a:srgbClr val="000000"/>
                      </a:solidFill>
                      <a:miter lim="400000"/>
                    </a:lnB>
                    <a:noFill/>
                  </a:tcPr>
                </a:tc>
              </a:tr>
              <a:tr h="590176">
                <a:tc>
                  <a:txBody>
                    <a:bodyPr/>
                    <a:lstStyle/>
                    <a:p>
                      <a:pPr lvl="0" defTabSz="914400">
                        <a:tabLst>
                          <a:tab pos="914400" algn="l"/>
                        </a:tabLst>
                      </a:pPr>
                      <a:r>
                        <a:rPr sz="2400" b="1">
                          <a:latin typeface="+mn-lt"/>
                          <a:ea typeface="+mn-ea"/>
                          <a:cs typeface="+mn-cs"/>
                          <a:sym typeface="Century Gothic"/>
                        </a:rPr>
                        <a:t>fwavacc</a:t>
                      </a:r>
                    </a:p>
                  </a:txBody>
                  <a:tcPr marL="50800" marR="50800" marT="50800" marB="50800" anchor="ctr" horzOverflow="overflow">
                    <a:lnL w="19050">
                      <a:miter lim="400000"/>
                    </a:lnL>
                    <a:lnR w="19050">
                      <a:solidFill>
                        <a:srgbClr val="000000"/>
                      </a:solidFill>
                      <a:miter lim="400000"/>
                    </a:lnR>
                    <a:lnT w="190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38.2</a:t>
                      </a:r>
                    </a:p>
                  </a:txBody>
                  <a:tcPr marL="50800" marR="50800" marT="50800" marB="50800" anchor="ctr" horzOverflow="overflow">
                    <a:lnL w="19050">
                      <a:solidFill>
                        <a:srgbClr val="000000"/>
                      </a:solidFill>
                      <a:miter lim="400000"/>
                    </a:lnL>
                    <a:lnR w="19050">
                      <a:miter lim="400000"/>
                    </a:lnR>
                    <a:lnT w="190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37.6</a:t>
                      </a:r>
                    </a:p>
                  </a:txBody>
                  <a:tcPr marL="50800" marR="50800" marT="50800" marB="50800" anchor="ctr" horzOverflow="overflow">
                    <a:lnL w="19050">
                      <a:miter lim="400000"/>
                    </a:lnL>
                    <a:lnR w="19050">
                      <a:miter lim="400000"/>
                    </a:lnR>
                    <a:lnT w="190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43.4</a:t>
                      </a:r>
                    </a:p>
                  </a:txBody>
                  <a:tcPr marL="50800" marR="50800" marT="50800" marB="50800" anchor="ctr" horzOverflow="overflow">
                    <a:lnL w="19050">
                      <a:miter lim="400000"/>
                    </a:lnL>
                    <a:lnR w="19050">
                      <a:solidFill>
                        <a:srgbClr val="000000"/>
                      </a:solidFill>
                      <a:miter lim="400000"/>
                    </a:lnR>
                    <a:lnT w="190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45.2</a:t>
                      </a:r>
                    </a:p>
                  </a:txBody>
                  <a:tcPr marL="50800" marR="50800" marT="50800" marB="50800" anchor="ctr" horzOverflow="overflow">
                    <a:lnL w="19050">
                      <a:solidFill>
                        <a:srgbClr val="000000"/>
                      </a:solidFill>
                      <a:miter lim="400000"/>
                    </a:lnL>
                    <a:lnR w="19050">
                      <a:miter lim="400000"/>
                    </a:lnR>
                    <a:lnT w="19050">
                      <a:solidFill>
                        <a:srgbClr val="000000"/>
                      </a:solidFill>
                      <a:miter lim="400000"/>
                    </a:lnT>
                    <a:lnB w="6350">
                      <a:solidFill>
                        <a:srgbClr val="000000"/>
                      </a:solidFill>
                      <a:miter lim="400000"/>
                    </a:lnB>
                    <a:noFill/>
                  </a:tcPr>
                </a:tc>
                <a:tc>
                  <a:txBody>
                    <a:bodyPr/>
                    <a:lstStyle/>
                    <a:p>
                      <a:pPr lvl="0" defTabSz="457200"/>
                      <a:r>
                        <a:rPr sz="2400" b="1">
                          <a:latin typeface="+mn-lt"/>
                          <a:ea typeface="+mn-ea"/>
                          <a:cs typeface="+mn-cs"/>
                          <a:sym typeface="Century Gothic"/>
                        </a:rPr>
                        <a:t>47</a:t>
                      </a:r>
                    </a:p>
                  </a:txBody>
                  <a:tcPr marL="50800" marR="50800" marT="50800" marB="50800" anchor="ctr" horzOverflow="overflow">
                    <a:lnL w="19050">
                      <a:miter lim="400000"/>
                    </a:lnL>
                    <a:lnR w="19050">
                      <a:miter lim="400000"/>
                    </a:lnR>
                    <a:lnT w="19050">
                      <a:solidFill>
                        <a:srgbClr val="000000"/>
                      </a:solidFill>
                      <a:miter lim="400000"/>
                    </a:lnT>
                    <a:lnB w="6350">
                      <a:solidFill>
                        <a:srgbClr val="000000"/>
                      </a:solidFill>
                      <a:miter lim="400000"/>
                    </a:lnB>
                    <a:noFill/>
                  </a:tcPr>
                </a:tc>
              </a:tr>
              <a:tr h="590176">
                <a:tc>
                  <a:txBody>
                    <a:bodyPr/>
                    <a:lstStyle/>
                    <a:p>
                      <a:pPr lvl="0" defTabSz="914400">
                        <a:tabLst>
                          <a:tab pos="914400" algn="l"/>
                        </a:tabLst>
                      </a:pPr>
                      <a:r>
                        <a:rPr sz="2400" b="1">
                          <a:latin typeface="+mn-lt"/>
                          <a:ea typeface="+mn-ea"/>
                          <a:cs typeface="+mn-cs"/>
                          <a:sym typeface="Century Gothic"/>
                        </a:rPr>
                        <a:t>avacc</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19</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20.5</a:t>
                      </a:r>
                    </a:p>
                  </a:txBody>
                  <a:tcPr marL="50800" marR="50800" marT="50800" marB="50800" anchor="ctr" horzOverflow="overflow">
                    <a:lnL w="19050">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24.3</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27.3</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400" b="1">
                          <a:latin typeface="+mn-lt"/>
                          <a:ea typeface="+mn-ea"/>
                          <a:cs typeface="+mn-cs"/>
                          <a:sym typeface="Century Gothic"/>
                        </a:rPr>
                        <a:t>28.6</a:t>
                      </a:r>
                    </a:p>
                  </a:txBody>
                  <a:tcPr marL="50800" marR="50800" marT="50800" marB="50800" anchor="ctr" horzOverflow="overflow">
                    <a:lnL w="19050">
                      <a:miter lim="400000"/>
                    </a:lnL>
                    <a:lnR w="19050">
                      <a:miter lim="400000"/>
                    </a:lnR>
                    <a:lnT w="6350">
                      <a:solidFill>
                        <a:srgbClr val="000000"/>
                      </a:solidFill>
                      <a:miter lim="400000"/>
                    </a:lnT>
                    <a:lnB w="6350">
                      <a:solidFill>
                        <a:srgbClr val="000000"/>
                      </a:solidFill>
                      <a:miter lim="400000"/>
                    </a:lnB>
                    <a:noFill/>
                  </a:tcPr>
                </a:tc>
              </a:tr>
              <a:tr h="590176">
                <a:tc>
                  <a:txBody>
                    <a:bodyPr/>
                    <a:lstStyle/>
                    <a:p>
                      <a:pPr lvl="0" defTabSz="914400">
                        <a:tabLst>
                          <a:tab pos="914400" algn="l"/>
                        </a:tabLst>
                      </a:pPr>
                      <a:r>
                        <a:rPr sz="2400" b="1">
                          <a:latin typeface="+mn-lt"/>
                          <a:ea typeface="+mn-ea"/>
                          <a:cs typeface="+mn-cs"/>
                          <a:sym typeface="Century Gothic"/>
                        </a:rPr>
                        <a:t>mean (maxIU)</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21.4</a:t>
                      </a:r>
                    </a:p>
                  </a:txBody>
                  <a:tcPr marL="50800" marR="50800" marT="50800" marB="50800" anchor="ctr" horzOverflow="overflow">
                    <a:lnL w="19050">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27.9</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29.6</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400" b="1">
                          <a:latin typeface="+mn-lt"/>
                          <a:ea typeface="+mn-ea"/>
                          <a:cs typeface="+mn-cs"/>
                          <a:sym typeface="Century Gothic"/>
                        </a:rPr>
                        <a:t>31.3</a:t>
                      </a:r>
                    </a:p>
                  </a:txBody>
                  <a:tcPr marL="50800" marR="50800" marT="50800" marB="50800" anchor="ctr" horzOverflow="overflow">
                    <a:lnL w="19050">
                      <a:miter lim="400000"/>
                    </a:lnL>
                    <a:lnR w="19050">
                      <a:miter lim="400000"/>
                    </a:lnR>
                    <a:lnT w="6350">
                      <a:solidFill>
                        <a:srgbClr val="000000"/>
                      </a:solidFill>
                      <a:miter lim="400000"/>
                    </a:lnT>
                    <a:lnB w="6350">
                      <a:solidFill>
                        <a:srgbClr val="000000"/>
                      </a:solidFill>
                      <a:miter lim="400000"/>
                    </a:lnB>
                    <a:noFill/>
                  </a:tcPr>
                </a:tc>
              </a:tr>
              <a:tr h="590176">
                <a:tc>
                  <a:txBody>
                    <a:bodyPr/>
                    <a:lstStyle/>
                    <a:p>
                      <a:pPr lvl="0" defTabSz="914400">
                        <a:tabLst>
                          <a:tab pos="914400" algn="l"/>
                        </a:tabLst>
                      </a:pPr>
                      <a:r>
                        <a:rPr sz="2400" b="1">
                          <a:latin typeface="+mn-lt"/>
                          <a:ea typeface="+mn-ea"/>
                          <a:cs typeface="+mn-cs"/>
                          <a:sym typeface="Century Gothic"/>
                        </a:rPr>
                        <a:t>pixacc</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54.6</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49.3</a:t>
                      </a:r>
                    </a:p>
                  </a:txBody>
                  <a:tcPr marL="50800" marR="50800" marT="50800" marB="50800" anchor="ctr" horzOverflow="overflow">
                    <a:lnL w="19050">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400">
                          <a:latin typeface="+mn-lt"/>
                          <a:ea typeface="+mn-ea"/>
                          <a:cs typeface="+mn-cs"/>
                          <a:sym typeface="Century Gothic"/>
                        </a:rPr>
                        <a:t>57.9</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50800">
                      <a:solidFill>
                        <a:srgbClr val="FF2600"/>
                      </a:solidFill>
                      <a:miter lim="400000"/>
                    </a:lnB>
                    <a:noFill/>
                  </a:tcPr>
                </a:tc>
                <a:tc>
                  <a:txBody>
                    <a:bodyPr/>
                    <a:lstStyle/>
                    <a:p>
                      <a:pPr lvl="0" defTabSz="457200"/>
                      <a:r>
                        <a:rPr sz="2400">
                          <a:latin typeface="+mn-lt"/>
                          <a:ea typeface="+mn-ea"/>
                          <a:cs typeface="+mn-cs"/>
                          <a:sym typeface="Century Gothic"/>
                        </a:rPr>
                        <a:t>59</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50800">
                      <a:solidFill>
                        <a:srgbClr val="FF2600"/>
                      </a:solidFill>
                      <a:miter lim="400000"/>
                    </a:lnB>
                    <a:noFill/>
                  </a:tcPr>
                </a:tc>
                <a:tc>
                  <a:txBody>
                    <a:bodyPr/>
                    <a:lstStyle/>
                    <a:p>
                      <a:pPr lvl="0" defTabSz="457200"/>
                      <a:r>
                        <a:rPr sz="2400" b="1">
                          <a:latin typeface="+mn-lt"/>
                          <a:ea typeface="+mn-ea"/>
                          <a:cs typeface="+mn-cs"/>
                          <a:sym typeface="Century Gothic"/>
                        </a:rPr>
                        <a:t>60.3</a:t>
                      </a:r>
                    </a:p>
                  </a:txBody>
                  <a:tcPr marL="50800" marR="50800" marT="50800" marB="50800" anchor="ctr" horzOverflow="overflow">
                    <a:lnL w="19050">
                      <a:miter lim="400000"/>
                    </a:lnL>
                    <a:lnR w="19050">
                      <a:miter lim="400000"/>
                    </a:lnR>
                    <a:lnT w="6350">
                      <a:solidFill>
                        <a:srgbClr val="000000"/>
                      </a:solidFill>
                      <a:miter lim="400000"/>
                    </a:lnT>
                    <a:lnB w="50800">
                      <a:solidFill>
                        <a:srgbClr val="FF2600"/>
                      </a:solidFill>
                      <a:miter lim="400000"/>
                    </a:lnB>
                    <a:noFill/>
                  </a:tcPr>
                </a:tc>
              </a:tr>
              <a:tr h="590176">
                <a:tc>
                  <a:txBody>
                    <a:bodyPr/>
                    <a:lstStyle/>
                    <a:p>
                      <a:pPr lvl="0" defTabSz="914400">
                        <a:tabLst>
                          <a:tab pos="914400" algn="l"/>
                        </a:tabLst>
                      </a:pPr>
                      <a:r>
                        <a:rPr sz="2400" b="1">
                          <a:latin typeface="+mn-lt"/>
                          <a:ea typeface="+mn-ea"/>
                          <a:cs typeface="+mn-cs"/>
                          <a:sym typeface="Century Gothic"/>
                        </a:rPr>
                        <a:t>obj avg</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19050">
                      <a:miter lim="400000"/>
                    </a:lnB>
                    <a:noFill/>
                  </a:tcPr>
                </a:tc>
                <a:tc>
                  <a:txBody>
                    <a:bodyPr/>
                    <a:lstStyle/>
                    <a:p>
                      <a:pPr lvl="0" defTabSz="457200"/>
                      <a:r>
                        <a:rPr sz="2400">
                          <a:latin typeface="+mn-lt"/>
                          <a:ea typeface="+mn-ea"/>
                          <a:cs typeface="+mn-cs"/>
                          <a:sym typeface="Century Gothic"/>
                        </a:rPr>
                        <a:t>18.4</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19050">
                      <a:miter lim="400000"/>
                    </a:lnB>
                    <a:noFill/>
                  </a:tcPr>
                </a:tc>
                <a:tc>
                  <a:txBody>
                    <a:bodyPr/>
                    <a:lstStyle/>
                    <a:p>
                      <a:pPr lvl="0" defTabSz="457200"/>
                      <a:r>
                        <a:rPr sz="2400">
                          <a:latin typeface="+mn-lt"/>
                          <a:ea typeface="+mn-ea"/>
                          <a:cs typeface="+mn-cs"/>
                          <a:sym typeface="Century Gothic"/>
                        </a:rPr>
                        <a:t>21.1</a:t>
                      </a:r>
                    </a:p>
                  </a:txBody>
                  <a:tcPr marL="50800" marR="50800" marT="50800" marB="50800" anchor="ctr" horzOverflow="overflow">
                    <a:lnL w="19050">
                      <a:miter lim="400000"/>
                    </a:lnL>
                    <a:lnR w="50800">
                      <a:solidFill>
                        <a:srgbClr val="FF2600"/>
                      </a:solidFill>
                      <a:miter lim="400000"/>
                    </a:lnR>
                    <a:lnT w="6350">
                      <a:solidFill>
                        <a:srgbClr val="000000"/>
                      </a:solidFill>
                      <a:miter lim="400000"/>
                    </a:lnT>
                    <a:lnB w="19050">
                      <a:miter lim="400000"/>
                    </a:lnB>
                    <a:noFill/>
                  </a:tcPr>
                </a:tc>
                <a:tc>
                  <a:txBody>
                    <a:bodyPr/>
                    <a:lstStyle/>
                    <a:p>
                      <a:pPr lvl="0" defTabSz="457200"/>
                      <a:r>
                        <a:rPr sz="2400">
                          <a:latin typeface="+mn-lt"/>
                          <a:ea typeface="+mn-ea"/>
                          <a:cs typeface="+mn-cs"/>
                          <a:sym typeface="Century Gothic"/>
                        </a:rPr>
                        <a:t>26.4</a:t>
                      </a:r>
                    </a:p>
                  </a:txBody>
                  <a:tcPr marL="50800" marR="50800" marT="50800" marB="50800" anchor="ctr" horzOverflow="overflow">
                    <a:lnL w="50800">
                      <a:solidFill>
                        <a:srgbClr val="FF2600"/>
                      </a:solidFill>
                      <a:miter lim="400000"/>
                    </a:lnL>
                    <a:lnR w="19050">
                      <a:solidFill>
                        <a:srgbClr val="000000"/>
                      </a:solidFill>
                      <a:miter lim="400000"/>
                    </a:lnR>
                    <a:lnT w="50800">
                      <a:solidFill>
                        <a:srgbClr val="FF2600"/>
                      </a:solidFill>
                      <a:miter lim="400000"/>
                    </a:lnT>
                    <a:lnB w="50800">
                      <a:solidFill>
                        <a:srgbClr val="FF2600"/>
                      </a:solidFill>
                      <a:miter lim="400000"/>
                    </a:lnB>
                    <a:noFill/>
                  </a:tcPr>
                </a:tc>
                <a:tc>
                  <a:txBody>
                    <a:bodyPr/>
                    <a:lstStyle/>
                    <a:p>
                      <a:pPr lvl="0" defTabSz="457200"/>
                      <a:r>
                        <a:rPr sz="2400">
                          <a:latin typeface="+mn-lt"/>
                          <a:ea typeface="+mn-ea"/>
                          <a:cs typeface="+mn-cs"/>
                          <a:sym typeface="Century Gothic"/>
                        </a:rPr>
                        <a:t>31.1</a:t>
                      </a:r>
                    </a:p>
                  </a:txBody>
                  <a:tcPr marL="50800" marR="50800" marT="50800" marB="50800" anchor="ctr" horzOverflow="overflow">
                    <a:lnL w="19050">
                      <a:solidFill>
                        <a:srgbClr val="000000"/>
                      </a:solidFill>
                      <a:miter lim="400000"/>
                    </a:lnL>
                    <a:lnR w="19050">
                      <a:miter lim="400000"/>
                    </a:lnR>
                    <a:lnT w="50800">
                      <a:solidFill>
                        <a:srgbClr val="FF2600"/>
                      </a:solidFill>
                      <a:miter lim="400000"/>
                    </a:lnT>
                    <a:lnB w="50800">
                      <a:solidFill>
                        <a:srgbClr val="FF2600"/>
                      </a:solidFill>
                      <a:miter lim="400000"/>
                    </a:lnB>
                    <a:noFill/>
                  </a:tcPr>
                </a:tc>
                <a:tc>
                  <a:txBody>
                    <a:bodyPr/>
                    <a:lstStyle/>
                    <a:p>
                      <a:pPr lvl="0" defTabSz="457200"/>
                      <a:r>
                        <a:rPr sz="2400" b="1">
                          <a:latin typeface="+mn-lt"/>
                          <a:ea typeface="+mn-ea"/>
                          <a:cs typeface="+mn-cs"/>
                          <a:sym typeface="Century Gothic"/>
                        </a:rPr>
                        <a:t>35.1</a:t>
                      </a:r>
                    </a:p>
                  </a:txBody>
                  <a:tcPr marL="50800" marR="50800" marT="50800" marB="50800" anchor="ctr" horzOverflow="overflow">
                    <a:lnL w="19050">
                      <a:miter lim="400000"/>
                    </a:lnL>
                    <a:lnR w="50800">
                      <a:solidFill>
                        <a:srgbClr val="FF2600"/>
                      </a:solidFill>
                      <a:miter lim="400000"/>
                    </a:lnR>
                    <a:lnT w="50800">
                      <a:solidFill>
                        <a:srgbClr val="FF2600"/>
                      </a:solidFill>
                      <a:miter lim="400000"/>
                    </a:lnT>
                    <a:lnB w="50800">
                      <a:solidFill>
                        <a:srgbClr val="FF2600"/>
                      </a:solidFill>
                      <a:miter lim="400000"/>
                    </a:lnB>
                    <a:noFill/>
                  </a:tcPr>
                </a:tc>
              </a:tr>
            </a:tbl>
          </a:graphicData>
        </a:graphic>
      </p:graphicFrame>
      <p:grpSp>
        <p:nvGrpSpPr>
          <p:cNvPr id="928" name="Group 928"/>
          <p:cNvGrpSpPr/>
          <p:nvPr/>
        </p:nvGrpSpPr>
        <p:grpSpPr>
          <a:xfrm>
            <a:off x="567707" y="2127096"/>
            <a:ext cx="11838733" cy="2589394"/>
            <a:chOff x="0" y="685536"/>
            <a:chExt cx="11838732" cy="2589392"/>
          </a:xfrm>
        </p:grpSpPr>
        <p:sp>
          <p:nvSpPr>
            <p:cNvPr id="924" name="Shape 924"/>
            <p:cNvSpPr/>
            <p:nvPr/>
          </p:nvSpPr>
          <p:spPr>
            <a:xfrm>
              <a:off x="0" y="1110304"/>
              <a:ext cx="8483080" cy="17398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0" algn="l">
                <a:lnSpc>
                  <a:spcPct val="120000"/>
                </a:lnSpc>
                <a:defRPr sz="1800"/>
              </a:pPr>
              <a:r>
                <a:rPr sz="2300">
                  <a:solidFill>
                    <a:srgbClr val="FF2600"/>
                  </a:solidFill>
                  <a:latin typeface="+mn-lt"/>
                  <a:ea typeface="+mn-ea"/>
                  <a:cs typeface="+mn-cs"/>
                  <a:sym typeface="Century Gothic"/>
                </a:rPr>
                <a:t>40 Class Task</a:t>
              </a:r>
            </a:p>
            <a:p>
              <a:pPr lvl="1" indent="0" algn="l">
                <a:lnSpc>
                  <a:spcPct val="120000"/>
                </a:lnSpc>
                <a:defRPr sz="1800"/>
              </a:pPr>
              <a:r>
                <a:rPr sz="2300">
                  <a:latin typeface="+mn-lt"/>
                  <a:ea typeface="+mn-ea"/>
                  <a:cs typeface="+mn-cs"/>
                  <a:sym typeface="Century Gothic"/>
                </a:rPr>
                <a:t>Scene Surfaces - Floors, walls, ceiling, windows, doors, ...</a:t>
              </a:r>
            </a:p>
            <a:p>
              <a:pPr lvl="1" indent="0" algn="l">
                <a:lnSpc>
                  <a:spcPct val="120000"/>
                </a:lnSpc>
                <a:defRPr sz="1800"/>
              </a:pPr>
              <a:r>
                <a:rPr sz="2300">
                  <a:latin typeface="+mn-lt"/>
                  <a:ea typeface="+mn-ea"/>
                  <a:cs typeface="+mn-cs"/>
                  <a:sym typeface="Century Gothic"/>
                </a:rPr>
                <a:t>Furniture - Beds, chairs, sofa, table, desks, ...</a:t>
              </a:r>
            </a:p>
            <a:p>
              <a:pPr lvl="1" indent="0" algn="l">
                <a:lnSpc>
                  <a:spcPct val="120000"/>
                </a:lnSpc>
                <a:defRPr sz="1800"/>
              </a:pPr>
              <a:r>
                <a:rPr sz="2300">
                  <a:latin typeface="+mn-lt"/>
                  <a:ea typeface="+mn-ea"/>
                  <a:cs typeface="+mn-cs"/>
                  <a:sym typeface="Century Gothic"/>
                </a:rPr>
                <a:t>Objects - Pillow, books, bottles, ...</a:t>
              </a:r>
            </a:p>
          </p:txBody>
        </p:sp>
        <p:grpSp>
          <p:nvGrpSpPr>
            <p:cNvPr id="927" name="Group 927"/>
            <p:cNvGrpSpPr/>
            <p:nvPr/>
          </p:nvGrpSpPr>
          <p:grpSpPr>
            <a:xfrm>
              <a:off x="9004647" y="685536"/>
              <a:ext cx="2834086" cy="2589394"/>
              <a:chOff x="329" y="-223185"/>
              <a:chExt cx="2834084" cy="2589392"/>
            </a:xfrm>
          </p:grpSpPr>
          <p:pic>
            <p:nvPicPr>
              <p:cNvPr id="925" name="gt_5524_40.png"/>
              <p:cNvPicPr/>
              <p:nvPr/>
            </p:nvPicPr>
            <p:blipFill>
              <a:blip r:embed="rId3" cstate="screen">
                <a:extLst>
                  <a:ext uri="{28A0092B-C50C-407E-A947-70E740481C1C}">
                    <a14:useLocalDpi xmlns:a14="http://schemas.microsoft.com/office/drawing/2010/main"/>
                  </a:ext>
                </a:extLst>
              </a:blip>
              <a:stretch>
                <a:fillRect/>
              </a:stretch>
            </p:blipFill>
            <p:spPr>
              <a:xfrm>
                <a:off x="329" y="-223186"/>
                <a:ext cx="2834085" cy="2150868"/>
              </a:xfrm>
              <a:prstGeom prst="rect">
                <a:avLst/>
              </a:prstGeom>
              <a:ln w="12700" cap="flat">
                <a:noFill/>
                <a:miter lim="400000"/>
              </a:ln>
              <a:effectLst/>
            </p:spPr>
          </p:pic>
          <p:sp>
            <p:nvSpPr>
              <p:cNvPr id="926" name="Shape 926"/>
              <p:cNvSpPr/>
              <p:nvPr/>
            </p:nvSpPr>
            <p:spPr>
              <a:xfrm>
                <a:off x="342059" y="1975395"/>
                <a:ext cx="2150625" cy="390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800">
                    <a:latin typeface="+mn-lt"/>
                    <a:ea typeface="+mn-ea"/>
                    <a:cs typeface="+mn-cs"/>
                    <a:sym typeface="Century Gothic"/>
                  </a:defRPr>
                </a:lvl1pPr>
              </a:lstStyle>
              <a:p>
                <a:pPr lvl="0"/>
                <a:r>
                  <a:t>Ground Truth 40 Class</a:t>
                </a:r>
              </a:p>
            </p:txBody>
          </p:sp>
        </p:grpSp>
      </p:grpSp>
      <p:sp>
        <p:nvSpPr>
          <p:cNvPr id="929" name="Shape 929"/>
          <p:cNvSpPr/>
          <p:nvPr/>
        </p:nvSpPr>
        <p:spPr>
          <a:xfrm>
            <a:off x="128122" y="8873542"/>
            <a:ext cx="12551579"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defRPr sz="1800"/>
            </a:pPr>
            <a:r>
              <a:rPr sz="1600" dirty="0">
                <a:latin typeface="+mn-lt"/>
                <a:ea typeface="+mn-ea"/>
                <a:cs typeface="+mn-cs"/>
                <a:sym typeface="Century Gothic"/>
              </a:rPr>
              <a:t>Silberman et al., ECCV12, Indoor segmentation and support inference from RGBD images.</a:t>
            </a:r>
          </a:p>
          <a:p>
            <a:pPr lvl="0" algn="l" defTabSz="457200">
              <a:defRPr sz="1800"/>
            </a:pPr>
            <a:r>
              <a:rPr sz="1600" dirty="0">
                <a:latin typeface="+mn-lt"/>
                <a:ea typeface="+mn-ea"/>
                <a:cs typeface="+mn-cs"/>
                <a:sym typeface="Century Gothic"/>
              </a:rPr>
              <a:t>Ren et al., CVPR12, RGB-(D) scene labeling: Features and algorithms</a:t>
            </a:r>
          </a:p>
          <a:p>
            <a:pPr lvl="0" algn="l" defTabSz="457200">
              <a:defRPr sz="1800"/>
            </a:pPr>
            <a:r>
              <a:rPr sz="1600" dirty="0">
                <a:latin typeface="+mn-lt"/>
                <a:ea typeface="+mn-ea"/>
                <a:cs typeface="+mn-cs"/>
                <a:sym typeface="Century Gothic"/>
              </a:rPr>
              <a:t>Gupta et al., CVPR13, Perceptual Organization and Recognition of Indoor Scenes from RGB-D Images.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Shape 933"/>
          <p:cNvSpPr/>
          <p:nvPr/>
        </p:nvSpPr>
        <p:spPr>
          <a:xfrm flipH="1">
            <a:off x="9658350" y="74913"/>
            <a:ext cx="1" cy="9597309"/>
          </a:xfrm>
          <a:prstGeom prst="line">
            <a:avLst/>
          </a:prstGeom>
          <a:ln w="25400">
            <a:solidFill/>
            <a:miter lim="400000"/>
          </a:ln>
        </p:spPr>
        <p:txBody>
          <a:bodyPr lIns="50800" tIns="50800" rIns="50800" bIns="50800" anchor="ctr"/>
          <a:lstStyle/>
          <a:p>
            <a:pPr lvl="0" algn="l" defTabSz="457200">
              <a:defRPr sz="1200">
                <a:latin typeface="Helvetica"/>
                <a:ea typeface="Helvetica"/>
                <a:cs typeface="Helvetica"/>
                <a:sym typeface="Helvetica"/>
              </a:defRPr>
            </a:pPr>
            <a:endParaRPr/>
          </a:p>
        </p:txBody>
      </p:sp>
      <p:sp>
        <p:nvSpPr>
          <p:cNvPr id="934" name="Shape 934"/>
          <p:cNvSpPr>
            <a:spLocks noGrp="1"/>
          </p:cNvSpPr>
          <p:nvPr>
            <p:ph type="title"/>
          </p:nvPr>
        </p:nvSpPr>
        <p:spPr>
          <a:prstGeom prst="rect">
            <a:avLst/>
          </a:prstGeom>
        </p:spPr>
        <p:txBody>
          <a:bodyPr/>
          <a:lstStyle/>
          <a:p>
            <a:pPr lvl="0">
              <a:defRPr sz="1800"/>
            </a:pPr>
            <a:r>
              <a:rPr sz="5600"/>
              <a:t>Overview</a:t>
            </a:r>
          </a:p>
        </p:txBody>
      </p:sp>
      <p:sp>
        <p:nvSpPr>
          <p:cNvPr id="935" name="Shape 935"/>
          <p:cNvSpPr>
            <a:spLocks noGrp="1"/>
          </p:cNvSpPr>
          <p:nvPr>
            <p:ph type="sldNum" sz="quarter" idx="2"/>
          </p:nvPr>
        </p:nvSpPr>
        <p:spPr>
          <a:xfrm>
            <a:off x="12522200" y="9144000"/>
            <a:ext cx="342900" cy="3683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23</a:t>
            </a:fld>
            <a:endParaRPr/>
          </a:p>
        </p:txBody>
      </p:sp>
      <p:pic>
        <p:nvPicPr>
          <p:cNvPr id="936" name="color.png"/>
          <p:cNvPicPr/>
          <p:nvPr/>
        </p:nvPicPr>
        <p:blipFill>
          <a:blip r:embed="rId3" cstate="screen">
            <a:extLst>
              <a:ext uri="{28A0092B-C50C-407E-A947-70E740481C1C}">
                <a14:useLocalDpi xmlns:a14="http://schemas.microsoft.com/office/drawing/2010/main"/>
              </a:ext>
            </a:extLst>
          </a:blip>
          <a:stretch>
            <a:fillRect/>
          </a:stretch>
        </p:blipFill>
        <p:spPr>
          <a:xfrm>
            <a:off x="304800" y="2616200"/>
            <a:ext cx="2476500" cy="1879486"/>
          </a:xfrm>
          <a:prstGeom prst="rect">
            <a:avLst/>
          </a:prstGeom>
          <a:ln w="12700">
            <a:miter lim="400000"/>
          </a:ln>
        </p:spPr>
      </p:pic>
      <p:pic>
        <p:nvPicPr>
          <p:cNvPr id="937" name="img_6407.png"/>
          <p:cNvPicPr/>
          <p:nvPr/>
        </p:nvPicPr>
        <p:blipFill>
          <a:blip r:embed="rId4" cstate="screen">
            <a:extLst>
              <a:ext uri="{28A0092B-C50C-407E-A947-70E740481C1C}">
                <a14:useLocalDpi xmlns:a14="http://schemas.microsoft.com/office/drawing/2010/main"/>
              </a:ext>
            </a:extLst>
          </a:blip>
          <a:stretch>
            <a:fillRect/>
          </a:stretch>
        </p:blipFill>
        <p:spPr>
          <a:xfrm>
            <a:off x="304800" y="4711700"/>
            <a:ext cx="2476499" cy="1879486"/>
          </a:xfrm>
          <a:prstGeom prst="rect">
            <a:avLst/>
          </a:prstGeom>
          <a:ln w="12700">
            <a:miter lim="400000"/>
          </a:ln>
        </p:spPr>
      </p:pic>
      <p:sp>
        <p:nvSpPr>
          <p:cNvPr id="938" name="Shape 938"/>
          <p:cNvSpPr/>
          <p:nvPr/>
        </p:nvSpPr>
        <p:spPr>
          <a:xfrm>
            <a:off x="230646" y="6635750"/>
            <a:ext cx="26035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304800">
              <a:defRPr sz="1800"/>
            </a:pPr>
            <a:r>
              <a:rPr>
                <a:latin typeface="+mn-lt"/>
                <a:ea typeface="+mn-ea"/>
                <a:cs typeface="+mn-cs"/>
                <a:sym typeface="Century Gothic"/>
              </a:rPr>
              <a:t>Color and Depth </a:t>
            </a:r>
          </a:p>
          <a:p>
            <a:pPr lvl="0" defTabSz="304800">
              <a:defRPr sz="1800"/>
            </a:pPr>
            <a:r>
              <a:rPr>
                <a:latin typeface="+mn-lt"/>
                <a:ea typeface="+mn-ea"/>
                <a:cs typeface="+mn-cs"/>
                <a:sym typeface="Century Gothic"/>
              </a:rPr>
              <a:t>Image Pair</a:t>
            </a:r>
          </a:p>
        </p:txBody>
      </p:sp>
      <p:pic>
        <p:nvPicPr>
          <p:cNvPr id="939" name="droppedImage.png"/>
          <p:cNvPicPr/>
          <p:nvPr/>
        </p:nvPicPr>
        <p:blipFill>
          <a:blip r:embed="rId5" cstate="screen">
            <a:extLst>
              <a:ext uri="{28A0092B-C50C-407E-A947-70E740481C1C}">
                <a14:useLocalDpi xmlns:a14="http://schemas.microsoft.com/office/drawing/2010/main"/>
              </a:ext>
            </a:extLst>
          </a:blip>
          <a:stretch>
            <a:fillRect/>
          </a:stretch>
        </p:blipFill>
        <p:spPr>
          <a:xfrm>
            <a:off x="3492500" y="2400300"/>
            <a:ext cx="2476499" cy="1879486"/>
          </a:xfrm>
          <a:prstGeom prst="rect">
            <a:avLst/>
          </a:prstGeom>
          <a:ln w="12700">
            <a:miter lim="400000"/>
          </a:ln>
        </p:spPr>
      </p:pic>
      <p:pic>
        <p:nvPicPr>
          <p:cNvPr id="940" name="regionProp.png"/>
          <p:cNvPicPr/>
          <p:nvPr/>
        </p:nvPicPr>
        <p:blipFill>
          <a:blip r:embed="rId6" cstate="screen">
            <a:extLst>
              <a:ext uri="{28A0092B-C50C-407E-A947-70E740481C1C}">
                <a14:useLocalDpi xmlns:a14="http://schemas.microsoft.com/office/drawing/2010/main"/>
              </a:ext>
            </a:extLst>
          </a:blip>
          <a:stretch>
            <a:fillRect/>
          </a:stretch>
        </p:blipFill>
        <p:spPr>
          <a:xfrm>
            <a:off x="3644900" y="5283200"/>
            <a:ext cx="2476500" cy="1879486"/>
          </a:xfrm>
          <a:prstGeom prst="rect">
            <a:avLst/>
          </a:prstGeom>
          <a:ln w="38100">
            <a:solidFill>
              <a:srgbClr val="0433FF"/>
            </a:solidFill>
            <a:miter lim="400000"/>
          </a:ln>
        </p:spPr>
      </p:pic>
      <p:pic>
        <p:nvPicPr>
          <p:cNvPr id="941" name="regionProp.png"/>
          <p:cNvPicPr/>
          <p:nvPr/>
        </p:nvPicPr>
        <p:blipFill>
          <a:blip r:embed="rId6" cstate="screen">
            <a:extLst>
              <a:ext uri="{28A0092B-C50C-407E-A947-70E740481C1C}">
                <a14:useLocalDpi xmlns:a14="http://schemas.microsoft.com/office/drawing/2010/main"/>
              </a:ext>
            </a:extLst>
          </a:blip>
          <a:stretch>
            <a:fillRect/>
          </a:stretch>
        </p:blipFill>
        <p:spPr>
          <a:xfrm>
            <a:off x="3530600" y="5372100"/>
            <a:ext cx="2476500" cy="1879486"/>
          </a:xfrm>
          <a:prstGeom prst="rect">
            <a:avLst/>
          </a:prstGeom>
          <a:ln w="38100">
            <a:solidFill>
              <a:srgbClr val="0433FF"/>
            </a:solidFill>
            <a:miter lim="400000"/>
          </a:ln>
        </p:spPr>
      </p:pic>
      <p:pic>
        <p:nvPicPr>
          <p:cNvPr id="942" name="regionProp.png"/>
          <p:cNvPicPr/>
          <p:nvPr/>
        </p:nvPicPr>
        <p:blipFill>
          <a:blip r:embed="rId6" cstate="screen">
            <a:extLst>
              <a:ext uri="{28A0092B-C50C-407E-A947-70E740481C1C}">
                <a14:useLocalDpi xmlns:a14="http://schemas.microsoft.com/office/drawing/2010/main"/>
              </a:ext>
            </a:extLst>
          </a:blip>
          <a:stretch>
            <a:fillRect/>
          </a:stretch>
        </p:blipFill>
        <p:spPr>
          <a:xfrm>
            <a:off x="3390900" y="5486400"/>
            <a:ext cx="2476500" cy="1879486"/>
          </a:xfrm>
          <a:prstGeom prst="rect">
            <a:avLst/>
          </a:prstGeom>
          <a:ln w="38100">
            <a:solidFill>
              <a:srgbClr val="0433FF"/>
            </a:solidFill>
            <a:miter lim="400000"/>
          </a:ln>
        </p:spPr>
      </p:pic>
      <p:sp>
        <p:nvSpPr>
          <p:cNvPr id="943" name="Shape 943"/>
          <p:cNvSpPr/>
          <p:nvPr/>
        </p:nvSpPr>
        <p:spPr>
          <a:xfrm>
            <a:off x="3642971" y="4286250"/>
            <a:ext cx="2192351"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Contour Detection</a:t>
            </a:r>
          </a:p>
        </p:txBody>
      </p:sp>
      <p:sp>
        <p:nvSpPr>
          <p:cNvPr id="944" name="Shape 944"/>
          <p:cNvSpPr/>
          <p:nvPr/>
        </p:nvSpPr>
        <p:spPr>
          <a:xfrm>
            <a:off x="3711810" y="7359650"/>
            <a:ext cx="2029273"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304800">
              <a:defRPr sz="1800"/>
            </a:pPr>
            <a:r>
              <a:rPr>
                <a:latin typeface="+mn-lt"/>
                <a:ea typeface="+mn-ea"/>
                <a:cs typeface="+mn-cs"/>
                <a:sym typeface="Century Gothic"/>
              </a:rPr>
              <a:t>Region Proposal </a:t>
            </a:r>
          </a:p>
          <a:p>
            <a:pPr lvl="0" defTabSz="304800">
              <a:defRPr sz="1800"/>
            </a:pPr>
            <a:r>
              <a:rPr>
                <a:latin typeface="+mn-lt"/>
                <a:ea typeface="+mn-ea"/>
                <a:cs typeface="+mn-cs"/>
                <a:sym typeface="Century Gothic"/>
              </a:rPr>
              <a:t>Generation</a:t>
            </a:r>
          </a:p>
        </p:txBody>
      </p:sp>
      <p:pic>
        <p:nvPicPr>
          <p:cNvPr id="945" name="regionProp.png"/>
          <p:cNvPicPr/>
          <p:nvPr/>
        </p:nvPicPr>
        <p:blipFill>
          <a:blip r:embed="rId6" cstate="screen">
            <a:extLst>
              <a:ext uri="{28A0092B-C50C-407E-A947-70E740481C1C}">
                <a14:useLocalDpi xmlns:a14="http://schemas.microsoft.com/office/drawing/2010/main"/>
              </a:ext>
            </a:extLst>
          </a:blip>
          <a:stretch>
            <a:fillRect/>
          </a:stretch>
        </p:blipFill>
        <p:spPr>
          <a:xfrm>
            <a:off x="6781800" y="5092700"/>
            <a:ext cx="2476500" cy="1879486"/>
          </a:xfrm>
          <a:prstGeom prst="rect">
            <a:avLst/>
          </a:prstGeom>
          <a:ln w="12700">
            <a:miter lim="400000"/>
          </a:ln>
        </p:spPr>
      </p:pic>
      <p:pic>
        <p:nvPicPr>
          <p:cNvPr id="946" name="ss.png"/>
          <p:cNvPicPr/>
          <p:nvPr/>
        </p:nvPicPr>
        <p:blipFill>
          <a:blip r:embed="rId7" cstate="screen">
            <a:extLst>
              <a:ext uri="{28A0092B-C50C-407E-A947-70E740481C1C}">
                <a14:useLocalDpi xmlns:a14="http://schemas.microsoft.com/office/drawing/2010/main"/>
              </a:ext>
            </a:extLst>
          </a:blip>
          <a:stretch>
            <a:fillRect/>
          </a:stretch>
        </p:blipFill>
        <p:spPr>
          <a:xfrm>
            <a:off x="6819900" y="2400300"/>
            <a:ext cx="2476500" cy="1879486"/>
          </a:xfrm>
          <a:prstGeom prst="rect">
            <a:avLst/>
          </a:prstGeom>
          <a:ln w="12700">
            <a:miter lim="400000"/>
          </a:ln>
        </p:spPr>
      </p:pic>
      <p:sp>
        <p:nvSpPr>
          <p:cNvPr id="947" name="Shape 947"/>
          <p:cNvSpPr/>
          <p:nvPr/>
        </p:nvSpPr>
        <p:spPr>
          <a:xfrm>
            <a:off x="7054484" y="6953250"/>
            <a:ext cx="2057512"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Object Detection</a:t>
            </a:r>
          </a:p>
        </p:txBody>
      </p:sp>
      <p:sp>
        <p:nvSpPr>
          <p:cNvPr id="948" name="Shape 948"/>
          <p:cNvSpPr/>
          <p:nvPr/>
        </p:nvSpPr>
        <p:spPr>
          <a:xfrm>
            <a:off x="7116371" y="4260850"/>
            <a:ext cx="1915084"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Semantic Segm.</a:t>
            </a:r>
          </a:p>
        </p:txBody>
      </p:sp>
      <p:sp>
        <p:nvSpPr>
          <p:cNvPr id="949" name="Shape 949"/>
          <p:cNvSpPr/>
          <p:nvPr/>
        </p:nvSpPr>
        <p:spPr>
          <a:xfrm>
            <a:off x="4216400" y="6201523"/>
            <a:ext cx="546100" cy="698501"/>
          </a:xfrm>
          <a:custGeom>
            <a:avLst/>
            <a:gdLst/>
            <a:ahLst/>
            <a:cxnLst>
              <a:cxn ang="0">
                <a:pos x="wd2" y="hd2"/>
              </a:cxn>
              <a:cxn ang="5400000">
                <a:pos x="wd2" y="hd2"/>
              </a:cxn>
              <a:cxn ang="10800000">
                <a:pos x="wd2" y="hd2"/>
              </a:cxn>
              <a:cxn ang="16200000">
                <a:pos x="wd2" y="hd2"/>
              </a:cxn>
            </a:cxnLst>
            <a:rect l="0" t="0" r="r" b="b"/>
            <a:pathLst>
              <a:path w="21600" h="21207" extrusionOk="0">
                <a:moveTo>
                  <a:pt x="2335" y="0"/>
                </a:moveTo>
                <a:lnTo>
                  <a:pt x="11092" y="390"/>
                </a:lnTo>
                <a:cubicBezTo>
                  <a:pt x="11092" y="390"/>
                  <a:pt x="14458" y="124"/>
                  <a:pt x="16346" y="4295"/>
                </a:cubicBezTo>
                <a:cubicBezTo>
                  <a:pt x="18234" y="8467"/>
                  <a:pt x="20432" y="11324"/>
                  <a:pt x="20432" y="11324"/>
                </a:cubicBezTo>
                <a:lnTo>
                  <a:pt x="21600" y="17181"/>
                </a:lnTo>
                <a:cubicBezTo>
                  <a:pt x="21600" y="17181"/>
                  <a:pt x="21333" y="20572"/>
                  <a:pt x="20432" y="21086"/>
                </a:cubicBezTo>
                <a:cubicBezTo>
                  <a:pt x="19532" y="21600"/>
                  <a:pt x="9924" y="20305"/>
                  <a:pt x="9924" y="20305"/>
                </a:cubicBezTo>
                <a:lnTo>
                  <a:pt x="3503" y="17572"/>
                </a:lnTo>
                <a:lnTo>
                  <a:pt x="3503" y="11714"/>
                </a:lnTo>
                <a:lnTo>
                  <a:pt x="3503" y="5857"/>
                </a:lnTo>
                <a:lnTo>
                  <a:pt x="0" y="1952"/>
                </a:lnTo>
                <a:lnTo>
                  <a:pt x="2335" y="0"/>
                </a:lnTo>
                <a:close/>
              </a:path>
            </a:pathLst>
          </a:custGeom>
          <a:solidFill>
            <a:srgbClr val="FF9300"/>
          </a:solidFill>
          <a:ln w="38100">
            <a:solidFill/>
            <a:miter lim="400000"/>
          </a:ln>
        </p:spPr>
        <p:txBody>
          <a:bodyPr lIns="0" tIns="0" rIns="0" bIns="0" anchor="ctr"/>
          <a:lstStyle/>
          <a:p>
            <a:pPr lvl="0" defTabSz="304800">
              <a:defRPr sz="2600">
                <a:latin typeface="+mn-lt"/>
                <a:ea typeface="+mn-ea"/>
                <a:cs typeface="+mn-cs"/>
                <a:sym typeface="Century Gothic"/>
              </a:defRPr>
            </a:pPr>
            <a:endParaRPr/>
          </a:p>
        </p:txBody>
      </p:sp>
      <p:sp>
        <p:nvSpPr>
          <p:cNvPr id="950" name="Shape 950"/>
          <p:cNvSpPr/>
          <p:nvPr/>
        </p:nvSpPr>
        <p:spPr>
          <a:xfrm>
            <a:off x="913110" y="1047750"/>
            <a:ext cx="1053406"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Input</a:t>
            </a:r>
          </a:p>
        </p:txBody>
      </p:sp>
      <p:sp>
        <p:nvSpPr>
          <p:cNvPr id="951" name="Shape 951"/>
          <p:cNvSpPr/>
          <p:nvPr/>
        </p:nvSpPr>
        <p:spPr>
          <a:xfrm flipH="1">
            <a:off x="3022599" y="1205620"/>
            <a:ext cx="1" cy="6213209"/>
          </a:xfrm>
          <a:prstGeom prst="line">
            <a:avLst/>
          </a:prstGeom>
          <a:ln w="12700">
            <a:solidFill>
              <a:srgbClr val="929292"/>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952" name="Shape 952"/>
          <p:cNvSpPr/>
          <p:nvPr/>
        </p:nvSpPr>
        <p:spPr>
          <a:xfrm>
            <a:off x="3170262" y="1054100"/>
            <a:ext cx="3018682"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Re-organization</a:t>
            </a:r>
          </a:p>
        </p:txBody>
      </p:sp>
      <p:sp>
        <p:nvSpPr>
          <p:cNvPr id="953" name="Shape 953"/>
          <p:cNvSpPr/>
          <p:nvPr/>
        </p:nvSpPr>
        <p:spPr>
          <a:xfrm flipH="1">
            <a:off x="6426199" y="1206500"/>
            <a:ext cx="2" cy="6210849"/>
          </a:xfrm>
          <a:prstGeom prst="line">
            <a:avLst/>
          </a:prstGeom>
          <a:ln w="12700">
            <a:solidFill>
              <a:srgbClr val="929292"/>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954" name="Shape 954"/>
          <p:cNvSpPr/>
          <p:nvPr/>
        </p:nvSpPr>
        <p:spPr>
          <a:xfrm>
            <a:off x="6853777" y="1054100"/>
            <a:ext cx="2341327"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Recognition</a:t>
            </a:r>
          </a:p>
        </p:txBody>
      </p:sp>
      <p:sp>
        <p:nvSpPr>
          <p:cNvPr id="955" name="Shape 955"/>
          <p:cNvSpPr/>
          <p:nvPr/>
        </p:nvSpPr>
        <p:spPr>
          <a:xfrm flipH="1">
            <a:off x="5964693" y="3340102"/>
            <a:ext cx="859306"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56" name="Shape 956"/>
          <p:cNvSpPr/>
          <p:nvPr/>
        </p:nvSpPr>
        <p:spPr>
          <a:xfrm flipH="1">
            <a:off x="6145168" y="6019800"/>
            <a:ext cx="641360"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57" name="Shape 957"/>
          <p:cNvSpPr/>
          <p:nvPr/>
        </p:nvSpPr>
        <p:spPr>
          <a:xfrm>
            <a:off x="6946900" y="4291919"/>
            <a:ext cx="0" cy="801168"/>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58" name="Shape 958"/>
          <p:cNvSpPr/>
          <p:nvPr/>
        </p:nvSpPr>
        <p:spPr>
          <a:xfrm>
            <a:off x="9783378" y="882650"/>
            <a:ext cx="3060701"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Detailed 3D Understanding</a:t>
            </a:r>
          </a:p>
        </p:txBody>
      </p:sp>
      <p:pic>
        <p:nvPicPr>
          <p:cNvPr id="959" name="a.png"/>
          <p:cNvPicPr/>
          <p:nvPr/>
        </p:nvPicPr>
        <p:blipFill>
          <a:blip r:embed="rId8" cstate="screen">
            <a:extLst>
              <a:ext uri="{28A0092B-C50C-407E-A947-70E740481C1C}">
                <a14:useLocalDpi xmlns:a14="http://schemas.microsoft.com/office/drawing/2010/main"/>
              </a:ext>
            </a:extLst>
          </a:blip>
          <a:stretch>
            <a:fillRect/>
          </a:stretch>
        </p:blipFill>
        <p:spPr>
          <a:xfrm>
            <a:off x="10045700" y="2400300"/>
            <a:ext cx="2476500" cy="1879600"/>
          </a:xfrm>
          <a:prstGeom prst="rect">
            <a:avLst/>
          </a:prstGeom>
          <a:ln w="12700">
            <a:solidFill/>
            <a:miter lim="400000"/>
          </a:ln>
        </p:spPr>
      </p:pic>
      <p:sp>
        <p:nvSpPr>
          <p:cNvPr id="960" name="Shape 960"/>
          <p:cNvSpPr/>
          <p:nvPr/>
        </p:nvSpPr>
        <p:spPr>
          <a:xfrm flipH="1">
            <a:off x="9257965" y="6046266"/>
            <a:ext cx="788025"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pic>
        <p:nvPicPr>
          <p:cNvPr id="961" name="mask.png"/>
          <p:cNvPicPr/>
          <p:nvPr/>
        </p:nvPicPr>
        <p:blipFill>
          <a:blip r:embed="rId9" cstate="screen">
            <a:extLst>
              <a:ext uri="{28A0092B-C50C-407E-A947-70E740481C1C}">
                <a14:useLocalDpi xmlns:a14="http://schemas.microsoft.com/office/drawing/2010/main"/>
              </a:ext>
            </a:extLst>
          </a:blip>
          <a:stretch>
            <a:fillRect/>
          </a:stretch>
        </p:blipFill>
        <p:spPr>
          <a:xfrm>
            <a:off x="10045700" y="4864100"/>
            <a:ext cx="2476499" cy="1879486"/>
          </a:xfrm>
          <a:prstGeom prst="rect">
            <a:avLst/>
          </a:prstGeom>
          <a:ln w="12700">
            <a:miter lim="400000"/>
          </a:ln>
        </p:spPr>
      </p:pic>
      <p:sp>
        <p:nvSpPr>
          <p:cNvPr id="962" name="Shape 962"/>
          <p:cNvSpPr/>
          <p:nvPr/>
        </p:nvSpPr>
        <p:spPr>
          <a:xfrm>
            <a:off x="10380284" y="6686550"/>
            <a:ext cx="1820876"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Instance Segm.</a:t>
            </a:r>
          </a:p>
        </p:txBody>
      </p:sp>
      <p:sp>
        <p:nvSpPr>
          <p:cNvPr id="963" name="Shape 963"/>
          <p:cNvSpPr/>
          <p:nvPr/>
        </p:nvSpPr>
        <p:spPr>
          <a:xfrm>
            <a:off x="10385573" y="9010650"/>
            <a:ext cx="1854201"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304800">
              <a:defRPr sz="1800">
                <a:latin typeface="+mn-lt"/>
                <a:ea typeface="+mn-ea"/>
                <a:cs typeface="+mn-cs"/>
                <a:sym typeface="Century Gothic"/>
              </a:defRPr>
            </a:lvl1pPr>
          </a:lstStyle>
          <a:p>
            <a:pPr lvl="0"/>
            <a:r>
              <a:t>Pose Estimation</a:t>
            </a:r>
          </a:p>
        </p:txBody>
      </p:sp>
      <p:sp>
        <p:nvSpPr>
          <p:cNvPr id="964" name="Shape 964"/>
          <p:cNvSpPr/>
          <p:nvPr/>
        </p:nvSpPr>
        <p:spPr>
          <a:xfrm flipH="1" flipV="1">
            <a:off x="9276171" y="6064494"/>
            <a:ext cx="770906" cy="207634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65" name="Shape 965"/>
          <p:cNvSpPr/>
          <p:nvPr/>
        </p:nvSpPr>
        <p:spPr>
          <a:xfrm rot="8104149">
            <a:off x="11086763" y="7555335"/>
            <a:ext cx="1154992" cy="723900"/>
          </a:xfrm>
          <a:prstGeom prst="rect">
            <a:avLst/>
          </a:prstGeom>
          <a:solidFill>
            <a:srgbClr val="FFFFFF"/>
          </a:solidFill>
          <a:ln w="38100">
            <a:solidFill>
              <a:srgbClr val="0433FF"/>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66" name="Shape 966"/>
          <p:cNvSpPr/>
          <p:nvPr/>
        </p:nvSpPr>
        <p:spPr>
          <a:xfrm rot="8104149">
            <a:off x="11339624" y="7451300"/>
            <a:ext cx="250343"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67" name="Shape 967"/>
          <p:cNvSpPr/>
          <p:nvPr/>
        </p:nvSpPr>
        <p:spPr>
          <a:xfrm rot="8104149">
            <a:off x="11958229" y="7354413"/>
            <a:ext cx="250344"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68" name="Shape 968"/>
          <p:cNvSpPr/>
          <p:nvPr/>
        </p:nvSpPr>
        <p:spPr>
          <a:xfrm rot="8104149">
            <a:off x="11561164" y="7230295"/>
            <a:ext cx="250343"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69" name="Shape 969"/>
          <p:cNvSpPr/>
          <p:nvPr/>
        </p:nvSpPr>
        <p:spPr>
          <a:xfrm rot="8104149">
            <a:off x="11105544" y="7675848"/>
            <a:ext cx="250344"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70" name="Shape 970"/>
          <p:cNvSpPr/>
          <p:nvPr/>
        </p:nvSpPr>
        <p:spPr>
          <a:xfrm rot="8104149">
            <a:off x="12081389" y="7751775"/>
            <a:ext cx="250344"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71" name="Shape 971"/>
          <p:cNvSpPr/>
          <p:nvPr/>
        </p:nvSpPr>
        <p:spPr>
          <a:xfrm rot="8104149">
            <a:off x="11859849" y="7972783"/>
            <a:ext cx="250344"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72" name="Shape 972"/>
          <p:cNvSpPr/>
          <p:nvPr/>
        </p:nvSpPr>
        <p:spPr>
          <a:xfrm rot="8104149">
            <a:off x="11625767" y="8197329"/>
            <a:ext cx="250344"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73" name="Shape 973"/>
          <p:cNvSpPr/>
          <p:nvPr/>
        </p:nvSpPr>
        <p:spPr>
          <a:xfrm rot="8104149">
            <a:off x="11128458" y="8182184"/>
            <a:ext cx="250344"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74" name="Shape 974"/>
          <p:cNvSpPr/>
          <p:nvPr/>
        </p:nvSpPr>
        <p:spPr>
          <a:xfrm flipV="1">
            <a:off x="11883548" y="7501390"/>
            <a:ext cx="197610" cy="197134"/>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75" name="Shape 975"/>
          <p:cNvSpPr/>
          <p:nvPr/>
        </p:nvSpPr>
        <p:spPr>
          <a:xfrm flipH="1">
            <a:off x="11251130" y="8148572"/>
            <a:ext cx="181282" cy="180846"/>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76" name="Shape 976"/>
          <p:cNvSpPr/>
          <p:nvPr/>
        </p:nvSpPr>
        <p:spPr>
          <a:xfrm flipH="1" flipV="1">
            <a:off x="11679588" y="7372797"/>
            <a:ext cx="205294" cy="205790"/>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77" name="Shape 977"/>
          <p:cNvSpPr/>
          <p:nvPr/>
        </p:nvSpPr>
        <p:spPr>
          <a:xfrm flipH="1" flipV="1">
            <a:off x="11452489" y="7596247"/>
            <a:ext cx="203712" cy="204204"/>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78" name="Shape 978"/>
          <p:cNvSpPr/>
          <p:nvPr/>
        </p:nvSpPr>
        <p:spPr>
          <a:xfrm flipH="1" flipV="1">
            <a:off x="11235434" y="7821749"/>
            <a:ext cx="199151" cy="199632"/>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79" name="Shape 979"/>
          <p:cNvSpPr/>
          <p:nvPr/>
        </p:nvSpPr>
        <p:spPr>
          <a:xfrm>
            <a:off x="12002507" y="7696455"/>
            <a:ext cx="215870" cy="216393"/>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80" name="Shape 980"/>
          <p:cNvSpPr/>
          <p:nvPr/>
        </p:nvSpPr>
        <p:spPr>
          <a:xfrm>
            <a:off x="11771847" y="7916377"/>
            <a:ext cx="215871" cy="216393"/>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81" name="Shape 981"/>
          <p:cNvSpPr/>
          <p:nvPr/>
        </p:nvSpPr>
        <p:spPr>
          <a:xfrm>
            <a:off x="11541338" y="8128392"/>
            <a:ext cx="215871" cy="216393"/>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82" name="Shape 982"/>
          <p:cNvSpPr/>
          <p:nvPr/>
        </p:nvSpPr>
        <p:spPr>
          <a:xfrm>
            <a:off x="11404600" y="8545594"/>
            <a:ext cx="0" cy="480522"/>
          </a:xfrm>
          <a:prstGeom prst="line">
            <a:avLst/>
          </a:prstGeom>
          <a:ln w="38100">
            <a:solidFill>
              <a:srgbClr val="00F9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83" name="Shape 983"/>
          <p:cNvSpPr/>
          <p:nvPr/>
        </p:nvSpPr>
        <p:spPr>
          <a:xfrm>
            <a:off x="10071100" y="7137400"/>
            <a:ext cx="2476500" cy="1879600"/>
          </a:xfrm>
          <a:prstGeom prst="rect">
            <a:avLst/>
          </a:prstGeom>
          <a:ln w="254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84" name="Shape 984"/>
          <p:cNvSpPr/>
          <p:nvPr/>
        </p:nvSpPr>
        <p:spPr>
          <a:xfrm flipV="1">
            <a:off x="4781549" y="4569520"/>
            <a:ext cx="1" cy="608095"/>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Shape 1024"/>
          <p:cNvSpPr>
            <a:spLocks noGrp="1"/>
          </p:cNvSpPr>
          <p:nvPr>
            <p:ph type="title"/>
          </p:nvPr>
        </p:nvSpPr>
        <p:spPr>
          <a:prstGeom prst="rect">
            <a:avLst/>
          </a:prstGeom>
        </p:spPr>
        <p:txBody>
          <a:bodyPr/>
          <a:lstStyle/>
          <a:p>
            <a:pPr lvl="0">
              <a:defRPr sz="1800"/>
            </a:pPr>
            <a:r>
              <a:rPr sz="5600" dirty="0"/>
              <a:t>Instance Segmentation</a:t>
            </a:r>
          </a:p>
        </p:txBody>
      </p:sp>
      <p:sp>
        <p:nvSpPr>
          <p:cNvPr id="1025" name="Shape 1025"/>
          <p:cNvSpPr/>
          <p:nvPr/>
        </p:nvSpPr>
        <p:spPr>
          <a:xfrm>
            <a:off x="251593" y="1136650"/>
            <a:ext cx="11938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600">
                <a:solidFill>
                  <a:srgbClr val="0433FF"/>
                </a:solidFill>
                <a:latin typeface="+mn-lt"/>
                <a:ea typeface="+mn-ea"/>
                <a:cs typeface="+mn-cs"/>
                <a:sym typeface="Century Gothic"/>
              </a:defRPr>
            </a:lvl1pPr>
          </a:lstStyle>
          <a:p>
            <a:pPr lvl="0">
              <a:defRPr sz="1800">
                <a:solidFill>
                  <a:srgbClr val="000000"/>
                </a:solidFill>
              </a:defRPr>
            </a:pPr>
            <a:r>
              <a:rPr sz="3600" dirty="0">
                <a:solidFill>
                  <a:srgbClr val="0433FF"/>
                </a:solidFill>
              </a:rPr>
              <a:t>Task</a:t>
            </a:r>
          </a:p>
        </p:txBody>
      </p:sp>
      <p:pic>
        <p:nvPicPr>
          <p:cNvPr id="1050" name="color.png"/>
          <p:cNvPicPr>
            <a:picLocks noChangeAspect="1"/>
          </p:cNvPicPr>
          <p:nvPr/>
        </p:nvPicPr>
        <p:blipFill>
          <a:blip r:embed="rId2">
            <a:extLst/>
          </a:blip>
          <a:stretch>
            <a:fillRect/>
          </a:stretch>
        </p:blipFill>
        <p:spPr>
          <a:xfrm>
            <a:off x="198682" y="2935040"/>
            <a:ext cx="6024286" cy="4572000"/>
          </a:xfrm>
          <a:prstGeom prst="rect">
            <a:avLst/>
          </a:prstGeom>
          <a:ln w="12700">
            <a:miter lim="400000"/>
          </a:ln>
        </p:spPr>
      </p:pic>
      <p:pic>
        <p:nvPicPr>
          <p:cNvPr id="1051" name="img_6407_seg_01.jpg"/>
          <p:cNvPicPr>
            <a:picLocks noChangeAspect="1"/>
          </p:cNvPicPr>
          <p:nvPr/>
        </p:nvPicPr>
        <p:blipFill>
          <a:blip r:embed="rId3">
            <a:extLst/>
          </a:blip>
          <a:stretch>
            <a:fillRect/>
          </a:stretch>
        </p:blipFill>
        <p:spPr>
          <a:xfrm>
            <a:off x="6755236" y="2935040"/>
            <a:ext cx="6024286" cy="4572000"/>
          </a:xfrm>
          <a:prstGeom prst="rect">
            <a:avLst/>
          </a:prstGeom>
          <a:ln w="12700">
            <a:miter lim="400000"/>
          </a:ln>
        </p:spPr>
      </p:pic>
      <p:pic>
        <p:nvPicPr>
          <p:cNvPr id="1052" name="img_6407_seg_02.jpg"/>
          <p:cNvPicPr>
            <a:picLocks noChangeAspect="1"/>
          </p:cNvPicPr>
          <p:nvPr/>
        </p:nvPicPr>
        <p:blipFill>
          <a:blip r:embed="rId4">
            <a:extLst/>
          </a:blip>
          <a:stretch>
            <a:fillRect/>
          </a:stretch>
        </p:blipFill>
        <p:spPr>
          <a:xfrm>
            <a:off x="6755236" y="2935040"/>
            <a:ext cx="6024286" cy="4572000"/>
          </a:xfrm>
          <a:prstGeom prst="rect">
            <a:avLst/>
          </a:prstGeom>
          <a:ln w="12700">
            <a:miter lim="400000"/>
          </a:ln>
        </p:spPr>
      </p:pic>
      <p:pic>
        <p:nvPicPr>
          <p:cNvPr id="1053" name="img_6407_seg_03.jpg"/>
          <p:cNvPicPr>
            <a:picLocks noChangeAspect="1"/>
          </p:cNvPicPr>
          <p:nvPr/>
        </p:nvPicPr>
        <p:blipFill>
          <a:blip r:embed="rId5">
            <a:extLst/>
          </a:blip>
          <a:stretch>
            <a:fillRect/>
          </a:stretch>
        </p:blipFill>
        <p:spPr>
          <a:xfrm>
            <a:off x="6755236" y="2935040"/>
            <a:ext cx="6024286" cy="4572000"/>
          </a:xfrm>
          <a:prstGeom prst="rect">
            <a:avLst/>
          </a:prstGeom>
          <a:ln w="12700">
            <a:miter lim="400000"/>
          </a:ln>
        </p:spPr>
      </p:pic>
      <p:sp>
        <p:nvSpPr>
          <p:cNvPr id="1059" name="Shape 1059"/>
          <p:cNvSpPr/>
          <p:nvPr/>
        </p:nvSpPr>
        <p:spPr>
          <a:xfrm>
            <a:off x="128122" y="9302750"/>
            <a:ext cx="8051801" cy="35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600">
                <a:latin typeface="+mn-lt"/>
                <a:ea typeface="+mn-ea"/>
                <a:cs typeface="+mn-cs"/>
                <a:sym typeface="Century Gothic"/>
              </a:defRPr>
            </a:lvl1pPr>
          </a:lstStyle>
          <a:p>
            <a:pPr lvl="0">
              <a:defRPr sz="1800"/>
            </a:pPr>
            <a:r>
              <a:rPr sz="1600"/>
              <a:t>Hariharan et al., ECCV14, Simultaneous Localization and Detection</a:t>
            </a:r>
          </a:p>
        </p:txBody>
      </p:sp>
      <p:sp>
        <p:nvSpPr>
          <p:cNvPr id="38" name="Shape 904"/>
          <p:cNvSpPr/>
          <p:nvPr/>
        </p:nvSpPr>
        <p:spPr>
          <a:xfrm>
            <a:off x="304800" y="1867048"/>
            <a:ext cx="5480991" cy="6412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0" algn="l">
              <a:lnSpc>
                <a:spcPct val="120000"/>
              </a:lnSpc>
              <a:defRPr sz="1800"/>
            </a:pPr>
            <a:r>
              <a:rPr lang="en-US" sz="3000" dirty="0" smtClean="0">
                <a:latin typeface="+mn-lt"/>
                <a:ea typeface="+mn-ea"/>
                <a:cs typeface="+mn-cs"/>
                <a:sym typeface="Century Gothic"/>
              </a:rPr>
              <a:t>Detect and segment objects</a:t>
            </a:r>
            <a:endParaRPr sz="3000" dirty="0">
              <a:latin typeface="+mn-lt"/>
              <a:ea typeface="+mn-ea"/>
              <a:cs typeface="+mn-cs"/>
              <a:sym typeface="Century Gothic"/>
            </a:endParaRPr>
          </a:p>
        </p:txBody>
      </p:sp>
    </p:spTree>
    <p:extLst>
      <p:ext uri="{BB962C8B-B14F-4D97-AF65-F5344CB8AC3E}">
        <p14:creationId xmlns:p14="http://schemas.microsoft.com/office/powerpoint/2010/main" val="641060560"/>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advAuto="0"/>
      <p:bldP spid="1052" grpId="0" animBg="1" advAuto="0"/>
      <p:bldP spid="1053"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Segmentation</a:t>
            </a:r>
            <a:endParaRPr lang="en-US" dirty="0"/>
          </a:p>
        </p:txBody>
      </p:sp>
      <p:pic>
        <p:nvPicPr>
          <p:cNvPr id="4" name="color.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7754" y="2522178"/>
            <a:ext cx="1746322" cy="2345803"/>
          </a:xfrm>
          <a:prstGeom prst="rect">
            <a:avLst/>
          </a:prstGeom>
          <a:ln w="12700">
            <a:miter lim="400000"/>
          </a:ln>
        </p:spPr>
      </p:pic>
      <p:pic>
        <p:nvPicPr>
          <p:cNvPr id="6" name="color.png"/>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9633" b="89908" l="9816" r="89571">
                        <a14:foregroundMark x1="34356" y1="67431" x2="34356" y2="67431"/>
                        <a14:foregroundMark x1="21472" y1="16055" x2="21472" y2="16055"/>
                        <a14:foregroundMark x1="82822" y1="51835" x2="82822" y2="51835"/>
                        <a14:backgroundMark x1="74233" y1="75229" x2="74233" y2="75229"/>
                        <a14:backgroundMark x1="34356" y1="76606" x2="34356" y2="76606"/>
                        <a14:backgroundMark x1="22699" y1="42202" x2="22699" y2="42202"/>
                      </a14:backgroundRemoval>
                    </a14:imgEffect>
                  </a14:imgLayer>
                </a14:imgProps>
              </a:ext>
              <a:ext uri="{28A0092B-C50C-407E-A947-70E740481C1C}">
                <a14:useLocalDpi xmlns:a14="http://schemas.microsoft.com/office/drawing/2010/main"/>
              </a:ext>
            </a:extLst>
          </a:blip>
          <a:srcRect/>
          <a:stretch/>
        </p:blipFill>
        <p:spPr>
          <a:xfrm>
            <a:off x="1137754" y="5196756"/>
            <a:ext cx="1746322" cy="2345803"/>
          </a:xfrm>
          <a:prstGeom prst="rect">
            <a:avLst/>
          </a:prstGeom>
          <a:ln w="12700">
            <a:miter lim="400000"/>
          </a:ln>
        </p:spPr>
      </p:pic>
      <p:sp>
        <p:nvSpPr>
          <p:cNvPr id="7" name="Rectangle 6"/>
          <p:cNvSpPr/>
          <p:nvPr/>
        </p:nvSpPr>
        <p:spPr>
          <a:xfrm>
            <a:off x="3510282" y="3164128"/>
            <a:ext cx="3492642" cy="779701"/>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400" i="0" u="none" strike="noStrike" normalizeH="0" baseline="0" dirty="0" smtClean="0">
                <a:solidFill>
                  <a:srgbClr val="FF0000"/>
                </a:solidFill>
                <a:uFillTx/>
                <a:latin typeface="Gill Sans"/>
                <a:ea typeface="Gill Sans"/>
                <a:cs typeface="Gill Sans"/>
                <a:sym typeface="Gill Sans"/>
              </a:rPr>
              <a:t>Box CNN</a:t>
            </a:r>
            <a:endParaRPr kumimoji="0" lang="en-US" sz="4400" i="0" u="none" strike="noStrike" normalizeH="0" baseline="0" dirty="0">
              <a:solidFill>
                <a:srgbClr val="FF0000"/>
              </a:solidFill>
              <a:uFillTx/>
              <a:latin typeface="Gill Sans"/>
              <a:ea typeface="Gill Sans"/>
              <a:cs typeface="Gill Sans"/>
              <a:sym typeface="Gill Sans"/>
            </a:endParaRPr>
          </a:p>
        </p:txBody>
      </p:sp>
      <p:sp>
        <p:nvSpPr>
          <p:cNvPr id="8" name="Rectangle 7"/>
          <p:cNvSpPr/>
          <p:nvPr/>
        </p:nvSpPr>
        <p:spPr>
          <a:xfrm>
            <a:off x="3510282" y="5697606"/>
            <a:ext cx="3492642" cy="779701"/>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400" i="0" u="none" strike="noStrike" normalizeH="0" baseline="0" dirty="0" smtClean="0">
                <a:solidFill>
                  <a:srgbClr val="0000FF"/>
                </a:solidFill>
                <a:uFillTx/>
                <a:latin typeface="Gill Sans"/>
                <a:ea typeface="Gill Sans"/>
                <a:cs typeface="Gill Sans"/>
                <a:sym typeface="Gill Sans"/>
              </a:rPr>
              <a:t>Region CNN</a:t>
            </a:r>
            <a:endParaRPr kumimoji="0" lang="en-US" sz="4400" i="0" u="none" strike="noStrike" normalizeH="0" baseline="0" dirty="0">
              <a:solidFill>
                <a:srgbClr val="0000FF"/>
              </a:solidFill>
              <a:uFillTx/>
              <a:latin typeface="Gill Sans"/>
              <a:ea typeface="Gill Sans"/>
              <a:cs typeface="Gill Sans"/>
              <a:sym typeface="Gill Sans"/>
            </a:endParaRPr>
          </a:p>
        </p:txBody>
      </p:sp>
      <p:sp>
        <p:nvSpPr>
          <p:cNvPr id="10" name="Rectangle 9"/>
          <p:cNvSpPr/>
          <p:nvPr/>
        </p:nvSpPr>
        <p:spPr>
          <a:xfrm>
            <a:off x="8143142" y="2181918"/>
            <a:ext cx="711941" cy="2811026"/>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400" i="0" u="none" strike="noStrike" normalizeH="0" baseline="0" dirty="0" smtClean="0">
                <a:solidFill>
                  <a:srgbClr val="FF0000"/>
                </a:solidFill>
                <a:uFillTx/>
                <a:latin typeface="Gill Sans"/>
                <a:ea typeface="Gill Sans"/>
                <a:cs typeface="Gill Sans"/>
                <a:sym typeface="Gill Sans"/>
              </a:rPr>
              <a:t>-</a:t>
            </a:r>
          </a:p>
          <a:p>
            <a:pPr marL="0" marR="0" indent="0" algn="ctr" defTabSz="584200" rtl="0" fontAlgn="auto" latinLnBrk="1" hangingPunct="0">
              <a:lnSpc>
                <a:spcPct val="100000"/>
              </a:lnSpc>
              <a:spcBef>
                <a:spcPts val="0"/>
              </a:spcBef>
              <a:spcAft>
                <a:spcPts val="0"/>
              </a:spcAft>
              <a:buClrTx/>
              <a:buSzTx/>
              <a:buFontTx/>
              <a:buNone/>
              <a:tabLst/>
            </a:pPr>
            <a:r>
              <a:rPr lang="en-US" sz="4400" dirty="0" smtClean="0">
                <a:solidFill>
                  <a:srgbClr val="FF0000"/>
                </a:solidFill>
              </a:rPr>
              <a:t>-</a:t>
            </a:r>
          </a:p>
          <a:p>
            <a:pPr marL="0" marR="0" indent="0" algn="ctr" defTabSz="584200" rtl="0" fontAlgn="auto" latinLnBrk="1" hangingPunct="0">
              <a:lnSpc>
                <a:spcPct val="100000"/>
              </a:lnSpc>
              <a:spcBef>
                <a:spcPts val="0"/>
              </a:spcBef>
              <a:spcAft>
                <a:spcPts val="0"/>
              </a:spcAft>
              <a:buClrTx/>
              <a:buSzTx/>
              <a:buFontTx/>
              <a:buNone/>
              <a:tabLst/>
            </a:pPr>
            <a:r>
              <a:rPr kumimoji="0" lang="en-US" sz="4400" i="0" u="none" strike="noStrike" normalizeH="0" baseline="0" dirty="0" smtClean="0">
                <a:solidFill>
                  <a:srgbClr val="FF0000"/>
                </a:solidFill>
                <a:uFillTx/>
                <a:latin typeface="Gill Sans"/>
                <a:ea typeface="Gill Sans"/>
                <a:cs typeface="Gill Sans"/>
                <a:sym typeface="Gill Sans"/>
              </a:rPr>
              <a:t>-</a:t>
            </a:r>
          </a:p>
          <a:p>
            <a:pPr marL="0" marR="0" indent="0" algn="ctr" defTabSz="584200" rtl="0" fontAlgn="auto" latinLnBrk="1" hangingPunct="0">
              <a:lnSpc>
                <a:spcPct val="100000"/>
              </a:lnSpc>
              <a:spcBef>
                <a:spcPts val="0"/>
              </a:spcBef>
              <a:spcAft>
                <a:spcPts val="0"/>
              </a:spcAft>
              <a:buClrTx/>
              <a:buSzTx/>
              <a:buFontTx/>
              <a:buNone/>
              <a:tabLst/>
            </a:pPr>
            <a:r>
              <a:rPr lang="en-US" sz="4400" dirty="0" smtClean="0">
                <a:solidFill>
                  <a:srgbClr val="FF0000"/>
                </a:solidFill>
              </a:rPr>
              <a:t>-</a:t>
            </a:r>
          </a:p>
        </p:txBody>
      </p:sp>
      <p:sp>
        <p:nvSpPr>
          <p:cNvPr id="11" name="Rectangle 10"/>
          <p:cNvSpPr/>
          <p:nvPr/>
        </p:nvSpPr>
        <p:spPr>
          <a:xfrm>
            <a:off x="8143142" y="4992944"/>
            <a:ext cx="711941" cy="2811026"/>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400" i="0" u="none" strike="noStrike" normalizeH="0" baseline="0" dirty="0" smtClean="0">
                <a:solidFill>
                  <a:srgbClr val="0000FF"/>
                </a:solidFill>
                <a:uFillTx/>
                <a:latin typeface="Gill Sans"/>
                <a:ea typeface="Gill Sans"/>
                <a:cs typeface="Gill Sans"/>
                <a:sym typeface="Gill Sans"/>
              </a:rPr>
              <a:t>-</a:t>
            </a:r>
          </a:p>
          <a:p>
            <a:pPr marL="0" marR="0" indent="0" algn="ctr" defTabSz="584200" rtl="0" fontAlgn="auto" latinLnBrk="1" hangingPunct="0">
              <a:lnSpc>
                <a:spcPct val="100000"/>
              </a:lnSpc>
              <a:spcBef>
                <a:spcPts val="0"/>
              </a:spcBef>
              <a:spcAft>
                <a:spcPts val="0"/>
              </a:spcAft>
              <a:buClrTx/>
              <a:buSzTx/>
              <a:buFontTx/>
              <a:buNone/>
              <a:tabLst/>
            </a:pPr>
            <a:r>
              <a:rPr lang="en-US" sz="4400" dirty="0" smtClean="0">
                <a:solidFill>
                  <a:srgbClr val="0000FF"/>
                </a:solidFill>
              </a:rPr>
              <a:t>-</a:t>
            </a:r>
          </a:p>
          <a:p>
            <a:pPr marL="0" marR="0" indent="0" algn="ctr" defTabSz="584200" rtl="0" fontAlgn="auto" latinLnBrk="1" hangingPunct="0">
              <a:lnSpc>
                <a:spcPct val="100000"/>
              </a:lnSpc>
              <a:spcBef>
                <a:spcPts val="0"/>
              </a:spcBef>
              <a:spcAft>
                <a:spcPts val="0"/>
              </a:spcAft>
              <a:buClrTx/>
              <a:buSzTx/>
              <a:buFontTx/>
              <a:buNone/>
              <a:tabLst/>
            </a:pPr>
            <a:r>
              <a:rPr kumimoji="0" lang="en-US" sz="4400" i="0" u="none" strike="noStrike" normalizeH="0" baseline="0" dirty="0" smtClean="0">
                <a:solidFill>
                  <a:srgbClr val="0000FF"/>
                </a:solidFill>
                <a:uFillTx/>
                <a:latin typeface="Gill Sans"/>
                <a:ea typeface="Gill Sans"/>
                <a:cs typeface="Gill Sans"/>
                <a:sym typeface="Gill Sans"/>
              </a:rPr>
              <a:t>-</a:t>
            </a:r>
          </a:p>
          <a:p>
            <a:pPr marL="0" marR="0" indent="0" algn="ctr" defTabSz="584200" rtl="0" fontAlgn="auto" latinLnBrk="1" hangingPunct="0">
              <a:lnSpc>
                <a:spcPct val="100000"/>
              </a:lnSpc>
              <a:spcBef>
                <a:spcPts val="0"/>
              </a:spcBef>
              <a:spcAft>
                <a:spcPts val="0"/>
              </a:spcAft>
              <a:buClrTx/>
              <a:buSzTx/>
              <a:buFontTx/>
              <a:buNone/>
              <a:tabLst/>
            </a:pPr>
            <a:r>
              <a:rPr lang="en-US" sz="4400" dirty="0" smtClean="0">
                <a:solidFill>
                  <a:srgbClr val="0000FF"/>
                </a:solidFill>
              </a:rPr>
              <a:t>-</a:t>
            </a:r>
          </a:p>
        </p:txBody>
      </p:sp>
      <p:cxnSp>
        <p:nvCxnSpPr>
          <p:cNvPr id="14" name="Straight Arrow Connector 13"/>
          <p:cNvCxnSpPr/>
          <p:nvPr/>
        </p:nvCxnSpPr>
        <p:spPr>
          <a:xfrm>
            <a:off x="8855083" y="4992944"/>
            <a:ext cx="2010915" cy="0"/>
          </a:xfrm>
          <a:prstGeom prst="straightConnector1">
            <a:avLst/>
          </a:prstGeom>
          <a:noFill/>
          <a:ln w="76200" cap="flat" cmpd="sng">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sp>
        <p:nvSpPr>
          <p:cNvPr id="15" name="TextBox 14"/>
          <p:cNvSpPr txBox="1"/>
          <p:nvPr/>
        </p:nvSpPr>
        <p:spPr>
          <a:xfrm>
            <a:off x="8855083" y="5196756"/>
            <a:ext cx="1808187"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0000"/>
                </a:solidFill>
                <a:effectLst/>
                <a:uFillTx/>
                <a:latin typeface="Century Gothic"/>
                <a:ea typeface="Gill Sans"/>
                <a:cs typeface="Century Gothic"/>
                <a:sym typeface="Gill Sans"/>
              </a:rPr>
              <a:t>Classifier</a:t>
            </a:r>
            <a:endParaRPr kumimoji="0" lang="en-US" sz="3200" b="0" i="0" u="none" strike="noStrike" cap="none" spc="0" normalizeH="0" baseline="0" dirty="0">
              <a:ln>
                <a:noFill/>
              </a:ln>
              <a:solidFill>
                <a:srgbClr val="000000"/>
              </a:solidFill>
              <a:effectLst/>
              <a:uFillTx/>
              <a:latin typeface="Century Gothic"/>
              <a:ea typeface="Gill Sans"/>
              <a:cs typeface="Century Gothic"/>
              <a:sym typeface="Gill Sans"/>
            </a:endParaRPr>
          </a:p>
        </p:txBody>
      </p:sp>
      <p:sp>
        <p:nvSpPr>
          <p:cNvPr id="16" name="Shape 1025"/>
          <p:cNvSpPr/>
          <p:nvPr/>
        </p:nvSpPr>
        <p:spPr>
          <a:xfrm>
            <a:off x="251593" y="1138555"/>
            <a:ext cx="2147394" cy="65659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3600">
                <a:solidFill>
                  <a:srgbClr val="0433FF"/>
                </a:solidFill>
                <a:latin typeface="+mn-lt"/>
                <a:ea typeface="+mn-ea"/>
                <a:cs typeface="+mn-cs"/>
                <a:sym typeface="Century Gothic"/>
              </a:defRPr>
            </a:lvl1pPr>
          </a:lstStyle>
          <a:p>
            <a:pPr lvl="0">
              <a:defRPr sz="1800">
                <a:solidFill>
                  <a:srgbClr val="000000"/>
                </a:solidFill>
              </a:defRPr>
            </a:pPr>
            <a:r>
              <a:rPr lang="en-US" sz="3600" dirty="0" smtClean="0">
                <a:solidFill>
                  <a:srgbClr val="0433FF"/>
                </a:solidFill>
              </a:rPr>
              <a:t>Method</a:t>
            </a:r>
            <a:endParaRPr sz="3600" dirty="0">
              <a:solidFill>
                <a:srgbClr val="0433FF"/>
              </a:solidFill>
            </a:endParaRPr>
          </a:p>
        </p:txBody>
      </p:sp>
      <p:sp>
        <p:nvSpPr>
          <p:cNvPr id="18" name="Rectangle 17"/>
          <p:cNvSpPr/>
          <p:nvPr/>
        </p:nvSpPr>
        <p:spPr>
          <a:xfrm>
            <a:off x="11148230" y="4579351"/>
            <a:ext cx="1737629"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400" i="0" u="none" strike="noStrike" normalizeH="0" baseline="0" dirty="0" smtClean="0">
                <a:solidFill>
                  <a:srgbClr val="0000FF"/>
                </a:solidFill>
                <a:uFillTx/>
                <a:latin typeface="Century Gothic"/>
                <a:ea typeface="Gill Sans"/>
                <a:cs typeface="Century Gothic"/>
                <a:sym typeface="Gill Sans"/>
              </a:rPr>
              <a:t>Chair</a:t>
            </a:r>
            <a:endParaRPr kumimoji="0" lang="en-US" sz="4400" i="0" u="none" strike="noStrike" normalizeH="0" baseline="0" dirty="0">
              <a:solidFill>
                <a:srgbClr val="0000FF"/>
              </a:solidFill>
              <a:uFillTx/>
              <a:latin typeface="Century Gothic"/>
              <a:ea typeface="Gill Sans"/>
              <a:cs typeface="Century Gothic"/>
              <a:sym typeface="Gill Sans"/>
            </a:endParaRPr>
          </a:p>
        </p:txBody>
      </p:sp>
    </p:spTree>
    <p:extLst>
      <p:ext uri="{BB962C8B-B14F-4D97-AF65-F5344CB8AC3E}">
        <p14:creationId xmlns:p14="http://schemas.microsoft.com/office/powerpoint/2010/main" val="27526111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Shape 1107"/>
          <p:cNvSpPr>
            <a:spLocks noGrp="1"/>
          </p:cNvSpPr>
          <p:nvPr>
            <p:ph type="title"/>
          </p:nvPr>
        </p:nvSpPr>
        <p:spPr>
          <a:prstGeom prst="rect">
            <a:avLst/>
          </a:prstGeom>
        </p:spPr>
        <p:txBody>
          <a:bodyPr/>
          <a:lstStyle/>
          <a:p>
            <a:pPr lvl="0">
              <a:defRPr sz="1800"/>
            </a:pPr>
            <a:r>
              <a:rPr sz="5600"/>
              <a:t>Instance Segmentation</a:t>
            </a:r>
          </a:p>
        </p:txBody>
      </p:sp>
      <p:grpSp>
        <p:nvGrpSpPr>
          <p:cNvPr id="1114" name="Group 1114"/>
          <p:cNvGrpSpPr/>
          <p:nvPr/>
        </p:nvGrpSpPr>
        <p:grpSpPr>
          <a:xfrm>
            <a:off x="63500" y="1282700"/>
            <a:ext cx="12877800" cy="1609613"/>
            <a:chOff x="0" y="0"/>
            <a:chExt cx="12877800" cy="1609612"/>
          </a:xfrm>
        </p:grpSpPr>
        <p:pic>
          <p:nvPicPr>
            <p:cNvPr id="1108" name="bed-001-supp-gt.jpg"/>
            <p:cNvPicPr/>
            <p:nvPr/>
          </p:nvPicPr>
          <p:blipFill>
            <a:blip r:embed="rId2" cstate="screen">
              <a:extLst>
                <a:ext uri="{28A0092B-C50C-407E-A947-70E740481C1C}">
                  <a14:useLocalDpi xmlns:a14="http://schemas.microsoft.com/office/drawing/2010/main"/>
                </a:ext>
              </a:extLst>
            </a:blip>
            <a:stretch>
              <a:fillRect/>
            </a:stretch>
          </p:blipFill>
          <p:spPr>
            <a:xfrm>
              <a:off x="0" y="0"/>
              <a:ext cx="2120900" cy="1609613"/>
            </a:xfrm>
            <a:prstGeom prst="rect">
              <a:avLst/>
            </a:prstGeom>
            <a:ln w="12700" cap="flat">
              <a:noFill/>
              <a:miter lim="400000"/>
            </a:ln>
            <a:effectLst/>
          </p:spPr>
        </p:pic>
        <p:pic>
          <p:nvPicPr>
            <p:cNvPr id="1109" name="bed-001-supp-out.jpg"/>
            <p:cNvPicPr/>
            <p:nvPr/>
          </p:nvPicPr>
          <p:blipFill>
            <a:blip r:embed="rId3" cstate="screen">
              <a:extLst>
                <a:ext uri="{28A0092B-C50C-407E-A947-70E740481C1C}">
                  <a14:useLocalDpi xmlns:a14="http://schemas.microsoft.com/office/drawing/2010/main"/>
                </a:ext>
              </a:extLst>
            </a:blip>
            <a:stretch>
              <a:fillRect/>
            </a:stretch>
          </p:blipFill>
          <p:spPr>
            <a:xfrm>
              <a:off x="2120900" y="0"/>
              <a:ext cx="2120900" cy="1609613"/>
            </a:xfrm>
            <a:prstGeom prst="rect">
              <a:avLst/>
            </a:prstGeom>
            <a:ln w="12700" cap="flat">
              <a:noFill/>
              <a:miter lim="400000"/>
            </a:ln>
            <a:effectLst/>
          </p:spPr>
        </p:pic>
        <p:pic>
          <p:nvPicPr>
            <p:cNvPr id="1110" name="bed-002-supp-gt.jpg"/>
            <p:cNvPicPr/>
            <p:nvPr/>
          </p:nvPicPr>
          <p:blipFill>
            <a:blip r:embed="rId4" cstate="screen">
              <a:extLst>
                <a:ext uri="{28A0092B-C50C-407E-A947-70E740481C1C}">
                  <a14:useLocalDpi xmlns:a14="http://schemas.microsoft.com/office/drawing/2010/main"/>
                </a:ext>
              </a:extLst>
            </a:blip>
            <a:stretch>
              <a:fillRect/>
            </a:stretch>
          </p:blipFill>
          <p:spPr>
            <a:xfrm>
              <a:off x="4330700" y="0"/>
              <a:ext cx="2120900" cy="1609613"/>
            </a:xfrm>
            <a:prstGeom prst="rect">
              <a:avLst/>
            </a:prstGeom>
            <a:ln w="12700" cap="flat">
              <a:noFill/>
              <a:miter lim="400000"/>
            </a:ln>
            <a:effectLst/>
          </p:spPr>
        </p:pic>
        <p:pic>
          <p:nvPicPr>
            <p:cNvPr id="1111" name="bed-002-supp-out.jpg"/>
            <p:cNvPicPr/>
            <p:nvPr/>
          </p:nvPicPr>
          <p:blipFill>
            <a:blip r:embed="rId5" cstate="screen">
              <a:extLst>
                <a:ext uri="{28A0092B-C50C-407E-A947-70E740481C1C}">
                  <a14:useLocalDpi xmlns:a14="http://schemas.microsoft.com/office/drawing/2010/main"/>
                </a:ext>
              </a:extLst>
            </a:blip>
            <a:stretch>
              <a:fillRect/>
            </a:stretch>
          </p:blipFill>
          <p:spPr>
            <a:xfrm>
              <a:off x="6438900" y="0"/>
              <a:ext cx="2120900" cy="1609613"/>
            </a:xfrm>
            <a:prstGeom prst="rect">
              <a:avLst/>
            </a:prstGeom>
            <a:ln w="12700" cap="flat">
              <a:noFill/>
              <a:miter lim="400000"/>
            </a:ln>
            <a:effectLst/>
          </p:spPr>
        </p:pic>
        <p:pic>
          <p:nvPicPr>
            <p:cNvPr id="1112" name="bed-003-supp-gt.jpg"/>
            <p:cNvPicPr/>
            <p:nvPr/>
          </p:nvPicPr>
          <p:blipFill>
            <a:blip r:embed="rId6" cstate="screen">
              <a:extLst>
                <a:ext uri="{28A0092B-C50C-407E-A947-70E740481C1C}">
                  <a14:useLocalDpi xmlns:a14="http://schemas.microsoft.com/office/drawing/2010/main"/>
                </a:ext>
              </a:extLst>
            </a:blip>
            <a:stretch>
              <a:fillRect/>
            </a:stretch>
          </p:blipFill>
          <p:spPr>
            <a:xfrm>
              <a:off x="8648700" y="0"/>
              <a:ext cx="2120900" cy="1609613"/>
            </a:xfrm>
            <a:prstGeom prst="rect">
              <a:avLst/>
            </a:prstGeom>
            <a:ln w="12700" cap="flat">
              <a:noFill/>
              <a:miter lim="400000"/>
            </a:ln>
            <a:effectLst/>
          </p:spPr>
        </p:pic>
        <p:pic>
          <p:nvPicPr>
            <p:cNvPr id="1113" name="bed-003-supp-out.jpg"/>
            <p:cNvPicPr/>
            <p:nvPr/>
          </p:nvPicPr>
          <p:blipFill>
            <a:blip r:embed="rId7" cstate="screen">
              <a:extLst>
                <a:ext uri="{28A0092B-C50C-407E-A947-70E740481C1C}">
                  <a14:useLocalDpi xmlns:a14="http://schemas.microsoft.com/office/drawing/2010/main"/>
                </a:ext>
              </a:extLst>
            </a:blip>
            <a:stretch>
              <a:fillRect/>
            </a:stretch>
          </p:blipFill>
          <p:spPr>
            <a:xfrm>
              <a:off x="10756900" y="0"/>
              <a:ext cx="2120900" cy="1609613"/>
            </a:xfrm>
            <a:prstGeom prst="rect">
              <a:avLst/>
            </a:prstGeom>
            <a:ln w="12700" cap="flat">
              <a:noFill/>
              <a:miter lim="400000"/>
            </a:ln>
            <a:effectLst/>
          </p:spPr>
        </p:pic>
      </p:grpSp>
      <p:grpSp>
        <p:nvGrpSpPr>
          <p:cNvPr id="1121" name="Group 1121"/>
          <p:cNvGrpSpPr/>
          <p:nvPr/>
        </p:nvGrpSpPr>
        <p:grpSpPr>
          <a:xfrm>
            <a:off x="63500" y="2971800"/>
            <a:ext cx="12877800" cy="1609613"/>
            <a:chOff x="0" y="0"/>
            <a:chExt cx="12877800" cy="1609612"/>
          </a:xfrm>
        </p:grpSpPr>
        <p:pic>
          <p:nvPicPr>
            <p:cNvPr id="1115" name="chair-001-supp-gt.jpg"/>
            <p:cNvPicPr/>
            <p:nvPr/>
          </p:nvPicPr>
          <p:blipFill>
            <a:blip r:embed="rId8" cstate="screen">
              <a:extLst>
                <a:ext uri="{28A0092B-C50C-407E-A947-70E740481C1C}">
                  <a14:useLocalDpi xmlns:a14="http://schemas.microsoft.com/office/drawing/2010/main"/>
                </a:ext>
              </a:extLst>
            </a:blip>
            <a:stretch>
              <a:fillRect/>
            </a:stretch>
          </p:blipFill>
          <p:spPr>
            <a:xfrm>
              <a:off x="0" y="0"/>
              <a:ext cx="2120900" cy="1609613"/>
            </a:xfrm>
            <a:prstGeom prst="rect">
              <a:avLst/>
            </a:prstGeom>
            <a:ln w="12700" cap="flat">
              <a:noFill/>
              <a:miter lim="400000"/>
            </a:ln>
            <a:effectLst/>
          </p:spPr>
        </p:pic>
        <p:pic>
          <p:nvPicPr>
            <p:cNvPr id="1116" name="chair-001-supp-out.jpg"/>
            <p:cNvPicPr/>
            <p:nvPr/>
          </p:nvPicPr>
          <p:blipFill>
            <a:blip r:embed="rId9" cstate="screen">
              <a:extLst>
                <a:ext uri="{28A0092B-C50C-407E-A947-70E740481C1C}">
                  <a14:useLocalDpi xmlns:a14="http://schemas.microsoft.com/office/drawing/2010/main"/>
                </a:ext>
              </a:extLst>
            </a:blip>
            <a:stretch>
              <a:fillRect/>
            </a:stretch>
          </p:blipFill>
          <p:spPr>
            <a:xfrm>
              <a:off x="2120900" y="0"/>
              <a:ext cx="2120900" cy="1609613"/>
            </a:xfrm>
            <a:prstGeom prst="rect">
              <a:avLst/>
            </a:prstGeom>
            <a:ln w="12700" cap="flat">
              <a:noFill/>
              <a:miter lim="400000"/>
            </a:ln>
            <a:effectLst/>
          </p:spPr>
        </p:pic>
        <p:pic>
          <p:nvPicPr>
            <p:cNvPr id="1117" name="chair-002-supp-gt.jpg"/>
            <p:cNvPicPr/>
            <p:nvPr/>
          </p:nvPicPr>
          <p:blipFill>
            <a:blip r:embed="rId10" cstate="screen">
              <a:extLst>
                <a:ext uri="{28A0092B-C50C-407E-A947-70E740481C1C}">
                  <a14:useLocalDpi xmlns:a14="http://schemas.microsoft.com/office/drawing/2010/main"/>
                </a:ext>
              </a:extLst>
            </a:blip>
            <a:stretch>
              <a:fillRect/>
            </a:stretch>
          </p:blipFill>
          <p:spPr>
            <a:xfrm>
              <a:off x="4330700" y="0"/>
              <a:ext cx="2120900" cy="1609613"/>
            </a:xfrm>
            <a:prstGeom prst="rect">
              <a:avLst/>
            </a:prstGeom>
            <a:ln w="12700" cap="flat">
              <a:noFill/>
              <a:miter lim="400000"/>
            </a:ln>
            <a:effectLst/>
          </p:spPr>
        </p:pic>
        <p:pic>
          <p:nvPicPr>
            <p:cNvPr id="1118" name="chair-002-supp-out.jpg"/>
            <p:cNvPicPr/>
            <p:nvPr/>
          </p:nvPicPr>
          <p:blipFill>
            <a:blip r:embed="rId11" cstate="screen">
              <a:extLst>
                <a:ext uri="{28A0092B-C50C-407E-A947-70E740481C1C}">
                  <a14:useLocalDpi xmlns:a14="http://schemas.microsoft.com/office/drawing/2010/main"/>
                </a:ext>
              </a:extLst>
            </a:blip>
            <a:stretch>
              <a:fillRect/>
            </a:stretch>
          </p:blipFill>
          <p:spPr>
            <a:xfrm>
              <a:off x="6438900" y="0"/>
              <a:ext cx="2120900" cy="1609613"/>
            </a:xfrm>
            <a:prstGeom prst="rect">
              <a:avLst/>
            </a:prstGeom>
            <a:ln w="12700" cap="flat">
              <a:noFill/>
              <a:miter lim="400000"/>
            </a:ln>
            <a:effectLst/>
          </p:spPr>
        </p:pic>
        <p:pic>
          <p:nvPicPr>
            <p:cNvPr id="1119" name="chair-003-supp-gt.jpg"/>
            <p:cNvPicPr/>
            <p:nvPr/>
          </p:nvPicPr>
          <p:blipFill>
            <a:blip r:embed="rId12" cstate="screen">
              <a:extLst>
                <a:ext uri="{28A0092B-C50C-407E-A947-70E740481C1C}">
                  <a14:useLocalDpi xmlns:a14="http://schemas.microsoft.com/office/drawing/2010/main"/>
                </a:ext>
              </a:extLst>
            </a:blip>
            <a:stretch>
              <a:fillRect/>
            </a:stretch>
          </p:blipFill>
          <p:spPr>
            <a:xfrm>
              <a:off x="8648700" y="0"/>
              <a:ext cx="2120900" cy="1609613"/>
            </a:xfrm>
            <a:prstGeom prst="rect">
              <a:avLst/>
            </a:prstGeom>
            <a:ln w="12700" cap="flat">
              <a:noFill/>
              <a:miter lim="400000"/>
            </a:ln>
            <a:effectLst/>
          </p:spPr>
        </p:pic>
        <p:pic>
          <p:nvPicPr>
            <p:cNvPr id="1120" name="chair-003-supp-out.jpg"/>
            <p:cNvPicPr/>
            <p:nvPr/>
          </p:nvPicPr>
          <p:blipFill>
            <a:blip r:embed="rId13" cstate="screen">
              <a:extLst>
                <a:ext uri="{28A0092B-C50C-407E-A947-70E740481C1C}">
                  <a14:useLocalDpi xmlns:a14="http://schemas.microsoft.com/office/drawing/2010/main"/>
                </a:ext>
              </a:extLst>
            </a:blip>
            <a:stretch>
              <a:fillRect/>
            </a:stretch>
          </p:blipFill>
          <p:spPr>
            <a:xfrm>
              <a:off x="10756900" y="0"/>
              <a:ext cx="2120900" cy="1609613"/>
            </a:xfrm>
            <a:prstGeom prst="rect">
              <a:avLst/>
            </a:prstGeom>
            <a:ln w="12700" cap="flat">
              <a:noFill/>
              <a:miter lim="400000"/>
            </a:ln>
            <a:effectLst/>
          </p:spPr>
        </p:pic>
      </p:grpSp>
      <p:grpSp>
        <p:nvGrpSpPr>
          <p:cNvPr id="1128" name="Group 1128"/>
          <p:cNvGrpSpPr/>
          <p:nvPr/>
        </p:nvGrpSpPr>
        <p:grpSpPr>
          <a:xfrm>
            <a:off x="63500" y="6350000"/>
            <a:ext cx="12877800" cy="1609613"/>
            <a:chOff x="0" y="0"/>
            <a:chExt cx="12877800" cy="1609612"/>
          </a:xfrm>
        </p:grpSpPr>
        <p:pic>
          <p:nvPicPr>
            <p:cNvPr id="1122" name="pillow-001-supp-gt.jpg"/>
            <p:cNvPicPr/>
            <p:nvPr/>
          </p:nvPicPr>
          <p:blipFill>
            <a:blip r:embed="rId14" cstate="screen">
              <a:extLst>
                <a:ext uri="{28A0092B-C50C-407E-A947-70E740481C1C}">
                  <a14:useLocalDpi xmlns:a14="http://schemas.microsoft.com/office/drawing/2010/main"/>
                </a:ext>
              </a:extLst>
            </a:blip>
            <a:stretch>
              <a:fillRect/>
            </a:stretch>
          </p:blipFill>
          <p:spPr>
            <a:xfrm>
              <a:off x="0" y="0"/>
              <a:ext cx="2120900" cy="1609613"/>
            </a:xfrm>
            <a:prstGeom prst="rect">
              <a:avLst/>
            </a:prstGeom>
            <a:ln w="12700" cap="flat">
              <a:noFill/>
              <a:miter lim="400000"/>
            </a:ln>
            <a:effectLst/>
          </p:spPr>
        </p:pic>
        <p:pic>
          <p:nvPicPr>
            <p:cNvPr id="1123" name="pillow-001-supp-out.jpg"/>
            <p:cNvPicPr/>
            <p:nvPr/>
          </p:nvPicPr>
          <p:blipFill>
            <a:blip r:embed="rId15" cstate="screen">
              <a:extLst>
                <a:ext uri="{28A0092B-C50C-407E-A947-70E740481C1C}">
                  <a14:useLocalDpi xmlns:a14="http://schemas.microsoft.com/office/drawing/2010/main"/>
                </a:ext>
              </a:extLst>
            </a:blip>
            <a:stretch>
              <a:fillRect/>
            </a:stretch>
          </p:blipFill>
          <p:spPr>
            <a:xfrm>
              <a:off x="2120900" y="0"/>
              <a:ext cx="2120900" cy="1609613"/>
            </a:xfrm>
            <a:prstGeom prst="rect">
              <a:avLst/>
            </a:prstGeom>
            <a:ln w="12700" cap="flat">
              <a:noFill/>
              <a:miter lim="400000"/>
            </a:ln>
            <a:effectLst/>
          </p:spPr>
        </p:pic>
        <p:pic>
          <p:nvPicPr>
            <p:cNvPr id="1124" name="pillow-002-supp-gt.jpg"/>
            <p:cNvPicPr/>
            <p:nvPr/>
          </p:nvPicPr>
          <p:blipFill>
            <a:blip r:embed="rId16" cstate="screen">
              <a:extLst>
                <a:ext uri="{28A0092B-C50C-407E-A947-70E740481C1C}">
                  <a14:useLocalDpi xmlns:a14="http://schemas.microsoft.com/office/drawing/2010/main"/>
                </a:ext>
              </a:extLst>
            </a:blip>
            <a:stretch>
              <a:fillRect/>
            </a:stretch>
          </p:blipFill>
          <p:spPr>
            <a:xfrm>
              <a:off x="4330700" y="0"/>
              <a:ext cx="2120900" cy="1609613"/>
            </a:xfrm>
            <a:prstGeom prst="rect">
              <a:avLst/>
            </a:prstGeom>
            <a:ln w="12700" cap="flat">
              <a:noFill/>
              <a:miter lim="400000"/>
            </a:ln>
            <a:effectLst/>
          </p:spPr>
        </p:pic>
        <p:pic>
          <p:nvPicPr>
            <p:cNvPr id="1125" name="pillow-002-supp-out.jpg"/>
            <p:cNvPicPr/>
            <p:nvPr/>
          </p:nvPicPr>
          <p:blipFill>
            <a:blip r:embed="rId17" cstate="screen">
              <a:extLst>
                <a:ext uri="{28A0092B-C50C-407E-A947-70E740481C1C}">
                  <a14:useLocalDpi xmlns:a14="http://schemas.microsoft.com/office/drawing/2010/main"/>
                </a:ext>
              </a:extLst>
            </a:blip>
            <a:stretch>
              <a:fillRect/>
            </a:stretch>
          </p:blipFill>
          <p:spPr>
            <a:xfrm>
              <a:off x="6438900" y="0"/>
              <a:ext cx="2120900" cy="1609613"/>
            </a:xfrm>
            <a:prstGeom prst="rect">
              <a:avLst/>
            </a:prstGeom>
            <a:ln w="12700" cap="flat">
              <a:noFill/>
              <a:miter lim="400000"/>
            </a:ln>
            <a:effectLst/>
          </p:spPr>
        </p:pic>
        <p:pic>
          <p:nvPicPr>
            <p:cNvPr id="1126" name="pillow-003-supp-gt.jpg"/>
            <p:cNvPicPr/>
            <p:nvPr/>
          </p:nvPicPr>
          <p:blipFill>
            <a:blip r:embed="rId18" cstate="screen">
              <a:extLst>
                <a:ext uri="{28A0092B-C50C-407E-A947-70E740481C1C}">
                  <a14:useLocalDpi xmlns:a14="http://schemas.microsoft.com/office/drawing/2010/main"/>
                </a:ext>
              </a:extLst>
            </a:blip>
            <a:stretch>
              <a:fillRect/>
            </a:stretch>
          </p:blipFill>
          <p:spPr>
            <a:xfrm>
              <a:off x="8648700" y="0"/>
              <a:ext cx="2120900" cy="1609613"/>
            </a:xfrm>
            <a:prstGeom prst="rect">
              <a:avLst/>
            </a:prstGeom>
            <a:ln w="12700" cap="flat">
              <a:noFill/>
              <a:miter lim="400000"/>
            </a:ln>
            <a:effectLst/>
          </p:spPr>
        </p:pic>
        <p:pic>
          <p:nvPicPr>
            <p:cNvPr id="1127" name="pillow-003-supp-out.jpg"/>
            <p:cNvPicPr/>
            <p:nvPr/>
          </p:nvPicPr>
          <p:blipFill>
            <a:blip r:embed="rId19" cstate="screen">
              <a:extLst>
                <a:ext uri="{28A0092B-C50C-407E-A947-70E740481C1C}">
                  <a14:useLocalDpi xmlns:a14="http://schemas.microsoft.com/office/drawing/2010/main"/>
                </a:ext>
              </a:extLst>
            </a:blip>
            <a:stretch>
              <a:fillRect/>
            </a:stretch>
          </p:blipFill>
          <p:spPr>
            <a:xfrm>
              <a:off x="10756900" y="0"/>
              <a:ext cx="2120900" cy="1609613"/>
            </a:xfrm>
            <a:prstGeom prst="rect">
              <a:avLst/>
            </a:prstGeom>
            <a:ln w="12700" cap="flat">
              <a:noFill/>
              <a:miter lim="400000"/>
            </a:ln>
            <a:effectLst/>
          </p:spPr>
        </p:pic>
      </p:grpSp>
      <p:grpSp>
        <p:nvGrpSpPr>
          <p:cNvPr id="1135" name="Group 1135"/>
          <p:cNvGrpSpPr/>
          <p:nvPr/>
        </p:nvGrpSpPr>
        <p:grpSpPr>
          <a:xfrm>
            <a:off x="63500" y="4660900"/>
            <a:ext cx="12877800" cy="1609613"/>
            <a:chOff x="0" y="0"/>
            <a:chExt cx="12877800" cy="1609612"/>
          </a:xfrm>
        </p:grpSpPr>
        <p:pic>
          <p:nvPicPr>
            <p:cNvPr id="1129" name="lamp-001-supp-gt.jpg"/>
            <p:cNvPicPr/>
            <p:nvPr/>
          </p:nvPicPr>
          <p:blipFill>
            <a:blip r:embed="rId20" cstate="screen">
              <a:extLst>
                <a:ext uri="{28A0092B-C50C-407E-A947-70E740481C1C}">
                  <a14:useLocalDpi xmlns:a14="http://schemas.microsoft.com/office/drawing/2010/main"/>
                </a:ext>
              </a:extLst>
            </a:blip>
            <a:stretch>
              <a:fillRect/>
            </a:stretch>
          </p:blipFill>
          <p:spPr>
            <a:xfrm>
              <a:off x="0" y="0"/>
              <a:ext cx="2120900" cy="1609613"/>
            </a:xfrm>
            <a:prstGeom prst="rect">
              <a:avLst/>
            </a:prstGeom>
            <a:ln w="12700" cap="flat">
              <a:noFill/>
              <a:miter lim="400000"/>
            </a:ln>
            <a:effectLst/>
          </p:spPr>
        </p:pic>
        <p:pic>
          <p:nvPicPr>
            <p:cNvPr id="1130" name="lamp-001-supp-out.jpg"/>
            <p:cNvPicPr/>
            <p:nvPr/>
          </p:nvPicPr>
          <p:blipFill>
            <a:blip r:embed="rId21" cstate="screen">
              <a:extLst>
                <a:ext uri="{28A0092B-C50C-407E-A947-70E740481C1C}">
                  <a14:useLocalDpi xmlns:a14="http://schemas.microsoft.com/office/drawing/2010/main"/>
                </a:ext>
              </a:extLst>
            </a:blip>
            <a:stretch>
              <a:fillRect/>
            </a:stretch>
          </p:blipFill>
          <p:spPr>
            <a:xfrm>
              <a:off x="2120900" y="0"/>
              <a:ext cx="2120900" cy="1609613"/>
            </a:xfrm>
            <a:prstGeom prst="rect">
              <a:avLst/>
            </a:prstGeom>
            <a:ln w="12700" cap="flat">
              <a:noFill/>
              <a:miter lim="400000"/>
            </a:ln>
            <a:effectLst/>
          </p:spPr>
        </p:pic>
        <p:pic>
          <p:nvPicPr>
            <p:cNvPr id="1131" name="lamp-002-supp-gt.jpg"/>
            <p:cNvPicPr/>
            <p:nvPr/>
          </p:nvPicPr>
          <p:blipFill>
            <a:blip r:embed="rId22" cstate="screen">
              <a:extLst>
                <a:ext uri="{28A0092B-C50C-407E-A947-70E740481C1C}">
                  <a14:useLocalDpi xmlns:a14="http://schemas.microsoft.com/office/drawing/2010/main"/>
                </a:ext>
              </a:extLst>
            </a:blip>
            <a:stretch>
              <a:fillRect/>
            </a:stretch>
          </p:blipFill>
          <p:spPr>
            <a:xfrm>
              <a:off x="4330700" y="0"/>
              <a:ext cx="2120900" cy="1609613"/>
            </a:xfrm>
            <a:prstGeom prst="rect">
              <a:avLst/>
            </a:prstGeom>
            <a:ln w="12700" cap="flat">
              <a:noFill/>
              <a:miter lim="400000"/>
            </a:ln>
            <a:effectLst/>
          </p:spPr>
        </p:pic>
        <p:pic>
          <p:nvPicPr>
            <p:cNvPr id="1132" name="lamp-002-supp-out.jpg"/>
            <p:cNvPicPr/>
            <p:nvPr/>
          </p:nvPicPr>
          <p:blipFill>
            <a:blip r:embed="rId23" cstate="screen">
              <a:extLst>
                <a:ext uri="{28A0092B-C50C-407E-A947-70E740481C1C}">
                  <a14:useLocalDpi xmlns:a14="http://schemas.microsoft.com/office/drawing/2010/main"/>
                </a:ext>
              </a:extLst>
            </a:blip>
            <a:stretch>
              <a:fillRect/>
            </a:stretch>
          </p:blipFill>
          <p:spPr>
            <a:xfrm>
              <a:off x="6438900" y="0"/>
              <a:ext cx="2120900" cy="1609613"/>
            </a:xfrm>
            <a:prstGeom prst="rect">
              <a:avLst/>
            </a:prstGeom>
            <a:ln w="12700" cap="flat">
              <a:noFill/>
              <a:miter lim="400000"/>
            </a:ln>
            <a:effectLst/>
          </p:spPr>
        </p:pic>
        <p:pic>
          <p:nvPicPr>
            <p:cNvPr id="1133" name="lamp-003-supp-gt.jpg"/>
            <p:cNvPicPr/>
            <p:nvPr/>
          </p:nvPicPr>
          <p:blipFill>
            <a:blip r:embed="rId24" cstate="screen">
              <a:extLst>
                <a:ext uri="{28A0092B-C50C-407E-A947-70E740481C1C}">
                  <a14:useLocalDpi xmlns:a14="http://schemas.microsoft.com/office/drawing/2010/main"/>
                </a:ext>
              </a:extLst>
            </a:blip>
            <a:stretch>
              <a:fillRect/>
            </a:stretch>
          </p:blipFill>
          <p:spPr>
            <a:xfrm>
              <a:off x="8648700" y="0"/>
              <a:ext cx="2120900" cy="1609613"/>
            </a:xfrm>
            <a:prstGeom prst="rect">
              <a:avLst/>
            </a:prstGeom>
            <a:ln w="12700" cap="flat">
              <a:noFill/>
              <a:miter lim="400000"/>
            </a:ln>
            <a:effectLst/>
          </p:spPr>
        </p:pic>
        <p:pic>
          <p:nvPicPr>
            <p:cNvPr id="1134" name="lamp-003-supp-out.jpg"/>
            <p:cNvPicPr/>
            <p:nvPr/>
          </p:nvPicPr>
          <p:blipFill>
            <a:blip r:embed="rId25" cstate="screen">
              <a:extLst>
                <a:ext uri="{28A0092B-C50C-407E-A947-70E740481C1C}">
                  <a14:useLocalDpi xmlns:a14="http://schemas.microsoft.com/office/drawing/2010/main"/>
                </a:ext>
              </a:extLst>
            </a:blip>
            <a:stretch>
              <a:fillRect/>
            </a:stretch>
          </p:blipFill>
          <p:spPr>
            <a:xfrm>
              <a:off x="10756900" y="0"/>
              <a:ext cx="2120900" cy="1609613"/>
            </a:xfrm>
            <a:prstGeom prst="rect">
              <a:avLst/>
            </a:prstGeom>
            <a:ln w="12700" cap="flat">
              <a:noFill/>
              <a:miter lim="400000"/>
            </a:ln>
            <a:effectLst/>
          </p:spPr>
        </p:pic>
      </p:grpSp>
      <p:grpSp>
        <p:nvGrpSpPr>
          <p:cNvPr id="1142" name="Group 1142"/>
          <p:cNvGrpSpPr/>
          <p:nvPr/>
        </p:nvGrpSpPr>
        <p:grpSpPr>
          <a:xfrm>
            <a:off x="63500" y="8039100"/>
            <a:ext cx="12877800" cy="1609613"/>
            <a:chOff x="0" y="0"/>
            <a:chExt cx="12877800" cy="1609612"/>
          </a:xfrm>
        </p:grpSpPr>
        <p:pic>
          <p:nvPicPr>
            <p:cNvPr id="1136" name="toilet-001-supp-gt.jpg"/>
            <p:cNvPicPr/>
            <p:nvPr/>
          </p:nvPicPr>
          <p:blipFill>
            <a:blip r:embed="rId26" cstate="screen">
              <a:extLst>
                <a:ext uri="{28A0092B-C50C-407E-A947-70E740481C1C}">
                  <a14:useLocalDpi xmlns:a14="http://schemas.microsoft.com/office/drawing/2010/main"/>
                </a:ext>
              </a:extLst>
            </a:blip>
            <a:stretch>
              <a:fillRect/>
            </a:stretch>
          </p:blipFill>
          <p:spPr>
            <a:xfrm>
              <a:off x="0" y="0"/>
              <a:ext cx="2120900" cy="1609613"/>
            </a:xfrm>
            <a:prstGeom prst="rect">
              <a:avLst/>
            </a:prstGeom>
            <a:ln w="12700" cap="flat">
              <a:noFill/>
              <a:miter lim="400000"/>
            </a:ln>
            <a:effectLst/>
          </p:spPr>
        </p:pic>
        <p:pic>
          <p:nvPicPr>
            <p:cNvPr id="1137" name="toilet-001-supp-out.jpg"/>
            <p:cNvPicPr/>
            <p:nvPr/>
          </p:nvPicPr>
          <p:blipFill>
            <a:blip r:embed="rId27" cstate="screen">
              <a:extLst>
                <a:ext uri="{28A0092B-C50C-407E-A947-70E740481C1C}">
                  <a14:useLocalDpi xmlns:a14="http://schemas.microsoft.com/office/drawing/2010/main"/>
                </a:ext>
              </a:extLst>
            </a:blip>
            <a:stretch>
              <a:fillRect/>
            </a:stretch>
          </p:blipFill>
          <p:spPr>
            <a:xfrm>
              <a:off x="2120900" y="0"/>
              <a:ext cx="2120900" cy="1609613"/>
            </a:xfrm>
            <a:prstGeom prst="rect">
              <a:avLst/>
            </a:prstGeom>
            <a:ln w="12700" cap="flat">
              <a:noFill/>
              <a:miter lim="400000"/>
            </a:ln>
            <a:effectLst/>
          </p:spPr>
        </p:pic>
        <p:pic>
          <p:nvPicPr>
            <p:cNvPr id="1138" name="toilet-002-supp-gt.jpg"/>
            <p:cNvPicPr/>
            <p:nvPr/>
          </p:nvPicPr>
          <p:blipFill>
            <a:blip r:embed="rId28" cstate="screen">
              <a:extLst>
                <a:ext uri="{28A0092B-C50C-407E-A947-70E740481C1C}">
                  <a14:useLocalDpi xmlns:a14="http://schemas.microsoft.com/office/drawing/2010/main"/>
                </a:ext>
              </a:extLst>
            </a:blip>
            <a:stretch>
              <a:fillRect/>
            </a:stretch>
          </p:blipFill>
          <p:spPr>
            <a:xfrm>
              <a:off x="4330700" y="0"/>
              <a:ext cx="2120900" cy="1609613"/>
            </a:xfrm>
            <a:prstGeom prst="rect">
              <a:avLst/>
            </a:prstGeom>
            <a:ln w="12700" cap="flat">
              <a:noFill/>
              <a:miter lim="400000"/>
            </a:ln>
            <a:effectLst/>
          </p:spPr>
        </p:pic>
        <p:pic>
          <p:nvPicPr>
            <p:cNvPr id="1139" name="toilet-002-supp-out.jpg"/>
            <p:cNvPicPr/>
            <p:nvPr/>
          </p:nvPicPr>
          <p:blipFill>
            <a:blip r:embed="rId29" cstate="screen">
              <a:extLst>
                <a:ext uri="{28A0092B-C50C-407E-A947-70E740481C1C}">
                  <a14:useLocalDpi xmlns:a14="http://schemas.microsoft.com/office/drawing/2010/main"/>
                </a:ext>
              </a:extLst>
            </a:blip>
            <a:stretch>
              <a:fillRect/>
            </a:stretch>
          </p:blipFill>
          <p:spPr>
            <a:xfrm>
              <a:off x="6438900" y="0"/>
              <a:ext cx="2120900" cy="1609613"/>
            </a:xfrm>
            <a:prstGeom prst="rect">
              <a:avLst/>
            </a:prstGeom>
            <a:ln w="12700" cap="flat">
              <a:noFill/>
              <a:miter lim="400000"/>
            </a:ln>
            <a:effectLst/>
          </p:spPr>
        </p:pic>
        <p:pic>
          <p:nvPicPr>
            <p:cNvPr id="1140" name="toilet-003-supp-gt.jpg"/>
            <p:cNvPicPr/>
            <p:nvPr/>
          </p:nvPicPr>
          <p:blipFill>
            <a:blip r:embed="rId30" cstate="screen">
              <a:extLst>
                <a:ext uri="{28A0092B-C50C-407E-A947-70E740481C1C}">
                  <a14:useLocalDpi xmlns:a14="http://schemas.microsoft.com/office/drawing/2010/main"/>
                </a:ext>
              </a:extLst>
            </a:blip>
            <a:stretch>
              <a:fillRect/>
            </a:stretch>
          </p:blipFill>
          <p:spPr>
            <a:xfrm>
              <a:off x="8648700" y="0"/>
              <a:ext cx="2120900" cy="1609613"/>
            </a:xfrm>
            <a:prstGeom prst="rect">
              <a:avLst/>
            </a:prstGeom>
            <a:ln w="12700" cap="flat">
              <a:noFill/>
              <a:miter lim="400000"/>
            </a:ln>
            <a:effectLst/>
          </p:spPr>
        </p:pic>
        <p:pic>
          <p:nvPicPr>
            <p:cNvPr id="1141" name="toilet-003-supp-out.jpg"/>
            <p:cNvPicPr/>
            <p:nvPr/>
          </p:nvPicPr>
          <p:blipFill>
            <a:blip r:embed="rId31" cstate="screen">
              <a:extLst>
                <a:ext uri="{28A0092B-C50C-407E-A947-70E740481C1C}">
                  <a14:useLocalDpi xmlns:a14="http://schemas.microsoft.com/office/drawing/2010/main"/>
                </a:ext>
              </a:extLst>
            </a:blip>
            <a:stretch>
              <a:fillRect/>
            </a:stretch>
          </p:blipFill>
          <p:spPr>
            <a:xfrm>
              <a:off x="10756900" y="0"/>
              <a:ext cx="2120900" cy="1609613"/>
            </a:xfrm>
            <a:prstGeom prst="rect">
              <a:avLst/>
            </a:prstGeom>
            <a:ln w="12700" cap="flat">
              <a:noFill/>
              <a:miter lim="400000"/>
            </a:ln>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 name="Shape 1156"/>
          <p:cNvSpPr>
            <a:spLocks noGrp="1"/>
          </p:cNvSpPr>
          <p:nvPr>
            <p:ph type="title"/>
          </p:nvPr>
        </p:nvSpPr>
        <p:spPr>
          <a:prstGeom prst="rect">
            <a:avLst/>
          </a:prstGeom>
        </p:spPr>
        <p:txBody>
          <a:bodyPr/>
          <a:lstStyle>
            <a:lvl1pPr>
              <a:defRPr sz="4800"/>
            </a:lvl1pPr>
          </a:lstStyle>
          <a:p>
            <a:pPr lvl="0">
              <a:defRPr sz="1800"/>
            </a:pPr>
            <a:r>
              <a:rPr lang="en-US" sz="4800" dirty="0" smtClean="0"/>
              <a:t>Instance Segmentation</a:t>
            </a:r>
            <a:endParaRPr sz="4800" dirty="0"/>
          </a:p>
        </p:txBody>
      </p:sp>
      <p:sp>
        <p:nvSpPr>
          <p:cNvPr id="1157" name="Shape 1157"/>
          <p:cNvSpPr/>
          <p:nvPr/>
        </p:nvSpPr>
        <p:spPr>
          <a:xfrm>
            <a:off x="118024" y="1117600"/>
            <a:ext cx="12738101"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40" marR="40640" lvl="0" algn="l" defTabSz="1801812">
              <a:buClr>
                <a:srgbClr val="000000"/>
              </a:buClr>
              <a:buFont typeface="Century Gothic"/>
              <a:defRPr sz="1800"/>
            </a:pPr>
            <a:r>
              <a:rPr sz="4200">
                <a:solidFill>
                  <a:srgbClr val="0433FF"/>
                </a:solidFill>
                <a:uFill>
                  <a:solidFill>
                    <a:srgbClr val="0433FF"/>
                  </a:solidFill>
                </a:uFill>
                <a:latin typeface="+mn-lt"/>
                <a:ea typeface="+mn-ea"/>
                <a:cs typeface="+mn-cs"/>
                <a:sym typeface="Century Gothic"/>
              </a:rPr>
              <a:t> For Semantic Segmentation </a:t>
            </a:r>
            <a:r>
              <a:rPr sz="3600">
                <a:uFill>
                  <a:solidFill/>
                </a:uFill>
                <a:latin typeface="+mn-lt"/>
                <a:ea typeface="+mn-ea"/>
                <a:cs typeface="+mn-cs"/>
                <a:sym typeface="Century Gothic"/>
              </a:rPr>
              <a:t>(Performance)</a:t>
            </a:r>
          </a:p>
        </p:txBody>
      </p:sp>
      <p:graphicFrame>
        <p:nvGraphicFramePr>
          <p:cNvPr id="1158" name="Table 1158"/>
          <p:cNvGraphicFramePr/>
          <p:nvPr>
            <p:extLst>
              <p:ext uri="{D42A27DB-BD31-4B8C-83A1-F6EECF244321}">
                <p14:modId xmlns:p14="http://schemas.microsoft.com/office/powerpoint/2010/main" val="1088398178"/>
              </p:ext>
            </p:extLst>
          </p:nvPr>
        </p:nvGraphicFramePr>
        <p:xfrm>
          <a:off x="114300" y="2921000"/>
          <a:ext cx="12699055" cy="3708396"/>
        </p:xfrm>
        <a:graphic>
          <a:graphicData uri="http://schemas.openxmlformats.org/drawingml/2006/table">
            <a:tbl>
              <a:tblPr>
                <a:tableStyleId>{4C3C2611-4C71-4FC5-86AE-919BDF0F9419}</a:tableStyleId>
              </a:tblPr>
              <a:tblGrid>
                <a:gridCol w="2072238"/>
                <a:gridCol w="1919082"/>
                <a:gridCol w="1503211"/>
                <a:gridCol w="1442206"/>
                <a:gridCol w="2012418"/>
                <a:gridCol w="1874950"/>
                <a:gridCol w="1874950"/>
              </a:tblGrid>
              <a:tr h="757516">
                <a:tc>
                  <a:txBody>
                    <a:bodyPr/>
                    <a:lstStyle/>
                    <a:p>
                      <a:pPr lvl="0" defTabSz="914400">
                        <a:tabLst>
                          <a:tab pos="914400" algn="l"/>
                        </a:tabLst>
                        <a:defRPr sz="3600">
                          <a:latin typeface="+mn-lt"/>
                          <a:ea typeface="+mn-ea"/>
                          <a:cs typeface="+mn-cs"/>
                          <a:sym typeface="Century Gothic"/>
                        </a:defRPr>
                      </a:pPr>
                      <a:endParaRPr/>
                    </a:p>
                  </a:txBody>
                  <a:tcPr marL="50800" marR="50800" marT="50800" marB="50800" anchor="ctr" horzOverflow="overflow">
                    <a:lnL w="19050">
                      <a:miter lim="400000"/>
                    </a:lnL>
                    <a:lnR w="19050">
                      <a:solidFill>
                        <a:srgbClr val="000000"/>
                      </a:solidFill>
                      <a:miter lim="400000"/>
                    </a:lnR>
                    <a:lnT w="19050">
                      <a:miter lim="400000"/>
                    </a:lnT>
                    <a:lnB w="19050">
                      <a:solidFill>
                        <a:srgbClr val="000000"/>
                      </a:solidFill>
                      <a:miter lim="400000"/>
                    </a:lnB>
                    <a:noFill/>
                  </a:tcPr>
                </a:tc>
                <a:tc>
                  <a:txBody>
                    <a:bodyPr/>
                    <a:lstStyle/>
                    <a:p>
                      <a:pPr lvl="0" defTabSz="914400">
                        <a:tabLst>
                          <a:tab pos="914400" algn="l"/>
                        </a:tabLst>
                      </a:pPr>
                      <a:r>
                        <a:rPr sz="1700" b="1">
                          <a:latin typeface="+mn-lt"/>
                          <a:ea typeface="+mn-ea"/>
                          <a:cs typeface="+mn-cs"/>
                          <a:sym typeface="Century Gothic"/>
                        </a:rPr>
                        <a:t>Silberman et al.
ECCV 12</a:t>
                      </a:r>
                    </a:p>
                  </a:txBody>
                  <a:tcPr marL="50800" marR="50800" marT="50800" marB="50800" anchor="ctr" horzOverflow="overflow">
                    <a:lnL w="19050">
                      <a:solidFill>
                        <a:srgbClr val="000000"/>
                      </a:solidFill>
                      <a:miter lim="400000"/>
                    </a:lnL>
                    <a:lnR w="19050">
                      <a:miter lim="400000"/>
                    </a:lnR>
                    <a:lnT w="19050">
                      <a:miter lim="400000"/>
                    </a:lnT>
                    <a:lnB w="19050">
                      <a:solidFill>
                        <a:srgbClr val="000000"/>
                      </a:solidFill>
                      <a:miter lim="400000"/>
                    </a:lnB>
                    <a:noFill/>
                  </a:tcPr>
                </a:tc>
                <a:tc>
                  <a:txBody>
                    <a:bodyPr/>
                    <a:lstStyle/>
                    <a:p>
                      <a:pPr lvl="0" defTabSz="914400">
                        <a:tabLst>
                          <a:tab pos="914400" algn="l"/>
                        </a:tabLst>
                      </a:pPr>
                      <a:r>
                        <a:rPr sz="1700" b="1">
                          <a:latin typeface="+mn-lt"/>
                          <a:ea typeface="+mn-ea"/>
                          <a:cs typeface="+mn-cs"/>
                          <a:sym typeface="Century Gothic"/>
                        </a:rPr>
                        <a:t>Ren et al.
CVPR 12</a:t>
                      </a:r>
                    </a:p>
                  </a:txBody>
                  <a:tcPr marL="50800" marR="50800" marT="50800" marB="50800" anchor="ctr" horzOverflow="overflow">
                    <a:lnL w="19050">
                      <a:miter lim="400000"/>
                    </a:lnL>
                    <a:lnR w="19050">
                      <a:miter lim="400000"/>
                    </a:lnR>
                    <a:lnT w="19050">
                      <a:miter lim="400000"/>
                    </a:lnT>
                    <a:lnB w="19050">
                      <a:solidFill>
                        <a:srgbClr val="000000"/>
                      </a:solidFill>
                      <a:miter lim="400000"/>
                    </a:lnB>
                    <a:noFill/>
                  </a:tcPr>
                </a:tc>
                <a:tc>
                  <a:txBody>
                    <a:bodyPr/>
                    <a:lstStyle/>
                    <a:p>
                      <a:pPr lvl="0" defTabSz="914400">
                        <a:tabLst>
                          <a:tab pos="914400" algn="l"/>
                        </a:tabLst>
                      </a:pPr>
                      <a:r>
                        <a:rPr sz="1700" b="1">
                          <a:latin typeface="+mn-lt"/>
                          <a:ea typeface="+mn-ea"/>
                          <a:cs typeface="+mn-cs"/>
                          <a:sym typeface="Century Gothic"/>
                        </a:rPr>
                        <a:t>Gupta et al.
CVPR 13</a:t>
                      </a:r>
                    </a:p>
                  </a:txBody>
                  <a:tcPr marL="50800" marR="50800" marT="50800" marB="50800" anchor="ctr" horzOverflow="overflow">
                    <a:lnL w="19050">
                      <a:miter lim="400000"/>
                    </a:lnL>
                    <a:lnR w="19050">
                      <a:solidFill>
                        <a:srgbClr val="000000"/>
                      </a:solidFill>
                      <a:miter lim="400000"/>
                    </a:lnR>
                    <a:lnT w="19050">
                      <a:miter lim="400000"/>
                    </a:lnT>
                    <a:lnB w="19050">
                      <a:solidFill>
                        <a:srgbClr val="000000"/>
                      </a:solidFill>
                      <a:miter lim="400000"/>
                    </a:lnB>
                    <a:noFill/>
                  </a:tcPr>
                </a:tc>
                <a:tc>
                  <a:txBody>
                    <a:bodyPr/>
                    <a:lstStyle/>
                    <a:p>
                      <a:pPr lvl="0" defTabSz="914400">
                        <a:tabLst>
                          <a:tab pos="914400" algn="l"/>
                        </a:tabLst>
                      </a:pPr>
                      <a:r>
                        <a:rPr sz="1700" b="1">
                          <a:latin typeface="+mn-lt"/>
                          <a:ea typeface="+mn-ea"/>
                          <a:cs typeface="+mn-cs"/>
                          <a:sym typeface="Century Gothic"/>
                        </a:rPr>
                        <a:t>Gupta et al. (13)
+ RGB-D DPM</a:t>
                      </a:r>
                    </a:p>
                  </a:txBody>
                  <a:tcPr marL="50800" marR="50800" marT="50800" marB="50800" anchor="ctr" horzOverflow="overflow">
                    <a:lnL w="19050">
                      <a:solidFill>
                        <a:srgbClr val="000000"/>
                      </a:solidFill>
                      <a:miter lim="400000"/>
                    </a:lnL>
                    <a:lnR w="19050">
                      <a:miter lim="400000"/>
                    </a:lnR>
                    <a:lnT w="19050">
                      <a:miter lim="400000"/>
                    </a:lnT>
                    <a:lnB w="19050">
                      <a:solidFill>
                        <a:srgbClr val="000000"/>
                      </a:solidFill>
                      <a:miter lim="400000"/>
                    </a:lnB>
                    <a:noFill/>
                  </a:tcPr>
                </a:tc>
                <a:tc>
                  <a:txBody>
                    <a:bodyPr/>
                    <a:lstStyle/>
                    <a:p>
                      <a:pPr lvl="0" defTabSz="914400">
                        <a:tabLst>
                          <a:tab pos="914400" algn="l"/>
                        </a:tabLst>
                      </a:pPr>
                      <a:r>
                        <a:rPr sz="1700" b="1">
                          <a:latin typeface="+mn-lt"/>
                          <a:ea typeface="+mn-ea"/>
                          <a:cs typeface="+mn-cs"/>
                          <a:sym typeface="Century Gothic"/>
                        </a:rPr>
                        <a:t>Gupta et al. (13)
+ Our Obj Det.</a:t>
                      </a:r>
                    </a:p>
                  </a:txBody>
                  <a:tcPr marL="50800" marR="50800" marT="50800" marB="50800" anchor="ctr" horzOverflow="overflow">
                    <a:lnL w="19050">
                      <a:miter lim="400000"/>
                    </a:lnL>
                    <a:lnR w="19050">
                      <a:miter lim="400000"/>
                    </a:lnR>
                    <a:lnT w="19050">
                      <a:miter lim="400000"/>
                    </a:lnT>
                    <a:lnB w="19050">
                      <a:solidFill>
                        <a:srgbClr val="000000"/>
                      </a:solidFill>
                      <a:miter lim="400000"/>
                    </a:lnB>
                    <a:noFill/>
                  </a:tcPr>
                </a:tc>
                <a:tc>
                  <a:txBody>
                    <a:bodyPr/>
                    <a:lstStyle/>
                    <a:p>
                      <a:pPr lvl="0" defTabSz="914400">
                        <a:tabLst>
                          <a:tab pos="914400" algn="l"/>
                        </a:tabLst>
                      </a:pPr>
                      <a:r>
                        <a:rPr sz="1700" b="1">
                          <a:latin typeface="+mn-lt"/>
                          <a:ea typeface="+mn-ea"/>
                          <a:cs typeface="+mn-cs"/>
                          <a:sym typeface="Century Gothic"/>
                        </a:rPr>
                        <a:t>+ Instance Segm.</a:t>
                      </a:r>
                    </a:p>
                  </a:txBody>
                  <a:tcPr marL="50800" marR="50800" marT="50800" marB="50800" anchor="ctr" horzOverflow="overflow">
                    <a:lnL w="19050">
                      <a:miter lim="400000"/>
                    </a:lnL>
                    <a:lnR w="19050">
                      <a:miter lim="400000"/>
                    </a:lnR>
                    <a:lnT w="19050">
                      <a:miter lim="400000"/>
                    </a:lnT>
                    <a:lnB w="19050">
                      <a:solidFill>
                        <a:srgbClr val="000000"/>
                      </a:solidFill>
                      <a:miter lim="400000"/>
                    </a:lnB>
                    <a:noFill/>
                  </a:tcPr>
                </a:tc>
              </a:tr>
              <a:tr h="590176">
                <a:tc>
                  <a:txBody>
                    <a:bodyPr/>
                    <a:lstStyle/>
                    <a:p>
                      <a:pPr lvl="0" defTabSz="914400">
                        <a:tabLst>
                          <a:tab pos="914400" algn="l"/>
                        </a:tabLst>
                      </a:pPr>
                      <a:r>
                        <a:rPr sz="2100" b="1">
                          <a:latin typeface="+mn-lt"/>
                          <a:ea typeface="+mn-ea"/>
                          <a:cs typeface="+mn-cs"/>
                          <a:sym typeface="Century Gothic"/>
                        </a:rPr>
                        <a:t>fwavacc</a:t>
                      </a:r>
                    </a:p>
                  </a:txBody>
                  <a:tcPr marL="50800" marR="50800" marT="50800" marB="50800" anchor="ctr" horzOverflow="overflow">
                    <a:lnL w="19050">
                      <a:miter lim="400000"/>
                    </a:lnL>
                    <a:lnR w="19050">
                      <a:solidFill>
                        <a:srgbClr val="000000"/>
                      </a:solidFill>
                      <a:miter lim="400000"/>
                    </a:lnR>
                    <a:lnT w="190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38.2</a:t>
                      </a:r>
                    </a:p>
                  </a:txBody>
                  <a:tcPr marL="50800" marR="50800" marT="50800" marB="50800" anchor="ctr" horzOverflow="overflow">
                    <a:lnL w="19050">
                      <a:solidFill>
                        <a:srgbClr val="000000"/>
                      </a:solidFill>
                      <a:miter lim="400000"/>
                    </a:lnL>
                    <a:lnR w="19050">
                      <a:miter lim="400000"/>
                    </a:lnR>
                    <a:lnT w="190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37.6</a:t>
                      </a:r>
                    </a:p>
                  </a:txBody>
                  <a:tcPr marL="50800" marR="50800" marT="50800" marB="50800" anchor="ctr" horzOverflow="overflow">
                    <a:lnL w="19050">
                      <a:miter lim="400000"/>
                    </a:lnL>
                    <a:lnR w="19050">
                      <a:miter lim="400000"/>
                    </a:lnR>
                    <a:lnT w="190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43.4</a:t>
                      </a:r>
                    </a:p>
                  </a:txBody>
                  <a:tcPr marL="50800" marR="50800" marT="50800" marB="50800" anchor="ctr" horzOverflow="overflow">
                    <a:lnL w="19050">
                      <a:miter lim="400000"/>
                    </a:lnL>
                    <a:lnR w="19050">
                      <a:solidFill>
                        <a:srgbClr val="000000"/>
                      </a:solidFill>
                      <a:miter lim="400000"/>
                    </a:lnR>
                    <a:lnT w="190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45.2</a:t>
                      </a:r>
                    </a:p>
                  </a:txBody>
                  <a:tcPr marL="50800" marR="50800" marT="50800" marB="50800" anchor="ctr" horzOverflow="overflow">
                    <a:lnL w="19050">
                      <a:solidFill>
                        <a:srgbClr val="000000"/>
                      </a:solidFill>
                      <a:miter lim="400000"/>
                    </a:lnL>
                    <a:lnR w="19050">
                      <a:miter lim="400000"/>
                    </a:lnR>
                    <a:lnT w="190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47</a:t>
                      </a:r>
                    </a:p>
                  </a:txBody>
                  <a:tcPr marL="50800" marR="50800" marT="50800" marB="50800" anchor="ctr" horzOverflow="overflow">
                    <a:lnL w="19050">
                      <a:miter lim="400000"/>
                    </a:lnL>
                    <a:lnR w="19050">
                      <a:miter lim="400000"/>
                    </a:lnR>
                    <a:lnT w="19050">
                      <a:solidFill>
                        <a:srgbClr val="000000"/>
                      </a:solidFill>
                      <a:miter lim="400000"/>
                    </a:lnT>
                    <a:lnB w="6350">
                      <a:solidFill>
                        <a:srgbClr val="000000"/>
                      </a:solidFill>
                      <a:miter lim="400000"/>
                    </a:lnB>
                    <a:noFill/>
                  </a:tcPr>
                </a:tc>
                <a:tc>
                  <a:txBody>
                    <a:bodyPr/>
                    <a:lstStyle/>
                    <a:p>
                      <a:pPr lvl="0" defTabSz="457200"/>
                      <a:r>
                        <a:rPr sz="2200" b="1">
                          <a:latin typeface="+mn-lt"/>
                          <a:ea typeface="+mn-ea"/>
                          <a:cs typeface="+mn-cs"/>
                          <a:sym typeface="Century Gothic"/>
                        </a:rPr>
                        <a:t>47.74</a:t>
                      </a:r>
                    </a:p>
                  </a:txBody>
                  <a:tcPr marL="50800" marR="50800" marT="50800" marB="50800" anchor="ctr" horzOverflow="overflow">
                    <a:lnL w="19050">
                      <a:miter lim="400000"/>
                    </a:lnL>
                    <a:lnR w="19050">
                      <a:miter lim="400000"/>
                    </a:lnR>
                    <a:lnT w="19050">
                      <a:solidFill>
                        <a:srgbClr val="000000"/>
                      </a:solidFill>
                      <a:miter lim="400000"/>
                    </a:lnT>
                    <a:lnB w="6350">
                      <a:solidFill>
                        <a:srgbClr val="000000"/>
                      </a:solidFill>
                      <a:miter lim="400000"/>
                    </a:lnB>
                    <a:noFill/>
                  </a:tcPr>
                </a:tc>
              </a:tr>
              <a:tr h="590176">
                <a:tc>
                  <a:txBody>
                    <a:bodyPr/>
                    <a:lstStyle/>
                    <a:p>
                      <a:pPr lvl="0" defTabSz="914400">
                        <a:tabLst>
                          <a:tab pos="914400" algn="l"/>
                        </a:tabLst>
                      </a:pPr>
                      <a:r>
                        <a:rPr sz="2100" b="1">
                          <a:latin typeface="+mn-lt"/>
                          <a:ea typeface="+mn-ea"/>
                          <a:cs typeface="+mn-cs"/>
                          <a:sym typeface="Century Gothic"/>
                        </a:rPr>
                        <a:t>avacc</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19</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20.5</a:t>
                      </a:r>
                    </a:p>
                  </a:txBody>
                  <a:tcPr marL="50800" marR="50800" marT="50800" marB="50800" anchor="ctr" horzOverflow="overflow">
                    <a:lnL w="19050">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24.3</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27.3</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28.6</a:t>
                      </a:r>
                    </a:p>
                  </a:txBody>
                  <a:tcPr marL="50800" marR="50800" marT="50800" marB="50800" anchor="ctr" horzOverflow="overflow">
                    <a:lnL w="19050">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200" b="1">
                          <a:latin typeface="+mn-lt"/>
                          <a:ea typeface="+mn-ea"/>
                          <a:cs typeface="+mn-cs"/>
                          <a:sym typeface="Century Gothic"/>
                        </a:rPr>
                        <a:t>29.71</a:t>
                      </a:r>
                    </a:p>
                  </a:txBody>
                  <a:tcPr marL="50800" marR="50800" marT="50800" marB="50800" anchor="ctr" horzOverflow="overflow">
                    <a:lnL w="19050">
                      <a:miter lim="400000"/>
                    </a:lnL>
                    <a:lnR w="19050">
                      <a:miter lim="400000"/>
                    </a:lnR>
                    <a:lnT w="6350">
                      <a:solidFill>
                        <a:srgbClr val="000000"/>
                      </a:solidFill>
                      <a:miter lim="400000"/>
                    </a:lnT>
                    <a:lnB w="6350">
                      <a:solidFill>
                        <a:srgbClr val="000000"/>
                      </a:solidFill>
                      <a:miter lim="400000"/>
                    </a:lnB>
                    <a:noFill/>
                  </a:tcPr>
                </a:tc>
              </a:tr>
              <a:tr h="590176">
                <a:tc>
                  <a:txBody>
                    <a:bodyPr/>
                    <a:lstStyle/>
                    <a:p>
                      <a:pPr lvl="0" defTabSz="914400">
                        <a:tabLst>
                          <a:tab pos="914400" algn="l"/>
                        </a:tabLst>
                      </a:pPr>
                      <a:r>
                        <a:rPr sz="2100" b="1">
                          <a:latin typeface="+mn-lt"/>
                          <a:ea typeface="+mn-ea"/>
                          <a:cs typeface="+mn-cs"/>
                          <a:sym typeface="Century Gothic"/>
                        </a:rPr>
                        <a:t>mean (maxIU)</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21.4</a:t>
                      </a:r>
                    </a:p>
                  </a:txBody>
                  <a:tcPr marL="50800" marR="50800" marT="50800" marB="50800" anchor="ctr" horzOverflow="overflow">
                    <a:lnL w="19050">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27.9</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29.6</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31.3</a:t>
                      </a:r>
                    </a:p>
                  </a:txBody>
                  <a:tcPr marL="50800" marR="50800" marT="50800" marB="50800" anchor="ctr" horzOverflow="overflow">
                    <a:lnL w="19050">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200" b="1">
                          <a:latin typeface="+mn-lt"/>
                          <a:ea typeface="+mn-ea"/>
                          <a:cs typeface="+mn-cs"/>
                          <a:sym typeface="Century Gothic"/>
                        </a:rPr>
                        <a:t>32.90</a:t>
                      </a:r>
                    </a:p>
                  </a:txBody>
                  <a:tcPr marL="50800" marR="50800" marT="50800" marB="50800" anchor="ctr" horzOverflow="overflow">
                    <a:lnL w="19050">
                      <a:miter lim="400000"/>
                    </a:lnL>
                    <a:lnR w="19050">
                      <a:miter lim="400000"/>
                    </a:lnR>
                    <a:lnT w="6350">
                      <a:solidFill>
                        <a:srgbClr val="000000"/>
                      </a:solidFill>
                      <a:miter lim="400000"/>
                    </a:lnT>
                    <a:lnB w="6350">
                      <a:solidFill>
                        <a:srgbClr val="000000"/>
                      </a:solidFill>
                      <a:miter lim="400000"/>
                    </a:lnB>
                    <a:noFill/>
                  </a:tcPr>
                </a:tc>
              </a:tr>
              <a:tr h="590176">
                <a:tc>
                  <a:txBody>
                    <a:bodyPr/>
                    <a:lstStyle/>
                    <a:p>
                      <a:pPr lvl="0" defTabSz="914400">
                        <a:tabLst>
                          <a:tab pos="914400" algn="l"/>
                        </a:tabLst>
                      </a:pPr>
                      <a:r>
                        <a:rPr sz="2100" b="1">
                          <a:latin typeface="+mn-lt"/>
                          <a:ea typeface="+mn-ea"/>
                          <a:cs typeface="+mn-cs"/>
                          <a:sym typeface="Century Gothic"/>
                        </a:rPr>
                        <a:t>pixacc</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54.6</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49.3</a:t>
                      </a:r>
                    </a:p>
                  </a:txBody>
                  <a:tcPr marL="50800" marR="50800" marT="50800" marB="50800" anchor="ctr" horzOverflow="overflow">
                    <a:lnL w="19050">
                      <a:miter lim="400000"/>
                    </a:lnL>
                    <a:lnR w="19050">
                      <a:miter lim="400000"/>
                    </a:lnR>
                    <a:lnT w="6350">
                      <a:solidFill>
                        <a:srgbClr val="000000"/>
                      </a:solidFill>
                      <a:miter lim="400000"/>
                    </a:lnT>
                    <a:lnB w="6350">
                      <a:solidFill>
                        <a:srgbClr val="000000"/>
                      </a:solidFill>
                      <a:miter lim="400000"/>
                    </a:lnB>
                    <a:noFill/>
                  </a:tcPr>
                </a:tc>
                <a:tc>
                  <a:txBody>
                    <a:bodyPr/>
                    <a:lstStyle/>
                    <a:p>
                      <a:pPr lvl="0" defTabSz="457200"/>
                      <a:r>
                        <a:rPr sz="2200">
                          <a:latin typeface="+mn-lt"/>
                          <a:ea typeface="+mn-ea"/>
                          <a:cs typeface="+mn-cs"/>
                          <a:sym typeface="Century Gothic"/>
                        </a:rPr>
                        <a:t>57.9</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38100" cap="flat" cmpd="sng" algn="ctr">
                      <a:solidFill>
                        <a:srgbClr val="FF0000"/>
                      </a:solidFill>
                      <a:prstDash val="solid"/>
                      <a:round/>
                      <a:headEnd type="none" w="med" len="med"/>
                      <a:tailEnd type="none" w="med" len="med"/>
                    </a:lnB>
                    <a:noFill/>
                  </a:tcPr>
                </a:tc>
                <a:tc>
                  <a:txBody>
                    <a:bodyPr/>
                    <a:lstStyle/>
                    <a:p>
                      <a:pPr lvl="0" defTabSz="457200"/>
                      <a:r>
                        <a:rPr sz="2200">
                          <a:latin typeface="+mn-lt"/>
                          <a:ea typeface="+mn-ea"/>
                          <a:cs typeface="+mn-cs"/>
                          <a:sym typeface="Century Gothic"/>
                        </a:rPr>
                        <a:t>59</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38100" cap="flat" cmpd="sng" algn="ctr">
                      <a:solidFill>
                        <a:srgbClr val="FF0000"/>
                      </a:solidFill>
                      <a:prstDash val="solid"/>
                      <a:round/>
                      <a:headEnd type="none" w="med" len="med"/>
                      <a:tailEnd type="none" w="med" len="med"/>
                    </a:lnB>
                    <a:noFill/>
                  </a:tcPr>
                </a:tc>
                <a:tc>
                  <a:txBody>
                    <a:bodyPr/>
                    <a:lstStyle/>
                    <a:p>
                      <a:pPr lvl="0" defTabSz="457200"/>
                      <a:r>
                        <a:rPr sz="2200">
                          <a:latin typeface="+mn-lt"/>
                          <a:ea typeface="+mn-ea"/>
                          <a:cs typeface="+mn-cs"/>
                          <a:sym typeface="Century Gothic"/>
                        </a:rPr>
                        <a:t>60.3</a:t>
                      </a:r>
                    </a:p>
                  </a:txBody>
                  <a:tcPr marL="50800" marR="50800" marT="50800" marB="50800" anchor="ctr" horzOverflow="overflow">
                    <a:lnL w="19050">
                      <a:miter lim="400000"/>
                    </a:lnL>
                    <a:lnR w="19050">
                      <a:miter lim="400000"/>
                    </a:lnR>
                    <a:lnT w="6350">
                      <a:solidFill>
                        <a:srgbClr val="000000"/>
                      </a:solidFill>
                      <a:miter lim="400000"/>
                    </a:lnT>
                    <a:lnB w="38100" cap="flat" cmpd="sng" algn="ctr">
                      <a:solidFill>
                        <a:srgbClr val="FF0000"/>
                      </a:solidFill>
                      <a:prstDash val="solid"/>
                      <a:round/>
                      <a:headEnd type="none" w="med" len="med"/>
                      <a:tailEnd type="none" w="med" len="med"/>
                    </a:lnB>
                    <a:noFill/>
                  </a:tcPr>
                </a:tc>
                <a:tc>
                  <a:txBody>
                    <a:bodyPr/>
                    <a:lstStyle/>
                    <a:p>
                      <a:pPr lvl="0" defTabSz="457200"/>
                      <a:r>
                        <a:rPr sz="2200" b="1">
                          <a:latin typeface="+mn-lt"/>
                          <a:ea typeface="+mn-ea"/>
                          <a:cs typeface="+mn-cs"/>
                          <a:sym typeface="Century Gothic"/>
                        </a:rPr>
                        <a:t>62.24</a:t>
                      </a:r>
                    </a:p>
                  </a:txBody>
                  <a:tcPr marL="50800" marR="50800" marT="50800" marB="50800" anchor="ctr" horzOverflow="overflow">
                    <a:lnL w="19050">
                      <a:miter lim="400000"/>
                    </a:lnL>
                    <a:lnR w="19050">
                      <a:miter lim="400000"/>
                    </a:lnR>
                    <a:lnT w="6350">
                      <a:solidFill>
                        <a:srgbClr val="000000"/>
                      </a:solidFill>
                      <a:miter lim="400000"/>
                    </a:lnT>
                    <a:lnB w="38100" cap="flat" cmpd="sng" algn="ctr">
                      <a:solidFill>
                        <a:srgbClr val="FF0000"/>
                      </a:solidFill>
                      <a:prstDash val="solid"/>
                      <a:round/>
                      <a:headEnd type="none" w="med" len="med"/>
                      <a:tailEnd type="none" w="med" len="med"/>
                    </a:lnB>
                    <a:noFill/>
                  </a:tcPr>
                </a:tc>
              </a:tr>
              <a:tr h="590176">
                <a:tc>
                  <a:txBody>
                    <a:bodyPr/>
                    <a:lstStyle/>
                    <a:p>
                      <a:pPr lvl="0" defTabSz="914400">
                        <a:tabLst>
                          <a:tab pos="914400" algn="l"/>
                        </a:tabLst>
                      </a:pPr>
                      <a:r>
                        <a:rPr sz="2100" b="1">
                          <a:latin typeface="+mn-lt"/>
                          <a:ea typeface="+mn-ea"/>
                          <a:cs typeface="+mn-cs"/>
                          <a:sym typeface="Century Gothic"/>
                        </a:rPr>
                        <a:t>obj avg</a:t>
                      </a:r>
                    </a:p>
                  </a:txBody>
                  <a:tcPr marL="50800" marR="50800" marT="50800" marB="50800" anchor="ctr" horzOverflow="overflow">
                    <a:lnL w="19050">
                      <a:miter lim="400000"/>
                    </a:lnL>
                    <a:lnR w="19050">
                      <a:solidFill>
                        <a:srgbClr val="000000"/>
                      </a:solidFill>
                      <a:miter lim="400000"/>
                    </a:lnR>
                    <a:lnT w="6350">
                      <a:solidFill>
                        <a:srgbClr val="000000"/>
                      </a:solidFill>
                      <a:miter lim="400000"/>
                    </a:lnT>
                    <a:lnB w="19050">
                      <a:miter lim="400000"/>
                    </a:lnB>
                    <a:noFill/>
                  </a:tcPr>
                </a:tc>
                <a:tc>
                  <a:txBody>
                    <a:bodyPr/>
                    <a:lstStyle/>
                    <a:p>
                      <a:pPr lvl="0" defTabSz="457200"/>
                      <a:r>
                        <a:rPr sz="2200">
                          <a:latin typeface="+mn-lt"/>
                          <a:ea typeface="+mn-ea"/>
                          <a:cs typeface="+mn-cs"/>
                          <a:sym typeface="Century Gothic"/>
                        </a:rPr>
                        <a:t>18.4</a:t>
                      </a:r>
                    </a:p>
                  </a:txBody>
                  <a:tcPr marL="50800" marR="50800" marT="50800" marB="50800" anchor="ctr" horzOverflow="overflow">
                    <a:lnL w="19050">
                      <a:solidFill>
                        <a:srgbClr val="000000"/>
                      </a:solidFill>
                      <a:miter lim="400000"/>
                    </a:lnL>
                    <a:lnR w="19050">
                      <a:miter lim="400000"/>
                    </a:lnR>
                    <a:lnT w="6350">
                      <a:solidFill>
                        <a:srgbClr val="000000"/>
                      </a:solidFill>
                      <a:miter lim="400000"/>
                    </a:lnT>
                    <a:lnB w="19050">
                      <a:miter lim="400000"/>
                    </a:lnB>
                    <a:noFill/>
                  </a:tcPr>
                </a:tc>
                <a:tc>
                  <a:txBody>
                    <a:bodyPr/>
                    <a:lstStyle/>
                    <a:p>
                      <a:pPr lvl="0" defTabSz="457200"/>
                      <a:r>
                        <a:rPr sz="2200">
                          <a:latin typeface="+mn-lt"/>
                          <a:ea typeface="+mn-ea"/>
                          <a:cs typeface="+mn-cs"/>
                          <a:sym typeface="Century Gothic"/>
                        </a:rPr>
                        <a:t>21.1</a:t>
                      </a:r>
                    </a:p>
                  </a:txBody>
                  <a:tcPr marL="50800" marR="50800" marT="50800" marB="50800" anchor="ctr" horzOverflow="overflow">
                    <a:lnL w="19050">
                      <a:miter lim="400000"/>
                    </a:lnL>
                    <a:lnR w="38100" cap="flat" cmpd="sng" algn="ctr">
                      <a:solidFill>
                        <a:srgbClr val="FF0000"/>
                      </a:solidFill>
                      <a:prstDash val="solid"/>
                      <a:round/>
                      <a:headEnd type="none" w="med" len="med"/>
                      <a:tailEnd type="none" w="med" len="med"/>
                    </a:lnR>
                    <a:lnT w="6350">
                      <a:solidFill>
                        <a:srgbClr val="000000"/>
                      </a:solidFill>
                      <a:miter lim="400000"/>
                    </a:lnT>
                    <a:lnB w="19050">
                      <a:miter lim="400000"/>
                    </a:lnB>
                    <a:noFill/>
                  </a:tcPr>
                </a:tc>
                <a:tc>
                  <a:txBody>
                    <a:bodyPr/>
                    <a:lstStyle/>
                    <a:p>
                      <a:pPr lvl="0" defTabSz="457200"/>
                      <a:r>
                        <a:rPr sz="2200" dirty="0">
                          <a:latin typeface="+mn-lt"/>
                          <a:ea typeface="+mn-ea"/>
                          <a:cs typeface="+mn-cs"/>
                          <a:sym typeface="Century Gothic"/>
                        </a:rPr>
                        <a:t>26.4</a:t>
                      </a:r>
                    </a:p>
                  </a:txBody>
                  <a:tcPr marL="50800" marR="50800" marT="50800" marB="50800" anchor="ctr" horzOverflow="overflow">
                    <a:lnL w="38100" cap="flat" cmpd="sng" algn="ctr">
                      <a:solidFill>
                        <a:srgbClr val="FF0000"/>
                      </a:solidFill>
                      <a:prstDash val="solid"/>
                      <a:round/>
                      <a:headEnd type="none" w="med" len="med"/>
                      <a:tailEnd type="none" w="med" len="med"/>
                    </a:lnL>
                    <a:lnR w="19050">
                      <a:solidFill>
                        <a:srgbClr val="000000"/>
                      </a:solidFill>
                      <a:miter lim="400000"/>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lvl="0" defTabSz="457200"/>
                      <a:r>
                        <a:rPr sz="2200" dirty="0">
                          <a:latin typeface="+mn-lt"/>
                          <a:ea typeface="+mn-ea"/>
                          <a:cs typeface="+mn-cs"/>
                          <a:sym typeface="Century Gothic"/>
                        </a:rPr>
                        <a:t>31.1</a:t>
                      </a:r>
                    </a:p>
                  </a:txBody>
                  <a:tcPr marL="50800" marR="50800" marT="50800" marB="50800" anchor="ctr" horzOverflow="overflow">
                    <a:lnL w="19050">
                      <a:solidFill>
                        <a:srgbClr val="000000"/>
                      </a:solidFill>
                      <a:miter lim="400000"/>
                    </a:lnL>
                    <a:lnR w="19050">
                      <a:miter lim="400000"/>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lvl="0" defTabSz="457200"/>
                      <a:r>
                        <a:rPr sz="2200" dirty="0">
                          <a:latin typeface="+mn-lt"/>
                          <a:ea typeface="+mn-ea"/>
                          <a:cs typeface="+mn-cs"/>
                          <a:sym typeface="Century Gothic"/>
                        </a:rPr>
                        <a:t>35.1</a:t>
                      </a:r>
                    </a:p>
                  </a:txBody>
                  <a:tcPr marL="50800" marR="50800" marT="50800" marB="50800" anchor="ctr" horzOverflow="overflow">
                    <a:lnL w="19050">
                      <a:miter lim="400000"/>
                    </a:lnL>
                    <a:lnR w="19050">
                      <a:miter lim="400000"/>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lvl="0" defTabSz="457200"/>
                      <a:r>
                        <a:rPr sz="2200" b="1" dirty="0">
                          <a:latin typeface="+mn-lt"/>
                          <a:ea typeface="+mn-ea"/>
                          <a:cs typeface="+mn-cs"/>
                          <a:sym typeface="Century Gothic"/>
                        </a:rPr>
                        <a:t>37.50</a:t>
                      </a:r>
                    </a:p>
                  </a:txBody>
                  <a:tcPr marL="50800" marR="50800" marT="50800" marB="50800" anchor="ctr" horzOverflow="overflow">
                    <a:lnL w="19050">
                      <a:miter lim="400000"/>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r>
            </a:tbl>
          </a:graphicData>
        </a:graphic>
      </p:graphicFrame>
      <p:sp>
        <p:nvSpPr>
          <p:cNvPr id="1159" name="Shape 1159"/>
          <p:cNvSpPr/>
          <p:nvPr/>
        </p:nvSpPr>
        <p:spPr>
          <a:xfrm>
            <a:off x="356535" y="1860549"/>
            <a:ext cx="2261362"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40" marR="40640" algn="l" defTabSz="1801812">
              <a:buClr>
                <a:srgbClr val="000000"/>
              </a:buClr>
              <a:buFont typeface="Century Gothic"/>
              <a:defRPr sz="2400">
                <a:uFill>
                  <a:solidFill>
                    <a:srgbClr val="0433FF"/>
                  </a:solidFill>
                </a:uFill>
                <a:latin typeface="+mn-lt"/>
                <a:ea typeface="+mn-ea"/>
                <a:cs typeface="+mn-cs"/>
                <a:sym typeface="Century Gothic"/>
              </a:defRPr>
            </a:lvl1pPr>
          </a:lstStyle>
          <a:p>
            <a:pPr lvl="0">
              <a:defRPr sz="1800">
                <a:uFillTx/>
              </a:defRPr>
            </a:pPr>
            <a:r>
              <a:rPr sz="2400">
                <a:uFill>
                  <a:solidFill>
                    <a:srgbClr val="0433FF"/>
                  </a:solidFill>
                </a:uFill>
              </a:rPr>
              <a:t>40 class task</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p:txBody>
          <a:bodyPr/>
          <a:lstStyle/>
          <a:p>
            <a:r>
              <a:rPr lang="en-US" sz="4500"/>
              <a:t>Pose Estimation</a:t>
            </a:r>
            <a:endParaRPr lang="en-US" sz="1800"/>
          </a:p>
        </p:txBody>
      </p:sp>
      <p:sp>
        <p:nvSpPr>
          <p:cNvPr id="5122" name="Rectangle 2"/>
          <p:cNvSpPr>
            <a:spLocks/>
          </p:cNvSpPr>
          <p:nvPr/>
        </p:nvSpPr>
        <p:spPr bwMode="auto">
          <a:xfrm>
            <a:off x="12693650" y="9144000"/>
            <a:ext cx="3429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l" defTabSz="457200"/>
            <a:fld id="{9635321B-1F7C-3744-9F7D-B154F471DC94}" type="slidenum">
              <a:rPr lang="en-US" sz="1200">
                <a:latin typeface="Helvetica" charset="0"/>
                <a:cs typeface="Helvetica" charset="0"/>
                <a:sym typeface="Helvetica" charset="0"/>
              </a:rPr>
              <a:pPr algn="l" defTabSz="457200"/>
              <a:t>28</a:t>
            </a:fld>
            <a:endParaRPr lang="en-US" sz="1800">
              <a:latin typeface="Helvetica" charset="0"/>
              <a:cs typeface="Helvetica" charset="0"/>
              <a:sym typeface="Helvetica" charset="0"/>
            </a:endParaRPr>
          </a:p>
        </p:txBody>
      </p:sp>
      <p:pic>
        <p:nvPicPr>
          <p:cNvPr id="5123" name="Picture 3" descr="pasted-imag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588" y="1990725"/>
            <a:ext cx="1905000" cy="1444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4" name="Picture 4" descr="pasted-imag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8588" y="3540125"/>
            <a:ext cx="1905000" cy="144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5" name="Rectangle 5"/>
          <p:cNvSpPr>
            <a:spLocks/>
          </p:cNvSpPr>
          <p:nvPr/>
        </p:nvSpPr>
        <p:spPr bwMode="auto">
          <a:xfrm>
            <a:off x="606425" y="5451475"/>
            <a:ext cx="95091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700" b="1">
                <a:latin typeface="Century Gothic" charset="0"/>
                <a:cs typeface="Century Gothic" charset="0"/>
                <a:sym typeface="Century Gothic" charset="0"/>
              </a:rPr>
              <a:t>Input</a:t>
            </a:r>
            <a:endParaRPr lang="en-US" sz="1800">
              <a:latin typeface="Century Gothic" charset="0"/>
              <a:cs typeface="Century Gothic" charset="0"/>
              <a:sym typeface="Century Gothic" charset="0"/>
            </a:endParaRPr>
          </a:p>
        </p:txBody>
      </p:sp>
      <p:pic>
        <p:nvPicPr>
          <p:cNvPr id="5126" name="Picture 6" descr="inst_seg.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90888" y="2292350"/>
            <a:ext cx="2540000" cy="192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7" name="Rectangle 7"/>
          <p:cNvSpPr>
            <a:spLocks/>
          </p:cNvSpPr>
          <p:nvPr/>
        </p:nvSpPr>
        <p:spPr bwMode="auto">
          <a:xfrm>
            <a:off x="3348038" y="5241925"/>
            <a:ext cx="2425700"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700" b="1">
                <a:latin typeface="Century Gothic" charset="0"/>
                <a:cs typeface="Century Gothic" charset="0"/>
                <a:sym typeface="Century Gothic" charset="0"/>
              </a:rPr>
              <a:t>Instance </a:t>
            </a:r>
          </a:p>
          <a:p>
            <a:r>
              <a:rPr lang="en-US" sz="2700" b="1">
                <a:latin typeface="Century Gothic" charset="0"/>
                <a:cs typeface="Century Gothic" charset="0"/>
                <a:sym typeface="Century Gothic" charset="0"/>
              </a:rPr>
              <a:t>Segmentation</a:t>
            </a:r>
            <a:endParaRPr lang="en-US" sz="1800"/>
          </a:p>
        </p:txBody>
      </p:sp>
      <p:sp>
        <p:nvSpPr>
          <p:cNvPr id="5128" name="Rectangle 8"/>
          <p:cNvSpPr>
            <a:spLocks/>
          </p:cNvSpPr>
          <p:nvPr/>
        </p:nvSpPr>
        <p:spPr bwMode="auto">
          <a:xfrm>
            <a:off x="2116138" y="3592513"/>
            <a:ext cx="1092200"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1600" b="1">
                <a:latin typeface="Century Gothic" charset="0"/>
                <a:cs typeface="Century Gothic" charset="0"/>
                <a:sym typeface="Century Gothic" charset="0"/>
              </a:rPr>
              <a:t>[ECCV 14]</a:t>
            </a:r>
            <a:endParaRPr lang="en-US" sz="1800">
              <a:latin typeface="Century Gothic" charset="0"/>
              <a:cs typeface="Century Gothic" charset="0"/>
              <a:sym typeface="Century Gothic" charset="0"/>
            </a:endParaRPr>
          </a:p>
        </p:txBody>
      </p:sp>
      <p:sp>
        <p:nvSpPr>
          <p:cNvPr id="5129" name="Rectangle 9"/>
          <p:cNvSpPr>
            <a:spLocks/>
          </p:cNvSpPr>
          <p:nvPr/>
        </p:nvSpPr>
        <p:spPr bwMode="auto">
          <a:xfrm>
            <a:off x="25400" y="9347200"/>
            <a:ext cx="1223803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p>
            <a:pPr algn="l" defTabSz="457200"/>
            <a:r>
              <a:rPr lang="en-US" sz="1700">
                <a:latin typeface="Century Gothic" charset="0"/>
                <a:cs typeface="Century Gothic" charset="0"/>
                <a:sym typeface="Century Gothic" charset="0"/>
              </a:rPr>
              <a:t>[ECCV 14] Learning rich features from RGB-D images for object detection and segmentation. In ECCV 14.</a:t>
            </a:r>
            <a:endParaRPr lang="en-US" sz="1800">
              <a:latin typeface="Century Gothic" charset="0"/>
              <a:cs typeface="Century Gothic" charset="0"/>
              <a:sym typeface="Century Gothic" charset="0"/>
            </a:endParaRPr>
          </a:p>
        </p:txBody>
      </p:sp>
      <p:pic>
        <p:nvPicPr>
          <p:cNvPr id="5130" name="Picture 10" descr="cnn_pose.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075488" y="1900238"/>
            <a:ext cx="2025650" cy="2714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31" name="Line 11"/>
          <p:cNvSpPr>
            <a:spLocks noChangeShapeType="1"/>
          </p:cNvSpPr>
          <p:nvPr/>
        </p:nvSpPr>
        <p:spPr bwMode="auto">
          <a:xfrm flipH="1">
            <a:off x="5967413" y="3257550"/>
            <a:ext cx="971550" cy="0"/>
          </a:xfrm>
          <a:prstGeom prst="line">
            <a:avLst/>
          </a:prstGeom>
          <a:noFill/>
          <a:ln w="38100" cap="flat" cmpd="sng">
            <a:solidFill>
              <a:srgbClr val="FF2600"/>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endParaRPr lang="en-US" sz="1200">
              <a:latin typeface="Helvetica" charset="0"/>
              <a:cs typeface="Helvetica" charset="0"/>
              <a:sym typeface="Helvetica" charset="0"/>
            </a:endParaRPr>
          </a:p>
        </p:txBody>
      </p:sp>
      <p:sp>
        <p:nvSpPr>
          <p:cNvPr id="5132" name="Rectangle 12"/>
          <p:cNvSpPr>
            <a:spLocks/>
          </p:cNvSpPr>
          <p:nvPr/>
        </p:nvSpPr>
        <p:spPr bwMode="auto">
          <a:xfrm>
            <a:off x="6996113" y="5241925"/>
            <a:ext cx="2184400"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700" b="1">
                <a:latin typeface="Century Gothic" charset="0"/>
                <a:cs typeface="Century Gothic" charset="0"/>
                <a:sym typeface="Century Gothic" charset="0"/>
              </a:rPr>
              <a:t>Estimate </a:t>
            </a:r>
          </a:p>
          <a:p>
            <a:r>
              <a:rPr lang="en-US" sz="2700" b="1">
                <a:latin typeface="Century Gothic" charset="0"/>
                <a:cs typeface="Century Gothic" charset="0"/>
                <a:sym typeface="Century Gothic" charset="0"/>
              </a:rPr>
              <a:t>Coarse Pose</a:t>
            </a:r>
            <a:endParaRPr lang="en-US" sz="1800"/>
          </a:p>
        </p:txBody>
      </p:sp>
      <p:sp>
        <p:nvSpPr>
          <p:cNvPr id="5133" name="Line 13"/>
          <p:cNvSpPr>
            <a:spLocks noChangeShapeType="1"/>
          </p:cNvSpPr>
          <p:nvPr/>
        </p:nvSpPr>
        <p:spPr bwMode="auto">
          <a:xfrm flipH="1">
            <a:off x="9236075" y="3257550"/>
            <a:ext cx="827088" cy="0"/>
          </a:xfrm>
          <a:prstGeom prst="line">
            <a:avLst/>
          </a:prstGeom>
          <a:noFill/>
          <a:ln w="38100" cap="flat" cmpd="sng">
            <a:solidFill>
              <a:srgbClr val="FF2600"/>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endParaRPr lang="en-US" sz="1200">
              <a:latin typeface="Helvetica" charset="0"/>
              <a:cs typeface="Helvetica" charset="0"/>
              <a:sym typeface="Helvetica" charset="0"/>
            </a:endParaRPr>
          </a:p>
        </p:txBody>
      </p:sp>
      <p:pic>
        <p:nvPicPr>
          <p:cNvPr id="5134" name="Picture 14" descr="model_placement.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196513" y="1276350"/>
            <a:ext cx="2540000" cy="192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35" name="Rectangle 15"/>
          <p:cNvSpPr>
            <a:spLocks/>
          </p:cNvSpPr>
          <p:nvPr/>
        </p:nvSpPr>
        <p:spPr bwMode="auto">
          <a:xfrm>
            <a:off x="10514013" y="5241925"/>
            <a:ext cx="1905000"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2700" b="1">
                <a:latin typeface="Century Gothic" charset="0"/>
                <a:cs typeface="Century Gothic" charset="0"/>
                <a:sym typeface="Century Gothic" charset="0"/>
              </a:rPr>
              <a:t>Align to data</a:t>
            </a:r>
            <a:endParaRPr lang="en-US" sz="1800">
              <a:latin typeface="Century Gothic" charset="0"/>
              <a:cs typeface="Century Gothic" charset="0"/>
              <a:sym typeface="Century Gothic" charset="0"/>
            </a:endParaRPr>
          </a:p>
        </p:txBody>
      </p:sp>
      <p:pic>
        <p:nvPicPr>
          <p:cNvPr id="5136" name="Picture 16" descr="image_overlay.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196513" y="3265488"/>
            <a:ext cx="2540000" cy="1928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37" name="Line 17"/>
          <p:cNvSpPr>
            <a:spLocks noChangeShapeType="1"/>
          </p:cNvSpPr>
          <p:nvPr/>
        </p:nvSpPr>
        <p:spPr bwMode="auto">
          <a:xfrm flipH="1">
            <a:off x="2239963" y="3498850"/>
            <a:ext cx="969962" cy="0"/>
          </a:xfrm>
          <a:prstGeom prst="line">
            <a:avLst/>
          </a:prstGeom>
          <a:noFill/>
          <a:ln w="38100" cap="flat" cmpd="sng">
            <a:solidFill>
              <a:srgbClr val="FF2600"/>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endParaRPr lang="en-US" sz="1200">
              <a:latin typeface="Helvetica" charset="0"/>
              <a:cs typeface="Helvetica" charset="0"/>
              <a:sym typeface="Helvetica" charset="0"/>
            </a:endParaRPr>
          </a:p>
        </p:txBody>
      </p:sp>
      <p:sp>
        <p:nvSpPr>
          <p:cNvPr id="5138" name="Rectangle 18"/>
          <p:cNvSpPr>
            <a:spLocks/>
          </p:cNvSpPr>
          <p:nvPr/>
        </p:nvSpPr>
        <p:spPr bwMode="auto">
          <a:xfrm>
            <a:off x="4262438" y="6711950"/>
            <a:ext cx="3843337" cy="120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2400">
                <a:latin typeface="Century Gothic" charset="0"/>
                <a:cs typeface="Century Gothic" charset="0"/>
                <a:sym typeface="Century Gothic" charset="0"/>
              </a:rPr>
              <a:t>3 layer CNN on </a:t>
            </a:r>
            <a:r>
              <a:rPr lang="en-US" sz="2400" b="1">
                <a:latin typeface="Century Gothic" charset="0"/>
                <a:cs typeface="Century Gothic" charset="0"/>
                <a:sym typeface="Century Gothic" charset="0"/>
              </a:rPr>
              <a:t>normal images</a:t>
            </a:r>
            <a:r>
              <a:rPr lang="en-US" sz="2400">
                <a:latin typeface="Century Gothic" charset="0"/>
                <a:cs typeface="Century Gothic" charset="0"/>
                <a:sym typeface="Century Gothic" charset="0"/>
              </a:rPr>
              <a:t> trained on </a:t>
            </a:r>
            <a:r>
              <a:rPr lang="en-US" sz="2400" b="1">
                <a:latin typeface="Century Gothic" charset="0"/>
                <a:cs typeface="Century Gothic" charset="0"/>
                <a:sym typeface="Century Gothic" charset="0"/>
              </a:rPr>
              <a:t>synthetic</a:t>
            </a:r>
            <a:r>
              <a:rPr lang="en-US" sz="2400">
                <a:latin typeface="Century Gothic" charset="0"/>
                <a:cs typeface="Century Gothic" charset="0"/>
                <a:sym typeface="Century Gothic" charset="0"/>
              </a:rPr>
              <a:t> data</a:t>
            </a:r>
            <a:endParaRPr lang="en-US" sz="1800"/>
          </a:p>
        </p:txBody>
      </p:sp>
      <p:sp>
        <p:nvSpPr>
          <p:cNvPr id="5139" name="Rectangle 19"/>
          <p:cNvSpPr>
            <a:spLocks/>
          </p:cNvSpPr>
          <p:nvPr/>
        </p:nvSpPr>
        <p:spPr bwMode="auto">
          <a:xfrm>
            <a:off x="8321675" y="6527800"/>
            <a:ext cx="3956050" cy="157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2400">
                <a:latin typeface="Century Gothic" charset="0"/>
                <a:cs typeface="Century Gothic" charset="0"/>
                <a:sym typeface="Century Gothic" charset="0"/>
              </a:rPr>
              <a:t>Search over </a:t>
            </a:r>
            <a:r>
              <a:rPr lang="en-US" sz="2400" b="1">
                <a:latin typeface="Century Gothic" charset="0"/>
                <a:cs typeface="Century Gothic" charset="0"/>
                <a:sym typeface="Century Gothic" charset="0"/>
              </a:rPr>
              <a:t>scale, placement</a:t>
            </a:r>
            <a:r>
              <a:rPr lang="en-US" sz="2400">
                <a:latin typeface="Century Gothic" charset="0"/>
                <a:cs typeface="Century Gothic" charset="0"/>
                <a:sym typeface="Century Gothic" charset="0"/>
              </a:rPr>
              <a:t> and </a:t>
            </a:r>
            <a:r>
              <a:rPr lang="en-US" sz="2400" b="1">
                <a:latin typeface="Century Gothic" charset="0"/>
                <a:cs typeface="Century Gothic" charset="0"/>
                <a:sym typeface="Century Gothic" charset="0"/>
              </a:rPr>
              <a:t>sub-type</a:t>
            </a:r>
            <a:r>
              <a:rPr lang="en-US" sz="2400">
                <a:latin typeface="Century Gothic" charset="0"/>
                <a:cs typeface="Century Gothic" charset="0"/>
                <a:sym typeface="Century Gothic" charset="0"/>
              </a:rPr>
              <a:t> to minimize </a:t>
            </a:r>
          </a:p>
          <a:p>
            <a:r>
              <a:rPr lang="en-US" sz="2400">
                <a:latin typeface="Century Gothic" charset="0"/>
                <a:cs typeface="Century Gothic" charset="0"/>
                <a:sym typeface="Century Gothic" charset="0"/>
              </a:rPr>
              <a:t>re-projection error</a:t>
            </a:r>
            <a:endParaRPr lang="en-US" sz="1800"/>
          </a:p>
        </p:txBody>
      </p:sp>
      <p:sp>
        <p:nvSpPr>
          <p:cNvPr id="5140" name="Rectangle 20"/>
          <p:cNvSpPr>
            <a:spLocks/>
          </p:cNvSpPr>
          <p:nvPr/>
        </p:nvSpPr>
        <p:spPr bwMode="auto">
          <a:xfrm>
            <a:off x="49213" y="6438900"/>
            <a:ext cx="4440237" cy="28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p>
            <a:pPr algn="l"/>
            <a:r>
              <a:rPr lang="en-US" sz="2000" b="1">
                <a:solidFill>
                  <a:srgbClr val="0433FF"/>
                </a:solidFill>
                <a:latin typeface="Century Gothic" charset="0"/>
                <a:cs typeface="Century Gothic" charset="0"/>
                <a:sym typeface="Century Gothic" charset="0"/>
              </a:rPr>
              <a:t>3D reasoning by initial 2D processing and then </a:t>
            </a:r>
            <a:r>
              <a:rPr lang="ja-JP" altLang="en-US" sz="2000" b="1">
                <a:solidFill>
                  <a:srgbClr val="0433FF"/>
                </a:solidFill>
                <a:latin typeface="Arial"/>
                <a:cs typeface="Century Gothic" charset="0"/>
                <a:sym typeface="Century Gothic" charset="0"/>
              </a:rPr>
              <a:t>‘</a:t>
            </a:r>
            <a:r>
              <a:rPr lang="en-US" sz="2000" b="1">
                <a:solidFill>
                  <a:srgbClr val="0433FF"/>
                </a:solidFill>
                <a:latin typeface="Century Gothic" charset="0"/>
                <a:cs typeface="Century Gothic" charset="0"/>
                <a:sym typeface="Century Gothic" charset="0"/>
              </a:rPr>
              <a:t>lifting</a:t>
            </a:r>
            <a:r>
              <a:rPr lang="ja-JP" altLang="en-US" sz="2000" b="1">
                <a:solidFill>
                  <a:srgbClr val="0433FF"/>
                </a:solidFill>
                <a:latin typeface="Arial"/>
                <a:cs typeface="Century Gothic" charset="0"/>
                <a:sym typeface="Century Gothic" charset="0"/>
              </a:rPr>
              <a:t>’</a:t>
            </a:r>
            <a:r>
              <a:rPr lang="en-US" sz="2000" b="1">
                <a:solidFill>
                  <a:srgbClr val="0433FF"/>
                </a:solidFill>
                <a:latin typeface="Century Gothic" charset="0"/>
                <a:cs typeface="Century Gothic" charset="0"/>
                <a:sym typeface="Century Gothic" charset="0"/>
              </a:rPr>
              <a:t> to 3D </a:t>
            </a:r>
          </a:p>
          <a:p>
            <a:pPr algn="l"/>
            <a:endParaRPr lang="en-US" sz="2000" b="1">
              <a:solidFill>
                <a:srgbClr val="0433FF"/>
              </a:solidFill>
              <a:latin typeface="Century Gothic" charset="0"/>
              <a:cs typeface="Century Gothic" charset="0"/>
              <a:sym typeface="Century Gothic" charset="0"/>
            </a:endParaRPr>
          </a:p>
          <a:p>
            <a:pPr algn="l"/>
            <a:r>
              <a:rPr lang="en-US" sz="2000" b="1">
                <a:solidFill>
                  <a:srgbClr val="0433FF"/>
                </a:solidFill>
                <a:latin typeface="Century Gothic" charset="0"/>
                <a:cs typeface="Century Gothic" charset="0"/>
                <a:sym typeface="Century Gothic" charset="0"/>
              </a:rPr>
              <a:t>Learning from synthetic data and generalizing to real data </a:t>
            </a:r>
          </a:p>
          <a:p>
            <a:pPr algn="l"/>
            <a:endParaRPr lang="en-US" sz="2000" b="1">
              <a:solidFill>
                <a:srgbClr val="0433FF"/>
              </a:solidFill>
              <a:latin typeface="Century Gothic" charset="0"/>
              <a:cs typeface="Century Gothic" charset="0"/>
              <a:sym typeface="Century Gothic" charset="0"/>
            </a:endParaRPr>
          </a:p>
          <a:p>
            <a:pPr algn="l"/>
            <a:r>
              <a:rPr lang="en-US" sz="2000" b="1">
                <a:solidFill>
                  <a:srgbClr val="0433FF"/>
                </a:solidFill>
                <a:latin typeface="Century Gothic" charset="0"/>
                <a:cs typeface="Century Gothic" charset="0"/>
                <a:sym typeface="Century Gothic" charset="0"/>
              </a:rPr>
              <a:t>Starting with weak annotation (instance segmentation) able to produce a much richer output</a:t>
            </a:r>
            <a:endParaRPr lang="en-US" sz="1800"/>
          </a:p>
        </p:txBody>
      </p:sp>
    </p:spTree>
    <p:extLst>
      <p:ext uri="{BB962C8B-B14F-4D97-AF65-F5344CB8AC3E}">
        <p14:creationId xmlns:p14="http://schemas.microsoft.com/office/powerpoint/2010/main" val="987800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p:txBody>
          <a:bodyPr/>
          <a:lstStyle/>
          <a:p>
            <a:r>
              <a:rPr lang="en-US" sz="4500"/>
              <a:t>Coarse Pose Estimation</a:t>
            </a:r>
            <a:endParaRPr lang="en-US" sz="1800"/>
          </a:p>
        </p:txBody>
      </p:sp>
      <p:sp>
        <p:nvSpPr>
          <p:cNvPr id="7170" name="Rectangle 2"/>
          <p:cNvSpPr>
            <a:spLocks/>
          </p:cNvSpPr>
          <p:nvPr/>
        </p:nvSpPr>
        <p:spPr bwMode="auto">
          <a:xfrm>
            <a:off x="12693650" y="9144000"/>
            <a:ext cx="3429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l" defTabSz="457200"/>
            <a:fld id="{451289BB-189D-604E-B258-AA091DF01048}" type="slidenum">
              <a:rPr lang="en-US" sz="1200">
                <a:latin typeface="Helvetica" charset="0"/>
                <a:cs typeface="Helvetica" charset="0"/>
                <a:sym typeface="Helvetica" charset="0"/>
              </a:rPr>
              <a:pPr algn="l" defTabSz="457200"/>
              <a:t>29</a:t>
            </a:fld>
            <a:endParaRPr lang="en-US" sz="1800">
              <a:latin typeface="Helvetica" charset="0"/>
              <a:cs typeface="Helvetica" charset="0"/>
              <a:sym typeface="Helvetica" charset="0"/>
            </a:endParaRPr>
          </a:p>
        </p:txBody>
      </p:sp>
      <p:sp>
        <p:nvSpPr>
          <p:cNvPr id="7171" name="Rectangle 3"/>
          <p:cNvSpPr>
            <a:spLocks noGrp="1" noChangeArrowheads="1"/>
          </p:cNvSpPr>
          <p:nvPr>
            <p:ph type="body" idx="4294967295"/>
          </p:nvPr>
        </p:nvSpPr>
        <p:spPr>
          <a:xfrm>
            <a:off x="334963" y="1597025"/>
            <a:ext cx="12333287" cy="6557963"/>
          </a:xfrm>
        </p:spPr>
        <p:txBody>
          <a:bodyPr/>
          <a:lstStyle/>
          <a:p>
            <a:pPr marL="739775" indent="-476250">
              <a:buSzPct val="171000"/>
            </a:pPr>
            <a:r>
              <a:rPr lang="en-US" sz="2300"/>
              <a:t>Train on </a:t>
            </a:r>
            <a:r>
              <a:rPr lang="en-US" sz="2300" b="1"/>
              <a:t>synthetic data</a:t>
            </a:r>
            <a:r>
              <a:rPr lang="en-US" sz="2300"/>
              <a:t> (pose aligned CAD models </a:t>
            </a:r>
            <a:r>
              <a:rPr lang="en-US" sz="1800"/>
              <a:t>[Wu et al.]</a:t>
            </a:r>
            <a:r>
              <a:rPr lang="en-US" sz="2300"/>
              <a:t> rendered in scales and positions they occur in scenes) </a:t>
            </a:r>
          </a:p>
          <a:p>
            <a:pPr marL="739775" indent="-476250">
              <a:buSzPct val="171000"/>
            </a:pPr>
            <a:r>
              <a:rPr lang="en-US" sz="2300" b="1"/>
              <a:t>Input representation</a:t>
            </a:r>
          </a:p>
          <a:p>
            <a:pPr lvl="1">
              <a:buSzPct val="171000"/>
            </a:pPr>
            <a:r>
              <a:rPr lang="en-US" sz="2300"/>
              <a:t>HHA (depth, height above ground, angle with gravity) images don</a:t>
            </a:r>
            <a:r>
              <a:rPr lang="ja-JP" altLang="en-US" sz="2300">
                <a:latin typeface="Arial"/>
              </a:rPr>
              <a:t>’</a:t>
            </a:r>
            <a:r>
              <a:rPr lang="en-US" sz="2300"/>
              <a:t>t have azimuth information</a:t>
            </a:r>
          </a:p>
          <a:p>
            <a:pPr lvl="1">
              <a:buSzPct val="171000"/>
            </a:pPr>
            <a:r>
              <a:rPr lang="en-US" sz="2300" b="1">
                <a:solidFill>
                  <a:srgbClr val="0433FF"/>
                </a:solidFill>
              </a:rPr>
              <a:t>Normal Images</a:t>
            </a:r>
          </a:p>
          <a:p>
            <a:pPr marL="739775" indent="-476250">
              <a:buSzPct val="171000"/>
            </a:pPr>
            <a:r>
              <a:rPr lang="en-US" sz="2300"/>
              <a:t>Desirable to be </a:t>
            </a:r>
            <a:r>
              <a:rPr lang="en-US" sz="2300" b="1"/>
              <a:t>robust to occlusion</a:t>
            </a:r>
          </a:p>
          <a:p>
            <a:pPr marL="739775" indent="-476250">
              <a:buSzPct val="171000"/>
            </a:pPr>
            <a:r>
              <a:rPr lang="en-US" sz="2300"/>
              <a:t>Depth images are </a:t>
            </a:r>
            <a:r>
              <a:rPr lang="ja-JP" altLang="en-US" sz="2300">
                <a:latin typeface="Arial"/>
              </a:rPr>
              <a:t>‘</a:t>
            </a:r>
            <a:r>
              <a:rPr lang="en-US" sz="2300"/>
              <a:t>simpler</a:t>
            </a:r>
            <a:r>
              <a:rPr lang="ja-JP" altLang="en-US" sz="2300">
                <a:latin typeface="Arial"/>
              </a:rPr>
              <a:t>’</a:t>
            </a:r>
            <a:r>
              <a:rPr lang="en-US" sz="2300"/>
              <a:t>, so we use a </a:t>
            </a:r>
            <a:r>
              <a:rPr lang="en-US" sz="2300" b="1"/>
              <a:t>shallow network</a:t>
            </a:r>
          </a:p>
          <a:p>
            <a:pPr marL="739775" indent="-476250">
              <a:buSzPct val="171000"/>
            </a:pPr>
            <a:endParaRPr lang="en-US" sz="2300"/>
          </a:p>
          <a:p>
            <a:pPr marL="739775" indent="-476250" algn="ctr">
              <a:buSzTx/>
              <a:buFontTx/>
              <a:buNone/>
            </a:pPr>
            <a:r>
              <a:rPr lang="en-US" sz="2400" b="1">
                <a:solidFill>
                  <a:srgbClr val="0433FF"/>
                </a:solidFill>
              </a:rPr>
              <a:t>Use a shallow 3 layer fully convolutional network (average pooling to predict)</a:t>
            </a:r>
            <a:endParaRPr lang="en-US" sz="1800"/>
          </a:p>
        </p:txBody>
      </p:sp>
      <p:sp>
        <p:nvSpPr>
          <p:cNvPr id="7172" name="Rectangle 4"/>
          <p:cNvSpPr>
            <a:spLocks/>
          </p:cNvSpPr>
          <p:nvPr/>
        </p:nvSpPr>
        <p:spPr bwMode="auto">
          <a:xfrm>
            <a:off x="145534" y="9278556"/>
            <a:ext cx="1223803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p>
            <a:pPr algn="l" defTabSz="457200"/>
            <a:r>
              <a:rPr lang="en-US" sz="1700" dirty="0">
                <a:latin typeface="Century Gothic" charset="0"/>
                <a:cs typeface="Century Gothic" charset="0"/>
                <a:sym typeface="Century Gothic" charset="0"/>
              </a:rPr>
              <a:t>Wu et al. 3D </a:t>
            </a:r>
            <a:r>
              <a:rPr lang="en-US" sz="1700" dirty="0" err="1">
                <a:latin typeface="Century Gothic" charset="0"/>
                <a:cs typeface="Century Gothic" charset="0"/>
                <a:sym typeface="Century Gothic" charset="0"/>
              </a:rPr>
              <a:t>ShapeNets</a:t>
            </a:r>
            <a:r>
              <a:rPr lang="en-US" sz="1700" dirty="0">
                <a:latin typeface="Century Gothic" charset="0"/>
                <a:cs typeface="Century Gothic" charset="0"/>
                <a:sym typeface="Century Gothic" charset="0"/>
              </a:rPr>
              <a:t> for 2.5D Object Recognition and Next-Best-View Prediction. In </a:t>
            </a:r>
            <a:r>
              <a:rPr lang="en-US" sz="1700" dirty="0" err="1">
                <a:latin typeface="Century Gothic" charset="0"/>
                <a:cs typeface="Century Gothic" charset="0"/>
                <a:sym typeface="Century Gothic" charset="0"/>
              </a:rPr>
              <a:t>arXiv</a:t>
            </a:r>
            <a:r>
              <a:rPr lang="en-US" sz="1700" dirty="0">
                <a:latin typeface="Century Gothic" charset="0"/>
                <a:cs typeface="Century Gothic" charset="0"/>
                <a:sym typeface="Century Gothic" charset="0"/>
              </a:rPr>
              <a:t> 14</a:t>
            </a:r>
            <a:endParaRPr lang="en-US" sz="1800" dirty="0">
              <a:latin typeface="Century Gothic" charset="0"/>
              <a:cs typeface="Century Gothic" charset="0"/>
              <a:sym typeface="Century Gothic" charset="0"/>
            </a:endParaRPr>
          </a:p>
        </p:txBody>
      </p:sp>
    </p:spTree>
    <p:extLst>
      <p:ext uri="{BB962C8B-B14F-4D97-AF65-F5344CB8AC3E}">
        <p14:creationId xmlns:p14="http://schemas.microsoft.com/office/powerpoint/2010/main" val="562048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Shape 1231"/>
          <p:cNvSpPr>
            <a:spLocks noGrp="1"/>
          </p:cNvSpPr>
          <p:nvPr>
            <p:ph type="title"/>
          </p:nvPr>
        </p:nvSpPr>
        <p:spPr>
          <a:prstGeom prst="rect">
            <a:avLst/>
          </a:prstGeom>
        </p:spPr>
        <p:txBody>
          <a:bodyPr/>
          <a:lstStyle/>
          <a:p>
            <a:pPr lvl="0">
              <a:defRPr sz="1800"/>
            </a:pPr>
            <a:r>
              <a:rPr sz="5600"/>
              <a:t>Detailed 3D Understanding</a:t>
            </a:r>
          </a:p>
        </p:txBody>
      </p:sp>
      <p:sp>
        <p:nvSpPr>
          <p:cNvPr id="1232" name="Shape 123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3</a:t>
            </a:fld>
            <a:endParaRPr/>
          </a:p>
        </p:txBody>
      </p:sp>
      <p:sp>
        <p:nvSpPr>
          <p:cNvPr id="1233" name="Shape 1233"/>
          <p:cNvSpPr/>
          <p:nvPr/>
        </p:nvSpPr>
        <p:spPr>
          <a:xfrm flipH="1">
            <a:off x="2197100" y="3289300"/>
            <a:ext cx="1028701" cy="996603"/>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34" name="Shape 1234"/>
          <p:cNvSpPr/>
          <p:nvPr/>
        </p:nvSpPr>
        <p:spPr>
          <a:xfrm>
            <a:off x="127000" y="7137400"/>
            <a:ext cx="127381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0433FF"/>
                </a:solidFill>
                <a:latin typeface="+mn-lt"/>
                <a:ea typeface="+mn-ea"/>
                <a:cs typeface="+mn-cs"/>
                <a:sym typeface="Century Gothic"/>
              </a:defRPr>
            </a:lvl1pPr>
          </a:lstStyle>
          <a:p>
            <a:pPr lvl="0">
              <a:defRPr sz="1800">
                <a:solidFill>
                  <a:srgbClr val="000000"/>
                </a:solidFill>
              </a:defRPr>
            </a:pPr>
            <a:r>
              <a:rPr sz="3600">
                <a:solidFill>
                  <a:srgbClr val="0433FF"/>
                </a:solidFill>
              </a:rPr>
              <a:t>All these tasks are related, doing one will help the other</a:t>
            </a:r>
          </a:p>
        </p:txBody>
      </p:sp>
      <p:sp>
        <p:nvSpPr>
          <p:cNvPr id="1235" name="Shape 1235"/>
          <p:cNvSpPr/>
          <p:nvPr/>
        </p:nvSpPr>
        <p:spPr>
          <a:xfrm flipH="1">
            <a:off x="3762623" y="3530357"/>
            <a:ext cx="1" cy="2413323"/>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36" name="Shape 1236"/>
          <p:cNvSpPr/>
          <p:nvPr/>
        </p:nvSpPr>
        <p:spPr>
          <a:xfrm>
            <a:off x="2197312" y="4631297"/>
            <a:ext cx="1028488" cy="1566303"/>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37" name="Shape 1237"/>
          <p:cNvSpPr/>
          <p:nvPr/>
        </p:nvSpPr>
        <p:spPr>
          <a:xfrm>
            <a:off x="571500" y="4159250"/>
            <a:ext cx="23368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Pose</a:t>
            </a:r>
          </a:p>
        </p:txBody>
      </p:sp>
      <p:sp>
        <p:nvSpPr>
          <p:cNvPr id="1238" name="Shape 1238"/>
          <p:cNvSpPr/>
          <p:nvPr/>
        </p:nvSpPr>
        <p:spPr>
          <a:xfrm>
            <a:off x="8305800" y="3981450"/>
            <a:ext cx="33909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How to manipulate/grasp?</a:t>
            </a:r>
          </a:p>
        </p:txBody>
      </p:sp>
      <p:sp>
        <p:nvSpPr>
          <p:cNvPr id="1239" name="Shape 1239"/>
          <p:cNvSpPr/>
          <p:nvPr/>
        </p:nvSpPr>
        <p:spPr>
          <a:xfrm>
            <a:off x="5384800" y="2419350"/>
            <a:ext cx="23368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Object Parsing</a:t>
            </a:r>
          </a:p>
        </p:txBody>
      </p:sp>
      <p:sp>
        <p:nvSpPr>
          <p:cNvPr id="1240" name="Shape 1240"/>
          <p:cNvSpPr/>
          <p:nvPr/>
        </p:nvSpPr>
        <p:spPr>
          <a:xfrm>
            <a:off x="2590800" y="596900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Sub categorization</a:t>
            </a:r>
          </a:p>
        </p:txBody>
      </p:sp>
      <p:grpSp>
        <p:nvGrpSpPr>
          <p:cNvPr id="1245" name="Group 1245"/>
          <p:cNvGrpSpPr/>
          <p:nvPr/>
        </p:nvGrpSpPr>
        <p:grpSpPr>
          <a:xfrm>
            <a:off x="4495800" y="3289300"/>
            <a:ext cx="3810001" cy="2552700"/>
            <a:chOff x="0" y="0"/>
            <a:chExt cx="3810000" cy="2552700"/>
          </a:xfrm>
        </p:grpSpPr>
        <p:sp>
          <p:nvSpPr>
            <p:cNvPr id="1241" name="Shape 1241"/>
            <p:cNvSpPr/>
            <p:nvPr/>
          </p:nvSpPr>
          <p:spPr>
            <a:xfrm flipH="1">
              <a:off x="2204293" y="138558"/>
              <a:ext cx="5011" cy="2414142"/>
            </a:xfrm>
            <a:prstGeom prst="line">
              <a:avLst/>
            </a:prstGeom>
            <a:noFill/>
            <a:ln w="88900" cap="flat">
              <a:solidFill>
                <a:srgbClr val="000000"/>
              </a:solidFill>
              <a:prstDash val="solid"/>
              <a:miter lim="400000"/>
              <a:headEnd type="stealth" w="med" len="med"/>
              <a:tailEnd type="stealth" w="med" len="med"/>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sp>
          <p:nvSpPr>
            <p:cNvPr id="1242" name="Shape 1242"/>
            <p:cNvSpPr/>
            <p:nvPr/>
          </p:nvSpPr>
          <p:spPr>
            <a:xfrm flipH="1">
              <a:off x="0" y="133002"/>
              <a:ext cx="1535609" cy="2419698"/>
            </a:xfrm>
            <a:prstGeom prst="line">
              <a:avLst/>
            </a:prstGeom>
            <a:noFill/>
            <a:ln w="88900" cap="flat">
              <a:solidFill>
                <a:srgbClr val="000000"/>
              </a:solidFill>
              <a:prstDash val="solid"/>
              <a:miter lim="400000"/>
              <a:headEnd type="stealth" w="med" len="med"/>
              <a:tailEnd type="stealth" w="med" len="med"/>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sp>
          <p:nvSpPr>
            <p:cNvPr id="1243" name="Shape 1243"/>
            <p:cNvSpPr/>
            <p:nvPr/>
          </p:nvSpPr>
          <p:spPr>
            <a:xfrm>
              <a:off x="0" y="139600"/>
              <a:ext cx="1525340" cy="2413100"/>
            </a:xfrm>
            <a:prstGeom prst="line">
              <a:avLst/>
            </a:prstGeom>
            <a:noFill/>
            <a:ln w="88900" cap="flat">
              <a:solidFill>
                <a:srgbClr val="000000"/>
              </a:solidFill>
              <a:prstDash val="solid"/>
              <a:miter lim="400000"/>
              <a:headEnd type="stealth" w="med" len="med"/>
              <a:tailEnd type="stealth" w="med" len="med"/>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sp>
          <p:nvSpPr>
            <p:cNvPr id="1244" name="Shape 1244"/>
            <p:cNvSpPr/>
            <p:nvPr/>
          </p:nvSpPr>
          <p:spPr>
            <a:xfrm flipH="1" flipV="1">
              <a:off x="2476500" y="0"/>
              <a:ext cx="1333501" cy="876300"/>
            </a:xfrm>
            <a:prstGeom prst="line">
              <a:avLst/>
            </a:prstGeom>
            <a:noFill/>
            <a:ln w="88900" cap="flat">
              <a:solidFill>
                <a:srgbClr val="000000"/>
              </a:solidFill>
              <a:prstDash val="solid"/>
              <a:miter lim="400000"/>
              <a:headEnd type="stealth" w="med" len="med"/>
              <a:tailEnd type="stealth" w="med" len="med"/>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grpSp>
      <p:sp>
        <p:nvSpPr>
          <p:cNvPr id="1246" name="Shape 1246"/>
          <p:cNvSpPr/>
          <p:nvPr/>
        </p:nvSpPr>
        <p:spPr>
          <a:xfrm>
            <a:off x="5600700" y="605155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Material Properties</a:t>
            </a:r>
          </a:p>
        </p:txBody>
      </p:sp>
      <p:sp>
        <p:nvSpPr>
          <p:cNvPr id="1247" name="Shape 1247"/>
          <p:cNvSpPr/>
          <p:nvPr/>
        </p:nvSpPr>
        <p:spPr>
          <a:xfrm>
            <a:off x="2590800" y="229870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Instance Segmentation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133350" y="101600"/>
            <a:ext cx="12738100" cy="1168400"/>
          </a:xfrm>
        </p:spPr>
        <p:txBody>
          <a:bodyPr/>
          <a:lstStyle/>
          <a:p>
            <a:r>
              <a:rPr lang="en-US" sz="4500"/>
              <a:t>Coarse Pose Estimation</a:t>
            </a:r>
            <a:endParaRPr lang="en-US" sz="1800"/>
          </a:p>
        </p:txBody>
      </p:sp>
      <p:sp>
        <p:nvSpPr>
          <p:cNvPr id="9218" name="Rectangle 2"/>
          <p:cNvSpPr>
            <a:spLocks/>
          </p:cNvSpPr>
          <p:nvPr/>
        </p:nvSpPr>
        <p:spPr bwMode="auto">
          <a:xfrm>
            <a:off x="12693650" y="9144000"/>
            <a:ext cx="3429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l" defTabSz="457200"/>
            <a:fld id="{3A395B17-9B67-4246-9AB9-C9AB69D0D487}" type="slidenum">
              <a:rPr lang="en-US" sz="1200">
                <a:latin typeface="Helvetica" charset="0"/>
                <a:cs typeface="Helvetica" charset="0"/>
                <a:sym typeface="Helvetica" charset="0"/>
              </a:rPr>
              <a:pPr algn="l" defTabSz="457200"/>
              <a:t>30</a:t>
            </a:fld>
            <a:endParaRPr lang="en-US" sz="1800">
              <a:latin typeface="Helvetica" charset="0"/>
              <a:cs typeface="Helvetica" charset="0"/>
              <a:sym typeface="Helvetica" charset="0"/>
            </a:endParaRPr>
          </a:p>
        </p:txBody>
      </p:sp>
      <p:pic>
        <p:nvPicPr>
          <p:cNvPr id="9219" name="Picture 3" descr="bed.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2106613"/>
            <a:ext cx="4062413" cy="576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0" name="Picture 4" descr="sofa.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950325" y="2106613"/>
            <a:ext cx="4064000" cy="576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1" name="Picture 5" descr="chair.pd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470400" y="2106613"/>
            <a:ext cx="4064000" cy="576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22" name="Rectangle 6"/>
          <p:cNvSpPr>
            <a:spLocks/>
          </p:cNvSpPr>
          <p:nvPr/>
        </p:nvSpPr>
        <p:spPr bwMode="auto">
          <a:xfrm>
            <a:off x="193675" y="1212850"/>
            <a:ext cx="37560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700" b="1">
                <a:latin typeface="Century Gothic" charset="0"/>
                <a:cs typeface="Century Gothic" charset="0"/>
                <a:sym typeface="Century Gothic" charset="0"/>
              </a:rPr>
              <a:t>Test on Synthetic Data</a:t>
            </a:r>
            <a:endParaRPr lang="en-US" sz="1800">
              <a:latin typeface="Century Gothic" charset="0"/>
              <a:cs typeface="Century Gothic" charset="0"/>
              <a:sym typeface="Century Gothic" charset="0"/>
            </a:endParaRPr>
          </a:p>
        </p:txBody>
      </p:sp>
    </p:spTree>
    <p:extLst>
      <p:ext uri="{BB962C8B-B14F-4D97-AF65-F5344CB8AC3E}">
        <p14:creationId xmlns:p14="http://schemas.microsoft.com/office/powerpoint/2010/main" val="18491789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p:txBody>
          <a:bodyPr/>
          <a:lstStyle/>
          <a:p>
            <a:r>
              <a:rPr lang="en-US" sz="4500"/>
              <a:t>Coarse Pose Estimation</a:t>
            </a:r>
            <a:endParaRPr lang="en-US" sz="1800"/>
          </a:p>
        </p:txBody>
      </p:sp>
      <p:sp>
        <p:nvSpPr>
          <p:cNvPr id="11266" name="Rectangle 2"/>
          <p:cNvSpPr>
            <a:spLocks/>
          </p:cNvSpPr>
          <p:nvPr/>
        </p:nvSpPr>
        <p:spPr bwMode="auto">
          <a:xfrm>
            <a:off x="12693650" y="9144000"/>
            <a:ext cx="3429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l" defTabSz="457200"/>
            <a:fld id="{07B81E78-D6BE-9442-A257-EAAB3F530177}" type="slidenum">
              <a:rPr lang="en-US" sz="1200">
                <a:latin typeface="Helvetica" charset="0"/>
                <a:cs typeface="Helvetica" charset="0"/>
                <a:sym typeface="Helvetica" charset="0"/>
              </a:rPr>
              <a:pPr algn="l" defTabSz="457200"/>
              <a:t>31</a:t>
            </a:fld>
            <a:endParaRPr lang="en-US" sz="1800">
              <a:latin typeface="Helvetica" charset="0"/>
              <a:cs typeface="Helvetica" charset="0"/>
              <a:sym typeface="Helvetica" charset="0"/>
            </a:endParaRPr>
          </a:p>
        </p:txBody>
      </p:sp>
      <p:pic>
        <p:nvPicPr>
          <p:cNvPr id="11267" name="Picture 3" descr="nnn_top1.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82775" y="874713"/>
            <a:ext cx="9237663" cy="439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68" name="Picture 4" descr="nnn_top2.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78013" y="5275263"/>
            <a:ext cx="9247187" cy="439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9" name="Rectangle 5"/>
          <p:cNvSpPr>
            <a:spLocks/>
          </p:cNvSpPr>
          <p:nvPr/>
        </p:nvSpPr>
        <p:spPr bwMode="auto">
          <a:xfrm>
            <a:off x="195263" y="1212850"/>
            <a:ext cx="296703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700" b="1">
                <a:latin typeface="Century Gothic" charset="0"/>
                <a:cs typeface="Century Gothic" charset="0"/>
                <a:sym typeface="Century Gothic" charset="0"/>
              </a:rPr>
              <a:t>Test on Real Data</a:t>
            </a:r>
            <a:endParaRPr lang="en-US" sz="1800">
              <a:latin typeface="Century Gothic" charset="0"/>
              <a:cs typeface="Century Gothic" charset="0"/>
              <a:sym typeface="Century Gothic" charset="0"/>
            </a:endParaRPr>
          </a:p>
        </p:txBody>
      </p:sp>
    </p:spTree>
    <p:extLst>
      <p:ext uri="{BB962C8B-B14F-4D97-AF65-F5344CB8AC3E}">
        <p14:creationId xmlns:p14="http://schemas.microsoft.com/office/powerpoint/2010/main" val="10908589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Shape 933"/>
          <p:cNvSpPr/>
          <p:nvPr/>
        </p:nvSpPr>
        <p:spPr>
          <a:xfrm flipH="1">
            <a:off x="9658350" y="74913"/>
            <a:ext cx="1" cy="9597309"/>
          </a:xfrm>
          <a:prstGeom prst="line">
            <a:avLst/>
          </a:prstGeom>
          <a:ln w="25400">
            <a:solidFill/>
            <a:miter lim="400000"/>
          </a:ln>
        </p:spPr>
        <p:txBody>
          <a:bodyPr lIns="50800" tIns="50800" rIns="50800" bIns="50800" anchor="ctr"/>
          <a:lstStyle/>
          <a:p>
            <a:pPr lvl="0" algn="l" defTabSz="457200">
              <a:defRPr sz="1200">
                <a:latin typeface="Helvetica"/>
                <a:ea typeface="Helvetica"/>
                <a:cs typeface="Helvetica"/>
                <a:sym typeface="Helvetica"/>
              </a:defRPr>
            </a:pPr>
            <a:endParaRPr/>
          </a:p>
        </p:txBody>
      </p:sp>
      <p:sp>
        <p:nvSpPr>
          <p:cNvPr id="934" name="Shape 934"/>
          <p:cNvSpPr>
            <a:spLocks noGrp="1"/>
          </p:cNvSpPr>
          <p:nvPr>
            <p:ph type="title"/>
          </p:nvPr>
        </p:nvSpPr>
        <p:spPr>
          <a:prstGeom prst="rect">
            <a:avLst/>
          </a:prstGeom>
        </p:spPr>
        <p:txBody>
          <a:bodyPr/>
          <a:lstStyle/>
          <a:p>
            <a:pPr lvl="0">
              <a:defRPr sz="1800"/>
            </a:pPr>
            <a:r>
              <a:rPr sz="5600"/>
              <a:t>Overview</a:t>
            </a:r>
          </a:p>
        </p:txBody>
      </p:sp>
      <p:sp>
        <p:nvSpPr>
          <p:cNvPr id="935" name="Shape 935"/>
          <p:cNvSpPr>
            <a:spLocks noGrp="1"/>
          </p:cNvSpPr>
          <p:nvPr>
            <p:ph type="sldNum" sz="quarter" idx="2"/>
          </p:nvPr>
        </p:nvSpPr>
        <p:spPr>
          <a:xfrm>
            <a:off x="12522200" y="9144000"/>
            <a:ext cx="342900" cy="3683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32</a:t>
            </a:fld>
            <a:endParaRPr/>
          </a:p>
        </p:txBody>
      </p:sp>
      <p:pic>
        <p:nvPicPr>
          <p:cNvPr id="936" name="color.png"/>
          <p:cNvPicPr/>
          <p:nvPr/>
        </p:nvPicPr>
        <p:blipFill>
          <a:blip r:embed="rId3" cstate="screen">
            <a:extLst>
              <a:ext uri="{28A0092B-C50C-407E-A947-70E740481C1C}">
                <a14:useLocalDpi xmlns:a14="http://schemas.microsoft.com/office/drawing/2010/main"/>
              </a:ext>
            </a:extLst>
          </a:blip>
          <a:stretch>
            <a:fillRect/>
          </a:stretch>
        </p:blipFill>
        <p:spPr>
          <a:xfrm>
            <a:off x="304800" y="2616200"/>
            <a:ext cx="2476500" cy="1879486"/>
          </a:xfrm>
          <a:prstGeom prst="rect">
            <a:avLst/>
          </a:prstGeom>
          <a:ln w="12700">
            <a:miter lim="400000"/>
          </a:ln>
        </p:spPr>
      </p:pic>
      <p:pic>
        <p:nvPicPr>
          <p:cNvPr id="937" name="img_6407.png"/>
          <p:cNvPicPr/>
          <p:nvPr/>
        </p:nvPicPr>
        <p:blipFill>
          <a:blip r:embed="rId4" cstate="screen">
            <a:extLst>
              <a:ext uri="{28A0092B-C50C-407E-A947-70E740481C1C}">
                <a14:useLocalDpi xmlns:a14="http://schemas.microsoft.com/office/drawing/2010/main"/>
              </a:ext>
            </a:extLst>
          </a:blip>
          <a:stretch>
            <a:fillRect/>
          </a:stretch>
        </p:blipFill>
        <p:spPr>
          <a:xfrm>
            <a:off x="304800" y="4711700"/>
            <a:ext cx="2476499" cy="1879486"/>
          </a:xfrm>
          <a:prstGeom prst="rect">
            <a:avLst/>
          </a:prstGeom>
          <a:ln w="12700">
            <a:miter lim="400000"/>
          </a:ln>
        </p:spPr>
      </p:pic>
      <p:sp>
        <p:nvSpPr>
          <p:cNvPr id="938" name="Shape 938"/>
          <p:cNvSpPr/>
          <p:nvPr/>
        </p:nvSpPr>
        <p:spPr>
          <a:xfrm>
            <a:off x="230646" y="6635750"/>
            <a:ext cx="26035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304800">
              <a:defRPr sz="1800"/>
            </a:pPr>
            <a:r>
              <a:rPr>
                <a:latin typeface="+mn-lt"/>
                <a:ea typeface="+mn-ea"/>
                <a:cs typeface="+mn-cs"/>
                <a:sym typeface="Century Gothic"/>
              </a:rPr>
              <a:t>Color and Depth </a:t>
            </a:r>
          </a:p>
          <a:p>
            <a:pPr lvl="0" defTabSz="304800">
              <a:defRPr sz="1800"/>
            </a:pPr>
            <a:r>
              <a:rPr>
                <a:latin typeface="+mn-lt"/>
                <a:ea typeface="+mn-ea"/>
                <a:cs typeface="+mn-cs"/>
                <a:sym typeface="Century Gothic"/>
              </a:rPr>
              <a:t>Image Pair</a:t>
            </a:r>
          </a:p>
        </p:txBody>
      </p:sp>
      <p:pic>
        <p:nvPicPr>
          <p:cNvPr id="939" name="droppedImage.png"/>
          <p:cNvPicPr/>
          <p:nvPr/>
        </p:nvPicPr>
        <p:blipFill>
          <a:blip r:embed="rId5" cstate="screen">
            <a:extLst>
              <a:ext uri="{28A0092B-C50C-407E-A947-70E740481C1C}">
                <a14:useLocalDpi xmlns:a14="http://schemas.microsoft.com/office/drawing/2010/main"/>
              </a:ext>
            </a:extLst>
          </a:blip>
          <a:stretch>
            <a:fillRect/>
          </a:stretch>
        </p:blipFill>
        <p:spPr>
          <a:xfrm>
            <a:off x="3492500" y="2400300"/>
            <a:ext cx="2476499" cy="1879486"/>
          </a:xfrm>
          <a:prstGeom prst="rect">
            <a:avLst/>
          </a:prstGeom>
          <a:ln w="12700">
            <a:miter lim="400000"/>
          </a:ln>
        </p:spPr>
      </p:pic>
      <p:pic>
        <p:nvPicPr>
          <p:cNvPr id="940" name="regionProp.png"/>
          <p:cNvPicPr/>
          <p:nvPr/>
        </p:nvPicPr>
        <p:blipFill>
          <a:blip r:embed="rId6" cstate="screen">
            <a:extLst>
              <a:ext uri="{28A0092B-C50C-407E-A947-70E740481C1C}">
                <a14:useLocalDpi xmlns:a14="http://schemas.microsoft.com/office/drawing/2010/main"/>
              </a:ext>
            </a:extLst>
          </a:blip>
          <a:stretch>
            <a:fillRect/>
          </a:stretch>
        </p:blipFill>
        <p:spPr>
          <a:xfrm>
            <a:off x="3644900" y="5283200"/>
            <a:ext cx="2476500" cy="1879486"/>
          </a:xfrm>
          <a:prstGeom prst="rect">
            <a:avLst/>
          </a:prstGeom>
          <a:ln w="38100">
            <a:solidFill>
              <a:srgbClr val="0433FF"/>
            </a:solidFill>
            <a:miter lim="400000"/>
          </a:ln>
        </p:spPr>
      </p:pic>
      <p:pic>
        <p:nvPicPr>
          <p:cNvPr id="941" name="regionProp.png"/>
          <p:cNvPicPr/>
          <p:nvPr/>
        </p:nvPicPr>
        <p:blipFill>
          <a:blip r:embed="rId6" cstate="screen">
            <a:extLst>
              <a:ext uri="{28A0092B-C50C-407E-A947-70E740481C1C}">
                <a14:useLocalDpi xmlns:a14="http://schemas.microsoft.com/office/drawing/2010/main"/>
              </a:ext>
            </a:extLst>
          </a:blip>
          <a:stretch>
            <a:fillRect/>
          </a:stretch>
        </p:blipFill>
        <p:spPr>
          <a:xfrm>
            <a:off x="3530600" y="5372100"/>
            <a:ext cx="2476500" cy="1879486"/>
          </a:xfrm>
          <a:prstGeom prst="rect">
            <a:avLst/>
          </a:prstGeom>
          <a:ln w="38100">
            <a:solidFill>
              <a:srgbClr val="0433FF"/>
            </a:solidFill>
            <a:miter lim="400000"/>
          </a:ln>
        </p:spPr>
      </p:pic>
      <p:pic>
        <p:nvPicPr>
          <p:cNvPr id="942" name="regionProp.png"/>
          <p:cNvPicPr/>
          <p:nvPr/>
        </p:nvPicPr>
        <p:blipFill>
          <a:blip r:embed="rId6" cstate="screen">
            <a:extLst>
              <a:ext uri="{28A0092B-C50C-407E-A947-70E740481C1C}">
                <a14:useLocalDpi xmlns:a14="http://schemas.microsoft.com/office/drawing/2010/main"/>
              </a:ext>
            </a:extLst>
          </a:blip>
          <a:stretch>
            <a:fillRect/>
          </a:stretch>
        </p:blipFill>
        <p:spPr>
          <a:xfrm>
            <a:off x="3390900" y="5486400"/>
            <a:ext cx="2476500" cy="1879486"/>
          </a:xfrm>
          <a:prstGeom prst="rect">
            <a:avLst/>
          </a:prstGeom>
          <a:ln w="38100">
            <a:solidFill>
              <a:srgbClr val="0433FF"/>
            </a:solidFill>
            <a:miter lim="400000"/>
          </a:ln>
        </p:spPr>
      </p:pic>
      <p:sp>
        <p:nvSpPr>
          <p:cNvPr id="943" name="Shape 943"/>
          <p:cNvSpPr/>
          <p:nvPr/>
        </p:nvSpPr>
        <p:spPr>
          <a:xfrm>
            <a:off x="3642971" y="4286250"/>
            <a:ext cx="2192351"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Contour Detection</a:t>
            </a:r>
          </a:p>
        </p:txBody>
      </p:sp>
      <p:sp>
        <p:nvSpPr>
          <p:cNvPr id="944" name="Shape 944"/>
          <p:cNvSpPr/>
          <p:nvPr/>
        </p:nvSpPr>
        <p:spPr>
          <a:xfrm>
            <a:off x="3711810" y="7359650"/>
            <a:ext cx="2029273"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304800">
              <a:defRPr sz="1800"/>
            </a:pPr>
            <a:r>
              <a:rPr>
                <a:latin typeface="+mn-lt"/>
                <a:ea typeface="+mn-ea"/>
                <a:cs typeface="+mn-cs"/>
                <a:sym typeface="Century Gothic"/>
              </a:rPr>
              <a:t>Region Proposal </a:t>
            </a:r>
          </a:p>
          <a:p>
            <a:pPr lvl="0" defTabSz="304800">
              <a:defRPr sz="1800"/>
            </a:pPr>
            <a:r>
              <a:rPr>
                <a:latin typeface="+mn-lt"/>
                <a:ea typeface="+mn-ea"/>
                <a:cs typeface="+mn-cs"/>
                <a:sym typeface="Century Gothic"/>
              </a:rPr>
              <a:t>Generation</a:t>
            </a:r>
          </a:p>
        </p:txBody>
      </p:sp>
      <p:pic>
        <p:nvPicPr>
          <p:cNvPr id="945" name="regionProp.png"/>
          <p:cNvPicPr/>
          <p:nvPr/>
        </p:nvPicPr>
        <p:blipFill>
          <a:blip r:embed="rId6" cstate="screen">
            <a:extLst>
              <a:ext uri="{28A0092B-C50C-407E-A947-70E740481C1C}">
                <a14:useLocalDpi xmlns:a14="http://schemas.microsoft.com/office/drawing/2010/main"/>
              </a:ext>
            </a:extLst>
          </a:blip>
          <a:stretch>
            <a:fillRect/>
          </a:stretch>
        </p:blipFill>
        <p:spPr>
          <a:xfrm>
            <a:off x="6781800" y="5092700"/>
            <a:ext cx="2476500" cy="1879486"/>
          </a:xfrm>
          <a:prstGeom prst="rect">
            <a:avLst/>
          </a:prstGeom>
          <a:ln w="12700">
            <a:miter lim="400000"/>
          </a:ln>
        </p:spPr>
      </p:pic>
      <p:pic>
        <p:nvPicPr>
          <p:cNvPr id="946" name="ss.png"/>
          <p:cNvPicPr/>
          <p:nvPr/>
        </p:nvPicPr>
        <p:blipFill>
          <a:blip r:embed="rId7" cstate="screen">
            <a:extLst>
              <a:ext uri="{28A0092B-C50C-407E-A947-70E740481C1C}">
                <a14:useLocalDpi xmlns:a14="http://schemas.microsoft.com/office/drawing/2010/main"/>
              </a:ext>
            </a:extLst>
          </a:blip>
          <a:stretch>
            <a:fillRect/>
          </a:stretch>
        </p:blipFill>
        <p:spPr>
          <a:xfrm>
            <a:off x="6819900" y="2400300"/>
            <a:ext cx="2476500" cy="1879486"/>
          </a:xfrm>
          <a:prstGeom prst="rect">
            <a:avLst/>
          </a:prstGeom>
          <a:ln w="12700">
            <a:miter lim="400000"/>
          </a:ln>
        </p:spPr>
      </p:pic>
      <p:sp>
        <p:nvSpPr>
          <p:cNvPr id="947" name="Shape 947"/>
          <p:cNvSpPr/>
          <p:nvPr/>
        </p:nvSpPr>
        <p:spPr>
          <a:xfrm>
            <a:off x="7054484" y="6953250"/>
            <a:ext cx="2057512"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Object Detection</a:t>
            </a:r>
          </a:p>
        </p:txBody>
      </p:sp>
      <p:sp>
        <p:nvSpPr>
          <p:cNvPr id="948" name="Shape 948"/>
          <p:cNvSpPr/>
          <p:nvPr/>
        </p:nvSpPr>
        <p:spPr>
          <a:xfrm>
            <a:off x="7116371" y="4260850"/>
            <a:ext cx="1915084"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Semantic Segm.</a:t>
            </a:r>
          </a:p>
        </p:txBody>
      </p:sp>
      <p:sp>
        <p:nvSpPr>
          <p:cNvPr id="949" name="Shape 949"/>
          <p:cNvSpPr/>
          <p:nvPr/>
        </p:nvSpPr>
        <p:spPr>
          <a:xfrm>
            <a:off x="4216400" y="6201523"/>
            <a:ext cx="546100" cy="698501"/>
          </a:xfrm>
          <a:custGeom>
            <a:avLst/>
            <a:gdLst/>
            <a:ahLst/>
            <a:cxnLst>
              <a:cxn ang="0">
                <a:pos x="wd2" y="hd2"/>
              </a:cxn>
              <a:cxn ang="5400000">
                <a:pos x="wd2" y="hd2"/>
              </a:cxn>
              <a:cxn ang="10800000">
                <a:pos x="wd2" y="hd2"/>
              </a:cxn>
              <a:cxn ang="16200000">
                <a:pos x="wd2" y="hd2"/>
              </a:cxn>
            </a:cxnLst>
            <a:rect l="0" t="0" r="r" b="b"/>
            <a:pathLst>
              <a:path w="21600" h="21207" extrusionOk="0">
                <a:moveTo>
                  <a:pt x="2335" y="0"/>
                </a:moveTo>
                <a:lnTo>
                  <a:pt x="11092" y="390"/>
                </a:lnTo>
                <a:cubicBezTo>
                  <a:pt x="11092" y="390"/>
                  <a:pt x="14458" y="124"/>
                  <a:pt x="16346" y="4295"/>
                </a:cubicBezTo>
                <a:cubicBezTo>
                  <a:pt x="18234" y="8467"/>
                  <a:pt x="20432" y="11324"/>
                  <a:pt x="20432" y="11324"/>
                </a:cubicBezTo>
                <a:lnTo>
                  <a:pt x="21600" y="17181"/>
                </a:lnTo>
                <a:cubicBezTo>
                  <a:pt x="21600" y="17181"/>
                  <a:pt x="21333" y="20572"/>
                  <a:pt x="20432" y="21086"/>
                </a:cubicBezTo>
                <a:cubicBezTo>
                  <a:pt x="19532" y="21600"/>
                  <a:pt x="9924" y="20305"/>
                  <a:pt x="9924" y="20305"/>
                </a:cubicBezTo>
                <a:lnTo>
                  <a:pt x="3503" y="17572"/>
                </a:lnTo>
                <a:lnTo>
                  <a:pt x="3503" y="11714"/>
                </a:lnTo>
                <a:lnTo>
                  <a:pt x="3503" y="5857"/>
                </a:lnTo>
                <a:lnTo>
                  <a:pt x="0" y="1952"/>
                </a:lnTo>
                <a:lnTo>
                  <a:pt x="2335" y="0"/>
                </a:lnTo>
                <a:close/>
              </a:path>
            </a:pathLst>
          </a:custGeom>
          <a:solidFill>
            <a:srgbClr val="FF9300"/>
          </a:solidFill>
          <a:ln w="38100">
            <a:solidFill/>
            <a:miter lim="400000"/>
          </a:ln>
        </p:spPr>
        <p:txBody>
          <a:bodyPr lIns="0" tIns="0" rIns="0" bIns="0" anchor="ctr"/>
          <a:lstStyle/>
          <a:p>
            <a:pPr lvl="0" defTabSz="304800">
              <a:defRPr sz="2600">
                <a:latin typeface="+mn-lt"/>
                <a:ea typeface="+mn-ea"/>
                <a:cs typeface="+mn-cs"/>
                <a:sym typeface="Century Gothic"/>
              </a:defRPr>
            </a:pPr>
            <a:endParaRPr/>
          </a:p>
        </p:txBody>
      </p:sp>
      <p:sp>
        <p:nvSpPr>
          <p:cNvPr id="950" name="Shape 950"/>
          <p:cNvSpPr/>
          <p:nvPr/>
        </p:nvSpPr>
        <p:spPr>
          <a:xfrm>
            <a:off x="913110" y="1047750"/>
            <a:ext cx="1053406"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Input</a:t>
            </a:r>
          </a:p>
        </p:txBody>
      </p:sp>
      <p:sp>
        <p:nvSpPr>
          <p:cNvPr id="951" name="Shape 951"/>
          <p:cNvSpPr/>
          <p:nvPr/>
        </p:nvSpPr>
        <p:spPr>
          <a:xfrm flipH="1">
            <a:off x="3022599" y="1205620"/>
            <a:ext cx="1" cy="6213209"/>
          </a:xfrm>
          <a:prstGeom prst="line">
            <a:avLst/>
          </a:prstGeom>
          <a:ln w="12700">
            <a:solidFill>
              <a:srgbClr val="929292"/>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952" name="Shape 952"/>
          <p:cNvSpPr/>
          <p:nvPr/>
        </p:nvSpPr>
        <p:spPr>
          <a:xfrm>
            <a:off x="3170262" y="1054100"/>
            <a:ext cx="3018682"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Re-organization</a:t>
            </a:r>
          </a:p>
        </p:txBody>
      </p:sp>
      <p:sp>
        <p:nvSpPr>
          <p:cNvPr id="953" name="Shape 953"/>
          <p:cNvSpPr/>
          <p:nvPr/>
        </p:nvSpPr>
        <p:spPr>
          <a:xfrm flipH="1">
            <a:off x="6426199" y="1206500"/>
            <a:ext cx="2" cy="6210849"/>
          </a:xfrm>
          <a:prstGeom prst="line">
            <a:avLst/>
          </a:prstGeom>
          <a:ln w="12700">
            <a:solidFill>
              <a:srgbClr val="929292"/>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954" name="Shape 954"/>
          <p:cNvSpPr/>
          <p:nvPr/>
        </p:nvSpPr>
        <p:spPr>
          <a:xfrm>
            <a:off x="6853777" y="1054100"/>
            <a:ext cx="2341327"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Recognition</a:t>
            </a:r>
          </a:p>
        </p:txBody>
      </p:sp>
      <p:sp>
        <p:nvSpPr>
          <p:cNvPr id="955" name="Shape 955"/>
          <p:cNvSpPr/>
          <p:nvPr/>
        </p:nvSpPr>
        <p:spPr>
          <a:xfrm flipH="1">
            <a:off x="5964693" y="3340102"/>
            <a:ext cx="859306"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56" name="Shape 956"/>
          <p:cNvSpPr/>
          <p:nvPr/>
        </p:nvSpPr>
        <p:spPr>
          <a:xfrm flipH="1">
            <a:off x="6145168" y="6019800"/>
            <a:ext cx="641360"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57" name="Shape 957"/>
          <p:cNvSpPr/>
          <p:nvPr/>
        </p:nvSpPr>
        <p:spPr>
          <a:xfrm>
            <a:off x="6946900" y="4291919"/>
            <a:ext cx="0" cy="801168"/>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58" name="Shape 958"/>
          <p:cNvSpPr/>
          <p:nvPr/>
        </p:nvSpPr>
        <p:spPr>
          <a:xfrm>
            <a:off x="9783378" y="882650"/>
            <a:ext cx="3060701"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Detailed 3D Understanding</a:t>
            </a:r>
          </a:p>
        </p:txBody>
      </p:sp>
      <p:pic>
        <p:nvPicPr>
          <p:cNvPr id="959" name="a.png"/>
          <p:cNvPicPr/>
          <p:nvPr/>
        </p:nvPicPr>
        <p:blipFill>
          <a:blip r:embed="rId8" cstate="screen">
            <a:extLst>
              <a:ext uri="{28A0092B-C50C-407E-A947-70E740481C1C}">
                <a14:useLocalDpi xmlns:a14="http://schemas.microsoft.com/office/drawing/2010/main"/>
              </a:ext>
            </a:extLst>
          </a:blip>
          <a:stretch>
            <a:fillRect/>
          </a:stretch>
        </p:blipFill>
        <p:spPr>
          <a:xfrm>
            <a:off x="10045700" y="2400300"/>
            <a:ext cx="2476500" cy="1879600"/>
          </a:xfrm>
          <a:prstGeom prst="rect">
            <a:avLst/>
          </a:prstGeom>
          <a:ln w="12700">
            <a:solidFill/>
            <a:miter lim="400000"/>
          </a:ln>
        </p:spPr>
      </p:pic>
      <p:sp>
        <p:nvSpPr>
          <p:cNvPr id="960" name="Shape 960"/>
          <p:cNvSpPr/>
          <p:nvPr/>
        </p:nvSpPr>
        <p:spPr>
          <a:xfrm flipH="1">
            <a:off x="9257965" y="6046266"/>
            <a:ext cx="788025"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pic>
        <p:nvPicPr>
          <p:cNvPr id="961" name="mask.png"/>
          <p:cNvPicPr/>
          <p:nvPr/>
        </p:nvPicPr>
        <p:blipFill>
          <a:blip r:embed="rId9" cstate="screen">
            <a:extLst>
              <a:ext uri="{28A0092B-C50C-407E-A947-70E740481C1C}">
                <a14:useLocalDpi xmlns:a14="http://schemas.microsoft.com/office/drawing/2010/main"/>
              </a:ext>
            </a:extLst>
          </a:blip>
          <a:stretch>
            <a:fillRect/>
          </a:stretch>
        </p:blipFill>
        <p:spPr>
          <a:xfrm>
            <a:off x="10045700" y="4864100"/>
            <a:ext cx="2476499" cy="1879486"/>
          </a:xfrm>
          <a:prstGeom prst="rect">
            <a:avLst/>
          </a:prstGeom>
          <a:ln w="12700">
            <a:miter lim="400000"/>
          </a:ln>
        </p:spPr>
      </p:pic>
      <p:sp>
        <p:nvSpPr>
          <p:cNvPr id="962" name="Shape 962"/>
          <p:cNvSpPr/>
          <p:nvPr/>
        </p:nvSpPr>
        <p:spPr>
          <a:xfrm>
            <a:off x="10380284" y="6686550"/>
            <a:ext cx="1820876"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Instance Segm.</a:t>
            </a:r>
          </a:p>
        </p:txBody>
      </p:sp>
      <p:sp>
        <p:nvSpPr>
          <p:cNvPr id="963" name="Shape 963"/>
          <p:cNvSpPr/>
          <p:nvPr/>
        </p:nvSpPr>
        <p:spPr>
          <a:xfrm>
            <a:off x="10385573" y="9010650"/>
            <a:ext cx="1854201"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304800">
              <a:defRPr sz="1800">
                <a:latin typeface="+mn-lt"/>
                <a:ea typeface="+mn-ea"/>
                <a:cs typeface="+mn-cs"/>
                <a:sym typeface="Century Gothic"/>
              </a:defRPr>
            </a:lvl1pPr>
          </a:lstStyle>
          <a:p>
            <a:pPr lvl="0"/>
            <a:r>
              <a:t>Pose Estimation</a:t>
            </a:r>
          </a:p>
        </p:txBody>
      </p:sp>
      <p:sp>
        <p:nvSpPr>
          <p:cNvPr id="964" name="Shape 964"/>
          <p:cNvSpPr/>
          <p:nvPr/>
        </p:nvSpPr>
        <p:spPr>
          <a:xfrm flipH="1" flipV="1">
            <a:off x="9276171" y="6064494"/>
            <a:ext cx="770906" cy="207634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65" name="Shape 965"/>
          <p:cNvSpPr/>
          <p:nvPr/>
        </p:nvSpPr>
        <p:spPr>
          <a:xfrm rot="8104149">
            <a:off x="11086763" y="7555335"/>
            <a:ext cx="1154992" cy="723900"/>
          </a:xfrm>
          <a:prstGeom prst="rect">
            <a:avLst/>
          </a:prstGeom>
          <a:solidFill>
            <a:srgbClr val="FFFFFF"/>
          </a:solidFill>
          <a:ln w="38100">
            <a:solidFill>
              <a:srgbClr val="0433FF"/>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66" name="Shape 966"/>
          <p:cNvSpPr/>
          <p:nvPr/>
        </p:nvSpPr>
        <p:spPr>
          <a:xfrm rot="8104149">
            <a:off x="11339624" y="7451300"/>
            <a:ext cx="250343"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67" name="Shape 967"/>
          <p:cNvSpPr/>
          <p:nvPr/>
        </p:nvSpPr>
        <p:spPr>
          <a:xfrm rot="8104149">
            <a:off x="11958229" y="7354413"/>
            <a:ext cx="250344"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68" name="Shape 968"/>
          <p:cNvSpPr/>
          <p:nvPr/>
        </p:nvSpPr>
        <p:spPr>
          <a:xfrm rot="8104149">
            <a:off x="11561164" y="7230295"/>
            <a:ext cx="250343"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69" name="Shape 969"/>
          <p:cNvSpPr/>
          <p:nvPr/>
        </p:nvSpPr>
        <p:spPr>
          <a:xfrm rot="8104149">
            <a:off x="11105544" y="7675848"/>
            <a:ext cx="250344"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70" name="Shape 970"/>
          <p:cNvSpPr/>
          <p:nvPr/>
        </p:nvSpPr>
        <p:spPr>
          <a:xfrm rot="8104149">
            <a:off x="12081389" y="7751775"/>
            <a:ext cx="250344"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71" name="Shape 971"/>
          <p:cNvSpPr/>
          <p:nvPr/>
        </p:nvSpPr>
        <p:spPr>
          <a:xfrm rot="8104149">
            <a:off x="11859849" y="7972783"/>
            <a:ext cx="250344"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72" name="Shape 972"/>
          <p:cNvSpPr/>
          <p:nvPr/>
        </p:nvSpPr>
        <p:spPr>
          <a:xfrm rot="8104149">
            <a:off x="11625767" y="8197329"/>
            <a:ext cx="250344"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73" name="Shape 973"/>
          <p:cNvSpPr/>
          <p:nvPr/>
        </p:nvSpPr>
        <p:spPr>
          <a:xfrm rot="8104149">
            <a:off x="11128458" y="8182184"/>
            <a:ext cx="250344"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74" name="Shape 974"/>
          <p:cNvSpPr/>
          <p:nvPr/>
        </p:nvSpPr>
        <p:spPr>
          <a:xfrm flipV="1">
            <a:off x="11883548" y="7501390"/>
            <a:ext cx="197610" cy="197134"/>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75" name="Shape 975"/>
          <p:cNvSpPr/>
          <p:nvPr/>
        </p:nvSpPr>
        <p:spPr>
          <a:xfrm flipH="1">
            <a:off x="11251130" y="8148572"/>
            <a:ext cx="181282" cy="180846"/>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76" name="Shape 976"/>
          <p:cNvSpPr/>
          <p:nvPr/>
        </p:nvSpPr>
        <p:spPr>
          <a:xfrm flipH="1" flipV="1">
            <a:off x="11679588" y="7372797"/>
            <a:ext cx="205294" cy="205790"/>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77" name="Shape 977"/>
          <p:cNvSpPr/>
          <p:nvPr/>
        </p:nvSpPr>
        <p:spPr>
          <a:xfrm flipH="1" flipV="1">
            <a:off x="11452489" y="7596247"/>
            <a:ext cx="203712" cy="204204"/>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78" name="Shape 978"/>
          <p:cNvSpPr/>
          <p:nvPr/>
        </p:nvSpPr>
        <p:spPr>
          <a:xfrm flipH="1" flipV="1">
            <a:off x="11235434" y="7821749"/>
            <a:ext cx="199151" cy="199632"/>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79" name="Shape 979"/>
          <p:cNvSpPr/>
          <p:nvPr/>
        </p:nvSpPr>
        <p:spPr>
          <a:xfrm>
            <a:off x="12002507" y="7696455"/>
            <a:ext cx="215870" cy="216393"/>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80" name="Shape 980"/>
          <p:cNvSpPr/>
          <p:nvPr/>
        </p:nvSpPr>
        <p:spPr>
          <a:xfrm>
            <a:off x="11771847" y="7916377"/>
            <a:ext cx="215871" cy="216393"/>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81" name="Shape 981"/>
          <p:cNvSpPr/>
          <p:nvPr/>
        </p:nvSpPr>
        <p:spPr>
          <a:xfrm>
            <a:off x="11541338" y="8128392"/>
            <a:ext cx="215871" cy="216393"/>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82" name="Shape 982"/>
          <p:cNvSpPr/>
          <p:nvPr/>
        </p:nvSpPr>
        <p:spPr>
          <a:xfrm>
            <a:off x="11404600" y="8545594"/>
            <a:ext cx="0" cy="480522"/>
          </a:xfrm>
          <a:prstGeom prst="line">
            <a:avLst/>
          </a:prstGeom>
          <a:ln w="38100">
            <a:solidFill>
              <a:srgbClr val="00F9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983" name="Shape 983"/>
          <p:cNvSpPr/>
          <p:nvPr/>
        </p:nvSpPr>
        <p:spPr>
          <a:xfrm>
            <a:off x="10071100" y="7137400"/>
            <a:ext cx="2476500" cy="1879600"/>
          </a:xfrm>
          <a:prstGeom prst="rect">
            <a:avLst/>
          </a:prstGeom>
          <a:ln w="254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984" name="Shape 984"/>
          <p:cNvSpPr/>
          <p:nvPr/>
        </p:nvSpPr>
        <p:spPr>
          <a:xfrm flipV="1">
            <a:off x="4781549" y="4569520"/>
            <a:ext cx="1" cy="608095"/>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29844443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Shape 1210"/>
          <p:cNvSpPr>
            <a:spLocks noGrp="1"/>
          </p:cNvSpPr>
          <p:nvPr>
            <p:ph type="title"/>
          </p:nvPr>
        </p:nvSpPr>
        <p:spPr>
          <a:prstGeom prst="rect">
            <a:avLst/>
          </a:prstGeom>
        </p:spPr>
        <p:txBody>
          <a:bodyPr/>
          <a:lstStyle/>
          <a:p>
            <a:pPr lvl="0">
              <a:defRPr sz="1800"/>
            </a:pPr>
            <a:r>
              <a:rPr sz="5600"/>
              <a:t>Detailed 3D Understanding</a:t>
            </a:r>
          </a:p>
        </p:txBody>
      </p:sp>
      <p:sp>
        <p:nvSpPr>
          <p:cNvPr id="1211" name="Shape 1211"/>
          <p:cNvSpPr>
            <a:spLocks noGrp="1"/>
          </p:cNvSpPr>
          <p:nvPr>
            <p:ph type="sldNum" sz="quarter" idx="4294967295"/>
          </p:nvPr>
        </p:nvSpPr>
        <p:spPr>
          <a:xfrm>
            <a:off x="12522200" y="9271000"/>
            <a:ext cx="342900" cy="3683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33</a:t>
            </a:fld>
            <a:endParaRPr/>
          </a:p>
        </p:txBody>
      </p:sp>
      <p:sp>
        <p:nvSpPr>
          <p:cNvPr id="1212" name="Shape 1212"/>
          <p:cNvSpPr/>
          <p:nvPr/>
        </p:nvSpPr>
        <p:spPr>
          <a:xfrm>
            <a:off x="124593" y="1136650"/>
            <a:ext cx="127381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600">
                <a:solidFill>
                  <a:srgbClr val="0433FF"/>
                </a:solidFill>
                <a:latin typeface="+mn-lt"/>
                <a:ea typeface="+mn-ea"/>
                <a:cs typeface="+mn-cs"/>
                <a:sym typeface="Century Gothic"/>
              </a:defRPr>
            </a:lvl1pPr>
          </a:lstStyle>
          <a:p>
            <a:pPr lvl="0">
              <a:defRPr sz="1800">
                <a:solidFill>
                  <a:srgbClr val="000000"/>
                </a:solidFill>
              </a:defRPr>
            </a:pPr>
            <a:r>
              <a:rPr sz="3600">
                <a:solidFill>
                  <a:srgbClr val="0433FF"/>
                </a:solidFill>
              </a:rPr>
              <a:t> Motivation</a:t>
            </a:r>
          </a:p>
        </p:txBody>
      </p:sp>
      <p:pic>
        <p:nvPicPr>
          <p:cNvPr id="1213" name="color.png"/>
          <p:cNvPicPr/>
          <p:nvPr/>
        </p:nvPicPr>
        <p:blipFill>
          <a:blip r:embed="rId3" cstate="screen">
            <a:extLst>
              <a:ext uri="{28A0092B-C50C-407E-A947-70E740481C1C}">
                <a14:useLocalDpi xmlns:a14="http://schemas.microsoft.com/office/drawing/2010/main"/>
              </a:ext>
            </a:extLst>
          </a:blip>
          <a:stretch>
            <a:fillRect/>
          </a:stretch>
        </p:blipFill>
        <p:spPr>
          <a:xfrm>
            <a:off x="254000" y="1943100"/>
            <a:ext cx="2336800" cy="1773464"/>
          </a:xfrm>
          <a:prstGeom prst="rect">
            <a:avLst/>
          </a:prstGeom>
          <a:ln w="12700">
            <a:miter lim="400000"/>
          </a:ln>
        </p:spPr>
      </p:pic>
      <p:pic>
        <p:nvPicPr>
          <p:cNvPr id="1214" name="img_6407.png"/>
          <p:cNvPicPr/>
          <p:nvPr/>
        </p:nvPicPr>
        <p:blipFill>
          <a:blip r:embed="rId4" cstate="screen">
            <a:extLst>
              <a:ext uri="{28A0092B-C50C-407E-A947-70E740481C1C}">
                <a14:useLocalDpi xmlns:a14="http://schemas.microsoft.com/office/drawing/2010/main"/>
              </a:ext>
            </a:extLst>
          </a:blip>
          <a:stretch>
            <a:fillRect/>
          </a:stretch>
        </p:blipFill>
        <p:spPr>
          <a:xfrm>
            <a:off x="254000" y="3848100"/>
            <a:ext cx="2336799" cy="1773464"/>
          </a:xfrm>
          <a:prstGeom prst="rect">
            <a:avLst/>
          </a:prstGeom>
          <a:ln w="12700">
            <a:miter lim="400000"/>
          </a:ln>
        </p:spPr>
      </p:pic>
      <p:pic>
        <p:nvPicPr>
          <p:cNvPr id="1215" name="regionProp.png"/>
          <p:cNvPicPr/>
          <p:nvPr/>
        </p:nvPicPr>
        <p:blipFill>
          <a:blip r:embed="rId5">
            <a:extLst/>
          </a:blip>
          <a:stretch>
            <a:fillRect/>
          </a:stretch>
        </p:blipFill>
        <p:spPr>
          <a:xfrm>
            <a:off x="3797300" y="1943100"/>
            <a:ext cx="4250468" cy="3225800"/>
          </a:xfrm>
          <a:prstGeom prst="rect">
            <a:avLst/>
          </a:prstGeom>
          <a:ln w="12700">
            <a:miter lim="400000"/>
          </a:ln>
        </p:spPr>
      </p:pic>
      <p:pic>
        <p:nvPicPr>
          <p:cNvPr id="1216" name="ss.png"/>
          <p:cNvPicPr/>
          <p:nvPr/>
        </p:nvPicPr>
        <p:blipFill>
          <a:blip r:embed="rId6">
            <a:extLst/>
          </a:blip>
          <a:stretch>
            <a:fillRect/>
          </a:stretch>
        </p:blipFill>
        <p:spPr>
          <a:xfrm>
            <a:off x="8267700" y="1943100"/>
            <a:ext cx="4254500" cy="3228861"/>
          </a:xfrm>
          <a:prstGeom prst="rect">
            <a:avLst/>
          </a:prstGeom>
          <a:ln w="12700">
            <a:miter lim="400000"/>
          </a:ln>
        </p:spPr>
      </p:pic>
      <p:sp>
        <p:nvSpPr>
          <p:cNvPr id="1217" name="Shape 1217"/>
          <p:cNvSpPr/>
          <p:nvPr/>
        </p:nvSpPr>
        <p:spPr>
          <a:xfrm>
            <a:off x="254000" y="5765800"/>
            <a:ext cx="126111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FF2600"/>
                </a:solidFill>
                <a:latin typeface="+mn-lt"/>
                <a:ea typeface="+mn-ea"/>
                <a:cs typeface="+mn-cs"/>
                <a:sym typeface="Century Gothic"/>
              </a:defRPr>
            </a:lvl1pPr>
          </a:lstStyle>
          <a:p>
            <a:pPr lvl="0">
              <a:defRPr sz="1800">
                <a:solidFill>
                  <a:srgbClr val="000000"/>
                </a:solidFill>
              </a:defRPr>
            </a:pPr>
            <a:r>
              <a:rPr sz="3600">
                <a:solidFill>
                  <a:srgbClr val="FF2600"/>
                </a:solidFill>
              </a:rPr>
              <a:t>Good first steps</a:t>
            </a:r>
          </a:p>
        </p:txBody>
      </p:sp>
      <p:sp>
        <p:nvSpPr>
          <p:cNvPr id="1218" name="Shape 1218"/>
          <p:cNvSpPr/>
          <p:nvPr/>
        </p:nvSpPr>
        <p:spPr>
          <a:xfrm>
            <a:off x="4559300" y="5162550"/>
            <a:ext cx="27305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atin typeface="+mn-lt"/>
                <a:ea typeface="+mn-ea"/>
                <a:cs typeface="+mn-cs"/>
                <a:sym typeface="Century Gothic"/>
              </a:defRPr>
            </a:lvl1pPr>
          </a:lstStyle>
          <a:p>
            <a:pPr lvl="0">
              <a:defRPr sz="1800"/>
            </a:pPr>
            <a:r>
              <a:rPr sz="2400"/>
              <a:t>Object Detection</a:t>
            </a:r>
          </a:p>
        </p:txBody>
      </p:sp>
      <p:sp>
        <p:nvSpPr>
          <p:cNvPr id="1219" name="Shape 1219"/>
          <p:cNvSpPr/>
          <p:nvPr/>
        </p:nvSpPr>
        <p:spPr>
          <a:xfrm>
            <a:off x="9131300" y="5156200"/>
            <a:ext cx="25273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atin typeface="+mn-lt"/>
                <a:ea typeface="+mn-ea"/>
                <a:cs typeface="+mn-cs"/>
                <a:sym typeface="Century Gothic"/>
              </a:defRPr>
            </a:lvl1pPr>
          </a:lstStyle>
          <a:p>
            <a:pPr lvl="0">
              <a:defRPr sz="1800"/>
            </a:pPr>
            <a:r>
              <a:rPr sz="2400"/>
              <a:t>Semantic Segm.</a:t>
            </a:r>
          </a:p>
        </p:txBody>
      </p:sp>
      <p:sp>
        <p:nvSpPr>
          <p:cNvPr id="1220" name="Shape 1220"/>
          <p:cNvSpPr/>
          <p:nvPr/>
        </p:nvSpPr>
        <p:spPr>
          <a:xfrm>
            <a:off x="190500" y="6426200"/>
            <a:ext cx="126111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FF2600"/>
                </a:solidFill>
                <a:latin typeface="+mn-lt"/>
                <a:ea typeface="+mn-ea"/>
                <a:cs typeface="+mn-cs"/>
                <a:sym typeface="Century Gothic"/>
              </a:defRPr>
            </a:lvl1pPr>
          </a:lstStyle>
          <a:p>
            <a:pPr lvl="0">
              <a:defRPr sz="1800">
                <a:solidFill>
                  <a:srgbClr val="000000"/>
                </a:solidFill>
              </a:defRPr>
            </a:pPr>
            <a:r>
              <a:rPr sz="3600">
                <a:solidFill>
                  <a:srgbClr val="FF2600"/>
                </a:solidFill>
              </a:rPr>
              <a:t>But not enough for a robot to manipulate objects</a:t>
            </a:r>
          </a:p>
        </p:txBody>
      </p:sp>
      <p:sp>
        <p:nvSpPr>
          <p:cNvPr id="1221" name="Shape 1221"/>
          <p:cNvSpPr/>
          <p:nvPr/>
        </p:nvSpPr>
        <p:spPr>
          <a:xfrm>
            <a:off x="927100" y="722630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Instance Segmentation</a:t>
            </a:r>
          </a:p>
        </p:txBody>
      </p:sp>
      <p:sp>
        <p:nvSpPr>
          <p:cNvPr id="1222" name="Shape 1222"/>
          <p:cNvSpPr/>
          <p:nvPr/>
        </p:nvSpPr>
        <p:spPr>
          <a:xfrm>
            <a:off x="927100" y="8997950"/>
            <a:ext cx="23368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Pose</a:t>
            </a:r>
          </a:p>
        </p:txBody>
      </p:sp>
      <p:sp>
        <p:nvSpPr>
          <p:cNvPr id="1223" name="Shape 1223"/>
          <p:cNvSpPr/>
          <p:nvPr/>
        </p:nvSpPr>
        <p:spPr>
          <a:xfrm>
            <a:off x="8585200" y="8108950"/>
            <a:ext cx="33909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How to manipulate/grasp?</a:t>
            </a:r>
          </a:p>
        </p:txBody>
      </p:sp>
      <p:sp>
        <p:nvSpPr>
          <p:cNvPr id="1224" name="Shape 1224"/>
          <p:cNvSpPr/>
          <p:nvPr/>
        </p:nvSpPr>
        <p:spPr>
          <a:xfrm>
            <a:off x="6629400" y="7321550"/>
            <a:ext cx="23368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Object Parsing</a:t>
            </a:r>
          </a:p>
        </p:txBody>
      </p:sp>
      <p:sp>
        <p:nvSpPr>
          <p:cNvPr id="1225" name="Shape 1225"/>
          <p:cNvSpPr/>
          <p:nvPr/>
        </p:nvSpPr>
        <p:spPr>
          <a:xfrm>
            <a:off x="6502400" y="857885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Material Properties</a:t>
            </a:r>
          </a:p>
        </p:txBody>
      </p:sp>
      <p:sp>
        <p:nvSpPr>
          <p:cNvPr id="1226" name="Shape 1226"/>
          <p:cNvSpPr/>
          <p:nvPr/>
        </p:nvSpPr>
        <p:spPr>
          <a:xfrm>
            <a:off x="3594100" y="811530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Sub categorization</a:t>
            </a:r>
          </a:p>
        </p:txBody>
      </p:sp>
      <p:grpSp>
        <p:nvGrpSpPr>
          <p:cNvPr id="1229" name="Group 1229"/>
          <p:cNvGrpSpPr/>
          <p:nvPr/>
        </p:nvGrpSpPr>
        <p:grpSpPr>
          <a:xfrm>
            <a:off x="939800" y="7226300"/>
            <a:ext cx="2311400" cy="2400300"/>
            <a:chOff x="0" y="0"/>
            <a:chExt cx="2311400" cy="2400300"/>
          </a:xfrm>
        </p:grpSpPr>
        <p:sp>
          <p:nvSpPr>
            <p:cNvPr id="1227" name="Shape 1227"/>
            <p:cNvSpPr/>
            <p:nvPr/>
          </p:nvSpPr>
          <p:spPr>
            <a:xfrm>
              <a:off x="0" y="0"/>
              <a:ext cx="2311400" cy="825500"/>
            </a:xfrm>
            <a:prstGeom prst="rect">
              <a:avLst/>
            </a:prstGeom>
            <a:noFill/>
            <a:ln w="38100" cap="flat">
              <a:solidFill>
                <a:srgbClr val="0433FF"/>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1228" name="Shape 1228"/>
            <p:cNvSpPr/>
            <p:nvPr/>
          </p:nvSpPr>
          <p:spPr>
            <a:xfrm>
              <a:off x="0" y="1574800"/>
              <a:ext cx="2311400" cy="825500"/>
            </a:xfrm>
            <a:prstGeom prst="rect">
              <a:avLst/>
            </a:prstGeom>
            <a:noFill/>
            <a:ln w="38100" cap="flat">
              <a:solidFill>
                <a:srgbClr val="0433FF"/>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spTree>
    <p:extLst>
      <p:ext uri="{BB962C8B-B14F-4D97-AF65-F5344CB8AC3E}">
        <p14:creationId xmlns:p14="http://schemas.microsoft.com/office/powerpoint/2010/main" val="1282511223"/>
      </p:ext>
    </p:extLst>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Shape 1249"/>
          <p:cNvSpPr>
            <a:spLocks noGrp="1"/>
          </p:cNvSpPr>
          <p:nvPr>
            <p:ph type="title"/>
          </p:nvPr>
        </p:nvSpPr>
        <p:spPr>
          <a:prstGeom prst="rect">
            <a:avLst/>
          </a:prstGeom>
        </p:spPr>
        <p:txBody>
          <a:bodyPr/>
          <a:lstStyle/>
          <a:p>
            <a:pPr lvl="0">
              <a:defRPr sz="1800"/>
            </a:pPr>
            <a:r>
              <a:rPr sz="5600" dirty="0"/>
              <a:t>Detailed 3D Understanding</a:t>
            </a:r>
          </a:p>
        </p:txBody>
      </p:sp>
      <p:sp>
        <p:nvSpPr>
          <p:cNvPr id="1250" name="Shape 1250"/>
          <p:cNvSpPr>
            <a:spLocks noGrp="1"/>
          </p:cNvSpPr>
          <p:nvPr>
            <p:ph type="sldNum" sz="quarter" idx="4294967295"/>
          </p:nvPr>
        </p:nvSpPr>
        <p:spPr>
          <a:xfrm>
            <a:off x="12522200" y="9271000"/>
            <a:ext cx="342900" cy="3683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34</a:t>
            </a:fld>
            <a:endParaRPr/>
          </a:p>
        </p:txBody>
      </p:sp>
      <p:sp>
        <p:nvSpPr>
          <p:cNvPr id="1251" name="Shape 1251"/>
          <p:cNvSpPr/>
          <p:nvPr/>
        </p:nvSpPr>
        <p:spPr>
          <a:xfrm>
            <a:off x="571500" y="4159250"/>
            <a:ext cx="23368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Pose</a:t>
            </a:r>
          </a:p>
        </p:txBody>
      </p:sp>
      <p:sp>
        <p:nvSpPr>
          <p:cNvPr id="1252" name="Shape 1252"/>
          <p:cNvSpPr/>
          <p:nvPr/>
        </p:nvSpPr>
        <p:spPr>
          <a:xfrm>
            <a:off x="8305800" y="3981450"/>
            <a:ext cx="33909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How to manipulate/grasp?</a:t>
            </a:r>
          </a:p>
        </p:txBody>
      </p:sp>
      <p:sp>
        <p:nvSpPr>
          <p:cNvPr id="1253" name="Shape 1253"/>
          <p:cNvSpPr/>
          <p:nvPr/>
        </p:nvSpPr>
        <p:spPr>
          <a:xfrm>
            <a:off x="5384800" y="2419350"/>
            <a:ext cx="23368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Object Parsing</a:t>
            </a:r>
          </a:p>
        </p:txBody>
      </p:sp>
      <p:sp>
        <p:nvSpPr>
          <p:cNvPr id="1254" name="Shape 1254"/>
          <p:cNvSpPr/>
          <p:nvPr/>
        </p:nvSpPr>
        <p:spPr>
          <a:xfrm>
            <a:off x="5600700" y="605155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Material Properties</a:t>
            </a:r>
          </a:p>
        </p:txBody>
      </p:sp>
      <p:sp>
        <p:nvSpPr>
          <p:cNvPr id="1255" name="Shape 1255"/>
          <p:cNvSpPr/>
          <p:nvPr/>
        </p:nvSpPr>
        <p:spPr>
          <a:xfrm>
            <a:off x="2590800" y="596900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Sub categorization</a:t>
            </a:r>
          </a:p>
        </p:txBody>
      </p:sp>
      <p:sp>
        <p:nvSpPr>
          <p:cNvPr id="1256" name="Shape 1256"/>
          <p:cNvSpPr/>
          <p:nvPr/>
        </p:nvSpPr>
        <p:spPr>
          <a:xfrm flipH="1">
            <a:off x="2143224" y="4557166"/>
            <a:ext cx="2148914" cy="2"/>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57" name="Shape 1257"/>
          <p:cNvSpPr/>
          <p:nvPr/>
        </p:nvSpPr>
        <p:spPr>
          <a:xfrm>
            <a:off x="4292600" y="3213099"/>
            <a:ext cx="657990" cy="1136925"/>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58" name="Shape 1258"/>
          <p:cNvSpPr/>
          <p:nvPr/>
        </p:nvSpPr>
        <p:spPr>
          <a:xfrm flipH="1">
            <a:off x="3988841" y="4877030"/>
            <a:ext cx="634190" cy="1091970"/>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59" name="Shape 1259"/>
          <p:cNvSpPr/>
          <p:nvPr/>
        </p:nvSpPr>
        <p:spPr>
          <a:xfrm>
            <a:off x="4406900" y="4349750"/>
            <a:ext cx="17399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b="1">
                <a:solidFill>
                  <a:srgbClr val="FF2600"/>
                </a:solidFill>
                <a:latin typeface="+mn-lt"/>
                <a:ea typeface="+mn-ea"/>
                <a:cs typeface="+mn-cs"/>
                <a:sym typeface="Century Gothic"/>
              </a:defRPr>
            </a:lvl1pPr>
          </a:lstStyle>
          <a:p>
            <a:pPr lvl="0">
              <a:defRPr sz="1800" b="0">
                <a:solidFill>
                  <a:srgbClr val="000000"/>
                </a:solidFill>
              </a:defRPr>
            </a:pPr>
            <a:r>
              <a:rPr sz="2400" b="1">
                <a:solidFill>
                  <a:srgbClr val="FF2600"/>
                </a:solidFill>
              </a:rPr>
              <a:t>3D Model</a:t>
            </a:r>
          </a:p>
        </p:txBody>
      </p:sp>
      <p:sp>
        <p:nvSpPr>
          <p:cNvPr id="1260" name="Shape 1260"/>
          <p:cNvSpPr/>
          <p:nvPr/>
        </p:nvSpPr>
        <p:spPr>
          <a:xfrm>
            <a:off x="5461000" y="4876800"/>
            <a:ext cx="682127" cy="1123180"/>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61" name="Shape 1261"/>
          <p:cNvSpPr/>
          <p:nvPr/>
        </p:nvSpPr>
        <p:spPr>
          <a:xfrm flipH="1">
            <a:off x="6146800" y="4564879"/>
            <a:ext cx="1792319" cy="1"/>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62" name="Shape 1262"/>
          <p:cNvSpPr/>
          <p:nvPr/>
        </p:nvSpPr>
        <p:spPr>
          <a:xfrm flipV="1">
            <a:off x="5466292" y="3246487"/>
            <a:ext cx="738502" cy="1084214"/>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63" name="Shape 1263"/>
          <p:cNvSpPr/>
          <p:nvPr/>
        </p:nvSpPr>
        <p:spPr>
          <a:xfrm>
            <a:off x="127000" y="7137400"/>
            <a:ext cx="127381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0433FF"/>
                </a:solidFill>
                <a:latin typeface="+mn-lt"/>
                <a:ea typeface="+mn-ea"/>
                <a:cs typeface="+mn-cs"/>
                <a:sym typeface="Century Gothic"/>
              </a:defRPr>
            </a:lvl1pPr>
          </a:lstStyle>
          <a:p>
            <a:pPr lvl="0">
              <a:defRPr sz="1800">
                <a:solidFill>
                  <a:srgbClr val="000000"/>
                </a:solidFill>
              </a:defRPr>
            </a:pPr>
            <a:r>
              <a:rPr sz="3600">
                <a:solidFill>
                  <a:srgbClr val="0433FF"/>
                </a:solidFill>
              </a:rPr>
              <a:t>All these tasks are related, doing one will help the other</a:t>
            </a:r>
          </a:p>
        </p:txBody>
      </p:sp>
      <p:sp>
        <p:nvSpPr>
          <p:cNvPr id="1264" name="Shape 1264"/>
          <p:cNvSpPr/>
          <p:nvPr/>
        </p:nvSpPr>
        <p:spPr>
          <a:xfrm>
            <a:off x="127000" y="7924800"/>
            <a:ext cx="127381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0433FF"/>
                </a:solidFill>
                <a:latin typeface="+mn-lt"/>
                <a:ea typeface="+mn-ea"/>
                <a:cs typeface="+mn-cs"/>
                <a:sym typeface="Century Gothic"/>
              </a:defRPr>
            </a:lvl1pPr>
          </a:lstStyle>
          <a:p>
            <a:pPr lvl="0">
              <a:defRPr sz="1800">
                <a:solidFill>
                  <a:srgbClr val="000000"/>
                </a:solidFill>
              </a:defRPr>
            </a:pPr>
            <a:r>
              <a:rPr sz="3600">
                <a:solidFill>
                  <a:srgbClr val="0433FF"/>
                </a:solidFill>
              </a:rPr>
              <a:t>Estimating the 3D model explains all of these</a:t>
            </a:r>
          </a:p>
        </p:txBody>
      </p:sp>
      <p:sp>
        <p:nvSpPr>
          <p:cNvPr id="1265" name="Shape 1265"/>
          <p:cNvSpPr/>
          <p:nvPr/>
        </p:nvSpPr>
        <p:spPr>
          <a:xfrm>
            <a:off x="2590800" y="229870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dirty="0"/>
              <a:t>Instance Segmentation</a:t>
            </a:r>
          </a:p>
        </p:txBody>
      </p:sp>
    </p:spTree>
    <p:extLst>
      <p:ext uri="{BB962C8B-B14F-4D97-AF65-F5344CB8AC3E}">
        <p14:creationId xmlns:p14="http://schemas.microsoft.com/office/powerpoint/2010/main" val="5137930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p:txBody>
          <a:bodyPr/>
          <a:lstStyle/>
          <a:p>
            <a:r>
              <a:rPr lang="en-US" sz="4500" dirty="0" smtClean="0"/>
              <a:t>Current Work / Preliminary Results</a:t>
            </a:r>
            <a:endParaRPr lang="en-US" sz="1800" dirty="0"/>
          </a:p>
        </p:txBody>
      </p:sp>
      <p:sp>
        <p:nvSpPr>
          <p:cNvPr id="13314" name="Rectangle 2"/>
          <p:cNvSpPr>
            <a:spLocks/>
          </p:cNvSpPr>
          <p:nvPr/>
        </p:nvSpPr>
        <p:spPr bwMode="auto">
          <a:xfrm>
            <a:off x="12693650" y="9144000"/>
            <a:ext cx="3429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l" defTabSz="457200"/>
            <a:fld id="{ED1D7FBB-66D8-B449-BF1A-589D41DC6268}" type="slidenum">
              <a:rPr lang="en-US" sz="1200">
                <a:latin typeface="Helvetica" charset="0"/>
                <a:cs typeface="Helvetica" charset="0"/>
                <a:sym typeface="Helvetica" charset="0"/>
              </a:rPr>
              <a:pPr algn="l" defTabSz="457200"/>
              <a:t>35</a:t>
            </a:fld>
            <a:endParaRPr lang="en-US" sz="1800">
              <a:latin typeface="Helvetica" charset="0"/>
              <a:cs typeface="Helvetica" charset="0"/>
              <a:sym typeface="Helvetica" charset="0"/>
            </a:endParaRPr>
          </a:p>
        </p:txBody>
      </p:sp>
      <p:sp>
        <p:nvSpPr>
          <p:cNvPr id="13315" name="Rectangle 3"/>
          <p:cNvSpPr>
            <a:spLocks noGrp="1" noChangeArrowheads="1"/>
          </p:cNvSpPr>
          <p:nvPr>
            <p:ph type="body" idx="4294967295"/>
          </p:nvPr>
        </p:nvSpPr>
        <p:spPr>
          <a:xfrm>
            <a:off x="334963" y="1538288"/>
            <a:ext cx="12333287" cy="7842250"/>
          </a:xfrm>
        </p:spPr>
        <p:txBody>
          <a:bodyPr lIns="50800" tIns="50800" rIns="50800" bIns="50800"/>
          <a:lstStyle/>
          <a:p>
            <a:pPr>
              <a:buSzPct val="171000"/>
            </a:pPr>
            <a:r>
              <a:rPr lang="en-US" sz="2500" dirty="0"/>
              <a:t>Start with a model </a:t>
            </a:r>
            <a:r>
              <a:rPr lang="en-US" sz="2500" b="1" i="1" dirty="0"/>
              <a:t>M</a:t>
            </a:r>
            <a:r>
              <a:rPr lang="en-US" sz="2500" dirty="0"/>
              <a:t>, at scale </a:t>
            </a:r>
            <a:r>
              <a:rPr lang="en-US" sz="2500" b="1" i="1" dirty="0"/>
              <a:t>s</a:t>
            </a:r>
            <a:r>
              <a:rPr lang="en-US" sz="2500" dirty="0"/>
              <a:t>, an initial pose estimate </a:t>
            </a:r>
            <a:r>
              <a:rPr lang="en-US" sz="2500" b="1" i="1" dirty="0"/>
              <a:t>R</a:t>
            </a:r>
            <a:endParaRPr lang="en-US" sz="2500" dirty="0"/>
          </a:p>
          <a:p>
            <a:pPr lvl="1">
              <a:buSzPct val="171000"/>
            </a:pPr>
            <a:r>
              <a:rPr lang="en-US" sz="2500" b="1" dirty="0">
                <a:solidFill>
                  <a:srgbClr val="0433FF"/>
                </a:solidFill>
              </a:rPr>
              <a:t>Iterative Closest Point (ICP)</a:t>
            </a:r>
            <a:r>
              <a:rPr lang="en-US" sz="2500" dirty="0"/>
              <a:t> to optimize for </a:t>
            </a:r>
            <a:r>
              <a:rPr lang="en-US" sz="2500" b="1" i="1" dirty="0"/>
              <a:t>R</a:t>
            </a:r>
            <a:r>
              <a:rPr lang="en-US" sz="2500" dirty="0"/>
              <a:t>, </a:t>
            </a:r>
            <a:r>
              <a:rPr lang="en-US" sz="2500" b="1" i="1" dirty="0"/>
              <a:t>t</a:t>
            </a:r>
            <a:r>
              <a:rPr lang="en-US" sz="2500" dirty="0"/>
              <a:t> (that aligns best to data)</a:t>
            </a:r>
          </a:p>
          <a:p>
            <a:pPr lvl="2">
              <a:buSzPct val="171000"/>
            </a:pPr>
            <a:r>
              <a:rPr lang="en-US" sz="2500" dirty="0"/>
              <a:t>Render model, use visible points, run ICP between these points, and points in the segmentation mask, re-estimate </a:t>
            </a:r>
            <a:r>
              <a:rPr lang="en-US" sz="2500" b="1" i="1" dirty="0"/>
              <a:t>R</a:t>
            </a:r>
            <a:r>
              <a:rPr lang="en-US" sz="2500" dirty="0"/>
              <a:t>, </a:t>
            </a:r>
            <a:r>
              <a:rPr lang="en-US" sz="2500" b="1" i="1" dirty="0"/>
              <a:t>t</a:t>
            </a:r>
            <a:r>
              <a:rPr lang="en-US" sz="2500" dirty="0"/>
              <a:t>, repeat</a:t>
            </a:r>
          </a:p>
          <a:p>
            <a:pPr>
              <a:buSzPct val="171000"/>
            </a:pPr>
            <a:endParaRPr lang="en-US" sz="2500" dirty="0"/>
          </a:p>
          <a:p>
            <a:pPr>
              <a:buSzPct val="171000"/>
            </a:pPr>
            <a:r>
              <a:rPr lang="en-US" sz="2500" dirty="0"/>
              <a:t>Pick best model </a:t>
            </a:r>
            <a:r>
              <a:rPr lang="en-US" sz="2500" b="1" i="1" dirty="0"/>
              <a:t>M*</a:t>
            </a:r>
            <a:r>
              <a:rPr lang="en-US" sz="2500" dirty="0"/>
              <a:t>, scale </a:t>
            </a:r>
            <a:r>
              <a:rPr lang="en-US" sz="2500" b="1" i="1" dirty="0"/>
              <a:t>s*</a:t>
            </a:r>
            <a:r>
              <a:rPr lang="en-US" sz="2500" dirty="0"/>
              <a:t> and pose </a:t>
            </a:r>
            <a:r>
              <a:rPr lang="en-US" sz="2500" b="1" i="1" dirty="0"/>
              <a:t>R*</a:t>
            </a:r>
            <a:r>
              <a:rPr lang="en-US" sz="2500" dirty="0"/>
              <a:t>, </a:t>
            </a:r>
            <a:r>
              <a:rPr lang="en-US" sz="2500" b="1" i="1" dirty="0"/>
              <a:t>t*</a:t>
            </a:r>
            <a:r>
              <a:rPr lang="en-US" sz="2500" dirty="0"/>
              <a:t> based on fit to the data</a:t>
            </a:r>
          </a:p>
          <a:p>
            <a:pPr>
              <a:buSzPct val="171000"/>
            </a:pPr>
            <a:endParaRPr lang="en-US" sz="2500" dirty="0"/>
          </a:p>
          <a:p>
            <a:pPr marL="0" lvl="3" indent="685800">
              <a:buSzTx/>
              <a:buFontTx/>
              <a:buNone/>
            </a:pPr>
            <a:r>
              <a:rPr lang="en-US" sz="2500" b="1" dirty="0">
                <a:solidFill>
                  <a:srgbClr val="0433FF"/>
                </a:solidFill>
              </a:rPr>
              <a:t>Works reasonably well even though</a:t>
            </a:r>
          </a:p>
          <a:p>
            <a:pPr lvl="2">
              <a:buSzPct val="171000"/>
            </a:pPr>
            <a:r>
              <a:rPr lang="en-US" sz="2500" b="1" dirty="0">
                <a:solidFill>
                  <a:srgbClr val="0433FF"/>
                </a:solidFill>
              </a:rPr>
              <a:t>Inaccurate models</a:t>
            </a:r>
          </a:p>
          <a:p>
            <a:pPr lvl="2">
              <a:buSzPct val="171000"/>
            </a:pPr>
            <a:r>
              <a:rPr lang="en-US" sz="2500" b="1" dirty="0">
                <a:solidFill>
                  <a:srgbClr val="0433FF"/>
                </a:solidFill>
              </a:rPr>
              <a:t>Imperfect segmentation masks</a:t>
            </a:r>
            <a:endParaRPr lang="en-US" sz="1800" dirty="0"/>
          </a:p>
        </p:txBody>
      </p:sp>
      <p:sp>
        <p:nvSpPr>
          <p:cNvPr id="5" name="Rectangle 196"/>
          <p:cNvSpPr>
            <a:spLocks/>
          </p:cNvSpPr>
          <p:nvPr/>
        </p:nvSpPr>
        <p:spPr bwMode="auto">
          <a:xfrm>
            <a:off x="264295" y="1367986"/>
            <a:ext cx="5296317" cy="71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l">
              <a:lnSpc>
                <a:spcPct val="120000"/>
              </a:lnSpc>
            </a:pPr>
            <a:r>
              <a:rPr lang="en-US" sz="4000" b="1" dirty="0">
                <a:solidFill>
                  <a:srgbClr val="0000FF"/>
                </a:solidFill>
                <a:latin typeface="Century Gothic"/>
                <a:cs typeface="Century Gothic"/>
              </a:rPr>
              <a:t>3D Model Estimation</a:t>
            </a:r>
            <a:endParaRPr lang="en-US" sz="2400" b="1" dirty="0">
              <a:solidFill>
                <a:srgbClr val="0000FF"/>
              </a:solidFill>
              <a:latin typeface="Century Gothic"/>
              <a:cs typeface="Century Gothic"/>
              <a:sym typeface="Century Gothic" charset="0"/>
            </a:endParaRPr>
          </a:p>
        </p:txBody>
      </p:sp>
    </p:spTree>
    <p:extLst>
      <p:ext uri="{BB962C8B-B14F-4D97-AF65-F5344CB8AC3E}">
        <p14:creationId xmlns:p14="http://schemas.microsoft.com/office/powerpoint/2010/main" val="33575590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pos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03288"/>
            <a:ext cx="13004800" cy="885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2" name="Rectangle 2"/>
          <p:cNvSpPr>
            <a:spLocks noGrp="1" noChangeArrowheads="1"/>
          </p:cNvSpPr>
          <p:nvPr>
            <p:ph type="title" idx="4294967295"/>
          </p:nvPr>
        </p:nvSpPr>
        <p:spPr>
          <a:xfrm>
            <a:off x="127000" y="101600"/>
            <a:ext cx="12736513" cy="792163"/>
          </a:xfrm>
        </p:spPr>
        <p:txBody>
          <a:bodyPr/>
          <a:lstStyle/>
          <a:p>
            <a:r>
              <a:rPr lang="en-US" sz="4500" dirty="0" smtClean="0"/>
              <a:t>3D Model Estimation Results</a:t>
            </a:r>
            <a:endParaRPr lang="en-US" sz="1800" dirty="0"/>
          </a:p>
        </p:txBody>
      </p:sp>
    </p:spTree>
    <p:extLst>
      <p:ext uri="{BB962C8B-B14F-4D97-AF65-F5344CB8AC3E}">
        <p14:creationId xmlns:p14="http://schemas.microsoft.com/office/powerpoint/2010/main" val="1917112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model-placement.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3363" y="0"/>
            <a:ext cx="12536487" cy="975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33773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model-placement-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75" y="0"/>
            <a:ext cx="12463463" cy="975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866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27000" y="101600"/>
            <a:ext cx="12738100" cy="1168400"/>
          </a:xfrm>
        </p:spPr>
        <p:txBody>
          <a:bodyPr/>
          <a:lstStyle/>
          <a:p>
            <a:r>
              <a:rPr lang="en-US" sz="4000" dirty="0"/>
              <a:t>3D Model </a:t>
            </a:r>
            <a:r>
              <a:rPr lang="en-US" sz="4000" dirty="0" smtClean="0"/>
              <a:t>Estimation</a:t>
            </a:r>
            <a:endParaRPr lang="en-US" sz="1400" b="1" dirty="0">
              <a:solidFill>
                <a:srgbClr val="0000FF"/>
              </a:solidFill>
            </a:endParaRPr>
          </a:p>
        </p:txBody>
      </p:sp>
      <p:sp>
        <p:nvSpPr>
          <p:cNvPr id="18434" name="Rectangle 2"/>
          <p:cNvSpPr>
            <a:spLocks/>
          </p:cNvSpPr>
          <p:nvPr/>
        </p:nvSpPr>
        <p:spPr bwMode="auto">
          <a:xfrm>
            <a:off x="12693650" y="9144000"/>
            <a:ext cx="3429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l" defTabSz="457200"/>
            <a:fld id="{1D9F5871-7BF2-074B-9C27-E7E3232F52F1}" type="slidenum">
              <a:rPr lang="en-US" sz="1200">
                <a:latin typeface="Helvetica" charset="0"/>
                <a:cs typeface="Helvetica" charset="0"/>
                <a:sym typeface="Helvetica" charset="0"/>
              </a:rPr>
              <a:pPr algn="l" defTabSz="457200"/>
              <a:t>39</a:t>
            </a:fld>
            <a:endParaRPr lang="en-US" sz="1800">
              <a:latin typeface="Helvetica" charset="0"/>
              <a:cs typeface="Helvetica" charset="0"/>
              <a:sym typeface="Helvetica" charset="0"/>
            </a:endParaRPr>
          </a:p>
        </p:txBody>
      </p:sp>
      <p:graphicFrame>
        <p:nvGraphicFramePr>
          <p:cNvPr id="18435" name="Group 3"/>
          <p:cNvGraphicFramePr>
            <a:graphicFrameLocks noGrp="1"/>
          </p:cNvGraphicFramePr>
          <p:nvPr>
            <p:extLst>
              <p:ext uri="{D42A27DB-BD31-4B8C-83A1-F6EECF244321}">
                <p14:modId xmlns:p14="http://schemas.microsoft.com/office/powerpoint/2010/main" val="2952258273"/>
              </p:ext>
            </p:extLst>
          </p:nvPr>
        </p:nvGraphicFramePr>
        <p:xfrm>
          <a:off x="731838" y="2502282"/>
          <a:ext cx="11541125" cy="3024189"/>
        </p:xfrm>
        <a:graphic>
          <a:graphicData uri="http://schemas.openxmlformats.org/drawingml/2006/table">
            <a:tbl>
              <a:tblPr/>
              <a:tblGrid>
                <a:gridCol w="4864100"/>
                <a:gridCol w="1316037"/>
                <a:gridCol w="960438"/>
                <a:gridCol w="1138237"/>
                <a:gridCol w="985838"/>
                <a:gridCol w="1163637"/>
                <a:gridCol w="1112838"/>
              </a:tblGrid>
              <a:tr h="866775">
                <a:tc>
                  <a:txBody>
                    <a:body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sz="2600" b="1" i="0" u="none" strike="noStrike" cap="none" normalizeH="0" baseline="0">
                          <a:ln>
                            <a:noFill/>
                          </a:ln>
                          <a:solidFill>
                            <a:srgbClr val="0433FF"/>
                          </a:solidFill>
                          <a:effectLst/>
                          <a:latin typeface="Century Gothic" charset="0"/>
                          <a:ea typeface="ＭＳ Ｐゴシック" charset="0"/>
                          <a:cs typeface="Century Gothic" charset="0"/>
                          <a:sym typeface="Century Gothic" charset="0"/>
                        </a:rPr>
                        <a:t>3D All (AP)</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mean</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w="25400" cap="flat" cmpd="sng" algn="ctr">
                      <a:solidFill>
                        <a:srgbClr val="000000"/>
                      </a:solidFill>
                      <a:prstDash val="solid"/>
                      <a:miter lim="0"/>
                      <a:headEnd type="none" w="med" len="med"/>
                      <a:tailEnd type="none" w="med" len="med"/>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bed</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chair</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sofa</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table</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toilet</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r>
              <a:tr h="719138">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100" b="1" i="0" u="none" strike="noStrike" cap="none" normalizeH="0" baseline="0">
                          <a:ln>
                            <a:noFill/>
                          </a:ln>
                          <a:solidFill>
                            <a:srgbClr val="FF2600"/>
                          </a:solidFill>
                          <a:effectLst/>
                          <a:latin typeface="Century Gothic" charset="0"/>
                          <a:ea typeface="ＭＳ Ｐゴシック" charset="0"/>
                          <a:cs typeface="Century Gothic" charset="0"/>
                          <a:sym typeface="Century Gothic" charset="0"/>
                        </a:rPr>
                        <a:t>Sliding Shapes</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39.6</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w="25400" cap="flat" cmpd="sng" algn="ctr">
                      <a:solidFill>
                        <a:srgbClr val="000000"/>
                      </a:solidFill>
                      <a:prstDash val="solid"/>
                      <a:miter lim="0"/>
                      <a:headEnd type="none" w="med" len="med"/>
                      <a:tailEnd type="none" w="med" len="med"/>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33.5</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29.0</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34.5</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33.8</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67.3</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r>
              <a:tr h="719138">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100" b="1" i="0" u="none" strike="noStrike" cap="none" normalizeH="0" baseline="0">
                          <a:ln>
                            <a:noFill/>
                          </a:ln>
                          <a:solidFill>
                            <a:srgbClr val="FF2600"/>
                          </a:solidFill>
                          <a:effectLst/>
                          <a:latin typeface="Century Gothic" charset="0"/>
                          <a:ea typeface="ＭＳ Ｐゴシック" charset="0"/>
                          <a:cs typeface="Century Gothic" charset="0"/>
                          <a:sym typeface="Century Gothic" charset="0"/>
                        </a:rPr>
                        <a:t>Our - 3D Box on Instance Segm.</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48.4</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w="25400" cap="flat" cmpd="sng" algn="ctr">
                      <a:solidFill>
                        <a:srgbClr val="000000"/>
                      </a:solidFill>
                      <a:prstDash val="solid"/>
                      <a:miter lim="0"/>
                      <a:headEnd type="none" w="med" len="med"/>
                      <a:tailEnd type="none" w="med" len="med"/>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74.7</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18.6</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50.3</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28.6</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69.7</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r>
              <a:tr h="719138">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100" b="1" i="0" u="none" strike="noStrike" cap="none" normalizeH="0" baseline="0" dirty="0">
                          <a:ln>
                            <a:noFill/>
                          </a:ln>
                          <a:solidFill>
                            <a:srgbClr val="FF2600"/>
                          </a:solidFill>
                          <a:effectLst/>
                          <a:latin typeface="Century Gothic" charset="0"/>
                          <a:ea typeface="ＭＳ Ｐゴシック" charset="0"/>
                          <a:cs typeface="Century Gothic" charset="0"/>
                          <a:sym typeface="Century Gothic" charset="0"/>
                        </a:rPr>
                        <a:t>Our - 3D Box on Model</a:t>
                      </a:r>
                      <a:endParaRPr kumimoji="0" lang="en-US" sz="1800" b="0" i="0" u="none" strike="noStrike" cap="none" normalizeH="0" baseline="0" dirty="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58.5</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w="25400" cap="flat" cmpd="sng" algn="ctr">
                      <a:solidFill>
                        <a:srgbClr val="000000"/>
                      </a:solidFill>
                      <a:prstDash val="solid"/>
                      <a:miter lim="0"/>
                      <a:headEnd type="none" w="med" len="med"/>
                      <a:tailEnd type="none" w="med" len="med"/>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73.4</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44.2</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57.2</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33.4</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charset="0"/>
                          <a:ea typeface="ＭＳ Ｐゴシック" charset="0"/>
                          <a:cs typeface="Century Gothic" charset="0"/>
                          <a:sym typeface="Century Gothic" charset="0"/>
                        </a:rPr>
                        <a:t>84.5</a:t>
                      </a:r>
                      <a:endParaRPr kumimoji="0" lang="en-US" sz="1800" b="0" i="0" u="none" strike="noStrike" cap="none" normalizeH="0" baseline="0" dirty="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18531" name="Group 99"/>
          <p:cNvGraphicFramePr>
            <a:graphicFrameLocks noGrp="1"/>
          </p:cNvGraphicFramePr>
          <p:nvPr>
            <p:extLst>
              <p:ext uri="{D42A27DB-BD31-4B8C-83A1-F6EECF244321}">
                <p14:modId xmlns:p14="http://schemas.microsoft.com/office/powerpoint/2010/main" val="968459035"/>
              </p:ext>
            </p:extLst>
          </p:nvPr>
        </p:nvGraphicFramePr>
        <p:xfrm>
          <a:off x="731838" y="5853494"/>
          <a:ext cx="11541125" cy="3024189"/>
        </p:xfrm>
        <a:graphic>
          <a:graphicData uri="http://schemas.openxmlformats.org/drawingml/2006/table">
            <a:tbl>
              <a:tblPr/>
              <a:tblGrid>
                <a:gridCol w="4864100"/>
                <a:gridCol w="1316037"/>
                <a:gridCol w="960438"/>
                <a:gridCol w="1138237"/>
                <a:gridCol w="985838"/>
                <a:gridCol w="1163637"/>
                <a:gridCol w="1112838"/>
              </a:tblGrid>
              <a:tr h="866775">
                <a:tc>
                  <a:txBody>
                    <a:body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sz="2600" b="1" i="0" u="none" strike="noStrike" cap="none" normalizeH="0" baseline="0">
                          <a:ln>
                            <a:noFill/>
                          </a:ln>
                          <a:solidFill>
                            <a:srgbClr val="0433FF"/>
                          </a:solidFill>
                          <a:effectLst/>
                          <a:latin typeface="Century Gothic" charset="0"/>
                          <a:ea typeface="ＭＳ Ｐゴシック" charset="0"/>
                          <a:cs typeface="Century Gothic" charset="0"/>
                          <a:sym typeface="Century Gothic" charset="0"/>
                        </a:rPr>
                        <a:t>3D Clean (AP)</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mean</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w="25400" cap="flat" cmpd="sng" algn="ctr">
                      <a:solidFill>
                        <a:srgbClr val="000000"/>
                      </a:solidFill>
                      <a:prstDash val="solid"/>
                      <a:miter lim="0"/>
                      <a:headEnd type="none" w="med" len="med"/>
                      <a:tailEnd type="none" w="med" len="med"/>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bed</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chair</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sofa</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table</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toilet</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w="25400" cap="flat" cmpd="sng" algn="ctr">
                      <a:solidFill>
                        <a:srgbClr val="000000"/>
                      </a:solidFill>
                      <a:prstDash val="solid"/>
                      <a:miter lim="0"/>
                      <a:headEnd type="none" w="med" len="med"/>
                      <a:tailEnd type="none" w="med" len="med"/>
                    </a:lnB>
                    <a:lnTlToBr>
                      <a:noFill/>
                    </a:lnTlToBr>
                    <a:lnBlToTr>
                      <a:noFill/>
                    </a:lnBlToTr>
                    <a:noFill/>
                  </a:tcPr>
                </a:tc>
              </a:tr>
              <a:tr h="719138">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100" b="1" i="0" u="none" strike="noStrike" cap="none" normalizeH="0" baseline="0">
                          <a:ln>
                            <a:noFill/>
                          </a:ln>
                          <a:solidFill>
                            <a:srgbClr val="FF2600"/>
                          </a:solidFill>
                          <a:effectLst/>
                          <a:latin typeface="Century Gothic" charset="0"/>
                          <a:ea typeface="ＭＳ Ｐゴシック" charset="0"/>
                          <a:cs typeface="Century Gothic" charset="0"/>
                          <a:sym typeface="Century Gothic" charset="0"/>
                        </a:rPr>
                        <a:t>Sliding Shapes</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64.6</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w="25400" cap="flat" cmpd="sng" algn="ctr">
                      <a:solidFill>
                        <a:srgbClr val="000000"/>
                      </a:solidFill>
                      <a:prstDash val="solid"/>
                      <a:miter lim="0"/>
                      <a:headEnd type="none" w="med" len="med"/>
                      <a:tailEnd type="none" w="med" len="med"/>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71.2</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78.7</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41.0</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42.8</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89.1</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w="25400" cap="flat" cmpd="sng" algn="ctr">
                      <a:solidFill>
                        <a:srgbClr val="000000"/>
                      </a:solidFill>
                      <a:prstDash val="solid"/>
                      <a:miter lim="0"/>
                      <a:headEnd type="none" w="med" len="med"/>
                      <a:tailEnd type="none" w="med" len="med"/>
                    </a:lnT>
                    <a:lnB cap="flat">
                      <a:noFill/>
                    </a:lnB>
                    <a:lnTlToBr>
                      <a:noFill/>
                    </a:lnTlToBr>
                    <a:lnBlToTr>
                      <a:noFill/>
                    </a:lnBlToTr>
                    <a:noFill/>
                  </a:tcPr>
                </a:tc>
              </a:tr>
              <a:tr h="719138">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100" b="1" i="0" u="none" strike="noStrike" cap="none" normalizeH="0" baseline="0">
                          <a:ln>
                            <a:noFill/>
                          </a:ln>
                          <a:solidFill>
                            <a:srgbClr val="FF2600"/>
                          </a:solidFill>
                          <a:effectLst/>
                          <a:latin typeface="Century Gothic" charset="0"/>
                          <a:ea typeface="ＭＳ Ｐゴシック" charset="0"/>
                          <a:cs typeface="Century Gothic" charset="0"/>
                          <a:sym typeface="Century Gothic" charset="0"/>
                        </a:rPr>
                        <a:t>Our - 3D Box on Instance Segm.</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66.1</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w="25400" cap="flat" cmpd="sng" algn="ctr">
                      <a:solidFill>
                        <a:srgbClr val="000000"/>
                      </a:solidFill>
                      <a:prstDash val="solid"/>
                      <a:miter lim="0"/>
                      <a:headEnd type="none" w="med" len="med"/>
                      <a:tailEnd type="none" w="med" len="med"/>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90.9</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45.9</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68.2</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25.5</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100</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r>
              <a:tr h="719138">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sz="2100" b="1" i="0" u="none" strike="noStrike" cap="none" normalizeH="0" baseline="0">
                          <a:ln>
                            <a:noFill/>
                          </a:ln>
                          <a:solidFill>
                            <a:srgbClr val="FF2600"/>
                          </a:solidFill>
                          <a:effectLst/>
                          <a:latin typeface="Century Gothic" charset="0"/>
                          <a:ea typeface="ＭＳ Ｐゴシック" charset="0"/>
                          <a:cs typeface="Century Gothic" charset="0"/>
                          <a:sym typeface="Century Gothic" charset="0"/>
                        </a:rPr>
                        <a:t>Our - 3D Box on Model</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71.1</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w="25400" cap="flat" cmpd="sng" algn="ctr">
                      <a:solidFill>
                        <a:srgbClr val="000000"/>
                      </a:solidFill>
                      <a:prstDash val="solid"/>
                      <a:miter lim="0"/>
                      <a:headEnd type="none" w="med" len="med"/>
                      <a:tailEnd type="none" w="med" len="med"/>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82.9</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72.5</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75.3</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24.6</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entury Gothic" charset="0"/>
                          <a:ea typeface="ＭＳ Ｐゴシック" charset="0"/>
                          <a:cs typeface="Century Gothic" charset="0"/>
                          <a:sym typeface="Century Gothic" charset="0"/>
                        </a:rPr>
                        <a:t>100</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r>
            </a:tbl>
          </a:graphicData>
        </a:graphic>
      </p:graphicFrame>
      <p:sp>
        <p:nvSpPr>
          <p:cNvPr id="18627" name="Rectangle 195"/>
          <p:cNvSpPr>
            <a:spLocks/>
          </p:cNvSpPr>
          <p:nvPr/>
        </p:nvSpPr>
        <p:spPr bwMode="auto">
          <a:xfrm>
            <a:off x="554171" y="1848715"/>
            <a:ext cx="7271877"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l">
              <a:lnSpc>
                <a:spcPct val="120000"/>
              </a:lnSpc>
            </a:pPr>
            <a:r>
              <a:rPr lang="en-US" sz="2400" dirty="0">
                <a:latin typeface="Century Gothic" charset="0"/>
                <a:cs typeface="Century Gothic" charset="0"/>
                <a:sym typeface="Century Gothic" charset="0"/>
              </a:rPr>
              <a:t>Put a 3D box around the 3D extent of the object</a:t>
            </a:r>
            <a:endParaRPr lang="en-US" sz="1800" dirty="0">
              <a:latin typeface="Century Gothic" charset="0"/>
              <a:cs typeface="Century Gothic" charset="0"/>
              <a:sym typeface="Century Gothic" charset="0"/>
            </a:endParaRPr>
          </a:p>
        </p:txBody>
      </p:sp>
      <p:sp>
        <p:nvSpPr>
          <p:cNvPr id="18628" name="Rectangle 196"/>
          <p:cNvSpPr>
            <a:spLocks/>
          </p:cNvSpPr>
          <p:nvPr/>
        </p:nvSpPr>
        <p:spPr bwMode="auto">
          <a:xfrm>
            <a:off x="195648" y="1065089"/>
            <a:ext cx="4455360" cy="71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l">
              <a:lnSpc>
                <a:spcPct val="120000"/>
              </a:lnSpc>
            </a:pPr>
            <a:r>
              <a:rPr lang="en-US" sz="4000" b="1" dirty="0" smtClean="0">
                <a:solidFill>
                  <a:srgbClr val="0000FF"/>
                </a:solidFill>
                <a:latin typeface="Century Gothic"/>
                <a:cs typeface="Century Gothic"/>
              </a:rPr>
              <a:t> For 3D Detection</a:t>
            </a:r>
            <a:endParaRPr lang="en-US" sz="2400" b="1" dirty="0">
              <a:solidFill>
                <a:srgbClr val="0000FF"/>
              </a:solidFill>
              <a:latin typeface="Century Gothic"/>
              <a:cs typeface="Century Gothic"/>
              <a:sym typeface="Century Gothic" charset="0"/>
            </a:endParaRPr>
          </a:p>
        </p:txBody>
      </p:sp>
      <p:sp>
        <p:nvSpPr>
          <p:cNvPr id="18629" name="Rectangle 197"/>
          <p:cNvSpPr>
            <a:spLocks/>
          </p:cNvSpPr>
          <p:nvPr/>
        </p:nvSpPr>
        <p:spPr bwMode="auto">
          <a:xfrm>
            <a:off x="25400" y="8983663"/>
            <a:ext cx="12738100" cy="68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p>
            <a:pPr algn="l" defTabSz="457200">
              <a:lnSpc>
                <a:spcPct val="120000"/>
              </a:lnSpc>
            </a:pPr>
            <a:r>
              <a:rPr lang="en-US" sz="1700">
                <a:latin typeface="Century Gothic" charset="0"/>
                <a:cs typeface="Century Gothic" charset="0"/>
                <a:sym typeface="Century Gothic" charset="0"/>
              </a:rPr>
              <a:t>[Sliding Shapes] S. Song and J. Xiao Sliding shapes for 3D object detection in depth images. In ECCV 14.</a:t>
            </a:r>
          </a:p>
          <a:p>
            <a:pPr algn="l" defTabSz="457200">
              <a:lnSpc>
                <a:spcPct val="120000"/>
              </a:lnSpc>
            </a:pPr>
            <a:r>
              <a:rPr lang="en-US" sz="1700">
                <a:latin typeface="Century Gothic" charset="0"/>
                <a:cs typeface="Century Gothic" charset="0"/>
                <a:sym typeface="Century Gothic" charset="0"/>
              </a:rPr>
              <a:t>[arXiv 15] S. Gupta et al. Inferring 3D Object Pose in RGB-D Images In arXiv 15.</a:t>
            </a:r>
            <a:endParaRPr lang="en-US" sz="1800"/>
          </a:p>
        </p:txBody>
      </p:sp>
    </p:spTree>
    <p:extLst>
      <p:ext uri="{BB962C8B-B14F-4D97-AF65-F5344CB8AC3E}">
        <p14:creationId xmlns:p14="http://schemas.microsoft.com/office/powerpoint/2010/main" val="38182339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Shape 1249"/>
          <p:cNvSpPr>
            <a:spLocks noGrp="1"/>
          </p:cNvSpPr>
          <p:nvPr>
            <p:ph type="title"/>
          </p:nvPr>
        </p:nvSpPr>
        <p:spPr>
          <a:prstGeom prst="rect">
            <a:avLst/>
          </a:prstGeom>
        </p:spPr>
        <p:txBody>
          <a:bodyPr/>
          <a:lstStyle/>
          <a:p>
            <a:pPr lvl="0">
              <a:defRPr sz="1800"/>
            </a:pPr>
            <a:r>
              <a:rPr sz="5600"/>
              <a:t>Detailed 3D Understanding</a:t>
            </a:r>
          </a:p>
        </p:txBody>
      </p:sp>
      <p:sp>
        <p:nvSpPr>
          <p:cNvPr id="1250" name="Shape 1250"/>
          <p:cNvSpPr>
            <a:spLocks noGrp="1"/>
          </p:cNvSpPr>
          <p:nvPr>
            <p:ph type="sldNum" sz="quarter" idx="4294967295"/>
          </p:nvPr>
        </p:nvSpPr>
        <p:spPr>
          <a:xfrm>
            <a:off x="12522200" y="9271000"/>
            <a:ext cx="342900" cy="3683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4</a:t>
            </a:fld>
            <a:endParaRPr/>
          </a:p>
        </p:txBody>
      </p:sp>
      <p:sp>
        <p:nvSpPr>
          <p:cNvPr id="1251" name="Shape 1251"/>
          <p:cNvSpPr/>
          <p:nvPr/>
        </p:nvSpPr>
        <p:spPr>
          <a:xfrm>
            <a:off x="571500" y="4159250"/>
            <a:ext cx="23368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Pose</a:t>
            </a:r>
          </a:p>
        </p:txBody>
      </p:sp>
      <p:sp>
        <p:nvSpPr>
          <p:cNvPr id="1252" name="Shape 1252"/>
          <p:cNvSpPr/>
          <p:nvPr/>
        </p:nvSpPr>
        <p:spPr>
          <a:xfrm>
            <a:off x="8305800" y="3981450"/>
            <a:ext cx="33909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How to manipulate/grasp?</a:t>
            </a:r>
          </a:p>
        </p:txBody>
      </p:sp>
      <p:sp>
        <p:nvSpPr>
          <p:cNvPr id="1253" name="Shape 1253"/>
          <p:cNvSpPr/>
          <p:nvPr/>
        </p:nvSpPr>
        <p:spPr>
          <a:xfrm>
            <a:off x="5384800" y="2419350"/>
            <a:ext cx="23368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Object Parsing</a:t>
            </a:r>
          </a:p>
        </p:txBody>
      </p:sp>
      <p:sp>
        <p:nvSpPr>
          <p:cNvPr id="1254" name="Shape 1254"/>
          <p:cNvSpPr/>
          <p:nvPr/>
        </p:nvSpPr>
        <p:spPr>
          <a:xfrm>
            <a:off x="5600700" y="605155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Material Properties</a:t>
            </a:r>
          </a:p>
        </p:txBody>
      </p:sp>
      <p:sp>
        <p:nvSpPr>
          <p:cNvPr id="1255" name="Shape 1255"/>
          <p:cNvSpPr/>
          <p:nvPr/>
        </p:nvSpPr>
        <p:spPr>
          <a:xfrm>
            <a:off x="2590800" y="596900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Sub categorization</a:t>
            </a:r>
          </a:p>
        </p:txBody>
      </p:sp>
      <p:sp>
        <p:nvSpPr>
          <p:cNvPr id="1256" name="Shape 1256"/>
          <p:cNvSpPr/>
          <p:nvPr/>
        </p:nvSpPr>
        <p:spPr>
          <a:xfrm flipH="1">
            <a:off x="2143224" y="4557166"/>
            <a:ext cx="2148914" cy="2"/>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57" name="Shape 1257"/>
          <p:cNvSpPr/>
          <p:nvPr/>
        </p:nvSpPr>
        <p:spPr>
          <a:xfrm>
            <a:off x="4292600" y="3213099"/>
            <a:ext cx="657990" cy="1136925"/>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58" name="Shape 1258"/>
          <p:cNvSpPr/>
          <p:nvPr/>
        </p:nvSpPr>
        <p:spPr>
          <a:xfrm flipH="1">
            <a:off x="3988841" y="4877030"/>
            <a:ext cx="634190" cy="1091970"/>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59" name="Shape 1259"/>
          <p:cNvSpPr/>
          <p:nvPr/>
        </p:nvSpPr>
        <p:spPr>
          <a:xfrm>
            <a:off x="4406900" y="4349750"/>
            <a:ext cx="17399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b="1">
                <a:solidFill>
                  <a:srgbClr val="FF2600"/>
                </a:solidFill>
                <a:latin typeface="+mn-lt"/>
                <a:ea typeface="+mn-ea"/>
                <a:cs typeface="+mn-cs"/>
                <a:sym typeface="Century Gothic"/>
              </a:defRPr>
            </a:lvl1pPr>
          </a:lstStyle>
          <a:p>
            <a:pPr lvl="0">
              <a:defRPr sz="1800" b="0">
                <a:solidFill>
                  <a:srgbClr val="000000"/>
                </a:solidFill>
              </a:defRPr>
            </a:pPr>
            <a:r>
              <a:rPr sz="2400" b="1">
                <a:solidFill>
                  <a:srgbClr val="FF2600"/>
                </a:solidFill>
              </a:rPr>
              <a:t>3D Model</a:t>
            </a:r>
          </a:p>
        </p:txBody>
      </p:sp>
      <p:sp>
        <p:nvSpPr>
          <p:cNvPr id="1260" name="Shape 1260"/>
          <p:cNvSpPr/>
          <p:nvPr/>
        </p:nvSpPr>
        <p:spPr>
          <a:xfrm>
            <a:off x="5461000" y="4876800"/>
            <a:ext cx="682127" cy="1123180"/>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61" name="Shape 1261"/>
          <p:cNvSpPr/>
          <p:nvPr/>
        </p:nvSpPr>
        <p:spPr>
          <a:xfrm flipH="1">
            <a:off x="6146800" y="4564879"/>
            <a:ext cx="1792319" cy="1"/>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62" name="Shape 1262"/>
          <p:cNvSpPr/>
          <p:nvPr/>
        </p:nvSpPr>
        <p:spPr>
          <a:xfrm flipV="1">
            <a:off x="5466292" y="3246487"/>
            <a:ext cx="738502" cy="1084214"/>
          </a:xfrm>
          <a:prstGeom prst="line">
            <a:avLst/>
          </a:prstGeom>
          <a:ln w="88900">
            <a:solidFill/>
            <a:miter lim="400000"/>
            <a:headEnd type="stealth"/>
            <a:tail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63" name="Shape 1263"/>
          <p:cNvSpPr/>
          <p:nvPr/>
        </p:nvSpPr>
        <p:spPr>
          <a:xfrm>
            <a:off x="127000" y="7137400"/>
            <a:ext cx="127381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0433FF"/>
                </a:solidFill>
                <a:latin typeface="+mn-lt"/>
                <a:ea typeface="+mn-ea"/>
                <a:cs typeface="+mn-cs"/>
                <a:sym typeface="Century Gothic"/>
              </a:defRPr>
            </a:lvl1pPr>
          </a:lstStyle>
          <a:p>
            <a:pPr lvl="0">
              <a:defRPr sz="1800">
                <a:solidFill>
                  <a:srgbClr val="000000"/>
                </a:solidFill>
              </a:defRPr>
            </a:pPr>
            <a:r>
              <a:rPr sz="3600">
                <a:solidFill>
                  <a:srgbClr val="0433FF"/>
                </a:solidFill>
              </a:rPr>
              <a:t>All these tasks are related, doing one will help the other</a:t>
            </a:r>
          </a:p>
        </p:txBody>
      </p:sp>
      <p:sp>
        <p:nvSpPr>
          <p:cNvPr id="1264" name="Shape 1264"/>
          <p:cNvSpPr/>
          <p:nvPr/>
        </p:nvSpPr>
        <p:spPr>
          <a:xfrm>
            <a:off x="127000" y="7924800"/>
            <a:ext cx="127381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0433FF"/>
                </a:solidFill>
                <a:latin typeface="+mn-lt"/>
                <a:ea typeface="+mn-ea"/>
                <a:cs typeface="+mn-cs"/>
                <a:sym typeface="Century Gothic"/>
              </a:defRPr>
            </a:lvl1pPr>
          </a:lstStyle>
          <a:p>
            <a:pPr lvl="0">
              <a:defRPr sz="1800">
                <a:solidFill>
                  <a:srgbClr val="000000"/>
                </a:solidFill>
              </a:defRPr>
            </a:pPr>
            <a:r>
              <a:rPr sz="3600">
                <a:solidFill>
                  <a:srgbClr val="0433FF"/>
                </a:solidFill>
              </a:rPr>
              <a:t>Estimating the 3D model explains all of these</a:t>
            </a:r>
          </a:p>
        </p:txBody>
      </p:sp>
      <p:sp>
        <p:nvSpPr>
          <p:cNvPr id="1265" name="Shape 1265"/>
          <p:cNvSpPr/>
          <p:nvPr/>
        </p:nvSpPr>
        <p:spPr>
          <a:xfrm>
            <a:off x="2590800" y="2298700"/>
            <a:ext cx="2336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Instance Segmentation</a:t>
            </a:r>
          </a:p>
        </p:txBody>
      </p:sp>
    </p:spTree>
    <p:extLst>
      <p:ext uri="{BB962C8B-B14F-4D97-AF65-F5344CB8AC3E}">
        <p14:creationId xmlns:p14="http://schemas.microsoft.com/office/powerpoint/2010/main" val="10840435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133350" y="101600"/>
            <a:ext cx="12738100" cy="1168400"/>
          </a:xfrm>
        </p:spPr>
        <p:txBody>
          <a:bodyPr/>
          <a:lstStyle/>
          <a:p>
            <a:r>
              <a:rPr lang="en-US" sz="4500" dirty="0" smtClean="0"/>
              <a:t>3D Model Estimation</a:t>
            </a:r>
            <a:endParaRPr lang="en-US" sz="1800" dirty="0"/>
          </a:p>
        </p:txBody>
      </p:sp>
      <p:sp>
        <p:nvSpPr>
          <p:cNvPr id="20482" name="Rectangle 2"/>
          <p:cNvSpPr>
            <a:spLocks/>
          </p:cNvSpPr>
          <p:nvPr/>
        </p:nvSpPr>
        <p:spPr bwMode="auto">
          <a:xfrm>
            <a:off x="12693650" y="9144000"/>
            <a:ext cx="3429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l" defTabSz="457200"/>
            <a:fld id="{0088F14D-3B95-2F41-89C7-61BC4BE571FF}" type="slidenum">
              <a:rPr lang="en-US" sz="1200">
                <a:latin typeface="Helvetica" charset="0"/>
                <a:cs typeface="Helvetica" charset="0"/>
                <a:sym typeface="Helvetica" charset="0"/>
              </a:rPr>
              <a:pPr algn="l" defTabSz="457200"/>
              <a:t>40</a:t>
            </a:fld>
            <a:endParaRPr lang="en-US" sz="1800">
              <a:latin typeface="Helvetica" charset="0"/>
              <a:cs typeface="Helvetica" charset="0"/>
              <a:sym typeface="Helvetica" charset="0"/>
            </a:endParaRPr>
          </a:p>
        </p:txBody>
      </p:sp>
      <p:sp>
        <p:nvSpPr>
          <p:cNvPr id="20483" name="Rectangle 3"/>
          <p:cNvSpPr>
            <a:spLocks/>
          </p:cNvSpPr>
          <p:nvPr/>
        </p:nvSpPr>
        <p:spPr bwMode="auto">
          <a:xfrm>
            <a:off x="352425" y="2034518"/>
            <a:ext cx="1020763"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b="1" dirty="0" err="1">
                <a:latin typeface="Helvetica" charset="0"/>
                <a:cs typeface="Helvetica" charset="0"/>
                <a:sym typeface="Helvetica" charset="0"/>
              </a:rPr>
              <a:t>AP</a:t>
            </a:r>
            <a:r>
              <a:rPr lang="en-US" b="1" baseline="32000" dirty="0" err="1">
                <a:latin typeface="Helvetica" charset="0"/>
                <a:cs typeface="Helvetica" charset="0"/>
                <a:sym typeface="Helvetica" charset="0"/>
              </a:rPr>
              <a:t>m</a:t>
            </a:r>
            <a:endParaRPr lang="en-US" sz="1800" dirty="0"/>
          </a:p>
        </p:txBody>
      </p:sp>
      <p:sp>
        <p:nvSpPr>
          <p:cNvPr id="20484" name="Rectangle 4"/>
          <p:cNvSpPr>
            <a:spLocks/>
          </p:cNvSpPr>
          <p:nvPr/>
        </p:nvSpPr>
        <p:spPr bwMode="auto">
          <a:xfrm>
            <a:off x="601663" y="2663168"/>
            <a:ext cx="5935662" cy="223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l"/>
            <a:r>
              <a:rPr lang="en-US" sz="2300" dirty="0">
                <a:latin typeface="Century Gothic" charset="0"/>
                <a:cs typeface="Century Gothic" charset="0"/>
                <a:sym typeface="Century Gothic" charset="0"/>
              </a:rPr>
              <a:t>Prediction is an explicit placement of a model.</a:t>
            </a:r>
          </a:p>
          <a:p>
            <a:pPr algn="l"/>
            <a:endParaRPr lang="en-US" sz="2300" dirty="0">
              <a:latin typeface="Century Gothic" charset="0"/>
              <a:cs typeface="Century Gothic" charset="0"/>
              <a:sym typeface="Century Gothic" charset="0"/>
            </a:endParaRPr>
          </a:p>
          <a:p>
            <a:pPr algn="l"/>
            <a:r>
              <a:rPr lang="en-US" sz="2300" dirty="0">
                <a:latin typeface="Century Gothic" charset="0"/>
                <a:cs typeface="Century Gothic" charset="0"/>
                <a:sym typeface="Century Gothic" charset="0"/>
              </a:rPr>
              <a:t>Pixels in intersection correct only when within some distance of the ground truth depth value</a:t>
            </a:r>
            <a:endParaRPr lang="en-US" sz="1800" dirty="0"/>
          </a:p>
        </p:txBody>
      </p:sp>
      <p:pic>
        <p:nvPicPr>
          <p:cNvPr id="20485" name="Picture 5" descr="apm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66000" y="1263650"/>
            <a:ext cx="4800600" cy="802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Rectangle 196"/>
          <p:cNvSpPr>
            <a:spLocks/>
          </p:cNvSpPr>
          <p:nvPr/>
        </p:nvSpPr>
        <p:spPr bwMode="auto">
          <a:xfrm>
            <a:off x="195648" y="1065089"/>
            <a:ext cx="1949652" cy="71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l">
              <a:lnSpc>
                <a:spcPct val="120000"/>
              </a:lnSpc>
            </a:pPr>
            <a:r>
              <a:rPr lang="en-US" sz="4000" b="1" dirty="0" smtClean="0">
                <a:solidFill>
                  <a:srgbClr val="0000FF"/>
                </a:solidFill>
                <a:latin typeface="Century Gothic"/>
                <a:cs typeface="Century Gothic"/>
              </a:rPr>
              <a:t>Results</a:t>
            </a:r>
            <a:endParaRPr lang="en-US" sz="2400" b="1" dirty="0">
              <a:solidFill>
                <a:srgbClr val="0000FF"/>
              </a:solidFill>
              <a:latin typeface="Century Gothic"/>
              <a:cs typeface="Century Gothic"/>
              <a:sym typeface="Century Gothic" charset="0"/>
            </a:endParaRPr>
          </a:p>
        </p:txBody>
      </p:sp>
    </p:spTree>
    <p:extLst>
      <p:ext uri="{BB962C8B-B14F-4D97-AF65-F5344CB8AC3E}">
        <p14:creationId xmlns:p14="http://schemas.microsoft.com/office/powerpoint/2010/main" val="26504185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133350" y="101600"/>
            <a:ext cx="12738100" cy="1168400"/>
          </a:xfrm>
        </p:spPr>
        <p:txBody>
          <a:bodyPr/>
          <a:lstStyle/>
          <a:p>
            <a:r>
              <a:rPr lang="en-US" sz="4500"/>
              <a:t>Future Work</a:t>
            </a:r>
            <a:endParaRPr lang="en-US" sz="1800"/>
          </a:p>
        </p:txBody>
      </p:sp>
      <p:sp>
        <p:nvSpPr>
          <p:cNvPr id="22530" name="Rectangle 2"/>
          <p:cNvSpPr>
            <a:spLocks/>
          </p:cNvSpPr>
          <p:nvPr/>
        </p:nvSpPr>
        <p:spPr bwMode="auto">
          <a:xfrm>
            <a:off x="12693650" y="9144000"/>
            <a:ext cx="3429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l" defTabSz="457200"/>
            <a:fld id="{901C58DF-B1D5-C342-B196-787C61CF0994}" type="slidenum">
              <a:rPr lang="en-US" sz="1200">
                <a:latin typeface="Helvetica" charset="0"/>
                <a:cs typeface="Helvetica" charset="0"/>
                <a:sym typeface="Helvetica" charset="0"/>
              </a:rPr>
              <a:pPr algn="l" defTabSz="457200"/>
              <a:t>41</a:t>
            </a:fld>
            <a:endParaRPr lang="en-US" sz="1800">
              <a:latin typeface="Helvetica" charset="0"/>
              <a:cs typeface="Helvetica" charset="0"/>
              <a:sym typeface="Helvetica" charset="0"/>
            </a:endParaRPr>
          </a:p>
        </p:txBody>
      </p:sp>
      <p:sp>
        <p:nvSpPr>
          <p:cNvPr id="22531" name="Rectangle 3"/>
          <p:cNvSpPr>
            <a:spLocks/>
          </p:cNvSpPr>
          <p:nvPr/>
        </p:nvSpPr>
        <p:spPr bwMode="auto">
          <a:xfrm>
            <a:off x="200025" y="1109663"/>
            <a:ext cx="3306763"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800" b="1">
                <a:solidFill>
                  <a:srgbClr val="0433FF"/>
                </a:solidFill>
                <a:latin typeface="Century Gothic" charset="0"/>
                <a:cs typeface="Century Gothic" charset="0"/>
                <a:sym typeface="Century Gothic" charset="0"/>
              </a:rPr>
              <a:t>3D Object Context</a:t>
            </a:r>
            <a:endParaRPr lang="en-US" sz="1800">
              <a:latin typeface="Century Gothic" charset="0"/>
              <a:cs typeface="Century Gothic" charset="0"/>
              <a:sym typeface="Century Gothic" charset="0"/>
            </a:endParaRPr>
          </a:p>
        </p:txBody>
      </p:sp>
      <p:sp>
        <p:nvSpPr>
          <p:cNvPr id="22532" name="Rectangle 4"/>
          <p:cNvSpPr>
            <a:spLocks/>
          </p:cNvSpPr>
          <p:nvPr/>
        </p:nvSpPr>
        <p:spPr bwMode="auto">
          <a:xfrm>
            <a:off x="10542588" y="2332038"/>
            <a:ext cx="2174875" cy="104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3000">
                <a:latin typeface="Century Gothic" charset="0"/>
                <a:cs typeface="Century Gothic" charset="0"/>
                <a:sym typeface="Century Gothic" charset="0"/>
              </a:rPr>
              <a:t>Toilet in a bedroom</a:t>
            </a:r>
            <a:endParaRPr lang="en-US" sz="1800">
              <a:latin typeface="Century Gothic" charset="0"/>
              <a:cs typeface="Century Gothic" charset="0"/>
              <a:sym typeface="Century Gothic" charset="0"/>
            </a:endParaRPr>
          </a:p>
        </p:txBody>
      </p:sp>
      <p:grpSp>
        <p:nvGrpSpPr>
          <p:cNvPr id="22533" name="Group 5"/>
          <p:cNvGrpSpPr>
            <a:grpSpLocks/>
          </p:cNvGrpSpPr>
          <p:nvPr/>
        </p:nvGrpSpPr>
        <p:grpSpPr bwMode="auto">
          <a:xfrm>
            <a:off x="488950" y="1787525"/>
            <a:ext cx="9739313" cy="2457450"/>
            <a:chOff x="0" y="0"/>
            <a:chExt cx="9738139" cy="2457666"/>
          </a:xfrm>
        </p:grpSpPr>
        <p:pic>
          <p:nvPicPr>
            <p:cNvPr id="22534" name="Picture 6" descr="img_592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738139" cy="2457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5"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166689" y="1226339"/>
              <a:ext cx="883273" cy="940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6"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16003" y="1226339"/>
              <a:ext cx="883272" cy="940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7"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5317" y="1226339"/>
              <a:ext cx="883272" cy="940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22538" name="Picture 10" descr="img_6424.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8950" y="4359275"/>
            <a:ext cx="9740900" cy="2459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9" name="Picture 1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0338300">
            <a:off x="8659813" y="2789238"/>
            <a:ext cx="1908175"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40" name="Picture 12" descr="img_6447.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8950" y="6932613"/>
            <a:ext cx="9740900"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41" name="Rectangle 13"/>
          <p:cNvSpPr>
            <a:spLocks/>
          </p:cNvSpPr>
          <p:nvPr/>
        </p:nvSpPr>
        <p:spPr bwMode="auto">
          <a:xfrm>
            <a:off x="10137775" y="4868863"/>
            <a:ext cx="29845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3000">
                <a:latin typeface="Century Gothic" charset="0"/>
                <a:cs typeface="Century Gothic" charset="0"/>
                <a:sym typeface="Century Gothic" charset="0"/>
              </a:rPr>
              <a:t>Chair overlapping with Table</a:t>
            </a:r>
            <a:endParaRPr lang="en-US" sz="1800">
              <a:latin typeface="Century Gothic" charset="0"/>
              <a:cs typeface="Century Gothic" charset="0"/>
              <a:sym typeface="Century Gothic" charset="0"/>
            </a:endParaRPr>
          </a:p>
        </p:txBody>
      </p:sp>
      <p:pic>
        <p:nvPicPr>
          <p:cNvPr id="22542" name="Picture 14"/>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rot="9275278">
            <a:off x="9167813" y="5535613"/>
            <a:ext cx="1460500"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43" name="Picture 1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304213" y="5641975"/>
            <a:ext cx="882650"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44" name="Picture 1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53013" y="5641975"/>
            <a:ext cx="882650"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45" name="Rectangle 17"/>
          <p:cNvSpPr>
            <a:spLocks/>
          </p:cNvSpPr>
          <p:nvPr/>
        </p:nvSpPr>
        <p:spPr bwMode="auto">
          <a:xfrm>
            <a:off x="10221913" y="7407275"/>
            <a:ext cx="2816225"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3000">
                <a:latin typeface="Century Gothic" charset="0"/>
                <a:cs typeface="Century Gothic" charset="0"/>
                <a:sym typeface="Century Gothic" charset="0"/>
              </a:rPr>
              <a:t>Different chairs in a dinning set</a:t>
            </a:r>
            <a:endParaRPr lang="en-US" sz="1800">
              <a:latin typeface="Century Gothic" charset="0"/>
              <a:cs typeface="Century Gothic" charset="0"/>
              <a:sym typeface="Century Gothic" charset="0"/>
            </a:endParaRPr>
          </a:p>
        </p:txBody>
      </p:sp>
      <p:pic>
        <p:nvPicPr>
          <p:cNvPr id="22546" name="Picture 18"/>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rot="10800000">
            <a:off x="9729788" y="7877175"/>
            <a:ext cx="923925"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47" name="Picture 19"/>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rot="9047301">
            <a:off x="9120188" y="8286750"/>
            <a:ext cx="1555750"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043848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133350" y="101600"/>
            <a:ext cx="12738100" cy="1168400"/>
          </a:xfrm>
        </p:spPr>
        <p:txBody>
          <a:bodyPr/>
          <a:lstStyle/>
          <a:p>
            <a:r>
              <a:rPr lang="en-US" sz="4500"/>
              <a:t>Future Work</a:t>
            </a:r>
            <a:endParaRPr lang="en-US" sz="1800"/>
          </a:p>
        </p:txBody>
      </p:sp>
      <p:sp>
        <p:nvSpPr>
          <p:cNvPr id="24578" name="Rectangle 2"/>
          <p:cNvSpPr>
            <a:spLocks/>
          </p:cNvSpPr>
          <p:nvPr/>
        </p:nvSpPr>
        <p:spPr bwMode="auto">
          <a:xfrm>
            <a:off x="12693650" y="9144000"/>
            <a:ext cx="3429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l" defTabSz="457200"/>
            <a:fld id="{128DCC76-E4A0-6743-93C6-C36AFF8BA2F7}" type="slidenum">
              <a:rPr lang="en-US" sz="1200">
                <a:latin typeface="Helvetica" charset="0"/>
                <a:cs typeface="Helvetica" charset="0"/>
                <a:sym typeface="Helvetica" charset="0"/>
              </a:rPr>
              <a:pPr algn="l" defTabSz="457200"/>
              <a:t>42</a:t>
            </a:fld>
            <a:endParaRPr lang="en-US" sz="1800">
              <a:latin typeface="Helvetica" charset="0"/>
              <a:cs typeface="Helvetica" charset="0"/>
              <a:sym typeface="Helvetica" charset="0"/>
            </a:endParaRPr>
          </a:p>
        </p:txBody>
      </p:sp>
      <p:sp>
        <p:nvSpPr>
          <p:cNvPr id="24579" name="Rectangle 3"/>
          <p:cNvSpPr>
            <a:spLocks/>
          </p:cNvSpPr>
          <p:nvPr/>
        </p:nvSpPr>
        <p:spPr bwMode="auto">
          <a:xfrm>
            <a:off x="215900" y="1185863"/>
            <a:ext cx="1928813"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800" b="1">
                <a:solidFill>
                  <a:srgbClr val="0433FF"/>
                </a:solidFill>
                <a:latin typeface="Century Gothic" charset="0"/>
                <a:cs typeface="Century Gothic" charset="0"/>
                <a:sym typeface="Century Gothic" charset="0"/>
              </a:rPr>
              <a:t>More Data</a:t>
            </a:r>
            <a:endParaRPr lang="en-US" sz="1800">
              <a:latin typeface="Century Gothic" charset="0"/>
              <a:cs typeface="Century Gothic" charset="0"/>
              <a:sym typeface="Century Gothic" charset="0"/>
            </a:endParaRPr>
          </a:p>
        </p:txBody>
      </p:sp>
      <p:graphicFrame>
        <p:nvGraphicFramePr>
          <p:cNvPr id="24580" name="Group 4"/>
          <p:cNvGraphicFramePr>
            <a:graphicFrameLocks noGrp="1"/>
          </p:cNvGraphicFramePr>
          <p:nvPr/>
        </p:nvGraphicFramePr>
        <p:xfrm>
          <a:off x="482600" y="2419350"/>
          <a:ext cx="5759450" cy="3578227"/>
        </p:xfrm>
        <a:graphic>
          <a:graphicData uri="http://schemas.openxmlformats.org/drawingml/2006/table">
            <a:tbl>
              <a:tblPr/>
              <a:tblGrid>
                <a:gridCol w="2879725"/>
                <a:gridCol w="2879725"/>
              </a:tblGrid>
              <a:tr h="1095375">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1" i="0" u="none" strike="noStrike" cap="none" normalizeH="0" baseline="0">
                          <a:ln>
                            <a:noFill/>
                          </a:ln>
                          <a:solidFill>
                            <a:srgbClr val="000000"/>
                          </a:solidFill>
                          <a:effectLst/>
                          <a:latin typeface="Helvetica" charset="0"/>
                          <a:ea typeface="ＭＳ Ｐゴシック" charset="0"/>
                          <a:cs typeface="Helvetica" charset="0"/>
                          <a:sym typeface="Helvetica" charset="0"/>
                        </a:rPr>
                        <a:t>Dataset</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cap="flat">
                      <a:noFill/>
                    </a:lnT>
                    <a:lnB w="25400" cap="flat" cmpd="sng" algn="ctr">
                      <a:solidFill>
                        <a:srgbClr val="000000"/>
                      </a:solidFill>
                      <a:prstDash val="solid"/>
                      <a:miter lim="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1" i="0" u="none" strike="noStrike" cap="none" normalizeH="0" baseline="0">
                          <a:ln>
                            <a:noFill/>
                          </a:ln>
                          <a:solidFill>
                            <a:srgbClr val="000000"/>
                          </a:solidFill>
                          <a:effectLst/>
                          <a:latin typeface="Helvetica" charset="0"/>
                          <a:ea typeface="ＭＳ Ｐゴシック" charset="0"/>
                          <a:cs typeface="Helvetica" charset="0"/>
                          <a:sym typeface="Helvetica" charset="0"/>
                        </a:rPr>
                        <a:t># Training Images</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cap="flat">
                      <a:noFill/>
                    </a:lnT>
                    <a:lnB w="25400" cap="flat" cmpd="sng" algn="ctr">
                      <a:solidFill>
                        <a:srgbClr val="000000"/>
                      </a:solidFill>
                      <a:prstDash val="solid"/>
                      <a:miter lim="0"/>
                      <a:headEnd type="none" w="med" len="med"/>
                      <a:tailEnd type="none" w="med" len="med"/>
                    </a:lnB>
                    <a:lnTlToBr>
                      <a:noFill/>
                    </a:lnTlToBr>
                    <a:lnBlToTr>
                      <a:noFill/>
                    </a:lnBlToTr>
                    <a:solidFill>
                      <a:srgbClr val="FFFFFF"/>
                    </a:solidFill>
                  </a:tcPr>
                </a:tc>
              </a:tr>
              <a:tr h="620713">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rPr>
                        <a:t>NYUD2</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w="25400" cap="flat" cmpd="sng" algn="ctr">
                      <a:solidFill>
                        <a:srgbClr val="000000"/>
                      </a:solidFill>
                      <a:prstDash val="solid"/>
                      <a:miter lim="0"/>
                      <a:headEnd type="none" w="med" len="med"/>
                      <a:tailEnd type="none" w="med" len="med"/>
                    </a:lnT>
                    <a:lnB cap="flat">
                      <a:noFill/>
                    </a:lnB>
                    <a:lnTlToBr>
                      <a:noFill/>
                    </a:lnTlToBr>
                    <a:lnBlToTr>
                      <a:noFill/>
                    </a:lnBlToTr>
                    <a:solidFill>
                      <a:srgbClr val="FFFFFF"/>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rPr>
                        <a:t>0.8K</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w="25400" cap="flat" cmpd="sng" algn="ctr">
                      <a:solidFill>
                        <a:srgbClr val="000000"/>
                      </a:solidFill>
                      <a:prstDash val="solid"/>
                      <a:miter lim="0"/>
                      <a:headEnd type="none" w="med" len="med"/>
                      <a:tailEnd type="none" w="med" len="med"/>
                    </a:lnT>
                    <a:lnB cap="flat">
                      <a:noFill/>
                    </a:lnB>
                    <a:lnTlToBr>
                      <a:noFill/>
                    </a:lnTlToBr>
                    <a:lnBlToTr>
                      <a:noFill/>
                    </a:lnBlToTr>
                    <a:solidFill>
                      <a:srgbClr val="FFFFFF"/>
                    </a:solidFill>
                  </a:tcPr>
                </a:tc>
              </a:tr>
              <a:tr h="620713">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rPr>
                        <a:t>PASCAL</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cap="flat">
                      <a:noFill/>
                    </a:lnT>
                    <a:lnB cap="flat">
                      <a:noFill/>
                    </a:lnB>
                    <a:lnTlToBr>
                      <a:noFill/>
                    </a:lnTlToBr>
                    <a:lnBlToTr>
                      <a:noFill/>
                    </a:lnBlToTr>
                    <a:solidFill>
                      <a:srgbClr val="FFFFFF"/>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rPr>
                        <a:t>12K</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cap="flat">
                      <a:noFill/>
                    </a:lnT>
                    <a:lnB cap="flat">
                      <a:noFill/>
                    </a:lnB>
                    <a:lnTlToBr>
                      <a:noFill/>
                    </a:lnTlToBr>
                    <a:lnBlToTr>
                      <a:noFill/>
                    </a:lnBlToTr>
                    <a:solidFill>
                      <a:srgbClr val="FFFFFF"/>
                    </a:solidFill>
                  </a:tcPr>
                </a:tc>
              </a:tr>
              <a:tr h="620713">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rPr>
                        <a:t>MS COCO</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cap="flat">
                      <a:noFill/>
                    </a:lnT>
                    <a:lnB cap="flat">
                      <a:noFill/>
                    </a:lnB>
                    <a:lnTlToBr>
                      <a:noFill/>
                    </a:lnTlToBr>
                    <a:lnBlToTr>
                      <a:noFill/>
                    </a:lnBlToTr>
                    <a:solidFill>
                      <a:srgbClr val="FFFFFF"/>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rPr>
                        <a:t>120K</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cap="flat">
                      <a:noFill/>
                    </a:lnT>
                    <a:lnB cap="flat">
                      <a:noFill/>
                    </a:lnB>
                    <a:lnTlToBr>
                      <a:noFill/>
                    </a:lnTlToBr>
                    <a:lnBlToTr>
                      <a:noFill/>
                    </a:lnBlToTr>
                    <a:solidFill>
                      <a:srgbClr val="FFFFFF"/>
                    </a:solidFill>
                  </a:tcPr>
                </a:tc>
              </a:tr>
              <a:tr h="620713">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rPr>
                        <a:t>ImageNet</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cap="flat">
                      <a:noFill/>
                    </a:lnT>
                    <a:lnB cap="flat">
                      <a:noFill/>
                    </a:lnB>
                    <a:lnTlToBr>
                      <a:noFill/>
                    </a:lnTlToBr>
                    <a:lnBlToTr>
                      <a:noFill/>
                    </a:lnBlToTr>
                    <a:solidFill>
                      <a:srgbClr val="FFFFFF"/>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rPr>
                        <a:t>1000 K</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cap="flat">
                      <a:noFill/>
                    </a:lnT>
                    <a:lnB cap="flat">
                      <a:noFill/>
                    </a:lnB>
                    <a:lnTlToBr>
                      <a:noFill/>
                    </a:lnTlToBr>
                    <a:lnBlToTr>
                      <a:noFill/>
                    </a:lnBlToTr>
                    <a:solidFill>
                      <a:srgbClr val="FFFFFF"/>
                    </a:solidFill>
                  </a:tcPr>
                </a:tc>
              </a:tr>
            </a:tbl>
          </a:graphicData>
        </a:graphic>
      </p:graphicFrame>
      <p:sp>
        <p:nvSpPr>
          <p:cNvPr id="24618" name="Rectangle 42"/>
          <p:cNvSpPr>
            <a:spLocks/>
          </p:cNvSpPr>
          <p:nvPr/>
        </p:nvSpPr>
        <p:spPr bwMode="auto">
          <a:xfrm>
            <a:off x="304800" y="1685925"/>
            <a:ext cx="611187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a:spcBef>
                <a:spcPts val="2400"/>
              </a:spcBef>
            </a:pPr>
            <a:r>
              <a:rPr lang="en-US" sz="2500">
                <a:solidFill>
                  <a:srgbClr val="FF2600"/>
                </a:solidFill>
                <a:latin typeface="Century Gothic" charset="0"/>
                <a:cs typeface="Century Gothic" charset="0"/>
                <a:sym typeface="Century Gothic" charset="0"/>
              </a:rPr>
              <a:t>Current RGB-D datasets are really small</a:t>
            </a:r>
            <a:endParaRPr lang="en-US" sz="1800">
              <a:latin typeface="Century Gothic" charset="0"/>
              <a:cs typeface="Century Gothic" charset="0"/>
              <a:sym typeface="Century Gothic" charset="0"/>
            </a:endParaRPr>
          </a:p>
        </p:txBody>
      </p:sp>
      <p:sp>
        <p:nvSpPr>
          <p:cNvPr id="24619" name="Rectangle 43"/>
          <p:cNvSpPr>
            <a:spLocks/>
          </p:cNvSpPr>
          <p:nvPr/>
        </p:nvSpPr>
        <p:spPr bwMode="auto">
          <a:xfrm>
            <a:off x="7010400" y="1685925"/>
            <a:ext cx="461645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a:spcBef>
                <a:spcPts val="2400"/>
              </a:spcBef>
            </a:pPr>
            <a:r>
              <a:rPr lang="en-US" sz="2500">
                <a:solidFill>
                  <a:srgbClr val="FF2600"/>
                </a:solidFill>
                <a:latin typeface="Century Gothic" charset="0"/>
                <a:cs typeface="Century Gothic" charset="0"/>
                <a:sym typeface="Century Gothic" charset="0"/>
              </a:rPr>
              <a:t>Algorithms far from saturation</a:t>
            </a:r>
            <a:endParaRPr lang="en-US" sz="1800">
              <a:latin typeface="Century Gothic" charset="0"/>
              <a:cs typeface="Century Gothic" charset="0"/>
              <a:sym typeface="Century Gothic" charset="0"/>
            </a:endParaRPr>
          </a:p>
        </p:txBody>
      </p:sp>
      <p:graphicFrame>
        <p:nvGraphicFramePr>
          <p:cNvPr id="24620" name="Group 44"/>
          <p:cNvGraphicFramePr>
            <a:graphicFrameLocks noGrp="1"/>
          </p:cNvGraphicFramePr>
          <p:nvPr>
            <p:extLst>
              <p:ext uri="{D42A27DB-BD31-4B8C-83A1-F6EECF244321}">
                <p14:modId xmlns:p14="http://schemas.microsoft.com/office/powerpoint/2010/main" val="3723368288"/>
              </p:ext>
            </p:extLst>
          </p:nvPr>
        </p:nvGraphicFramePr>
        <p:xfrm>
          <a:off x="7112000" y="2559050"/>
          <a:ext cx="5568950" cy="2852739"/>
        </p:xfrm>
        <a:graphic>
          <a:graphicData uri="http://schemas.openxmlformats.org/drawingml/2006/table">
            <a:tbl>
              <a:tblPr/>
              <a:tblGrid>
                <a:gridCol w="2419350"/>
                <a:gridCol w="1574800"/>
                <a:gridCol w="1574800"/>
              </a:tblGrid>
              <a:tr h="950913">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1" i="0" u="none" strike="noStrike" cap="none" normalizeH="0" baseline="0">
                          <a:ln>
                            <a:noFill/>
                          </a:ln>
                          <a:solidFill>
                            <a:srgbClr val="000000"/>
                          </a:solidFill>
                          <a:effectLst/>
                          <a:latin typeface="Helvetica" charset="0"/>
                          <a:ea typeface="ＭＳ Ｐゴシック" charset="0"/>
                          <a:cs typeface="Helvetica" charset="0"/>
                          <a:sym typeface="Helvetica" charset="0"/>
                        </a:rPr>
                        <a:t># Training Images</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cap="flat">
                      <a:noFill/>
                    </a:lnT>
                    <a:lnB w="25400" cap="flat" cmpd="sng" algn="ctr">
                      <a:solidFill>
                        <a:srgbClr val="000000"/>
                      </a:solidFill>
                      <a:prstDash val="solid"/>
                      <a:miter lim="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1" i="0" u="none" strike="noStrike" cap="none" normalizeH="0" baseline="0">
                          <a:ln>
                            <a:noFill/>
                          </a:ln>
                          <a:solidFill>
                            <a:srgbClr val="000000"/>
                          </a:solidFill>
                          <a:effectLst/>
                          <a:latin typeface="Helvetica" charset="0"/>
                          <a:ea typeface="ＭＳ Ｐゴシック" charset="0"/>
                          <a:cs typeface="Helvetica" charset="0"/>
                          <a:sym typeface="Helvetica" charset="0"/>
                        </a:rPr>
                        <a:t>AP</a:t>
                      </a:r>
                      <a:r>
                        <a:rPr kumimoji="0" lang="en-US" sz="2300" b="1" i="0" u="none" strike="noStrike" cap="none" normalizeH="0" baseline="32000">
                          <a:ln>
                            <a:noFill/>
                          </a:ln>
                          <a:solidFill>
                            <a:srgbClr val="000000"/>
                          </a:solidFill>
                          <a:effectLst/>
                          <a:latin typeface="Helvetica" charset="0"/>
                          <a:ea typeface="ＭＳ Ｐゴシック" charset="0"/>
                          <a:cs typeface="Helvetica" charset="0"/>
                          <a:sym typeface="Helvetica" charset="0"/>
                        </a:rPr>
                        <a:t>b</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cap="flat">
                      <a:noFill/>
                    </a:lnT>
                    <a:lnB w="25400" cap="flat" cmpd="sng" algn="ctr">
                      <a:solidFill>
                        <a:srgbClr val="000000"/>
                      </a:solidFill>
                      <a:prstDash val="solid"/>
                      <a:miter lim="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1" i="0" u="none" strike="noStrike" cap="none" normalizeH="0" baseline="0">
                          <a:ln>
                            <a:noFill/>
                          </a:ln>
                          <a:solidFill>
                            <a:srgbClr val="000000"/>
                          </a:solidFill>
                          <a:effectLst/>
                          <a:latin typeface="Helvetica" charset="0"/>
                          <a:ea typeface="ＭＳ Ｐゴシック" charset="0"/>
                          <a:cs typeface="Helvetica" charset="0"/>
                          <a:sym typeface="Helvetica" charset="0"/>
                        </a:rPr>
                        <a:t>AP</a:t>
                      </a:r>
                      <a:r>
                        <a:rPr kumimoji="0" lang="en-US" sz="2300" b="1" i="0" u="none" strike="noStrike" cap="none" normalizeH="0" baseline="32000">
                          <a:ln>
                            <a:noFill/>
                          </a:ln>
                          <a:solidFill>
                            <a:srgbClr val="000000"/>
                          </a:solidFill>
                          <a:effectLst/>
                          <a:latin typeface="Helvetica" charset="0"/>
                          <a:ea typeface="ＭＳ Ｐゴシック" charset="0"/>
                          <a:cs typeface="Helvetica" charset="0"/>
                          <a:sym typeface="Helvetica" charset="0"/>
                        </a:rPr>
                        <a:t>r</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w="25400" cap="flat" cmpd="sng" algn="ctr">
                      <a:solidFill>
                        <a:srgbClr val="000000"/>
                      </a:solidFill>
                      <a:prstDash val="solid"/>
                      <a:miter lim="0"/>
                      <a:headEnd type="none" w="med" len="med"/>
                      <a:tailEnd type="none" w="med" len="med"/>
                    </a:lnB>
                    <a:lnTlToBr>
                      <a:noFill/>
                    </a:lnTlToBr>
                    <a:lnBlToTr>
                      <a:noFill/>
                    </a:lnBlToTr>
                    <a:solidFill>
                      <a:srgbClr val="FFFFFF"/>
                    </a:solidFill>
                  </a:tcPr>
                </a:tc>
              </a:tr>
              <a:tr h="950913">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rPr>
                        <a:t>381</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w="25400" cap="flat" cmpd="sng" algn="ctr">
                      <a:solidFill>
                        <a:srgbClr val="000000"/>
                      </a:solidFill>
                      <a:prstDash val="solid"/>
                      <a:miter lim="0"/>
                      <a:headEnd type="none" w="med" len="med"/>
                      <a:tailEnd type="none" w="med" len="med"/>
                    </a:lnT>
                    <a:lnB cap="flat">
                      <a:noFill/>
                    </a:lnB>
                    <a:lnTlToBr>
                      <a:noFill/>
                    </a:lnTlToBr>
                    <a:lnBlToTr>
                      <a:noFill/>
                    </a:lnBlToTr>
                    <a:solidFill>
                      <a:srgbClr val="FFFFFF"/>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dirty="0" smtClean="0">
                          <a:ln>
                            <a:noFill/>
                          </a:ln>
                          <a:solidFill>
                            <a:srgbClr val="000000"/>
                          </a:solidFill>
                          <a:effectLst/>
                          <a:latin typeface="Helvetica Light" charset="0"/>
                          <a:ea typeface="ＭＳ Ｐゴシック" charset="0"/>
                          <a:cs typeface="Helvetica Light" charset="0"/>
                          <a:sym typeface="Helvetica Light" charset="0"/>
                        </a:rPr>
                        <a:t>36.3</a:t>
                      </a: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w="25400" cap="flat" cmpd="sng" algn="ctr">
                      <a:solidFill>
                        <a:srgbClr val="000000"/>
                      </a:solidFill>
                      <a:prstDash val="solid"/>
                      <a:miter lim="0"/>
                      <a:headEnd type="none" w="med" len="med"/>
                      <a:tailEnd type="none" w="med" len="med"/>
                    </a:lnT>
                    <a:lnB cap="flat">
                      <a:noFill/>
                    </a:lnB>
                    <a:lnTlToBr>
                      <a:noFill/>
                    </a:lnTlToBr>
                    <a:lnBlToTr>
                      <a:noFill/>
                    </a:lnBlToTr>
                    <a:solidFill>
                      <a:srgbClr val="FFFFFF"/>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rPr>
                        <a:t>31.3</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w="25400" cap="flat" cmpd="sng" algn="ctr">
                      <a:solidFill>
                        <a:srgbClr val="000000"/>
                      </a:solidFill>
                      <a:prstDash val="solid"/>
                      <a:miter lim="0"/>
                      <a:headEnd type="none" w="med" len="med"/>
                      <a:tailEnd type="none" w="med" len="med"/>
                    </a:lnT>
                    <a:lnB cap="flat">
                      <a:noFill/>
                    </a:lnB>
                    <a:lnTlToBr>
                      <a:noFill/>
                    </a:lnTlToBr>
                    <a:lnBlToTr>
                      <a:noFill/>
                    </a:lnBlToTr>
                    <a:solidFill>
                      <a:srgbClr val="FFFFFF"/>
                    </a:solidFill>
                  </a:tcPr>
                </a:tc>
              </a:tr>
              <a:tr h="950913">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rPr>
                        <a:t>795</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w="25400" cap="flat" cmpd="sng" algn="ctr">
                      <a:solidFill>
                        <a:srgbClr val="000000"/>
                      </a:solidFill>
                      <a:prstDash val="solid"/>
                      <a:miter lim="0"/>
                      <a:headEnd type="none" w="med" len="med"/>
                      <a:tailEnd type="none" w="med" len="med"/>
                    </a:lnR>
                    <a:lnT cap="flat">
                      <a:noFill/>
                    </a:lnT>
                    <a:lnB cap="flat">
                      <a:noFill/>
                    </a:lnB>
                    <a:lnTlToBr>
                      <a:noFill/>
                    </a:lnTlToBr>
                    <a:lnBlToTr>
                      <a:noFill/>
                    </a:lnBlToTr>
                    <a:solidFill>
                      <a:srgbClr val="FFFFFF"/>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rPr>
                        <a:t>41.2</a:t>
                      </a:r>
                      <a:endParaRPr kumimoji="0" lang="en-US" sz="1800" b="0" i="0" u="none" strike="noStrike" cap="none" normalizeH="0" baseline="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w="25400" cap="flat" cmpd="sng" algn="ctr">
                      <a:solidFill>
                        <a:srgbClr val="000000"/>
                      </a:solidFill>
                      <a:prstDash val="solid"/>
                      <a:miter lim="0"/>
                      <a:headEnd type="none" w="med" len="med"/>
                      <a:tailEnd type="none" w="med" len="med"/>
                    </a:lnL>
                    <a:lnR cap="flat">
                      <a:noFill/>
                    </a:lnR>
                    <a:lnT cap="flat">
                      <a:noFill/>
                    </a:lnT>
                    <a:lnB cap="flat">
                      <a:noFill/>
                    </a:lnB>
                    <a:lnTlToBr>
                      <a:noFill/>
                    </a:lnTlToBr>
                    <a:lnBlToTr>
                      <a:noFill/>
                    </a:lnBlToTr>
                    <a:solidFill>
                      <a:srgbClr val="FFFFFF"/>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rgbClr val="000000"/>
                          </a:solidFill>
                          <a:effectLst/>
                          <a:latin typeface="Helvetica Light" charset="0"/>
                          <a:ea typeface="ＭＳ Ｐゴシック" charset="0"/>
                          <a:cs typeface="Helvetica Light" charset="0"/>
                          <a:sym typeface="Helvetica Light" charset="0"/>
                        </a:rPr>
                        <a:t>37.5</a:t>
                      </a:r>
                      <a:endParaRPr kumimoji="0" lang="en-US" sz="1800" b="0" i="0" u="none" strike="noStrike" cap="none" normalizeH="0" baseline="0" dirty="0">
                        <a:ln>
                          <a:noFill/>
                        </a:ln>
                        <a:solidFill>
                          <a:srgbClr val="000000"/>
                        </a:solidFill>
                        <a:effectLst/>
                        <a:latin typeface="+mn-lt" charset="0"/>
                        <a:ea typeface="ＭＳ Ｐゴシック" charset="0"/>
                        <a:cs typeface="+mn-ea" charset="0"/>
                        <a:sym typeface="Gill Sans" charset="0"/>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FFFFFF"/>
                    </a:solidFill>
                  </a:tcPr>
                </a:tc>
              </a:tr>
            </a:tbl>
          </a:graphicData>
        </a:graphic>
      </p:graphicFrame>
      <p:sp>
        <p:nvSpPr>
          <p:cNvPr id="24654" name="Rectangle 78"/>
          <p:cNvSpPr>
            <a:spLocks/>
          </p:cNvSpPr>
          <p:nvPr/>
        </p:nvSpPr>
        <p:spPr bwMode="auto">
          <a:xfrm>
            <a:off x="249238" y="6370638"/>
            <a:ext cx="49784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800" b="1">
                <a:solidFill>
                  <a:srgbClr val="0433FF"/>
                </a:solidFill>
                <a:latin typeface="Century Gothic" charset="0"/>
                <a:cs typeface="Century Gothic" charset="0"/>
                <a:sym typeface="Century Gothic" charset="0"/>
              </a:rPr>
              <a:t>More Richly Annotated Data</a:t>
            </a:r>
            <a:endParaRPr lang="en-US" sz="1800">
              <a:latin typeface="Century Gothic" charset="0"/>
              <a:cs typeface="Century Gothic" charset="0"/>
              <a:sym typeface="Century Gothic" charset="0"/>
            </a:endParaRPr>
          </a:p>
        </p:txBody>
      </p:sp>
      <p:sp>
        <p:nvSpPr>
          <p:cNvPr id="24655" name="Rectangle 79"/>
          <p:cNvSpPr>
            <a:spLocks/>
          </p:cNvSpPr>
          <p:nvPr/>
        </p:nvSpPr>
        <p:spPr bwMode="auto">
          <a:xfrm>
            <a:off x="495300" y="6913563"/>
            <a:ext cx="625475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marL="381000" indent="-238125" algn="l">
              <a:spcBef>
                <a:spcPts val="2400"/>
              </a:spcBef>
            </a:pPr>
            <a:r>
              <a:rPr lang="en-US" sz="2000">
                <a:latin typeface="Century Gothic" charset="0"/>
                <a:cs typeface="Century Gothic" charset="0"/>
                <a:sym typeface="Century Gothic" charset="0"/>
              </a:rPr>
              <a:t>New metrics and corresponding annotations for detailed tasks like</a:t>
            </a:r>
          </a:p>
          <a:p>
            <a:pPr marL="381000" indent="-238125" algn="l">
              <a:spcBef>
                <a:spcPts val="2400"/>
              </a:spcBef>
              <a:buSzPct val="100000"/>
              <a:buFontTx/>
              <a:buChar char="•"/>
            </a:pPr>
            <a:r>
              <a:rPr lang="en-US" sz="2000">
                <a:latin typeface="Century Gothic" charset="0"/>
                <a:cs typeface="Century Gothic" charset="0"/>
                <a:sym typeface="Century Gothic" charset="0"/>
              </a:rPr>
              <a:t>pose estimation</a:t>
            </a:r>
          </a:p>
          <a:p>
            <a:pPr marL="381000" indent="-238125" algn="l">
              <a:spcBef>
                <a:spcPts val="2400"/>
              </a:spcBef>
              <a:buSzPct val="100000"/>
              <a:buFontTx/>
              <a:buChar char="•"/>
            </a:pPr>
            <a:r>
              <a:rPr lang="en-US" sz="2000">
                <a:latin typeface="Century Gothic" charset="0"/>
                <a:cs typeface="Century Gothic" charset="0"/>
                <a:sym typeface="Century Gothic" charset="0"/>
              </a:rPr>
              <a:t>part labelling</a:t>
            </a:r>
          </a:p>
          <a:p>
            <a:pPr marL="381000" indent="-238125" algn="l">
              <a:spcBef>
                <a:spcPts val="2400"/>
              </a:spcBef>
              <a:buSzPct val="100000"/>
              <a:buFontTx/>
              <a:buChar char="•"/>
            </a:pPr>
            <a:r>
              <a:rPr lang="en-US" sz="2000">
                <a:latin typeface="Century Gothic" charset="0"/>
                <a:cs typeface="Century Gothic" charset="0"/>
                <a:sym typeface="Century Gothic" charset="0"/>
              </a:rPr>
              <a:t>model placement</a:t>
            </a:r>
            <a:endParaRPr lang="en-US" sz="1800"/>
          </a:p>
        </p:txBody>
      </p:sp>
      <p:sp>
        <p:nvSpPr>
          <p:cNvPr id="24656" name="Rectangle 80"/>
          <p:cNvSpPr>
            <a:spLocks/>
          </p:cNvSpPr>
          <p:nvPr/>
        </p:nvSpPr>
        <p:spPr bwMode="auto">
          <a:xfrm>
            <a:off x="7600950" y="8247063"/>
            <a:ext cx="424021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l">
              <a:spcBef>
                <a:spcPts val="2400"/>
              </a:spcBef>
            </a:pPr>
            <a:r>
              <a:rPr lang="en-US" sz="2200" b="1">
                <a:solidFill>
                  <a:srgbClr val="FF2600"/>
                </a:solidFill>
                <a:latin typeface="Century Gothic" charset="0"/>
                <a:cs typeface="Century Gothic" charset="0"/>
                <a:sym typeface="Century Gothic" charset="0"/>
              </a:rPr>
              <a:t>Looking forward to new dataset from Princeton + Intel </a:t>
            </a:r>
            <a:endParaRPr lang="en-US" sz="1800">
              <a:latin typeface="Century Gothic" charset="0"/>
              <a:cs typeface="Century Gothic" charset="0"/>
              <a:sym typeface="Century Gothic" charset="0"/>
            </a:endParaRPr>
          </a:p>
        </p:txBody>
      </p:sp>
      <p:sp>
        <p:nvSpPr>
          <p:cNvPr id="24657" name="Rectangle 81"/>
          <p:cNvSpPr>
            <a:spLocks/>
          </p:cNvSpPr>
          <p:nvPr/>
        </p:nvSpPr>
        <p:spPr bwMode="auto">
          <a:xfrm>
            <a:off x="6735763" y="6357938"/>
            <a:ext cx="3783012"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800" b="1">
                <a:solidFill>
                  <a:srgbClr val="0433FF"/>
                </a:solidFill>
                <a:latin typeface="Century Gothic" charset="0"/>
                <a:cs typeface="Century Gothic" charset="0"/>
                <a:sym typeface="Century Gothic" charset="0"/>
              </a:rPr>
              <a:t>Realistic CAD models</a:t>
            </a:r>
            <a:endParaRPr lang="en-US" sz="1800">
              <a:latin typeface="Century Gothic" charset="0"/>
              <a:cs typeface="Century Gothic" charset="0"/>
              <a:sym typeface="Century Gothic" charset="0"/>
            </a:endParaRPr>
          </a:p>
        </p:txBody>
      </p:sp>
      <p:sp>
        <p:nvSpPr>
          <p:cNvPr id="24658" name="Rectangle 82"/>
          <p:cNvSpPr>
            <a:spLocks/>
          </p:cNvSpPr>
          <p:nvPr/>
        </p:nvSpPr>
        <p:spPr bwMode="auto">
          <a:xfrm>
            <a:off x="7007225" y="6875463"/>
            <a:ext cx="5667375"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l">
              <a:spcBef>
                <a:spcPts val="2400"/>
              </a:spcBef>
            </a:pPr>
            <a:r>
              <a:rPr lang="en-US" sz="2000">
                <a:latin typeface="Century Gothic" charset="0"/>
                <a:cs typeface="Century Gothic" charset="0"/>
                <a:sym typeface="Century Gothic" charset="0"/>
              </a:rPr>
              <a:t>Real high-fidelity models acquired using Kinect Fusion</a:t>
            </a:r>
            <a:endParaRPr lang="en-US" sz="1800">
              <a:latin typeface="Century Gothic" charset="0"/>
              <a:cs typeface="Century Gothic" charset="0"/>
              <a:sym typeface="Century Gothic" charset="0"/>
            </a:endParaRPr>
          </a:p>
        </p:txBody>
      </p:sp>
    </p:spTree>
    <p:extLst>
      <p:ext uri="{BB962C8B-B14F-4D97-AF65-F5344CB8AC3E}">
        <p14:creationId xmlns:p14="http://schemas.microsoft.com/office/powerpoint/2010/main" val="26935141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 name="Shape 1285"/>
          <p:cNvSpPr/>
          <p:nvPr/>
        </p:nvSpPr>
        <p:spPr>
          <a:xfrm flipH="1">
            <a:off x="9651999" y="1206500"/>
            <a:ext cx="1" cy="6235962"/>
          </a:xfrm>
          <a:prstGeom prst="line">
            <a:avLst/>
          </a:prstGeom>
          <a:ln w="12700">
            <a:solidFill>
              <a:srgbClr val="929292"/>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86" name="Shape 1286"/>
          <p:cNvSpPr/>
          <p:nvPr/>
        </p:nvSpPr>
        <p:spPr>
          <a:xfrm flipH="1">
            <a:off x="9664699" y="101575"/>
            <a:ext cx="1" cy="9597309"/>
          </a:xfrm>
          <a:prstGeom prst="line">
            <a:avLst/>
          </a:prstGeom>
          <a:ln w="50800">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287" name="Shape 1287"/>
          <p:cNvSpPr>
            <a:spLocks noGrp="1"/>
          </p:cNvSpPr>
          <p:nvPr>
            <p:ph type="title"/>
          </p:nvPr>
        </p:nvSpPr>
        <p:spPr>
          <a:prstGeom prst="rect">
            <a:avLst/>
          </a:prstGeom>
        </p:spPr>
        <p:txBody>
          <a:bodyPr/>
          <a:lstStyle/>
          <a:p>
            <a:pPr lvl="0">
              <a:defRPr sz="1800"/>
            </a:pPr>
            <a:r>
              <a:rPr sz="5600"/>
              <a:t>Overview</a:t>
            </a:r>
          </a:p>
        </p:txBody>
      </p:sp>
      <p:sp>
        <p:nvSpPr>
          <p:cNvPr id="1288" name="Shape 1288"/>
          <p:cNvSpPr>
            <a:spLocks noGrp="1"/>
          </p:cNvSpPr>
          <p:nvPr>
            <p:ph type="sldNum" sz="quarter" idx="2"/>
          </p:nvPr>
        </p:nvSpPr>
        <p:spPr>
          <a:xfrm>
            <a:off x="12522200" y="9144000"/>
            <a:ext cx="342900" cy="3683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43</a:t>
            </a:fld>
            <a:endParaRPr/>
          </a:p>
        </p:txBody>
      </p:sp>
      <p:pic>
        <p:nvPicPr>
          <p:cNvPr id="1289" name="color.png"/>
          <p:cNvPicPr/>
          <p:nvPr/>
        </p:nvPicPr>
        <p:blipFill>
          <a:blip r:embed="rId3" cstate="screen">
            <a:extLst>
              <a:ext uri="{28A0092B-C50C-407E-A947-70E740481C1C}">
                <a14:useLocalDpi xmlns:a14="http://schemas.microsoft.com/office/drawing/2010/main"/>
              </a:ext>
            </a:extLst>
          </a:blip>
          <a:stretch>
            <a:fillRect/>
          </a:stretch>
        </p:blipFill>
        <p:spPr>
          <a:xfrm>
            <a:off x="304800" y="2616200"/>
            <a:ext cx="2476500" cy="1879486"/>
          </a:xfrm>
          <a:prstGeom prst="rect">
            <a:avLst/>
          </a:prstGeom>
          <a:ln w="12700">
            <a:miter lim="400000"/>
          </a:ln>
        </p:spPr>
      </p:pic>
      <p:pic>
        <p:nvPicPr>
          <p:cNvPr id="1290" name="img_6407.png"/>
          <p:cNvPicPr/>
          <p:nvPr/>
        </p:nvPicPr>
        <p:blipFill>
          <a:blip r:embed="rId4" cstate="screen">
            <a:extLst>
              <a:ext uri="{28A0092B-C50C-407E-A947-70E740481C1C}">
                <a14:useLocalDpi xmlns:a14="http://schemas.microsoft.com/office/drawing/2010/main"/>
              </a:ext>
            </a:extLst>
          </a:blip>
          <a:stretch>
            <a:fillRect/>
          </a:stretch>
        </p:blipFill>
        <p:spPr>
          <a:xfrm>
            <a:off x="304800" y="4711700"/>
            <a:ext cx="2476499" cy="1879486"/>
          </a:xfrm>
          <a:prstGeom prst="rect">
            <a:avLst/>
          </a:prstGeom>
          <a:ln w="12700">
            <a:miter lim="400000"/>
          </a:ln>
        </p:spPr>
      </p:pic>
      <p:sp>
        <p:nvSpPr>
          <p:cNvPr id="1291" name="Shape 1291"/>
          <p:cNvSpPr/>
          <p:nvPr/>
        </p:nvSpPr>
        <p:spPr>
          <a:xfrm>
            <a:off x="230646" y="6635750"/>
            <a:ext cx="26035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304800">
              <a:defRPr sz="1800"/>
            </a:pPr>
            <a:r>
              <a:rPr>
                <a:latin typeface="+mn-lt"/>
                <a:ea typeface="+mn-ea"/>
                <a:cs typeface="+mn-cs"/>
                <a:sym typeface="Century Gothic"/>
              </a:rPr>
              <a:t>Color and Depth </a:t>
            </a:r>
          </a:p>
          <a:p>
            <a:pPr lvl="0" defTabSz="304800">
              <a:defRPr sz="1800"/>
            </a:pPr>
            <a:r>
              <a:rPr>
                <a:latin typeface="+mn-lt"/>
                <a:ea typeface="+mn-ea"/>
                <a:cs typeface="+mn-cs"/>
                <a:sym typeface="Century Gothic"/>
              </a:rPr>
              <a:t>Image Pair</a:t>
            </a:r>
          </a:p>
        </p:txBody>
      </p:sp>
      <p:pic>
        <p:nvPicPr>
          <p:cNvPr id="1292" name="droppedImage.png"/>
          <p:cNvPicPr/>
          <p:nvPr/>
        </p:nvPicPr>
        <p:blipFill>
          <a:blip r:embed="rId5" cstate="screen">
            <a:extLst>
              <a:ext uri="{28A0092B-C50C-407E-A947-70E740481C1C}">
                <a14:useLocalDpi xmlns:a14="http://schemas.microsoft.com/office/drawing/2010/main"/>
              </a:ext>
            </a:extLst>
          </a:blip>
          <a:stretch>
            <a:fillRect/>
          </a:stretch>
        </p:blipFill>
        <p:spPr>
          <a:xfrm>
            <a:off x="3492500" y="2400300"/>
            <a:ext cx="2476499" cy="1879486"/>
          </a:xfrm>
          <a:prstGeom prst="rect">
            <a:avLst/>
          </a:prstGeom>
          <a:ln w="12700">
            <a:miter lim="400000"/>
          </a:ln>
        </p:spPr>
      </p:pic>
      <p:pic>
        <p:nvPicPr>
          <p:cNvPr id="1293" name="regionProp.png"/>
          <p:cNvPicPr/>
          <p:nvPr/>
        </p:nvPicPr>
        <p:blipFill>
          <a:blip r:embed="rId6" cstate="screen">
            <a:extLst>
              <a:ext uri="{28A0092B-C50C-407E-A947-70E740481C1C}">
                <a14:useLocalDpi xmlns:a14="http://schemas.microsoft.com/office/drawing/2010/main"/>
              </a:ext>
            </a:extLst>
          </a:blip>
          <a:stretch>
            <a:fillRect/>
          </a:stretch>
        </p:blipFill>
        <p:spPr>
          <a:xfrm>
            <a:off x="3644900" y="5283200"/>
            <a:ext cx="2476500" cy="1879486"/>
          </a:xfrm>
          <a:prstGeom prst="rect">
            <a:avLst/>
          </a:prstGeom>
          <a:ln w="38100">
            <a:solidFill>
              <a:srgbClr val="0433FF"/>
            </a:solidFill>
            <a:miter lim="400000"/>
          </a:ln>
        </p:spPr>
      </p:pic>
      <p:pic>
        <p:nvPicPr>
          <p:cNvPr id="1294" name="regionProp.png"/>
          <p:cNvPicPr/>
          <p:nvPr/>
        </p:nvPicPr>
        <p:blipFill>
          <a:blip r:embed="rId6" cstate="screen">
            <a:extLst>
              <a:ext uri="{28A0092B-C50C-407E-A947-70E740481C1C}">
                <a14:useLocalDpi xmlns:a14="http://schemas.microsoft.com/office/drawing/2010/main"/>
              </a:ext>
            </a:extLst>
          </a:blip>
          <a:stretch>
            <a:fillRect/>
          </a:stretch>
        </p:blipFill>
        <p:spPr>
          <a:xfrm>
            <a:off x="3530600" y="5372100"/>
            <a:ext cx="2476500" cy="1879486"/>
          </a:xfrm>
          <a:prstGeom prst="rect">
            <a:avLst/>
          </a:prstGeom>
          <a:ln w="38100">
            <a:solidFill>
              <a:srgbClr val="0433FF"/>
            </a:solidFill>
            <a:miter lim="400000"/>
          </a:ln>
        </p:spPr>
      </p:pic>
      <p:pic>
        <p:nvPicPr>
          <p:cNvPr id="1295" name="regionProp.png"/>
          <p:cNvPicPr/>
          <p:nvPr/>
        </p:nvPicPr>
        <p:blipFill>
          <a:blip r:embed="rId6" cstate="screen">
            <a:extLst>
              <a:ext uri="{28A0092B-C50C-407E-A947-70E740481C1C}">
                <a14:useLocalDpi xmlns:a14="http://schemas.microsoft.com/office/drawing/2010/main"/>
              </a:ext>
            </a:extLst>
          </a:blip>
          <a:stretch>
            <a:fillRect/>
          </a:stretch>
        </p:blipFill>
        <p:spPr>
          <a:xfrm>
            <a:off x="3390900" y="5486400"/>
            <a:ext cx="2476500" cy="1879486"/>
          </a:xfrm>
          <a:prstGeom prst="rect">
            <a:avLst/>
          </a:prstGeom>
          <a:ln w="38100">
            <a:solidFill>
              <a:srgbClr val="0433FF"/>
            </a:solidFill>
            <a:miter lim="400000"/>
          </a:ln>
        </p:spPr>
      </p:pic>
      <p:sp>
        <p:nvSpPr>
          <p:cNvPr id="1296" name="Shape 1296"/>
          <p:cNvSpPr/>
          <p:nvPr/>
        </p:nvSpPr>
        <p:spPr>
          <a:xfrm>
            <a:off x="3642971" y="4286250"/>
            <a:ext cx="2192351"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Contour Detection</a:t>
            </a:r>
          </a:p>
        </p:txBody>
      </p:sp>
      <p:sp>
        <p:nvSpPr>
          <p:cNvPr id="1297" name="Shape 1297"/>
          <p:cNvSpPr/>
          <p:nvPr/>
        </p:nvSpPr>
        <p:spPr>
          <a:xfrm>
            <a:off x="3711810" y="7359650"/>
            <a:ext cx="2029273"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304800">
              <a:defRPr sz="1800"/>
            </a:pPr>
            <a:r>
              <a:rPr>
                <a:latin typeface="+mn-lt"/>
                <a:ea typeface="+mn-ea"/>
                <a:cs typeface="+mn-cs"/>
                <a:sym typeface="Century Gothic"/>
              </a:rPr>
              <a:t>Region Proposal </a:t>
            </a:r>
          </a:p>
          <a:p>
            <a:pPr lvl="0" defTabSz="304800">
              <a:defRPr sz="1800"/>
            </a:pPr>
            <a:r>
              <a:rPr>
                <a:latin typeface="+mn-lt"/>
                <a:ea typeface="+mn-ea"/>
                <a:cs typeface="+mn-cs"/>
                <a:sym typeface="Century Gothic"/>
              </a:rPr>
              <a:t>Generation</a:t>
            </a:r>
          </a:p>
        </p:txBody>
      </p:sp>
      <p:pic>
        <p:nvPicPr>
          <p:cNvPr id="1298" name="regionProp.png"/>
          <p:cNvPicPr/>
          <p:nvPr/>
        </p:nvPicPr>
        <p:blipFill>
          <a:blip r:embed="rId6" cstate="screen">
            <a:extLst>
              <a:ext uri="{28A0092B-C50C-407E-A947-70E740481C1C}">
                <a14:useLocalDpi xmlns:a14="http://schemas.microsoft.com/office/drawing/2010/main"/>
              </a:ext>
            </a:extLst>
          </a:blip>
          <a:stretch>
            <a:fillRect/>
          </a:stretch>
        </p:blipFill>
        <p:spPr>
          <a:xfrm>
            <a:off x="6781800" y="5092700"/>
            <a:ext cx="2476500" cy="1879486"/>
          </a:xfrm>
          <a:prstGeom prst="rect">
            <a:avLst/>
          </a:prstGeom>
          <a:ln w="12700">
            <a:miter lim="400000"/>
          </a:ln>
        </p:spPr>
      </p:pic>
      <p:pic>
        <p:nvPicPr>
          <p:cNvPr id="1299" name="ss.png"/>
          <p:cNvPicPr/>
          <p:nvPr/>
        </p:nvPicPr>
        <p:blipFill>
          <a:blip r:embed="rId7" cstate="screen">
            <a:extLst>
              <a:ext uri="{28A0092B-C50C-407E-A947-70E740481C1C}">
                <a14:useLocalDpi xmlns:a14="http://schemas.microsoft.com/office/drawing/2010/main"/>
              </a:ext>
            </a:extLst>
          </a:blip>
          <a:stretch>
            <a:fillRect/>
          </a:stretch>
        </p:blipFill>
        <p:spPr>
          <a:xfrm>
            <a:off x="6819900" y="2400300"/>
            <a:ext cx="2476500" cy="1879486"/>
          </a:xfrm>
          <a:prstGeom prst="rect">
            <a:avLst/>
          </a:prstGeom>
          <a:ln w="12700">
            <a:miter lim="400000"/>
          </a:ln>
        </p:spPr>
      </p:pic>
      <p:sp>
        <p:nvSpPr>
          <p:cNvPr id="1300" name="Shape 1300"/>
          <p:cNvSpPr/>
          <p:nvPr/>
        </p:nvSpPr>
        <p:spPr>
          <a:xfrm>
            <a:off x="7054484" y="6953250"/>
            <a:ext cx="2057512"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Object Detection</a:t>
            </a:r>
          </a:p>
        </p:txBody>
      </p:sp>
      <p:sp>
        <p:nvSpPr>
          <p:cNvPr id="1301" name="Shape 1301"/>
          <p:cNvSpPr/>
          <p:nvPr/>
        </p:nvSpPr>
        <p:spPr>
          <a:xfrm>
            <a:off x="7116371" y="4260850"/>
            <a:ext cx="1915084"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Semantic Segm.</a:t>
            </a:r>
          </a:p>
        </p:txBody>
      </p:sp>
      <p:sp>
        <p:nvSpPr>
          <p:cNvPr id="1302" name="Shape 1302"/>
          <p:cNvSpPr/>
          <p:nvPr/>
        </p:nvSpPr>
        <p:spPr>
          <a:xfrm>
            <a:off x="4216400" y="6201523"/>
            <a:ext cx="546100" cy="698501"/>
          </a:xfrm>
          <a:custGeom>
            <a:avLst/>
            <a:gdLst/>
            <a:ahLst/>
            <a:cxnLst>
              <a:cxn ang="0">
                <a:pos x="wd2" y="hd2"/>
              </a:cxn>
              <a:cxn ang="5400000">
                <a:pos x="wd2" y="hd2"/>
              </a:cxn>
              <a:cxn ang="10800000">
                <a:pos x="wd2" y="hd2"/>
              </a:cxn>
              <a:cxn ang="16200000">
                <a:pos x="wd2" y="hd2"/>
              </a:cxn>
            </a:cxnLst>
            <a:rect l="0" t="0" r="r" b="b"/>
            <a:pathLst>
              <a:path w="21600" h="21207" extrusionOk="0">
                <a:moveTo>
                  <a:pt x="2335" y="0"/>
                </a:moveTo>
                <a:lnTo>
                  <a:pt x="11092" y="390"/>
                </a:lnTo>
                <a:cubicBezTo>
                  <a:pt x="11092" y="390"/>
                  <a:pt x="14458" y="124"/>
                  <a:pt x="16346" y="4295"/>
                </a:cubicBezTo>
                <a:cubicBezTo>
                  <a:pt x="18234" y="8467"/>
                  <a:pt x="20432" y="11324"/>
                  <a:pt x="20432" y="11324"/>
                </a:cubicBezTo>
                <a:lnTo>
                  <a:pt x="21600" y="17181"/>
                </a:lnTo>
                <a:cubicBezTo>
                  <a:pt x="21600" y="17181"/>
                  <a:pt x="21333" y="20572"/>
                  <a:pt x="20432" y="21086"/>
                </a:cubicBezTo>
                <a:cubicBezTo>
                  <a:pt x="19532" y="21600"/>
                  <a:pt x="9924" y="20305"/>
                  <a:pt x="9924" y="20305"/>
                </a:cubicBezTo>
                <a:lnTo>
                  <a:pt x="3503" y="17572"/>
                </a:lnTo>
                <a:lnTo>
                  <a:pt x="3503" y="11714"/>
                </a:lnTo>
                <a:lnTo>
                  <a:pt x="3503" y="5857"/>
                </a:lnTo>
                <a:lnTo>
                  <a:pt x="0" y="1952"/>
                </a:lnTo>
                <a:lnTo>
                  <a:pt x="2335" y="0"/>
                </a:lnTo>
                <a:close/>
              </a:path>
            </a:pathLst>
          </a:custGeom>
          <a:solidFill>
            <a:srgbClr val="FF9300"/>
          </a:solidFill>
          <a:ln w="38100">
            <a:solidFill/>
            <a:miter lim="400000"/>
          </a:ln>
        </p:spPr>
        <p:txBody>
          <a:bodyPr lIns="0" tIns="0" rIns="0" bIns="0" anchor="ctr"/>
          <a:lstStyle/>
          <a:p>
            <a:pPr lvl="0" defTabSz="304800">
              <a:defRPr sz="2600">
                <a:latin typeface="+mn-lt"/>
                <a:ea typeface="+mn-ea"/>
                <a:cs typeface="+mn-cs"/>
                <a:sym typeface="Century Gothic"/>
              </a:defRPr>
            </a:pPr>
            <a:endParaRPr/>
          </a:p>
        </p:txBody>
      </p:sp>
      <p:sp>
        <p:nvSpPr>
          <p:cNvPr id="1303" name="Shape 1303"/>
          <p:cNvSpPr/>
          <p:nvPr/>
        </p:nvSpPr>
        <p:spPr>
          <a:xfrm>
            <a:off x="913110" y="1047750"/>
            <a:ext cx="1053406"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Input</a:t>
            </a:r>
          </a:p>
        </p:txBody>
      </p:sp>
      <p:sp>
        <p:nvSpPr>
          <p:cNvPr id="1304" name="Shape 1304"/>
          <p:cNvSpPr/>
          <p:nvPr/>
        </p:nvSpPr>
        <p:spPr>
          <a:xfrm flipH="1">
            <a:off x="3022599" y="1205620"/>
            <a:ext cx="1" cy="6213209"/>
          </a:xfrm>
          <a:prstGeom prst="line">
            <a:avLst/>
          </a:prstGeom>
          <a:ln w="12700">
            <a:solidFill>
              <a:srgbClr val="929292"/>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305" name="Shape 1305"/>
          <p:cNvSpPr/>
          <p:nvPr/>
        </p:nvSpPr>
        <p:spPr>
          <a:xfrm>
            <a:off x="3170262" y="1054100"/>
            <a:ext cx="3018682"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Re-organization</a:t>
            </a:r>
          </a:p>
        </p:txBody>
      </p:sp>
      <p:sp>
        <p:nvSpPr>
          <p:cNvPr id="1306" name="Shape 1306"/>
          <p:cNvSpPr/>
          <p:nvPr/>
        </p:nvSpPr>
        <p:spPr>
          <a:xfrm flipH="1">
            <a:off x="6426199" y="1206500"/>
            <a:ext cx="2" cy="6210849"/>
          </a:xfrm>
          <a:prstGeom prst="line">
            <a:avLst/>
          </a:prstGeom>
          <a:ln w="12700">
            <a:solidFill>
              <a:srgbClr val="929292"/>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307" name="Shape 1307"/>
          <p:cNvSpPr/>
          <p:nvPr/>
        </p:nvSpPr>
        <p:spPr>
          <a:xfrm>
            <a:off x="6853777" y="1054100"/>
            <a:ext cx="2341327"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Recognition</a:t>
            </a:r>
          </a:p>
        </p:txBody>
      </p:sp>
      <p:sp>
        <p:nvSpPr>
          <p:cNvPr id="1308" name="Shape 1308"/>
          <p:cNvSpPr/>
          <p:nvPr/>
        </p:nvSpPr>
        <p:spPr>
          <a:xfrm flipH="1">
            <a:off x="5964693" y="3340102"/>
            <a:ext cx="859306"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09" name="Shape 1309"/>
          <p:cNvSpPr/>
          <p:nvPr/>
        </p:nvSpPr>
        <p:spPr>
          <a:xfrm flipH="1">
            <a:off x="6145168" y="6019800"/>
            <a:ext cx="641360"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10" name="Shape 1310"/>
          <p:cNvSpPr/>
          <p:nvPr/>
        </p:nvSpPr>
        <p:spPr>
          <a:xfrm>
            <a:off x="6946900" y="4291919"/>
            <a:ext cx="0" cy="801168"/>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11" name="Shape 1311"/>
          <p:cNvSpPr/>
          <p:nvPr/>
        </p:nvSpPr>
        <p:spPr>
          <a:xfrm>
            <a:off x="9783378" y="882650"/>
            <a:ext cx="3060701"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Detailed 3D Understanding</a:t>
            </a:r>
          </a:p>
        </p:txBody>
      </p:sp>
      <p:pic>
        <p:nvPicPr>
          <p:cNvPr id="1312" name="a.png"/>
          <p:cNvPicPr/>
          <p:nvPr/>
        </p:nvPicPr>
        <p:blipFill>
          <a:blip r:embed="rId8" cstate="screen">
            <a:extLst>
              <a:ext uri="{28A0092B-C50C-407E-A947-70E740481C1C}">
                <a14:useLocalDpi xmlns:a14="http://schemas.microsoft.com/office/drawing/2010/main"/>
              </a:ext>
            </a:extLst>
          </a:blip>
          <a:stretch>
            <a:fillRect/>
          </a:stretch>
        </p:blipFill>
        <p:spPr>
          <a:xfrm>
            <a:off x="10045700" y="2400300"/>
            <a:ext cx="2476500" cy="1879600"/>
          </a:xfrm>
          <a:prstGeom prst="rect">
            <a:avLst/>
          </a:prstGeom>
          <a:ln w="12700">
            <a:solidFill/>
            <a:miter lim="400000"/>
          </a:ln>
        </p:spPr>
      </p:pic>
      <p:sp>
        <p:nvSpPr>
          <p:cNvPr id="1313" name="Shape 1313"/>
          <p:cNvSpPr/>
          <p:nvPr/>
        </p:nvSpPr>
        <p:spPr>
          <a:xfrm flipH="1">
            <a:off x="9257965" y="6046266"/>
            <a:ext cx="788025"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pic>
        <p:nvPicPr>
          <p:cNvPr id="1314" name="mask.png"/>
          <p:cNvPicPr/>
          <p:nvPr/>
        </p:nvPicPr>
        <p:blipFill>
          <a:blip r:embed="rId9" cstate="screen">
            <a:extLst>
              <a:ext uri="{28A0092B-C50C-407E-A947-70E740481C1C}">
                <a14:useLocalDpi xmlns:a14="http://schemas.microsoft.com/office/drawing/2010/main"/>
              </a:ext>
            </a:extLst>
          </a:blip>
          <a:stretch>
            <a:fillRect/>
          </a:stretch>
        </p:blipFill>
        <p:spPr>
          <a:xfrm>
            <a:off x="10045700" y="4864100"/>
            <a:ext cx="2476499" cy="1879486"/>
          </a:xfrm>
          <a:prstGeom prst="rect">
            <a:avLst/>
          </a:prstGeom>
          <a:ln w="12700">
            <a:miter lim="400000"/>
          </a:ln>
        </p:spPr>
      </p:pic>
      <p:sp>
        <p:nvSpPr>
          <p:cNvPr id="1315" name="Shape 1315"/>
          <p:cNvSpPr/>
          <p:nvPr/>
        </p:nvSpPr>
        <p:spPr>
          <a:xfrm>
            <a:off x="10380284" y="6686550"/>
            <a:ext cx="1820876"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Instance Segm.</a:t>
            </a:r>
          </a:p>
        </p:txBody>
      </p:sp>
      <p:sp>
        <p:nvSpPr>
          <p:cNvPr id="1316" name="Shape 1316"/>
          <p:cNvSpPr/>
          <p:nvPr/>
        </p:nvSpPr>
        <p:spPr>
          <a:xfrm>
            <a:off x="10385573" y="9010650"/>
            <a:ext cx="1854201"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304800">
              <a:defRPr sz="1800">
                <a:latin typeface="+mn-lt"/>
                <a:ea typeface="+mn-ea"/>
                <a:cs typeface="+mn-cs"/>
                <a:sym typeface="Century Gothic"/>
              </a:defRPr>
            </a:lvl1pPr>
          </a:lstStyle>
          <a:p>
            <a:pPr lvl="0"/>
            <a:r>
              <a:t>Pose Estimation</a:t>
            </a:r>
          </a:p>
        </p:txBody>
      </p:sp>
      <p:sp>
        <p:nvSpPr>
          <p:cNvPr id="1317" name="Shape 1317"/>
          <p:cNvSpPr/>
          <p:nvPr/>
        </p:nvSpPr>
        <p:spPr>
          <a:xfrm flipH="1" flipV="1">
            <a:off x="9276171" y="6064494"/>
            <a:ext cx="770906" cy="207634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18" name="Shape 1318"/>
          <p:cNvSpPr/>
          <p:nvPr/>
        </p:nvSpPr>
        <p:spPr>
          <a:xfrm rot="8104149">
            <a:off x="11086763" y="7555335"/>
            <a:ext cx="1154992" cy="723900"/>
          </a:xfrm>
          <a:prstGeom prst="rect">
            <a:avLst/>
          </a:prstGeom>
          <a:solidFill>
            <a:srgbClr val="FFFFFF"/>
          </a:solidFill>
          <a:ln w="38100">
            <a:solidFill>
              <a:srgbClr val="0433FF"/>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319" name="Shape 1319"/>
          <p:cNvSpPr/>
          <p:nvPr/>
        </p:nvSpPr>
        <p:spPr>
          <a:xfrm rot="8104149">
            <a:off x="11339624" y="7451300"/>
            <a:ext cx="250343"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320" name="Shape 1320"/>
          <p:cNvSpPr/>
          <p:nvPr/>
        </p:nvSpPr>
        <p:spPr>
          <a:xfrm rot="8104149">
            <a:off x="11958229" y="7354413"/>
            <a:ext cx="250344"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321" name="Shape 1321"/>
          <p:cNvSpPr/>
          <p:nvPr/>
        </p:nvSpPr>
        <p:spPr>
          <a:xfrm rot="8104149">
            <a:off x="11561164" y="7230295"/>
            <a:ext cx="250343"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322" name="Shape 1322"/>
          <p:cNvSpPr/>
          <p:nvPr/>
        </p:nvSpPr>
        <p:spPr>
          <a:xfrm rot="8104149">
            <a:off x="11105544" y="7675848"/>
            <a:ext cx="250344"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323" name="Shape 1323"/>
          <p:cNvSpPr/>
          <p:nvPr/>
        </p:nvSpPr>
        <p:spPr>
          <a:xfrm rot="8104149">
            <a:off x="12081389" y="7751775"/>
            <a:ext cx="250344"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324" name="Shape 1324"/>
          <p:cNvSpPr/>
          <p:nvPr/>
        </p:nvSpPr>
        <p:spPr>
          <a:xfrm rot="8104149">
            <a:off x="11859849" y="7972783"/>
            <a:ext cx="250344"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325" name="Shape 1325"/>
          <p:cNvSpPr/>
          <p:nvPr/>
        </p:nvSpPr>
        <p:spPr>
          <a:xfrm rot="8104149">
            <a:off x="11625767" y="8197329"/>
            <a:ext cx="250344"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326" name="Shape 1326"/>
          <p:cNvSpPr/>
          <p:nvPr/>
        </p:nvSpPr>
        <p:spPr>
          <a:xfrm rot="8104149">
            <a:off x="11128458" y="8182184"/>
            <a:ext cx="250344"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327" name="Shape 1327"/>
          <p:cNvSpPr/>
          <p:nvPr/>
        </p:nvSpPr>
        <p:spPr>
          <a:xfrm flipV="1">
            <a:off x="11883548" y="7501390"/>
            <a:ext cx="197610" cy="197134"/>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28" name="Shape 1328"/>
          <p:cNvSpPr/>
          <p:nvPr/>
        </p:nvSpPr>
        <p:spPr>
          <a:xfrm flipH="1">
            <a:off x="11251130" y="8148572"/>
            <a:ext cx="181282" cy="180846"/>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29" name="Shape 1329"/>
          <p:cNvSpPr/>
          <p:nvPr/>
        </p:nvSpPr>
        <p:spPr>
          <a:xfrm flipH="1" flipV="1">
            <a:off x="11679588" y="7372797"/>
            <a:ext cx="205294" cy="205790"/>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30" name="Shape 1330"/>
          <p:cNvSpPr/>
          <p:nvPr/>
        </p:nvSpPr>
        <p:spPr>
          <a:xfrm flipH="1" flipV="1">
            <a:off x="11452489" y="7596247"/>
            <a:ext cx="203712" cy="204204"/>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31" name="Shape 1331"/>
          <p:cNvSpPr/>
          <p:nvPr/>
        </p:nvSpPr>
        <p:spPr>
          <a:xfrm flipH="1" flipV="1">
            <a:off x="11235434" y="7821749"/>
            <a:ext cx="199151" cy="199632"/>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32" name="Shape 1332"/>
          <p:cNvSpPr/>
          <p:nvPr/>
        </p:nvSpPr>
        <p:spPr>
          <a:xfrm>
            <a:off x="12002507" y="7696455"/>
            <a:ext cx="215870" cy="216393"/>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33" name="Shape 1333"/>
          <p:cNvSpPr/>
          <p:nvPr/>
        </p:nvSpPr>
        <p:spPr>
          <a:xfrm>
            <a:off x="11771847" y="7916377"/>
            <a:ext cx="215871" cy="216393"/>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34" name="Shape 1334"/>
          <p:cNvSpPr/>
          <p:nvPr/>
        </p:nvSpPr>
        <p:spPr>
          <a:xfrm>
            <a:off x="11541338" y="8128392"/>
            <a:ext cx="215871" cy="216393"/>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35" name="Shape 1335"/>
          <p:cNvSpPr/>
          <p:nvPr/>
        </p:nvSpPr>
        <p:spPr>
          <a:xfrm>
            <a:off x="11404600" y="8545594"/>
            <a:ext cx="0" cy="480522"/>
          </a:xfrm>
          <a:prstGeom prst="line">
            <a:avLst/>
          </a:prstGeom>
          <a:ln w="38100">
            <a:solidFill>
              <a:srgbClr val="00F9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36" name="Shape 1336"/>
          <p:cNvSpPr/>
          <p:nvPr/>
        </p:nvSpPr>
        <p:spPr>
          <a:xfrm>
            <a:off x="10071100" y="7137400"/>
            <a:ext cx="2476500" cy="1879600"/>
          </a:xfrm>
          <a:prstGeom prst="rect">
            <a:avLst/>
          </a:prstGeom>
          <a:ln w="254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337" name="Shape 1337"/>
          <p:cNvSpPr/>
          <p:nvPr/>
        </p:nvSpPr>
        <p:spPr>
          <a:xfrm flipV="1">
            <a:off x="4781549" y="4569520"/>
            <a:ext cx="1" cy="608095"/>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38" name="Shape 1338"/>
          <p:cNvSpPr/>
          <p:nvPr/>
        </p:nvSpPr>
        <p:spPr>
          <a:xfrm>
            <a:off x="1201277" y="7925096"/>
            <a:ext cx="6352494" cy="171902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lstStyle/>
          <a:p>
            <a:pPr lvl="0">
              <a:lnSpc>
                <a:spcPct val="150000"/>
              </a:lnSpc>
              <a:defRPr sz="1800"/>
            </a:pPr>
            <a:r>
              <a:rPr sz="4000">
                <a:solidFill>
                  <a:srgbClr val="FF2600"/>
                </a:solidFill>
                <a:latin typeface="+mn-lt"/>
                <a:ea typeface="+mn-ea"/>
                <a:cs typeface="+mn-cs"/>
                <a:sym typeface="Century Gothic"/>
              </a:rPr>
              <a:t>Thank You</a:t>
            </a:r>
          </a:p>
          <a:p>
            <a:pPr lvl="0">
              <a:defRPr sz="1800"/>
            </a:pPr>
            <a:r>
              <a:rPr sz="2900" b="1">
                <a:solidFill>
                  <a:srgbClr val="0433FF"/>
                </a:solidFill>
                <a:latin typeface="+mn-lt"/>
                <a:ea typeface="+mn-ea"/>
                <a:cs typeface="+mn-cs"/>
                <a:sym typeface="Century Gothic"/>
              </a:rPr>
              <a:t>(most) source code online already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8"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flipH="1">
            <a:off x="9658350" y="74913"/>
            <a:ext cx="1" cy="9597309"/>
          </a:xfrm>
          <a:prstGeom prst="line">
            <a:avLst/>
          </a:prstGeom>
          <a:ln w="25400">
            <a:solidFill/>
            <a:miter lim="400000"/>
          </a:ln>
        </p:spPr>
        <p:txBody>
          <a:bodyPr lIns="50800" tIns="50800" rIns="50800" bIns="50800" anchor="ctr"/>
          <a:lstStyle/>
          <a:p>
            <a:pPr lvl="0" algn="l" defTabSz="457200">
              <a:defRPr sz="1200">
                <a:latin typeface="Helvetica"/>
                <a:ea typeface="Helvetica"/>
                <a:cs typeface="Helvetica"/>
                <a:sym typeface="Helvetica"/>
              </a:defRPr>
            </a:pPr>
            <a:endParaRPr/>
          </a:p>
        </p:txBody>
      </p:sp>
      <p:sp>
        <p:nvSpPr>
          <p:cNvPr id="81" name="Shape 81"/>
          <p:cNvSpPr>
            <a:spLocks noGrp="1"/>
          </p:cNvSpPr>
          <p:nvPr>
            <p:ph type="title"/>
          </p:nvPr>
        </p:nvSpPr>
        <p:spPr>
          <a:prstGeom prst="rect">
            <a:avLst/>
          </a:prstGeom>
        </p:spPr>
        <p:txBody>
          <a:bodyPr/>
          <a:lstStyle/>
          <a:p>
            <a:pPr lvl="0">
              <a:defRPr sz="1800"/>
            </a:pPr>
            <a:r>
              <a:rPr sz="5600"/>
              <a:t>Overview</a:t>
            </a:r>
          </a:p>
        </p:txBody>
      </p:sp>
      <p:sp>
        <p:nvSpPr>
          <p:cNvPr id="82" name="Shape 82"/>
          <p:cNvSpPr>
            <a:spLocks noGrp="1"/>
          </p:cNvSpPr>
          <p:nvPr>
            <p:ph type="sldNum" sz="quarter" idx="2"/>
          </p:nvPr>
        </p:nvSpPr>
        <p:spPr>
          <a:xfrm>
            <a:off x="12579350" y="9144000"/>
            <a:ext cx="228600" cy="3683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5</a:t>
            </a:fld>
            <a:endParaRPr/>
          </a:p>
        </p:txBody>
      </p:sp>
      <p:pic>
        <p:nvPicPr>
          <p:cNvPr id="83" name="color.png"/>
          <p:cNvPicPr/>
          <p:nvPr/>
        </p:nvPicPr>
        <p:blipFill>
          <a:blip r:embed="rId3" cstate="screen">
            <a:extLst>
              <a:ext uri="{28A0092B-C50C-407E-A947-70E740481C1C}">
                <a14:useLocalDpi xmlns:a14="http://schemas.microsoft.com/office/drawing/2010/main"/>
              </a:ext>
            </a:extLst>
          </a:blip>
          <a:stretch>
            <a:fillRect/>
          </a:stretch>
        </p:blipFill>
        <p:spPr>
          <a:xfrm>
            <a:off x="304800" y="2616200"/>
            <a:ext cx="2476500" cy="1879486"/>
          </a:xfrm>
          <a:prstGeom prst="rect">
            <a:avLst/>
          </a:prstGeom>
          <a:ln w="12700">
            <a:miter lim="400000"/>
          </a:ln>
        </p:spPr>
      </p:pic>
      <p:pic>
        <p:nvPicPr>
          <p:cNvPr id="84" name="img_6407.png"/>
          <p:cNvPicPr/>
          <p:nvPr/>
        </p:nvPicPr>
        <p:blipFill>
          <a:blip r:embed="rId4" cstate="screen">
            <a:extLst>
              <a:ext uri="{28A0092B-C50C-407E-A947-70E740481C1C}">
                <a14:useLocalDpi xmlns:a14="http://schemas.microsoft.com/office/drawing/2010/main"/>
              </a:ext>
            </a:extLst>
          </a:blip>
          <a:stretch>
            <a:fillRect/>
          </a:stretch>
        </p:blipFill>
        <p:spPr>
          <a:xfrm>
            <a:off x="304800" y="4711700"/>
            <a:ext cx="2476499" cy="1879486"/>
          </a:xfrm>
          <a:prstGeom prst="rect">
            <a:avLst/>
          </a:prstGeom>
          <a:ln w="12700">
            <a:miter lim="400000"/>
          </a:ln>
        </p:spPr>
      </p:pic>
      <p:sp>
        <p:nvSpPr>
          <p:cNvPr id="85" name="Shape 85"/>
          <p:cNvSpPr/>
          <p:nvPr/>
        </p:nvSpPr>
        <p:spPr>
          <a:xfrm>
            <a:off x="230646" y="6635750"/>
            <a:ext cx="26035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304800">
              <a:defRPr sz="1800"/>
            </a:pPr>
            <a:r>
              <a:rPr>
                <a:latin typeface="+mn-lt"/>
                <a:ea typeface="+mn-ea"/>
                <a:cs typeface="+mn-cs"/>
                <a:sym typeface="Century Gothic"/>
              </a:rPr>
              <a:t>Color and Depth </a:t>
            </a:r>
          </a:p>
          <a:p>
            <a:pPr lvl="0" defTabSz="304800">
              <a:defRPr sz="1800"/>
            </a:pPr>
            <a:r>
              <a:rPr>
                <a:latin typeface="+mn-lt"/>
                <a:ea typeface="+mn-ea"/>
                <a:cs typeface="+mn-cs"/>
                <a:sym typeface="Century Gothic"/>
              </a:rPr>
              <a:t>Image Pair</a:t>
            </a:r>
          </a:p>
        </p:txBody>
      </p:sp>
      <p:pic>
        <p:nvPicPr>
          <p:cNvPr id="86" name="droppedImage.png"/>
          <p:cNvPicPr/>
          <p:nvPr/>
        </p:nvPicPr>
        <p:blipFill>
          <a:blip r:embed="rId5" cstate="screen">
            <a:extLst>
              <a:ext uri="{28A0092B-C50C-407E-A947-70E740481C1C}">
                <a14:useLocalDpi xmlns:a14="http://schemas.microsoft.com/office/drawing/2010/main"/>
              </a:ext>
            </a:extLst>
          </a:blip>
          <a:stretch>
            <a:fillRect/>
          </a:stretch>
        </p:blipFill>
        <p:spPr>
          <a:xfrm>
            <a:off x="3492500" y="2400300"/>
            <a:ext cx="2476499" cy="1879486"/>
          </a:xfrm>
          <a:prstGeom prst="rect">
            <a:avLst/>
          </a:prstGeom>
          <a:ln w="12700">
            <a:miter lim="400000"/>
          </a:ln>
        </p:spPr>
      </p:pic>
      <p:pic>
        <p:nvPicPr>
          <p:cNvPr id="87" name="regionProp.png"/>
          <p:cNvPicPr/>
          <p:nvPr/>
        </p:nvPicPr>
        <p:blipFill>
          <a:blip r:embed="rId6" cstate="screen">
            <a:extLst>
              <a:ext uri="{28A0092B-C50C-407E-A947-70E740481C1C}">
                <a14:useLocalDpi xmlns:a14="http://schemas.microsoft.com/office/drawing/2010/main"/>
              </a:ext>
            </a:extLst>
          </a:blip>
          <a:stretch>
            <a:fillRect/>
          </a:stretch>
        </p:blipFill>
        <p:spPr>
          <a:xfrm>
            <a:off x="3644900" y="5283200"/>
            <a:ext cx="2476500" cy="1879486"/>
          </a:xfrm>
          <a:prstGeom prst="rect">
            <a:avLst/>
          </a:prstGeom>
          <a:ln w="38100">
            <a:solidFill>
              <a:srgbClr val="0433FF"/>
            </a:solidFill>
            <a:miter lim="400000"/>
          </a:ln>
        </p:spPr>
      </p:pic>
      <p:pic>
        <p:nvPicPr>
          <p:cNvPr id="88" name="regionProp.png"/>
          <p:cNvPicPr/>
          <p:nvPr/>
        </p:nvPicPr>
        <p:blipFill>
          <a:blip r:embed="rId6" cstate="screen">
            <a:extLst>
              <a:ext uri="{28A0092B-C50C-407E-A947-70E740481C1C}">
                <a14:useLocalDpi xmlns:a14="http://schemas.microsoft.com/office/drawing/2010/main"/>
              </a:ext>
            </a:extLst>
          </a:blip>
          <a:stretch>
            <a:fillRect/>
          </a:stretch>
        </p:blipFill>
        <p:spPr>
          <a:xfrm>
            <a:off x="3530600" y="5372100"/>
            <a:ext cx="2476500" cy="1879486"/>
          </a:xfrm>
          <a:prstGeom prst="rect">
            <a:avLst/>
          </a:prstGeom>
          <a:ln w="38100">
            <a:solidFill>
              <a:srgbClr val="0433FF"/>
            </a:solidFill>
            <a:miter lim="400000"/>
          </a:ln>
        </p:spPr>
      </p:pic>
      <p:pic>
        <p:nvPicPr>
          <p:cNvPr id="89" name="regionProp.png"/>
          <p:cNvPicPr/>
          <p:nvPr/>
        </p:nvPicPr>
        <p:blipFill>
          <a:blip r:embed="rId6" cstate="screen">
            <a:extLst>
              <a:ext uri="{28A0092B-C50C-407E-A947-70E740481C1C}">
                <a14:useLocalDpi xmlns:a14="http://schemas.microsoft.com/office/drawing/2010/main"/>
              </a:ext>
            </a:extLst>
          </a:blip>
          <a:stretch>
            <a:fillRect/>
          </a:stretch>
        </p:blipFill>
        <p:spPr>
          <a:xfrm>
            <a:off x="3390900" y="5486400"/>
            <a:ext cx="2476500" cy="1879486"/>
          </a:xfrm>
          <a:prstGeom prst="rect">
            <a:avLst/>
          </a:prstGeom>
          <a:ln w="38100">
            <a:solidFill>
              <a:srgbClr val="0433FF"/>
            </a:solidFill>
            <a:miter lim="400000"/>
          </a:ln>
        </p:spPr>
      </p:pic>
      <p:sp>
        <p:nvSpPr>
          <p:cNvPr id="90" name="Shape 90"/>
          <p:cNvSpPr/>
          <p:nvPr/>
        </p:nvSpPr>
        <p:spPr>
          <a:xfrm>
            <a:off x="3642971" y="4286250"/>
            <a:ext cx="2192351"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Contour Detection</a:t>
            </a:r>
          </a:p>
        </p:txBody>
      </p:sp>
      <p:sp>
        <p:nvSpPr>
          <p:cNvPr id="91" name="Shape 91"/>
          <p:cNvSpPr/>
          <p:nvPr/>
        </p:nvSpPr>
        <p:spPr>
          <a:xfrm>
            <a:off x="3711810" y="7359650"/>
            <a:ext cx="2029273"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304800">
              <a:defRPr sz="1800"/>
            </a:pPr>
            <a:r>
              <a:rPr>
                <a:latin typeface="+mn-lt"/>
                <a:ea typeface="+mn-ea"/>
                <a:cs typeface="+mn-cs"/>
                <a:sym typeface="Century Gothic"/>
              </a:rPr>
              <a:t>Region Proposal </a:t>
            </a:r>
          </a:p>
          <a:p>
            <a:pPr lvl="0" defTabSz="304800">
              <a:defRPr sz="1800"/>
            </a:pPr>
            <a:r>
              <a:rPr>
                <a:latin typeface="+mn-lt"/>
                <a:ea typeface="+mn-ea"/>
                <a:cs typeface="+mn-cs"/>
                <a:sym typeface="Century Gothic"/>
              </a:rPr>
              <a:t>Generation</a:t>
            </a:r>
          </a:p>
        </p:txBody>
      </p:sp>
      <p:pic>
        <p:nvPicPr>
          <p:cNvPr id="92" name="regionProp.png"/>
          <p:cNvPicPr/>
          <p:nvPr/>
        </p:nvPicPr>
        <p:blipFill>
          <a:blip r:embed="rId6" cstate="screen">
            <a:extLst>
              <a:ext uri="{28A0092B-C50C-407E-A947-70E740481C1C}">
                <a14:useLocalDpi xmlns:a14="http://schemas.microsoft.com/office/drawing/2010/main"/>
              </a:ext>
            </a:extLst>
          </a:blip>
          <a:stretch>
            <a:fillRect/>
          </a:stretch>
        </p:blipFill>
        <p:spPr>
          <a:xfrm>
            <a:off x="6781800" y="5092700"/>
            <a:ext cx="2476500" cy="1879486"/>
          </a:xfrm>
          <a:prstGeom prst="rect">
            <a:avLst/>
          </a:prstGeom>
          <a:ln w="12700">
            <a:miter lim="400000"/>
          </a:ln>
        </p:spPr>
      </p:pic>
      <p:pic>
        <p:nvPicPr>
          <p:cNvPr id="93" name="ss.png"/>
          <p:cNvPicPr/>
          <p:nvPr/>
        </p:nvPicPr>
        <p:blipFill>
          <a:blip r:embed="rId7" cstate="screen">
            <a:extLst>
              <a:ext uri="{28A0092B-C50C-407E-A947-70E740481C1C}">
                <a14:useLocalDpi xmlns:a14="http://schemas.microsoft.com/office/drawing/2010/main"/>
              </a:ext>
            </a:extLst>
          </a:blip>
          <a:stretch>
            <a:fillRect/>
          </a:stretch>
        </p:blipFill>
        <p:spPr>
          <a:xfrm>
            <a:off x="6819900" y="2400300"/>
            <a:ext cx="2476500" cy="1879486"/>
          </a:xfrm>
          <a:prstGeom prst="rect">
            <a:avLst/>
          </a:prstGeom>
          <a:ln w="12700">
            <a:miter lim="400000"/>
          </a:ln>
        </p:spPr>
      </p:pic>
      <p:sp>
        <p:nvSpPr>
          <p:cNvPr id="94" name="Shape 94"/>
          <p:cNvSpPr/>
          <p:nvPr/>
        </p:nvSpPr>
        <p:spPr>
          <a:xfrm>
            <a:off x="7054484" y="6953250"/>
            <a:ext cx="2057512"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Object Detection</a:t>
            </a:r>
          </a:p>
        </p:txBody>
      </p:sp>
      <p:sp>
        <p:nvSpPr>
          <p:cNvPr id="95" name="Shape 95"/>
          <p:cNvSpPr/>
          <p:nvPr/>
        </p:nvSpPr>
        <p:spPr>
          <a:xfrm>
            <a:off x="7116371" y="4260850"/>
            <a:ext cx="1915084"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Semantic Segm.</a:t>
            </a:r>
          </a:p>
        </p:txBody>
      </p:sp>
      <p:sp>
        <p:nvSpPr>
          <p:cNvPr id="96" name="Shape 96"/>
          <p:cNvSpPr/>
          <p:nvPr/>
        </p:nvSpPr>
        <p:spPr>
          <a:xfrm>
            <a:off x="4216400" y="6201523"/>
            <a:ext cx="546100" cy="698501"/>
          </a:xfrm>
          <a:custGeom>
            <a:avLst/>
            <a:gdLst/>
            <a:ahLst/>
            <a:cxnLst>
              <a:cxn ang="0">
                <a:pos x="wd2" y="hd2"/>
              </a:cxn>
              <a:cxn ang="5400000">
                <a:pos x="wd2" y="hd2"/>
              </a:cxn>
              <a:cxn ang="10800000">
                <a:pos x="wd2" y="hd2"/>
              </a:cxn>
              <a:cxn ang="16200000">
                <a:pos x="wd2" y="hd2"/>
              </a:cxn>
            </a:cxnLst>
            <a:rect l="0" t="0" r="r" b="b"/>
            <a:pathLst>
              <a:path w="21600" h="21207" extrusionOk="0">
                <a:moveTo>
                  <a:pt x="2335" y="0"/>
                </a:moveTo>
                <a:lnTo>
                  <a:pt x="11092" y="390"/>
                </a:lnTo>
                <a:cubicBezTo>
                  <a:pt x="11092" y="390"/>
                  <a:pt x="14458" y="124"/>
                  <a:pt x="16346" y="4295"/>
                </a:cubicBezTo>
                <a:cubicBezTo>
                  <a:pt x="18234" y="8467"/>
                  <a:pt x="20432" y="11324"/>
                  <a:pt x="20432" y="11324"/>
                </a:cubicBezTo>
                <a:lnTo>
                  <a:pt x="21600" y="17181"/>
                </a:lnTo>
                <a:cubicBezTo>
                  <a:pt x="21600" y="17181"/>
                  <a:pt x="21333" y="20572"/>
                  <a:pt x="20432" y="21086"/>
                </a:cubicBezTo>
                <a:cubicBezTo>
                  <a:pt x="19532" y="21600"/>
                  <a:pt x="9924" y="20305"/>
                  <a:pt x="9924" y="20305"/>
                </a:cubicBezTo>
                <a:lnTo>
                  <a:pt x="3503" y="17572"/>
                </a:lnTo>
                <a:lnTo>
                  <a:pt x="3503" y="11714"/>
                </a:lnTo>
                <a:lnTo>
                  <a:pt x="3503" y="5857"/>
                </a:lnTo>
                <a:lnTo>
                  <a:pt x="0" y="1952"/>
                </a:lnTo>
                <a:lnTo>
                  <a:pt x="2335" y="0"/>
                </a:lnTo>
                <a:close/>
              </a:path>
            </a:pathLst>
          </a:custGeom>
          <a:solidFill>
            <a:srgbClr val="FF9300"/>
          </a:solidFill>
          <a:ln w="38100">
            <a:solidFill/>
            <a:miter lim="400000"/>
          </a:ln>
        </p:spPr>
        <p:txBody>
          <a:bodyPr lIns="0" tIns="0" rIns="0" bIns="0" anchor="ctr"/>
          <a:lstStyle/>
          <a:p>
            <a:pPr lvl="0" defTabSz="304800">
              <a:defRPr sz="2600">
                <a:latin typeface="+mn-lt"/>
                <a:ea typeface="+mn-ea"/>
                <a:cs typeface="+mn-cs"/>
                <a:sym typeface="Century Gothic"/>
              </a:defRPr>
            </a:pPr>
            <a:endParaRPr/>
          </a:p>
        </p:txBody>
      </p:sp>
      <p:sp>
        <p:nvSpPr>
          <p:cNvPr id="97" name="Shape 97"/>
          <p:cNvSpPr/>
          <p:nvPr/>
        </p:nvSpPr>
        <p:spPr>
          <a:xfrm>
            <a:off x="913110" y="1047750"/>
            <a:ext cx="1053406"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Input</a:t>
            </a:r>
          </a:p>
        </p:txBody>
      </p:sp>
      <p:sp>
        <p:nvSpPr>
          <p:cNvPr id="98" name="Shape 98"/>
          <p:cNvSpPr/>
          <p:nvPr/>
        </p:nvSpPr>
        <p:spPr>
          <a:xfrm flipH="1">
            <a:off x="3022599" y="1205620"/>
            <a:ext cx="1" cy="6213209"/>
          </a:xfrm>
          <a:prstGeom prst="line">
            <a:avLst/>
          </a:prstGeom>
          <a:ln w="12700">
            <a:solidFill>
              <a:srgbClr val="929292"/>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99" name="Shape 99"/>
          <p:cNvSpPr/>
          <p:nvPr/>
        </p:nvSpPr>
        <p:spPr>
          <a:xfrm>
            <a:off x="3170262" y="1054100"/>
            <a:ext cx="3018682"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Re-organization</a:t>
            </a:r>
          </a:p>
        </p:txBody>
      </p:sp>
      <p:sp>
        <p:nvSpPr>
          <p:cNvPr id="100" name="Shape 100"/>
          <p:cNvSpPr/>
          <p:nvPr/>
        </p:nvSpPr>
        <p:spPr>
          <a:xfrm flipH="1">
            <a:off x="6426199" y="1206500"/>
            <a:ext cx="2" cy="6210849"/>
          </a:xfrm>
          <a:prstGeom prst="line">
            <a:avLst/>
          </a:prstGeom>
          <a:ln w="12700">
            <a:solidFill>
              <a:srgbClr val="929292"/>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01" name="Shape 101"/>
          <p:cNvSpPr/>
          <p:nvPr/>
        </p:nvSpPr>
        <p:spPr>
          <a:xfrm>
            <a:off x="6853777" y="1054100"/>
            <a:ext cx="2341327"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Recognition</a:t>
            </a:r>
          </a:p>
        </p:txBody>
      </p:sp>
      <p:sp>
        <p:nvSpPr>
          <p:cNvPr id="102" name="Shape 102"/>
          <p:cNvSpPr/>
          <p:nvPr/>
        </p:nvSpPr>
        <p:spPr>
          <a:xfrm flipH="1">
            <a:off x="5964693" y="3340102"/>
            <a:ext cx="859306"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03" name="Shape 103"/>
          <p:cNvSpPr/>
          <p:nvPr/>
        </p:nvSpPr>
        <p:spPr>
          <a:xfrm flipH="1">
            <a:off x="6145168" y="6019800"/>
            <a:ext cx="641360"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04" name="Shape 104"/>
          <p:cNvSpPr/>
          <p:nvPr/>
        </p:nvSpPr>
        <p:spPr>
          <a:xfrm>
            <a:off x="6946900" y="4291919"/>
            <a:ext cx="0" cy="801168"/>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05" name="Shape 105"/>
          <p:cNvSpPr/>
          <p:nvPr/>
        </p:nvSpPr>
        <p:spPr>
          <a:xfrm>
            <a:off x="9783378" y="882650"/>
            <a:ext cx="3060701"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Detailed 3D Understanding</a:t>
            </a:r>
          </a:p>
        </p:txBody>
      </p:sp>
      <p:pic>
        <p:nvPicPr>
          <p:cNvPr id="106" name="a.png"/>
          <p:cNvPicPr/>
          <p:nvPr/>
        </p:nvPicPr>
        <p:blipFill>
          <a:blip r:embed="rId8" cstate="screen">
            <a:extLst>
              <a:ext uri="{28A0092B-C50C-407E-A947-70E740481C1C}">
                <a14:useLocalDpi xmlns:a14="http://schemas.microsoft.com/office/drawing/2010/main"/>
              </a:ext>
            </a:extLst>
          </a:blip>
          <a:stretch>
            <a:fillRect/>
          </a:stretch>
        </p:blipFill>
        <p:spPr>
          <a:xfrm>
            <a:off x="10045700" y="2400300"/>
            <a:ext cx="2476500" cy="1879600"/>
          </a:xfrm>
          <a:prstGeom prst="rect">
            <a:avLst/>
          </a:prstGeom>
          <a:ln w="12700">
            <a:solidFill/>
            <a:miter lim="400000"/>
          </a:ln>
        </p:spPr>
      </p:pic>
      <p:sp>
        <p:nvSpPr>
          <p:cNvPr id="107" name="Shape 107"/>
          <p:cNvSpPr/>
          <p:nvPr/>
        </p:nvSpPr>
        <p:spPr>
          <a:xfrm flipH="1">
            <a:off x="9257965" y="6046266"/>
            <a:ext cx="788025" cy="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pic>
        <p:nvPicPr>
          <p:cNvPr id="108" name="mask.png"/>
          <p:cNvPicPr/>
          <p:nvPr/>
        </p:nvPicPr>
        <p:blipFill>
          <a:blip r:embed="rId9" cstate="screen">
            <a:extLst>
              <a:ext uri="{28A0092B-C50C-407E-A947-70E740481C1C}">
                <a14:useLocalDpi xmlns:a14="http://schemas.microsoft.com/office/drawing/2010/main"/>
              </a:ext>
            </a:extLst>
          </a:blip>
          <a:stretch>
            <a:fillRect/>
          </a:stretch>
        </p:blipFill>
        <p:spPr>
          <a:xfrm>
            <a:off x="10045700" y="4864100"/>
            <a:ext cx="2476499" cy="1879486"/>
          </a:xfrm>
          <a:prstGeom prst="rect">
            <a:avLst/>
          </a:prstGeom>
          <a:ln w="12700">
            <a:miter lim="400000"/>
          </a:ln>
        </p:spPr>
      </p:pic>
      <p:sp>
        <p:nvSpPr>
          <p:cNvPr id="109" name="Shape 109"/>
          <p:cNvSpPr/>
          <p:nvPr/>
        </p:nvSpPr>
        <p:spPr>
          <a:xfrm>
            <a:off x="10380284" y="6686550"/>
            <a:ext cx="1820876"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Instance Segm.</a:t>
            </a:r>
          </a:p>
        </p:txBody>
      </p:sp>
      <p:sp>
        <p:nvSpPr>
          <p:cNvPr id="110" name="Shape 110"/>
          <p:cNvSpPr/>
          <p:nvPr/>
        </p:nvSpPr>
        <p:spPr>
          <a:xfrm>
            <a:off x="10385573" y="9010650"/>
            <a:ext cx="1854201"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304800">
              <a:defRPr sz="1800">
                <a:latin typeface="+mn-lt"/>
                <a:ea typeface="+mn-ea"/>
                <a:cs typeface="+mn-cs"/>
                <a:sym typeface="Century Gothic"/>
              </a:defRPr>
            </a:lvl1pPr>
          </a:lstStyle>
          <a:p>
            <a:pPr lvl="0"/>
            <a:r>
              <a:t>Pose Estimation</a:t>
            </a:r>
          </a:p>
        </p:txBody>
      </p:sp>
      <p:sp>
        <p:nvSpPr>
          <p:cNvPr id="111" name="Shape 111"/>
          <p:cNvSpPr/>
          <p:nvPr/>
        </p:nvSpPr>
        <p:spPr>
          <a:xfrm flipH="1" flipV="1">
            <a:off x="9276171" y="6064494"/>
            <a:ext cx="770906" cy="2076341"/>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12" name="Shape 112"/>
          <p:cNvSpPr/>
          <p:nvPr/>
        </p:nvSpPr>
        <p:spPr>
          <a:xfrm rot="8104149">
            <a:off x="11086763" y="7555335"/>
            <a:ext cx="1154992" cy="723900"/>
          </a:xfrm>
          <a:prstGeom prst="rect">
            <a:avLst/>
          </a:prstGeom>
          <a:solidFill>
            <a:srgbClr val="FFFFFF"/>
          </a:solidFill>
          <a:ln w="38100">
            <a:solidFill>
              <a:srgbClr val="0433FF"/>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13" name="Shape 113"/>
          <p:cNvSpPr/>
          <p:nvPr/>
        </p:nvSpPr>
        <p:spPr>
          <a:xfrm rot="8104149">
            <a:off x="11339624" y="7451300"/>
            <a:ext cx="250343"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14" name="Shape 114"/>
          <p:cNvSpPr/>
          <p:nvPr/>
        </p:nvSpPr>
        <p:spPr>
          <a:xfrm rot="8104149">
            <a:off x="11958229" y="7354413"/>
            <a:ext cx="250344"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15" name="Shape 115"/>
          <p:cNvSpPr/>
          <p:nvPr/>
        </p:nvSpPr>
        <p:spPr>
          <a:xfrm rot="8104149">
            <a:off x="11561164" y="7230295"/>
            <a:ext cx="250343"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16" name="Shape 116"/>
          <p:cNvSpPr/>
          <p:nvPr/>
        </p:nvSpPr>
        <p:spPr>
          <a:xfrm rot="8104149">
            <a:off x="11105544" y="7675848"/>
            <a:ext cx="250344"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17" name="Shape 117"/>
          <p:cNvSpPr/>
          <p:nvPr/>
        </p:nvSpPr>
        <p:spPr>
          <a:xfrm rot="8104149">
            <a:off x="12081389" y="7751775"/>
            <a:ext cx="250344"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18" name="Shape 118"/>
          <p:cNvSpPr/>
          <p:nvPr/>
        </p:nvSpPr>
        <p:spPr>
          <a:xfrm rot="8104149">
            <a:off x="11859849" y="7972783"/>
            <a:ext cx="250344"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19" name="Shape 119"/>
          <p:cNvSpPr/>
          <p:nvPr/>
        </p:nvSpPr>
        <p:spPr>
          <a:xfrm rot="8104149">
            <a:off x="11625767" y="8197329"/>
            <a:ext cx="250344" cy="298451"/>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20" name="Shape 120"/>
          <p:cNvSpPr/>
          <p:nvPr/>
        </p:nvSpPr>
        <p:spPr>
          <a:xfrm rot="8104149">
            <a:off x="11128458" y="8182184"/>
            <a:ext cx="250344" cy="298450"/>
          </a:xfrm>
          <a:prstGeom prst="rect">
            <a:avLst/>
          </a:prstGeom>
          <a:solidFill>
            <a:srgbClr val="FFFFFF"/>
          </a:solidFill>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21" name="Shape 121"/>
          <p:cNvSpPr/>
          <p:nvPr/>
        </p:nvSpPr>
        <p:spPr>
          <a:xfrm flipV="1">
            <a:off x="11883548" y="7501390"/>
            <a:ext cx="197610" cy="197134"/>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2" name="Shape 122"/>
          <p:cNvSpPr/>
          <p:nvPr/>
        </p:nvSpPr>
        <p:spPr>
          <a:xfrm flipH="1">
            <a:off x="11251130" y="8148572"/>
            <a:ext cx="181282" cy="180846"/>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3" name="Shape 123"/>
          <p:cNvSpPr/>
          <p:nvPr/>
        </p:nvSpPr>
        <p:spPr>
          <a:xfrm flipH="1" flipV="1">
            <a:off x="11679588" y="7372797"/>
            <a:ext cx="205294" cy="205790"/>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4" name="Shape 124"/>
          <p:cNvSpPr/>
          <p:nvPr/>
        </p:nvSpPr>
        <p:spPr>
          <a:xfrm flipH="1" flipV="1">
            <a:off x="11452489" y="7596247"/>
            <a:ext cx="203712" cy="204204"/>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5" name="Shape 125"/>
          <p:cNvSpPr/>
          <p:nvPr/>
        </p:nvSpPr>
        <p:spPr>
          <a:xfrm flipH="1" flipV="1">
            <a:off x="11235434" y="7821749"/>
            <a:ext cx="199151" cy="199632"/>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6" name="Shape 126"/>
          <p:cNvSpPr/>
          <p:nvPr/>
        </p:nvSpPr>
        <p:spPr>
          <a:xfrm>
            <a:off x="12002507" y="7696455"/>
            <a:ext cx="215870" cy="216393"/>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7" name="Shape 127"/>
          <p:cNvSpPr/>
          <p:nvPr/>
        </p:nvSpPr>
        <p:spPr>
          <a:xfrm>
            <a:off x="11771847" y="7916377"/>
            <a:ext cx="215871" cy="216393"/>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8" name="Shape 128"/>
          <p:cNvSpPr/>
          <p:nvPr/>
        </p:nvSpPr>
        <p:spPr>
          <a:xfrm>
            <a:off x="11541338" y="8128392"/>
            <a:ext cx="215871" cy="216393"/>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29" name="Shape 129"/>
          <p:cNvSpPr/>
          <p:nvPr/>
        </p:nvSpPr>
        <p:spPr>
          <a:xfrm>
            <a:off x="11404600" y="8545594"/>
            <a:ext cx="0" cy="480522"/>
          </a:xfrm>
          <a:prstGeom prst="line">
            <a:avLst/>
          </a:prstGeom>
          <a:ln w="38100">
            <a:solidFill>
              <a:srgbClr val="00F9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30" name="Shape 130"/>
          <p:cNvSpPr/>
          <p:nvPr/>
        </p:nvSpPr>
        <p:spPr>
          <a:xfrm>
            <a:off x="10071100" y="7137400"/>
            <a:ext cx="2476500" cy="1879600"/>
          </a:xfrm>
          <a:prstGeom prst="rect">
            <a:avLst/>
          </a:prstGeom>
          <a:ln w="254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31" name="Shape 131"/>
          <p:cNvSpPr/>
          <p:nvPr/>
        </p:nvSpPr>
        <p:spPr>
          <a:xfrm flipV="1">
            <a:off x="4781549" y="4569520"/>
            <a:ext cx="1" cy="608095"/>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a:xfrm>
            <a:off x="1270000" y="292100"/>
            <a:ext cx="10464800" cy="1333500"/>
          </a:xfrm>
          <a:prstGeom prst="rect">
            <a:avLst/>
          </a:prstGeom>
        </p:spPr>
        <p:txBody>
          <a:bodyPr>
            <a:normAutofit/>
          </a:bodyPr>
          <a:lstStyle>
            <a:lvl1pPr defTabSz="268731">
              <a:defRPr sz="3864"/>
            </a:lvl1pPr>
          </a:lstStyle>
          <a:p>
            <a:pPr lvl="0">
              <a:defRPr sz="1800"/>
            </a:pPr>
            <a:r>
              <a:rPr sz="3864"/>
              <a:t>Object Detection, Segmentation and Pose Estimation for RGB-D Images</a:t>
            </a:r>
          </a:p>
        </p:txBody>
      </p:sp>
      <p:sp>
        <p:nvSpPr>
          <p:cNvPr id="174" name="Shape 174"/>
          <p:cNvSpPr/>
          <p:nvPr/>
        </p:nvSpPr>
        <p:spPr>
          <a:xfrm>
            <a:off x="127000" y="2908300"/>
            <a:ext cx="12750801" cy="5712633"/>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lstStyle/>
          <a:p>
            <a:pPr marL="889000" lvl="1" indent="-571500" algn="l">
              <a:spcBef>
                <a:spcPts val="2400"/>
              </a:spcBef>
              <a:buSzPct val="125000"/>
              <a:buChar char="•"/>
              <a:defRPr sz="1800"/>
            </a:pPr>
            <a:r>
              <a:rPr sz="2100" dirty="0">
                <a:latin typeface="+mn-lt"/>
                <a:ea typeface="+mn-ea"/>
                <a:cs typeface="+mn-cs"/>
                <a:sym typeface="Century Gothic"/>
              </a:rPr>
              <a:t>S. Gupta, P. Arbeláez and J. Malik</a:t>
            </a:r>
            <a:r>
              <a:rPr sz="2100" b="1" dirty="0">
                <a:latin typeface="+mn-lt"/>
                <a:ea typeface="+mn-ea"/>
                <a:cs typeface="+mn-cs"/>
                <a:sym typeface="Century Gothic"/>
              </a:rPr>
              <a:t/>
            </a:r>
            <a:br>
              <a:rPr sz="2100" b="1" dirty="0">
                <a:latin typeface="+mn-lt"/>
                <a:ea typeface="+mn-ea"/>
                <a:cs typeface="+mn-cs"/>
                <a:sym typeface="Century Gothic"/>
              </a:rPr>
            </a:br>
            <a:r>
              <a:rPr sz="2100" b="1" dirty="0">
                <a:latin typeface="+mn-lt"/>
                <a:ea typeface="+mn-ea"/>
                <a:cs typeface="+mn-cs"/>
                <a:sym typeface="Century Gothic"/>
              </a:rPr>
              <a:t>Perceptual Organization and Recognition of Indoor Scenes from RGB-D Images</a:t>
            </a:r>
            <a:r>
              <a:rPr sz="2100" dirty="0">
                <a:latin typeface="+mn-lt"/>
                <a:ea typeface="+mn-ea"/>
                <a:cs typeface="+mn-cs"/>
                <a:sym typeface="Century Gothic"/>
              </a:rPr>
              <a:t>, </a:t>
            </a:r>
            <a:br>
              <a:rPr sz="2100" dirty="0">
                <a:latin typeface="+mn-lt"/>
                <a:ea typeface="+mn-ea"/>
                <a:cs typeface="+mn-cs"/>
                <a:sym typeface="Century Gothic"/>
              </a:rPr>
            </a:br>
            <a:r>
              <a:rPr sz="2100" dirty="0">
                <a:solidFill>
                  <a:srgbClr val="0433FF"/>
                </a:solidFill>
                <a:latin typeface="+mn-lt"/>
                <a:ea typeface="+mn-ea"/>
                <a:cs typeface="+mn-cs"/>
                <a:sym typeface="Century Gothic"/>
              </a:rPr>
              <a:t>CVPR 2013 (oral)</a:t>
            </a:r>
          </a:p>
          <a:p>
            <a:pPr marL="889000" lvl="1" indent="-571500" algn="l">
              <a:spcBef>
                <a:spcPts val="2400"/>
              </a:spcBef>
              <a:buSzPct val="125000"/>
              <a:buChar char="•"/>
              <a:defRPr sz="1800"/>
            </a:pPr>
            <a:r>
              <a:rPr sz="2100" dirty="0">
                <a:latin typeface="+mn-lt"/>
                <a:ea typeface="+mn-ea"/>
                <a:cs typeface="+mn-cs"/>
                <a:sym typeface="Century Gothic"/>
              </a:rPr>
              <a:t>S. Gupta, R. B. Girshick, P. Arbeláez, and J. Malik</a:t>
            </a:r>
            <a:br>
              <a:rPr sz="2100" dirty="0">
                <a:latin typeface="+mn-lt"/>
                <a:ea typeface="+mn-ea"/>
                <a:cs typeface="+mn-cs"/>
                <a:sym typeface="Century Gothic"/>
              </a:rPr>
            </a:br>
            <a:r>
              <a:rPr sz="2100" b="1" dirty="0">
                <a:latin typeface="+mn-lt"/>
                <a:ea typeface="+mn-ea"/>
                <a:cs typeface="+mn-cs"/>
                <a:sym typeface="Century Gothic"/>
              </a:rPr>
              <a:t>Object Detection and Segmentation using Semantically Rich Image and Depth Features</a:t>
            </a:r>
            <a:br>
              <a:rPr sz="2100" b="1" dirty="0">
                <a:latin typeface="+mn-lt"/>
                <a:ea typeface="+mn-ea"/>
                <a:cs typeface="+mn-cs"/>
                <a:sym typeface="Century Gothic"/>
              </a:rPr>
            </a:br>
            <a:r>
              <a:rPr sz="2100" dirty="0">
                <a:solidFill>
                  <a:srgbClr val="0433FF"/>
                </a:solidFill>
                <a:latin typeface="+mn-lt"/>
                <a:ea typeface="+mn-ea"/>
                <a:cs typeface="+mn-cs"/>
                <a:sym typeface="Century Gothic"/>
              </a:rPr>
              <a:t>ECCV 2014</a:t>
            </a:r>
          </a:p>
          <a:p>
            <a:pPr marL="889000" lvl="1" indent="-571500" algn="l">
              <a:spcBef>
                <a:spcPts val="2400"/>
              </a:spcBef>
              <a:buSzPct val="125000"/>
              <a:buChar char="•"/>
              <a:defRPr sz="1800"/>
            </a:pPr>
            <a:r>
              <a:rPr sz="2100" dirty="0">
                <a:latin typeface="+mn-lt"/>
                <a:ea typeface="+mn-ea"/>
                <a:cs typeface="+mn-cs"/>
                <a:sym typeface="Century Gothic"/>
              </a:rPr>
              <a:t>S. Gupta, P. Arbeláez, R. B. Girshick, and J. Malik </a:t>
            </a:r>
            <a:br>
              <a:rPr sz="2100" dirty="0">
                <a:latin typeface="+mn-lt"/>
                <a:ea typeface="+mn-ea"/>
                <a:cs typeface="+mn-cs"/>
                <a:sym typeface="Century Gothic"/>
              </a:rPr>
            </a:br>
            <a:r>
              <a:rPr sz="2100" b="1" dirty="0">
                <a:latin typeface="+mn-lt"/>
                <a:ea typeface="+mn-ea"/>
                <a:cs typeface="+mn-cs"/>
                <a:sym typeface="Century Gothic"/>
              </a:rPr>
              <a:t>Indoor Scene Understanding with RGB-D Images: Bottom-up Segmentation, Object Detection and Semantic Segmentation</a:t>
            </a:r>
            <a:br>
              <a:rPr sz="2100" b="1" dirty="0">
                <a:latin typeface="+mn-lt"/>
                <a:ea typeface="+mn-ea"/>
                <a:cs typeface="+mn-cs"/>
                <a:sym typeface="Century Gothic"/>
              </a:rPr>
            </a:br>
            <a:r>
              <a:rPr sz="2100" dirty="0" smtClean="0">
                <a:solidFill>
                  <a:srgbClr val="0433FF"/>
                </a:solidFill>
                <a:latin typeface="+mn-lt"/>
                <a:ea typeface="+mn-ea"/>
                <a:cs typeface="+mn-cs"/>
                <a:sym typeface="Century Gothic"/>
              </a:rPr>
              <a:t>IJCV </a:t>
            </a:r>
            <a:r>
              <a:rPr sz="2100" dirty="0">
                <a:solidFill>
                  <a:srgbClr val="0433FF"/>
                </a:solidFill>
                <a:latin typeface="+mn-lt"/>
                <a:ea typeface="+mn-ea"/>
                <a:cs typeface="+mn-cs"/>
                <a:sym typeface="Century Gothic"/>
              </a:rPr>
              <a:t>2014</a:t>
            </a:r>
          </a:p>
          <a:p>
            <a:pPr marL="889000" lvl="1" indent="-571500" algn="l">
              <a:spcBef>
                <a:spcPts val="2400"/>
              </a:spcBef>
              <a:buSzPct val="125000"/>
              <a:buChar char="•"/>
              <a:defRPr sz="1800"/>
            </a:pPr>
            <a:r>
              <a:rPr sz="2100" dirty="0">
                <a:latin typeface="+mn-lt"/>
                <a:ea typeface="+mn-ea"/>
                <a:cs typeface="+mn-cs"/>
                <a:sym typeface="Century Gothic"/>
              </a:rPr>
              <a:t>S. Gupta, P. Arbeláez, R. B. Girshick, and J. Malik </a:t>
            </a:r>
            <a:br>
              <a:rPr sz="2100" dirty="0">
                <a:latin typeface="+mn-lt"/>
                <a:ea typeface="+mn-ea"/>
                <a:cs typeface="+mn-cs"/>
                <a:sym typeface="Century Gothic"/>
              </a:rPr>
            </a:br>
            <a:r>
              <a:rPr lang="en-US" sz="2100" b="1" dirty="0" smtClean="0">
                <a:latin typeface="+mn-lt"/>
                <a:ea typeface="+mn-ea"/>
                <a:cs typeface="+mn-cs"/>
                <a:sym typeface="Century Gothic"/>
              </a:rPr>
              <a:t>Aligning </a:t>
            </a:r>
            <a:r>
              <a:rPr sz="2100" b="1" dirty="0" smtClean="0">
                <a:latin typeface="+mn-lt"/>
                <a:ea typeface="+mn-ea"/>
                <a:cs typeface="+mn-cs"/>
                <a:sym typeface="Century Gothic"/>
              </a:rPr>
              <a:t>3D</a:t>
            </a:r>
            <a:r>
              <a:rPr lang="en-US" sz="2100" b="1" dirty="0" smtClean="0">
                <a:latin typeface="+mn-lt"/>
                <a:ea typeface="+mn-ea"/>
                <a:cs typeface="+mn-cs"/>
                <a:sym typeface="Century Gothic"/>
              </a:rPr>
              <a:t> Models to RGB-D Images of Cluttered Scenes                                                   </a:t>
            </a:r>
            <a:r>
              <a:rPr lang="en-US" sz="2100" dirty="0" smtClean="0">
                <a:solidFill>
                  <a:srgbClr val="0433FF"/>
                </a:solidFill>
                <a:latin typeface="+mn-lt"/>
                <a:ea typeface="+mn-ea"/>
                <a:cs typeface="+mn-cs"/>
                <a:sym typeface="Century Gothic"/>
              </a:rPr>
              <a:t>CVPR </a:t>
            </a:r>
            <a:r>
              <a:rPr lang="en-US" sz="2100" dirty="0" smtClean="0">
                <a:solidFill>
                  <a:srgbClr val="0433FF"/>
                </a:solidFill>
                <a:latin typeface="+mn-lt"/>
                <a:ea typeface="+mn-ea"/>
                <a:cs typeface="+mn-cs"/>
                <a:sym typeface="Century Gothic"/>
              </a:rPr>
              <a:t>2015, available on arXiv</a:t>
            </a:r>
            <a:endParaRPr sz="2100" dirty="0">
              <a:solidFill>
                <a:srgbClr val="0433FF"/>
              </a:solidFill>
              <a:latin typeface="+mn-lt"/>
              <a:ea typeface="+mn-ea"/>
              <a:cs typeface="+mn-cs"/>
              <a:sym typeface="Century Gothic"/>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p:nvPr/>
        </p:nvSpPr>
        <p:spPr>
          <a:xfrm flipH="1">
            <a:off x="9658350" y="74913"/>
            <a:ext cx="1" cy="9597309"/>
          </a:xfrm>
          <a:prstGeom prst="line">
            <a:avLst/>
          </a:prstGeom>
          <a:ln w="25400">
            <a:solidFill>
              <a:srgbClr val="000000">
                <a:alpha val="20000"/>
              </a:srgbClr>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79" name="Shape 179"/>
          <p:cNvSpPr>
            <a:spLocks noGrp="1"/>
          </p:cNvSpPr>
          <p:nvPr>
            <p:ph type="title"/>
          </p:nvPr>
        </p:nvSpPr>
        <p:spPr>
          <a:prstGeom prst="rect">
            <a:avLst/>
          </a:prstGeom>
        </p:spPr>
        <p:txBody>
          <a:bodyPr/>
          <a:lstStyle/>
          <a:p>
            <a:pPr lvl="0">
              <a:defRPr sz="1800"/>
            </a:pPr>
            <a:r>
              <a:rPr sz="5600"/>
              <a:t>Overview</a:t>
            </a:r>
          </a:p>
        </p:txBody>
      </p:sp>
      <p:sp>
        <p:nvSpPr>
          <p:cNvPr id="180" name="Shape 180"/>
          <p:cNvSpPr>
            <a:spLocks noGrp="1"/>
          </p:cNvSpPr>
          <p:nvPr>
            <p:ph type="sldNum" sz="quarter" idx="2"/>
          </p:nvPr>
        </p:nvSpPr>
        <p:spPr>
          <a:xfrm>
            <a:off x="12579350" y="9144000"/>
            <a:ext cx="228600" cy="3683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7</a:t>
            </a:fld>
            <a:endParaRPr/>
          </a:p>
        </p:txBody>
      </p:sp>
      <p:pic>
        <p:nvPicPr>
          <p:cNvPr id="181" name="color.png"/>
          <p:cNvPicPr/>
          <p:nvPr/>
        </p:nvPicPr>
        <p:blipFill>
          <a:blip r:embed="rId3" cstate="screen">
            <a:extLst>
              <a:ext uri="{28A0092B-C50C-407E-A947-70E740481C1C}">
                <a14:useLocalDpi xmlns:a14="http://schemas.microsoft.com/office/drawing/2010/main"/>
              </a:ext>
            </a:extLst>
          </a:blip>
          <a:stretch>
            <a:fillRect/>
          </a:stretch>
        </p:blipFill>
        <p:spPr>
          <a:xfrm>
            <a:off x="304800" y="2616200"/>
            <a:ext cx="2476500" cy="1879486"/>
          </a:xfrm>
          <a:prstGeom prst="rect">
            <a:avLst/>
          </a:prstGeom>
          <a:ln w="12700">
            <a:miter lim="400000"/>
          </a:ln>
        </p:spPr>
      </p:pic>
      <p:pic>
        <p:nvPicPr>
          <p:cNvPr id="182" name="img_6407.png"/>
          <p:cNvPicPr/>
          <p:nvPr/>
        </p:nvPicPr>
        <p:blipFill>
          <a:blip r:embed="rId4" cstate="screen">
            <a:extLst>
              <a:ext uri="{28A0092B-C50C-407E-A947-70E740481C1C}">
                <a14:useLocalDpi xmlns:a14="http://schemas.microsoft.com/office/drawing/2010/main"/>
              </a:ext>
            </a:extLst>
          </a:blip>
          <a:stretch>
            <a:fillRect/>
          </a:stretch>
        </p:blipFill>
        <p:spPr>
          <a:xfrm>
            <a:off x="304800" y="4711700"/>
            <a:ext cx="2476499" cy="1879486"/>
          </a:xfrm>
          <a:prstGeom prst="rect">
            <a:avLst/>
          </a:prstGeom>
          <a:ln w="12700">
            <a:miter lim="400000"/>
          </a:ln>
        </p:spPr>
      </p:pic>
      <p:sp>
        <p:nvSpPr>
          <p:cNvPr id="183" name="Shape 183"/>
          <p:cNvSpPr/>
          <p:nvPr/>
        </p:nvSpPr>
        <p:spPr>
          <a:xfrm>
            <a:off x="230646" y="6635750"/>
            <a:ext cx="26035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304800">
              <a:defRPr sz="1800"/>
            </a:pPr>
            <a:r>
              <a:rPr>
                <a:latin typeface="+mn-lt"/>
                <a:ea typeface="+mn-ea"/>
                <a:cs typeface="+mn-cs"/>
                <a:sym typeface="Century Gothic"/>
              </a:rPr>
              <a:t>Color and Depth </a:t>
            </a:r>
          </a:p>
          <a:p>
            <a:pPr lvl="0" defTabSz="304800">
              <a:defRPr sz="1800"/>
            </a:pPr>
            <a:r>
              <a:rPr>
                <a:latin typeface="+mn-lt"/>
                <a:ea typeface="+mn-ea"/>
                <a:cs typeface="+mn-cs"/>
                <a:sym typeface="Century Gothic"/>
              </a:rPr>
              <a:t>Image Pair</a:t>
            </a:r>
          </a:p>
        </p:txBody>
      </p:sp>
      <p:pic>
        <p:nvPicPr>
          <p:cNvPr id="184" name="droppedImage.png"/>
          <p:cNvPicPr/>
          <p:nvPr/>
        </p:nvPicPr>
        <p:blipFill>
          <a:blip r:embed="rId5" cstate="screen">
            <a:extLst>
              <a:ext uri="{28A0092B-C50C-407E-A947-70E740481C1C}">
                <a14:useLocalDpi xmlns:a14="http://schemas.microsoft.com/office/drawing/2010/main"/>
              </a:ext>
            </a:extLst>
          </a:blip>
          <a:stretch>
            <a:fillRect/>
          </a:stretch>
        </p:blipFill>
        <p:spPr>
          <a:xfrm>
            <a:off x="3492500" y="2400300"/>
            <a:ext cx="2476499" cy="1879486"/>
          </a:xfrm>
          <a:prstGeom prst="rect">
            <a:avLst/>
          </a:prstGeom>
          <a:ln w="12700">
            <a:miter lim="400000"/>
          </a:ln>
        </p:spPr>
      </p:pic>
      <p:pic>
        <p:nvPicPr>
          <p:cNvPr id="185" name="regionProp.png"/>
          <p:cNvPicPr/>
          <p:nvPr/>
        </p:nvPicPr>
        <p:blipFill>
          <a:blip r:embed="rId6" cstate="screen">
            <a:extLst>
              <a:ext uri="{28A0092B-C50C-407E-A947-70E740481C1C}">
                <a14:useLocalDpi xmlns:a14="http://schemas.microsoft.com/office/drawing/2010/main"/>
              </a:ext>
            </a:extLst>
          </a:blip>
          <a:stretch>
            <a:fillRect/>
          </a:stretch>
        </p:blipFill>
        <p:spPr>
          <a:xfrm>
            <a:off x="3644900" y="5283200"/>
            <a:ext cx="2476500" cy="1879486"/>
          </a:xfrm>
          <a:prstGeom prst="rect">
            <a:avLst/>
          </a:prstGeom>
          <a:ln w="38100">
            <a:solidFill>
              <a:srgbClr val="0433FF"/>
            </a:solidFill>
            <a:miter lim="400000"/>
          </a:ln>
        </p:spPr>
      </p:pic>
      <p:pic>
        <p:nvPicPr>
          <p:cNvPr id="186" name="regionProp.png"/>
          <p:cNvPicPr/>
          <p:nvPr/>
        </p:nvPicPr>
        <p:blipFill>
          <a:blip r:embed="rId6" cstate="screen">
            <a:extLst>
              <a:ext uri="{28A0092B-C50C-407E-A947-70E740481C1C}">
                <a14:useLocalDpi xmlns:a14="http://schemas.microsoft.com/office/drawing/2010/main"/>
              </a:ext>
            </a:extLst>
          </a:blip>
          <a:stretch>
            <a:fillRect/>
          </a:stretch>
        </p:blipFill>
        <p:spPr>
          <a:xfrm>
            <a:off x="3530600" y="5372100"/>
            <a:ext cx="2476500" cy="1879486"/>
          </a:xfrm>
          <a:prstGeom prst="rect">
            <a:avLst/>
          </a:prstGeom>
          <a:ln w="38100">
            <a:solidFill>
              <a:srgbClr val="0433FF"/>
            </a:solidFill>
            <a:miter lim="400000"/>
          </a:ln>
        </p:spPr>
      </p:pic>
      <p:pic>
        <p:nvPicPr>
          <p:cNvPr id="187" name="regionProp.png"/>
          <p:cNvPicPr/>
          <p:nvPr/>
        </p:nvPicPr>
        <p:blipFill>
          <a:blip r:embed="rId6" cstate="screen">
            <a:extLst>
              <a:ext uri="{28A0092B-C50C-407E-A947-70E740481C1C}">
                <a14:useLocalDpi xmlns:a14="http://schemas.microsoft.com/office/drawing/2010/main"/>
              </a:ext>
            </a:extLst>
          </a:blip>
          <a:stretch>
            <a:fillRect/>
          </a:stretch>
        </p:blipFill>
        <p:spPr>
          <a:xfrm>
            <a:off x="3390900" y="5486400"/>
            <a:ext cx="2476500" cy="1879486"/>
          </a:xfrm>
          <a:prstGeom prst="rect">
            <a:avLst/>
          </a:prstGeom>
          <a:ln w="38100">
            <a:solidFill>
              <a:srgbClr val="0433FF"/>
            </a:solidFill>
            <a:miter lim="400000"/>
          </a:ln>
        </p:spPr>
      </p:pic>
      <p:sp>
        <p:nvSpPr>
          <p:cNvPr id="188" name="Shape 188"/>
          <p:cNvSpPr/>
          <p:nvPr/>
        </p:nvSpPr>
        <p:spPr>
          <a:xfrm>
            <a:off x="3642971" y="4286250"/>
            <a:ext cx="2192351"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1800">
                <a:latin typeface="+mn-lt"/>
                <a:ea typeface="+mn-ea"/>
                <a:cs typeface="+mn-cs"/>
                <a:sym typeface="Century Gothic"/>
              </a:defRPr>
            </a:lvl1pPr>
          </a:lstStyle>
          <a:p>
            <a:pPr lvl="0"/>
            <a:r>
              <a:t>Contour Detection</a:t>
            </a:r>
          </a:p>
        </p:txBody>
      </p:sp>
      <p:sp>
        <p:nvSpPr>
          <p:cNvPr id="189" name="Shape 189"/>
          <p:cNvSpPr/>
          <p:nvPr/>
        </p:nvSpPr>
        <p:spPr>
          <a:xfrm>
            <a:off x="3711810" y="7359650"/>
            <a:ext cx="2029273"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304800">
              <a:defRPr sz="1800"/>
            </a:pPr>
            <a:r>
              <a:rPr>
                <a:latin typeface="+mn-lt"/>
                <a:ea typeface="+mn-ea"/>
                <a:cs typeface="+mn-cs"/>
                <a:sym typeface="Century Gothic"/>
              </a:rPr>
              <a:t>Region Proposal </a:t>
            </a:r>
          </a:p>
          <a:p>
            <a:pPr lvl="0" defTabSz="304800">
              <a:defRPr sz="1800"/>
            </a:pPr>
            <a:r>
              <a:rPr>
                <a:latin typeface="+mn-lt"/>
                <a:ea typeface="+mn-ea"/>
                <a:cs typeface="+mn-cs"/>
                <a:sym typeface="Century Gothic"/>
              </a:rPr>
              <a:t>Generation</a:t>
            </a:r>
          </a:p>
        </p:txBody>
      </p:sp>
      <p:pic>
        <p:nvPicPr>
          <p:cNvPr id="190" name="regionProp.png"/>
          <p:cNvPicPr/>
          <p:nvPr/>
        </p:nvPicPr>
        <p:blipFill>
          <a:blip r:embed="rId6" cstate="screen">
            <a:alphaModFix amt="20000"/>
            <a:extLst>
              <a:ext uri="{28A0092B-C50C-407E-A947-70E740481C1C}">
                <a14:useLocalDpi xmlns:a14="http://schemas.microsoft.com/office/drawing/2010/main"/>
              </a:ext>
            </a:extLst>
          </a:blip>
          <a:stretch>
            <a:fillRect/>
          </a:stretch>
        </p:blipFill>
        <p:spPr>
          <a:xfrm>
            <a:off x="6781800" y="5092700"/>
            <a:ext cx="2476500" cy="1879486"/>
          </a:xfrm>
          <a:prstGeom prst="rect">
            <a:avLst/>
          </a:prstGeom>
          <a:ln w="12700">
            <a:miter lim="400000"/>
          </a:ln>
        </p:spPr>
      </p:pic>
      <p:pic>
        <p:nvPicPr>
          <p:cNvPr id="191" name="ss.png"/>
          <p:cNvPicPr/>
          <p:nvPr/>
        </p:nvPicPr>
        <p:blipFill>
          <a:blip r:embed="rId7" cstate="screen">
            <a:alphaModFix amt="20000"/>
            <a:extLst>
              <a:ext uri="{28A0092B-C50C-407E-A947-70E740481C1C}">
                <a14:useLocalDpi xmlns:a14="http://schemas.microsoft.com/office/drawing/2010/main"/>
              </a:ext>
            </a:extLst>
          </a:blip>
          <a:stretch>
            <a:fillRect/>
          </a:stretch>
        </p:blipFill>
        <p:spPr>
          <a:xfrm>
            <a:off x="6819900" y="2400300"/>
            <a:ext cx="2476500" cy="1879486"/>
          </a:xfrm>
          <a:prstGeom prst="rect">
            <a:avLst/>
          </a:prstGeom>
          <a:ln w="12700">
            <a:miter lim="400000"/>
          </a:ln>
        </p:spPr>
      </p:pic>
      <p:sp>
        <p:nvSpPr>
          <p:cNvPr id="192" name="Shape 192"/>
          <p:cNvSpPr/>
          <p:nvPr/>
        </p:nvSpPr>
        <p:spPr>
          <a:xfrm>
            <a:off x="7054484" y="6953250"/>
            <a:ext cx="2057512" cy="381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304800">
              <a:defRPr sz="1800">
                <a:latin typeface="+mn-lt"/>
                <a:ea typeface="+mn-ea"/>
                <a:cs typeface="+mn-cs"/>
                <a:sym typeface="Century Gothic"/>
              </a:defRPr>
            </a:lvl1pPr>
          </a:lstStyle>
          <a:p>
            <a:pPr lvl="0"/>
            <a:r>
              <a:t>Object Detection</a:t>
            </a:r>
          </a:p>
        </p:txBody>
      </p:sp>
      <p:sp>
        <p:nvSpPr>
          <p:cNvPr id="193" name="Shape 193"/>
          <p:cNvSpPr/>
          <p:nvPr/>
        </p:nvSpPr>
        <p:spPr>
          <a:xfrm>
            <a:off x="7116371" y="4260850"/>
            <a:ext cx="1915084" cy="381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304800">
              <a:defRPr sz="1800">
                <a:latin typeface="+mn-lt"/>
                <a:ea typeface="+mn-ea"/>
                <a:cs typeface="+mn-cs"/>
                <a:sym typeface="Century Gothic"/>
              </a:defRPr>
            </a:lvl1pPr>
          </a:lstStyle>
          <a:p>
            <a:pPr lvl="0"/>
            <a:r>
              <a:t>Semantic Segm.</a:t>
            </a:r>
          </a:p>
        </p:txBody>
      </p:sp>
      <p:sp>
        <p:nvSpPr>
          <p:cNvPr id="194" name="Shape 194"/>
          <p:cNvSpPr/>
          <p:nvPr/>
        </p:nvSpPr>
        <p:spPr>
          <a:xfrm>
            <a:off x="4216400" y="6201523"/>
            <a:ext cx="546100" cy="698501"/>
          </a:xfrm>
          <a:custGeom>
            <a:avLst/>
            <a:gdLst/>
            <a:ahLst/>
            <a:cxnLst>
              <a:cxn ang="0">
                <a:pos x="wd2" y="hd2"/>
              </a:cxn>
              <a:cxn ang="5400000">
                <a:pos x="wd2" y="hd2"/>
              </a:cxn>
              <a:cxn ang="10800000">
                <a:pos x="wd2" y="hd2"/>
              </a:cxn>
              <a:cxn ang="16200000">
                <a:pos x="wd2" y="hd2"/>
              </a:cxn>
            </a:cxnLst>
            <a:rect l="0" t="0" r="r" b="b"/>
            <a:pathLst>
              <a:path w="21600" h="21207" extrusionOk="0">
                <a:moveTo>
                  <a:pt x="2335" y="0"/>
                </a:moveTo>
                <a:lnTo>
                  <a:pt x="11092" y="390"/>
                </a:lnTo>
                <a:cubicBezTo>
                  <a:pt x="11092" y="390"/>
                  <a:pt x="14458" y="124"/>
                  <a:pt x="16346" y="4295"/>
                </a:cubicBezTo>
                <a:cubicBezTo>
                  <a:pt x="18234" y="8467"/>
                  <a:pt x="20432" y="11324"/>
                  <a:pt x="20432" y="11324"/>
                </a:cubicBezTo>
                <a:lnTo>
                  <a:pt x="21600" y="17181"/>
                </a:lnTo>
                <a:cubicBezTo>
                  <a:pt x="21600" y="17181"/>
                  <a:pt x="21333" y="20572"/>
                  <a:pt x="20432" y="21086"/>
                </a:cubicBezTo>
                <a:cubicBezTo>
                  <a:pt x="19532" y="21600"/>
                  <a:pt x="9924" y="20305"/>
                  <a:pt x="9924" y="20305"/>
                </a:cubicBezTo>
                <a:lnTo>
                  <a:pt x="3503" y="17572"/>
                </a:lnTo>
                <a:lnTo>
                  <a:pt x="3503" y="11714"/>
                </a:lnTo>
                <a:lnTo>
                  <a:pt x="3503" y="5857"/>
                </a:lnTo>
                <a:lnTo>
                  <a:pt x="0" y="1952"/>
                </a:lnTo>
                <a:lnTo>
                  <a:pt x="2335" y="0"/>
                </a:lnTo>
                <a:close/>
              </a:path>
            </a:pathLst>
          </a:custGeom>
          <a:solidFill>
            <a:srgbClr val="FF9300"/>
          </a:solidFill>
          <a:ln w="38100">
            <a:solidFill/>
            <a:miter lim="400000"/>
          </a:ln>
        </p:spPr>
        <p:txBody>
          <a:bodyPr lIns="0" tIns="0" rIns="0" bIns="0" anchor="ctr"/>
          <a:lstStyle/>
          <a:p>
            <a:pPr lvl="0" defTabSz="304800">
              <a:defRPr sz="2600">
                <a:latin typeface="+mn-lt"/>
                <a:ea typeface="+mn-ea"/>
                <a:cs typeface="+mn-cs"/>
                <a:sym typeface="Century Gothic"/>
              </a:defRPr>
            </a:pPr>
            <a:endParaRPr/>
          </a:p>
        </p:txBody>
      </p:sp>
      <p:sp>
        <p:nvSpPr>
          <p:cNvPr id="195" name="Shape 195"/>
          <p:cNvSpPr/>
          <p:nvPr/>
        </p:nvSpPr>
        <p:spPr>
          <a:xfrm>
            <a:off x="913110" y="1047750"/>
            <a:ext cx="1053406"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Input</a:t>
            </a:r>
          </a:p>
        </p:txBody>
      </p:sp>
      <p:sp>
        <p:nvSpPr>
          <p:cNvPr id="196" name="Shape 196"/>
          <p:cNvSpPr/>
          <p:nvPr/>
        </p:nvSpPr>
        <p:spPr>
          <a:xfrm flipH="1">
            <a:off x="3022599" y="1205620"/>
            <a:ext cx="1" cy="6213209"/>
          </a:xfrm>
          <a:prstGeom prst="line">
            <a:avLst/>
          </a:prstGeom>
          <a:ln w="12700">
            <a:solidFill>
              <a:srgbClr val="929292"/>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97" name="Shape 197"/>
          <p:cNvSpPr/>
          <p:nvPr/>
        </p:nvSpPr>
        <p:spPr>
          <a:xfrm>
            <a:off x="3170262" y="1054100"/>
            <a:ext cx="3018682"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Re-organization</a:t>
            </a:r>
          </a:p>
        </p:txBody>
      </p:sp>
      <p:sp>
        <p:nvSpPr>
          <p:cNvPr id="198" name="Shape 198"/>
          <p:cNvSpPr/>
          <p:nvPr/>
        </p:nvSpPr>
        <p:spPr>
          <a:xfrm flipH="1">
            <a:off x="6426199" y="1206500"/>
            <a:ext cx="2" cy="6210849"/>
          </a:xfrm>
          <a:prstGeom prst="line">
            <a:avLst/>
          </a:prstGeom>
          <a:ln w="12700">
            <a:solidFill>
              <a:srgbClr val="929292">
                <a:alpha val="20000"/>
              </a:srgbClr>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99" name="Shape 199"/>
          <p:cNvSpPr/>
          <p:nvPr/>
        </p:nvSpPr>
        <p:spPr>
          <a:xfrm>
            <a:off x="6853777" y="1054100"/>
            <a:ext cx="2341327" cy="571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Recognition</a:t>
            </a:r>
          </a:p>
        </p:txBody>
      </p:sp>
      <p:sp>
        <p:nvSpPr>
          <p:cNvPr id="200" name="Shape 200"/>
          <p:cNvSpPr/>
          <p:nvPr/>
        </p:nvSpPr>
        <p:spPr>
          <a:xfrm flipH="1">
            <a:off x="5964693" y="3340102"/>
            <a:ext cx="859306" cy="1"/>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201" name="Shape 201"/>
          <p:cNvSpPr/>
          <p:nvPr/>
        </p:nvSpPr>
        <p:spPr>
          <a:xfrm flipH="1">
            <a:off x="6145168" y="6019800"/>
            <a:ext cx="641360" cy="1"/>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202" name="Shape 202"/>
          <p:cNvSpPr/>
          <p:nvPr/>
        </p:nvSpPr>
        <p:spPr>
          <a:xfrm>
            <a:off x="6946900" y="4291919"/>
            <a:ext cx="0" cy="801168"/>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203" name="Shape 203"/>
          <p:cNvSpPr/>
          <p:nvPr/>
        </p:nvSpPr>
        <p:spPr>
          <a:xfrm>
            <a:off x="9783378" y="882650"/>
            <a:ext cx="3060701" cy="1041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304800">
              <a:defRPr sz="3000">
                <a:solidFill>
                  <a:srgbClr val="0433FF"/>
                </a:solidFill>
                <a:latin typeface="+mn-lt"/>
                <a:ea typeface="+mn-ea"/>
                <a:cs typeface="+mn-cs"/>
                <a:sym typeface="Century Gothic"/>
              </a:defRPr>
            </a:lvl1pPr>
          </a:lstStyle>
          <a:p>
            <a:pPr lvl="0">
              <a:defRPr sz="1800">
                <a:solidFill>
                  <a:srgbClr val="000000"/>
                </a:solidFill>
              </a:defRPr>
            </a:pPr>
            <a:r>
              <a:rPr sz="3000">
                <a:solidFill>
                  <a:srgbClr val="0433FF"/>
                </a:solidFill>
              </a:rPr>
              <a:t>Detailed 3D Understanding</a:t>
            </a:r>
          </a:p>
        </p:txBody>
      </p:sp>
      <p:pic>
        <p:nvPicPr>
          <p:cNvPr id="204" name="a.png"/>
          <p:cNvPicPr/>
          <p:nvPr/>
        </p:nvPicPr>
        <p:blipFill>
          <a:blip r:embed="rId8" cstate="screen">
            <a:alphaModFix amt="20000"/>
            <a:extLst>
              <a:ext uri="{28A0092B-C50C-407E-A947-70E740481C1C}">
                <a14:useLocalDpi xmlns:a14="http://schemas.microsoft.com/office/drawing/2010/main"/>
              </a:ext>
            </a:extLst>
          </a:blip>
          <a:stretch>
            <a:fillRect/>
          </a:stretch>
        </p:blipFill>
        <p:spPr>
          <a:xfrm>
            <a:off x="10045700" y="2400300"/>
            <a:ext cx="2476500" cy="1879600"/>
          </a:xfrm>
          <a:prstGeom prst="rect">
            <a:avLst/>
          </a:prstGeom>
          <a:ln w="12700">
            <a:solidFill/>
            <a:miter lim="400000"/>
          </a:ln>
        </p:spPr>
      </p:pic>
      <p:sp>
        <p:nvSpPr>
          <p:cNvPr id="205" name="Shape 205"/>
          <p:cNvSpPr/>
          <p:nvPr/>
        </p:nvSpPr>
        <p:spPr>
          <a:xfrm flipH="1">
            <a:off x="9257965" y="6046266"/>
            <a:ext cx="788025" cy="1"/>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pic>
        <p:nvPicPr>
          <p:cNvPr id="206" name="mask.png"/>
          <p:cNvPicPr/>
          <p:nvPr/>
        </p:nvPicPr>
        <p:blipFill>
          <a:blip r:embed="rId9" cstate="screen">
            <a:alphaModFix amt="20000"/>
            <a:extLst>
              <a:ext uri="{28A0092B-C50C-407E-A947-70E740481C1C}">
                <a14:useLocalDpi xmlns:a14="http://schemas.microsoft.com/office/drawing/2010/main"/>
              </a:ext>
            </a:extLst>
          </a:blip>
          <a:stretch>
            <a:fillRect/>
          </a:stretch>
        </p:blipFill>
        <p:spPr>
          <a:xfrm>
            <a:off x="10045700" y="4864100"/>
            <a:ext cx="2476499" cy="1879486"/>
          </a:xfrm>
          <a:prstGeom prst="rect">
            <a:avLst/>
          </a:prstGeom>
          <a:ln w="12700">
            <a:miter lim="400000"/>
          </a:ln>
        </p:spPr>
      </p:pic>
      <p:sp>
        <p:nvSpPr>
          <p:cNvPr id="207" name="Shape 207"/>
          <p:cNvSpPr/>
          <p:nvPr/>
        </p:nvSpPr>
        <p:spPr>
          <a:xfrm>
            <a:off x="10380284" y="6686550"/>
            <a:ext cx="1820876" cy="381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304800">
              <a:defRPr sz="1800">
                <a:latin typeface="+mn-lt"/>
                <a:ea typeface="+mn-ea"/>
                <a:cs typeface="+mn-cs"/>
                <a:sym typeface="Century Gothic"/>
              </a:defRPr>
            </a:lvl1pPr>
          </a:lstStyle>
          <a:p>
            <a:pPr lvl="0"/>
            <a:r>
              <a:t>Instance Segm.</a:t>
            </a:r>
          </a:p>
        </p:txBody>
      </p:sp>
      <p:sp>
        <p:nvSpPr>
          <p:cNvPr id="208" name="Shape 208"/>
          <p:cNvSpPr/>
          <p:nvPr/>
        </p:nvSpPr>
        <p:spPr>
          <a:xfrm>
            <a:off x="10385573" y="9010650"/>
            <a:ext cx="1854201" cy="381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304800">
              <a:defRPr sz="1800">
                <a:latin typeface="+mn-lt"/>
                <a:ea typeface="+mn-ea"/>
                <a:cs typeface="+mn-cs"/>
                <a:sym typeface="Century Gothic"/>
              </a:defRPr>
            </a:lvl1pPr>
          </a:lstStyle>
          <a:p>
            <a:pPr lvl="0"/>
            <a:r>
              <a:t>Pose Estimation</a:t>
            </a:r>
          </a:p>
        </p:txBody>
      </p:sp>
      <p:sp>
        <p:nvSpPr>
          <p:cNvPr id="209" name="Shape 209"/>
          <p:cNvSpPr/>
          <p:nvPr/>
        </p:nvSpPr>
        <p:spPr>
          <a:xfrm flipH="1" flipV="1">
            <a:off x="9276171" y="6064494"/>
            <a:ext cx="770906" cy="2076341"/>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210" name="Shape 210"/>
          <p:cNvSpPr/>
          <p:nvPr/>
        </p:nvSpPr>
        <p:spPr>
          <a:xfrm rot="8104149">
            <a:off x="11086763" y="7555335"/>
            <a:ext cx="1154992" cy="723900"/>
          </a:xfrm>
          <a:prstGeom prst="rect">
            <a:avLst/>
          </a:prstGeom>
          <a:solidFill>
            <a:srgbClr val="FFFFFF">
              <a:alpha val="20000"/>
            </a:srgbClr>
          </a:solidFill>
          <a:ln w="38100">
            <a:solidFill>
              <a:srgbClr val="0433FF">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211" name="Shape 211"/>
          <p:cNvSpPr/>
          <p:nvPr/>
        </p:nvSpPr>
        <p:spPr>
          <a:xfrm rot="8104149">
            <a:off x="11339624" y="7451300"/>
            <a:ext cx="250343" cy="298451"/>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212" name="Shape 212"/>
          <p:cNvSpPr/>
          <p:nvPr/>
        </p:nvSpPr>
        <p:spPr>
          <a:xfrm rot="8104149">
            <a:off x="11958229" y="7354413"/>
            <a:ext cx="250344" cy="298451"/>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213" name="Shape 213"/>
          <p:cNvSpPr/>
          <p:nvPr/>
        </p:nvSpPr>
        <p:spPr>
          <a:xfrm rot="8104149">
            <a:off x="11561164" y="7230295"/>
            <a:ext cx="250343" cy="298450"/>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214" name="Shape 214"/>
          <p:cNvSpPr/>
          <p:nvPr/>
        </p:nvSpPr>
        <p:spPr>
          <a:xfrm rot="8104149">
            <a:off x="11105544" y="7675848"/>
            <a:ext cx="250344" cy="298450"/>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215" name="Shape 215"/>
          <p:cNvSpPr/>
          <p:nvPr/>
        </p:nvSpPr>
        <p:spPr>
          <a:xfrm rot="8104149">
            <a:off x="12081389" y="7751775"/>
            <a:ext cx="250344" cy="298450"/>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216" name="Shape 216"/>
          <p:cNvSpPr/>
          <p:nvPr/>
        </p:nvSpPr>
        <p:spPr>
          <a:xfrm rot="8104149">
            <a:off x="11859849" y="7972783"/>
            <a:ext cx="250344" cy="298451"/>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217" name="Shape 217"/>
          <p:cNvSpPr/>
          <p:nvPr/>
        </p:nvSpPr>
        <p:spPr>
          <a:xfrm rot="8104149">
            <a:off x="11625767" y="8197329"/>
            <a:ext cx="250344" cy="298451"/>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218" name="Shape 218"/>
          <p:cNvSpPr/>
          <p:nvPr/>
        </p:nvSpPr>
        <p:spPr>
          <a:xfrm rot="8104149">
            <a:off x="11128458" y="8182184"/>
            <a:ext cx="250344" cy="298450"/>
          </a:xfrm>
          <a:prstGeom prst="rect">
            <a:avLst/>
          </a:prstGeom>
          <a:solidFill>
            <a:srgbClr val="FFFFFF">
              <a:alpha val="20000"/>
            </a:srgbClr>
          </a:solidFill>
          <a:ln w="25400">
            <a:solidFill>
              <a:srgbClr val="FF26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219" name="Shape 219"/>
          <p:cNvSpPr/>
          <p:nvPr/>
        </p:nvSpPr>
        <p:spPr>
          <a:xfrm flipV="1">
            <a:off x="11883548" y="7501390"/>
            <a:ext cx="197610" cy="197134"/>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220" name="Shape 220"/>
          <p:cNvSpPr/>
          <p:nvPr/>
        </p:nvSpPr>
        <p:spPr>
          <a:xfrm flipH="1">
            <a:off x="11251130" y="8148572"/>
            <a:ext cx="181282" cy="180846"/>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221" name="Shape 221"/>
          <p:cNvSpPr/>
          <p:nvPr/>
        </p:nvSpPr>
        <p:spPr>
          <a:xfrm flipH="1" flipV="1">
            <a:off x="11679588" y="7372797"/>
            <a:ext cx="205294" cy="205790"/>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222" name="Shape 222"/>
          <p:cNvSpPr/>
          <p:nvPr/>
        </p:nvSpPr>
        <p:spPr>
          <a:xfrm flipH="1" flipV="1">
            <a:off x="11452489" y="7596247"/>
            <a:ext cx="203712" cy="204204"/>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223" name="Shape 223"/>
          <p:cNvSpPr/>
          <p:nvPr/>
        </p:nvSpPr>
        <p:spPr>
          <a:xfrm flipH="1" flipV="1">
            <a:off x="11235434" y="7821749"/>
            <a:ext cx="199151" cy="199632"/>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224" name="Shape 224"/>
          <p:cNvSpPr/>
          <p:nvPr/>
        </p:nvSpPr>
        <p:spPr>
          <a:xfrm>
            <a:off x="12002507" y="7696455"/>
            <a:ext cx="234878" cy="234879"/>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225" name="Shape 225"/>
          <p:cNvSpPr/>
          <p:nvPr/>
        </p:nvSpPr>
        <p:spPr>
          <a:xfrm>
            <a:off x="11771847" y="7916377"/>
            <a:ext cx="215871" cy="216393"/>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226" name="Shape 226"/>
          <p:cNvSpPr/>
          <p:nvPr/>
        </p:nvSpPr>
        <p:spPr>
          <a:xfrm>
            <a:off x="11541338" y="8128392"/>
            <a:ext cx="215871" cy="216393"/>
          </a:xfrm>
          <a:prstGeom prst="line">
            <a:avLst/>
          </a:prstGeom>
          <a:ln w="38100">
            <a:solidFill>
              <a:srgbClr val="FF26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227" name="Shape 227"/>
          <p:cNvSpPr/>
          <p:nvPr/>
        </p:nvSpPr>
        <p:spPr>
          <a:xfrm>
            <a:off x="11404600" y="8545594"/>
            <a:ext cx="0" cy="480522"/>
          </a:xfrm>
          <a:prstGeom prst="line">
            <a:avLst/>
          </a:prstGeom>
          <a:ln w="38100">
            <a:solidFill>
              <a:srgbClr val="00F900">
                <a:alpha val="20000"/>
              </a:srgbClr>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228" name="Shape 228"/>
          <p:cNvSpPr/>
          <p:nvPr/>
        </p:nvSpPr>
        <p:spPr>
          <a:xfrm>
            <a:off x="10071100" y="7137400"/>
            <a:ext cx="2476500" cy="1879600"/>
          </a:xfrm>
          <a:prstGeom prst="rect">
            <a:avLst/>
          </a:prstGeom>
          <a:ln w="25400">
            <a:solidFill>
              <a:srgbClr val="000000">
                <a:alpha val="20000"/>
              </a:srgbClr>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229" name="Shape 229"/>
          <p:cNvSpPr/>
          <p:nvPr/>
        </p:nvSpPr>
        <p:spPr>
          <a:xfrm flipV="1">
            <a:off x="4781549" y="4569520"/>
            <a:ext cx="1" cy="608095"/>
          </a:xfrm>
          <a:prstGeom prst="line">
            <a:avLst/>
          </a:prstGeom>
          <a:ln w="381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img_5961_color.png"/>
          <p:cNvPicPr/>
          <p:nvPr/>
        </p:nvPicPr>
        <p:blipFill>
          <a:blip r:embed="rId3" cstate="screen">
            <a:extLst>
              <a:ext uri="{28A0092B-C50C-407E-A947-70E740481C1C}">
                <a14:useLocalDpi xmlns:a14="http://schemas.microsoft.com/office/drawing/2010/main"/>
              </a:ext>
            </a:extLst>
          </a:blip>
          <a:stretch>
            <a:fillRect/>
          </a:stretch>
        </p:blipFill>
        <p:spPr>
          <a:xfrm>
            <a:off x="127000" y="2235200"/>
            <a:ext cx="3302000" cy="2505982"/>
          </a:xfrm>
          <a:prstGeom prst="rect">
            <a:avLst/>
          </a:prstGeom>
          <a:ln w="12700">
            <a:miter lim="400000"/>
          </a:ln>
        </p:spPr>
      </p:pic>
      <p:sp>
        <p:nvSpPr>
          <p:cNvPr id="249" name="Shape 249"/>
          <p:cNvSpPr>
            <a:spLocks noGrp="1"/>
          </p:cNvSpPr>
          <p:nvPr>
            <p:ph type="title"/>
          </p:nvPr>
        </p:nvSpPr>
        <p:spPr>
          <a:prstGeom prst="rect">
            <a:avLst/>
          </a:prstGeom>
        </p:spPr>
        <p:txBody>
          <a:bodyPr/>
          <a:lstStyle/>
          <a:p>
            <a:pPr lvl="0">
              <a:defRPr sz="1800"/>
            </a:pPr>
            <a:r>
              <a:rPr sz="5600"/>
              <a:t>Local Gradients on Depth Images</a:t>
            </a:r>
          </a:p>
        </p:txBody>
      </p:sp>
      <p:sp>
        <p:nvSpPr>
          <p:cNvPr id="250" name="Shape 250"/>
          <p:cNvSpPr/>
          <p:nvPr/>
        </p:nvSpPr>
        <p:spPr>
          <a:xfrm>
            <a:off x="5346700" y="7899400"/>
            <a:ext cx="6553200" cy="43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a:latin typeface="+mn-lt"/>
                <a:ea typeface="+mn-ea"/>
                <a:cs typeface="+mn-cs"/>
                <a:sym typeface="Century Gothic"/>
              </a:defRPr>
            </a:lvl1pPr>
          </a:lstStyle>
          <a:p>
            <a:pPr lvl="0">
              <a:defRPr sz="1800"/>
            </a:pPr>
            <a:r>
              <a:rPr sz="2100"/>
              <a:t>Multi-scale Local Gradients from Depth Images</a:t>
            </a:r>
          </a:p>
        </p:txBody>
      </p:sp>
      <p:pic>
        <p:nvPicPr>
          <p:cNvPr id="251" name="img_5961_depth.png"/>
          <p:cNvPicPr/>
          <p:nvPr/>
        </p:nvPicPr>
        <p:blipFill>
          <a:blip r:embed="rId4" cstate="screen">
            <a:extLst>
              <a:ext uri="{28A0092B-C50C-407E-A947-70E740481C1C}">
                <a14:useLocalDpi xmlns:a14="http://schemas.microsoft.com/office/drawing/2010/main"/>
              </a:ext>
            </a:extLst>
          </a:blip>
          <a:stretch>
            <a:fillRect/>
          </a:stretch>
        </p:blipFill>
        <p:spPr>
          <a:xfrm>
            <a:off x="127000" y="4864100"/>
            <a:ext cx="3302000" cy="2505983"/>
          </a:xfrm>
          <a:prstGeom prst="rect">
            <a:avLst/>
          </a:prstGeom>
          <a:ln w="12700">
            <a:miter lim="400000"/>
          </a:ln>
        </p:spPr>
      </p:pic>
      <p:pic>
        <p:nvPicPr>
          <p:cNvPr id="252" name="img_5961_ch9.png"/>
          <p:cNvPicPr/>
          <p:nvPr/>
        </p:nvPicPr>
        <p:blipFill>
          <a:blip r:embed="rId5" cstate="screen">
            <a:extLst>
              <a:ext uri="{28A0092B-C50C-407E-A947-70E740481C1C}">
                <a14:useLocalDpi xmlns:a14="http://schemas.microsoft.com/office/drawing/2010/main"/>
              </a:ext>
            </a:extLst>
          </a:blip>
          <a:stretch>
            <a:fillRect/>
          </a:stretch>
        </p:blipFill>
        <p:spPr>
          <a:xfrm>
            <a:off x="4178300" y="1752600"/>
            <a:ext cx="2286000" cy="1734911"/>
          </a:xfrm>
          <a:prstGeom prst="rect">
            <a:avLst/>
          </a:prstGeom>
          <a:ln w="12700">
            <a:miter lim="400000"/>
          </a:ln>
        </p:spPr>
      </p:pic>
      <p:pic>
        <p:nvPicPr>
          <p:cNvPr id="253" name="img_5961_ch2.png"/>
          <p:cNvPicPr/>
          <p:nvPr/>
        </p:nvPicPr>
        <p:blipFill>
          <a:blip r:embed="rId6" cstate="screen">
            <a:extLst>
              <a:ext uri="{28A0092B-C50C-407E-A947-70E740481C1C}">
                <a14:useLocalDpi xmlns:a14="http://schemas.microsoft.com/office/drawing/2010/main"/>
              </a:ext>
            </a:extLst>
          </a:blip>
          <a:stretch>
            <a:fillRect/>
          </a:stretch>
        </p:blipFill>
        <p:spPr>
          <a:xfrm>
            <a:off x="7099300" y="1752600"/>
            <a:ext cx="2286000" cy="1734911"/>
          </a:xfrm>
          <a:prstGeom prst="rect">
            <a:avLst/>
          </a:prstGeom>
          <a:ln w="12700">
            <a:miter lim="400000"/>
          </a:ln>
        </p:spPr>
      </p:pic>
      <p:pic>
        <p:nvPicPr>
          <p:cNvPr id="254" name="img_5961_ch6.png"/>
          <p:cNvPicPr/>
          <p:nvPr/>
        </p:nvPicPr>
        <p:blipFill>
          <a:blip r:embed="rId7" cstate="screen">
            <a:extLst>
              <a:ext uri="{28A0092B-C50C-407E-A947-70E740481C1C}">
                <a14:useLocalDpi xmlns:a14="http://schemas.microsoft.com/office/drawing/2010/main"/>
              </a:ext>
            </a:extLst>
          </a:blip>
          <a:stretch>
            <a:fillRect/>
          </a:stretch>
        </p:blipFill>
        <p:spPr>
          <a:xfrm>
            <a:off x="10198100" y="1752600"/>
            <a:ext cx="2286000" cy="1734911"/>
          </a:xfrm>
          <a:prstGeom prst="rect">
            <a:avLst/>
          </a:prstGeom>
          <a:ln w="12700">
            <a:miter lim="400000"/>
          </a:ln>
        </p:spPr>
      </p:pic>
      <p:sp>
        <p:nvSpPr>
          <p:cNvPr id="255" name="Shape 255"/>
          <p:cNvSpPr/>
          <p:nvPr/>
        </p:nvSpPr>
        <p:spPr>
          <a:xfrm>
            <a:off x="469900" y="7480300"/>
            <a:ext cx="2603500" cy="43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a:latin typeface="+mn-lt"/>
                <a:ea typeface="+mn-ea"/>
                <a:cs typeface="+mn-cs"/>
                <a:sym typeface="Century Gothic"/>
              </a:defRPr>
            </a:lvl1pPr>
          </a:lstStyle>
          <a:p>
            <a:pPr lvl="0">
              <a:defRPr sz="1800"/>
            </a:pPr>
            <a:r>
              <a:rPr sz="2100"/>
              <a:t>Input Depth Image</a:t>
            </a:r>
          </a:p>
        </p:txBody>
      </p:sp>
      <p:grpSp>
        <p:nvGrpSpPr>
          <p:cNvPr id="271" name="Group 271"/>
          <p:cNvGrpSpPr/>
          <p:nvPr/>
        </p:nvGrpSpPr>
        <p:grpSpPr>
          <a:xfrm>
            <a:off x="4569036" y="3721100"/>
            <a:ext cx="1549401" cy="2305235"/>
            <a:chOff x="0" y="0"/>
            <a:chExt cx="1549400" cy="2305234"/>
          </a:xfrm>
        </p:grpSpPr>
        <p:pic>
          <p:nvPicPr>
            <p:cNvPr id="256" name="a.png"/>
            <p:cNvPicPr/>
            <p:nvPr/>
          </p:nvPicPr>
          <p:blipFill>
            <a:blip r:embed="rId8" cstate="screen">
              <a:extLst>
                <a:ext uri="{28A0092B-C50C-407E-A947-70E740481C1C}">
                  <a14:useLocalDpi xmlns:a14="http://schemas.microsoft.com/office/drawing/2010/main"/>
                </a:ext>
              </a:extLst>
            </a:blip>
            <a:srcRect/>
            <a:stretch>
              <a:fillRect/>
            </a:stretch>
          </p:blipFill>
          <p:spPr>
            <a:xfrm>
              <a:off x="8024" y="164127"/>
              <a:ext cx="551987" cy="1662692"/>
            </a:xfrm>
            <a:prstGeom prst="rect">
              <a:avLst/>
            </a:prstGeom>
            <a:ln w="12700" cap="flat">
              <a:noFill/>
              <a:miter lim="400000"/>
            </a:ln>
            <a:effectLst/>
          </p:spPr>
        </p:pic>
        <p:sp>
          <p:nvSpPr>
            <p:cNvPr id="257" name="Shape 257"/>
            <p:cNvSpPr/>
            <p:nvPr/>
          </p:nvSpPr>
          <p:spPr>
            <a:xfrm flipV="1">
              <a:off x="29432" y="1177440"/>
              <a:ext cx="392480" cy="356801"/>
            </a:xfrm>
            <a:prstGeom prst="line">
              <a:avLst/>
            </a:prstGeom>
            <a:noFill/>
            <a:ln w="381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sp>
          <p:nvSpPr>
            <p:cNvPr id="258" name="Shape 258"/>
            <p:cNvSpPr/>
            <p:nvPr/>
          </p:nvSpPr>
          <p:spPr>
            <a:xfrm flipV="1">
              <a:off x="433267" y="1048991"/>
              <a:ext cx="131495" cy="119652"/>
            </a:xfrm>
            <a:prstGeom prst="line">
              <a:avLst/>
            </a:prstGeom>
            <a:noFill/>
            <a:ln w="38100" cap="flat">
              <a:solidFill>
                <a:srgbClr val="FF2600"/>
              </a:solidFill>
              <a:custDash>
                <a:ds d="200000" sp="200000"/>
              </a:custDash>
              <a:miter lim="400000"/>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pic>
          <p:nvPicPr>
            <p:cNvPr id="259" name="a.png"/>
            <p:cNvPicPr/>
            <p:nvPr/>
          </p:nvPicPr>
          <p:blipFill>
            <a:blip r:embed="rId9" cstate="screen">
              <a:extLst>
                <a:ext uri="{28A0092B-C50C-407E-A947-70E740481C1C}">
                  <a14:useLocalDpi xmlns:a14="http://schemas.microsoft.com/office/drawing/2010/main"/>
                </a:ext>
              </a:extLst>
            </a:blip>
            <a:srcRect/>
            <a:stretch>
              <a:fillRect/>
            </a:stretch>
          </p:blipFill>
          <p:spPr>
            <a:xfrm>
              <a:off x="1057015" y="0"/>
              <a:ext cx="492386" cy="1762595"/>
            </a:xfrm>
            <a:prstGeom prst="rect">
              <a:avLst/>
            </a:prstGeom>
            <a:ln w="12700" cap="flat">
              <a:noFill/>
              <a:miter lim="400000"/>
            </a:ln>
            <a:effectLst/>
          </p:spPr>
        </p:pic>
        <p:grpSp>
          <p:nvGrpSpPr>
            <p:cNvPr id="262" name="Group 262"/>
            <p:cNvGrpSpPr/>
            <p:nvPr/>
          </p:nvGrpSpPr>
          <p:grpSpPr>
            <a:xfrm>
              <a:off x="564631" y="178400"/>
              <a:ext cx="840123" cy="1027584"/>
              <a:chOff x="0" y="0"/>
              <a:chExt cx="840121" cy="1027583"/>
            </a:xfrm>
          </p:grpSpPr>
          <p:sp>
            <p:nvSpPr>
              <p:cNvPr id="260" name="Shape 260"/>
              <p:cNvSpPr/>
              <p:nvPr/>
            </p:nvSpPr>
            <p:spPr>
              <a:xfrm rot="21540000">
                <a:off x="120348" y="156028"/>
                <a:ext cx="713601" cy="713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1" y="16796"/>
                    </a:cubicBezTo>
                    <a:cubicBezTo>
                      <a:pt x="-961" y="12954"/>
                      <a:pt x="-961" y="6724"/>
                      <a:pt x="2881" y="2882"/>
                    </a:cubicBezTo>
                    <a:cubicBezTo>
                      <a:pt x="6724" y="-961"/>
                      <a:pt x="12954" y="-961"/>
                      <a:pt x="16796" y="2882"/>
                    </a:cubicBezTo>
                  </a:path>
                </a:pathLst>
              </a:custGeom>
              <a:gradFill flip="none" rotWithShape="1">
                <a:gsLst>
                  <a:gs pos="0">
                    <a:srgbClr val="FF2600">
                      <a:alpha val="52000"/>
                    </a:srgbClr>
                  </a:gs>
                  <a:gs pos="51295">
                    <a:srgbClr val="FF2600">
                      <a:alpha val="52000"/>
                    </a:srgbClr>
                  </a:gs>
                  <a:gs pos="51295">
                    <a:srgbClr val="FF2600">
                      <a:alpha val="52000"/>
                    </a:srgbClr>
                  </a:gs>
                  <a:gs pos="51813">
                    <a:srgbClr val="822C80">
                      <a:alpha val="52000"/>
                    </a:srgbClr>
                  </a:gs>
                  <a:gs pos="51813">
                    <a:srgbClr val="0433FF">
                      <a:alpha val="52000"/>
                    </a:srgbClr>
                  </a:gs>
                  <a:gs pos="51813">
                    <a:srgbClr val="0433FF">
                      <a:alpha val="52000"/>
                    </a:srgbClr>
                  </a:gs>
                  <a:gs pos="100000">
                    <a:srgbClr val="0433FF">
                      <a:alpha val="52000"/>
                    </a:srgbClr>
                  </a:gs>
                </a:gsLst>
                <a:lin ang="60000" scaled="0"/>
              </a:gradFill>
              <a:ln w="25400" cap="flat">
                <a:solidFill>
                  <a:srgbClr val="000000">
                    <a:alpha val="52000"/>
                  </a:srgbClr>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61" name="Shape 261"/>
              <p:cNvSpPr/>
              <p:nvPr/>
            </p:nvSpPr>
            <p:spPr>
              <a:xfrm>
                <a:off x="0" y="0"/>
                <a:ext cx="492384" cy="1027584"/>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sp>
          <p:nvSpPr>
            <p:cNvPr id="263" name="Shape 263"/>
            <p:cNvSpPr/>
            <p:nvPr/>
          </p:nvSpPr>
          <p:spPr>
            <a:xfrm flipV="1">
              <a:off x="1189683" y="663648"/>
              <a:ext cx="131495" cy="119651"/>
            </a:xfrm>
            <a:prstGeom prst="line">
              <a:avLst/>
            </a:prstGeom>
            <a:noFill/>
            <a:ln w="38100" cap="flat">
              <a:solidFill>
                <a:srgbClr val="FF2600"/>
              </a:solidFill>
              <a:custDash>
                <a:ds d="200000" sp="200000"/>
              </a:custDash>
              <a:miter lim="400000"/>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grpSp>
          <p:nvGrpSpPr>
            <p:cNvPr id="266" name="Group 266"/>
            <p:cNvGrpSpPr/>
            <p:nvPr/>
          </p:nvGrpSpPr>
          <p:grpSpPr>
            <a:xfrm>
              <a:off x="187207" y="720735"/>
              <a:ext cx="720917" cy="727874"/>
              <a:chOff x="-89" y="0"/>
              <a:chExt cx="720915" cy="727872"/>
            </a:xfrm>
          </p:grpSpPr>
          <p:sp>
            <p:nvSpPr>
              <p:cNvPr id="264" name="Shape 264"/>
              <p:cNvSpPr/>
              <p:nvPr/>
            </p:nvSpPr>
            <p:spPr>
              <a:xfrm rot="21539566">
                <a:off x="6127" y="7136"/>
                <a:ext cx="708482" cy="713602"/>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39" y="6724"/>
                      <a:pt x="20639" y="12954"/>
                      <a:pt x="16797" y="16796"/>
                    </a:cubicBezTo>
                    <a:cubicBezTo>
                      <a:pt x="12954" y="20639"/>
                      <a:pt x="6724" y="20639"/>
                      <a:pt x="2882" y="16796"/>
                    </a:cubicBezTo>
                    <a:cubicBezTo>
                      <a:pt x="-961" y="12954"/>
                      <a:pt x="-961" y="6724"/>
                      <a:pt x="2882" y="2881"/>
                    </a:cubicBezTo>
                    <a:cubicBezTo>
                      <a:pt x="6724" y="-961"/>
                      <a:pt x="12954" y="-961"/>
                      <a:pt x="16797" y="2881"/>
                    </a:cubicBezTo>
                  </a:path>
                </a:pathLst>
              </a:custGeom>
              <a:gradFill flip="none" rotWithShape="1">
                <a:gsLst>
                  <a:gs pos="0">
                    <a:srgbClr val="FF2600">
                      <a:alpha val="52000"/>
                    </a:srgbClr>
                  </a:gs>
                  <a:gs pos="51295">
                    <a:srgbClr val="FF2600">
                      <a:alpha val="52000"/>
                    </a:srgbClr>
                  </a:gs>
                  <a:gs pos="51295">
                    <a:srgbClr val="FF2600">
                      <a:alpha val="52000"/>
                    </a:srgbClr>
                  </a:gs>
                  <a:gs pos="51813">
                    <a:srgbClr val="822C80">
                      <a:alpha val="52000"/>
                    </a:srgbClr>
                  </a:gs>
                  <a:gs pos="51813">
                    <a:srgbClr val="0433FF">
                      <a:alpha val="52000"/>
                    </a:srgbClr>
                  </a:gs>
                  <a:gs pos="51813">
                    <a:srgbClr val="0433FF">
                      <a:alpha val="52000"/>
                    </a:srgbClr>
                  </a:gs>
                  <a:gs pos="100000">
                    <a:srgbClr val="0433FF">
                      <a:alpha val="52000"/>
                    </a:srgbClr>
                  </a:gs>
                </a:gsLst>
                <a:lin ang="60000" scaled="0"/>
              </a:gradFill>
              <a:ln w="25400" cap="flat">
                <a:solidFill>
                  <a:srgbClr val="000000">
                    <a:alpha val="52000"/>
                  </a:srgbClr>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65" name="Shape 265"/>
              <p:cNvSpPr/>
              <p:nvPr/>
            </p:nvSpPr>
            <p:spPr>
              <a:xfrm>
                <a:off x="374537" y="0"/>
                <a:ext cx="342529" cy="727873"/>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sp>
          <p:nvSpPr>
            <p:cNvPr id="267" name="Shape 267"/>
            <p:cNvSpPr/>
            <p:nvPr/>
          </p:nvSpPr>
          <p:spPr>
            <a:xfrm flipV="1">
              <a:off x="785847" y="792096"/>
              <a:ext cx="392480" cy="356801"/>
            </a:xfrm>
            <a:prstGeom prst="line">
              <a:avLst/>
            </a:prstGeom>
            <a:noFill/>
            <a:ln w="381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sp>
          <p:nvSpPr>
            <p:cNvPr id="268" name="Shape 268"/>
            <p:cNvSpPr/>
            <p:nvPr/>
          </p:nvSpPr>
          <p:spPr>
            <a:xfrm>
              <a:off x="0" y="1914002"/>
              <a:ext cx="544242" cy="391233"/>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latin typeface="Helvetica"/>
                  <a:ea typeface="Helvetica"/>
                  <a:cs typeface="Helvetica"/>
                  <a:sym typeface="Helvetica"/>
                </a:defRPr>
              </a:pPr>
              <a:endParaRPr/>
            </a:p>
          </p:txBody>
        </p:sp>
        <p:sp>
          <p:nvSpPr>
            <p:cNvPr id="269" name="Shape 269"/>
            <p:cNvSpPr/>
            <p:nvPr/>
          </p:nvSpPr>
          <p:spPr>
            <a:xfrm>
              <a:off x="999927" y="1798272"/>
              <a:ext cx="544242" cy="391232"/>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latin typeface="Helvetica"/>
                  <a:ea typeface="Helvetica"/>
                  <a:cs typeface="Helvetica"/>
                  <a:sym typeface="Helvetica"/>
                </a:defRPr>
              </a:pPr>
              <a:endParaRPr/>
            </a:p>
          </p:txBody>
        </p:sp>
        <p:sp>
          <p:nvSpPr>
            <p:cNvPr id="270" name="Shape 270"/>
            <p:cNvSpPr/>
            <p:nvPr/>
          </p:nvSpPr>
          <p:spPr>
            <a:xfrm flipV="1">
              <a:off x="564698" y="660547"/>
              <a:ext cx="479045" cy="435897"/>
            </a:xfrm>
            <a:prstGeom prst="line">
              <a:avLst/>
            </a:prstGeom>
            <a:noFill/>
            <a:ln w="38100" cap="flat">
              <a:solidFill>
                <a:srgbClr val="000000"/>
              </a:solidFill>
              <a:prstDash val="solid"/>
              <a:miter lim="400000"/>
              <a:headEnd type="stealth" w="med" len="med"/>
              <a:tailEnd type="stealth" w="med" len="med"/>
            </a:ln>
            <a:effectLst/>
          </p:spPr>
          <p:txBody>
            <a:bodyPr wrap="square" lIns="0" tIns="0" rIns="0" bIns="0" numCol="1" anchor="t">
              <a:noAutofit/>
            </a:bodyPr>
            <a:lstStyle/>
            <a:p>
              <a:pPr lvl="0" algn="l" defTabSz="457200">
                <a:defRPr sz="1200">
                  <a:latin typeface="Helvetica"/>
                  <a:ea typeface="Helvetica"/>
                  <a:cs typeface="Helvetica"/>
                  <a:sym typeface="Helvetica"/>
                </a:defRPr>
              </a:pPr>
              <a:endParaRPr/>
            </a:p>
          </p:txBody>
        </p:sp>
      </p:grpSp>
      <p:grpSp>
        <p:nvGrpSpPr>
          <p:cNvPr id="281" name="Group 281"/>
          <p:cNvGrpSpPr/>
          <p:nvPr/>
        </p:nvGrpSpPr>
        <p:grpSpPr>
          <a:xfrm>
            <a:off x="7493000" y="3790088"/>
            <a:ext cx="1346741" cy="2643341"/>
            <a:chOff x="0" y="0"/>
            <a:chExt cx="1346740" cy="2643339"/>
          </a:xfrm>
        </p:grpSpPr>
        <p:pic>
          <p:nvPicPr>
            <p:cNvPr id="272" name="a.png"/>
            <p:cNvPicPr/>
            <p:nvPr/>
          </p:nvPicPr>
          <p:blipFill>
            <a:blip r:embed="rId10" cstate="screen">
              <a:extLst>
                <a:ext uri="{28A0092B-C50C-407E-A947-70E740481C1C}">
                  <a14:useLocalDpi xmlns:a14="http://schemas.microsoft.com/office/drawing/2010/main"/>
                </a:ext>
              </a:extLst>
            </a:blip>
            <a:srcRect/>
            <a:stretch>
              <a:fillRect/>
            </a:stretch>
          </p:blipFill>
          <p:spPr>
            <a:xfrm>
              <a:off x="0" y="0"/>
              <a:ext cx="1312431" cy="2118760"/>
            </a:xfrm>
            <a:prstGeom prst="rect">
              <a:avLst/>
            </a:prstGeom>
            <a:ln w="12700" cap="flat">
              <a:noFill/>
              <a:miter lim="400000"/>
            </a:ln>
            <a:effectLst/>
          </p:spPr>
        </p:pic>
        <p:sp>
          <p:nvSpPr>
            <p:cNvPr id="273" name="Shape 273"/>
            <p:cNvSpPr/>
            <p:nvPr/>
          </p:nvSpPr>
          <p:spPr>
            <a:xfrm>
              <a:off x="231605" y="814907"/>
              <a:ext cx="857797" cy="857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FF2600">
                    <a:alpha val="52000"/>
                  </a:srgbClr>
                </a:gs>
                <a:gs pos="51295">
                  <a:srgbClr val="FF2600">
                    <a:alpha val="52000"/>
                  </a:srgbClr>
                </a:gs>
                <a:gs pos="51295">
                  <a:srgbClr val="FF2600">
                    <a:alpha val="52000"/>
                  </a:srgbClr>
                </a:gs>
                <a:gs pos="51813">
                  <a:srgbClr val="822C80">
                    <a:alpha val="52000"/>
                  </a:srgbClr>
                </a:gs>
                <a:gs pos="51813">
                  <a:srgbClr val="0433FF">
                    <a:alpha val="52000"/>
                  </a:srgbClr>
                </a:gs>
                <a:gs pos="51813">
                  <a:srgbClr val="0433FF">
                    <a:alpha val="52000"/>
                  </a:srgbClr>
                </a:gs>
                <a:gs pos="100000">
                  <a:srgbClr val="0433FF">
                    <a:alpha val="52000"/>
                  </a:srgbClr>
                </a:gs>
              </a:gsLst>
              <a:lin ang="60000" scaled="0"/>
            </a:gradFill>
            <a:ln w="25400" cap="flat">
              <a:solidFill>
                <a:srgbClr val="000000">
                  <a:alpha val="52000"/>
                </a:srgbClr>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74" name="Shape 274"/>
            <p:cNvSpPr/>
            <p:nvPr/>
          </p:nvSpPr>
          <p:spPr>
            <a:xfrm flipV="1">
              <a:off x="0" y="1286695"/>
              <a:ext cx="471788" cy="428899"/>
            </a:xfrm>
            <a:prstGeom prst="line">
              <a:avLst/>
            </a:prstGeom>
            <a:noFill/>
            <a:ln w="381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sp>
          <p:nvSpPr>
            <p:cNvPr id="275" name="Shape 275"/>
            <p:cNvSpPr/>
            <p:nvPr/>
          </p:nvSpPr>
          <p:spPr>
            <a:xfrm flipH="1" flipV="1">
              <a:off x="870227" y="1278117"/>
              <a:ext cx="476514" cy="428899"/>
            </a:xfrm>
            <a:prstGeom prst="line">
              <a:avLst/>
            </a:prstGeom>
            <a:noFill/>
            <a:ln w="381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sp>
          <p:nvSpPr>
            <p:cNvPr id="276" name="Shape 276"/>
            <p:cNvSpPr/>
            <p:nvPr/>
          </p:nvSpPr>
          <p:spPr>
            <a:xfrm flipV="1">
              <a:off x="491535" y="1137244"/>
              <a:ext cx="158067" cy="143829"/>
            </a:xfrm>
            <a:prstGeom prst="line">
              <a:avLst/>
            </a:prstGeom>
            <a:noFill/>
            <a:ln w="38100" cap="flat">
              <a:solidFill>
                <a:srgbClr val="FF2600"/>
              </a:solidFill>
              <a:custDash>
                <a:ds d="200000" sp="200000"/>
              </a:custDash>
              <a:miter lim="400000"/>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sp>
          <p:nvSpPr>
            <p:cNvPr id="277" name="Shape 277"/>
            <p:cNvSpPr/>
            <p:nvPr/>
          </p:nvSpPr>
          <p:spPr>
            <a:xfrm flipH="1" flipV="1">
              <a:off x="673778" y="1098394"/>
              <a:ext cx="158817" cy="142999"/>
            </a:xfrm>
            <a:prstGeom prst="line">
              <a:avLst/>
            </a:prstGeom>
            <a:noFill/>
            <a:ln w="38100" cap="flat">
              <a:solidFill>
                <a:srgbClr val="FF2600"/>
              </a:solidFill>
              <a:custDash>
                <a:ds d="200000" sp="200000"/>
              </a:custDash>
              <a:miter lim="400000"/>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sp>
          <p:nvSpPr>
            <p:cNvPr id="278" name="Shape 278"/>
            <p:cNvSpPr/>
            <p:nvPr/>
          </p:nvSpPr>
          <p:spPr>
            <a:xfrm>
              <a:off x="497521" y="1295272"/>
              <a:ext cx="386009" cy="39213"/>
            </a:xfrm>
            <a:custGeom>
              <a:avLst/>
              <a:gdLst/>
              <a:ahLst/>
              <a:cxnLst>
                <a:cxn ang="0">
                  <a:pos x="wd2" y="hd2"/>
                </a:cxn>
                <a:cxn ang="5400000">
                  <a:pos x="wd2" y="hd2"/>
                </a:cxn>
                <a:cxn ang="10800000">
                  <a:pos x="wd2" y="hd2"/>
                </a:cxn>
                <a:cxn ang="16200000">
                  <a:pos x="wd2" y="hd2"/>
                </a:cxn>
              </a:cxnLst>
              <a:rect l="0" t="0" r="r" b="b"/>
              <a:pathLst>
                <a:path w="21600" h="9600" extrusionOk="0">
                  <a:moveTo>
                    <a:pt x="0" y="0"/>
                  </a:moveTo>
                  <a:cubicBezTo>
                    <a:pt x="7824" y="21600"/>
                    <a:pt x="21600" y="0"/>
                    <a:pt x="21600" y="0"/>
                  </a:cubicBezTo>
                </a:path>
              </a:pathLst>
            </a:custGeom>
            <a:noFill/>
            <a:ln w="25400" cap="flat">
              <a:solidFill>
                <a:srgbClr val="000000"/>
              </a:solidFill>
              <a:prstDash val="solid"/>
              <a:miter lim="400000"/>
              <a:headEnd type="arrow" w="med" len="med"/>
              <a:tailEnd type="arrow" w="med" len="med"/>
            </a:ln>
            <a:effectLst/>
          </p:spPr>
          <p:txBody>
            <a:bodyPr wrap="square" lIns="0" tIns="0" rIns="0" bIns="0" numCol="1" anchor="ctr">
              <a:noAutofit/>
            </a:bodyPr>
            <a:lstStyle/>
            <a:p>
              <a:pPr lvl="0"/>
              <a:endParaRPr/>
            </a:p>
          </p:txBody>
        </p:sp>
        <p:sp>
          <p:nvSpPr>
            <p:cNvPr id="279" name="Shape 279"/>
            <p:cNvSpPr/>
            <p:nvPr/>
          </p:nvSpPr>
          <p:spPr>
            <a:xfrm>
              <a:off x="17155" y="2170225"/>
              <a:ext cx="654217" cy="470288"/>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latin typeface="Helvetica"/>
                  <a:ea typeface="Helvetica"/>
                  <a:cs typeface="Helvetica"/>
                  <a:sym typeface="Helvetica"/>
                </a:defRPr>
              </a:pPr>
              <a:endParaRPr/>
            </a:p>
          </p:txBody>
        </p:sp>
        <p:sp>
          <p:nvSpPr>
            <p:cNvPr id="280" name="Shape 280"/>
            <p:cNvSpPr/>
            <p:nvPr/>
          </p:nvSpPr>
          <p:spPr>
            <a:xfrm flipV="1">
              <a:off x="672733" y="2186064"/>
              <a:ext cx="636055" cy="457276"/>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latin typeface="Helvetica"/>
                  <a:ea typeface="Helvetica"/>
                  <a:cs typeface="Helvetica"/>
                  <a:sym typeface="Helvetica"/>
                </a:defRPr>
              </a:pPr>
              <a:endParaRPr/>
            </a:p>
          </p:txBody>
        </p:sp>
      </p:grpSp>
      <p:sp>
        <p:nvSpPr>
          <p:cNvPr id="282" name="Shape 282"/>
          <p:cNvSpPr/>
          <p:nvPr/>
        </p:nvSpPr>
        <p:spPr>
          <a:xfrm>
            <a:off x="4276204" y="6762750"/>
            <a:ext cx="2299990" cy="76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100">
                <a:latin typeface="+mn-lt"/>
                <a:ea typeface="+mn-ea"/>
                <a:cs typeface="+mn-cs"/>
                <a:sym typeface="Century Gothic"/>
              </a:rPr>
              <a:t>Depth Gradient,</a:t>
            </a:r>
          </a:p>
          <a:p>
            <a:pPr lvl="0">
              <a:defRPr sz="1800"/>
            </a:pPr>
            <a:r>
              <a:rPr sz="2100" b="1">
                <a:latin typeface="+mn-lt"/>
                <a:ea typeface="+mn-ea"/>
                <a:cs typeface="+mn-cs"/>
                <a:sym typeface="Century Gothic"/>
              </a:rPr>
              <a:t>DG</a:t>
            </a:r>
          </a:p>
        </p:txBody>
      </p:sp>
      <p:sp>
        <p:nvSpPr>
          <p:cNvPr id="283" name="Shape 283"/>
          <p:cNvSpPr/>
          <p:nvPr/>
        </p:nvSpPr>
        <p:spPr>
          <a:xfrm>
            <a:off x="6943483" y="6604000"/>
            <a:ext cx="2438549" cy="1092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100">
                <a:latin typeface="+mn-lt"/>
                <a:ea typeface="+mn-ea"/>
                <a:cs typeface="+mn-cs"/>
                <a:sym typeface="Century Gothic"/>
              </a:rPr>
              <a:t>Convex </a:t>
            </a:r>
          </a:p>
          <a:p>
            <a:pPr lvl="0">
              <a:defRPr sz="1800"/>
            </a:pPr>
            <a:r>
              <a:rPr sz="2100">
                <a:latin typeface="+mn-lt"/>
                <a:ea typeface="+mn-ea"/>
                <a:cs typeface="+mn-cs"/>
                <a:sym typeface="Century Gothic"/>
              </a:rPr>
              <a:t>Normal Gradient,</a:t>
            </a:r>
          </a:p>
          <a:p>
            <a:pPr lvl="0">
              <a:defRPr sz="1800"/>
            </a:pPr>
            <a:r>
              <a:rPr sz="2100" b="1">
                <a:latin typeface="+mn-lt"/>
                <a:ea typeface="+mn-ea"/>
                <a:cs typeface="+mn-cs"/>
                <a:sym typeface="Century Gothic"/>
              </a:rPr>
              <a:t>NG+</a:t>
            </a:r>
          </a:p>
        </p:txBody>
      </p:sp>
      <p:sp>
        <p:nvSpPr>
          <p:cNvPr id="284" name="Shape 284"/>
          <p:cNvSpPr/>
          <p:nvPr/>
        </p:nvSpPr>
        <p:spPr>
          <a:xfrm>
            <a:off x="10162437" y="6604000"/>
            <a:ext cx="2362201" cy="10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2100">
                <a:latin typeface="+mn-lt"/>
                <a:ea typeface="+mn-ea"/>
                <a:cs typeface="+mn-cs"/>
                <a:sym typeface="Century Gothic"/>
              </a:rPr>
              <a:t>Concave </a:t>
            </a:r>
          </a:p>
          <a:p>
            <a:pPr lvl="0">
              <a:defRPr sz="1800"/>
            </a:pPr>
            <a:r>
              <a:rPr sz="2100">
                <a:latin typeface="+mn-lt"/>
                <a:ea typeface="+mn-ea"/>
                <a:cs typeface="+mn-cs"/>
                <a:sym typeface="Century Gothic"/>
              </a:rPr>
              <a:t>Normal Gradient,</a:t>
            </a:r>
          </a:p>
          <a:p>
            <a:pPr lvl="0">
              <a:defRPr sz="1800"/>
            </a:pPr>
            <a:r>
              <a:rPr sz="2100" b="1">
                <a:latin typeface="+mn-lt"/>
                <a:ea typeface="+mn-ea"/>
                <a:cs typeface="+mn-cs"/>
                <a:sym typeface="Century Gothic"/>
              </a:rPr>
              <a:t>NG-</a:t>
            </a:r>
          </a:p>
        </p:txBody>
      </p:sp>
      <p:grpSp>
        <p:nvGrpSpPr>
          <p:cNvPr id="297" name="Group 297"/>
          <p:cNvGrpSpPr/>
          <p:nvPr/>
        </p:nvGrpSpPr>
        <p:grpSpPr>
          <a:xfrm>
            <a:off x="10644075" y="3631207"/>
            <a:ext cx="1485587" cy="2819401"/>
            <a:chOff x="0" y="0"/>
            <a:chExt cx="1485586" cy="2819399"/>
          </a:xfrm>
        </p:grpSpPr>
        <p:grpSp>
          <p:nvGrpSpPr>
            <p:cNvPr id="295" name="Group 295"/>
            <p:cNvGrpSpPr/>
            <p:nvPr/>
          </p:nvGrpSpPr>
          <p:grpSpPr>
            <a:xfrm>
              <a:off x="60288" y="-1"/>
              <a:ext cx="1425299" cy="2819401"/>
              <a:chOff x="0" y="0"/>
              <a:chExt cx="1425298" cy="2819399"/>
            </a:xfrm>
          </p:grpSpPr>
          <p:pic>
            <p:nvPicPr>
              <p:cNvPr id="285" name="a.png"/>
              <p:cNvPicPr/>
              <p:nvPr/>
            </p:nvPicPr>
            <p:blipFill>
              <a:blip r:embed="rId11" cstate="screen">
                <a:extLst>
                  <a:ext uri="{28A0092B-C50C-407E-A947-70E740481C1C}">
                    <a14:useLocalDpi xmlns:a14="http://schemas.microsoft.com/office/drawing/2010/main"/>
                  </a:ext>
                </a:extLst>
              </a:blip>
              <a:srcRect/>
              <a:stretch>
                <a:fillRect/>
              </a:stretch>
            </p:blipFill>
            <p:spPr>
              <a:xfrm rot="10800000">
                <a:off x="1272" y="-1"/>
                <a:ext cx="1424027" cy="2298918"/>
              </a:xfrm>
              <a:prstGeom prst="rect">
                <a:avLst/>
              </a:prstGeom>
              <a:ln w="12700" cap="flat">
                <a:noFill/>
                <a:miter lim="400000"/>
              </a:ln>
              <a:effectLst/>
            </p:spPr>
          </p:pic>
          <p:sp>
            <p:nvSpPr>
              <p:cNvPr id="286" name="Shape 286"/>
              <p:cNvSpPr/>
              <p:nvPr/>
            </p:nvSpPr>
            <p:spPr>
              <a:xfrm>
                <a:off x="224648" y="763202"/>
                <a:ext cx="930736" cy="93073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FF2600">
                      <a:alpha val="52000"/>
                    </a:srgbClr>
                  </a:gs>
                  <a:gs pos="51295">
                    <a:srgbClr val="FF2600">
                      <a:alpha val="52000"/>
                    </a:srgbClr>
                  </a:gs>
                  <a:gs pos="51295">
                    <a:srgbClr val="FF2600">
                      <a:alpha val="52000"/>
                    </a:srgbClr>
                  </a:gs>
                  <a:gs pos="51813">
                    <a:srgbClr val="822C80">
                      <a:alpha val="52000"/>
                    </a:srgbClr>
                  </a:gs>
                  <a:gs pos="51813">
                    <a:srgbClr val="0433FF">
                      <a:alpha val="52000"/>
                    </a:srgbClr>
                  </a:gs>
                  <a:gs pos="51813">
                    <a:srgbClr val="0433FF">
                      <a:alpha val="52000"/>
                    </a:srgbClr>
                  </a:gs>
                  <a:gs pos="100000">
                    <a:srgbClr val="0433FF">
                      <a:alpha val="52000"/>
                    </a:srgbClr>
                  </a:gs>
                </a:gsLst>
                <a:lin ang="60000" scaled="0"/>
              </a:gradFill>
              <a:ln w="25400" cap="flat">
                <a:solidFill>
                  <a:srgbClr val="000000">
                    <a:alpha val="52000"/>
                  </a:srgbClr>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nvGrpSpPr>
              <p:cNvPr id="289" name="Group 289"/>
              <p:cNvGrpSpPr/>
              <p:nvPr/>
            </p:nvGrpSpPr>
            <p:grpSpPr>
              <a:xfrm rot="16199998">
                <a:off x="283245" y="1119633"/>
                <a:ext cx="698222" cy="632901"/>
                <a:chOff x="0" y="0"/>
                <a:chExt cx="698220" cy="632899"/>
              </a:xfrm>
            </p:grpSpPr>
            <p:sp>
              <p:nvSpPr>
                <p:cNvPr id="287" name="Shape 287"/>
                <p:cNvSpPr/>
                <p:nvPr/>
              </p:nvSpPr>
              <p:spPr>
                <a:xfrm flipV="1">
                  <a:off x="0" y="167531"/>
                  <a:ext cx="511904" cy="465369"/>
                </a:xfrm>
                <a:prstGeom prst="line">
                  <a:avLst/>
                </a:prstGeom>
                <a:noFill/>
                <a:ln w="381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sp>
              <p:nvSpPr>
                <p:cNvPr id="288" name="Shape 288"/>
                <p:cNvSpPr/>
                <p:nvPr/>
              </p:nvSpPr>
              <p:spPr>
                <a:xfrm flipV="1">
                  <a:off x="526715" y="0"/>
                  <a:ext cx="171506" cy="156059"/>
                </a:xfrm>
                <a:prstGeom prst="line">
                  <a:avLst/>
                </a:prstGeom>
                <a:noFill/>
                <a:ln w="38100" cap="flat">
                  <a:solidFill>
                    <a:srgbClr val="FF2600"/>
                  </a:solidFill>
                  <a:custDash>
                    <a:ds d="200000" sp="200000"/>
                  </a:custDash>
                  <a:miter lim="400000"/>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grpSp>
          <p:grpSp>
            <p:nvGrpSpPr>
              <p:cNvPr id="292" name="Group 292"/>
              <p:cNvGrpSpPr/>
              <p:nvPr/>
            </p:nvGrpSpPr>
            <p:grpSpPr>
              <a:xfrm rot="5400000">
                <a:off x="391323" y="1136353"/>
                <a:ext cx="721794" cy="659109"/>
                <a:chOff x="0" y="20329"/>
                <a:chExt cx="721792" cy="659107"/>
              </a:xfrm>
            </p:grpSpPr>
            <p:sp>
              <p:nvSpPr>
                <p:cNvPr id="290" name="Shape 290"/>
                <p:cNvSpPr/>
                <p:nvPr/>
              </p:nvSpPr>
              <p:spPr>
                <a:xfrm flipH="1" flipV="1">
                  <a:off x="204761" y="214069"/>
                  <a:ext cx="517032" cy="465368"/>
                </a:xfrm>
                <a:prstGeom prst="line">
                  <a:avLst/>
                </a:prstGeom>
                <a:noFill/>
                <a:ln w="381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sp>
              <p:nvSpPr>
                <p:cNvPr id="291" name="Shape 291"/>
                <p:cNvSpPr/>
                <p:nvPr/>
              </p:nvSpPr>
              <p:spPr>
                <a:xfrm flipH="1" flipV="1">
                  <a:off x="0" y="20329"/>
                  <a:ext cx="172321" cy="155159"/>
                </a:xfrm>
                <a:prstGeom prst="line">
                  <a:avLst/>
                </a:prstGeom>
                <a:noFill/>
                <a:ln w="38100" cap="flat">
                  <a:solidFill>
                    <a:srgbClr val="FF2600"/>
                  </a:solidFill>
                  <a:custDash>
                    <a:ds d="200000" sp="200000"/>
                  </a:custDash>
                  <a:miter lim="400000"/>
                </a:ln>
                <a:effectLst/>
              </p:spPr>
              <p:txBody>
                <a:bodyPr wrap="square" lIns="0" tIns="0" rIns="0" bIns="0" numCol="1" anchor="ctr">
                  <a:noAutofit/>
                </a:bodyPr>
                <a:lstStyle/>
                <a:p>
                  <a:pPr lvl="0" algn="l" defTabSz="457200">
                    <a:defRPr sz="1200">
                      <a:latin typeface="Helvetica"/>
                      <a:ea typeface="Helvetica"/>
                      <a:cs typeface="Helvetica"/>
                      <a:sym typeface="Helvetica"/>
                    </a:defRPr>
                  </a:pPr>
                  <a:endParaRPr/>
                </a:p>
              </p:txBody>
            </p:sp>
          </p:grpSp>
          <p:sp>
            <p:nvSpPr>
              <p:cNvPr id="293" name="Shape 293"/>
              <p:cNvSpPr/>
              <p:nvPr/>
            </p:nvSpPr>
            <p:spPr>
              <a:xfrm flipV="1">
                <a:off x="0" y="2310246"/>
                <a:ext cx="681861" cy="479850"/>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latin typeface="Helvetica"/>
                    <a:ea typeface="Helvetica"/>
                    <a:cs typeface="Helvetica"/>
                    <a:sym typeface="Helvetica"/>
                  </a:defRPr>
                </a:pPr>
                <a:endParaRPr/>
              </a:p>
            </p:txBody>
          </p:sp>
          <p:sp>
            <p:nvSpPr>
              <p:cNvPr id="294" name="Shape 294"/>
              <p:cNvSpPr/>
              <p:nvPr/>
            </p:nvSpPr>
            <p:spPr>
              <a:xfrm>
                <a:off x="676528" y="2302187"/>
                <a:ext cx="716377" cy="517213"/>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latin typeface="Helvetica"/>
                    <a:ea typeface="Helvetica"/>
                    <a:cs typeface="Helvetica"/>
                    <a:sym typeface="Helvetica"/>
                  </a:defRPr>
                </a:pPr>
                <a:endParaRPr/>
              </a:p>
            </p:txBody>
          </p:sp>
        </p:grpSp>
        <p:sp>
          <p:nvSpPr>
            <p:cNvPr id="296" name="Shape 296"/>
            <p:cNvSpPr/>
            <p:nvPr/>
          </p:nvSpPr>
          <p:spPr>
            <a:xfrm>
              <a:off x="0" y="458039"/>
              <a:ext cx="1455303" cy="893705"/>
            </a:xfrm>
            <a:custGeom>
              <a:avLst/>
              <a:gdLst/>
              <a:ahLst/>
              <a:cxnLst>
                <a:cxn ang="0">
                  <a:pos x="wd2" y="hd2"/>
                </a:cxn>
                <a:cxn ang="5400000">
                  <a:pos x="wd2" y="hd2"/>
                </a:cxn>
                <a:cxn ang="10800000">
                  <a:pos x="wd2" y="hd2"/>
                </a:cxn>
                <a:cxn ang="16200000">
                  <a:pos x="wd2" y="hd2"/>
                </a:cxn>
              </a:cxnLst>
              <a:rect l="0" t="0" r="r" b="b"/>
              <a:pathLst>
                <a:path w="14691" h="16922" extrusionOk="0">
                  <a:moveTo>
                    <a:pt x="4849" y="16115"/>
                  </a:moveTo>
                  <a:cubicBezTo>
                    <a:pt x="-711" y="21312"/>
                    <a:pt x="-3379" y="-288"/>
                    <a:pt x="7421" y="3"/>
                  </a:cubicBezTo>
                  <a:cubicBezTo>
                    <a:pt x="18221" y="294"/>
                    <a:pt x="15024" y="18519"/>
                    <a:pt x="10370" y="16115"/>
                  </a:cubicBezTo>
                </a:path>
              </a:pathLst>
            </a:custGeom>
            <a:noFill/>
            <a:ln w="25400" cap="flat">
              <a:solidFill>
                <a:srgbClr val="000000"/>
              </a:solidFill>
              <a:prstDash val="solid"/>
              <a:miter lim="400000"/>
              <a:headEnd type="arrow" w="med" len="med"/>
              <a:tailEnd type="arrow" w="med" len="med"/>
            </a:ln>
            <a:effectLst/>
          </p:spPr>
          <p:txBody>
            <a:bodyPr wrap="square" lIns="0" tIns="0" rIns="0" bIns="0" numCol="1" anchor="ctr">
              <a:noAutofit/>
            </a:bodyPr>
            <a:lstStyle/>
            <a:p>
              <a:pPr lvl="0"/>
              <a:endParaRPr/>
            </a:p>
          </p:txBody>
        </p:sp>
      </p:grpSp>
      <p:sp>
        <p:nvSpPr>
          <p:cNvPr id="298" name="Shape 298"/>
          <p:cNvSpPr/>
          <p:nvPr/>
        </p:nvSpPr>
        <p:spPr>
          <a:xfrm rot="14029073">
            <a:off x="11705901" y="3739842"/>
            <a:ext cx="1320801" cy="279401"/>
          </a:xfrm>
          <a:prstGeom prst="rightArrow">
            <a:avLst>
              <a:gd name="adj1" fmla="val 27797"/>
              <a:gd name="adj2" fmla="val 69230"/>
            </a:avLst>
          </a:prstGeom>
          <a:solidFill>
            <a:srgbClr val="00F900"/>
          </a:solidFill>
          <a:ln w="12700">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299" name="Shape 299"/>
          <p:cNvSpPr/>
          <p:nvPr/>
        </p:nvSpPr>
        <p:spPr>
          <a:xfrm rot="9477864">
            <a:off x="8249625" y="2736412"/>
            <a:ext cx="1320801" cy="279401"/>
          </a:xfrm>
          <a:prstGeom prst="rightArrow">
            <a:avLst>
              <a:gd name="adj1" fmla="val 27797"/>
              <a:gd name="adj2" fmla="val 69230"/>
            </a:avLst>
          </a:prstGeom>
          <a:solidFill>
            <a:srgbClr val="00F900"/>
          </a:solidFill>
          <a:ln w="12700">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300" name="Shape 300"/>
          <p:cNvSpPr/>
          <p:nvPr/>
        </p:nvSpPr>
        <p:spPr>
          <a:xfrm rot="19256554">
            <a:off x="3179172" y="3476066"/>
            <a:ext cx="1320801" cy="279401"/>
          </a:xfrm>
          <a:prstGeom prst="rightArrow">
            <a:avLst>
              <a:gd name="adj1" fmla="val 27797"/>
              <a:gd name="adj2" fmla="val 69230"/>
            </a:avLst>
          </a:prstGeom>
          <a:solidFill>
            <a:srgbClr val="00F900"/>
          </a:solidFill>
          <a:ln w="12700">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301" name="Shape 301"/>
          <p:cNvSpPr/>
          <p:nvPr/>
        </p:nvSpPr>
        <p:spPr>
          <a:xfrm>
            <a:off x="127000" y="8972550"/>
            <a:ext cx="127381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mn-lt"/>
                <a:ea typeface="+mn-ea"/>
                <a:cs typeface="+mn-cs"/>
                <a:sym typeface="Century Gothic"/>
              </a:defRPr>
            </a:lvl1pPr>
          </a:lstStyle>
          <a:p>
            <a:pPr lvl="0">
              <a:defRPr sz="1800"/>
            </a:pPr>
            <a:r>
              <a:rPr sz="2400"/>
              <a:t>Important to differentiate between convex and concave normal gradients</a:t>
            </a:r>
          </a:p>
        </p:txBody>
      </p:sp>
      <p:grpSp>
        <p:nvGrpSpPr>
          <p:cNvPr id="304" name="Group 304"/>
          <p:cNvGrpSpPr/>
          <p:nvPr/>
        </p:nvGrpSpPr>
        <p:grpSpPr>
          <a:xfrm rot="9134789" flipH="1">
            <a:off x="1372497" y="5673740"/>
            <a:ext cx="971339" cy="969285"/>
            <a:chOff x="0" y="0"/>
            <a:chExt cx="971337" cy="969284"/>
          </a:xfrm>
        </p:grpSpPr>
        <p:sp>
          <p:nvSpPr>
            <p:cNvPr id="302" name="Shape 302"/>
            <p:cNvSpPr/>
            <p:nvPr/>
          </p:nvSpPr>
          <p:spPr>
            <a:xfrm>
              <a:off x="-1" y="-1"/>
              <a:ext cx="969286" cy="969286"/>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gradFill flip="none" rotWithShape="1">
              <a:gsLst>
                <a:gs pos="0">
                  <a:srgbClr val="0433FF">
                    <a:alpha val="74000"/>
                  </a:srgbClr>
                </a:gs>
                <a:gs pos="50678">
                  <a:srgbClr val="4C2AC9">
                    <a:alpha val="74000"/>
                  </a:srgbClr>
                </a:gs>
                <a:gs pos="50678">
                  <a:srgbClr val="942192">
                    <a:alpha val="74000"/>
                  </a:srgbClr>
                </a:gs>
                <a:gs pos="50678">
                  <a:srgbClr val="C92349">
                    <a:alpha val="74000"/>
                  </a:srgbClr>
                </a:gs>
                <a:gs pos="100000">
                  <a:srgbClr val="FF2600">
                    <a:alpha val="74000"/>
                  </a:srgbClr>
                </a:gs>
              </a:gsLst>
              <a:lin ang="4260000" scaled="0"/>
            </a:gradFill>
            <a:ln w="25400" cap="flat">
              <a:solidFill>
                <a:srgbClr val="000000">
                  <a:alpha val="74000"/>
                </a:srgbClr>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303" name="Shape 303"/>
            <p:cNvSpPr/>
            <p:nvPr/>
          </p:nvSpPr>
          <p:spPr>
            <a:xfrm flipH="1">
              <a:off x="10401" y="298818"/>
              <a:ext cx="960937" cy="381651"/>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latin typeface="Helvetica"/>
                  <a:ea typeface="Helvetica"/>
                  <a:cs typeface="Helvetica"/>
                  <a:sym typeface="Helvetica"/>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0"/>
                                        </p:tgtEl>
                                        <p:attrNameLst>
                                          <p:attrName>style.visibility</p:attrName>
                                        </p:attrNameLst>
                                      </p:cBhvr>
                                      <p:to>
                                        <p:strVal val="visible"/>
                                      </p:to>
                                    </p:set>
                                  </p:childTnLst>
                                </p:cTn>
                              </p:par>
                              <p:par>
                                <p:cTn id="7" presetID="1" presetClass="entr" presetSubtype="0" fill="hold" grpId="3" nodeType="withEffect">
                                  <p:stCondLst>
                                    <p:cond delay="0"/>
                                  </p:stCondLst>
                                  <p:iterate>
                                    <p:tmAbs val="0"/>
                                  </p:iterate>
                                  <p:childTnLst>
                                    <p:set>
                                      <p:cBhvr>
                                        <p:cTn id="8" fill="hold"/>
                                        <p:tgtEl>
                                          <p:spTgt spid="299"/>
                                        </p:tgtEl>
                                        <p:attrNameLst>
                                          <p:attrName>style.visibility</p:attrName>
                                        </p:attrNameLst>
                                      </p:cBhvr>
                                      <p:to>
                                        <p:strVal val="visible"/>
                                      </p:to>
                                    </p:set>
                                  </p:childTnLst>
                                </p:cTn>
                              </p:par>
                              <p:par>
                                <p:cTn id="9" presetID="1" presetClass="entr" presetSubtype="0" fill="hold" grpId="5" nodeType="withEffect">
                                  <p:stCondLst>
                                    <p:cond delay="0"/>
                                  </p:stCondLst>
                                  <p:iterate>
                                    <p:tmAbs val="0"/>
                                  </p:iterate>
                                  <p:childTnLst>
                                    <p:set>
                                      <p:cBhvr>
                                        <p:cTn id="10" fill="hold"/>
                                        <p:tgtEl>
                                          <p:spTgt spid="2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2" nodeType="clickEffect">
                                  <p:stCondLst>
                                    <p:cond delay="0"/>
                                  </p:stCondLst>
                                  <p:iterate>
                                    <p:tmAbs val="0"/>
                                  </p:iterate>
                                  <p:childTnLst>
                                    <p:set>
                                      <p:cBhvr>
                                        <p:cTn id="14" fill="hold">
                                          <p:stCondLst>
                                            <p:cond delay="0"/>
                                          </p:stCondLst>
                                        </p:cTn>
                                        <p:tgtEl>
                                          <p:spTgt spid="300"/>
                                        </p:tgtEl>
                                        <p:attrNameLst>
                                          <p:attrName>style.visibility</p:attrName>
                                        </p:attrNameLst>
                                      </p:cBhvr>
                                      <p:to>
                                        <p:strVal val="hidden"/>
                                      </p:to>
                                    </p:set>
                                  </p:childTnLst>
                                </p:cTn>
                              </p:par>
                              <p:par>
                                <p:cTn id="15" presetID="1" presetClass="exit" presetSubtype="0" fill="hold" grpId="4" nodeType="withEffect">
                                  <p:stCondLst>
                                    <p:cond delay="0"/>
                                  </p:stCondLst>
                                  <p:iterate>
                                    <p:tmAbs val="0"/>
                                  </p:iterate>
                                  <p:childTnLst>
                                    <p:set>
                                      <p:cBhvr>
                                        <p:cTn id="16" fill="hold">
                                          <p:stCondLst>
                                            <p:cond delay="0"/>
                                          </p:stCondLst>
                                        </p:cTn>
                                        <p:tgtEl>
                                          <p:spTgt spid="299"/>
                                        </p:tgtEl>
                                        <p:attrNameLst>
                                          <p:attrName>style.visibility</p:attrName>
                                        </p:attrNameLst>
                                      </p:cBhvr>
                                      <p:to>
                                        <p:strVal val="hidden"/>
                                      </p:to>
                                    </p:set>
                                  </p:childTnLst>
                                </p:cTn>
                              </p:par>
                              <p:par>
                                <p:cTn id="17" presetID="1" presetClass="exit" presetSubtype="0" fill="hold" grpId="6" nodeType="withEffect">
                                  <p:stCondLst>
                                    <p:cond delay="0"/>
                                  </p:stCondLst>
                                  <p:iterate>
                                    <p:tmAbs val="0"/>
                                  </p:iterate>
                                  <p:childTnLst>
                                    <p:set>
                                      <p:cBhvr>
                                        <p:cTn id="18" fill="hold">
                                          <p:stCondLst>
                                            <p:cond delay="0"/>
                                          </p:stCondLst>
                                        </p:cTn>
                                        <p:tgtEl>
                                          <p:spTgt spid="2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5" animBg="1" advAuto="0"/>
      <p:bldP spid="298" grpId="6" animBg="1" advAuto="0"/>
      <p:bldP spid="299" grpId="3" animBg="1" advAuto="0"/>
      <p:bldP spid="299" grpId="4" animBg="1" advAuto="0"/>
      <p:bldP spid="300" grpId="1" animBg="1" advAuto="0"/>
      <p:bldP spid="300"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p:cNvSpPr>
          <p:nvPr>
            <p:ph type="title"/>
          </p:nvPr>
        </p:nvSpPr>
        <p:spPr>
          <a:prstGeom prst="rect">
            <a:avLst/>
          </a:prstGeom>
        </p:spPr>
        <p:txBody>
          <a:bodyPr lIns="0" tIns="0" rIns="0" bIns="0">
            <a:normAutofit/>
          </a:bodyPr>
          <a:lstStyle>
            <a:lvl1pPr defTabSz="484886">
              <a:defRPr sz="4648"/>
            </a:lvl1pPr>
          </a:lstStyle>
          <a:p>
            <a:pPr lvl="0">
              <a:defRPr sz="1800"/>
            </a:pPr>
            <a:r>
              <a:rPr sz="4648"/>
              <a:t>Using Local Gradients for Contour Detection</a:t>
            </a:r>
          </a:p>
        </p:txBody>
      </p:sp>
      <p:sp>
        <p:nvSpPr>
          <p:cNvPr id="309" name="Shape 309"/>
          <p:cNvSpPr/>
          <p:nvPr/>
        </p:nvSpPr>
        <p:spPr>
          <a:xfrm>
            <a:off x="130724" y="1574800"/>
            <a:ext cx="6375401" cy="44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40" marR="40640" algn="l" defTabSz="1801812">
              <a:buClr>
                <a:srgbClr val="000000"/>
              </a:buClr>
              <a:buFont typeface="Century Gothic"/>
              <a:defRPr sz="2200">
                <a:uFill>
                  <a:solidFill/>
                </a:uFill>
                <a:latin typeface="+mn-lt"/>
                <a:ea typeface="+mn-ea"/>
                <a:cs typeface="+mn-cs"/>
                <a:sym typeface="Century Gothic"/>
              </a:defRPr>
            </a:lvl1pPr>
          </a:lstStyle>
          <a:p>
            <a:pPr lvl="0">
              <a:defRPr sz="1800">
                <a:uFillTx/>
              </a:defRPr>
            </a:pPr>
            <a:r>
              <a:rPr sz="2200">
                <a:uFill>
                  <a:solidFill/>
                </a:uFill>
              </a:rPr>
              <a:t>Use with gPb-UCM</a:t>
            </a:r>
          </a:p>
        </p:txBody>
      </p:sp>
      <p:sp>
        <p:nvSpPr>
          <p:cNvPr id="310" name="Shape 310"/>
          <p:cNvSpPr/>
          <p:nvPr/>
        </p:nvSpPr>
        <p:spPr>
          <a:xfrm>
            <a:off x="127000" y="2882900"/>
            <a:ext cx="6375400" cy="44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40" marR="40640" algn="l" defTabSz="1801812">
              <a:buClr>
                <a:srgbClr val="000000"/>
              </a:buClr>
              <a:buFont typeface="Century Gothic"/>
              <a:defRPr sz="2200">
                <a:uFill>
                  <a:solidFill/>
                </a:uFill>
                <a:latin typeface="+mn-lt"/>
                <a:ea typeface="+mn-ea"/>
                <a:cs typeface="+mn-cs"/>
                <a:sym typeface="Century Gothic"/>
              </a:defRPr>
            </a:lvl1pPr>
          </a:lstStyle>
          <a:p>
            <a:pPr lvl="0">
              <a:defRPr sz="1800">
                <a:uFillTx/>
              </a:defRPr>
            </a:pPr>
            <a:r>
              <a:rPr sz="2200">
                <a:uFill>
                  <a:solidFill/>
                </a:uFill>
              </a:rPr>
              <a:t>Use with Dollar et al.’s structured edges</a:t>
            </a:r>
          </a:p>
        </p:txBody>
      </p:sp>
      <p:sp>
        <p:nvSpPr>
          <p:cNvPr id="311" name="Shape 311"/>
          <p:cNvSpPr/>
          <p:nvPr/>
        </p:nvSpPr>
        <p:spPr>
          <a:xfrm>
            <a:off x="127000" y="8515350"/>
            <a:ext cx="12738100" cy="35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atin typeface="+mn-lt"/>
                <a:ea typeface="+mn-ea"/>
                <a:cs typeface="+mn-cs"/>
                <a:sym typeface="Century Gothic"/>
              </a:defRPr>
            </a:lvl1pPr>
          </a:lstStyle>
          <a:p>
            <a:pPr lvl="0">
              <a:defRPr sz="1800"/>
            </a:pPr>
            <a:r>
              <a:rPr sz="1600"/>
              <a:t>P. Dollar and L. Zitnick Structured Forests for fast edge detection, ICCV 2013</a:t>
            </a:r>
          </a:p>
        </p:txBody>
      </p:sp>
      <p:sp>
        <p:nvSpPr>
          <p:cNvPr id="312" name="Shape 312"/>
          <p:cNvSpPr/>
          <p:nvPr/>
        </p:nvSpPr>
        <p:spPr>
          <a:xfrm>
            <a:off x="127000" y="8204200"/>
            <a:ext cx="12738100" cy="35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600">
                <a:latin typeface="+mn-lt"/>
                <a:ea typeface="+mn-ea"/>
                <a:cs typeface="+mn-cs"/>
                <a:sym typeface="Century Gothic"/>
              </a:defRPr>
            </a:lvl1pPr>
          </a:lstStyle>
          <a:p>
            <a:pPr lvl="0">
              <a:defRPr sz="1800"/>
            </a:pPr>
            <a:r>
              <a:rPr sz="1600"/>
              <a:t>Arbeláez et al. Contour Detection and Hierarchical Image Segmentation, PAMI 2011</a:t>
            </a:r>
          </a:p>
        </p:txBody>
      </p:sp>
      <p:graphicFrame>
        <p:nvGraphicFramePr>
          <p:cNvPr id="313" name="Table 313"/>
          <p:cNvGraphicFramePr/>
          <p:nvPr/>
        </p:nvGraphicFramePr>
        <p:xfrm>
          <a:off x="177800" y="4584700"/>
          <a:ext cx="5956299" cy="3339979"/>
        </p:xfrm>
        <a:graphic>
          <a:graphicData uri="http://schemas.openxmlformats.org/drawingml/2006/table">
            <a:tbl>
              <a:tblPr>
                <a:tableStyleId>{4C3C2611-4C71-4FC5-86AE-919BDF0F9419}</a:tableStyleId>
              </a:tblPr>
              <a:tblGrid>
                <a:gridCol w="3914675"/>
                <a:gridCol w="1101824"/>
                <a:gridCol w="939800"/>
              </a:tblGrid>
              <a:tr h="588264">
                <a:tc>
                  <a:txBody>
                    <a:bodyPr/>
                    <a:lstStyle/>
                    <a:p>
                      <a:pPr lvl="0" defTabSz="914400">
                        <a:tabLst>
                          <a:tab pos="914400" algn="l"/>
                        </a:tabLst>
                      </a:pPr>
                      <a:r>
                        <a:rPr sz="2000" b="1">
                          <a:solidFill>
                            <a:srgbClr val="FF2600"/>
                          </a:solidFill>
                          <a:latin typeface="+mn-lt"/>
                          <a:ea typeface="+mn-ea"/>
                          <a:cs typeface="+mn-cs"/>
                          <a:sym typeface="Century Gothic"/>
                        </a:rPr>
                        <a:t>Method</a:t>
                      </a:r>
                    </a:p>
                  </a:txBody>
                  <a:tcPr marL="50800" marR="50800" marT="50800" marB="50800" anchor="ctr" horzOverflow="overflow">
                    <a:lnL w="19050">
                      <a:miter lim="400000"/>
                    </a:lnL>
                    <a:lnR w="19050">
                      <a:solidFill>
                        <a:srgbClr val="000000"/>
                      </a:solidFill>
                      <a:miter lim="400000"/>
                    </a:lnR>
                    <a:lnT w="19050">
                      <a:miter lim="400000"/>
                    </a:lnT>
                    <a:lnB w="19050">
                      <a:solidFill>
                        <a:srgbClr val="000000"/>
                      </a:solidFill>
                      <a:miter lim="400000"/>
                    </a:lnB>
                    <a:noFill/>
                  </a:tcPr>
                </a:tc>
                <a:tc>
                  <a:txBody>
                    <a:bodyPr/>
                    <a:lstStyle/>
                    <a:p>
                      <a:pPr lvl="0" defTabSz="914400">
                        <a:tabLst>
                          <a:tab pos="914400" algn="l"/>
                        </a:tabLst>
                        <a:defRPr sz="2000" b="1">
                          <a:solidFill>
                            <a:srgbClr val="FF2600"/>
                          </a:solidFill>
                          <a:latin typeface="+mn-lt"/>
                          <a:ea typeface="+mn-ea"/>
                          <a:cs typeface="+mn-cs"/>
                          <a:sym typeface="Century Gothic"/>
                        </a:defRPr>
                      </a:pPr>
                      <a:endParaRPr/>
                    </a:p>
                  </a:txBody>
                  <a:tcPr marL="50800" marR="50800" marT="50800" marB="50800" anchor="ctr" horzOverflow="overflow">
                    <a:lnL w="19050">
                      <a:solidFill>
                        <a:srgbClr val="000000"/>
                      </a:solidFill>
                      <a:miter lim="400000"/>
                    </a:lnL>
                    <a:lnR w="19050">
                      <a:solidFill>
                        <a:srgbClr val="000000"/>
                      </a:solidFill>
                      <a:miter lim="400000"/>
                    </a:lnR>
                    <a:lnT w="19050">
                      <a:miter lim="400000"/>
                    </a:lnT>
                    <a:lnB w="19050">
                      <a:solidFill>
                        <a:srgbClr val="000000"/>
                      </a:solidFill>
                      <a:miter lim="400000"/>
                    </a:lnB>
                    <a:noFill/>
                  </a:tcPr>
                </a:tc>
                <a:tc>
                  <a:txBody>
                    <a:bodyPr/>
                    <a:lstStyle/>
                    <a:p>
                      <a:pPr lvl="0" defTabSz="914400">
                        <a:tabLst>
                          <a:tab pos="914400" algn="l"/>
                        </a:tabLst>
                      </a:pPr>
                      <a:r>
                        <a:rPr sz="2000" b="1">
                          <a:solidFill>
                            <a:srgbClr val="FF2600"/>
                          </a:solidFill>
                          <a:latin typeface="+mn-lt"/>
                          <a:ea typeface="+mn-ea"/>
                          <a:cs typeface="+mn-cs"/>
                          <a:sym typeface="Century Gothic"/>
                        </a:rPr>
                        <a:t>max F</a:t>
                      </a:r>
                    </a:p>
                  </a:txBody>
                  <a:tcPr marL="50800" marR="50800" marT="50800" marB="50800" anchor="ctr" horzOverflow="overflow">
                    <a:lnL w="19050">
                      <a:solidFill>
                        <a:srgbClr val="000000"/>
                      </a:solidFill>
                      <a:miter lim="400000"/>
                    </a:lnL>
                    <a:lnR w="19050">
                      <a:miter lim="400000"/>
                    </a:lnR>
                    <a:lnT w="19050">
                      <a:miter lim="400000"/>
                    </a:lnT>
                    <a:lnB w="19050">
                      <a:solidFill>
                        <a:srgbClr val="000000"/>
                      </a:solidFill>
                      <a:miter lim="400000"/>
                    </a:lnB>
                    <a:noFill/>
                  </a:tcPr>
                </a:tc>
              </a:tr>
              <a:tr h="550343">
                <a:tc>
                  <a:txBody>
                    <a:bodyPr/>
                    <a:lstStyle/>
                    <a:p>
                      <a:pPr lvl="0" defTabSz="914400">
                        <a:tabLst>
                          <a:tab pos="914400" algn="l"/>
                        </a:tabLst>
                      </a:pPr>
                      <a:r>
                        <a:rPr sz="2000" b="1">
                          <a:latin typeface="+mn-lt"/>
                          <a:ea typeface="+mn-ea"/>
                          <a:cs typeface="+mn-cs"/>
                          <a:sym typeface="Century Gothic"/>
                        </a:rPr>
                        <a:t>gPb-UCM</a:t>
                      </a:r>
                    </a:p>
                  </a:txBody>
                  <a:tcPr marL="50800" marR="50800" marT="50800" marB="50800" anchor="ctr" horzOverflow="overflow">
                    <a:lnL w="19050">
                      <a:miter lim="400000"/>
                    </a:lnL>
                    <a:lnR w="19050">
                      <a:solidFill>
                        <a:srgbClr val="000000"/>
                      </a:solidFill>
                      <a:miter lim="400000"/>
                    </a:lnR>
                    <a:lnT w="19050">
                      <a:solidFill>
                        <a:srgbClr val="000000"/>
                      </a:solidFill>
                      <a:miter lim="400000"/>
                    </a:lnT>
                    <a:lnB w="19050">
                      <a:solidFill>
                        <a:srgbClr val="000000"/>
                      </a:solidFill>
                      <a:miter lim="400000"/>
                    </a:lnB>
                    <a:noFill/>
                  </a:tcPr>
                </a:tc>
                <a:tc>
                  <a:txBody>
                    <a:bodyPr/>
                    <a:lstStyle/>
                    <a:p>
                      <a:pPr lvl="0" defTabSz="457200"/>
                      <a:r>
                        <a:rPr sz="2000">
                          <a:latin typeface="+mn-lt"/>
                          <a:ea typeface="+mn-ea"/>
                          <a:cs typeface="+mn-cs"/>
                          <a:sym typeface="Century Gothic"/>
                        </a:rPr>
                        <a:t>RGB</a:t>
                      </a:r>
                    </a:p>
                  </a:txBody>
                  <a:tcPr marL="50800" marR="50800" marT="50800" marB="50800" anchor="ctr" horzOverflow="overflow">
                    <a:lnL w="19050">
                      <a:solidFill>
                        <a:srgbClr val="000000"/>
                      </a:solidFill>
                      <a:miter lim="400000"/>
                    </a:lnL>
                    <a:lnR w="19050">
                      <a:solidFill>
                        <a:srgbClr val="000000"/>
                      </a:solidFill>
                      <a:miter lim="400000"/>
                    </a:lnR>
                    <a:lnT w="19050">
                      <a:solidFill>
                        <a:srgbClr val="000000"/>
                      </a:solidFill>
                      <a:miter lim="400000"/>
                    </a:lnT>
                    <a:lnB w="19050">
                      <a:solidFill>
                        <a:srgbClr val="000000"/>
                      </a:solidFill>
                      <a:miter lim="400000"/>
                    </a:lnB>
                    <a:noFill/>
                  </a:tcPr>
                </a:tc>
                <a:tc>
                  <a:txBody>
                    <a:bodyPr/>
                    <a:lstStyle/>
                    <a:p>
                      <a:pPr lvl="0" defTabSz="457200"/>
                      <a:r>
                        <a:rPr sz="2000">
                          <a:latin typeface="+mn-lt"/>
                          <a:ea typeface="+mn-ea"/>
                          <a:cs typeface="+mn-cs"/>
                          <a:sym typeface="Century Gothic"/>
                        </a:rPr>
                        <a:t>63.15</a:t>
                      </a:r>
                    </a:p>
                  </a:txBody>
                  <a:tcPr marL="50800" marR="50800" marT="50800" marB="50800" anchor="ctr" horzOverflow="overflow">
                    <a:lnL w="19050">
                      <a:solidFill>
                        <a:srgbClr val="000000"/>
                      </a:solidFill>
                      <a:miter lim="400000"/>
                    </a:lnL>
                    <a:lnR w="19050">
                      <a:miter lim="400000"/>
                    </a:lnR>
                    <a:lnT w="19050">
                      <a:solidFill>
                        <a:srgbClr val="000000"/>
                      </a:solidFill>
                      <a:miter lim="400000"/>
                    </a:lnT>
                    <a:lnB w="19050">
                      <a:solidFill>
                        <a:srgbClr val="000000"/>
                      </a:solidFill>
                      <a:miter lim="400000"/>
                    </a:lnB>
                    <a:noFill/>
                  </a:tcPr>
                </a:tc>
              </a:tr>
              <a:tr h="550343">
                <a:tc>
                  <a:txBody>
                    <a:bodyPr/>
                    <a:lstStyle/>
                    <a:p>
                      <a:pPr lvl="0" defTabSz="914400">
                        <a:tabLst>
                          <a:tab pos="914400" algn="l"/>
                        </a:tabLst>
                      </a:pPr>
                      <a:r>
                        <a:rPr sz="2000" b="1">
                          <a:latin typeface="+mn-lt"/>
                          <a:ea typeface="+mn-ea"/>
                          <a:cs typeface="+mn-cs"/>
                          <a:sym typeface="Century Gothic"/>
                        </a:rPr>
                        <a:t>Silberman et al.</a:t>
                      </a:r>
                    </a:p>
                  </a:txBody>
                  <a:tcPr marL="50800" marR="50800" marT="50800" marB="50800" anchor="ctr" horzOverflow="overflow">
                    <a:lnL w="19050">
                      <a:miter lim="400000"/>
                    </a:lnL>
                    <a:lnR w="19050">
                      <a:solidFill>
                        <a:srgbClr val="000000"/>
                      </a:solidFill>
                      <a:miter lim="400000"/>
                    </a:lnR>
                    <a:lnT w="19050">
                      <a:solidFill>
                        <a:srgbClr val="000000"/>
                      </a:solidFill>
                      <a:miter lim="400000"/>
                    </a:lnT>
                    <a:lnB w="19050">
                      <a:solidFill>
                        <a:srgbClr val="000000"/>
                      </a:solidFill>
                      <a:miter lim="400000"/>
                    </a:lnB>
                    <a:noFill/>
                  </a:tcPr>
                </a:tc>
                <a:tc>
                  <a:txBody>
                    <a:bodyPr/>
                    <a:lstStyle/>
                    <a:p>
                      <a:pPr lvl="0" defTabSz="457200"/>
                      <a:r>
                        <a:rPr sz="2000">
                          <a:latin typeface="+mn-lt"/>
                          <a:ea typeface="+mn-ea"/>
                          <a:cs typeface="+mn-cs"/>
                          <a:sym typeface="Century Gothic"/>
                        </a:rPr>
                        <a:t>RGB-D</a:t>
                      </a:r>
                    </a:p>
                  </a:txBody>
                  <a:tcPr marL="50800" marR="50800" marT="50800" marB="50800" anchor="ctr" horzOverflow="overflow">
                    <a:lnL w="19050">
                      <a:solidFill>
                        <a:srgbClr val="000000"/>
                      </a:solidFill>
                      <a:miter lim="400000"/>
                    </a:lnL>
                    <a:lnR w="19050">
                      <a:solidFill>
                        <a:srgbClr val="000000"/>
                      </a:solidFill>
                      <a:miter lim="400000"/>
                    </a:lnR>
                    <a:lnT w="19050">
                      <a:solidFill>
                        <a:srgbClr val="000000"/>
                      </a:solidFill>
                      <a:miter lim="400000"/>
                    </a:lnT>
                    <a:lnB w="19050">
                      <a:solidFill>
                        <a:srgbClr val="000000"/>
                      </a:solidFill>
                      <a:miter lim="400000"/>
                    </a:lnB>
                    <a:noFill/>
                  </a:tcPr>
                </a:tc>
                <a:tc>
                  <a:txBody>
                    <a:bodyPr/>
                    <a:lstStyle/>
                    <a:p>
                      <a:pPr lvl="0" defTabSz="457200"/>
                      <a:r>
                        <a:rPr sz="2000">
                          <a:latin typeface="+mn-lt"/>
                          <a:ea typeface="+mn-ea"/>
                          <a:cs typeface="+mn-cs"/>
                          <a:sym typeface="Century Gothic"/>
                        </a:rPr>
                        <a:t>65.77</a:t>
                      </a:r>
                    </a:p>
                  </a:txBody>
                  <a:tcPr marL="50800" marR="50800" marT="50800" marB="50800" anchor="ctr" horzOverflow="overflow">
                    <a:lnL w="19050">
                      <a:solidFill>
                        <a:srgbClr val="000000"/>
                      </a:solidFill>
                      <a:miter lim="400000"/>
                    </a:lnL>
                    <a:lnR w="19050">
                      <a:miter lim="400000"/>
                    </a:lnR>
                    <a:lnT w="19050">
                      <a:solidFill>
                        <a:srgbClr val="000000"/>
                      </a:solidFill>
                      <a:miter lim="400000"/>
                    </a:lnT>
                    <a:lnB w="19050">
                      <a:solidFill>
                        <a:srgbClr val="000000"/>
                      </a:solidFill>
                      <a:miter lim="400000"/>
                    </a:lnB>
                    <a:noFill/>
                  </a:tcPr>
                </a:tc>
              </a:tr>
              <a:tr h="550343">
                <a:tc>
                  <a:txBody>
                    <a:bodyPr/>
                    <a:lstStyle/>
                    <a:p>
                      <a:pPr lvl="0" defTabSz="914400">
                        <a:tabLst>
                          <a:tab pos="914400" algn="l"/>
                        </a:tabLst>
                      </a:pPr>
                      <a:r>
                        <a:rPr sz="2000" b="1">
                          <a:latin typeface="+mn-lt"/>
                          <a:ea typeface="+mn-ea"/>
                          <a:cs typeface="+mn-cs"/>
                          <a:sym typeface="Century Gothic"/>
                        </a:rPr>
                        <a:t>Dollar et al.</a:t>
                      </a:r>
                    </a:p>
                  </a:txBody>
                  <a:tcPr marL="50800" marR="50800" marT="50800" marB="50800" anchor="ctr" horzOverflow="overflow">
                    <a:lnL w="19050">
                      <a:miter lim="400000"/>
                    </a:lnL>
                    <a:lnR w="19050">
                      <a:solidFill>
                        <a:srgbClr val="000000"/>
                      </a:solidFill>
                      <a:miter lim="400000"/>
                    </a:lnR>
                    <a:lnT w="19050">
                      <a:solidFill>
                        <a:srgbClr val="000000"/>
                      </a:solidFill>
                      <a:miter lim="400000"/>
                    </a:lnT>
                    <a:lnB w="19050">
                      <a:solidFill>
                        <a:srgbClr val="000000"/>
                      </a:solidFill>
                      <a:miter lim="400000"/>
                    </a:lnB>
                    <a:noFill/>
                  </a:tcPr>
                </a:tc>
                <a:tc>
                  <a:txBody>
                    <a:bodyPr/>
                    <a:lstStyle/>
                    <a:p>
                      <a:pPr lvl="0" defTabSz="457200"/>
                      <a:r>
                        <a:rPr sz="2000">
                          <a:latin typeface="+mn-lt"/>
                          <a:ea typeface="+mn-ea"/>
                          <a:cs typeface="+mn-cs"/>
                          <a:sym typeface="Century Gothic"/>
                        </a:rPr>
                        <a:t>RGB-D</a:t>
                      </a:r>
                    </a:p>
                  </a:txBody>
                  <a:tcPr marL="50800" marR="50800" marT="50800" marB="50800" anchor="ctr" horzOverflow="overflow">
                    <a:lnL w="19050">
                      <a:solidFill>
                        <a:srgbClr val="000000"/>
                      </a:solidFill>
                      <a:miter lim="400000"/>
                    </a:lnL>
                    <a:lnR w="19050">
                      <a:solidFill>
                        <a:srgbClr val="000000"/>
                      </a:solidFill>
                      <a:miter lim="400000"/>
                    </a:lnR>
                    <a:lnT w="19050">
                      <a:solidFill>
                        <a:srgbClr val="000000"/>
                      </a:solidFill>
                      <a:miter lim="400000"/>
                    </a:lnT>
                    <a:lnB w="19050">
                      <a:solidFill>
                        <a:srgbClr val="000000"/>
                      </a:solidFill>
                      <a:miter lim="400000"/>
                    </a:lnB>
                    <a:noFill/>
                  </a:tcPr>
                </a:tc>
                <a:tc>
                  <a:txBody>
                    <a:bodyPr/>
                    <a:lstStyle/>
                    <a:p>
                      <a:pPr lvl="0" defTabSz="457200"/>
                      <a:r>
                        <a:rPr sz="2000">
                          <a:latin typeface="+mn-lt"/>
                          <a:ea typeface="+mn-ea"/>
                          <a:cs typeface="+mn-cs"/>
                          <a:sym typeface="Century Gothic"/>
                        </a:rPr>
                        <a:t>68.96</a:t>
                      </a:r>
                    </a:p>
                  </a:txBody>
                  <a:tcPr marL="50800" marR="50800" marT="50800" marB="50800" anchor="ctr" horzOverflow="overflow">
                    <a:lnL w="19050">
                      <a:solidFill>
                        <a:srgbClr val="000000"/>
                      </a:solidFill>
                      <a:miter lim="400000"/>
                    </a:lnL>
                    <a:lnR w="19050">
                      <a:miter lim="400000"/>
                    </a:lnR>
                    <a:lnT w="19050">
                      <a:solidFill>
                        <a:srgbClr val="000000"/>
                      </a:solidFill>
                      <a:miter lim="400000"/>
                    </a:lnT>
                    <a:lnB w="19050">
                      <a:solidFill>
                        <a:srgbClr val="000000"/>
                      </a:solidFill>
                      <a:miter lim="400000"/>
                    </a:lnB>
                    <a:noFill/>
                  </a:tcPr>
                </a:tc>
              </a:tr>
              <a:tr h="550343">
                <a:tc>
                  <a:txBody>
                    <a:bodyPr/>
                    <a:lstStyle/>
                    <a:p>
                      <a:pPr lvl="0" defTabSz="914400">
                        <a:tabLst>
                          <a:tab pos="914400" algn="l"/>
                        </a:tabLst>
                      </a:pPr>
                      <a:r>
                        <a:rPr sz="2000" b="1">
                          <a:solidFill>
                            <a:srgbClr val="0433FF"/>
                          </a:solidFill>
                          <a:latin typeface="+mn-lt"/>
                          <a:ea typeface="+mn-ea"/>
                          <a:cs typeface="+mn-cs"/>
                          <a:sym typeface="Century Gothic"/>
                        </a:rPr>
                        <a:t>Our </a:t>
                      </a:r>
                      <a:r>
                        <a:rPr sz="2000" b="1">
                          <a:latin typeface="+mn-lt"/>
                          <a:ea typeface="+mn-ea"/>
                          <a:cs typeface="+mn-cs"/>
                          <a:sym typeface="Century Gothic"/>
                        </a:rPr>
                        <a:t>(gPb-UCM + our cues)</a:t>
                      </a:r>
                    </a:p>
                  </a:txBody>
                  <a:tcPr marL="50800" marR="50800" marT="50800" marB="50800" anchor="ctr" horzOverflow="overflow">
                    <a:lnL w="19050">
                      <a:miter lim="400000"/>
                    </a:lnL>
                    <a:lnR w="19050">
                      <a:solidFill>
                        <a:srgbClr val="000000"/>
                      </a:solidFill>
                      <a:miter lim="400000"/>
                    </a:lnR>
                    <a:lnT w="19050">
                      <a:solidFill>
                        <a:srgbClr val="000000"/>
                      </a:solidFill>
                      <a:miter lim="400000"/>
                    </a:lnT>
                    <a:lnB w="19050">
                      <a:solidFill>
                        <a:srgbClr val="000000"/>
                      </a:solidFill>
                      <a:miter lim="400000"/>
                    </a:lnB>
                    <a:noFill/>
                  </a:tcPr>
                </a:tc>
                <a:tc>
                  <a:txBody>
                    <a:bodyPr/>
                    <a:lstStyle/>
                    <a:p>
                      <a:pPr lvl="0" defTabSz="457200"/>
                      <a:r>
                        <a:rPr sz="2000">
                          <a:latin typeface="+mn-lt"/>
                          <a:ea typeface="+mn-ea"/>
                          <a:cs typeface="+mn-cs"/>
                          <a:sym typeface="Century Gothic"/>
                        </a:rPr>
                        <a:t>RGB-D</a:t>
                      </a:r>
                    </a:p>
                  </a:txBody>
                  <a:tcPr marL="50800" marR="50800" marT="50800" marB="50800" anchor="ctr" horzOverflow="overflow">
                    <a:lnL w="19050">
                      <a:solidFill>
                        <a:srgbClr val="000000"/>
                      </a:solidFill>
                      <a:miter lim="400000"/>
                    </a:lnL>
                    <a:lnR w="19050">
                      <a:solidFill>
                        <a:srgbClr val="000000"/>
                      </a:solidFill>
                      <a:miter lim="400000"/>
                    </a:lnR>
                    <a:lnT w="19050">
                      <a:solidFill>
                        <a:srgbClr val="000000"/>
                      </a:solidFill>
                      <a:miter lim="400000"/>
                    </a:lnT>
                    <a:lnB w="19050">
                      <a:solidFill>
                        <a:srgbClr val="000000"/>
                      </a:solidFill>
                      <a:miter lim="400000"/>
                    </a:lnB>
                    <a:noFill/>
                  </a:tcPr>
                </a:tc>
                <a:tc>
                  <a:txBody>
                    <a:bodyPr/>
                    <a:lstStyle/>
                    <a:p>
                      <a:pPr lvl="0" defTabSz="457200"/>
                      <a:r>
                        <a:rPr sz="2000">
                          <a:latin typeface="+mn-lt"/>
                          <a:ea typeface="+mn-ea"/>
                          <a:cs typeface="+mn-cs"/>
                          <a:sym typeface="Century Gothic"/>
                        </a:rPr>
                        <a:t>68.66</a:t>
                      </a:r>
                    </a:p>
                  </a:txBody>
                  <a:tcPr marL="50800" marR="50800" marT="50800" marB="50800" anchor="ctr" horzOverflow="overflow">
                    <a:lnL w="19050">
                      <a:solidFill>
                        <a:srgbClr val="000000"/>
                      </a:solidFill>
                      <a:miter lim="400000"/>
                    </a:lnL>
                    <a:lnR w="19050">
                      <a:miter lim="400000"/>
                    </a:lnR>
                    <a:lnT w="19050">
                      <a:solidFill>
                        <a:srgbClr val="000000"/>
                      </a:solidFill>
                      <a:miter lim="400000"/>
                    </a:lnT>
                    <a:lnB w="19050">
                      <a:solidFill>
                        <a:srgbClr val="000000"/>
                      </a:solidFill>
                      <a:miter lim="400000"/>
                    </a:lnB>
                    <a:noFill/>
                  </a:tcPr>
                </a:tc>
              </a:tr>
              <a:tr h="550343">
                <a:tc>
                  <a:txBody>
                    <a:bodyPr/>
                    <a:lstStyle/>
                    <a:p>
                      <a:pPr lvl="0" defTabSz="914400">
                        <a:tabLst>
                          <a:tab pos="914400" algn="l"/>
                        </a:tabLst>
                      </a:pPr>
                      <a:r>
                        <a:rPr sz="2000" b="1">
                          <a:solidFill>
                            <a:srgbClr val="0433FF"/>
                          </a:solidFill>
                          <a:latin typeface="+mn-lt"/>
                          <a:ea typeface="+mn-ea"/>
                          <a:cs typeface="+mn-cs"/>
                          <a:sym typeface="Century Gothic"/>
                        </a:rPr>
                        <a:t>Our</a:t>
                      </a:r>
                      <a:r>
                        <a:rPr sz="2000" b="1">
                          <a:latin typeface="+mn-lt"/>
                          <a:ea typeface="+mn-ea"/>
                          <a:cs typeface="+mn-cs"/>
                          <a:sym typeface="Century Gothic"/>
                        </a:rPr>
                        <a:t> (Dollar et al. + our cues++)</a:t>
                      </a:r>
                    </a:p>
                  </a:txBody>
                  <a:tcPr marL="50800" marR="50800" marT="50800" marB="50800" anchor="ctr" horzOverflow="overflow">
                    <a:lnL w="19050">
                      <a:miter lim="400000"/>
                    </a:lnL>
                    <a:lnR w="19050">
                      <a:solidFill>
                        <a:srgbClr val="000000"/>
                      </a:solidFill>
                      <a:miter lim="400000"/>
                    </a:lnR>
                    <a:lnT w="19050">
                      <a:solidFill>
                        <a:srgbClr val="000000"/>
                      </a:solidFill>
                      <a:miter lim="400000"/>
                    </a:lnT>
                    <a:lnB w="19050">
                      <a:miter lim="400000"/>
                    </a:lnB>
                    <a:noFill/>
                  </a:tcPr>
                </a:tc>
                <a:tc>
                  <a:txBody>
                    <a:bodyPr/>
                    <a:lstStyle/>
                    <a:p>
                      <a:pPr lvl="0" defTabSz="457200"/>
                      <a:r>
                        <a:rPr sz="2000">
                          <a:latin typeface="+mn-lt"/>
                          <a:ea typeface="+mn-ea"/>
                          <a:cs typeface="+mn-cs"/>
                          <a:sym typeface="Century Gothic"/>
                        </a:rPr>
                        <a:t>RGB-D</a:t>
                      </a:r>
                    </a:p>
                  </a:txBody>
                  <a:tcPr marL="50800" marR="50800" marT="50800" marB="50800" anchor="ctr" horzOverflow="overflow">
                    <a:lnL w="19050">
                      <a:solidFill>
                        <a:srgbClr val="000000"/>
                      </a:solidFill>
                      <a:miter lim="400000"/>
                    </a:lnL>
                    <a:lnR w="19050">
                      <a:solidFill>
                        <a:srgbClr val="000000"/>
                      </a:solidFill>
                      <a:miter lim="400000"/>
                    </a:lnR>
                    <a:lnT w="19050">
                      <a:solidFill>
                        <a:srgbClr val="000000"/>
                      </a:solidFill>
                      <a:miter lim="400000"/>
                    </a:lnT>
                    <a:lnB w="19050">
                      <a:miter lim="400000"/>
                    </a:lnB>
                    <a:noFill/>
                  </a:tcPr>
                </a:tc>
                <a:tc>
                  <a:txBody>
                    <a:bodyPr/>
                    <a:lstStyle/>
                    <a:p>
                      <a:pPr lvl="0" defTabSz="457200"/>
                      <a:r>
                        <a:rPr sz="2000" b="1">
                          <a:latin typeface="+mn-lt"/>
                          <a:ea typeface="+mn-ea"/>
                          <a:cs typeface="+mn-cs"/>
                          <a:sym typeface="Century Gothic"/>
                        </a:rPr>
                        <a:t>70.36</a:t>
                      </a:r>
                    </a:p>
                  </a:txBody>
                  <a:tcPr marL="50800" marR="50800" marT="50800" marB="50800" anchor="ctr" horzOverflow="overflow">
                    <a:lnL w="19050">
                      <a:solidFill>
                        <a:srgbClr val="000000"/>
                      </a:solidFill>
                      <a:miter lim="400000"/>
                    </a:lnL>
                    <a:lnR w="19050">
                      <a:miter lim="400000"/>
                    </a:lnR>
                    <a:lnT w="19050">
                      <a:solidFill>
                        <a:srgbClr val="000000"/>
                      </a:solidFill>
                      <a:miter lim="400000"/>
                    </a:lnT>
                    <a:lnB w="19050">
                      <a:miter lim="400000"/>
                    </a:lnB>
                    <a:noFill/>
                  </a:tcPr>
                </a:tc>
              </a:tr>
            </a:tbl>
          </a:graphicData>
        </a:graphic>
      </p:graphicFrame>
      <p:sp>
        <p:nvSpPr>
          <p:cNvPr id="314" name="Shape 314"/>
          <p:cNvSpPr/>
          <p:nvPr/>
        </p:nvSpPr>
        <p:spPr>
          <a:xfrm>
            <a:off x="6108700" y="7099300"/>
            <a:ext cx="549189" cy="0"/>
          </a:xfrm>
          <a:prstGeom prst="line">
            <a:avLst/>
          </a:prstGeom>
          <a:ln w="38100">
            <a:solidFill>
              <a:srgbClr val="FF40FF"/>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315" name="Shape 315"/>
          <p:cNvSpPr/>
          <p:nvPr/>
        </p:nvSpPr>
        <p:spPr>
          <a:xfrm>
            <a:off x="6108700" y="7645400"/>
            <a:ext cx="549189" cy="0"/>
          </a:xfrm>
          <a:prstGeom prst="line">
            <a:avLst/>
          </a:prstGeom>
          <a:ln w="38100">
            <a:solidFill>
              <a:srgbClr val="FF40FF"/>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pic>
        <p:nvPicPr>
          <p:cNvPr id="316" name="simple_3.pdf"/>
          <p:cNvPicPr/>
          <p:nvPr/>
        </p:nvPicPr>
        <p:blipFill>
          <a:blip r:embed="rId3" cstate="screen">
            <a:extLst>
              <a:ext uri="{28A0092B-C50C-407E-A947-70E740481C1C}">
                <a14:useLocalDpi xmlns:a14="http://schemas.microsoft.com/office/drawing/2010/main"/>
              </a:ext>
            </a:extLst>
          </a:blip>
          <a:srcRect l="121" r="121"/>
          <a:stretch>
            <a:fillRect/>
          </a:stretch>
        </p:blipFill>
        <p:spPr>
          <a:xfrm>
            <a:off x="6664928" y="1217215"/>
            <a:ext cx="6350001" cy="6275624"/>
          </a:xfrm>
          <a:prstGeom prst="rect">
            <a:avLst/>
          </a:prstGeom>
          <a:ln w="12700">
            <a:miter lim="400000"/>
          </a:ln>
        </p:spPr>
      </p:pic>
      <p:pic>
        <p:nvPicPr>
          <p:cNvPr id="317" name="simple_4.pdf"/>
          <p:cNvPicPr/>
          <p:nvPr/>
        </p:nvPicPr>
        <p:blipFill>
          <a:blip r:embed="rId4" cstate="screen">
            <a:extLst>
              <a:ext uri="{28A0092B-C50C-407E-A947-70E740481C1C}">
                <a14:useLocalDpi xmlns:a14="http://schemas.microsoft.com/office/drawing/2010/main"/>
              </a:ext>
            </a:extLst>
          </a:blip>
          <a:srcRect l="121" r="121"/>
          <a:stretch>
            <a:fillRect/>
          </a:stretch>
        </p:blipFill>
        <p:spPr>
          <a:xfrm>
            <a:off x="6664928" y="1217215"/>
            <a:ext cx="6350001" cy="6275624"/>
          </a:xfrm>
          <a:prstGeom prst="rect">
            <a:avLst/>
          </a:prstGeom>
          <a:ln w="12700">
            <a:miter lim="400000"/>
          </a:ln>
        </p:spPr>
      </p:pic>
      <p:pic>
        <p:nvPicPr>
          <p:cNvPr id="318" name="simple_5.pdf"/>
          <p:cNvPicPr/>
          <p:nvPr/>
        </p:nvPicPr>
        <p:blipFill>
          <a:blip r:embed="rId5" cstate="screen">
            <a:extLst>
              <a:ext uri="{28A0092B-C50C-407E-A947-70E740481C1C}">
                <a14:useLocalDpi xmlns:a14="http://schemas.microsoft.com/office/drawing/2010/main"/>
              </a:ext>
            </a:extLst>
          </a:blip>
          <a:srcRect l="121" r="121"/>
          <a:stretch>
            <a:fillRect/>
          </a:stretch>
        </p:blipFill>
        <p:spPr>
          <a:xfrm>
            <a:off x="6664928" y="1217215"/>
            <a:ext cx="6350001" cy="6275624"/>
          </a:xfrm>
          <a:prstGeom prst="rect">
            <a:avLst/>
          </a:prstGeom>
          <a:ln w="12700">
            <a:miter lim="400000"/>
          </a:ln>
        </p:spPr>
      </p:pic>
      <p:sp>
        <p:nvSpPr>
          <p:cNvPr id="319" name="Shape 319"/>
          <p:cNvSpPr/>
          <p:nvPr/>
        </p:nvSpPr>
        <p:spPr>
          <a:xfrm>
            <a:off x="127000" y="8826500"/>
            <a:ext cx="12738100" cy="35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atin typeface="+mn-lt"/>
                <a:ea typeface="+mn-ea"/>
                <a:cs typeface="+mn-cs"/>
                <a:sym typeface="Century Gothic"/>
              </a:defRPr>
            </a:lvl1pPr>
          </a:lstStyle>
          <a:p>
            <a:pPr lvl="0">
              <a:defRPr sz="1800"/>
            </a:pPr>
            <a:r>
              <a:rPr sz="1600"/>
              <a:t>S. Gupta, P Arbeláez, J. Malik Perceptual Organization and Recognition in Indoor RGB-D Images, CVPR 2013</a:t>
            </a:r>
          </a:p>
        </p:txBody>
      </p:sp>
      <p:sp>
        <p:nvSpPr>
          <p:cNvPr id="320" name="Shape 320"/>
          <p:cNvSpPr/>
          <p:nvPr/>
        </p:nvSpPr>
        <p:spPr>
          <a:xfrm>
            <a:off x="127000" y="9131300"/>
            <a:ext cx="12738100"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atin typeface="+mn-lt"/>
                <a:ea typeface="+mn-ea"/>
                <a:cs typeface="+mn-cs"/>
                <a:sym typeface="Century Gothic"/>
              </a:defRPr>
            </a:lvl1pPr>
          </a:lstStyle>
          <a:p>
            <a:pPr lvl="0">
              <a:defRPr sz="1800"/>
            </a:pPr>
            <a:r>
              <a:rPr sz="1600"/>
              <a:t>S. Gupta, R. Girshick, P Arbeláez, J. Malik , Object Detection and Segmentation using Semantically Rich Image and Depth Features, ECCV 2014</a:t>
            </a:r>
          </a:p>
        </p:txBody>
      </p:sp>
    </p:spTree>
  </p:cSld>
  <p:clrMapOvr>
    <a:masterClrMapping/>
  </p:clrMapOvr>
  <p:transition xmlns:p14="http://schemas.microsoft.com/office/powerpoint/2010/main"/>
  <p:timing>
    <p:tnLst>
      <p:par>
        <p:cTn xmlns:p14="http://schemas.microsoft.com/office/powerpoint/2010/main" id="1" dur="indefinite" restart="never" fill="hold"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entury Gothic"/>
        <a:ea typeface="Century Gothic"/>
        <a:cs typeface="Century Gothic"/>
      </a:majorFont>
      <a:minorFont>
        <a:latin typeface="Century Gothic"/>
        <a:ea typeface="Century Gothic"/>
        <a:cs typeface="Century Gothic"/>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entury Gothic"/>
        <a:ea typeface="Century Gothic"/>
        <a:cs typeface="Century Gothic"/>
      </a:majorFont>
      <a:minorFont>
        <a:latin typeface="Century Gothic"/>
        <a:ea typeface="Century Gothic"/>
        <a:cs typeface="Century Gothic"/>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436</TotalTime>
  <Words>5684</Words>
  <Application>Microsoft Macintosh PowerPoint</Application>
  <PresentationFormat>Custom</PresentationFormat>
  <Paragraphs>713</Paragraphs>
  <Slides>43</Slides>
  <Notes>33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White</vt:lpstr>
      <vt:lpstr>Scene Understanding from RGB-D Images</vt:lpstr>
      <vt:lpstr>Scene Understanding</vt:lpstr>
      <vt:lpstr>Detailed 3D Understanding</vt:lpstr>
      <vt:lpstr>Detailed 3D Understanding</vt:lpstr>
      <vt:lpstr>Overview</vt:lpstr>
      <vt:lpstr>Object Detection, Segmentation and Pose Estimation for RGB-D Images</vt:lpstr>
      <vt:lpstr>Overview</vt:lpstr>
      <vt:lpstr>Local Gradients on Depth Images</vt:lpstr>
      <vt:lpstr>Using Local Gradients for Contour Detection</vt:lpstr>
      <vt:lpstr>Results</vt:lpstr>
      <vt:lpstr>Results</vt:lpstr>
      <vt:lpstr>Examples</vt:lpstr>
      <vt:lpstr>Overview</vt:lpstr>
      <vt:lpstr>PowerPoint Presentation</vt:lpstr>
      <vt:lpstr>State of the Art in RGB Recognition</vt:lpstr>
      <vt:lpstr>PowerPoint Presentation</vt:lpstr>
      <vt:lpstr>R-CNN: Regions with CNN features Girshick, Donahue, Darrell &amp; Malik (CVPR 2014)</vt:lpstr>
      <vt:lpstr>CNN Features ?</vt:lpstr>
      <vt:lpstr>PowerPoint Presentation</vt:lpstr>
      <vt:lpstr>PowerPoint Presentation</vt:lpstr>
      <vt:lpstr>Object Detection</vt:lpstr>
      <vt:lpstr>Object Detection</vt:lpstr>
      <vt:lpstr>Overview</vt:lpstr>
      <vt:lpstr>Instance Segmentation</vt:lpstr>
      <vt:lpstr>Instance Segmentation</vt:lpstr>
      <vt:lpstr>Instance Segmentation</vt:lpstr>
      <vt:lpstr>Instance Segmentation</vt:lpstr>
      <vt:lpstr>Pose Estimation</vt:lpstr>
      <vt:lpstr>Coarse Pose Estimation</vt:lpstr>
      <vt:lpstr>Coarse Pose Estimation</vt:lpstr>
      <vt:lpstr>Coarse Pose Estimation</vt:lpstr>
      <vt:lpstr>Overview</vt:lpstr>
      <vt:lpstr>Detailed 3D Understanding</vt:lpstr>
      <vt:lpstr>Detailed 3D Understanding</vt:lpstr>
      <vt:lpstr>Current Work / Preliminary Results</vt:lpstr>
      <vt:lpstr>3D Model Estimation Results</vt:lpstr>
      <vt:lpstr>PowerPoint Presentation</vt:lpstr>
      <vt:lpstr>PowerPoint Presentation</vt:lpstr>
      <vt:lpstr>3D Model Estimation</vt:lpstr>
      <vt:lpstr>3D Model Estimation</vt:lpstr>
      <vt:lpstr>Future Work</vt:lpstr>
      <vt:lpstr>Future Work</vt:lpstr>
      <vt:lpstr>Overview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Scene Understanding from RGB-D Images</dc:title>
  <cp:lastModifiedBy>Jitendra Malik</cp:lastModifiedBy>
  <cp:revision>77</cp:revision>
  <dcterms:modified xsi:type="dcterms:W3CDTF">2015-04-12T16:39:20Z</dcterms:modified>
</cp:coreProperties>
</file>