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ov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59" r:id="rId2"/>
  </p:sldMasterIdLst>
  <p:notesMasterIdLst>
    <p:notesMasterId r:id="rId48"/>
  </p:notesMasterIdLst>
  <p:handoutMasterIdLst>
    <p:handoutMasterId r:id="rId49"/>
  </p:handoutMasterIdLst>
  <p:sldIdLst>
    <p:sldId id="751" r:id="rId3"/>
    <p:sldId id="795" r:id="rId4"/>
    <p:sldId id="752" r:id="rId5"/>
    <p:sldId id="753" r:id="rId6"/>
    <p:sldId id="754" r:id="rId7"/>
    <p:sldId id="755" r:id="rId8"/>
    <p:sldId id="756" r:id="rId9"/>
    <p:sldId id="757" r:id="rId10"/>
    <p:sldId id="758" r:id="rId11"/>
    <p:sldId id="759" r:id="rId12"/>
    <p:sldId id="761" r:id="rId13"/>
    <p:sldId id="762" r:id="rId14"/>
    <p:sldId id="796" r:id="rId15"/>
    <p:sldId id="764" r:id="rId16"/>
    <p:sldId id="765" r:id="rId17"/>
    <p:sldId id="766" r:id="rId18"/>
    <p:sldId id="767" r:id="rId19"/>
    <p:sldId id="768" r:id="rId20"/>
    <p:sldId id="769" r:id="rId21"/>
    <p:sldId id="770" r:id="rId22"/>
    <p:sldId id="771" r:id="rId23"/>
    <p:sldId id="772" r:id="rId24"/>
    <p:sldId id="773" r:id="rId25"/>
    <p:sldId id="775" r:id="rId26"/>
    <p:sldId id="776" r:id="rId27"/>
    <p:sldId id="777" r:id="rId28"/>
    <p:sldId id="778" r:id="rId29"/>
    <p:sldId id="779" r:id="rId30"/>
    <p:sldId id="780" r:id="rId31"/>
    <p:sldId id="781" r:id="rId32"/>
    <p:sldId id="782" r:id="rId33"/>
    <p:sldId id="783" r:id="rId34"/>
    <p:sldId id="784" r:id="rId35"/>
    <p:sldId id="797" r:id="rId36"/>
    <p:sldId id="785" r:id="rId37"/>
    <p:sldId id="786" r:id="rId38"/>
    <p:sldId id="787" r:id="rId39"/>
    <p:sldId id="788" r:id="rId40"/>
    <p:sldId id="789" r:id="rId41"/>
    <p:sldId id="790" r:id="rId42"/>
    <p:sldId id="791" r:id="rId43"/>
    <p:sldId id="792" r:id="rId44"/>
    <p:sldId id="793" r:id="rId45"/>
    <p:sldId id="794" r:id="rId46"/>
    <p:sldId id="798" r:id="rId47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FFFF00"/>
    <a:srgbClr val="646432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4" autoAdjust="0"/>
    <p:restoredTop sz="94705" autoAdjust="0"/>
  </p:normalViewPr>
  <p:slideViewPr>
    <p:cSldViewPr snapToGrid="0">
      <p:cViewPr varScale="1">
        <p:scale>
          <a:sx n="90" d="100"/>
          <a:sy n="90" d="100"/>
        </p:scale>
        <p:origin x="-7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64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715619E1-78F3-BE42-BF80-3FB6549E1C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1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2260A3E-B41F-C84C-A6AC-639C7A0A0A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34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2980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624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319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531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63636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9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367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456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582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84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5864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40517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950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6318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33822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8264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6229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0904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8916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92560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27973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xmlns:p14="http://schemas.microsoft.com/office/powerpoint/2010/main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Advanced Computer Graphics </a:t>
            </a:r>
            <a:br>
              <a:rPr lang="en-US" sz="3200" dirty="0"/>
            </a:br>
            <a:r>
              <a:rPr lang="en-US" sz="3200" dirty="0" smtClean="0"/>
              <a:t>(Spring 2013)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4950" y="2227263"/>
            <a:ext cx="8686800" cy="2930525"/>
          </a:xfrm>
        </p:spPr>
        <p:txBody>
          <a:bodyPr/>
          <a:lstStyle/>
          <a:p>
            <a:r>
              <a:rPr lang="en-US"/>
              <a:t>CS 283, Lecture 21: </a:t>
            </a:r>
          </a:p>
          <a:p>
            <a:r>
              <a:rPr lang="en-US"/>
              <a:t>Physical Simulation Basics</a:t>
            </a:r>
          </a:p>
          <a:p>
            <a:r>
              <a:rPr lang="en-US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79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31938" y="4083050"/>
            <a:ext cx="58335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</a:t>
            </a:r>
            <a:r>
              <a:rPr lang="en-US" dirty="0" err="1"/>
              <a:t>inst.eecs.berkeley.edu</a:t>
            </a:r>
            <a:r>
              <a:rPr lang="en-US" dirty="0"/>
              <a:t>/~cs283</a:t>
            </a:r>
            <a:r>
              <a:rPr lang="en-US" dirty="0" smtClean="0"/>
              <a:t>/sp13</a:t>
            </a:r>
            <a:endParaRPr lang="en-US" dirty="0"/>
          </a:p>
        </p:txBody>
      </p:sp>
      <p:pic>
        <p:nvPicPr>
          <p:cNvPr id="1045530" name="Picture 26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4729163"/>
            <a:ext cx="2286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31" name="Picture 27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4737100"/>
            <a:ext cx="1752600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32" name="Picture 28" descr="meier-painterly-sig96-nobor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702175"/>
            <a:ext cx="2514600" cy="147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33" name="Text Box 29"/>
          <p:cNvSpPr txBox="1">
            <a:spLocks noChangeArrowheads="1"/>
          </p:cNvSpPr>
          <p:nvPr/>
        </p:nvSpPr>
        <p:spPr bwMode="auto">
          <a:xfrm>
            <a:off x="2670175" y="6407150"/>
            <a:ext cx="643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Most slides courtesy James O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Brien from CS294-13 Fall 2009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Rotational Motion 2</a:t>
            </a:r>
          </a:p>
        </p:txBody>
      </p:sp>
      <p:pic>
        <p:nvPicPr>
          <p:cNvPr id="1647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389063"/>
            <a:ext cx="7529513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Constraints</a:t>
            </a:r>
          </a:p>
        </p:txBody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keep objects together?</a:t>
            </a:r>
          </a:p>
          <a:p>
            <a:r>
              <a:rPr lang="en-US"/>
              <a:t>Simplest to use springs to attach</a:t>
            </a:r>
          </a:p>
          <a:p>
            <a:r>
              <a:rPr lang="en-US"/>
              <a:t>Basically a penalty method</a:t>
            </a:r>
          </a:p>
          <a:p>
            <a:r>
              <a:rPr lang="en-US"/>
              <a:t>Spring strength may need to be very large</a:t>
            </a:r>
          </a:p>
          <a:p>
            <a:r>
              <a:rPr lang="en-US"/>
              <a:t>Leading to numerical stiffness, small time steps</a:t>
            </a:r>
          </a:p>
          <a:p>
            <a:r>
              <a:rPr lang="en-US"/>
              <a:t>Many ways around this, still subject of research</a:t>
            </a:r>
          </a:p>
        </p:txBody>
      </p:sp>
      <p:pic>
        <p:nvPicPr>
          <p:cNvPr id="1649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473200"/>
            <a:ext cx="3082925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Constraints</a:t>
            </a:r>
          </a:p>
        </p:txBody>
      </p:sp>
      <p:sp>
        <p:nvSpPr>
          <p:cNvPr id="165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Articulation constraints</a:t>
            </a:r>
          </a:p>
          <a:p>
            <a:pPr lvl="1"/>
            <a:r>
              <a:rPr lang="en-US"/>
              <a:t>Spring trick is an example of a full coordinate method</a:t>
            </a:r>
          </a:p>
          <a:p>
            <a:pPr lvl="2"/>
            <a:r>
              <a:rPr lang="en-US"/>
              <a:t>Better constraint methods exist</a:t>
            </a:r>
          </a:p>
          <a:p>
            <a:pPr lvl="1"/>
            <a:r>
              <a:rPr lang="en-US"/>
              <a:t>Reduced coordinate methods use DOFs in kinematic skeleton for simulation: More complex to explain</a:t>
            </a:r>
          </a:p>
          <a:p>
            <a:r>
              <a:rPr lang="en-US"/>
              <a:t>Collisions</a:t>
            </a:r>
          </a:p>
          <a:p>
            <a:pPr lvl="1"/>
            <a:r>
              <a:rPr lang="en-US"/>
              <a:t>Penalty methods can also be used for collisions</a:t>
            </a:r>
          </a:p>
          <a:p>
            <a:pPr lvl="1"/>
            <a:r>
              <a:rPr lang="en-US"/>
              <a:t>Again, better approaches exist, topic of research</a:t>
            </a:r>
          </a:p>
          <a:p>
            <a:pPr lvl="2"/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68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Rigid bodies: basic physics</a:t>
            </a:r>
          </a:p>
          <a:p>
            <a:r>
              <a:rPr lang="en-US" i="1"/>
              <a:t>Simple springs</a:t>
            </a:r>
          </a:p>
          <a:p>
            <a:r>
              <a:rPr lang="en-US"/>
              <a:t>Stress and Strain</a:t>
            </a:r>
          </a:p>
          <a:p>
            <a:r>
              <a:rPr lang="en-US"/>
              <a:t>Numerical Discretization (next time)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Spring</a:t>
            </a:r>
          </a:p>
        </p:txBody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Ideal zero-length spring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Force pulls points together</a:t>
            </a:r>
          </a:p>
          <a:p>
            <a:r>
              <a:rPr lang="en-US"/>
              <a:t>Strength proportional to distance</a:t>
            </a:r>
          </a:p>
        </p:txBody>
      </p:sp>
      <p:pic>
        <p:nvPicPr>
          <p:cNvPr id="16527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2063750"/>
            <a:ext cx="6578600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Simple Spring</a:t>
            </a:r>
          </a:p>
        </p:txBody>
      </p:sp>
      <p:pic>
        <p:nvPicPr>
          <p:cNvPr id="1653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528763"/>
            <a:ext cx="8220075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Simple Spring</a:t>
            </a:r>
          </a:p>
        </p:txBody>
      </p:sp>
      <p:pic>
        <p:nvPicPr>
          <p:cNvPr id="1654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582738"/>
            <a:ext cx="8077200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Non-Zero length springs</a:t>
            </a:r>
          </a:p>
        </p:txBody>
      </p:sp>
      <p:pic>
        <p:nvPicPr>
          <p:cNvPr id="16558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539875"/>
            <a:ext cx="7964487" cy="488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Damping</a:t>
            </a:r>
          </a:p>
        </p:txBody>
      </p:sp>
      <p:pic>
        <p:nvPicPr>
          <p:cNvPr id="1657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697038"/>
            <a:ext cx="8558212" cy="404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Damping</a:t>
            </a:r>
          </a:p>
        </p:txBody>
      </p:sp>
      <p:pic>
        <p:nvPicPr>
          <p:cNvPr id="1658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598613"/>
            <a:ext cx="8543925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68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Rigid bodies: basic physics</a:t>
            </a:r>
          </a:p>
          <a:p>
            <a:r>
              <a:rPr lang="en-US"/>
              <a:t>Simple springs</a:t>
            </a:r>
          </a:p>
          <a:p>
            <a:r>
              <a:rPr lang="en-US"/>
              <a:t>Stress and Strain</a:t>
            </a:r>
          </a:p>
          <a:p>
            <a:r>
              <a:rPr lang="en-US"/>
              <a:t>Numerical Discretization (next time)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Constants</a:t>
            </a:r>
          </a:p>
        </p:txBody>
      </p:sp>
      <p:pic>
        <p:nvPicPr>
          <p:cNvPr id="1659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71625"/>
            <a:ext cx="8397875" cy="47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Constants</a:t>
            </a:r>
          </a:p>
        </p:txBody>
      </p:sp>
      <p:pic>
        <p:nvPicPr>
          <p:cNvPr id="1660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654175"/>
            <a:ext cx="7904162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Structures from Springs</a:t>
            </a:r>
          </a:p>
        </p:txBody>
      </p:sp>
      <p:sp>
        <p:nvSpPr>
          <p:cNvPr id="16619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Sheets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Blocks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Others</a:t>
            </a:r>
          </a:p>
        </p:txBody>
      </p:sp>
      <p:pic>
        <p:nvPicPr>
          <p:cNvPr id="16619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1382713"/>
            <a:ext cx="2239963" cy="226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619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38425"/>
            <a:ext cx="2368550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Structures from Springs</a:t>
            </a:r>
          </a:p>
        </p:txBody>
      </p:sp>
      <p:sp>
        <p:nvSpPr>
          <p:cNvPr id="166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They behave like what they are</a:t>
            </a:r>
          </a:p>
        </p:txBody>
      </p:sp>
      <p:pic>
        <p:nvPicPr>
          <p:cNvPr id="1662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349500"/>
            <a:ext cx="8740775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Structures from Springs</a:t>
            </a:r>
          </a:p>
        </p:txBody>
      </p:sp>
      <p:sp>
        <p:nvSpPr>
          <p:cNvPr id="166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They behave like what they are</a:t>
            </a:r>
          </a:p>
        </p:txBody>
      </p:sp>
      <p:pic>
        <p:nvPicPr>
          <p:cNvPr id="1665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582863"/>
            <a:ext cx="87884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Structures from Springs</a:t>
            </a:r>
          </a:p>
        </p:txBody>
      </p:sp>
      <p:sp>
        <p:nvSpPr>
          <p:cNvPr id="166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They behave like what they are</a:t>
            </a:r>
          </a:p>
        </p:txBody>
      </p:sp>
      <p:pic>
        <p:nvPicPr>
          <p:cNvPr id="1666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225675"/>
            <a:ext cx="852487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Structures from Springs</a:t>
            </a:r>
          </a:p>
        </p:txBody>
      </p:sp>
      <p:sp>
        <p:nvSpPr>
          <p:cNvPr id="166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They behave like what they are</a:t>
            </a:r>
          </a:p>
        </p:txBody>
      </p:sp>
      <p:pic>
        <p:nvPicPr>
          <p:cNvPr id="1668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160588"/>
            <a:ext cx="8505825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Springs</a:t>
            </a:r>
          </a:p>
        </p:txBody>
      </p:sp>
      <p:pic>
        <p:nvPicPr>
          <p:cNvPr id="1669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441450"/>
            <a:ext cx="7704137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Thin Material</a:t>
            </a:r>
          </a:p>
        </p:txBody>
      </p:sp>
      <p:pic>
        <p:nvPicPr>
          <p:cNvPr id="3" name="hat_establishing_slow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263" y="1527175"/>
            <a:ext cx="6719887" cy="50292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Finite Element Method Setup</a:t>
            </a:r>
          </a:p>
        </p:txBody>
      </p:sp>
      <p:sp>
        <p:nvSpPr>
          <p:cNvPr id="167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Lagrangian Formulation</a:t>
            </a:r>
          </a:p>
          <a:p>
            <a:pPr lvl="1"/>
            <a:r>
              <a:rPr lang="en-US"/>
              <a:t>Where in space did this material move to</a:t>
            </a:r>
          </a:p>
          <a:p>
            <a:pPr lvl="1"/>
            <a:r>
              <a:rPr lang="en-US"/>
              <a:t>Commonly used for solid materials</a:t>
            </a:r>
          </a:p>
          <a:p>
            <a:pPr lvl="1"/>
            <a:endParaRPr lang="en-US"/>
          </a:p>
          <a:p>
            <a:r>
              <a:rPr lang="en-US"/>
              <a:t>Eulerian Formulation</a:t>
            </a:r>
          </a:p>
          <a:p>
            <a:pPr lvl="1"/>
            <a:r>
              <a:rPr lang="en-US"/>
              <a:t>What material is at this location in space</a:t>
            </a:r>
          </a:p>
          <a:p>
            <a:pPr lvl="1"/>
            <a:r>
              <a:rPr lang="en-US"/>
              <a:t>Commonly used for fluids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Rigid Body</a:t>
            </a:r>
          </a:p>
        </p:txBody>
      </p:sp>
      <p:pic>
        <p:nvPicPr>
          <p:cNvPr id="1640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592263"/>
            <a:ext cx="8596312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Lagrangian Formulation</a:t>
            </a:r>
          </a:p>
        </p:txBody>
      </p:sp>
      <p:sp>
        <p:nvSpPr>
          <p:cNvPr id="167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Lagrangian Formulation</a:t>
            </a:r>
          </a:p>
          <a:p>
            <a:pPr lvl="1"/>
            <a:r>
              <a:rPr lang="en-US"/>
              <a:t>Where in space did this material move to</a:t>
            </a:r>
          </a:p>
          <a:p>
            <a:pPr lvl="1"/>
            <a:r>
              <a:rPr lang="en-US"/>
              <a:t>Commonly used for solid materials</a:t>
            </a:r>
          </a:p>
          <a:p>
            <a:pPr lvl="1"/>
            <a:endParaRPr lang="en-US"/>
          </a:p>
        </p:txBody>
      </p:sp>
      <p:pic>
        <p:nvPicPr>
          <p:cNvPr id="1672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179763"/>
            <a:ext cx="8091487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Lagrangian Formulation</a:t>
            </a:r>
          </a:p>
        </p:txBody>
      </p:sp>
      <p:pic>
        <p:nvPicPr>
          <p:cNvPr id="1673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741488"/>
            <a:ext cx="8353425" cy="416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pic>
        <p:nvPicPr>
          <p:cNvPr id="2" name="Bunni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650" y="395997"/>
            <a:ext cx="8128000" cy="609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pic>
        <p:nvPicPr>
          <p:cNvPr id="2" name="parker-2009-RTD-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68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Rigid bodies: basic physics</a:t>
            </a:r>
          </a:p>
          <a:p>
            <a:r>
              <a:rPr lang="en-US"/>
              <a:t>Simple springs</a:t>
            </a:r>
          </a:p>
          <a:p>
            <a:r>
              <a:rPr lang="en-US" i="1"/>
              <a:t>Stress and Strain</a:t>
            </a:r>
          </a:p>
          <a:p>
            <a:r>
              <a:rPr lang="en-US"/>
              <a:t>Numerical Discretization (next time)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</a:t>
            </a:r>
          </a:p>
        </p:txBody>
      </p:sp>
      <p:sp>
        <p:nvSpPr>
          <p:cNvPr id="167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Strain measures deformation</a:t>
            </a:r>
          </a:p>
          <a:p>
            <a:r>
              <a:rPr lang="en-US"/>
              <a:t>Purely geometric </a:t>
            </a:r>
          </a:p>
          <a:p>
            <a:r>
              <a:rPr lang="en-US"/>
              <a:t>Example: simple strain in a bar</a:t>
            </a:r>
          </a:p>
          <a:p>
            <a:endParaRPr lang="en-US"/>
          </a:p>
        </p:txBody>
      </p:sp>
      <p:pic>
        <p:nvPicPr>
          <p:cNvPr id="1676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5563"/>
            <a:ext cx="8210550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Strain</a:t>
            </a:r>
          </a:p>
        </p:txBody>
      </p:sp>
      <p:pic>
        <p:nvPicPr>
          <p:cNvPr id="1677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674813"/>
            <a:ext cx="7864475" cy="47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Strain</a:t>
            </a:r>
          </a:p>
        </p:txBody>
      </p:sp>
      <p:pic>
        <p:nvPicPr>
          <p:cNvPr id="1678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427163"/>
            <a:ext cx="7905750" cy="52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Cauchy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Strain Tensor</a:t>
            </a:r>
          </a:p>
        </p:txBody>
      </p:sp>
      <p:pic>
        <p:nvPicPr>
          <p:cNvPr id="1679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362075"/>
            <a:ext cx="8207375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 Rate</a:t>
            </a:r>
          </a:p>
        </p:txBody>
      </p:sp>
      <p:pic>
        <p:nvPicPr>
          <p:cNvPr id="1680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668463"/>
            <a:ext cx="8466137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Freedom</a:t>
            </a:r>
          </a:p>
        </p:txBody>
      </p:sp>
      <p:pic>
        <p:nvPicPr>
          <p:cNvPr id="1641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408113"/>
            <a:ext cx="7756525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 Rate</a:t>
            </a:r>
          </a:p>
        </p:txBody>
      </p:sp>
      <p:pic>
        <p:nvPicPr>
          <p:cNvPr id="1681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571625"/>
            <a:ext cx="8015287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Stress</a:t>
            </a:r>
          </a:p>
        </p:txBody>
      </p:sp>
      <p:pic>
        <p:nvPicPr>
          <p:cNvPr id="1682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474788"/>
            <a:ext cx="8112125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Stress due to Strain</a:t>
            </a:r>
          </a:p>
        </p:txBody>
      </p:sp>
      <p:pic>
        <p:nvPicPr>
          <p:cNvPr id="1683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519238"/>
            <a:ext cx="82169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Stress due to Rate</a:t>
            </a:r>
          </a:p>
        </p:txBody>
      </p:sp>
      <p:pic>
        <p:nvPicPr>
          <p:cNvPr id="1684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647825"/>
            <a:ext cx="829310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Potentials</a:t>
            </a:r>
          </a:p>
        </p:txBody>
      </p:sp>
      <p:pic>
        <p:nvPicPr>
          <p:cNvPr id="1685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654175"/>
            <a:ext cx="7886700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68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Rigid bodies: basic physics</a:t>
            </a:r>
          </a:p>
          <a:p>
            <a:r>
              <a:rPr lang="en-US"/>
              <a:t>Simple springs</a:t>
            </a:r>
          </a:p>
          <a:p>
            <a:r>
              <a:rPr lang="en-US"/>
              <a:t>Stress and Strain</a:t>
            </a:r>
          </a:p>
          <a:p>
            <a:r>
              <a:rPr lang="en-US" i="1"/>
              <a:t>Numerical Discretization (next time)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Translational and Rotational Motion</a:t>
            </a:r>
          </a:p>
        </p:txBody>
      </p:sp>
      <p:pic>
        <p:nvPicPr>
          <p:cNvPr id="1642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328738"/>
            <a:ext cx="4183062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425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3078163"/>
            <a:ext cx="5181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Rotational Motion</a:t>
            </a:r>
          </a:p>
        </p:txBody>
      </p:sp>
      <p:pic>
        <p:nvPicPr>
          <p:cNvPr id="1643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566863"/>
            <a:ext cx="7910512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Angular Momentum and Inertia Tensor</a:t>
            </a:r>
          </a:p>
        </p:txBody>
      </p:sp>
      <p:pic>
        <p:nvPicPr>
          <p:cNvPr id="1644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495425"/>
            <a:ext cx="7777162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Inertia Tensor</a:t>
            </a:r>
          </a:p>
        </p:txBody>
      </p:sp>
      <p:pic>
        <p:nvPicPr>
          <p:cNvPr id="1645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512888"/>
            <a:ext cx="78105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Rotational Motion 1</a:t>
            </a:r>
          </a:p>
        </p:txBody>
      </p:sp>
      <p:pic>
        <p:nvPicPr>
          <p:cNvPr id="1646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682750"/>
            <a:ext cx="7900988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29393</TotalTime>
  <Words>389</Words>
  <Application>Microsoft Macintosh PowerPoint</Application>
  <PresentationFormat>Letter Paper (8.5x11 in)</PresentationFormat>
  <Paragraphs>109</Paragraphs>
  <Slides>45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Times New Roman</vt:lpstr>
      <vt:lpstr>Arial</vt:lpstr>
      <vt:lpstr>Wingdings</vt:lpstr>
      <vt:lpstr>Default Design</vt:lpstr>
      <vt:lpstr>Custom Design</vt:lpstr>
      <vt:lpstr>Advanced Computer Graphics  (Spring 2013)</vt:lpstr>
      <vt:lpstr>Outline</vt:lpstr>
      <vt:lpstr>A Rigid Body</vt:lpstr>
      <vt:lpstr>Degrees of Freedom</vt:lpstr>
      <vt:lpstr>Translational and Rotational Motion</vt:lpstr>
      <vt:lpstr>Rotational Motion</vt:lpstr>
      <vt:lpstr>Angular Momentum and Inertia Tensor</vt:lpstr>
      <vt:lpstr>Inertia Tensor</vt:lpstr>
      <vt:lpstr>Rotational Motion 1</vt:lpstr>
      <vt:lpstr>Rotational Motion 2</vt:lpstr>
      <vt:lpstr>Constraints</vt:lpstr>
      <vt:lpstr>Constraints</vt:lpstr>
      <vt:lpstr>Outline</vt:lpstr>
      <vt:lpstr>Simple Spring</vt:lpstr>
      <vt:lpstr>A Simple Spring</vt:lpstr>
      <vt:lpstr>A Simple Spring</vt:lpstr>
      <vt:lpstr>Non-Zero length springs</vt:lpstr>
      <vt:lpstr>Damping</vt:lpstr>
      <vt:lpstr>Damping</vt:lpstr>
      <vt:lpstr>Spring Constants</vt:lpstr>
      <vt:lpstr>Spring Constants</vt:lpstr>
      <vt:lpstr>Structures from Springs</vt:lpstr>
      <vt:lpstr>Structures from Springs</vt:lpstr>
      <vt:lpstr>Structures from Springs</vt:lpstr>
      <vt:lpstr>Structures from Springs</vt:lpstr>
      <vt:lpstr>Structures from Springs</vt:lpstr>
      <vt:lpstr>Edge Springs</vt:lpstr>
      <vt:lpstr>Example: Thin Material</vt:lpstr>
      <vt:lpstr>Finite Element Method Setup</vt:lpstr>
      <vt:lpstr>Lagrangian Formulation</vt:lpstr>
      <vt:lpstr>Lagrangian Formulation</vt:lpstr>
      <vt:lpstr>Example</vt:lpstr>
      <vt:lpstr>Example</vt:lpstr>
      <vt:lpstr>Outline</vt:lpstr>
      <vt:lpstr>Strain</vt:lpstr>
      <vt:lpstr>Measuring Strain</vt:lpstr>
      <vt:lpstr>Measuring Strain</vt:lpstr>
      <vt:lpstr>Cauchy’s Strain Tensor</vt:lpstr>
      <vt:lpstr>Strain Rate</vt:lpstr>
      <vt:lpstr>Strain Rate</vt:lpstr>
      <vt:lpstr>Stress</vt:lpstr>
      <vt:lpstr>Stress due to Strain</vt:lpstr>
      <vt:lpstr>Stress due to Rate</vt:lpstr>
      <vt:lpstr>Energy Potentials</vt:lpstr>
      <vt:lpstr>Outline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768</cp:revision>
  <cp:lastPrinted>1999-08-03T15:46:38Z</cp:lastPrinted>
  <dcterms:created xsi:type="dcterms:W3CDTF">1999-02-11T00:43:51Z</dcterms:created>
  <dcterms:modified xsi:type="dcterms:W3CDTF">2013-03-27T00:31:05Z</dcterms:modified>
</cp:coreProperties>
</file>