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59" r:id="rId2"/>
    <p:sldMasterId id="2147483660" r:id="rId3"/>
    <p:sldMasterId id="2147483661" r:id="rId4"/>
    <p:sldMasterId id="2147483664" r:id="rId5"/>
    <p:sldMasterId id="2147483665" r:id="rId6"/>
    <p:sldMasterId id="2147483666" r:id="rId7"/>
  </p:sldMasterIdLst>
  <p:notesMasterIdLst>
    <p:notesMasterId r:id="rId55"/>
  </p:notesMasterIdLst>
  <p:handoutMasterIdLst>
    <p:handoutMasterId r:id="rId56"/>
  </p:handoutMasterIdLst>
  <p:sldIdLst>
    <p:sldId id="751" r:id="rId8"/>
    <p:sldId id="752" r:id="rId9"/>
    <p:sldId id="817" r:id="rId10"/>
    <p:sldId id="779" r:id="rId11"/>
    <p:sldId id="780" r:id="rId12"/>
    <p:sldId id="781" r:id="rId13"/>
    <p:sldId id="782" r:id="rId14"/>
    <p:sldId id="783" r:id="rId15"/>
    <p:sldId id="784" r:id="rId16"/>
    <p:sldId id="785" r:id="rId17"/>
    <p:sldId id="786" r:id="rId18"/>
    <p:sldId id="794" r:id="rId19"/>
    <p:sldId id="800" r:id="rId20"/>
    <p:sldId id="801" r:id="rId21"/>
    <p:sldId id="802" r:id="rId22"/>
    <p:sldId id="803" r:id="rId23"/>
    <p:sldId id="795" r:id="rId24"/>
    <p:sldId id="796" r:id="rId25"/>
    <p:sldId id="799" r:id="rId26"/>
    <p:sldId id="818" r:id="rId27"/>
    <p:sldId id="753" r:id="rId28"/>
    <p:sldId id="754" r:id="rId29"/>
    <p:sldId id="755" r:id="rId30"/>
    <p:sldId id="756" r:id="rId31"/>
    <p:sldId id="757" r:id="rId32"/>
    <p:sldId id="758" r:id="rId33"/>
    <p:sldId id="759" r:id="rId34"/>
    <p:sldId id="760" r:id="rId35"/>
    <p:sldId id="819" r:id="rId36"/>
    <p:sldId id="766" r:id="rId37"/>
    <p:sldId id="761" r:id="rId38"/>
    <p:sldId id="762" r:id="rId39"/>
    <p:sldId id="763" r:id="rId40"/>
    <p:sldId id="764" r:id="rId41"/>
    <p:sldId id="765" r:id="rId42"/>
    <p:sldId id="820" r:id="rId43"/>
    <p:sldId id="804" r:id="rId44"/>
    <p:sldId id="805" r:id="rId45"/>
    <p:sldId id="806" r:id="rId46"/>
    <p:sldId id="809" r:id="rId47"/>
    <p:sldId id="810" r:id="rId48"/>
    <p:sldId id="811" r:id="rId49"/>
    <p:sldId id="812" r:id="rId50"/>
    <p:sldId id="813" r:id="rId51"/>
    <p:sldId id="814" r:id="rId52"/>
    <p:sldId id="815" r:id="rId53"/>
    <p:sldId id="816" r:id="rId54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FFFF00"/>
    <a:srgbClr val="646432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4" autoAdjust="0"/>
    <p:restoredTop sz="94705" autoAdjust="0"/>
  </p:normalViewPr>
  <p:slideViewPr>
    <p:cSldViewPr snapToGrid="0">
      <p:cViewPr varScale="1">
        <p:scale>
          <a:sx n="119" d="100"/>
          <a:sy n="119" d="100"/>
        </p:scale>
        <p:origin x="-8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Relationship Id="rId2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/>
            </a:lvl1pPr>
          </a:lstStyle>
          <a:p>
            <a:fld id="{D4192363-F3C2-5D47-BD96-7704B1B1D2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80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/>
            </a:lvl1pPr>
          </a:lstStyle>
          <a:p>
            <a:fld id="{B60AB9D0-19E9-6B41-BF7E-BA412865A6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7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6DDECF-0974-3640-BC68-650EC697ED2A}" type="slidenum">
              <a:rPr lang="en-US"/>
              <a:pPr/>
              <a:t>5</a:t>
            </a:fld>
            <a:endParaRPr lang="en-US"/>
          </a:p>
        </p:txBody>
      </p:sp>
      <p:sp>
        <p:nvSpPr>
          <p:cNvPr id="17643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0950" y="717550"/>
            <a:ext cx="4779963" cy="35845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</p:spPr>
        <p:txBody>
          <a:bodyPr/>
          <a:lstStyle/>
          <a:p>
            <a:r>
              <a:rPr lang="en-US"/>
              <a:t>It gets inverted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0F4CEE-5BA1-204D-A39C-FAC62F2B5F56}" type="slidenum">
              <a:rPr lang="en-US"/>
              <a:pPr/>
              <a:t>31</a:t>
            </a:fld>
            <a:endParaRPr lang="en-US"/>
          </a:p>
        </p:txBody>
      </p:sp>
      <p:sp>
        <p:nvSpPr>
          <p:cNvPr id="170803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BEC4FF5B-8484-A645-B70A-802B0310260B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31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08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6188" y="709613"/>
            <a:ext cx="4835525" cy="36258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08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FCD98B-CA1C-D341-A975-00FE397ED91E}" type="slidenum">
              <a:rPr lang="en-US"/>
              <a:pPr/>
              <a:t>32</a:t>
            </a:fld>
            <a:endParaRPr lang="en-US"/>
          </a:p>
        </p:txBody>
      </p:sp>
      <p:sp>
        <p:nvSpPr>
          <p:cNvPr id="171008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DD13842D-13CA-EC41-A299-7319E422EF79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32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10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6188" y="709613"/>
            <a:ext cx="4835525" cy="36258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8396EC-FBBE-6446-9ED9-FDE4172AFAFD}" type="slidenum">
              <a:rPr lang="en-US"/>
              <a:pPr/>
              <a:t>33</a:t>
            </a:fld>
            <a:endParaRPr lang="en-US"/>
          </a:p>
        </p:txBody>
      </p:sp>
      <p:sp>
        <p:nvSpPr>
          <p:cNvPr id="171213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3C26D4A8-14A2-5448-83D5-CA6C98C36906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33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12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6188" y="709613"/>
            <a:ext cx="4835525" cy="36258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2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1FB25-6352-FB4F-8133-55AB840566A7}" type="slidenum">
              <a:rPr lang="en-US"/>
              <a:pPr/>
              <a:t>34</a:t>
            </a:fld>
            <a:endParaRPr lang="en-US"/>
          </a:p>
        </p:txBody>
      </p:sp>
      <p:sp>
        <p:nvSpPr>
          <p:cNvPr id="171417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A4021BA0-64DA-2044-BA8A-5ED7A324957A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34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14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4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r>
              <a:rPr lang="en-US"/>
              <a:t>Reversibly encode all the information in this otherwise blurred photo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B84C10-7980-1248-BBA5-DE344D98D57F}" type="slidenum">
              <a:rPr lang="en-US"/>
              <a:pPr/>
              <a:t>35</a:t>
            </a:fld>
            <a:endParaRPr lang="en-US"/>
          </a:p>
        </p:txBody>
      </p:sp>
      <p:sp>
        <p:nvSpPr>
          <p:cNvPr id="171622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FCDCFF5E-61EA-9546-96E0-91C1C4558965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35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16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6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r>
              <a:rPr lang="en-US"/>
              <a:t>The glint out of focus shows the unusual pattern.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EDA94-3830-394E-834C-938A3A0E68A2}" type="slidenum">
              <a:rPr lang="en-US"/>
              <a:pPr/>
              <a:t>37</a:t>
            </a:fld>
            <a:endParaRPr lang="en-US"/>
          </a:p>
        </p:txBody>
      </p:sp>
      <p:sp>
        <p:nvSpPr>
          <p:cNvPr id="18094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09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r>
              <a:rPr lang="en-US"/>
              <a:t>How blurring happens in traditional camera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65453D-0952-9748-8ED3-5029554F2DC1}" type="slidenum">
              <a:rPr lang="en-US"/>
              <a:pPr/>
              <a:t>38</a:t>
            </a:fld>
            <a:endParaRPr lang="en-US"/>
          </a:p>
        </p:txBody>
      </p:sp>
      <p:sp>
        <p:nvSpPr>
          <p:cNvPr id="18114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1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r>
              <a:rPr lang="en-US"/>
              <a:t>And in flutter shutter camera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60AC7B-6F29-7D49-A91F-9CAB4040F66C}" type="slidenum">
              <a:rPr lang="en-US"/>
              <a:pPr/>
              <a:t>40</a:t>
            </a:fld>
            <a:endParaRPr lang="en-US"/>
          </a:p>
        </p:txBody>
      </p:sp>
      <p:sp>
        <p:nvSpPr>
          <p:cNvPr id="18165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6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EC2996-2C9E-9743-8029-4F6AFF9E5561}" type="slidenum">
              <a:rPr lang="en-US"/>
              <a:pPr/>
              <a:t>41</a:t>
            </a:fld>
            <a:endParaRPr lang="en-US"/>
          </a:p>
        </p:txBody>
      </p:sp>
      <p:sp>
        <p:nvSpPr>
          <p:cNvPr id="18186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8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r>
              <a:rPr lang="en-US"/>
              <a:t>How is the blurred image formed?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a convolution with box filter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F16530-6FBC-3E4B-8F5D-AC5D4B9D26BD}" type="slidenum">
              <a:rPr lang="en-US"/>
              <a:pPr/>
              <a:t>42</a:t>
            </a:fld>
            <a:endParaRPr lang="en-US"/>
          </a:p>
        </p:txBody>
      </p:sp>
      <p:sp>
        <p:nvSpPr>
          <p:cNvPr id="18206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r>
              <a:rPr lang="en-US"/>
              <a:t>Coded exposure makes the filter broadband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8848BC-554E-D540-A19F-A6DDC9A34532}" type="slidenum">
              <a:rPr lang="en-US"/>
              <a:pPr/>
              <a:t>21</a:t>
            </a:fld>
            <a:endParaRPr lang="en-US"/>
          </a:p>
        </p:txBody>
      </p:sp>
      <p:sp>
        <p:nvSpPr>
          <p:cNvPr id="169165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DA6D2458-1E8B-5C49-8A61-A9877BC32CDA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21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691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01700" y="2773363"/>
            <a:ext cx="4784725" cy="35877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1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641350"/>
            <a:ext cx="4146550" cy="8318500"/>
          </a:xfrm>
        </p:spPr>
        <p:txBody>
          <a:bodyPr lIns="96661" tIns="48331" rIns="96661" bIns="48331"/>
          <a:lstStyle/>
          <a:p>
            <a:pPr eaLnBrk="1" hangingPunct="1">
              <a:spcBef>
                <a:spcPct val="0"/>
              </a:spcBef>
            </a:pPr>
            <a:endParaRPr lang="en-US" sz="29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E90C6-43AF-3449-8421-66695D876566}" type="slidenum">
              <a:rPr lang="en-US"/>
              <a:pPr/>
              <a:t>45</a:t>
            </a:fld>
            <a:endParaRPr lang="en-US"/>
          </a:p>
        </p:txBody>
      </p:sp>
      <p:sp>
        <p:nvSpPr>
          <p:cNvPr id="18268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r>
              <a:rPr lang="en-US"/>
              <a:t>Deblurring using the single photo. Blur is 60  pixels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22493-E072-3149-9945-85DFE9324DEE}" type="slidenum">
              <a:rPr lang="en-US"/>
              <a:pPr/>
              <a:t>46</a:t>
            </a:fld>
            <a:endParaRPr lang="en-US"/>
          </a:p>
        </p:txBody>
      </p:sp>
      <p:sp>
        <p:nvSpPr>
          <p:cNvPr id="18288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D1C38E-CA52-914A-A829-859D18EC54EB}" type="slidenum">
              <a:rPr lang="en-US"/>
              <a:pPr/>
              <a:t>47</a:t>
            </a:fld>
            <a:endParaRPr lang="en-US"/>
          </a:p>
        </p:txBody>
      </p:sp>
      <p:sp>
        <p:nvSpPr>
          <p:cNvPr id="18309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0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/>
          <a:lstStyle/>
          <a:p>
            <a:r>
              <a:rPr lang="en-US"/>
              <a:t>Result: Blur is 235 pixels, all text can be read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251A63-B713-3347-8A19-C8C7B3D1C529}" type="slidenum">
              <a:rPr lang="en-US"/>
              <a:pPr/>
              <a:t>22</a:t>
            </a:fld>
            <a:endParaRPr lang="en-US"/>
          </a:p>
        </p:txBody>
      </p:sp>
      <p:sp>
        <p:nvSpPr>
          <p:cNvPr id="16936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6C9EBDBD-F305-7F4F-A44B-5988986195AD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22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693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01700" y="2773363"/>
            <a:ext cx="4784725" cy="35877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3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641350"/>
            <a:ext cx="4146550" cy="8318500"/>
          </a:xfrm>
        </p:spPr>
        <p:txBody>
          <a:bodyPr lIns="96661" tIns="48331" rIns="96661" bIns="48331"/>
          <a:lstStyle/>
          <a:p>
            <a:pPr eaLnBrk="1" hangingPunct="1">
              <a:spcBef>
                <a:spcPct val="0"/>
              </a:spcBef>
            </a:pPr>
            <a:endParaRPr lang="en-US" sz="29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5AA233-CFA0-B545-A129-7C73F3BF01FA}" type="slidenum">
              <a:rPr lang="en-US"/>
              <a:pPr/>
              <a:t>23</a:t>
            </a:fld>
            <a:endParaRPr lang="en-US"/>
          </a:p>
        </p:txBody>
      </p:sp>
      <p:sp>
        <p:nvSpPr>
          <p:cNvPr id="169574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EBB9A974-5007-DC44-B4C6-11841513CB69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23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695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01700" y="2773363"/>
            <a:ext cx="4784725" cy="35877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5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641350"/>
            <a:ext cx="4146550" cy="8318500"/>
          </a:xfrm>
        </p:spPr>
        <p:txBody>
          <a:bodyPr lIns="96661" tIns="48331" rIns="96661" bIns="48331"/>
          <a:lstStyle/>
          <a:p>
            <a:pPr eaLnBrk="1" hangingPunct="1">
              <a:spcBef>
                <a:spcPct val="0"/>
              </a:spcBef>
            </a:pPr>
            <a:endParaRPr lang="en-US" sz="29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52ED7B-8774-1C41-BF53-4DEC8526AD86}" type="slidenum">
              <a:rPr lang="en-US"/>
              <a:pPr/>
              <a:t>24</a:t>
            </a:fld>
            <a:endParaRPr lang="en-US"/>
          </a:p>
        </p:txBody>
      </p:sp>
      <p:sp>
        <p:nvSpPr>
          <p:cNvPr id="169881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545E962D-B4BC-5943-840E-946D879E64AD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24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698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01700" y="2773363"/>
            <a:ext cx="4784725" cy="35877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8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641350"/>
            <a:ext cx="4146550" cy="8318500"/>
          </a:xfrm>
        </p:spPr>
        <p:txBody>
          <a:bodyPr lIns="96661" tIns="48331" rIns="96661" bIns="48331"/>
          <a:lstStyle/>
          <a:p>
            <a:pPr eaLnBrk="1" hangingPunct="1">
              <a:spcBef>
                <a:spcPct val="0"/>
              </a:spcBef>
            </a:pPr>
            <a:endParaRPr lang="en-US" sz="29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14ED2-2B91-3F42-9CDF-77107C3EA53E}" type="slidenum">
              <a:rPr lang="en-US"/>
              <a:pPr/>
              <a:t>25</a:t>
            </a:fld>
            <a:endParaRPr lang="en-US"/>
          </a:p>
        </p:txBody>
      </p:sp>
      <p:sp>
        <p:nvSpPr>
          <p:cNvPr id="170086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1C2FF993-EDF8-DB4A-A05D-9E0E7435D33C}" type="slidenum">
              <a:rPr lang="en-US" sz="1200">
                <a:solidFill>
                  <a:srgbClr val="000000"/>
                </a:solidFill>
                <a:latin typeface="Arial" charset="0"/>
              </a:rPr>
              <a:pPr algn="r"/>
              <a:t>25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0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00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0" y="4559300"/>
            <a:ext cx="5854700" cy="4322763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CAEAE0-C444-1041-91F1-E0E45837C9D9}" type="slidenum">
              <a:rPr lang="en-US"/>
              <a:pPr/>
              <a:t>27</a:t>
            </a:fld>
            <a:endParaRPr lang="en-US"/>
          </a:p>
        </p:txBody>
      </p:sp>
      <p:sp>
        <p:nvSpPr>
          <p:cNvPr id="170393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CC27486C-8830-EA40-A303-DF3D64992FEB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27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703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6188" y="709613"/>
            <a:ext cx="4835525" cy="36258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03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163A2-ED82-EC43-9356-5CA96560C685}" type="slidenum">
              <a:rPr lang="en-US"/>
              <a:pPr/>
              <a:t>28</a:t>
            </a:fld>
            <a:endParaRPr lang="en-US"/>
          </a:p>
        </p:txBody>
      </p:sp>
      <p:sp>
        <p:nvSpPr>
          <p:cNvPr id="170598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35C42FB5-7EE7-134C-A6D6-D6142BCC29C7}" type="slidenum">
              <a:rPr lang="en-US" sz="1200">
                <a:solidFill>
                  <a:srgbClr val="000000"/>
                </a:solidFill>
                <a:latin typeface="Arial Unicode MS" charset="0"/>
              </a:rPr>
              <a:pPr algn="r"/>
              <a:t>28</a:t>
            </a:fld>
            <a:endParaRPr lang="en-US" sz="1200">
              <a:solidFill>
                <a:srgbClr val="000000"/>
              </a:solidFill>
              <a:latin typeface="Arial Unicode MS" charset="0"/>
            </a:endParaRPr>
          </a:p>
        </p:txBody>
      </p:sp>
      <p:sp>
        <p:nvSpPr>
          <p:cNvPr id="1705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6188" y="709613"/>
            <a:ext cx="4835525" cy="36258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05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7B57C7-0C89-2E4D-8D14-5D0B3D6E4793}" type="slidenum">
              <a:rPr lang="en-US"/>
              <a:pPr/>
              <a:t>30</a:t>
            </a:fld>
            <a:endParaRPr lang="en-US"/>
          </a:p>
        </p:txBody>
      </p:sp>
      <p:sp>
        <p:nvSpPr>
          <p:cNvPr id="171827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52987D0F-261B-0543-90D7-EC96AA59F65D}" type="slidenum">
              <a:rPr lang="en-US" sz="1200">
                <a:solidFill>
                  <a:srgbClr val="000000"/>
                </a:solidFill>
                <a:latin typeface="Times" charset="0"/>
              </a:rPr>
              <a:pPr algn="r"/>
              <a:t>30</a:t>
            </a:fld>
            <a:endParaRPr lang="en-US" sz="12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1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6188" y="709613"/>
            <a:ext cx="4835525" cy="36258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8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>
                <a:latin typeface="Arial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0990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8093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258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6541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8263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98638"/>
            <a:ext cx="4130675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1798638"/>
            <a:ext cx="4132263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615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354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937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6564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36634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20126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2347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503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700" y="396875"/>
            <a:ext cx="2103438" cy="623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96875"/>
            <a:ext cx="6159500" cy="623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055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F03DC7-04F4-E746-B7CE-1F5828A80B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24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026A8E-811F-7744-8499-04D04584EB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69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9A9C9B-144A-1F4C-A581-588E8E636B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04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198E11-83B3-A84C-BE29-1ACA3CB41A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61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527D98-4B0B-C949-8EB5-EF1BAE00EB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37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4AE797-8EE9-AE4A-8A71-F163403C98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46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4DAAD06-80E7-634E-A594-E8DD47B5F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3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903697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173840-5232-DA48-9C17-844A3E3A38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90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BBABE2-9C63-6346-9776-A58991B45A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19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B59B89-EC30-4142-A637-2DBBB0DEFB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27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304800"/>
            <a:ext cx="21526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3055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7BE23C-203E-5A41-929A-6476EE77DE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711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6AE739-3C8A-914D-A0CF-DA6E0CB91D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53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3CA38A-8BFA-E846-9ECC-A4DEF8A1A9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04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30D5E7-4410-8E4D-948F-2D2F193DBE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23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89063"/>
            <a:ext cx="4229100" cy="5278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389063"/>
            <a:ext cx="4229100" cy="5278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524763-AE47-304F-AAB1-EE63CBF4A0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895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EA9EF8-9277-BB44-BB99-2BBC9B6151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39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0D9E29-6D3C-5E4B-8CF7-430EFFB7F6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69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70314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E4158E-F07B-3540-969D-3F7F42FFF8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006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CFEA53-3EF1-214A-B1BA-02B4BE9B51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6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418F03-4D46-574C-85D9-C5A1BD207A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15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0611E2-0033-6E46-8A80-B91FF7EC86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28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415925"/>
            <a:ext cx="2152650" cy="6251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15925"/>
            <a:ext cx="6305550" cy="6251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24D876-EFEE-FE40-BFE9-272BFE7E9A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602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3E91B-4177-874A-9D0D-03A952343D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528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1CFBE-4CD4-4D4B-9560-9970C4C12F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98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69EAF-B561-9B4A-B55E-B8C9EF617D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690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A2664-5C38-3D47-A6DB-BD639A1B3A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39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C227D-D3C3-564E-AE30-C391E40CF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8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88772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AD10B-9536-D44D-A140-403ADF7C1E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253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09B2A-C954-B84F-ACE4-257B9B52E3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356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3AA1F-138E-8240-8424-4C6C1DF82E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14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809C8-E9CC-B04B-82ED-635FFB8ED7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533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F7295-E523-B549-84E6-578C2A1BF2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392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E185A-526B-D54C-9A86-58B92B6BFC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286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83613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8286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566899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809750"/>
            <a:ext cx="4130675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809750"/>
            <a:ext cx="4132262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6285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12069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80304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59041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862277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7417545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1941496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13013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01650"/>
            <a:ext cx="2133600" cy="603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501650"/>
            <a:ext cx="6248400" cy="603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18793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501650"/>
            <a:ext cx="8534400" cy="6032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23019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837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7946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041620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1837262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25593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34608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5824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696074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992924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659565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0709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1154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901132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989812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83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96875"/>
            <a:ext cx="8402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0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98638"/>
            <a:ext cx="8415338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xmlns:p14="http://schemas.microsoft.com/office/powerpoint/2010/main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6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0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21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2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0A3C26A-4CF7-B14A-A6DC-FEE5007EF78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6218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9900"/>
        </a:buClr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9900"/>
        </a:buClr>
        <a:buChar char="–"/>
        <a:defRPr sz="2600">
          <a:solidFill>
            <a:schemeClr val="tx2"/>
          </a:solidFill>
          <a:latin typeface="+mn-lt"/>
          <a:ea typeface="+mn-ea"/>
        </a:defRPr>
      </a:lvl2pPr>
      <a:lvl3pPr marL="10858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4287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tx1"/>
          </a:solidFill>
          <a:latin typeface="Arial" charset="0"/>
          <a:ea typeface="+mn-ea"/>
        </a:defRPr>
      </a:lvl4pPr>
      <a:lvl5pPr marL="17716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89063"/>
            <a:ext cx="8610600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96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964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DA41AED0-26E3-1946-A23C-19FF19CCDCE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9642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15925"/>
            <a:ext cx="77724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000">
          <a:solidFill>
            <a:schemeClr val="tx2"/>
          </a:solidFill>
          <a:latin typeface="+mn-lt"/>
          <a:ea typeface="+mn-ea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>
          <a:solidFill>
            <a:schemeClr val="tx2"/>
          </a:solidFill>
          <a:latin typeface="+mn-lt"/>
          <a:ea typeface="+mn-ea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61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61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761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761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fld id="{1B66EC3E-088E-D74A-823F-AF69AB2D4D2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761287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362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228600" y="501650"/>
            <a:ext cx="6858000" cy="10223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0736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347663" y="1809750"/>
            <a:ext cx="84153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43" r:id="rId12"/>
  </p:sldLayoutIdLst>
  <p:transition xmlns:p14="http://schemas.microsoft.com/office/powerpoint/2010/main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600">
          <a:solidFill>
            <a:srgbClr val="FFFFFF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rgbClr val="FFFFFF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836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36036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6037" name="Rectangle 5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hyperlink" Target="http://www.michaelbach.de/ot/sze_muelue/index.html" TargetMode="Externa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bevec.org/Pinhole/35mm-pinhole-camera.jpg" TargetMode="External"/><Relationship Id="rId4" Type="http://schemas.openxmlformats.org/officeDocument/2006/relationships/image" Target="../media/image15.jpeg"/><Relationship Id="rId5" Type="http://schemas.openxmlformats.org/officeDocument/2006/relationships/hyperlink" Target="http://www.debevec.org/Pinhole/" TargetMode="External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.ntnu.edu.tw/java/Lens/lens_e.html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1" Type="http://schemas.microsoft.com/office/2007/relationships/media" Target="file:///C:\Documents%20and%20Settings\raskar\My%20Documents\Work\FromWDdisk\Ramesh\Siggr08\Glare\BuildingLightFieldCamera.mpg" TargetMode="External"/><Relationship Id="rId2" Type="http://schemas.openxmlformats.org/officeDocument/2006/relationships/video" Target="file:///C:\Documents%20and%20Settings\raskar\My%20Documents\Work\FromWDdisk\Ramesh\Siggr08\Glare\BuildingLightFieldCamera.m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7.xml.rels><?xml version="1.0" encoding="UTF-8" standalone="yes"?>
<Relationships xmlns="http://schemas.openxmlformats.org/package/2006/relationships"><Relationship Id="rId46" Type="http://schemas.openxmlformats.org/officeDocument/2006/relationships/image" Target="../media/image94.png"/><Relationship Id="rId47" Type="http://schemas.openxmlformats.org/officeDocument/2006/relationships/image" Target="../media/image95.png"/><Relationship Id="rId48" Type="http://schemas.openxmlformats.org/officeDocument/2006/relationships/image" Target="../media/image96.png"/><Relationship Id="rId20" Type="http://schemas.openxmlformats.org/officeDocument/2006/relationships/image" Target="../media/image68.png"/><Relationship Id="rId21" Type="http://schemas.openxmlformats.org/officeDocument/2006/relationships/image" Target="../media/image69.png"/><Relationship Id="rId22" Type="http://schemas.openxmlformats.org/officeDocument/2006/relationships/image" Target="../media/image70.png"/><Relationship Id="rId23" Type="http://schemas.openxmlformats.org/officeDocument/2006/relationships/image" Target="../media/image71.png"/><Relationship Id="rId24" Type="http://schemas.openxmlformats.org/officeDocument/2006/relationships/image" Target="../media/image72.png"/><Relationship Id="rId25" Type="http://schemas.openxmlformats.org/officeDocument/2006/relationships/image" Target="../media/image73.png"/><Relationship Id="rId26" Type="http://schemas.openxmlformats.org/officeDocument/2006/relationships/image" Target="../media/image74.png"/><Relationship Id="rId27" Type="http://schemas.openxmlformats.org/officeDocument/2006/relationships/image" Target="../media/image75.png"/><Relationship Id="rId28" Type="http://schemas.openxmlformats.org/officeDocument/2006/relationships/image" Target="../media/image76.png"/><Relationship Id="rId29" Type="http://schemas.openxmlformats.org/officeDocument/2006/relationships/image" Target="../media/image7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62.xml"/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30" Type="http://schemas.openxmlformats.org/officeDocument/2006/relationships/image" Target="../media/image78.png"/><Relationship Id="rId31" Type="http://schemas.openxmlformats.org/officeDocument/2006/relationships/image" Target="../media/image79.png"/><Relationship Id="rId32" Type="http://schemas.openxmlformats.org/officeDocument/2006/relationships/image" Target="../media/image80.png"/><Relationship Id="rId9" Type="http://schemas.openxmlformats.org/officeDocument/2006/relationships/image" Target="../media/image57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33" Type="http://schemas.openxmlformats.org/officeDocument/2006/relationships/image" Target="../media/image81.png"/><Relationship Id="rId34" Type="http://schemas.openxmlformats.org/officeDocument/2006/relationships/image" Target="../media/image82.png"/><Relationship Id="rId35" Type="http://schemas.openxmlformats.org/officeDocument/2006/relationships/image" Target="../media/image83.png"/><Relationship Id="rId36" Type="http://schemas.openxmlformats.org/officeDocument/2006/relationships/image" Target="../media/image84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4" Type="http://schemas.openxmlformats.org/officeDocument/2006/relationships/image" Target="../media/image62.png"/><Relationship Id="rId15" Type="http://schemas.openxmlformats.org/officeDocument/2006/relationships/image" Target="../media/image63.png"/><Relationship Id="rId16" Type="http://schemas.openxmlformats.org/officeDocument/2006/relationships/image" Target="../media/image64.png"/><Relationship Id="rId17" Type="http://schemas.openxmlformats.org/officeDocument/2006/relationships/image" Target="../media/image65.png"/><Relationship Id="rId18" Type="http://schemas.openxmlformats.org/officeDocument/2006/relationships/image" Target="../media/image66.png"/><Relationship Id="rId19" Type="http://schemas.openxmlformats.org/officeDocument/2006/relationships/image" Target="../media/image67.png"/><Relationship Id="rId37" Type="http://schemas.openxmlformats.org/officeDocument/2006/relationships/image" Target="../media/image85.png"/><Relationship Id="rId38" Type="http://schemas.openxmlformats.org/officeDocument/2006/relationships/image" Target="../media/image86.png"/><Relationship Id="rId39" Type="http://schemas.openxmlformats.org/officeDocument/2006/relationships/image" Target="../media/image87.png"/><Relationship Id="rId40" Type="http://schemas.openxmlformats.org/officeDocument/2006/relationships/image" Target="../media/image88.png"/><Relationship Id="rId41" Type="http://schemas.openxmlformats.org/officeDocument/2006/relationships/image" Target="../media/image89.png"/><Relationship Id="rId42" Type="http://schemas.openxmlformats.org/officeDocument/2006/relationships/image" Target="../media/image90.png"/><Relationship Id="rId43" Type="http://schemas.openxmlformats.org/officeDocument/2006/relationships/image" Target="../media/image91.png"/><Relationship Id="rId44" Type="http://schemas.openxmlformats.org/officeDocument/2006/relationships/image" Target="../media/image92.png"/><Relationship Id="rId45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8.png"/><Relationship Id="rId21" Type="http://schemas.openxmlformats.org/officeDocument/2006/relationships/image" Target="../media/image69.png"/><Relationship Id="rId22" Type="http://schemas.openxmlformats.org/officeDocument/2006/relationships/image" Target="../media/image70.png"/><Relationship Id="rId23" Type="http://schemas.openxmlformats.org/officeDocument/2006/relationships/image" Target="../media/image71.png"/><Relationship Id="rId24" Type="http://schemas.openxmlformats.org/officeDocument/2006/relationships/image" Target="../media/image72.png"/><Relationship Id="rId25" Type="http://schemas.openxmlformats.org/officeDocument/2006/relationships/image" Target="../media/image73.png"/><Relationship Id="rId26" Type="http://schemas.openxmlformats.org/officeDocument/2006/relationships/image" Target="../media/image97.png"/><Relationship Id="rId27" Type="http://schemas.openxmlformats.org/officeDocument/2006/relationships/image" Target="../media/image98.png"/><Relationship Id="rId28" Type="http://schemas.openxmlformats.org/officeDocument/2006/relationships/image" Target="../media/image99.png"/><Relationship Id="rId29" Type="http://schemas.openxmlformats.org/officeDocument/2006/relationships/image" Target="../media/image100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62.xml"/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30" Type="http://schemas.openxmlformats.org/officeDocument/2006/relationships/image" Target="../media/image82.png"/><Relationship Id="rId31" Type="http://schemas.openxmlformats.org/officeDocument/2006/relationships/image" Target="../media/image101.png"/><Relationship Id="rId32" Type="http://schemas.openxmlformats.org/officeDocument/2006/relationships/image" Target="../media/image102.png"/><Relationship Id="rId9" Type="http://schemas.openxmlformats.org/officeDocument/2006/relationships/image" Target="../media/image57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33" Type="http://schemas.openxmlformats.org/officeDocument/2006/relationships/image" Target="../media/image103.png"/><Relationship Id="rId34" Type="http://schemas.openxmlformats.org/officeDocument/2006/relationships/image" Target="../media/image104.png"/><Relationship Id="rId35" Type="http://schemas.openxmlformats.org/officeDocument/2006/relationships/image" Target="../media/image105.png"/><Relationship Id="rId36" Type="http://schemas.openxmlformats.org/officeDocument/2006/relationships/image" Target="../media/image106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4" Type="http://schemas.openxmlformats.org/officeDocument/2006/relationships/image" Target="../media/image62.png"/><Relationship Id="rId15" Type="http://schemas.openxmlformats.org/officeDocument/2006/relationships/image" Target="../media/image63.png"/><Relationship Id="rId16" Type="http://schemas.openxmlformats.org/officeDocument/2006/relationships/image" Target="../media/image64.png"/><Relationship Id="rId17" Type="http://schemas.openxmlformats.org/officeDocument/2006/relationships/image" Target="../media/image65.png"/><Relationship Id="rId18" Type="http://schemas.openxmlformats.org/officeDocument/2006/relationships/image" Target="../media/image66.png"/><Relationship Id="rId19" Type="http://schemas.openxmlformats.org/officeDocument/2006/relationships/image" Target="../media/image67.png"/><Relationship Id="rId37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20" Type="http://schemas.openxmlformats.org/officeDocument/2006/relationships/image" Target="../media/image70.png"/><Relationship Id="rId21" Type="http://schemas.openxmlformats.org/officeDocument/2006/relationships/image" Target="../media/image71.png"/><Relationship Id="rId22" Type="http://schemas.openxmlformats.org/officeDocument/2006/relationships/image" Target="../media/image72.png"/><Relationship Id="rId23" Type="http://schemas.openxmlformats.org/officeDocument/2006/relationships/image" Target="../media/image73.png"/><Relationship Id="rId24" Type="http://schemas.openxmlformats.org/officeDocument/2006/relationships/image" Target="../media/image97.png"/><Relationship Id="rId25" Type="http://schemas.openxmlformats.org/officeDocument/2006/relationships/image" Target="../media/image98.png"/><Relationship Id="rId26" Type="http://schemas.openxmlformats.org/officeDocument/2006/relationships/image" Target="../media/image96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png"/><Relationship Id="rId16" Type="http://schemas.openxmlformats.org/officeDocument/2006/relationships/image" Target="../media/image66.png"/><Relationship Id="rId17" Type="http://schemas.openxmlformats.org/officeDocument/2006/relationships/image" Target="../media/image67.png"/><Relationship Id="rId18" Type="http://schemas.openxmlformats.org/officeDocument/2006/relationships/image" Target="../media/image68.png"/><Relationship Id="rId19" Type="http://schemas.openxmlformats.org/officeDocument/2006/relationships/image" Target="../media/image69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5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08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5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0.pn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6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jpeg"/><Relationship Id="rId7" Type="http://schemas.openxmlformats.org/officeDocument/2006/relationships/image" Target="../media/image120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6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122.jpeg"/><Relationship Id="rId5" Type="http://schemas.openxmlformats.org/officeDocument/2006/relationships/image" Target="../media/image123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7.png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Advanced Computer Graphics </a:t>
            </a:r>
            <a:br>
              <a:rPr lang="en-US" sz="3200" dirty="0"/>
            </a:br>
            <a:r>
              <a:rPr lang="en-US" sz="3200" dirty="0" smtClean="0"/>
              <a:t>(Spring 2013)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4950" y="2392363"/>
            <a:ext cx="8686800" cy="2930525"/>
          </a:xfrm>
        </p:spPr>
        <p:txBody>
          <a:bodyPr/>
          <a:lstStyle/>
          <a:p>
            <a:r>
              <a:rPr lang="en-US" dirty="0"/>
              <a:t>CS 283, Lecture </a:t>
            </a:r>
            <a:r>
              <a:rPr lang="en-US" dirty="0" smtClean="0"/>
              <a:t>24 </a:t>
            </a:r>
            <a:endParaRPr lang="en-US" dirty="0"/>
          </a:p>
          <a:p>
            <a:r>
              <a:rPr lang="en-US" dirty="0"/>
              <a:t>Computational Imaging and Photography</a:t>
            </a:r>
          </a:p>
          <a:p>
            <a:r>
              <a:rPr lang="en-US" dirty="0"/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79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641475" y="4164013"/>
            <a:ext cx="58335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>
                <a:latin typeface="Arial" charset="0"/>
              </a:rPr>
              <a:t>http://</a:t>
            </a:r>
            <a:r>
              <a:rPr lang="en-US" dirty="0" err="1">
                <a:latin typeface="Arial" charset="0"/>
              </a:rPr>
              <a:t>inst.eecs.berkeley.edu</a:t>
            </a:r>
            <a:r>
              <a:rPr lang="en-US" dirty="0">
                <a:latin typeface="Arial" charset="0"/>
              </a:rPr>
              <a:t>/~cs283</a:t>
            </a:r>
            <a:r>
              <a:rPr lang="en-US" dirty="0" smtClean="0">
                <a:latin typeface="Arial" charset="0"/>
              </a:rPr>
              <a:t>/sp13</a:t>
            </a:r>
            <a:endParaRPr lang="en-US" dirty="0">
              <a:latin typeface="Arial" charset="0"/>
            </a:endParaRPr>
          </a:p>
        </p:txBody>
      </p:sp>
      <p:sp>
        <p:nvSpPr>
          <p:cNvPr id="1045530" name="Text Box 26"/>
          <p:cNvSpPr txBox="1">
            <a:spLocks noChangeArrowheads="1"/>
          </p:cNvSpPr>
          <p:nvPr/>
        </p:nvSpPr>
        <p:spPr bwMode="auto">
          <a:xfrm>
            <a:off x="312738" y="6399213"/>
            <a:ext cx="884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latin typeface="Arial" charset="0"/>
              </a:rPr>
              <a:t>Many slides courtesy Ramesh Raskar, SIGGRAPH 2008 course</a:t>
            </a:r>
          </a:p>
        </p:txBody>
      </p:sp>
      <p:pic>
        <p:nvPicPr>
          <p:cNvPr id="1045531" name="Picture 27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4729163"/>
            <a:ext cx="2286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32" name="Picture 28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4737100"/>
            <a:ext cx="1752600" cy="146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33" name="Picture 29" descr="meier-painterly-sig96-nobor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4702175"/>
            <a:ext cx="2514600" cy="1474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Lengths can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be trusted...</a:t>
            </a:r>
          </a:p>
        </p:txBody>
      </p:sp>
      <p:pic>
        <p:nvPicPr>
          <p:cNvPr id="1769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524000"/>
            <a:ext cx="8650287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9476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latin typeface="Arial" charset="0"/>
                <a:cs typeface="Arial" charset="0"/>
              </a:rPr>
              <a:t>Figure by David Forsyth</a:t>
            </a:r>
          </a:p>
        </p:txBody>
      </p:sp>
      <p:sp>
        <p:nvSpPr>
          <p:cNvPr id="1769477" name="Rectangle 5"/>
          <p:cNvSpPr>
            <a:spLocks noChangeArrowheads="1"/>
          </p:cNvSpPr>
          <p:nvPr/>
        </p:nvSpPr>
        <p:spPr bwMode="auto">
          <a:xfrm>
            <a:off x="8001000" y="34290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478" name="Rectangle 6"/>
          <p:cNvSpPr>
            <a:spLocks noChangeArrowheads="1"/>
          </p:cNvSpPr>
          <p:nvPr/>
        </p:nvSpPr>
        <p:spPr bwMode="auto">
          <a:xfrm>
            <a:off x="7035800" y="43434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479" name="Rectangle 7"/>
          <p:cNvSpPr>
            <a:spLocks noChangeArrowheads="1"/>
          </p:cNvSpPr>
          <p:nvPr/>
        </p:nvSpPr>
        <p:spPr bwMode="auto">
          <a:xfrm>
            <a:off x="7810500" y="42672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480" name="Text Box 8"/>
          <p:cNvSpPr txBox="1">
            <a:spLocks noChangeArrowheads="1"/>
          </p:cNvSpPr>
          <p:nvPr/>
        </p:nvSpPr>
        <p:spPr bwMode="auto">
          <a:xfrm>
            <a:off x="7315200" y="5257800"/>
            <a:ext cx="515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>
                <a:latin typeface="Arial" charset="0"/>
                <a:cs typeface="Arial" charset="0"/>
              </a:rPr>
              <a:t>B</a:t>
            </a:r>
            <a:r>
              <a:rPr lang="ja-JP" altLang="en-US">
                <a:latin typeface="Arial"/>
                <a:cs typeface="Arial" charset="0"/>
              </a:rPr>
              <a:t>’</a:t>
            </a: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69481" name="Text Box 9"/>
          <p:cNvSpPr txBox="1">
            <a:spLocks noChangeArrowheads="1"/>
          </p:cNvSpPr>
          <p:nvPr/>
        </p:nvSpPr>
        <p:spPr bwMode="auto">
          <a:xfrm>
            <a:off x="7467600" y="4495800"/>
            <a:ext cx="47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latin typeface="Arial" charset="0"/>
                <a:cs typeface="Arial" charset="0"/>
              </a:rPr>
              <a:t>C</a:t>
            </a:r>
            <a:r>
              <a:rPr lang="ja-JP" altLang="en-US">
                <a:latin typeface="Arial"/>
                <a:cs typeface="Arial" charset="0"/>
              </a:rPr>
              <a:t>’</a:t>
            </a: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69482" name="Text Box 10"/>
          <p:cNvSpPr txBox="1">
            <a:spLocks noChangeArrowheads="1"/>
          </p:cNvSpPr>
          <p:nvPr/>
        </p:nvSpPr>
        <p:spPr bwMode="auto">
          <a:xfrm>
            <a:off x="7772400" y="3962400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latin typeface="Arial" charset="0"/>
                <a:cs typeface="Arial" charset="0"/>
              </a:rPr>
              <a:t>A</a:t>
            </a:r>
            <a:r>
              <a:rPr lang="ja-JP" altLang="en-US">
                <a:latin typeface="Arial"/>
                <a:cs typeface="Arial" charset="0"/>
              </a:rPr>
              <a:t>’</a:t>
            </a:r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…but humans </a:t>
            </a:r>
            <a:r>
              <a:rPr lang="en-US" dirty="0" smtClean="0">
                <a:solidFill>
                  <a:schemeClr val="tx1"/>
                </a:solidFill>
              </a:rPr>
              <a:t>adapt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770499" name="Rectangle 3"/>
          <p:cNvSpPr>
            <a:spLocks noChangeArrowheads="1"/>
          </p:cNvSpPr>
          <p:nvPr/>
        </p:nvSpPr>
        <p:spPr bwMode="auto">
          <a:xfrm>
            <a:off x="4114800" y="6521450"/>
            <a:ext cx="502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>
                <a:latin typeface="Arial" charset="0"/>
                <a:cs typeface="Arial" charset="0"/>
                <a:hlinkClick r:id="rId2"/>
              </a:rPr>
              <a:t>http://www.michaelbach.de/ot/sze_muelue/index.html</a:t>
            </a:r>
            <a:r>
              <a:rPr lang="en-US" sz="160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7705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95600"/>
            <a:ext cx="44958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770501" name="Group 5"/>
          <p:cNvGrpSpPr>
            <a:grpSpLocks/>
          </p:cNvGrpSpPr>
          <p:nvPr/>
        </p:nvGrpSpPr>
        <p:grpSpPr bwMode="auto">
          <a:xfrm>
            <a:off x="2743200" y="3683000"/>
            <a:ext cx="3048000" cy="1009650"/>
            <a:chOff x="1728" y="2418"/>
            <a:chExt cx="1920" cy="636"/>
          </a:xfrm>
        </p:grpSpPr>
        <p:sp>
          <p:nvSpPr>
            <p:cNvPr id="1770502" name="Line 6"/>
            <p:cNvSpPr>
              <a:spLocks noChangeShapeType="1"/>
            </p:cNvSpPr>
            <p:nvPr/>
          </p:nvSpPr>
          <p:spPr bwMode="auto">
            <a:xfrm>
              <a:off x="1728" y="2418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0503" name="Line 7"/>
            <p:cNvSpPr>
              <a:spLocks noChangeShapeType="1"/>
            </p:cNvSpPr>
            <p:nvPr/>
          </p:nvSpPr>
          <p:spPr bwMode="auto">
            <a:xfrm>
              <a:off x="1728" y="3054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70504" name="Line 8"/>
          <p:cNvSpPr>
            <a:spLocks noChangeShapeType="1"/>
          </p:cNvSpPr>
          <p:nvPr/>
        </p:nvSpPr>
        <p:spPr bwMode="auto">
          <a:xfrm>
            <a:off x="4343400" y="17526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0505" name="Line 9"/>
          <p:cNvSpPr>
            <a:spLocks noChangeShapeType="1"/>
          </p:cNvSpPr>
          <p:nvPr/>
        </p:nvSpPr>
        <p:spPr bwMode="auto">
          <a:xfrm flipH="1" flipV="1">
            <a:off x="6248400" y="1752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0506" name="Line 10"/>
          <p:cNvSpPr>
            <a:spLocks noChangeShapeType="1"/>
          </p:cNvSpPr>
          <p:nvPr/>
        </p:nvSpPr>
        <p:spPr bwMode="auto">
          <a:xfrm flipV="1">
            <a:off x="6248400" y="1371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0507" name="Line 11"/>
          <p:cNvSpPr>
            <a:spLocks noChangeShapeType="1"/>
          </p:cNvSpPr>
          <p:nvPr/>
        </p:nvSpPr>
        <p:spPr bwMode="auto">
          <a:xfrm>
            <a:off x="2438400" y="17526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0508" name="Line 12"/>
          <p:cNvSpPr>
            <a:spLocks noChangeShapeType="1"/>
          </p:cNvSpPr>
          <p:nvPr/>
        </p:nvSpPr>
        <p:spPr bwMode="auto">
          <a:xfrm flipH="1" flipV="1">
            <a:off x="2438400" y="1752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0509" name="Line 13"/>
          <p:cNvSpPr>
            <a:spLocks noChangeShapeType="1"/>
          </p:cNvSpPr>
          <p:nvPr/>
        </p:nvSpPr>
        <p:spPr bwMode="auto">
          <a:xfrm flipV="1">
            <a:off x="2438400" y="1371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0510" name="Line 14"/>
          <p:cNvSpPr>
            <a:spLocks noChangeShapeType="1"/>
          </p:cNvSpPr>
          <p:nvPr/>
        </p:nvSpPr>
        <p:spPr bwMode="auto">
          <a:xfrm flipV="1">
            <a:off x="3962400" y="1752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0511" name="Line 15"/>
          <p:cNvSpPr>
            <a:spLocks noChangeShapeType="1"/>
          </p:cNvSpPr>
          <p:nvPr/>
        </p:nvSpPr>
        <p:spPr bwMode="auto">
          <a:xfrm flipH="1" flipV="1">
            <a:off x="3962400" y="1371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0512" name="Rectangle 16"/>
          <p:cNvSpPr>
            <a:spLocks noChangeArrowheads="1"/>
          </p:cNvSpPr>
          <p:nvPr/>
        </p:nvSpPr>
        <p:spPr bwMode="auto">
          <a:xfrm>
            <a:off x="3322638" y="2286000"/>
            <a:ext cx="2316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>
                <a:latin typeface="Arial" charset="0"/>
                <a:cs typeface="Arial" charset="0"/>
              </a:rPr>
              <a:t>Müller-Lyer Illusion</a:t>
            </a:r>
          </a:p>
        </p:txBody>
      </p:sp>
      <p:sp>
        <p:nvSpPr>
          <p:cNvPr id="1770513" name="Text Box 17"/>
          <p:cNvSpPr txBox="1">
            <a:spLocks noChangeArrowheads="1"/>
          </p:cNvSpPr>
          <p:nvPr/>
        </p:nvSpPr>
        <p:spPr bwMode="auto">
          <a:xfrm>
            <a:off x="1066800" y="5943600"/>
            <a:ext cx="6897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latin typeface="Arial" charset="0"/>
                <a:cs typeface="Arial" charset="0"/>
              </a:rPr>
              <a:t>We don</a:t>
            </a:r>
            <a:r>
              <a:rPr lang="ja-JP" altLang="en-US">
                <a:latin typeface="Arial"/>
                <a:cs typeface="Arial" charset="0"/>
              </a:rPr>
              <a:t>’</a:t>
            </a:r>
            <a:r>
              <a:rPr lang="en-US">
                <a:latin typeface="Arial" charset="0"/>
                <a:cs typeface="Arial" charset="0"/>
              </a:rPr>
              <a:t>t make measurements in the image plane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7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05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Obscura</a:t>
            </a:r>
          </a:p>
        </p:txBody>
      </p:sp>
      <p:sp>
        <p:nvSpPr>
          <p:cNvPr id="177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38800"/>
            <a:ext cx="7772400" cy="121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The first camera</a:t>
            </a:r>
          </a:p>
          <a:p>
            <a:pPr lvl="1">
              <a:lnSpc>
                <a:spcPct val="90000"/>
              </a:lnSpc>
            </a:pPr>
            <a:r>
              <a:rPr lang="en-US"/>
              <a:t>Known to Aristotle</a:t>
            </a:r>
          </a:p>
          <a:p>
            <a:pPr lvl="1">
              <a:lnSpc>
                <a:spcPct val="90000"/>
              </a:lnSpc>
            </a:pPr>
            <a:r>
              <a:rPr lang="en-US"/>
              <a:t>Depth of the room is the effective focal length</a:t>
            </a:r>
          </a:p>
        </p:txBody>
      </p:sp>
      <p:pic>
        <p:nvPicPr>
          <p:cNvPr id="1779716" name="Picture 4" descr="obscura_frisius_58"/>
          <p:cNvPicPr>
            <a:picLocks noChangeAspect="1" noChangeArrowheads="1"/>
          </p:cNvPicPr>
          <p:nvPr/>
        </p:nvPicPr>
        <p:blipFill>
          <a:blip r:embed="rId2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400675" cy="44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9717" name="Text Box 5"/>
          <p:cNvSpPr txBox="1">
            <a:spLocks noChangeArrowheads="1"/>
          </p:cNvSpPr>
          <p:nvPr/>
        </p:nvSpPr>
        <p:spPr bwMode="auto">
          <a:xfrm>
            <a:off x="2608263" y="928688"/>
            <a:ext cx="4021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i="1">
                <a:latin typeface="Helvetica" charset="0"/>
                <a:cs typeface="Arial" charset="0"/>
              </a:rPr>
              <a:t>Camera Obscura</a:t>
            </a:r>
            <a:r>
              <a:rPr lang="en-US" sz="1800">
                <a:latin typeface="Helvetica" charset="0"/>
                <a:cs typeface="Arial" charset="0"/>
              </a:rPr>
              <a:t>,  Gemma Frisius, 1558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Pinhole to Lenses</a:t>
            </a:r>
          </a:p>
        </p:txBody>
      </p:sp>
      <p:sp>
        <p:nvSpPr>
          <p:cNvPr id="178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Computer graphics assumes pinhole model</a:t>
            </a:r>
          </a:p>
          <a:p>
            <a:endParaRPr lang="en-US"/>
          </a:p>
          <a:p>
            <a:r>
              <a:rPr lang="en-US"/>
              <a:t>But making aperture narrow limits light</a:t>
            </a:r>
          </a:p>
          <a:p>
            <a:endParaRPr lang="en-US"/>
          </a:p>
          <a:p>
            <a:r>
              <a:rPr lang="en-US"/>
              <a:t>Making aperture large causes blurriness</a:t>
            </a:r>
          </a:p>
          <a:p>
            <a:endParaRPr lang="en-US"/>
          </a:p>
          <a:p>
            <a:r>
              <a:rPr lang="en-US"/>
              <a:t>Real cameras have lenses to collect more light, and focus it on the image plane</a:t>
            </a:r>
          </a:p>
          <a:p>
            <a:r>
              <a:rPr lang="en-US"/>
              <a:t>(Kolb et al. 95 simulates lens effects rendering)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Home-made pinhole camera </a:t>
            </a:r>
          </a:p>
        </p:txBody>
      </p:sp>
      <p:pic>
        <p:nvPicPr>
          <p:cNvPr id="1786883" name="Picture 3" descr="The image “http://www.debevec.org/Pinhole/pinhole-debevec.jpg” cannot be displayed, because it contains error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66900"/>
            <a:ext cx="60960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6884" name="Picture 4" descr="35mm-pinhole-camer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2819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6885" name="Rectangle 5"/>
          <p:cNvSpPr>
            <a:spLocks noChangeArrowheads="1"/>
          </p:cNvSpPr>
          <p:nvPr/>
        </p:nvSpPr>
        <p:spPr bwMode="auto">
          <a:xfrm>
            <a:off x="4938713" y="6448425"/>
            <a:ext cx="3824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>
                <a:latin typeface="Arial" charset="0"/>
                <a:cs typeface="Arial" charset="0"/>
                <a:hlinkClick r:id="rId5"/>
              </a:rPr>
              <a:t>http://www.debevec.org/Pinhole/</a:t>
            </a:r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786886" name="Text Box 6"/>
          <p:cNvSpPr txBox="1">
            <a:spLocks noChangeArrowheads="1"/>
          </p:cNvSpPr>
          <p:nvPr/>
        </p:nvSpPr>
        <p:spPr bwMode="auto">
          <a:xfrm>
            <a:off x="685800" y="4800600"/>
            <a:ext cx="1200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latin typeface="Arial" charset="0"/>
                <a:cs typeface="Arial" charset="0"/>
              </a:rPr>
              <a:t>Why so</a:t>
            </a:r>
          </a:p>
          <a:p>
            <a:pPr algn="l"/>
            <a:r>
              <a:rPr lang="en-US">
                <a:latin typeface="Arial" charset="0"/>
                <a:cs typeface="Arial" charset="0"/>
              </a:rPr>
              <a:t>blurry?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68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grpSp>
        <p:nvGrpSpPr>
          <p:cNvPr id="1787907" name="Group 3"/>
          <p:cNvGrpSpPr>
            <a:grpSpLocks noChangeAspect="1"/>
          </p:cNvGrpSpPr>
          <p:nvPr/>
        </p:nvGrpSpPr>
        <p:grpSpPr bwMode="auto">
          <a:xfrm>
            <a:off x="1463675" y="1066800"/>
            <a:ext cx="6003925" cy="5638800"/>
            <a:chOff x="922" y="806"/>
            <a:chExt cx="2551" cy="2905"/>
          </a:xfrm>
        </p:grpSpPr>
        <p:pic>
          <p:nvPicPr>
            <p:cNvPr id="1787908" name="Picture 4" descr="pinhole_diff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87909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sz="1800" i="1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178791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/>
          <a:lstStyle/>
          <a:p>
            <a:r>
              <a:rPr lang="en-US"/>
              <a:t>Why not make the aperture as small as possible?</a:t>
            </a:r>
          </a:p>
          <a:p>
            <a:pPr lvl="1"/>
            <a:r>
              <a:rPr lang="en-US"/>
              <a:t>Less light gets through</a:t>
            </a:r>
          </a:p>
          <a:p>
            <a:pPr lvl="1"/>
            <a:r>
              <a:rPr lang="en-US"/>
              <a:t>Diffraction effects…</a:t>
            </a:r>
          </a:p>
        </p:txBody>
      </p:sp>
      <p:sp>
        <p:nvSpPr>
          <p:cNvPr id="1787911" name="Rectangle 7"/>
          <p:cNvSpPr>
            <a:spLocks noChangeArrowheads="1"/>
          </p:cNvSpPr>
          <p:nvPr/>
        </p:nvSpPr>
        <p:spPr bwMode="auto">
          <a:xfrm>
            <a:off x="2946400" y="3200400"/>
            <a:ext cx="3252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latin typeface="Arial" charset="0"/>
                <a:cs typeface="Arial" charset="0"/>
              </a:rPr>
              <a:t>Less light gets through</a:t>
            </a:r>
          </a:p>
        </p:txBody>
      </p:sp>
      <p:sp>
        <p:nvSpPr>
          <p:cNvPr id="1787912" name="Text Box 8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latin typeface="Arial" charset="0"/>
                <a:cs typeface="Arial" charset="0"/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79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8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5094288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89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reason for lenses</a:t>
            </a:r>
          </a:p>
        </p:txBody>
      </p:sp>
      <p:sp>
        <p:nvSpPr>
          <p:cNvPr id="1788932" name="Text Box 4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latin typeface="Arial" charset="0"/>
                <a:cs typeface="Arial" charset="0"/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Focus and Defocus</a:t>
            </a:r>
          </a:p>
        </p:txBody>
      </p:sp>
      <p:sp>
        <p:nvSpPr>
          <p:cNvPr id="178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8196263" cy="1524000"/>
          </a:xfrm>
        </p:spPr>
        <p:txBody>
          <a:bodyPr/>
          <a:lstStyle/>
          <a:p>
            <a:r>
              <a:rPr lang="en-US"/>
              <a:t>A lens focuses light onto the film</a:t>
            </a:r>
          </a:p>
          <a:p>
            <a:pPr lvl="1"/>
            <a:r>
              <a:rPr lang="en-US"/>
              <a:t>There is a specific distance at which objects are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in focus</a:t>
            </a:r>
            <a:r>
              <a:rPr lang="ja-JP" altLang="en-US">
                <a:latin typeface="Arial"/>
              </a:rPr>
              <a:t>”</a:t>
            </a:r>
            <a:endParaRPr lang="en-US"/>
          </a:p>
          <a:p>
            <a:pPr lvl="2"/>
            <a:r>
              <a:rPr lang="en-US"/>
              <a:t>other points project to a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circle of confusion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in the image</a:t>
            </a:r>
          </a:p>
          <a:p>
            <a:pPr lvl="1"/>
            <a:r>
              <a:rPr lang="en-US"/>
              <a:t>Changing the shape/separation of lens changes this distance</a:t>
            </a:r>
          </a:p>
        </p:txBody>
      </p:sp>
      <p:pic>
        <p:nvPicPr>
          <p:cNvPr id="1780740" name="Picture 4" descr="image-l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0741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0742" name="Oval 6"/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0743" name="Oval 7"/>
          <p:cNvSpPr>
            <a:spLocks noChangeArrowheads="1"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80744" name="Group 8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780745" name="Line 9"/>
            <p:cNvSpPr>
              <a:spLocks noChangeShapeType="1"/>
            </p:cNvSpPr>
            <p:nvPr/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0746" name="Line 10"/>
            <p:cNvSpPr>
              <a:spLocks noChangeShapeType="1"/>
            </p:cNvSpPr>
            <p:nvPr/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80747" name="Group 11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1780748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780749" name="Line 13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750" name="Line 14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80751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780752" name="Line 16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753" name="Line 17"/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80754" name="Group 18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780755" name="Line 19"/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80756" name="Group 2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780757" name="Line 21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758" name="Line 22"/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759" name="Line 23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760" name="Line 24"/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761" name="Line 25"/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762" name="Line 26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80763" name="Oval 27"/>
          <p:cNvSpPr>
            <a:spLocks noChangeArrowheads="1"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80764" name="Group 28"/>
          <p:cNvGrpSpPr>
            <a:grpSpLocks/>
          </p:cNvGrpSpPr>
          <p:nvPr/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780765" name="Text Box 29"/>
            <p:cNvSpPr txBox="1">
              <a:spLocks noChangeArrowheads="1"/>
            </p:cNvSpPr>
            <p:nvPr/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 sz="1800">
                  <a:latin typeface="Arial"/>
                  <a:cs typeface="Arial" charset="0"/>
                </a:rPr>
                <a:t>“</a:t>
              </a:r>
              <a:r>
                <a:rPr lang="en-US" sz="1800">
                  <a:latin typeface="Arial" charset="0"/>
                  <a:cs typeface="Arial" charset="0"/>
                </a:rPr>
                <a:t>circle of </a:t>
              </a:r>
            </a:p>
            <a:p>
              <a:r>
                <a:rPr lang="en-US" sz="1800">
                  <a:latin typeface="Arial" charset="0"/>
                  <a:cs typeface="Arial" charset="0"/>
                </a:rPr>
                <a:t>confusion</a:t>
              </a:r>
              <a:r>
                <a:rPr lang="ja-JP" altLang="en-US" sz="1800">
                  <a:latin typeface="Arial"/>
                  <a:cs typeface="Arial" charset="0"/>
                </a:rPr>
                <a:t>”</a:t>
              </a: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1780766" name="Line 30"/>
            <p:cNvSpPr>
              <a:spLocks noChangeShapeType="1"/>
            </p:cNvSpPr>
            <p:nvPr/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80767" name="Text Box 31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latin typeface="Arial" charset="0"/>
                <a:cs typeface="Arial" charset="0"/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07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 lenses</a:t>
            </a:r>
          </a:p>
        </p:txBody>
      </p:sp>
      <p:sp>
        <p:nvSpPr>
          <p:cNvPr id="178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7772400" cy="213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Thin lens equation: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 lvl="1">
              <a:lnSpc>
                <a:spcPct val="90000"/>
              </a:lnSpc>
            </a:pPr>
            <a:endParaRPr lang="en-US" sz="1600"/>
          </a:p>
          <a:p>
            <a:pPr lvl="1">
              <a:lnSpc>
                <a:spcPct val="90000"/>
              </a:lnSpc>
            </a:pPr>
            <a:r>
              <a:rPr lang="en-US" sz="1600"/>
              <a:t>Any object point satisfying this equation is in focus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What is the shape of the focus region?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How can we change the focus region?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Thin lens applet:  </a:t>
            </a:r>
            <a:r>
              <a:rPr lang="en-US" sz="1200">
                <a:hlinkClick r:id="rId3"/>
              </a:rPr>
              <a:t>http://www.phy.ntnu.edu.tw/java/Lens/lens_e.html</a:t>
            </a:r>
            <a:r>
              <a:rPr lang="en-US" sz="1200"/>
              <a:t>  (by Fu-Kwun Hwang</a:t>
            </a:r>
            <a:r>
              <a:rPr lang="en-US" sz="1600"/>
              <a:t> )</a:t>
            </a:r>
          </a:p>
        </p:txBody>
      </p:sp>
      <p:pic>
        <p:nvPicPr>
          <p:cNvPr id="1781764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4724400"/>
            <a:ext cx="1633537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81765" name="Rectangle 5"/>
          <p:cNvSpPr>
            <a:spLocks noChangeArrowheads="1"/>
          </p:cNvSpPr>
          <p:nvPr/>
        </p:nvSpPr>
        <p:spPr bwMode="auto">
          <a:xfrm>
            <a:off x="1371600" y="1524000"/>
            <a:ext cx="57912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817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7912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67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latin typeface="Arial" charset="0"/>
                <a:cs typeface="Arial" charset="0"/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of Field</a:t>
            </a:r>
          </a:p>
        </p:txBody>
      </p:sp>
      <p:pic>
        <p:nvPicPr>
          <p:cNvPr id="17848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713413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848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35902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84837" name="Rectangle 5"/>
          <p:cNvSpPr>
            <a:spLocks noChangeArrowheads="1"/>
          </p:cNvSpPr>
          <p:nvPr/>
        </p:nvSpPr>
        <p:spPr bwMode="auto">
          <a:xfrm>
            <a:off x="3446463" y="6521450"/>
            <a:ext cx="5697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>
                <a:latin typeface="Arial" charset="0"/>
                <a:cs typeface="Arial" charset="0"/>
              </a:rPr>
              <a:t>http://www.cambridgeincolour.com/tutorials/depth-of-field.htm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Computational Imaging</a:t>
            </a:r>
          </a:p>
        </p:txBody>
      </p:sp>
      <p:sp>
        <p:nvSpPr>
          <p:cNvPr id="163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Digital cameras now commonplace</a:t>
            </a:r>
          </a:p>
          <a:p>
            <a:r>
              <a:rPr lang="en-US" dirty="0">
                <a:latin typeface="Arial" charset="0"/>
              </a:rPr>
              <a:t>Can we use computation for better images</a:t>
            </a:r>
          </a:p>
          <a:p>
            <a:pPr lvl="1"/>
            <a:r>
              <a:rPr lang="en-US" sz="2800" dirty="0">
                <a:latin typeface="Arial" charset="0"/>
              </a:rPr>
              <a:t>Many novel capabilities relative to film</a:t>
            </a:r>
          </a:p>
          <a:p>
            <a:r>
              <a:rPr lang="en-US" dirty="0">
                <a:latin typeface="Arial" charset="0"/>
              </a:rPr>
              <a:t>And new ways of processing images</a:t>
            </a:r>
          </a:p>
          <a:p>
            <a:r>
              <a:rPr lang="en-US" dirty="0">
                <a:latin typeface="Arial" charset="0"/>
              </a:rPr>
              <a:t>Is this computer graphics, optics, or image </a:t>
            </a:r>
            <a:r>
              <a:rPr lang="en-US" dirty="0" err="1">
                <a:latin typeface="Arial" charset="0"/>
              </a:rPr>
              <a:t>proc</a:t>
            </a:r>
            <a:r>
              <a:rPr lang="en-US" dirty="0">
                <a:latin typeface="Arial" charset="0"/>
              </a:rPr>
              <a:t>?</a:t>
            </a:r>
          </a:p>
          <a:p>
            <a:pPr lvl="1"/>
            <a:r>
              <a:rPr lang="en-US" sz="2800" dirty="0">
                <a:latin typeface="Arial" charset="0"/>
              </a:rPr>
              <a:t>All of the above; many rendering ideas apply</a:t>
            </a:r>
          </a:p>
          <a:p>
            <a:pPr lvl="1"/>
            <a:r>
              <a:rPr lang="en-US" sz="2800" dirty="0">
                <a:latin typeface="Arial" charset="0"/>
              </a:rPr>
              <a:t>Application shift.   Computer aided design to movies/games to photography (big market)</a:t>
            </a:r>
          </a:p>
          <a:p>
            <a:r>
              <a:rPr lang="en-US" dirty="0">
                <a:latin typeface="Arial" charset="0"/>
              </a:rPr>
              <a:t>Brief lecture.  Subject of whole conference </a:t>
            </a:r>
            <a:r>
              <a:rPr lang="en-US" dirty="0" smtClean="0">
                <a:latin typeface="Arial" charset="0"/>
              </a:rPr>
              <a:t>ICCP</a:t>
            </a:r>
          </a:p>
          <a:p>
            <a:pPr lvl="1"/>
            <a:r>
              <a:rPr lang="en-US" dirty="0" smtClean="0">
                <a:latin typeface="Arial" charset="0"/>
              </a:rPr>
              <a:t>Industry: Light Field cameras, Google glass, …</a:t>
            </a:r>
            <a:endParaRPr lang="en-US" dirty="0">
              <a:latin typeface="Arial" charset="0"/>
            </a:endParaRPr>
          </a:p>
          <a:p>
            <a:pPr lvl="1"/>
            <a:endParaRPr lang="en-US" dirty="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83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Image formation, basic lens-based camera</a:t>
            </a:r>
          </a:p>
          <a:p>
            <a:pPr>
              <a:tabLst>
                <a:tab pos="1143000" algn="l"/>
              </a:tabLst>
            </a:pPr>
            <a:r>
              <a:rPr lang="en-US" i="1">
                <a:latin typeface="Arial" charset="0"/>
              </a:rPr>
              <a:t>Light Field camera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Coded aperture depth of field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Flutter shutter (coded aperture shutter)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Many many more old, new innovations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0626" name="Picture 3" descr="overview-co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513638" cy="24384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595" name="Rectangle 11"/>
          <p:cNvSpPr>
            <a:spLocks noChangeArrowheads="1"/>
          </p:cNvSpPr>
          <p:nvPr/>
        </p:nvSpPr>
        <p:spPr bwMode="auto">
          <a:xfrm>
            <a:off x="228600" y="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2900" b="1"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Light Field Inside a Camera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581400"/>
            <a:ext cx="4343400" cy="381000"/>
          </a:xfrm>
        </p:spPr>
        <p:txBody>
          <a:bodyPr/>
          <a:lstStyle/>
          <a:p>
            <a:r>
              <a:rPr lang="en-US" sz="19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Lenslet-based Light Field camera</a:t>
            </a:r>
          </a:p>
        </p:txBody>
      </p:sp>
      <p:pic>
        <p:nvPicPr>
          <p:cNvPr id="1692675" name="Picture 3" descr="overview-co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513638" cy="24384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2676" name="Picture 4" descr="over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7502525" cy="2435225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2677" name="Text Box 10"/>
          <p:cNvSpPr txBox="1">
            <a:spLocks noChangeArrowheads="1"/>
          </p:cNvSpPr>
          <p:nvPr/>
        </p:nvSpPr>
        <p:spPr bwMode="auto">
          <a:xfrm>
            <a:off x="185738" y="6369050"/>
            <a:ext cx="62468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Verdana" charset="0"/>
              </a:rPr>
              <a:t>[Adelson and Wang, 1992, Ng et al. 2005 ]</a:t>
            </a:r>
          </a:p>
        </p:txBody>
      </p:sp>
      <p:sp>
        <p:nvSpPr>
          <p:cNvPr id="1592331" name="Rectangle 11"/>
          <p:cNvSpPr>
            <a:spLocks noChangeArrowheads="1"/>
          </p:cNvSpPr>
          <p:nvPr/>
        </p:nvSpPr>
        <p:spPr bwMode="auto">
          <a:xfrm>
            <a:off x="228600" y="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2900" b="1"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Light Field Inside a Camera</a:t>
            </a:r>
          </a:p>
        </p:txBody>
      </p:sp>
      <p:sp>
        <p:nvSpPr>
          <p:cNvPr id="1692679" name="Line 12"/>
          <p:cNvSpPr>
            <a:spLocks noChangeShapeType="1"/>
          </p:cNvSpPr>
          <p:nvPr/>
        </p:nvSpPr>
        <p:spPr bwMode="auto">
          <a:xfrm>
            <a:off x="-609600" y="3629025"/>
            <a:ext cx="10668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09538"/>
            <a:ext cx="8077200" cy="652462"/>
          </a:xfrm>
        </p:spPr>
        <p:txBody>
          <a:bodyPr/>
          <a:lstStyle/>
          <a:p>
            <a:r>
              <a:rPr lang="en-US" sz="2900">
                <a:effectLst>
                  <a:outerShdw blurRad="38100" dist="38100" dir="2700000" algn="tl">
                    <a:srgbClr val="FFFFFF"/>
                  </a:outerShdw>
                </a:effectLst>
              </a:rPr>
              <a:t>Stanford Plenoptic Camera  </a:t>
            </a:r>
            <a:r>
              <a:rPr lang="en-US" sz="1700">
                <a:effectLst>
                  <a:outerShdw blurRad="38100" dist="38100" dir="2700000" algn="tl">
                    <a:srgbClr val="FFFFFF"/>
                  </a:outerShdw>
                </a:effectLst>
              </a:rPr>
              <a:t>[Ng et al 2005]</a:t>
            </a:r>
          </a:p>
        </p:txBody>
      </p:sp>
      <p:sp>
        <p:nvSpPr>
          <p:cNvPr id="1694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9400" y="6381750"/>
            <a:ext cx="8864600" cy="476250"/>
          </a:xfrm>
        </p:spPr>
        <p:txBody>
          <a:bodyPr/>
          <a:lstStyle/>
          <a:p>
            <a:pPr marL="285750" indent="-285750">
              <a:buFontTx/>
              <a:buNone/>
            </a:pPr>
            <a:r>
              <a:rPr lang="en-US" sz="1900" i="1"/>
              <a:t>4000 </a:t>
            </a:r>
            <a:r>
              <a:rPr lang="en-US" sz="1900" i="1">
                <a:cs typeface="Times New Roman" charset="0"/>
              </a:rPr>
              <a:t>× 4000 pixels  ÷  292 × 292 lenses  =  14 × 14 pixels per lens</a:t>
            </a:r>
          </a:p>
        </p:txBody>
      </p:sp>
      <p:pic>
        <p:nvPicPr>
          <p:cNvPr id="1694724" name="Picture 4" descr="DSC_4477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831850"/>
            <a:ext cx="3267075" cy="21732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4725" name="Picture 5" descr="DSC_4458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833438"/>
            <a:ext cx="3265487" cy="2171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4726" name="Text Box 6"/>
          <p:cNvSpPr txBox="1">
            <a:spLocks noChangeArrowheads="1"/>
          </p:cNvSpPr>
          <p:nvPr/>
        </p:nvSpPr>
        <p:spPr bwMode="auto">
          <a:xfrm>
            <a:off x="915988" y="2971800"/>
            <a:ext cx="3344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Contax medium format camera</a:t>
            </a:r>
          </a:p>
        </p:txBody>
      </p:sp>
      <p:sp>
        <p:nvSpPr>
          <p:cNvPr id="1694727" name="Text Box 7"/>
          <p:cNvSpPr txBox="1">
            <a:spLocks noChangeArrowheads="1"/>
          </p:cNvSpPr>
          <p:nvPr/>
        </p:nvSpPr>
        <p:spPr bwMode="auto">
          <a:xfrm>
            <a:off x="5033963" y="2971800"/>
            <a:ext cx="30305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</a:rPr>
              <a:t>Kodak 16-megapixel sensor</a:t>
            </a:r>
          </a:p>
        </p:txBody>
      </p:sp>
      <p:grpSp>
        <p:nvGrpSpPr>
          <p:cNvPr id="1694728" name="Group 8"/>
          <p:cNvGrpSpPr>
            <a:grpSpLocks/>
          </p:cNvGrpSpPr>
          <p:nvPr/>
        </p:nvGrpSpPr>
        <p:grpSpPr bwMode="auto">
          <a:xfrm>
            <a:off x="844550" y="3657600"/>
            <a:ext cx="7369175" cy="2530475"/>
            <a:chOff x="532" y="2319"/>
            <a:chExt cx="4642" cy="1594"/>
          </a:xfrm>
        </p:grpSpPr>
        <p:pic>
          <p:nvPicPr>
            <p:cNvPr id="1694729" name="Picture 9" descr="MICROLENSES-closeup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" y="2320"/>
              <a:ext cx="2056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4730" name="Picture 10" descr="microlenses-penn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" y="2319"/>
              <a:ext cx="2057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94731" name="Text Box 11"/>
            <p:cNvSpPr txBox="1">
              <a:spLocks noChangeArrowheads="1"/>
            </p:cNvSpPr>
            <p:nvPr/>
          </p:nvSpPr>
          <p:spPr bwMode="auto">
            <a:xfrm>
              <a:off x="532" y="3663"/>
              <a:ext cx="2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</a:rPr>
                <a:t>Adaptive Optics microlens array</a:t>
              </a:r>
            </a:p>
          </p:txBody>
        </p:sp>
        <p:sp>
          <p:nvSpPr>
            <p:cNvPr id="1694732" name="Text Box 12"/>
            <p:cNvSpPr txBox="1">
              <a:spLocks noChangeArrowheads="1"/>
            </p:cNvSpPr>
            <p:nvPr/>
          </p:nvSpPr>
          <p:spPr bwMode="auto">
            <a:xfrm>
              <a:off x="3083" y="3663"/>
              <a:ext cx="209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000000"/>
                  </a:solidFill>
                </a:rPr>
                <a:t>125</a:t>
              </a:r>
              <a:r>
                <a:rPr lang="el-GR" sz="2000">
                  <a:solidFill>
                    <a:srgbClr val="000000"/>
                  </a:solidFill>
                  <a:cs typeface="Times New Roman" charset="0"/>
                </a:rPr>
                <a:t>μ</a:t>
              </a:r>
              <a:r>
                <a:rPr lang="en-US" sz="2000">
                  <a:solidFill>
                    <a:srgbClr val="000000"/>
                  </a:solidFill>
                  <a:cs typeface="Times New Roman" charset="0"/>
                </a:rPr>
                <a:t> square-sided microlenses</a:t>
              </a:r>
              <a:endParaRPr lang="el-GR" sz="2000">
                <a:solidFill>
                  <a:srgbClr val="000000"/>
                </a:solidFill>
                <a:cs typeface="Times New Roman" charset="0"/>
              </a:endParaRPr>
            </a:p>
          </p:txBody>
        </p:sp>
      </p:grpSp>
      <p:grpSp>
        <p:nvGrpSpPr>
          <p:cNvPr id="1694733" name="Group 13"/>
          <p:cNvGrpSpPr>
            <a:grpSpLocks/>
          </p:cNvGrpSpPr>
          <p:nvPr/>
        </p:nvGrpSpPr>
        <p:grpSpPr bwMode="auto">
          <a:xfrm>
            <a:off x="5203825" y="3449638"/>
            <a:ext cx="3794125" cy="1620837"/>
            <a:chOff x="3278" y="2188"/>
            <a:chExt cx="2390" cy="1021"/>
          </a:xfrm>
        </p:grpSpPr>
        <p:pic>
          <p:nvPicPr>
            <p:cNvPr id="1694734" name="Picture 14" descr="IMG_7622-csshb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" y="2188"/>
              <a:ext cx="1332" cy="10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94735" name="Freeform 15"/>
            <p:cNvSpPr>
              <a:spLocks/>
            </p:cNvSpPr>
            <p:nvPr/>
          </p:nvSpPr>
          <p:spPr bwMode="auto">
            <a:xfrm>
              <a:off x="3278" y="2551"/>
              <a:ext cx="471" cy="278"/>
            </a:xfrm>
            <a:custGeom>
              <a:avLst/>
              <a:gdLst>
                <a:gd name="T0" fmla="*/ 293 w 471"/>
                <a:gd name="T1" fmla="*/ 278 h 278"/>
                <a:gd name="T2" fmla="*/ 0 w 471"/>
                <a:gd name="T3" fmla="*/ 120 h 278"/>
                <a:gd name="T4" fmla="*/ 188 w 471"/>
                <a:gd name="T5" fmla="*/ 0 h 278"/>
                <a:gd name="T6" fmla="*/ 471 w 471"/>
                <a:gd name="T7" fmla="*/ 152 h 278"/>
                <a:gd name="T8" fmla="*/ 293 w 471"/>
                <a:gd name="T9" fmla="*/ 278 h 2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1"/>
                <a:gd name="T16" fmla="*/ 0 h 278"/>
                <a:gd name="T17" fmla="*/ 471 w 471"/>
                <a:gd name="T18" fmla="*/ 278 h 2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1" h="278">
                  <a:moveTo>
                    <a:pt x="293" y="278"/>
                  </a:moveTo>
                  <a:lnTo>
                    <a:pt x="0" y="120"/>
                  </a:lnTo>
                  <a:lnTo>
                    <a:pt x="188" y="0"/>
                  </a:lnTo>
                  <a:lnTo>
                    <a:pt x="471" y="152"/>
                  </a:lnTo>
                  <a:lnTo>
                    <a:pt x="293" y="27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l"/>
              <a:endParaRPr lang="en-US">
                <a:solidFill>
                  <a:srgbClr val="000000"/>
                </a:solidFill>
                <a:latin typeface="Times" charset="0"/>
              </a:endParaRPr>
            </a:p>
          </p:txBody>
        </p:sp>
        <p:cxnSp>
          <p:nvCxnSpPr>
            <p:cNvPr id="1694736" name="AutoShape 16"/>
            <p:cNvCxnSpPr>
              <a:cxnSpLocks noChangeShapeType="1"/>
            </p:cNvCxnSpPr>
            <p:nvPr/>
          </p:nvCxnSpPr>
          <p:spPr bwMode="auto">
            <a:xfrm flipV="1">
              <a:off x="3648" y="2699"/>
              <a:ext cx="688" cy="85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415925"/>
            <a:ext cx="7772400" cy="739775"/>
          </a:xfrm>
        </p:spPr>
        <p:txBody>
          <a:bodyPr/>
          <a:lstStyle/>
          <a:p>
            <a:pPr eaLnBrk="1" hangingPunct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Digital  Refocusing</a:t>
            </a:r>
          </a:p>
        </p:txBody>
      </p:sp>
      <p:pic>
        <p:nvPicPr>
          <p:cNvPr id="1697795" name="Picture 3" descr="jacqu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4" name="Picture 4" descr="marsh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5" name="Picture 5" descr="pol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6" name="Picture 6" descr="mat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7" name="Picture 7" descr="ma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73200"/>
            <a:ext cx="3708400" cy="370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6568" name="Rectangle 8"/>
          <p:cNvSpPr>
            <a:spLocks noChangeArrowheads="1"/>
          </p:cNvSpPr>
          <p:nvPr/>
        </p:nvSpPr>
        <p:spPr bwMode="auto">
          <a:xfrm>
            <a:off x="6629400" y="3581400"/>
            <a:ext cx="20462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7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[Ng et al 2005]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998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99843" name="Text Box 3"/>
          <p:cNvSpPr txBox="1">
            <a:spLocks noChangeArrowheads="1"/>
          </p:cNvSpPr>
          <p:nvPr/>
        </p:nvSpPr>
        <p:spPr bwMode="auto">
          <a:xfrm>
            <a:off x="203200" y="112713"/>
            <a:ext cx="86963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FF"/>
                </a:solidFill>
                <a:latin typeface="Arial" charset="0"/>
              </a:rPr>
              <a:t>Mask based Light Field Camera</a:t>
            </a:r>
          </a:p>
        </p:txBody>
      </p:sp>
      <p:sp>
        <p:nvSpPr>
          <p:cNvPr id="1699844" name="Text Box 4"/>
          <p:cNvSpPr txBox="1">
            <a:spLocks noChangeArrowheads="1"/>
          </p:cNvSpPr>
          <p:nvPr/>
        </p:nvSpPr>
        <p:spPr bwMode="auto">
          <a:xfrm>
            <a:off x="4449763" y="5581650"/>
            <a:ext cx="26765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9" tIns="60894" rIns="121789" bIns="60894">
            <a:spAutoFit/>
          </a:bodyPr>
          <a:lstStyle>
            <a:lvl1pPr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699845" name="Group 5"/>
          <p:cNvGrpSpPr>
            <a:grpSpLocks/>
          </p:cNvGrpSpPr>
          <p:nvPr/>
        </p:nvGrpSpPr>
        <p:grpSpPr bwMode="auto">
          <a:xfrm>
            <a:off x="131763" y="792163"/>
            <a:ext cx="2932112" cy="1649412"/>
            <a:chOff x="83" y="499"/>
            <a:chExt cx="1847" cy="1039"/>
          </a:xfrm>
        </p:grpSpPr>
        <p:sp>
          <p:nvSpPr>
            <p:cNvPr id="1699846" name="Rectangle 6"/>
            <p:cNvSpPr>
              <a:spLocks noChangeArrowheads="1"/>
            </p:cNvSpPr>
            <p:nvPr/>
          </p:nvSpPr>
          <p:spPr bwMode="auto">
            <a:xfrm>
              <a:off x="115" y="625"/>
              <a:ext cx="240" cy="834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99847" name="Rectangle 7"/>
            <p:cNvSpPr>
              <a:spLocks noChangeArrowheads="1"/>
            </p:cNvSpPr>
            <p:nvPr/>
          </p:nvSpPr>
          <p:spPr bwMode="auto">
            <a:xfrm>
              <a:off x="352" y="499"/>
              <a:ext cx="1578" cy="1039"/>
            </a:xfrm>
            <a:prstGeom prst="rect">
              <a:avLst/>
            </a:prstGeom>
            <a:solidFill>
              <a:srgbClr val="FFFFCC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99848" name="Rectangle 8"/>
            <p:cNvSpPr>
              <a:spLocks noChangeArrowheads="1"/>
            </p:cNvSpPr>
            <p:nvPr/>
          </p:nvSpPr>
          <p:spPr bwMode="auto">
            <a:xfrm>
              <a:off x="268" y="648"/>
              <a:ext cx="180" cy="79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99849" name="Line 9"/>
            <p:cNvSpPr>
              <a:spLocks noChangeShapeType="1"/>
            </p:cNvSpPr>
            <p:nvPr/>
          </p:nvSpPr>
          <p:spPr bwMode="auto">
            <a:xfrm>
              <a:off x="1620" y="664"/>
              <a:ext cx="0" cy="763"/>
            </a:xfrm>
            <a:prstGeom prst="line">
              <a:avLst/>
            </a:prstGeom>
            <a:noFill/>
            <a:ln w="57150">
              <a:solidFill>
                <a:srgbClr val="99CC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9850" name="Text Box 10"/>
            <p:cNvSpPr txBox="1">
              <a:spLocks noChangeArrowheads="1"/>
            </p:cNvSpPr>
            <p:nvPr/>
          </p:nvSpPr>
          <p:spPr bwMode="auto">
            <a:xfrm>
              <a:off x="781" y="576"/>
              <a:ext cx="61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7" tIns="45713" rIns="91427" bIns="45713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rgbClr val="663300"/>
                  </a:solidFill>
                  <a:latin typeface="Verdana" charset="0"/>
                </a:rPr>
                <a:t>Mask</a:t>
              </a:r>
            </a:p>
          </p:txBody>
        </p:sp>
        <p:sp>
          <p:nvSpPr>
            <p:cNvPr id="1699851" name="Text Box 11"/>
            <p:cNvSpPr txBox="1">
              <a:spLocks noChangeArrowheads="1"/>
            </p:cNvSpPr>
            <p:nvPr/>
          </p:nvSpPr>
          <p:spPr bwMode="auto">
            <a:xfrm>
              <a:off x="1308" y="510"/>
              <a:ext cx="5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7" tIns="45713" rIns="91427" bIns="45713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000000"/>
                  </a:solidFill>
                  <a:latin typeface="Verdana" charset="0"/>
                </a:rPr>
                <a:t>Sensor</a:t>
              </a:r>
            </a:p>
          </p:txBody>
        </p:sp>
        <p:grpSp>
          <p:nvGrpSpPr>
            <p:cNvPr id="1699852" name="Group 12"/>
            <p:cNvGrpSpPr>
              <a:grpSpLocks/>
            </p:cNvGrpSpPr>
            <p:nvPr/>
          </p:nvGrpSpPr>
          <p:grpSpPr bwMode="auto">
            <a:xfrm>
              <a:off x="83" y="672"/>
              <a:ext cx="67" cy="769"/>
              <a:chOff x="2806" y="1948"/>
              <a:chExt cx="96" cy="1110"/>
            </a:xfrm>
          </p:grpSpPr>
          <p:grpSp>
            <p:nvGrpSpPr>
              <p:cNvPr id="1699853" name="Group 13"/>
              <p:cNvGrpSpPr>
                <a:grpSpLocks/>
              </p:cNvGrpSpPr>
              <p:nvPr/>
            </p:nvGrpSpPr>
            <p:grpSpPr bwMode="auto">
              <a:xfrm>
                <a:off x="2854" y="1957"/>
                <a:ext cx="48" cy="1101"/>
                <a:chOff x="2784" y="489"/>
                <a:chExt cx="48" cy="1101"/>
              </a:xfrm>
            </p:grpSpPr>
            <p:sp>
              <p:nvSpPr>
                <p:cNvPr id="1699854" name="Arc 14"/>
                <p:cNvSpPr>
                  <a:spLocks/>
                </p:cNvSpPr>
                <p:nvPr/>
              </p:nvSpPr>
              <p:spPr bwMode="auto">
                <a:xfrm flipV="1">
                  <a:off x="2784" y="1036"/>
                  <a:ext cx="48" cy="5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39966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l"/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1699855" name="Arc 15"/>
                <p:cNvSpPr>
                  <a:spLocks/>
                </p:cNvSpPr>
                <p:nvPr/>
              </p:nvSpPr>
              <p:spPr bwMode="auto">
                <a:xfrm>
                  <a:off x="2784" y="489"/>
                  <a:ext cx="48" cy="5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39966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l"/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699856" name="Group 16"/>
              <p:cNvGrpSpPr>
                <a:grpSpLocks/>
              </p:cNvGrpSpPr>
              <p:nvPr/>
            </p:nvGrpSpPr>
            <p:grpSpPr bwMode="auto">
              <a:xfrm>
                <a:off x="2806" y="1948"/>
                <a:ext cx="48" cy="1101"/>
                <a:chOff x="2774" y="489"/>
                <a:chExt cx="48" cy="1101"/>
              </a:xfrm>
            </p:grpSpPr>
            <p:sp>
              <p:nvSpPr>
                <p:cNvPr id="1699857" name="Arc 17"/>
                <p:cNvSpPr>
                  <a:spLocks/>
                </p:cNvSpPr>
                <p:nvPr/>
              </p:nvSpPr>
              <p:spPr bwMode="auto">
                <a:xfrm flipH="1" flipV="1">
                  <a:off x="2774" y="1036"/>
                  <a:ext cx="48" cy="5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39966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l"/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1699858" name="Arc 18"/>
                <p:cNvSpPr>
                  <a:spLocks/>
                </p:cNvSpPr>
                <p:nvPr/>
              </p:nvSpPr>
              <p:spPr bwMode="auto">
                <a:xfrm flipH="1">
                  <a:off x="2774" y="489"/>
                  <a:ext cx="48" cy="55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39966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l"/>
                  <a:endParaRPr lang="en-US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1699859" name="Group 19"/>
            <p:cNvGrpSpPr>
              <a:grpSpLocks/>
            </p:cNvGrpSpPr>
            <p:nvPr/>
          </p:nvGrpSpPr>
          <p:grpSpPr bwMode="auto">
            <a:xfrm>
              <a:off x="1538" y="680"/>
              <a:ext cx="33" cy="732"/>
              <a:chOff x="2736" y="528"/>
              <a:chExt cx="0" cy="960"/>
            </a:xfrm>
          </p:grpSpPr>
          <p:sp>
            <p:nvSpPr>
              <p:cNvPr id="1699860" name="Line 20"/>
              <p:cNvSpPr>
                <a:spLocks noChangeShapeType="1"/>
              </p:cNvSpPr>
              <p:nvPr/>
            </p:nvSpPr>
            <p:spPr bwMode="auto">
              <a:xfrm>
                <a:off x="2736" y="528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9861" name="Line 21"/>
              <p:cNvSpPr>
                <a:spLocks noChangeShapeType="1"/>
              </p:cNvSpPr>
              <p:nvPr/>
            </p:nvSpPr>
            <p:spPr bwMode="auto">
              <a:xfrm>
                <a:off x="2736" y="672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9862" name="Line 22"/>
              <p:cNvSpPr>
                <a:spLocks noChangeShapeType="1"/>
              </p:cNvSpPr>
              <p:nvPr/>
            </p:nvSpPr>
            <p:spPr bwMode="auto">
              <a:xfrm>
                <a:off x="2736" y="1392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9863" name="Line 23"/>
              <p:cNvSpPr>
                <a:spLocks noChangeShapeType="1"/>
              </p:cNvSpPr>
              <p:nvPr/>
            </p:nvSpPr>
            <p:spPr bwMode="auto">
              <a:xfrm>
                <a:off x="2736" y="1056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9864" name="Line 24"/>
              <p:cNvSpPr>
                <a:spLocks noChangeShapeType="1"/>
              </p:cNvSpPr>
              <p:nvPr/>
            </p:nvSpPr>
            <p:spPr bwMode="auto">
              <a:xfrm>
                <a:off x="2736" y="864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9865" name="Line 25"/>
              <p:cNvSpPr>
                <a:spLocks noChangeShapeType="1"/>
              </p:cNvSpPr>
              <p:nvPr/>
            </p:nvSpPr>
            <p:spPr bwMode="auto">
              <a:xfrm>
                <a:off x="2736" y="1200"/>
                <a:ext cx="0" cy="96"/>
              </a:xfrm>
              <a:prstGeom prst="line">
                <a:avLst/>
              </a:prstGeom>
              <a:noFill/>
              <a:ln w="76200">
                <a:solidFill>
                  <a:srgbClr val="6633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99866" name="Line 26"/>
            <p:cNvSpPr>
              <a:spLocks noChangeShapeType="1"/>
            </p:cNvSpPr>
            <p:nvPr/>
          </p:nvSpPr>
          <p:spPr bwMode="auto">
            <a:xfrm>
              <a:off x="1088" y="797"/>
              <a:ext cx="384" cy="207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99867" name="Picture 28" descr="Img_0349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731838"/>
            <a:ext cx="385286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BuildingLightFieldCamera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2590800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69" name="Text Box 33"/>
          <p:cNvSpPr txBox="1">
            <a:spLocks noChangeArrowheads="1"/>
          </p:cNvSpPr>
          <p:nvPr/>
        </p:nvSpPr>
        <p:spPr bwMode="auto">
          <a:xfrm>
            <a:off x="0" y="6488113"/>
            <a:ext cx="944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9" tIns="60894" rIns="121789" bIns="60894">
            <a:spAutoFit/>
          </a:bodyPr>
          <a:lstStyle>
            <a:lvl1pPr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i="1">
                <a:solidFill>
                  <a:srgbClr val="FFFFFF"/>
                </a:solidFill>
                <a:latin typeface="Verdana" charset="0"/>
              </a:rPr>
              <a:t> [Veeraraghavan, Raskar, Agrawal, Tumblin, Mohan, Siggraph 2007 ]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1890" name="Picture 2" descr="lvt_1234Small"/>
          <p:cNvPicPr>
            <a:picLocks noChangeAspect="1" noChangeArrowheads="1"/>
          </p:cNvPicPr>
          <p:nvPr/>
        </p:nvPicPr>
        <p:blipFill>
          <a:blip r:embed="rId2">
            <a:lum bright="60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1891" name="Picture 3" descr="Mask1234Smal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1147763"/>
            <a:ext cx="142398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1892" name="AutoShape 4"/>
          <p:cNvSpPr>
            <a:spLocks/>
          </p:cNvSpPr>
          <p:nvPr/>
        </p:nvSpPr>
        <p:spPr bwMode="auto">
          <a:xfrm rot="-5526266">
            <a:off x="6798469" y="2570957"/>
            <a:ext cx="250825" cy="439737"/>
          </a:xfrm>
          <a:prstGeom prst="leftBrace">
            <a:avLst>
              <a:gd name="adj1" fmla="val 14610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01893" name="Text Box 5"/>
          <p:cNvSpPr txBox="1">
            <a:spLocks noChangeArrowheads="1"/>
          </p:cNvSpPr>
          <p:nvPr/>
        </p:nvSpPr>
        <p:spPr bwMode="auto">
          <a:xfrm>
            <a:off x="6592888" y="2806700"/>
            <a:ext cx="774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1/f</a:t>
            </a:r>
            <a:r>
              <a:rPr lang="en-US" baseline="-25000">
                <a:solidFill>
                  <a:srgbClr val="FFFFFF"/>
                </a:solidFill>
                <a:latin typeface="Arial" charset="0"/>
              </a:rPr>
              <a:t>0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01894" name="Text Box 6"/>
          <p:cNvSpPr txBox="1">
            <a:spLocks noChangeArrowheads="1"/>
          </p:cNvSpPr>
          <p:nvPr/>
        </p:nvSpPr>
        <p:spPr bwMode="auto">
          <a:xfrm>
            <a:off x="6283325" y="727075"/>
            <a:ext cx="187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Mask Tile</a:t>
            </a:r>
            <a:endParaRPr lang="en-US" baseline="-25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01895" name="Rectangle 7"/>
          <p:cNvSpPr>
            <a:spLocks noChangeArrowheads="1"/>
          </p:cNvSpPr>
          <p:nvPr/>
        </p:nvSpPr>
        <p:spPr bwMode="auto">
          <a:xfrm>
            <a:off x="3557588" y="1955800"/>
            <a:ext cx="661987" cy="5889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01896" name="Line 8"/>
          <p:cNvSpPr>
            <a:spLocks noChangeShapeType="1"/>
          </p:cNvSpPr>
          <p:nvPr/>
        </p:nvSpPr>
        <p:spPr bwMode="auto">
          <a:xfrm flipV="1">
            <a:off x="3549650" y="1131888"/>
            <a:ext cx="2968625" cy="804862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1897" name="Line 9"/>
          <p:cNvSpPr>
            <a:spLocks noChangeShapeType="1"/>
          </p:cNvSpPr>
          <p:nvPr/>
        </p:nvSpPr>
        <p:spPr bwMode="auto">
          <a:xfrm>
            <a:off x="3548063" y="2541588"/>
            <a:ext cx="2960687" cy="2857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1898" name="Text Box 10"/>
          <p:cNvSpPr txBox="1">
            <a:spLocks noChangeArrowheads="1"/>
          </p:cNvSpPr>
          <p:nvPr/>
        </p:nvSpPr>
        <p:spPr bwMode="auto">
          <a:xfrm>
            <a:off x="3194050" y="155575"/>
            <a:ext cx="2757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Cosine Mask Used</a:t>
            </a:r>
            <a:endParaRPr lang="en-US" baseline="-250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2914" name="Picture 2" descr="ConesIn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2915" name="Text Box 3"/>
          <p:cNvSpPr txBox="1">
            <a:spLocks noChangeArrowheads="1"/>
          </p:cNvSpPr>
          <p:nvPr/>
        </p:nvSpPr>
        <p:spPr bwMode="auto">
          <a:xfrm>
            <a:off x="0" y="0"/>
            <a:ext cx="345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Captured 2D Photo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00488" y="755650"/>
            <a:ext cx="4738687" cy="4054475"/>
            <a:chOff x="2457" y="476"/>
            <a:chExt cx="2985" cy="2554"/>
          </a:xfrm>
        </p:grpSpPr>
        <p:sp>
          <p:nvSpPr>
            <p:cNvPr id="1702917" name="Rectangle 5"/>
            <p:cNvSpPr>
              <a:spLocks noChangeArrowheads="1"/>
            </p:cNvSpPr>
            <p:nvPr/>
          </p:nvSpPr>
          <p:spPr bwMode="auto">
            <a:xfrm>
              <a:off x="2457" y="476"/>
              <a:ext cx="764" cy="862"/>
            </a:xfrm>
            <a:prstGeom prst="rect">
              <a:avLst/>
            </a:prstGeom>
            <a:noFill/>
            <a:ln w="50800">
              <a:solidFill>
                <a:srgbClr val="FFFF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US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1702918" name="Text Box 6"/>
            <p:cNvSpPr txBox="1">
              <a:spLocks noChangeArrowheads="1"/>
            </p:cNvSpPr>
            <p:nvPr/>
          </p:nvSpPr>
          <p:spPr bwMode="auto">
            <a:xfrm>
              <a:off x="3954" y="2588"/>
              <a:ext cx="14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FFFFFF"/>
                  </a:solidFill>
                  <a:latin typeface="Arial" charset="0"/>
                </a:rPr>
                <a:t>Encoding due to Mask</a:t>
              </a:r>
            </a:p>
          </p:txBody>
        </p:sp>
        <p:pic>
          <p:nvPicPr>
            <p:cNvPr id="1605639" name="Picture 7" descr="ConesInputSection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1" y="623"/>
              <a:ext cx="1429" cy="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1702920" name="Line 8"/>
            <p:cNvSpPr>
              <a:spLocks noChangeShapeType="1"/>
            </p:cNvSpPr>
            <p:nvPr/>
          </p:nvSpPr>
          <p:spPr bwMode="auto">
            <a:xfrm>
              <a:off x="2465" y="1337"/>
              <a:ext cx="1510" cy="1217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2921" name="Line 9"/>
            <p:cNvSpPr>
              <a:spLocks noChangeShapeType="1"/>
            </p:cNvSpPr>
            <p:nvPr/>
          </p:nvSpPr>
          <p:spPr bwMode="auto">
            <a:xfrm>
              <a:off x="3221" y="482"/>
              <a:ext cx="2151" cy="187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02922" name="Text Box 33"/>
          <p:cNvSpPr txBox="1">
            <a:spLocks noChangeArrowheads="1"/>
          </p:cNvSpPr>
          <p:nvPr/>
        </p:nvSpPr>
        <p:spPr bwMode="auto">
          <a:xfrm>
            <a:off x="0" y="6488113"/>
            <a:ext cx="944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9" tIns="60894" rIns="121789" bIns="60894">
            <a:spAutoFit/>
          </a:bodyPr>
          <a:lstStyle>
            <a:lvl1pPr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i="1">
                <a:solidFill>
                  <a:srgbClr val="FFFFFF"/>
                </a:solidFill>
                <a:latin typeface="Verdana" charset="0"/>
              </a:rPr>
              <a:t> [Veeraraghavan, Raskar, Agrawal, Tumblin, Mohan, Siggraph 2007 ]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04962" name="Rectangle 2"/>
          <p:cNvSpPr>
            <a:spLocks noChangeArrowheads="1"/>
          </p:cNvSpPr>
          <p:nvPr/>
        </p:nvSpPr>
        <p:spPr bwMode="auto">
          <a:xfrm>
            <a:off x="0" y="0"/>
            <a:ext cx="9148763" cy="685641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FFFFFF"/>
              </a:solidFill>
              <a:latin typeface="Times" charset="0"/>
            </a:endParaRPr>
          </a:p>
        </p:txBody>
      </p:sp>
      <p:pic>
        <p:nvPicPr>
          <p:cNvPr id="1704963" name="Picture 4" descr="ConesIn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116013"/>
            <a:ext cx="28432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4964" name="Picture 5" descr="TraditionalCamera2DPhoto"/>
          <p:cNvPicPr>
            <a:picLocks noChangeAspect="1" noChangeArrowheads="1"/>
          </p:cNvPicPr>
          <p:nvPr/>
        </p:nvPicPr>
        <p:blipFill>
          <a:blip r:embed="rId4">
            <a:lum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3" t="29520" r="717" b="12862"/>
          <a:stretch>
            <a:fillRect/>
          </a:stretch>
        </p:blipFill>
        <p:spPr bwMode="auto">
          <a:xfrm>
            <a:off x="5127625" y="1116013"/>
            <a:ext cx="29098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4965" name="Line 6"/>
          <p:cNvSpPr>
            <a:spLocks noChangeShapeType="1"/>
          </p:cNvSpPr>
          <p:nvPr/>
        </p:nvSpPr>
        <p:spPr bwMode="auto">
          <a:xfrm>
            <a:off x="4000500" y="2676525"/>
            <a:ext cx="590550" cy="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04966" name="Text Box 7"/>
          <p:cNvSpPr txBox="1">
            <a:spLocks noChangeArrowheads="1"/>
          </p:cNvSpPr>
          <p:nvPr/>
        </p:nvSpPr>
        <p:spPr bwMode="auto">
          <a:xfrm>
            <a:off x="3846513" y="1938338"/>
            <a:ext cx="898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2D FFT</a:t>
            </a:r>
          </a:p>
        </p:txBody>
      </p:sp>
      <p:sp>
        <p:nvSpPr>
          <p:cNvPr id="1704967" name="Text Box 8"/>
          <p:cNvSpPr txBox="1">
            <a:spLocks noChangeArrowheads="1"/>
          </p:cNvSpPr>
          <p:nvPr/>
        </p:nvSpPr>
        <p:spPr bwMode="auto">
          <a:xfrm>
            <a:off x="530225" y="3365500"/>
            <a:ext cx="3117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Traditional Camera Photo</a:t>
            </a:r>
          </a:p>
        </p:txBody>
      </p:sp>
      <p:pic>
        <p:nvPicPr>
          <p:cNvPr id="1607689" name="Picture 9" descr="ConesIn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4073525"/>
            <a:ext cx="28432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690" name="Picture 10" descr="FFT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4073525"/>
            <a:ext cx="28432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691" name="Text Box 11"/>
          <p:cNvSpPr txBox="1">
            <a:spLocks noChangeArrowheads="1"/>
          </p:cNvSpPr>
          <p:nvPr/>
        </p:nvSpPr>
        <p:spPr bwMode="auto">
          <a:xfrm>
            <a:off x="358775" y="6294438"/>
            <a:ext cx="34591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Heterodyne Camera Photo</a:t>
            </a:r>
          </a:p>
        </p:txBody>
      </p:sp>
      <p:sp>
        <p:nvSpPr>
          <p:cNvPr id="1704971" name="Text Box 12"/>
          <p:cNvSpPr txBox="1">
            <a:spLocks noChangeArrowheads="1"/>
          </p:cNvSpPr>
          <p:nvPr/>
        </p:nvSpPr>
        <p:spPr bwMode="auto">
          <a:xfrm>
            <a:off x="5080000" y="3365500"/>
            <a:ext cx="3005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Magnitude of 2D FFT</a:t>
            </a:r>
          </a:p>
        </p:txBody>
      </p:sp>
      <p:sp>
        <p:nvSpPr>
          <p:cNvPr id="1607693" name="Text Box 13"/>
          <p:cNvSpPr txBox="1">
            <a:spLocks noChangeArrowheads="1"/>
          </p:cNvSpPr>
          <p:nvPr/>
        </p:nvSpPr>
        <p:spPr bwMode="auto">
          <a:xfrm>
            <a:off x="3898900" y="4570413"/>
            <a:ext cx="898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2D FFT</a:t>
            </a:r>
          </a:p>
        </p:txBody>
      </p:sp>
      <p:sp>
        <p:nvSpPr>
          <p:cNvPr id="1607694" name="Line 14"/>
          <p:cNvSpPr>
            <a:spLocks noChangeShapeType="1"/>
          </p:cNvSpPr>
          <p:nvPr/>
        </p:nvSpPr>
        <p:spPr bwMode="auto">
          <a:xfrm>
            <a:off x="3998913" y="5248275"/>
            <a:ext cx="590550" cy="0"/>
          </a:xfrm>
          <a:prstGeom prst="line">
            <a:avLst/>
          </a:prstGeom>
          <a:noFill/>
          <a:ln w="635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695" name="Text Box 15"/>
          <p:cNvSpPr txBox="1">
            <a:spLocks noChangeArrowheads="1"/>
          </p:cNvSpPr>
          <p:nvPr/>
        </p:nvSpPr>
        <p:spPr bwMode="auto">
          <a:xfrm>
            <a:off x="5080000" y="6296025"/>
            <a:ext cx="3005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Verdana" charset="0"/>
              </a:rPr>
              <a:t>Magnitude of 2D FFT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691" grpId="0"/>
      <p:bldP spid="1607693" grpId="0"/>
      <p:bldP spid="1607694" grpId="0" animBg="1"/>
      <p:bldP spid="160769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84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Image formation, basic lens-based camera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Light Field camera</a:t>
            </a:r>
          </a:p>
          <a:p>
            <a:pPr>
              <a:tabLst>
                <a:tab pos="1143000" algn="l"/>
              </a:tabLst>
            </a:pPr>
            <a:r>
              <a:rPr lang="en-US" i="1">
                <a:latin typeface="Arial" charset="0"/>
              </a:rPr>
              <a:t>Coded aperture depth of field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Flutter shutter (coded aperture shutter)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Many many more old, new innovations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83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143000" algn="l"/>
              </a:tabLst>
            </a:pPr>
            <a:r>
              <a:rPr lang="en-US" i="1">
                <a:latin typeface="Arial" charset="0"/>
              </a:rPr>
              <a:t>Image formation, basic lens-based camera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Light Field camera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Coded aperture depth of field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Flutter shutter (coded aperture shutter)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Many many more old, new innovations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7250" name="Picture 2" descr="Co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7251" name="Text Box 3"/>
          <p:cNvSpPr txBox="1">
            <a:spLocks noChangeArrowheads="1"/>
          </p:cNvSpPr>
          <p:nvPr/>
        </p:nvSpPr>
        <p:spPr bwMode="auto">
          <a:xfrm>
            <a:off x="346075" y="6137275"/>
            <a:ext cx="84534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Out of Focus Photo: Coded Aperture</a:t>
            </a:r>
          </a:p>
        </p:txBody>
      </p:sp>
      <p:pic>
        <p:nvPicPr>
          <p:cNvPr id="1544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04800"/>
            <a:ext cx="3733800" cy="4757738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717253" name="Text Box 3"/>
          <p:cNvSpPr txBox="1">
            <a:spLocks noChangeArrowheads="1"/>
          </p:cNvSpPr>
          <p:nvPr/>
        </p:nvSpPr>
        <p:spPr bwMode="auto">
          <a:xfrm>
            <a:off x="4343400" y="609600"/>
            <a:ext cx="4876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Engineering the PSF when you cannot capture Lightfield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7010" name="Picture 2" descr="InFoc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7011" name="Text Box 3"/>
          <p:cNvSpPr txBox="1">
            <a:spLocks noChangeArrowheads="1"/>
          </p:cNvSpPr>
          <p:nvPr/>
        </p:nvSpPr>
        <p:spPr bwMode="auto">
          <a:xfrm>
            <a:off x="2492375" y="6137275"/>
            <a:ext cx="41608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In Focus Photo</a:t>
            </a:r>
          </a:p>
        </p:txBody>
      </p:sp>
      <p:sp>
        <p:nvSpPr>
          <p:cNvPr id="1707012" name="Text Box 4"/>
          <p:cNvSpPr txBox="1">
            <a:spLocks noChangeArrowheads="1"/>
          </p:cNvSpPr>
          <p:nvPr/>
        </p:nvSpPr>
        <p:spPr bwMode="auto">
          <a:xfrm>
            <a:off x="6492875" y="4152900"/>
            <a:ext cx="7858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Verdana" charset="0"/>
              </a:rPr>
              <a:t>LED</a:t>
            </a:r>
          </a:p>
        </p:txBody>
      </p:sp>
      <p:sp>
        <p:nvSpPr>
          <p:cNvPr id="1707013" name="Text Box 3"/>
          <p:cNvSpPr txBox="1">
            <a:spLocks noChangeArrowheads="1"/>
          </p:cNvSpPr>
          <p:nvPr/>
        </p:nvSpPr>
        <p:spPr bwMode="auto">
          <a:xfrm>
            <a:off x="4343400" y="609600"/>
            <a:ext cx="487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2D Photo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9058" name="Picture 2" descr="B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9059" name="Text Box 3"/>
          <p:cNvSpPr txBox="1">
            <a:spLocks noChangeArrowheads="1"/>
          </p:cNvSpPr>
          <p:nvPr/>
        </p:nvSpPr>
        <p:spPr bwMode="auto">
          <a:xfrm>
            <a:off x="171450" y="6137275"/>
            <a:ext cx="87995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Out of Focus Photo: Open Aperture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1106" name="Picture 2" descr="Co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1107" name="Text Box 3"/>
          <p:cNvSpPr txBox="1">
            <a:spLocks noChangeArrowheads="1"/>
          </p:cNvSpPr>
          <p:nvPr/>
        </p:nvSpPr>
        <p:spPr bwMode="auto">
          <a:xfrm>
            <a:off x="346075" y="6137275"/>
            <a:ext cx="84534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Verdana" charset="0"/>
              </a:rPr>
              <a:t>Out of Focus Photo: Coded Aperture</a:t>
            </a:r>
          </a:p>
        </p:txBody>
      </p:sp>
      <p:pic>
        <p:nvPicPr>
          <p:cNvPr id="1544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04800"/>
            <a:ext cx="3733800" cy="4757738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3154" name="Picture 2" descr="BlurredImageForPrint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31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63513" y="0"/>
            <a:ext cx="3005137" cy="739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z="1800">
                <a:solidFill>
                  <a:schemeClr val="bg2"/>
                </a:solidFill>
              </a:rPr>
              <a:t>Captured Blurred Photo</a:t>
            </a:r>
          </a:p>
        </p:txBody>
      </p:sp>
      <p:sp>
        <p:nvSpPr>
          <p:cNvPr id="1713156" name="Text Box 33"/>
          <p:cNvSpPr txBox="1">
            <a:spLocks noChangeArrowheads="1"/>
          </p:cNvSpPr>
          <p:nvPr/>
        </p:nvSpPr>
        <p:spPr bwMode="auto">
          <a:xfrm>
            <a:off x="0" y="6488113"/>
            <a:ext cx="944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89" tIns="60894" rIns="121789" bIns="60894">
            <a:spAutoFit/>
          </a:bodyPr>
          <a:lstStyle>
            <a:lvl1pPr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12176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  <a:latin typeface="Verdana" charset="0"/>
              </a:rPr>
              <a:t> [Veeraraghavan, Raskar, Agrawal, Tumblin, Mohan, Siggraph 2007 ]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202" name="Picture 2" descr="CompositeFor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5203" name="Rectangle 3"/>
          <p:cNvSpPr>
            <a:spLocks noChangeArrowheads="1"/>
          </p:cNvSpPr>
          <p:nvPr/>
        </p:nvSpPr>
        <p:spPr bwMode="auto">
          <a:xfrm>
            <a:off x="163513" y="0"/>
            <a:ext cx="30051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b="1">
                <a:solidFill>
                  <a:srgbClr val="000000"/>
                </a:solidFill>
                <a:latin typeface="Verdana" charset="0"/>
              </a:rPr>
              <a:t>Refocused on Person</a:t>
            </a:r>
          </a:p>
        </p:txBody>
      </p:sp>
      <p:pic>
        <p:nvPicPr>
          <p:cNvPr id="1425412" name="Picture 4" descr="BlurredImageEy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908050"/>
            <a:ext cx="1368425" cy="113982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5413" name="Picture 5" descr="CompositeGradFusionEy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2130425"/>
            <a:ext cx="1371600" cy="11430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5414" name="Rectangle 6"/>
          <p:cNvSpPr>
            <a:spLocks noChangeArrowheads="1"/>
          </p:cNvSpPr>
          <p:nvPr/>
        </p:nvSpPr>
        <p:spPr bwMode="auto">
          <a:xfrm>
            <a:off x="2743200" y="2457450"/>
            <a:ext cx="504825" cy="44767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FFFFFF"/>
              </a:solidFill>
              <a:latin typeface="Times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724400" y="4297363"/>
            <a:ext cx="4876800" cy="1077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solidFill>
                  <a:schemeClr val="bg2">
                    <a:lumMod val="95000"/>
                    <a:lumOff val="5000"/>
                  </a:schemeClr>
                </a:solidFill>
                <a:latin typeface="Verdana" pitchFamily="34" charset="0"/>
                <a:ea typeface="+mn-ea"/>
              </a:rPr>
              <a:t>Increase </a:t>
            </a:r>
            <a:r>
              <a:rPr lang="en-US" sz="3200" dirty="0" err="1">
                <a:solidFill>
                  <a:schemeClr val="bg2">
                    <a:lumMod val="95000"/>
                    <a:lumOff val="5000"/>
                  </a:schemeClr>
                </a:solidFill>
                <a:latin typeface="Verdana" pitchFamily="34" charset="0"/>
                <a:ea typeface="+mn-ea"/>
              </a:rPr>
              <a:t>DoF</a:t>
            </a:r>
            <a:r>
              <a:rPr lang="en-US" sz="3200" dirty="0">
                <a:solidFill>
                  <a:schemeClr val="bg2">
                    <a:lumMod val="95000"/>
                    <a:lumOff val="5000"/>
                  </a:schemeClr>
                </a:solidFill>
                <a:latin typeface="Verdana" pitchFamily="34" charset="0"/>
                <a:ea typeface="+mn-ea"/>
              </a:rPr>
              <a:t> +</a:t>
            </a:r>
            <a:br>
              <a:rPr lang="en-US" sz="3200" dirty="0">
                <a:solidFill>
                  <a:schemeClr val="bg2">
                    <a:lumMod val="95000"/>
                    <a:lumOff val="5000"/>
                  </a:schemeClr>
                </a:solidFill>
                <a:latin typeface="Verdana" pitchFamily="34" charset="0"/>
                <a:ea typeface="+mn-ea"/>
              </a:rPr>
            </a:br>
            <a:r>
              <a:rPr lang="en-US" sz="3200" dirty="0">
                <a:solidFill>
                  <a:schemeClr val="bg2">
                    <a:lumMod val="95000"/>
                    <a:lumOff val="5000"/>
                  </a:schemeClr>
                </a:solidFill>
                <a:latin typeface="Verdana" pitchFamily="34" charset="0"/>
                <a:ea typeface="+mn-ea"/>
              </a:rPr>
              <a:t>large aperture</a:t>
            </a:r>
            <a:endParaRPr lang="en-US" sz="3200" dirty="0">
              <a:solidFill>
                <a:schemeClr val="bg2">
                  <a:lumMod val="95000"/>
                  <a:lumOff val="5000"/>
                </a:schemeClr>
              </a:solidFill>
              <a:latin typeface="Verdana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54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84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Image formation, basic lens-based camera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Light Field camera</a:t>
            </a: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Coded aperture depth of field</a:t>
            </a:r>
          </a:p>
          <a:p>
            <a:pPr>
              <a:tabLst>
                <a:tab pos="1143000" algn="l"/>
              </a:tabLst>
            </a:pPr>
            <a:r>
              <a:rPr lang="en-US" i="1">
                <a:latin typeface="Arial" charset="0"/>
              </a:rPr>
              <a:t>Flutter shutter (coded aperture shutter)</a:t>
            </a:r>
          </a:p>
          <a:p>
            <a:pPr>
              <a:tabLst>
                <a:tab pos="1143000" algn="l"/>
              </a:tabLst>
            </a:pPr>
            <a:endParaRPr lang="en-US" i="1">
              <a:latin typeface="Arial" charset="0"/>
            </a:endParaRPr>
          </a:p>
          <a:p>
            <a:pPr>
              <a:tabLst>
                <a:tab pos="1143000" algn="l"/>
              </a:tabLst>
            </a:pPr>
            <a:r>
              <a:rPr lang="en-US">
                <a:latin typeface="Arial" charset="0"/>
              </a:rPr>
              <a:t>Many many more old, new innovations</a:t>
            </a:r>
          </a:p>
          <a:p>
            <a:pPr>
              <a:tabLst>
                <a:tab pos="1143000" algn="l"/>
              </a:tabLst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386" name="Rectangle 2"/>
          <p:cNvSpPr>
            <a:spLocks noChangeArrowheads="1"/>
          </p:cNvSpPr>
          <p:nvPr/>
        </p:nvSpPr>
        <p:spPr bwMode="auto">
          <a:xfrm>
            <a:off x="27781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387" name="Rectangle 3"/>
          <p:cNvSpPr>
            <a:spLocks noChangeArrowheads="1"/>
          </p:cNvSpPr>
          <p:nvPr/>
        </p:nvSpPr>
        <p:spPr bwMode="auto">
          <a:xfrm>
            <a:off x="365125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388" name="Rectangle 4"/>
          <p:cNvSpPr>
            <a:spLocks noChangeArrowheads="1"/>
          </p:cNvSpPr>
          <p:nvPr/>
        </p:nvSpPr>
        <p:spPr bwMode="auto">
          <a:xfrm>
            <a:off x="45243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389" name="Rectangle 5"/>
          <p:cNvSpPr>
            <a:spLocks noChangeArrowheads="1"/>
          </p:cNvSpPr>
          <p:nvPr/>
        </p:nvSpPr>
        <p:spPr bwMode="auto">
          <a:xfrm>
            <a:off x="53816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390" name="Rectangle 6"/>
          <p:cNvSpPr>
            <a:spLocks noChangeArrowheads="1"/>
          </p:cNvSpPr>
          <p:nvPr/>
        </p:nvSpPr>
        <p:spPr bwMode="auto">
          <a:xfrm>
            <a:off x="625475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391" name="Rectangle 7"/>
          <p:cNvSpPr>
            <a:spLocks noChangeArrowheads="1"/>
          </p:cNvSpPr>
          <p:nvPr/>
        </p:nvSpPr>
        <p:spPr bwMode="auto">
          <a:xfrm>
            <a:off x="711200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392" name="Rectangle 8"/>
          <p:cNvSpPr>
            <a:spLocks noChangeArrowheads="1"/>
          </p:cNvSpPr>
          <p:nvPr/>
        </p:nvSpPr>
        <p:spPr bwMode="auto">
          <a:xfrm>
            <a:off x="79851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393" name="Rectangle 9"/>
          <p:cNvSpPr>
            <a:spLocks noChangeArrowheads="1"/>
          </p:cNvSpPr>
          <p:nvPr/>
        </p:nvSpPr>
        <p:spPr bwMode="auto">
          <a:xfrm>
            <a:off x="88423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394" name="Rectangle 10"/>
          <p:cNvSpPr>
            <a:spLocks noChangeArrowheads="1"/>
          </p:cNvSpPr>
          <p:nvPr/>
        </p:nvSpPr>
        <p:spPr bwMode="auto">
          <a:xfrm>
            <a:off x="971550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395" name="Rectangle 11"/>
          <p:cNvSpPr>
            <a:spLocks noChangeArrowheads="1"/>
          </p:cNvSpPr>
          <p:nvPr/>
        </p:nvSpPr>
        <p:spPr bwMode="auto">
          <a:xfrm>
            <a:off x="105886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396" name="Rectangle 12"/>
          <p:cNvSpPr>
            <a:spLocks noChangeArrowheads="1"/>
          </p:cNvSpPr>
          <p:nvPr/>
        </p:nvSpPr>
        <p:spPr bwMode="auto">
          <a:xfrm>
            <a:off x="114458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397" name="Rectangle 13"/>
          <p:cNvSpPr>
            <a:spLocks noChangeArrowheads="1"/>
          </p:cNvSpPr>
          <p:nvPr/>
        </p:nvSpPr>
        <p:spPr bwMode="auto">
          <a:xfrm>
            <a:off x="1231900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398" name="Rectangle 14"/>
          <p:cNvSpPr>
            <a:spLocks noChangeArrowheads="1"/>
          </p:cNvSpPr>
          <p:nvPr/>
        </p:nvSpPr>
        <p:spPr bwMode="auto">
          <a:xfrm>
            <a:off x="1317625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399" name="Rectangle 15"/>
          <p:cNvSpPr>
            <a:spLocks noChangeArrowheads="1"/>
          </p:cNvSpPr>
          <p:nvPr/>
        </p:nvSpPr>
        <p:spPr bwMode="auto">
          <a:xfrm>
            <a:off x="140493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400" name="Rectangle 16"/>
          <p:cNvSpPr>
            <a:spLocks noChangeArrowheads="1"/>
          </p:cNvSpPr>
          <p:nvPr/>
        </p:nvSpPr>
        <p:spPr bwMode="auto">
          <a:xfrm>
            <a:off x="149066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401" name="Rectangle 17"/>
          <p:cNvSpPr>
            <a:spLocks noChangeArrowheads="1"/>
          </p:cNvSpPr>
          <p:nvPr/>
        </p:nvSpPr>
        <p:spPr bwMode="auto">
          <a:xfrm>
            <a:off x="1577975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402" name="Rectangle 18"/>
          <p:cNvSpPr>
            <a:spLocks noChangeArrowheads="1"/>
          </p:cNvSpPr>
          <p:nvPr/>
        </p:nvSpPr>
        <p:spPr bwMode="auto">
          <a:xfrm>
            <a:off x="166528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403" name="Rectangle 19"/>
          <p:cNvSpPr>
            <a:spLocks noChangeArrowheads="1"/>
          </p:cNvSpPr>
          <p:nvPr/>
        </p:nvSpPr>
        <p:spPr bwMode="auto">
          <a:xfrm>
            <a:off x="175101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404" name="Rectangle 20"/>
          <p:cNvSpPr>
            <a:spLocks noChangeArrowheads="1"/>
          </p:cNvSpPr>
          <p:nvPr/>
        </p:nvSpPr>
        <p:spPr bwMode="auto">
          <a:xfrm>
            <a:off x="1838325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405" name="Rectangle 21"/>
          <p:cNvSpPr>
            <a:spLocks noChangeArrowheads="1"/>
          </p:cNvSpPr>
          <p:nvPr/>
        </p:nvSpPr>
        <p:spPr bwMode="auto">
          <a:xfrm>
            <a:off x="1924050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406" name="Rectangle 22"/>
          <p:cNvSpPr>
            <a:spLocks noChangeArrowheads="1"/>
          </p:cNvSpPr>
          <p:nvPr/>
        </p:nvSpPr>
        <p:spPr bwMode="auto">
          <a:xfrm>
            <a:off x="2011363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8407" name="Rectangle 23"/>
          <p:cNvSpPr>
            <a:spLocks noChangeArrowheads="1"/>
          </p:cNvSpPr>
          <p:nvPr/>
        </p:nvSpPr>
        <p:spPr bwMode="auto">
          <a:xfrm>
            <a:off x="209708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08408" name="Picture 24" descr="CurrentImageShift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09" name="Picture 25" descr="CurrentImageShift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0" name="Picture 26" descr="CurrentImageShift0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1" name="Picture 27" descr="CurrentImageShift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2" name="Picture 28" descr="CurrentImageShift0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3" name="Picture 29" descr="CurrentImageShift0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4" name="Picture 30" descr="CurrentImageShift0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5" name="Picture 31" descr="CurrentImageShift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6" name="Picture 32" descr="CurrentImageShift0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7" name="Picture 33" descr="CurrentImageShift00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8" name="Picture 34" descr="CurrentImageShift00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19" name="Picture 35" descr="CurrentImageShift00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0" name="Picture 36" descr="CurrentImageShift0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1" name="Picture 37" descr="CurrentImageShift00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2" name="Picture 38" descr="CurrentImageShift00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3" name="Picture 39" descr="CurrentImageShift0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4" name="Picture 40" descr="CurrentImageShift0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5" name="Picture 41" descr="CurrentImageShift01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6" name="Picture 42" descr="CurrentImageShift01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7" name="Picture 43" descr="CurrentImageShift01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8" name="Picture 44" descr="CurrentImageShift01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29" name="Picture 45" descr="CurrentImageShift01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0" name="Picture 46" descr="CumulativeImageShift01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1" name="Picture 47" descr="CumulativeImageShift01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2" name="Picture 48" descr="CumulativeImageShift01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3" name="Picture 49" descr="CumulativeImageShift019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4" name="Picture 50" descr="CumulativeImageShift020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5" name="Picture 51" descr="CumulativeImageShift02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6" name="Picture 52" descr="CumulativeImageShift02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7" name="Picture 53" descr="CumulativeImageShift02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8" name="Picture 54" descr="CumulativeImageShift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39" name="Picture 55" descr="CumulativeImageShift00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0" name="Picture 56" descr="CumulativeImageShift003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1" name="Picture 57" descr="CumulativeImageShift004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2" name="Picture 58" descr="CumulativeImageShift005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3" name="Picture 59" descr="CumulativeImageShift006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4" name="Picture 60" descr="CumulativeImageShift007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5" name="Picture 61" descr="CumulativeImageShift008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6" name="Picture 62" descr="CumulativeImageShift009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7" name="Picture 63" descr="CumulativeImageShift010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8" name="Picture 64" descr="CumulativeImageShift011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49" name="Picture 65" descr="CumulativeImageShift012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50" name="Picture 66" descr="CumulativeImageShift013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51" name="Picture 67" descr="CumulativeImageShift014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8452" name="Picture 68" descr="CumulativeImageShift015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1170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8453" name="Rectangle 69"/>
          <p:cNvSpPr>
            <a:spLocks noChangeArrowheads="1"/>
          </p:cNvSpPr>
          <p:nvPr/>
        </p:nvSpPr>
        <p:spPr bwMode="auto">
          <a:xfrm>
            <a:off x="2179638" y="1608138"/>
            <a:ext cx="88900" cy="541337"/>
          </a:xfrm>
          <a:prstGeom prst="rect">
            <a:avLst/>
          </a:prstGeom>
          <a:solidFill>
            <a:srgbClr val="FF35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08454" name="Picture 70"/>
          <p:cNvPicPr>
            <a:picLocks noChangeAspect="1" noChangeArrowheads="1"/>
          </p:cNvPicPr>
          <p:nvPr/>
        </p:nvPicPr>
        <p:blipFill>
          <a:blip r:embed="rId48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131763"/>
            <a:ext cx="2586037" cy="192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08455" name="Line 71"/>
          <p:cNvSpPr>
            <a:spLocks noChangeShapeType="1"/>
          </p:cNvSpPr>
          <p:nvPr/>
        </p:nvSpPr>
        <p:spPr bwMode="auto">
          <a:xfrm rot="5400000">
            <a:off x="4617244" y="1747044"/>
            <a:ext cx="0" cy="960438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8456" name="Line 72"/>
          <p:cNvSpPr>
            <a:spLocks noChangeShapeType="1"/>
          </p:cNvSpPr>
          <p:nvPr/>
        </p:nvSpPr>
        <p:spPr bwMode="auto">
          <a:xfrm>
            <a:off x="277813" y="2128838"/>
            <a:ext cx="2420937" cy="47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8457" name="Line 73"/>
          <p:cNvSpPr>
            <a:spLocks noChangeShapeType="1"/>
          </p:cNvSpPr>
          <p:nvPr/>
        </p:nvSpPr>
        <p:spPr bwMode="auto">
          <a:xfrm rot="5400000">
            <a:off x="5208588" y="1984375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8458" name="Line 74"/>
          <p:cNvSpPr>
            <a:spLocks noChangeShapeType="1"/>
          </p:cNvSpPr>
          <p:nvPr/>
        </p:nvSpPr>
        <p:spPr bwMode="auto">
          <a:xfrm rot="5400000">
            <a:off x="3967163" y="1984375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8459" name="Text Box 75"/>
          <p:cNvSpPr txBox="1">
            <a:spLocks noChangeArrowheads="1"/>
          </p:cNvSpPr>
          <p:nvPr/>
        </p:nvSpPr>
        <p:spPr bwMode="auto">
          <a:xfrm>
            <a:off x="5707063" y="523875"/>
            <a:ext cx="31400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Verdana" charset="0"/>
              </a:rPr>
              <a:t>Traditional Camera</a:t>
            </a:r>
          </a:p>
          <a:p>
            <a:pPr eaLnBrk="1" hangingPunct="1">
              <a:spcBef>
                <a:spcPct val="50000"/>
              </a:spcBef>
            </a:pPr>
            <a:endParaRPr lang="en-US">
              <a:latin typeface="Verdan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>
                <a:latin typeface="Verdana" charset="0"/>
              </a:rPr>
              <a:t>Shutter is OPEN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7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0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1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3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8386" grpId="0" animBg="1"/>
      <p:bldP spid="1808387" grpId="0" animBg="1"/>
      <p:bldP spid="1808388" grpId="0" animBg="1"/>
      <p:bldP spid="1808389" grpId="0" animBg="1"/>
      <p:bldP spid="1808390" grpId="0" animBg="1"/>
      <p:bldP spid="1808391" grpId="0" animBg="1"/>
      <p:bldP spid="1808392" grpId="0" animBg="1"/>
      <p:bldP spid="1808393" grpId="0" animBg="1"/>
      <p:bldP spid="1808394" grpId="0" animBg="1"/>
      <p:bldP spid="1808395" grpId="0" animBg="1"/>
      <p:bldP spid="1808396" grpId="0" animBg="1"/>
      <p:bldP spid="1808397" grpId="0" animBg="1"/>
      <p:bldP spid="1808398" grpId="0" animBg="1"/>
      <p:bldP spid="1808399" grpId="0" animBg="1"/>
      <p:bldP spid="1808400" grpId="0" animBg="1"/>
      <p:bldP spid="1808401" grpId="0" animBg="1"/>
      <p:bldP spid="1808402" grpId="0" animBg="1"/>
      <p:bldP spid="1808403" grpId="0" animBg="1"/>
      <p:bldP spid="1808404" grpId="0" animBg="1"/>
      <p:bldP spid="1808405" grpId="0" animBg="1"/>
      <p:bldP spid="1808406" grpId="0" animBg="1"/>
      <p:bldP spid="1808407" grpId="0" animBg="1"/>
      <p:bldP spid="1808453" grpId="0" animBg="1"/>
      <p:bldP spid="1808455" grpId="0" animBg="1"/>
      <p:bldP spid="1808455" grpId="1" animBg="1"/>
      <p:bldP spid="1808456" grpId="0" animBg="1"/>
      <p:bldP spid="1808457" grpId="0" animBg="1"/>
      <p:bldP spid="1808457" grpId="1" animBg="1"/>
      <p:bldP spid="1808458" grpId="0" animBg="1"/>
      <p:bldP spid="180845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434" name="Rectangle 2"/>
          <p:cNvSpPr>
            <a:spLocks noChangeArrowheads="1"/>
          </p:cNvSpPr>
          <p:nvPr/>
        </p:nvSpPr>
        <p:spPr bwMode="auto">
          <a:xfrm>
            <a:off x="290513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0435" name="Rectangle 3"/>
          <p:cNvSpPr>
            <a:spLocks noChangeArrowheads="1"/>
          </p:cNvSpPr>
          <p:nvPr/>
        </p:nvSpPr>
        <p:spPr bwMode="auto">
          <a:xfrm>
            <a:off x="377825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0436" name="Rectangle 4"/>
          <p:cNvSpPr>
            <a:spLocks noChangeArrowheads="1"/>
          </p:cNvSpPr>
          <p:nvPr/>
        </p:nvSpPr>
        <p:spPr bwMode="auto">
          <a:xfrm>
            <a:off x="550863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0437" name="Rectangle 5"/>
          <p:cNvSpPr>
            <a:spLocks noChangeArrowheads="1"/>
          </p:cNvSpPr>
          <p:nvPr/>
        </p:nvSpPr>
        <p:spPr bwMode="auto">
          <a:xfrm>
            <a:off x="638175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0438" name="Rectangle 6"/>
          <p:cNvSpPr>
            <a:spLocks noChangeArrowheads="1"/>
          </p:cNvSpPr>
          <p:nvPr/>
        </p:nvSpPr>
        <p:spPr bwMode="auto">
          <a:xfrm>
            <a:off x="811213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0439" name="Rectangle 7"/>
          <p:cNvSpPr>
            <a:spLocks noChangeArrowheads="1"/>
          </p:cNvSpPr>
          <p:nvPr/>
        </p:nvSpPr>
        <p:spPr bwMode="auto">
          <a:xfrm>
            <a:off x="984250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0440" name="Rectangle 8"/>
          <p:cNvSpPr>
            <a:spLocks noChangeArrowheads="1"/>
          </p:cNvSpPr>
          <p:nvPr/>
        </p:nvSpPr>
        <p:spPr bwMode="auto">
          <a:xfrm>
            <a:off x="1330325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0441" name="Rectangle 9"/>
          <p:cNvSpPr>
            <a:spLocks noChangeArrowheads="1"/>
          </p:cNvSpPr>
          <p:nvPr/>
        </p:nvSpPr>
        <p:spPr bwMode="auto">
          <a:xfrm>
            <a:off x="1590675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0442" name="Rectangle 10"/>
          <p:cNvSpPr>
            <a:spLocks noChangeArrowheads="1"/>
          </p:cNvSpPr>
          <p:nvPr/>
        </p:nvSpPr>
        <p:spPr bwMode="auto">
          <a:xfrm>
            <a:off x="1677988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0443" name="Rectangle 11"/>
          <p:cNvSpPr>
            <a:spLocks noChangeArrowheads="1"/>
          </p:cNvSpPr>
          <p:nvPr/>
        </p:nvSpPr>
        <p:spPr bwMode="auto">
          <a:xfrm>
            <a:off x="2008188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10444" name="Picture 12" descr="CurrentImageShift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45" name="Picture 13" descr="CurrentImageShift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46" name="Picture 14" descr="CurrentImageShift0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47" name="Picture 15" descr="CurrentImageShift0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48" name="Picture 16" descr="CurrentImageShift0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49" name="Picture 17" descr="CurrentImageShift0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0" name="Picture 18" descr="CurrentImageShift0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1" name="Picture 19" descr="CurrentImageShift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2" name="Picture 20" descr="CurrentImageShift0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3" name="Picture 21" descr="CurrentImageShift00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4" name="Picture 22" descr="CurrentImageShift00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5" name="Picture 23" descr="CurrentImageShift00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6" name="Picture 24" descr="CurrentImageShift0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7" name="Picture 25" descr="CurrentImageShift00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8" name="Picture 26" descr="CurrentImageShift00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59" name="Picture 27" descr="CurrentImageShift0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0" name="Picture 28" descr="CurrentImageShift0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1" name="Picture 29" descr="CurrentImageShift01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2" name="Picture 30" descr="CurrentImageShift01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3" name="Picture 31" descr="CurrentImageShift01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4" name="Picture 32" descr="CurrentImageShift01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5" name="Picture 33" descr="CurrentImageShift01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66" name="Picture 34" descr="CurrentImageShift01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0467" name="Line 35"/>
          <p:cNvSpPr>
            <a:spLocks noChangeShapeType="1"/>
          </p:cNvSpPr>
          <p:nvPr/>
        </p:nvSpPr>
        <p:spPr bwMode="auto">
          <a:xfrm rot="5400000">
            <a:off x="4572794" y="1732756"/>
            <a:ext cx="0" cy="960438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0468" name="Rectangle 36"/>
          <p:cNvSpPr>
            <a:spLocks noChangeArrowheads="1"/>
          </p:cNvSpPr>
          <p:nvPr/>
        </p:nvSpPr>
        <p:spPr bwMode="auto">
          <a:xfrm>
            <a:off x="2097088" y="1597025"/>
            <a:ext cx="88900" cy="541338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10469" name="Picture 37" descr="CumulativeImageShift021Coded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0" name="Picture 38" descr="CumulativeImageShift022Coded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1" name="Picture 39" descr="CumulativeImageShift023Coded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2" name="Picture 40" descr="CumulativeImageShift001Cod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3" name="Picture 41" descr="CumulativeImageShift002Coded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4" name="Picture 42" descr="CumulativeImageShift003Coded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5" name="Picture 43" descr="CumulativeImageShift004Coded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6" name="Picture 44" descr="CumulativeImageShift005Coded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7" name="Picture 45" descr="CumulativeImageShift006Coded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8" name="Picture 46" descr="CumulativeImageShift007Coded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79" name="Picture 47" descr="CumulativeImageShift008Coded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0" name="Picture 48" descr="CumulativeImageShift009Coded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1" name="Picture 49" descr="CumulativeImageShift010Coded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2" name="Picture 50" descr="CumulativeImageShift011Coded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3" name="Picture 51" descr="CumulativeImageShift012Coded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4" name="Picture 52" descr="CumulativeImageShift013Coded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5" name="Picture 53" descr="CumulativeImageShift014Coded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6" name="Picture 54" descr="CumulativeImageShift015Coded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7" name="Picture 55" descr="CumulativeImageShift016Coded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8" name="Picture 56" descr="CumulativeImageShift017Coded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89" name="Picture 57" descr="CumulativeImageShift018Coded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90" name="Picture 58" descr="CumulativeImageShift019Coded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0491" name="Picture 59" descr="CumulativeImageShift020Coded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0492" name="Line 60"/>
          <p:cNvSpPr>
            <a:spLocks noChangeShapeType="1"/>
          </p:cNvSpPr>
          <p:nvPr/>
        </p:nvSpPr>
        <p:spPr bwMode="auto">
          <a:xfrm>
            <a:off x="288925" y="2127250"/>
            <a:ext cx="2420938" cy="47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10493" name="Picture 61"/>
          <p:cNvPicPr>
            <a:picLocks noChangeAspect="1" noChangeArrowheads="1"/>
          </p:cNvPicPr>
          <p:nvPr/>
        </p:nvPicPr>
        <p:blipFill>
          <a:blip r:embed="rId37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131763"/>
            <a:ext cx="2586037" cy="192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10494" name="Line 62"/>
          <p:cNvSpPr>
            <a:spLocks noChangeShapeType="1"/>
          </p:cNvSpPr>
          <p:nvPr/>
        </p:nvSpPr>
        <p:spPr bwMode="auto">
          <a:xfrm rot="5400000">
            <a:off x="5208588" y="1970087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0495" name="Line 63"/>
          <p:cNvSpPr>
            <a:spLocks noChangeShapeType="1"/>
          </p:cNvSpPr>
          <p:nvPr/>
        </p:nvSpPr>
        <p:spPr bwMode="auto">
          <a:xfrm rot="5400000">
            <a:off x="3967163" y="1970087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0496" name="Text Box 64"/>
          <p:cNvSpPr txBox="1">
            <a:spLocks noChangeArrowheads="1"/>
          </p:cNvSpPr>
          <p:nvPr/>
        </p:nvSpPr>
        <p:spPr bwMode="auto">
          <a:xfrm>
            <a:off x="5707063" y="523875"/>
            <a:ext cx="31400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Verdana" charset="0"/>
              </a:rPr>
              <a:t>Our Camera</a:t>
            </a:r>
          </a:p>
          <a:p>
            <a:pPr eaLnBrk="1" hangingPunct="1">
              <a:spcBef>
                <a:spcPct val="50000"/>
              </a:spcBef>
            </a:pPr>
            <a:endParaRPr lang="en-US">
              <a:latin typeface="Verdana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>
                <a:latin typeface="Verdana" charset="0"/>
              </a:rPr>
              <a:t>Flutter Shutter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1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6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8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12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34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45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6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0434" grpId="0" animBg="1"/>
      <p:bldP spid="1810435" grpId="0" animBg="1"/>
      <p:bldP spid="1810436" grpId="0" animBg="1"/>
      <p:bldP spid="1810437" grpId="0" animBg="1"/>
      <p:bldP spid="1810438" grpId="0" animBg="1"/>
      <p:bldP spid="1810439" grpId="0" animBg="1"/>
      <p:bldP spid="1810440" grpId="0" animBg="1"/>
      <p:bldP spid="1810441" grpId="0" animBg="1"/>
      <p:bldP spid="1810442" grpId="0" animBg="1"/>
      <p:bldP spid="1810443" grpId="0" animBg="1"/>
      <p:bldP spid="1810467" grpId="0" animBg="1"/>
      <p:bldP spid="1810467" grpId="1" animBg="1"/>
      <p:bldP spid="1810467" grpId="2" animBg="1"/>
      <p:bldP spid="1810467" grpId="3" animBg="1"/>
      <p:bldP spid="1810467" grpId="4" animBg="1"/>
      <p:bldP spid="1810467" grpId="5" animBg="1"/>
      <p:bldP spid="1810467" grpId="6" animBg="1"/>
      <p:bldP spid="1810467" grpId="7" animBg="1"/>
      <p:bldP spid="1810467" grpId="8" animBg="1"/>
      <p:bldP spid="1810467" grpId="9" animBg="1"/>
      <p:bldP spid="1810467" grpId="10" animBg="1"/>
      <p:bldP spid="1810467" grpId="11" animBg="1"/>
      <p:bldP spid="1810467" grpId="12" animBg="1"/>
      <p:bldP spid="1810467" grpId="13" animBg="1"/>
      <p:bldP spid="1810467" grpId="14" animBg="1"/>
      <p:bldP spid="1810467" grpId="15" animBg="1"/>
      <p:bldP spid="1810467" grpId="16" animBg="1"/>
      <p:bldP spid="1810467" grpId="17" animBg="1"/>
      <p:bldP spid="1810467" grpId="18" animBg="1"/>
      <p:bldP spid="1810467" grpId="19" animBg="1"/>
      <p:bldP spid="1810467" grpId="20" animBg="1"/>
      <p:bldP spid="1810467" grpId="21" animBg="1"/>
      <p:bldP spid="1810467" grpId="22" animBg="1"/>
      <p:bldP spid="1810467" grpId="23" animBg="1"/>
      <p:bldP spid="1810467" grpId="24" animBg="1"/>
      <p:bldP spid="1810468" grpId="0" animBg="1"/>
      <p:bldP spid="1810492" grpId="0" animBg="1"/>
      <p:bldP spid="1810494" grpId="0" animBg="1"/>
      <p:bldP spid="1810494" grpId="1" animBg="1"/>
      <p:bldP spid="1810495" grpId="0" animBg="1"/>
      <p:bldP spid="1810495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82" name="Rectangle 2"/>
          <p:cNvSpPr>
            <a:spLocks noChangeArrowheads="1"/>
          </p:cNvSpPr>
          <p:nvPr/>
        </p:nvSpPr>
        <p:spPr bwMode="auto">
          <a:xfrm>
            <a:off x="290513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483" name="Rectangle 3"/>
          <p:cNvSpPr>
            <a:spLocks noChangeArrowheads="1"/>
          </p:cNvSpPr>
          <p:nvPr/>
        </p:nvSpPr>
        <p:spPr bwMode="auto">
          <a:xfrm>
            <a:off x="377825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484" name="Rectangle 4"/>
          <p:cNvSpPr>
            <a:spLocks noChangeArrowheads="1"/>
          </p:cNvSpPr>
          <p:nvPr/>
        </p:nvSpPr>
        <p:spPr bwMode="auto">
          <a:xfrm>
            <a:off x="550863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485" name="Rectangle 5"/>
          <p:cNvSpPr>
            <a:spLocks noChangeArrowheads="1"/>
          </p:cNvSpPr>
          <p:nvPr/>
        </p:nvSpPr>
        <p:spPr bwMode="auto">
          <a:xfrm>
            <a:off x="638175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486" name="Rectangle 6"/>
          <p:cNvSpPr>
            <a:spLocks noChangeArrowheads="1"/>
          </p:cNvSpPr>
          <p:nvPr/>
        </p:nvSpPr>
        <p:spPr bwMode="auto">
          <a:xfrm>
            <a:off x="811213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487" name="Rectangle 7"/>
          <p:cNvSpPr>
            <a:spLocks noChangeArrowheads="1"/>
          </p:cNvSpPr>
          <p:nvPr/>
        </p:nvSpPr>
        <p:spPr bwMode="auto">
          <a:xfrm>
            <a:off x="984250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488" name="Rectangle 8"/>
          <p:cNvSpPr>
            <a:spLocks noChangeArrowheads="1"/>
          </p:cNvSpPr>
          <p:nvPr/>
        </p:nvSpPr>
        <p:spPr bwMode="auto">
          <a:xfrm>
            <a:off x="1330325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489" name="Rectangle 9"/>
          <p:cNvSpPr>
            <a:spLocks noChangeArrowheads="1"/>
          </p:cNvSpPr>
          <p:nvPr/>
        </p:nvSpPr>
        <p:spPr bwMode="auto">
          <a:xfrm>
            <a:off x="1590675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490" name="Rectangle 10"/>
          <p:cNvSpPr>
            <a:spLocks noChangeArrowheads="1"/>
          </p:cNvSpPr>
          <p:nvPr/>
        </p:nvSpPr>
        <p:spPr bwMode="auto">
          <a:xfrm>
            <a:off x="1677988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491" name="Rectangle 11"/>
          <p:cNvSpPr>
            <a:spLocks noChangeArrowheads="1"/>
          </p:cNvSpPr>
          <p:nvPr/>
        </p:nvSpPr>
        <p:spPr bwMode="auto">
          <a:xfrm>
            <a:off x="2008188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12492" name="Picture 12" descr="CurrentImageShift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3" name="Picture 13" descr="CurrentImageShift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4" name="Picture 14" descr="CurrentImageShift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5" name="Picture 15" descr="CurrentImageShift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6" name="Picture 16" descr="CurrentImageShift0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7" name="Picture 17" descr="CurrentImageShift0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8" name="Picture 18" descr="CurrentImageShift0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499" name="Picture 19" descr="CurrentImageShift0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0" name="Picture 20" descr="CurrentImageShift0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1" name="Picture 21" descr="CurrentImageShift00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2" name="Picture 22" descr="CurrentImageShift00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3" name="Picture 23" descr="CurrentImageShift00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4" name="Picture 24" descr="CurrentImageShift00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5" name="Picture 25" descr="CurrentImageShift00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6" name="Picture 26" descr="CurrentImageShift00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7" name="Picture 27" descr="CurrentImageShift00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8" name="Picture 28" descr="CurrentImageShift01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09" name="Picture 29" descr="CurrentImageShift0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0" name="Picture 30" descr="CurrentImageShift01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1" name="Picture 31" descr="CurrentImageShift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2" name="Picture 32" descr="CurrentImageShift01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3" name="Picture 33" descr="CurrentImageShift01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4" name="Picture 34" descr="CurrentImageShift01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430463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15" name="Line 35"/>
          <p:cNvSpPr>
            <a:spLocks noChangeShapeType="1"/>
          </p:cNvSpPr>
          <p:nvPr/>
        </p:nvSpPr>
        <p:spPr bwMode="auto">
          <a:xfrm rot="5400000">
            <a:off x="4572794" y="1727994"/>
            <a:ext cx="0" cy="960438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16" name="Rectangle 36"/>
          <p:cNvSpPr>
            <a:spLocks noChangeArrowheads="1"/>
          </p:cNvSpPr>
          <p:nvPr/>
        </p:nvSpPr>
        <p:spPr bwMode="auto">
          <a:xfrm>
            <a:off x="2097088" y="1595438"/>
            <a:ext cx="88900" cy="541337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12517" name="Picture 37" descr="CumulativeImageShift020Coded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4730750"/>
            <a:ext cx="42386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18" name="Line 38"/>
          <p:cNvSpPr>
            <a:spLocks noChangeShapeType="1"/>
          </p:cNvSpPr>
          <p:nvPr/>
        </p:nvSpPr>
        <p:spPr bwMode="auto">
          <a:xfrm>
            <a:off x="288925" y="2125663"/>
            <a:ext cx="2420938" cy="47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12519" name="Picture 39"/>
          <p:cNvPicPr>
            <a:picLocks noChangeAspect="1" noChangeArrowheads="1"/>
          </p:cNvPicPr>
          <p:nvPr/>
        </p:nvPicPr>
        <p:blipFill>
          <a:blip r:embed="rId26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131763"/>
            <a:ext cx="2586037" cy="192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12520" name="Line 40"/>
          <p:cNvSpPr>
            <a:spLocks noChangeShapeType="1"/>
          </p:cNvSpPr>
          <p:nvPr/>
        </p:nvSpPr>
        <p:spPr bwMode="auto">
          <a:xfrm rot="5400000">
            <a:off x="5208588" y="1963737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21" name="Line 41"/>
          <p:cNvSpPr>
            <a:spLocks noChangeShapeType="1"/>
          </p:cNvSpPr>
          <p:nvPr/>
        </p:nvSpPr>
        <p:spPr bwMode="auto">
          <a:xfrm rot="5400000">
            <a:off x="3967163" y="1963737"/>
            <a:ext cx="0" cy="485775"/>
          </a:xfrm>
          <a:prstGeom prst="line">
            <a:avLst/>
          </a:prstGeom>
          <a:noFill/>
          <a:ln w="1016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522" name="Text Box 42"/>
          <p:cNvSpPr txBox="1">
            <a:spLocks noChangeArrowheads="1"/>
          </p:cNvSpPr>
          <p:nvPr/>
        </p:nvSpPr>
        <p:spPr bwMode="auto">
          <a:xfrm>
            <a:off x="5707063" y="523875"/>
            <a:ext cx="31400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Verdana" charset="0"/>
              </a:rPr>
              <a:t>Shutter is OPEN and CLOSED</a:t>
            </a:r>
          </a:p>
          <a:p>
            <a:pPr eaLnBrk="1" hangingPunct="1">
              <a:spcBef>
                <a:spcPct val="50000"/>
              </a:spcBef>
            </a:pPr>
            <a:endParaRPr lang="en-US">
              <a:latin typeface="Verdana" charset="0"/>
            </a:endParaRPr>
          </a:p>
          <a:p>
            <a:pPr eaLnBrk="1" hangingPunct="1">
              <a:spcBef>
                <a:spcPct val="50000"/>
              </a:spcBef>
            </a:pPr>
            <a:endParaRPr lang="en-US">
              <a:latin typeface="Verdan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154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159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6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17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482" grpId="0" animBg="1"/>
      <p:bldP spid="1812483" grpId="0" animBg="1"/>
      <p:bldP spid="1812484" grpId="0" animBg="1"/>
      <p:bldP spid="1812485" grpId="0" animBg="1"/>
      <p:bldP spid="1812486" grpId="0" animBg="1"/>
      <p:bldP spid="1812487" grpId="0" animBg="1"/>
      <p:bldP spid="1812488" grpId="0" animBg="1"/>
      <p:bldP spid="1812489" grpId="0" animBg="1"/>
      <p:bldP spid="1812490" grpId="0" animBg="1"/>
      <p:bldP spid="1812491" grpId="0" animBg="1"/>
      <p:bldP spid="1812515" grpId="0" animBg="1"/>
      <p:bldP spid="1812515" grpId="1" animBg="1"/>
      <p:bldP spid="1812515" grpId="2" animBg="1"/>
      <p:bldP spid="1812515" grpId="3" animBg="1"/>
      <p:bldP spid="1812515" grpId="4" animBg="1"/>
      <p:bldP spid="1812515" grpId="5" animBg="1"/>
      <p:bldP spid="1812515" grpId="6" animBg="1"/>
      <p:bldP spid="1812515" grpId="7" animBg="1"/>
      <p:bldP spid="1812515" grpId="8" animBg="1"/>
      <p:bldP spid="1812515" grpId="9" animBg="1"/>
      <p:bldP spid="1812515" grpId="10" animBg="1"/>
      <p:bldP spid="1812515" grpId="11" animBg="1"/>
      <p:bldP spid="1812515" grpId="12" animBg="1"/>
      <p:bldP spid="1812515" grpId="13" animBg="1"/>
      <p:bldP spid="1812515" grpId="14" animBg="1"/>
      <p:bldP spid="1812515" grpId="15" animBg="1"/>
      <p:bldP spid="1812515" grpId="16" animBg="1"/>
      <p:bldP spid="1812515" grpId="17" animBg="1"/>
      <p:bldP spid="1812515" grpId="18" animBg="1"/>
      <p:bldP spid="1812515" grpId="19" animBg="1"/>
      <p:bldP spid="1812515" grpId="20" animBg="1"/>
      <p:bldP spid="1812515" grpId="21" animBg="1"/>
      <p:bldP spid="1812516" grpId="0" animBg="1"/>
      <p:bldP spid="1812520" grpId="0" animBg="1"/>
      <p:bldP spid="1812520" grpId="1" animBg="1"/>
      <p:bldP spid="1812521" grpId="0" animBg="1"/>
      <p:bldP spid="18125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see the world?</a:t>
            </a:r>
          </a:p>
        </p:txBody>
      </p:sp>
      <p:sp>
        <p:nvSpPr>
          <p:cNvPr id="176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295400"/>
          </a:xfrm>
        </p:spPr>
        <p:txBody>
          <a:bodyPr/>
          <a:lstStyle/>
          <a:p>
            <a:r>
              <a:rPr lang="en-US"/>
              <a:t>Let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design a camera</a:t>
            </a:r>
          </a:p>
          <a:p>
            <a:pPr lvl="1"/>
            <a:r>
              <a:rPr lang="en-US"/>
              <a:t>Idea 1:  put a piece of film in front of an object</a:t>
            </a:r>
          </a:p>
          <a:p>
            <a:pPr lvl="1"/>
            <a:r>
              <a:rPr lang="en-US"/>
              <a:t>Do we get a reasonable image?</a:t>
            </a:r>
          </a:p>
        </p:txBody>
      </p:sp>
      <p:pic>
        <p:nvPicPr>
          <p:cNvPr id="1762308" name="Picture 4" descr="image-not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48481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62309" name="Group 5"/>
          <p:cNvGrpSpPr>
            <a:grpSpLocks/>
          </p:cNvGrpSpPr>
          <p:nvPr/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1762310" name="Line 6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2311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2312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2313" name="Line 9"/>
          <p:cNvSpPr>
            <a:spLocks noChangeShapeType="1"/>
          </p:cNvSpPr>
          <p:nvPr/>
        </p:nvSpPr>
        <p:spPr bwMode="auto">
          <a:xfrm>
            <a:off x="2438400" y="1981200"/>
            <a:ext cx="4800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62314" name="Group 10"/>
          <p:cNvGrpSpPr>
            <a:grpSpLocks/>
          </p:cNvGrpSpPr>
          <p:nvPr/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1762315" name="Group 11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1762316" name="Line 12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31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318" name="Line 14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62319" name="Line 15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2320" name="Oval 16"/>
          <p:cNvSpPr>
            <a:spLocks noChangeArrowheads="1"/>
          </p:cNvSpPr>
          <p:nvPr/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2321" name="Oval 17"/>
          <p:cNvSpPr>
            <a:spLocks noChangeArrowheads="1"/>
          </p:cNvSpPr>
          <p:nvPr/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2322" name="Text Box 18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latin typeface="Arial" charset="0"/>
                <a:cs typeface="Arial" charset="0"/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23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5554" name="Picture 2" descr="IMG_9602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5555" name="Text Box 3"/>
          <p:cNvSpPr txBox="1">
            <a:spLocks noChangeArrowheads="1"/>
          </p:cNvSpPr>
          <p:nvPr/>
        </p:nvSpPr>
        <p:spPr bwMode="auto">
          <a:xfrm>
            <a:off x="0" y="0"/>
            <a:ext cx="3506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  <a:latin typeface="Verdana" charset="0"/>
              </a:rPr>
              <a:t>Lab Setup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7602" name="Picture 2" descr="Apr20Static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38175"/>
            <a:ext cx="2505075" cy="21558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</p:pic>
      <p:grpSp>
        <p:nvGrpSpPr>
          <p:cNvPr id="1817603" name="Group 3"/>
          <p:cNvGrpSpPr>
            <a:grpSpLocks/>
          </p:cNvGrpSpPr>
          <p:nvPr/>
        </p:nvGrpSpPr>
        <p:grpSpPr bwMode="auto">
          <a:xfrm>
            <a:off x="5664200" y="1420813"/>
            <a:ext cx="333375" cy="590550"/>
            <a:chOff x="4195" y="2365"/>
            <a:chExt cx="210" cy="372"/>
          </a:xfrm>
        </p:grpSpPr>
        <p:sp>
          <p:nvSpPr>
            <p:cNvPr id="1817604" name="AutoShape 4"/>
            <p:cNvSpPr>
              <a:spLocks noChangeArrowheads="1"/>
            </p:cNvSpPr>
            <p:nvPr/>
          </p:nvSpPr>
          <p:spPr bwMode="auto">
            <a:xfrm>
              <a:off x="4195" y="2543"/>
              <a:ext cx="210" cy="194"/>
            </a:xfrm>
            <a:prstGeom prst="rightArrow">
              <a:avLst>
                <a:gd name="adj1" fmla="val 42269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1817605" name="AutoShape 5"/>
            <p:cNvSpPr>
              <a:spLocks noChangeArrowheads="1"/>
            </p:cNvSpPr>
            <p:nvPr/>
          </p:nvSpPr>
          <p:spPr bwMode="auto">
            <a:xfrm>
              <a:off x="4195" y="2365"/>
              <a:ext cx="210" cy="194"/>
            </a:xfrm>
            <a:prstGeom prst="rightArrow">
              <a:avLst>
                <a:gd name="adj1" fmla="val 42269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</p:grpSp>
      <p:grpSp>
        <p:nvGrpSpPr>
          <p:cNvPr id="1817606" name="Group 6"/>
          <p:cNvGrpSpPr>
            <a:grpSpLocks/>
          </p:cNvGrpSpPr>
          <p:nvPr/>
        </p:nvGrpSpPr>
        <p:grpSpPr bwMode="auto">
          <a:xfrm>
            <a:off x="3821113" y="1495425"/>
            <a:ext cx="1500187" cy="441325"/>
            <a:chOff x="2191" y="773"/>
            <a:chExt cx="945" cy="278"/>
          </a:xfrm>
        </p:grpSpPr>
        <p:sp>
          <p:nvSpPr>
            <p:cNvPr id="1817607" name="Line 7"/>
            <p:cNvSpPr>
              <a:spLocks noChangeShapeType="1"/>
            </p:cNvSpPr>
            <p:nvPr/>
          </p:nvSpPr>
          <p:spPr bwMode="auto">
            <a:xfrm>
              <a:off x="2336" y="788"/>
              <a:ext cx="646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7608" name="Line 8"/>
            <p:cNvSpPr>
              <a:spLocks noChangeShapeType="1"/>
            </p:cNvSpPr>
            <p:nvPr/>
          </p:nvSpPr>
          <p:spPr bwMode="auto">
            <a:xfrm>
              <a:off x="2353" y="773"/>
              <a:ext cx="1" cy="278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7609" name="Line 9"/>
            <p:cNvSpPr>
              <a:spLocks noChangeShapeType="1"/>
            </p:cNvSpPr>
            <p:nvPr/>
          </p:nvSpPr>
          <p:spPr bwMode="auto">
            <a:xfrm>
              <a:off x="2970" y="773"/>
              <a:ext cx="1" cy="278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7610" name="Line 10"/>
            <p:cNvSpPr>
              <a:spLocks noChangeShapeType="1"/>
            </p:cNvSpPr>
            <p:nvPr/>
          </p:nvSpPr>
          <p:spPr bwMode="auto">
            <a:xfrm>
              <a:off x="2191" y="1037"/>
              <a:ext cx="181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7611" name="Line 11"/>
            <p:cNvSpPr>
              <a:spLocks noChangeShapeType="1"/>
            </p:cNvSpPr>
            <p:nvPr/>
          </p:nvSpPr>
          <p:spPr bwMode="auto">
            <a:xfrm>
              <a:off x="2955" y="1037"/>
              <a:ext cx="181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17612" name="Picture 12"/>
          <p:cNvPicPr>
            <a:picLocks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5538" y="638175"/>
            <a:ext cx="2887662" cy="2155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817613" name="Group 13"/>
          <p:cNvGrpSpPr>
            <a:grpSpLocks/>
          </p:cNvGrpSpPr>
          <p:nvPr/>
        </p:nvGrpSpPr>
        <p:grpSpPr bwMode="auto">
          <a:xfrm>
            <a:off x="3360738" y="265113"/>
            <a:ext cx="2420937" cy="541337"/>
            <a:chOff x="2117" y="167"/>
            <a:chExt cx="1525" cy="341"/>
          </a:xfrm>
        </p:grpSpPr>
        <p:sp>
          <p:nvSpPr>
            <p:cNvPr id="1817614" name="Rectangle 14"/>
            <p:cNvSpPr>
              <a:spLocks noChangeArrowheads="1"/>
            </p:cNvSpPr>
            <p:nvPr/>
          </p:nvSpPr>
          <p:spPr bwMode="auto">
            <a:xfrm>
              <a:off x="2117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15" name="Rectangle 15"/>
            <p:cNvSpPr>
              <a:spLocks noChangeArrowheads="1"/>
            </p:cNvSpPr>
            <p:nvPr/>
          </p:nvSpPr>
          <p:spPr bwMode="auto">
            <a:xfrm>
              <a:off x="2172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16" name="Rectangle 16"/>
            <p:cNvSpPr>
              <a:spLocks noChangeArrowheads="1"/>
            </p:cNvSpPr>
            <p:nvPr/>
          </p:nvSpPr>
          <p:spPr bwMode="auto">
            <a:xfrm>
              <a:off x="2227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17" name="Rectangle 17"/>
            <p:cNvSpPr>
              <a:spLocks noChangeArrowheads="1"/>
            </p:cNvSpPr>
            <p:nvPr/>
          </p:nvSpPr>
          <p:spPr bwMode="auto">
            <a:xfrm>
              <a:off x="2281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18" name="Rectangle 18"/>
            <p:cNvSpPr>
              <a:spLocks noChangeArrowheads="1"/>
            </p:cNvSpPr>
            <p:nvPr/>
          </p:nvSpPr>
          <p:spPr bwMode="auto">
            <a:xfrm>
              <a:off x="2336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19" name="Rectangle 19"/>
            <p:cNvSpPr>
              <a:spLocks noChangeArrowheads="1"/>
            </p:cNvSpPr>
            <p:nvPr/>
          </p:nvSpPr>
          <p:spPr bwMode="auto">
            <a:xfrm>
              <a:off x="2390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20" name="Rectangle 20"/>
            <p:cNvSpPr>
              <a:spLocks noChangeArrowheads="1"/>
            </p:cNvSpPr>
            <p:nvPr/>
          </p:nvSpPr>
          <p:spPr bwMode="auto">
            <a:xfrm>
              <a:off x="2445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21" name="Rectangle 21"/>
            <p:cNvSpPr>
              <a:spLocks noChangeArrowheads="1"/>
            </p:cNvSpPr>
            <p:nvPr/>
          </p:nvSpPr>
          <p:spPr bwMode="auto">
            <a:xfrm>
              <a:off x="2499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22" name="Rectangle 22"/>
            <p:cNvSpPr>
              <a:spLocks noChangeArrowheads="1"/>
            </p:cNvSpPr>
            <p:nvPr/>
          </p:nvSpPr>
          <p:spPr bwMode="auto">
            <a:xfrm>
              <a:off x="2554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23" name="Rectangle 23"/>
            <p:cNvSpPr>
              <a:spLocks noChangeArrowheads="1"/>
            </p:cNvSpPr>
            <p:nvPr/>
          </p:nvSpPr>
          <p:spPr bwMode="auto">
            <a:xfrm>
              <a:off x="2609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24" name="Rectangle 24"/>
            <p:cNvSpPr>
              <a:spLocks noChangeArrowheads="1"/>
            </p:cNvSpPr>
            <p:nvPr/>
          </p:nvSpPr>
          <p:spPr bwMode="auto">
            <a:xfrm>
              <a:off x="2663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25" name="Rectangle 25"/>
            <p:cNvSpPr>
              <a:spLocks noChangeArrowheads="1"/>
            </p:cNvSpPr>
            <p:nvPr/>
          </p:nvSpPr>
          <p:spPr bwMode="auto">
            <a:xfrm>
              <a:off x="2718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26" name="Rectangle 26"/>
            <p:cNvSpPr>
              <a:spLocks noChangeArrowheads="1"/>
            </p:cNvSpPr>
            <p:nvPr/>
          </p:nvSpPr>
          <p:spPr bwMode="auto">
            <a:xfrm>
              <a:off x="2772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27" name="Rectangle 27"/>
            <p:cNvSpPr>
              <a:spLocks noChangeArrowheads="1"/>
            </p:cNvSpPr>
            <p:nvPr/>
          </p:nvSpPr>
          <p:spPr bwMode="auto">
            <a:xfrm>
              <a:off x="2827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28" name="Rectangle 28"/>
            <p:cNvSpPr>
              <a:spLocks noChangeArrowheads="1"/>
            </p:cNvSpPr>
            <p:nvPr/>
          </p:nvSpPr>
          <p:spPr bwMode="auto">
            <a:xfrm>
              <a:off x="2881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29" name="Rectangle 29"/>
            <p:cNvSpPr>
              <a:spLocks noChangeArrowheads="1"/>
            </p:cNvSpPr>
            <p:nvPr/>
          </p:nvSpPr>
          <p:spPr bwMode="auto">
            <a:xfrm>
              <a:off x="2936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30" name="Rectangle 30"/>
            <p:cNvSpPr>
              <a:spLocks noChangeArrowheads="1"/>
            </p:cNvSpPr>
            <p:nvPr/>
          </p:nvSpPr>
          <p:spPr bwMode="auto">
            <a:xfrm>
              <a:off x="2991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31" name="Rectangle 31"/>
            <p:cNvSpPr>
              <a:spLocks noChangeArrowheads="1"/>
            </p:cNvSpPr>
            <p:nvPr/>
          </p:nvSpPr>
          <p:spPr bwMode="auto">
            <a:xfrm>
              <a:off x="3045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32" name="Rectangle 32"/>
            <p:cNvSpPr>
              <a:spLocks noChangeArrowheads="1"/>
            </p:cNvSpPr>
            <p:nvPr/>
          </p:nvSpPr>
          <p:spPr bwMode="auto">
            <a:xfrm>
              <a:off x="3100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33" name="Rectangle 33"/>
            <p:cNvSpPr>
              <a:spLocks noChangeArrowheads="1"/>
            </p:cNvSpPr>
            <p:nvPr/>
          </p:nvSpPr>
          <p:spPr bwMode="auto">
            <a:xfrm>
              <a:off x="3154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34" name="Rectangle 34"/>
            <p:cNvSpPr>
              <a:spLocks noChangeArrowheads="1"/>
            </p:cNvSpPr>
            <p:nvPr/>
          </p:nvSpPr>
          <p:spPr bwMode="auto">
            <a:xfrm>
              <a:off x="3209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35" name="Rectangle 35"/>
            <p:cNvSpPr>
              <a:spLocks noChangeArrowheads="1"/>
            </p:cNvSpPr>
            <p:nvPr/>
          </p:nvSpPr>
          <p:spPr bwMode="auto">
            <a:xfrm>
              <a:off x="3263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36" name="Rectangle 36"/>
            <p:cNvSpPr>
              <a:spLocks noChangeArrowheads="1"/>
            </p:cNvSpPr>
            <p:nvPr/>
          </p:nvSpPr>
          <p:spPr bwMode="auto">
            <a:xfrm>
              <a:off x="3315" y="167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7637" name="Line 37"/>
            <p:cNvSpPr>
              <a:spLocks noChangeShapeType="1"/>
            </p:cNvSpPr>
            <p:nvPr/>
          </p:nvSpPr>
          <p:spPr bwMode="auto">
            <a:xfrm>
              <a:off x="2117" y="495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17638" name="AutoShape 38"/>
          <p:cNvSpPr>
            <a:spLocks noChangeArrowheads="1"/>
          </p:cNvSpPr>
          <p:nvPr/>
        </p:nvSpPr>
        <p:spPr bwMode="auto">
          <a:xfrm>
            <a:off x="2776538" y="1379538"/>
            <a:ext cx="660400" cy="673100"/>
          </a:xfrm>
          <a:prstGeom prst="star5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7639" name="AutoShape 39"/>
          <p:cNvSpPr>
            <a:spLocks noChangeArrowheads="1"/>
          </p:cNvSpPr>
          <p:nvPr/>
        </p:nvSpPr>
        <p:spPr bwMode="auto">
          <a:xfrm>
            <a:off x="4373563" y="2259013"/>
            <a:ext cx="396875" cy="573087"/>
          </a:xfrm>
          <a:prstGeom prst="downArrow">
            <a:avLst>
              <a:gd name="adj1" fmla="val 50000"/>
              <a:gd name="adj2" fmla="val 36100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1817640" name="Picture 40" descr="BoxF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3119438"/>
            <a:ext cx="39370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7641" name="Line 41"/>
          <p:cNvSpPr>
            <a:spLocks noChangeShapeType="1"/>
          </p:cNvSpPr>
          <p:nvPr/>
        </p:nvSpPr>
        <p:spPr bwMode="auto">
          <a:xfrm flipV="1">
            <a:off x="3108325" y="5534025"/>
            <a:ext cx="681038" cy="124777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7642" name="Line 42"/>
          <p:cNvSpPr>
            <a:spLocks noChangeShapeType="1"/>
          </p:cNvSpPr>
          <p:nvPr/>
        </p:nvSpPr>
        <p:spPr bwMode="auto">
          <a:xfrm flipV="1">
            <a:off x="3101975" y="5689600"/>
            <a:ext cx="1376363" cy="110807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7643" name="Line 43"/>
          <p:cNvSpPr>
            <a:spLocks noChangeShapeType="1"/>
          </p:cNvSpPr>
          <p:nvPr/>
        </p:nvSpPr>
        <p:spPr bwMode="auto">
          <a:xfrm flipV="1">
            <a:off x="3124200" y="5692775"/>
            <a:ext cx="2609850" cy="11049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7644" name="Line 44"/>
          <p:cNvSpPr>
            <a:spLocks noChangeShapeType="1"/>
          </p:cNvSpPr>
          <p:nvPr/>
        </p:nvSpPr>
        <p:spPr bwMode="auto">
          <a:xfrm flipV="1">
            <a:off x="3122613" y="5316538"/>
            <a:ext cx="96837" cy="140335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7645" name="Text Box 45"/>
          <p:cNvSpPr txBox="1">
            <a:spLocks noChangeArrowheads="1"/>
          </p:cNvSpPr>
          <p:nvPr/>
        </p:nvSpPr>
        <p:spPr bwMode="auto">
          <a:xfrm>
            <a:off x="6661150" y="3152775"/>
            <a:ext cx="24272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Verdana" charset="0"/>
              </a:rPr>
              <a:t>Blurring 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latin typeface="Verdana" charset="0"/>
              </a:rPr>
              <a:t>==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latin typeface="Verdana" charset="0"/>
              </a:rPr>
              <a:t>Convolution</a:t>
            </a:r>
          </a:p>
        </p:txBody>
      </p:sp>
      <p:sp>
        <p:nvSpPr>
          <p:cNvPr id="1817646" name="Text Box 46"/>
          <p:cNvSpPr txBox="1">
            <a:spLocks noChangeArrowheads="1"/>
          </p:cNvSpPr>
          <p:nvPr/>
        </p:nvSpPr>
        <p:spPr bwMode="auto">
          <a:xfrm>
            <a:off x="4108450" y="6264275"/>
            <a:ext cx="503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Verdana" charset="0"/>
              </a:rPr>
              <a:t>Traditional Camera: Box Filter</a:t>
            </a:r>
          </a:p>
        </p:txBody>
      </p:sp>
      <p:sp>
        <p:nvSpPr>
          <p:cNvPr id="1817647" name="Text Box 47"/>
          <p:cNvSpPr txBox="1">
            <a:spLocks noChangeArrowheads="1"/>
          </p:cNvSpPr>
          <p:nvPr/>
        </p:nvSpPr>
        <p:spPr bwMode="auto">
          <a:xfrm>
            <a:off x="3660775" y="3302000"/>
            <a:ext cx="247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Verdana" charset="0"/>
              </a:rPr>
              <a:t>Sync Function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7639" grpId="0" animBg="1"/>
      <p:bldP spid="1817641" grpId="0" animBg="1"/>
      <p:bldP spid="1817642" grpId="0" animBg="1"/>
      <p:bldP spid="1817643" grpId="0" animBg="1"/>
      <p:bldP spid="18176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9650" name="Picture 2" descr="Apr20Static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50875"/>
            <a:ext cx="2505075" cy="21558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819651" name="Picture 3" descr="BlurredBayer2RGBNotWar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650875"/>
            <a:ext cx="2916237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19652" name="Group 4"/>
          <p:cNvGrpSpPr>
            <a:grpSpLocks/>
          </p:cNvGrpSpPr>
          <p:nvPr/>
        </p:nvGrpSpPr>
        <p:grpSpPr bwMode="auto">
          <a:xfrm>
            <a:off x="3754438" y="1535113"/>
            <a:ext cx="1636712" cy="390525"/>
            <a:chOff x="880" y="2591"/>
            <a:chExt cx="2371" cy="232"/>
          </a:xfrm>
        </p:grpSpPr>
        <p:sp>
          <p:nvSpPr>
            <p:cNvPr id="1819653" name="Line 5"/>
            <p:cNvSpPr>
              <a:spLocks noChangeShapeType="1"/>
            </p:cNvSpPr>
            <p:nvPr/>
          </p:nvSpPr>
          <p:spPr bwMode="auto">
            <a:xfrm flipH="1" flipV="1">
              <a:off x="1050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54" name="Line 6"/>
            <p:cNvSpPr>
              <a:spLocks noChangeShapeType="1"/>
            </p:cNvSpPr>
            <p:nvPr/>
          </p:nvSpPr>
          <p:spPr bwMode="auto">
            <a:xfrm>
              <a:off x="1031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55" name="Line 7"/>
            <p:cNvSpPr>
              <a:spLocks noChangeShapeType="1"/>
            </p:cNvSpPr>
            <p:nvPr/>
          </p:nvSpPr>
          <p:spPr bwMode="auto">
            <a:xfrm flipH="1" flipV="1">
              <a:off x="1182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56" name="Line 8"/>
            <p:cNvSpPr>
              <a:spLocks noChangeShapeType="1"/>
            </p:cNvSpPr>
            <p:nvPr/>
          </p:nvSpPr>
          <p:spPr bwMode="auto">
            <a:xfrm flipH="1" flipV="1">
              <a:off x="1484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57" name="Line 9"/>
            <p:cNvSpPr>
              <a:spLocks noChangeShapeType="1"/>
            </p:cNvSpPr>
            <p:nvPr/>
          </p:nvSpPr>
          <p:spPr bwMode="auto">
            <a:xfrm>
              <a:off x="1467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58" name="Line 10"/>
            <p:cNvSpPr>
              <a:spLocks noChangeShapeType="1"/>
            </p:cNvSpPr>
            <p:nvPr/>
          </p:nvSpPr>
          <p:spPr bwMode="auto">
            <a:xfrm flipH="1" flipV="1">
              <a:off x="1622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59" name="Line 11"/>
            <p:cNvSpPr>
              <a:spLocks noChangeShapeType="1"/>
            </p:cNvSpPr>
            <p:nvPr/>
          </p:nvSpPr>
          <p:spPr bwMode="auto">
            <a:xfrm>
              <a:off x="1743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60" name="Line 12"/>
            <p:cNvSpPr>
              <a:spLocks noChangeShapeType="1"/>
            </p:cNvSpPr>
            <p:nvPr/>
          </p:nvSpPr>
          <p:spPr bwMode="auto">
            <a:xfrm flipH="1" flipV="1">
              <a:off x="1759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61" name="Line 13"/>
            <p:cNvSpPr>
              <a:spLocks noChangeShapeType="1"/>
            </p:cNvSpPr>
            <p:nvPr/>
          </p:nvSpPr>
          <p:spPr bwMode="auto">
            <a:xfrm>
              <a:off x="1901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62" name="Line 14"/>
            <p:cNvSpPr>
              <a:spLocks noChangeShapeType="1"/>
            </p:cNvSpPr>
            <p:nvPr/>
          </p:nvSpPr>
          <p:spPr bwMode="auto">
            <a:xfrm>
              <a:off x="2060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63" name="Line 15"/>
            <p:cNvSpPr>
              <a:spLocks noChangeShapeType="1"/>
            </p:cNvSpPr>
            <p:nvPr/>
          </p:nvSpPr>
          <p:spPr bwMode="auto">
            <a:xfrm flipH="1" flipV="1">
              <a:off x="2215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64" name="Line 16"/>
            <p:cNvSpPr>
              <a:spLocks noChangeShapeType="1"/>
            </p:cNvSpPr>
            <p:nvPr/>
          </p:nvSpPr>
          <p:spPr bwMode="auto">
            <a:xfrm flipH="1" flipV="1">
              <a:off x="2352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65" name="Line 17"/>
            <p:cNvSpPr>
              <a:spLocks noChangeShapeType="1"/>
            </p:cNvSpPr>
            <p:nvPr/>
          </p:nvSpPr>
          <p:spPr bwMode="auto">
            <a:xfrm>
              <a:off x="2335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66" name="Line 18"/>
            <p:cNvSpPr>
              <a:spLocks noChangeShapeType="1"/>
            </p:cNvSpPr>
            <p:nvPr/>
          </p:nvSpPr>
          <p:spPr bwMode="auto">
            <a:xfrm>
              <a:off x="2503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67" name="Line 19"/>
            <p:cNvSpPr>
              <a:spLocks noChangeShapeType="1"/>
            </p:cNvSpPr>
            <p:nvPr/>
          </p:nvSpPr>
          <p:spPr bwMode="auto">
            <a:xfrm flipH="1" flipV="1">
              <a:off x="2654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68" name="Line 20"/>
            <p:cNvSpPr>
              <a:spLocks noChangeShapeType="1"/>
            </p:cNvSpPr>
            <p:nvPr/>
          </p:nvSpPr>
          <p:spPr bwMode="auto">
            <a:xfrm flipH="1" flipV="1">
              <a:off x="2959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69" name="Line 21"/>
            <p:cNvSpPr>
              <a:spLocks noChangeShapeType="1"/>
            </p:cNvSpPr>
            <p:nvPr/>
          </p:nvSpPr>
          <p:spPr bwMode="auto">
            <a:xfrm>
              <a:off x="2943" y="2606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70" name="Line 22"/>
            <p:cNvSpPr>
              <a:spLocks noChangeShapeType="1"/>
            </p:cNvSpPr>
            <p:nvPr/>
          </p:nvSpPr>
          <p:spPr bwMode="auto">
            <a:xfrm flipH="1" flipV="1">
              <a:off x="3097" y="2591"/>
              <a:ext cx="0" cy="23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71" name="Line 23"/>
            <p:cNvSpPr>
              <a:spLocks noChangeShapeType="1"/>
            </p:cNvSpPr>
            <p:nvPr/>
          </p:nvSpPr>
          <p:spPr bwMode="auto">
            <a:xfrm>
              <a:off x="880" y="2808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72" name="Line 24"/>
            <p:cNvSpPr>
              <a:spLocks noChangeShapeType="1"/>
            </p:cNvSpPr>
            <p:nvPr/>
          </p:nvSpPr>
          <p:spPr bwMode="auto">
            <a:xfrm>
              <a:off x="1165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73" name="Line 25"/>
            <p:cNvSpPr>
              <a:spLocks noChangeShapeType="1"/>
            </p:cNvSpPr>
            <p:nvPr/>
          </p:nvSpPr>
          <p:spPr bwMode="auto">
            <a:xfrm>
              <a:off x="1330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74" name="Line 26"/>
            <p:cNvSpPr>
              <a:spLocks noChangeShapeType="1"/>
            </p:cNvSpPr>
            <p:nvPr/>
          </p:nvSpPr>
          <p:spPr bwMode="auto">
            <a:xfrm>
              <a:off x="1605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75" name="Line 27"/>
            <p:cNvSpPr>
              <a:spLocks noChangeShapeType="1"/>
            </p:cNvSpPr>
            <p:nvPr/>
          </p:nvSpPr>
          <p:spPr bwMode="auto">
            <a:xfrm>
              <a:off x="2198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76" name="Line 28"/>
            <p:cNvSpPr>
              <a:spLocks noChangeShapeType="1"/>
            </p:cNvSpPr>
            <p:nvPr/>
          </p:nvSpPr>
          <p:spPr bwMode="auto">
            <a:xfrm>
              <a:off x="2638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77" name="Line 29"/>
            <p:cNvSpPr>
              <a:spLocks noChangeShapeType="1"/>
            </p:cNvSpPr>
            <p:nvPr/>
          </p:nvSpPr>
          <p:spPr bwMode="auto">
            <a:xfrm>
              <a:off x="2806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9678" name="Line 30"/>
            <p:cNvSpPr>
              <a:spLocks noChangeShapeType="1"/>
            </p:cNvSpPr>
            <p:nvPr/>
          </p:nvSpPr>
          <p:spPr bwMode="auto">
            <a:xfrm>
              <a:off x="3081" y="2809"/>
              <a:ext cx="17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19679" name="Group 31"/>
          <p:cNvGrpSpPr>
            <a:grpSpLocks/>
          </p:cNvGrpSpPr>
          <p:nvPr/>
        </p:nvGrpSpPr>
        <p:grpSpPr bwMode="auto">
          <a:xfrm>
            <a:off x="5664200" y="1433513"/>
            <a:ext cx="333375" cy="590550"/>
            <a:chOff x="4195" y="2365"/>
            <a:chExt cx="210" cy="372"/>
          </a:xfrm>
        </p:grpSpPr>
        <p:sp>
          <p:nvSpPr>
            <p:cNvPr id="1819680" name="AutoShape 32"/>
            <p:cNvSpPr>
              <a:spLocks noChangeArrowheads="1"/>
            </p:cNvSpPr>
            <p:nvPr/>
          </p:nvSpPr>
          <p:spPr bwMode="auto">
            <a:xfrm>
              <a:off x="4195" y="2543"/>
              <a:ext cx="210" cy="194"/>
            </a:xfrm>
            <a:prstGeom prst="rightArrow">
              <a:avLst>
                <a:gd name="adj1" fmla="val 42269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1819681" name="AutoShape 33"/>
            <p:cNvSpPr>
              <a:spLocks noChangeArrowheads="1"/>
            </p:cNvSpPr>
            <p:nvPr/>
          </p:nvSpPr>
          <p:spPr bwMode="auto">
            <a:xfrm>
              <a:off x="4195" y="2365"/>
              <a:ext cx="210" cy="194"/>
            </a:xfrm>
            <a:prstGeom prst="rightArrow">
              <a:avLst>
                <a:gd name="adj1" fmla="val 42269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Verdana" charset="0"/>
              </a:endParaRPr>
            </a:p>
          </p:txBody>
        </p:sp>
      </p:grpSp>
      <p:grpSp>
        <p:nvGrpSpPr>
          <p:cNvPr id="1819682" name="Group 34"/>
          <p:cNvGrpSpPr>
            <a:grpSpLocks/>
          </p:cNvGrpSpPr>
          <p:nvPr/>
        </p:nvGrpSpPr>
        <p:grpSpPr bwMode="auto">
          <a:xfrm>
            <a:off x="3362325" y="55563"/>
            <a:ext cx="2420938" cy="541337"/>
            <a:chOff x="3464" y="1373"/>
            <a:chExt cx="1525" cy="341"/>
          </a:xfrm>
        </p:grpSpPr>
        <p:sp>
          <p:nvSpPr>
            <p:cNvPr id="1819683" name="Rectangle 35"/>
            <p:cNvSpPr>
              <a:spLocks noChangeArrowheads="1"/>
            </p:cNvSpPr>
            <p:nvPr/>
          </p:nvSpPr>
          <p:spPr bwMode="auto">
            <a:xfrm>
              <a:off x="3465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9684" name="Rectangle 36"/>
            <p:cNvSpPr>
              <a:spLocks noChangeArrowheads="1"/>
            </p:cNvSpPr>
            <p:nvPr/>
          </p:nvSpPr>
          <p:spPr bwMode="auto">
            <a:xfrm>
              <a:off x="3520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9685" name="Rectangle 37"/>
            <p:cNvSpPr>
              <a:spLocks noChangeArrowheads="1"/>
            </p:cNvSpPr>
            <p:nvPr/>
          </p:nvSpPr>
          <p:spPr bwMode="auto">
            <a:xfrm>
              <a:off x="3629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9686" name="Rectangle 38"/>
            <p:cNvSpPr>
              <a:spLocks noChangeArrowheads="1"/>
            </p:cNvSpPr>
            <p:nvPr/>
          </p:nvSpPr>
          <p:spPr bwMode="auto">
            <a:xfrm>
              <a:off x="3684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9687" name="Rectangle 39"/>
            <p:cNvSpPr>
              <a:spLocks noChangeArrowheads="1"/>
            </p:cNvSpPr>
            <p:nvPr/>
          </p:nvSpPr>
          <p:spPr bwMode="auto">
            <a:xfrm>
              <a:off x="3793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9688" name="Rectangle 40"/>
            <p:cNvSpPr>
              <a:spLocks noChangeArrowheads="1"/>
            </p:cNvSpPr>
            <p:nvPr/>
          </p:nvSpPr>
          <p:spPr bwMode="auto">
            <a:xfrm>
              <a:off x="3902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9689" name="Rectangle 41"/>
            <p:cNvSpPr>
              <a:spLocks noChangeArrowheads="1"/>
            </p:cNvSpPr>
            <p:nvPr/>
          </p:nvSpPr>
          <p:spPr bwMode="auto">
            <a:xfrm>
              <a:off x="4120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9690" name="Rectangle 42"/>
            <p:cNvSpPr>
              <a:spLocks noChangeArrowheads="1"/>
            </p:cNvSpPr>
            <p:nvPr/>
          </p:nvSpPr>
          <p:spPr bwMode="auto">
            <a:xfrm>
              <a:off x="4284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9691" name="Rectangle 43"/>
            <p:cNvSpPr>
              <a:spLocks noChangeArrowheads="1"/>
            </p:cNvSpPr>
            <p:nvPr/>
          </p:nvSpPr>
          <p:spPr bwMode="auto">
            <a:xfrm>
              <a:off x="4339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9692" name="Rectangle 44"/>
            <p:cNvSpPr>
              <a:spLocks noChangeArrowheads="1"/>
            </p:cNvSpPr>
            <p:nvPr/>
          </p:nvSpPr>
          <p:spPr bwMode="auto">
            <a:xfrm>
              <a:off x="4547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9693" name="Rectangle 45"/>
            <p:cNvSpPr>
              <a:spLocks noChangeArrowheads="1"/>
            </p:cNvSpPr>
            <p:nvPr/>
          </p:nvSpPr>
          <p:spPr bwMode="auto">
            <a:xfrm>
              <a:off x="4603" y="1373"/>
              <a:ext cx="56" cy="34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9694" name="Line 46"/>
            <p:cNvSpPr>
              <a:spLocks noChangeShapeType="1"/>
            </p:cNvSpPr>
            <p:nvPr/>
          </p:nvSpPr>
          <p:spPr bwMode="auto">
            <a:xfrm>
              <a:off x="3464" y="1707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19695" name="AutoShape 47"/>
          <p:cNvSpPr>
            <a:spLocks noChangeArrowheads="1"/>
          </p:cNvSpPr>
          <p:nvPr/>
        </p:nvSpPr>
        <p:spPr bwMode="auto">
          <a:xfrm>
            <a:off x="2776538" y="1393825"/>
            <a:ext cx="660400" cy="673100"/>
          </a:xfrm>
          <a:prstGeom prst="star5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19696" name="Picture 48" descr="RATF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3116263"/>
            <a:ext cx="3940175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9697" name="AutoShape 49"/>
          <p:cNvSpPr>
            <a:spLocks noChangeArrowheads="1"/>
          </p:cNvSpPr>
          <p:nvPr/>
        </p:nvSpPr>
        <p:spPr bwMode="auto">
          <a:xfrm>
            <a:off x="4373563" y="2259013"/>
            <a:ext cx="396875" cy="573087"/>
          </a:xfrm>
          <a:prstGeom prst="downArrow">
            <a:avLst>
              <a:gd name="adj1" fmla="val 50000"/>
              <a:gd name="adj2" fmla="val 36100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819698" name="Text Box 50"/>
          <p:cNvSpPr txBox="1">
            <a:spLocks noChangeArrowheads="1"/>
          </p:cNvSpPr>
          <p:nvPr/>
        </p:nvSpPr>
        <p:spPr bwMode="auto">
          <a:xfrm>
            <a:off x="4108450" y="6264275"/>
            <a:ext cx="503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Verdana" charset="0"/>
              </a:rPr>
              <a:t>Flutter Shutter: Coded Filter</a:t>
            </a:r>
          </a:p>
        </p:txBody>
      </p:sp>
      <p:sp>
        <p:nvSpPr>
          <p:cNvPr id="1819699" name="Text Box 51"/>
          <p:cNvSpPr txBox="1">
            <a:spLocks noChangeArrowheads="1"/>
          </p:cNvSpPr>
          <p:nvPr/>
        </p:nvSpPr>
        <p:spPr bwMode="auto">
          <a:xfrm>
            <a:off x="3000375" y="4822825"/>
            <a:ext cx="34274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Verdana" charset="0"/>
              </a:rPr>
              <a:t>Preserves High Frequencies!!!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69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1698" name="Group 2"/>
          <p:cNvGrpSpPr>
            <a:grpSpLocks/>
          </p:cNvGrpSpPr>
          <p:nvPr/>
        </p:nvGrpSpPr>
        <p:grpSpPr bwMode="auto">
          <a:xfrm>
            <a:off x="649288" y="49213"/>
            <a:ext cx="3687762" cy="2938462"/>
            <a:chOff x="399" y="31"/>
            <a:chExt cx="2323" cy="1851"/>
          </a:xfrm>
        </p:grpSpPr>
        <p:sp>
          <p:nvSpPr>
            <p:cNvPr id="1821699" name="Line 3"/>
            <p:cNvSpPr>
              <a:spLocks noChangeShapeType="1"/>
            </p:cNvSpPr>
            <p:nvPr/>
          </p:nvSpPr>
          <p:spPr bwMode="auto">
            <a:xfrm rot="10800000">
              <a:off x="407" y="31"/>
              <a:ext cx="0" cy="185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1700" name="Line 4"/>
            <p:cNvSpPr>
              <a:spLocks noChangeShapeType="1"/>
            </p:cNvSpPr>
            <p:nvPr/>
          </p:nvSpPr>
          <p:spPr bwMode="auto">
            <a:xfrm rot="16200000">
              <a:off x="1559" y="709"/>
              <a:ext cx="4" cy="232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21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578225"/>
            <a:ext cx="4303713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21702" name="Picture 6" descr="BlurredBayer2RGBNotWar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581400"/>
            <a:ext cx="4332287" cy="32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1703" name="Picture 7" descr="BoxF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655638"/>
            <a:ext cx="3776663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1704" name="Picture 8" descr="RATF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33425"/>
            <a:ext cx="3778250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21705" name="Group 9"/>
          <p:cNvGrpSpPr>
            <a:grpSpLocks/>
          </p:cNvGrpSpPr>
          <p:nvPr/>
        </p:nvGrpSpPr>
        <p:grpSpPr bwMode="auto">
          <a:xfrm>
            <a:off x="1160463" y="44450"/>
            <a:ext cx="2420937" cy="541338"/>
            <a:chOff x="840" y="1366"/>
            <a:chExt cx="1525" cy="341"/>
          </a:xfrm>
        </p:grpSpPr>
        <p:sp>
          <p:nvSpPr>
            <p:cNvPr id="1821706" name="Rectangle 10"/>
            <p:cNvSpPr>
              <a:spLocks noChangeArrowheads="1"/>
            </p:cNvSpPr>
            <p:nvPr/>
          </p:nvSpPr>
          <p:spPr bwMode="auto">
            <a:xfrm>
              <a:off x="84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07" name="Rectangle 11"/>
            <p:cNvSpPr>
              <a:spLocks noChangeArrowheads="1"/>
            </p:cNvSpPr>
            <p:nvPr/>
          </p:nvSpPr>
          <p:spPr bwMode="auto">
            <a:xfrm>
              <a:off x="895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08" name="Rectangle 12"/>
            <p:cNvSpPr>
              <a:spLocks noChangeArrowheads="1"/>
            </p:cNvSpPr>
            <p:nvPr/>
          </p:nvSpPr>
          <p:spPr bwMode="auto">
            <a:xfrm>
              <a:off x="95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09" name="Rectangle 13"/>
            <p:cNvSpPr>
              <a:spLocks noChangeArrowheads="1"/>
            </p:cNvSpPr>
            <p:nvPr/>
          </p:nvSpPr>
          <p:spPr bwMode="auto">
            <a:xfrm>
              <a:off x="100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10" name="Rectangle 14"/>
            <p:cNvSpPr>
              <a:spLocks noChangeArrowheads="1"/>
            </p:cNvSpPr>
            <p:nvPr/>
          </p:nvSpPr>
          <p:spPr bwMode="auto">
            <a:xfrm>
              <a:off x="1059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11" name="Rectangle 15"/>
            <p:cNvSpPr>
              <a:spLocks noChangeArrowheads="1"/>
            </p:cNvSpPr>
            <p:nvPr/>
          </p:nvSpPr>
          <p:spPr bwMode="auto">
            <a:xfrm>
              <a:off x="1113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12" name="Rectangle 16"/>
            <p:cNvSpPr>
              <a:spLocks noChangeArrowheads="1"/>
            </p:cNvSpPr>
            <p:nvPr/>
          </p:nvSpPr>
          <p:spPr bwMode="auto">
            <a:xfrm>
              <a:off x="116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13" name="Rectangle 17"/>
            <p:cNvSpPr>
              <a:spLocks noChangeArrowheads="1"/>
            </p:cNvSpPr>
            <p:nvPr/>
          </p:nvSpPr>
          <p:spPr bwMode="auto">
            <a:xfrm>
              <a:off x="122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14" name="Rectangle 18"/>
            <p:cNvSpPr>
              <a:spLocks noChangeArrowheads="1"/>
            </p:cNvSpPr>
            <p:nvPr/>
          </p:nvSpPr>
          <p:spPr bwMode="auto">
            <a:xfrm>
              <a:off x="1277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15" name="Rectangle 19"/>
            <p:cNvSpPr>
              <a:spLocks noChangeArrowheads="1"/>
            </p:cNvSpPr>
            <p:nvPr/>
          </p:nvSpPr>
          <p:spPr bwMode="auto">
            <a:xfrm>
              <a:off x="133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16" name="Rectangle 20"/>
            <p:cNvSpPr>
              <a:spLocks noChangeArrowheads="1"/>
            </p:cNvSpPr>
            <p:nvPr/>
          </p:nvSpPr>
          <p:spPr bwMode="auto">
            <a:xfrm>
              <a:off x="1386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17" name="Rectangle 21"/>
            <p:cNvSpPr>
              <a:spLocks noChangeArrowheads="1"/>
            </p:cNvSpPr>
            <p:nvPr/>
          </p:nvSpPr>
          <p:spPr bwMode="auto">
            <a:xfrm>
              <a:off x="1441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18" name="Rectangle 22"/>
            <p:cNvSpPr>
              <a:spLocks noChangeArrowheads="1"/>
            </p:cNvSpPr>
            <p:nvPr/>
          </p:nvSpPr>
          <p:spPr bwMode="auto">
            <a:xfrm>
              <a:off x="1495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19" name="Rectangle 23"/>
            <p:cNvSpPr>
              <a:spLocks noChangeArrowheads="1"/>
            </p:cNvSpPr>
            <p:nvPr/>
          </p:nvSpPr>
          <p:spPr bwMode="auto">
            <a:xfrm>
              <a:off x="155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20" name="Rectangle 24"/>
            <p:cNvSpPr>
              <a:spLocks noChangeArrowheads="1"/>
            </p:cNvSpPr>
            <p:nvPr/>
          </p:nvSpPr>
          <p:spPr bwMode="auto">
            <a:xfrm>
              <a:off x="160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21" name="Rectangle 25"/>
            <p:cNvSpPr>
              <a:spLocks noChangeArrowheads="1"/>
            </p:cNvSpPr>
            <p:nvPr/>
          </p:nvSpPr>
          <p:spPr bwMode="auto">
            <a:xfrm>
              <a:off x="1659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22" name="Rectangle 26"/>
            <p:cNvSpPr>
              <a:spLocks noChangeArrowheads="1"/>
            </p:cNvSpPr>
            <p:nvPr/>
          </p:nvSpPr>
          <p:spPr bwMode="auto">
            <a:xfrm>
              <a:off x="171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23" name="Rectangle 27"/>
            <p:cNvSpPr>
              <a:spLocks noChangeArrowheads="1"/>
            </p:cNvSpPr>
            <p:nvPr/>
          </p:nvSpPr>
          <p:spPr bwMode="auto">
            <a:xfrm>
              <a:off x="176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24" name="Rectangle 28"/>
            <p:cNvSpPr>
              <a:spLocks noChangeArrowheads="1"/>
            </p:cNvSpPr>
            <p:nvPr/>
          </p:nvSpPr>
          <p:spPr bwMode="auto">
            <a:xfrm>
              <a:off x="1823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25" name="Rectangle 29"/>
            <p:cNvSpPr>
              <a:spLocks noChangeArrowheads="1"/>
            </p:cNvSpPr>
            <p:nvPr/>
          </p:nvSpPr>
          <p:spPr bwMode="auto">
            <a:xfrm>
              <a:off x="1877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26" name="Rectangle 30"/>
            <p:cNvSpPr>
              <a:spLocks noChangeArrowheads="1"/>
            </p:cNvSpPr>
            <p:nvPr/>
          </p:nvSpPr>
          <p:spPr bwMode="auto">
            <a:xfrm>
              <a:off x="193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27" name="Rectangle 31"/>
            <p:cNvSpPr>
              <a:spLocks noChangeArrowheads="1"/>
            </p:cNvSpPr>
            <p:nvPr/>
          </p:nvSpPr>
          <p:spPr bwMode="auto">
            <a:xfrm>
              <a:off x="1986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28" name="Rectangle 32"/>
            <p:cNvSpPr>
              <a:spLocks noChangeArrowheads="1"/>
            </p:cNvSpPr>
            <p:nvPr/>
          </p:nvSpPr>
          <p:spPr bwMode="auto">
            <a:xfrm>
              <a:off x="203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29" name="Line 33"/>
            <p:cNvSpPr>
              <a:spLocks noChangeShapeType="1"/>
            </p:cNvSpPr>
            <p:nvPr/>
          </p:nvSpPr>
          <p:spPr bwMode="auto">
            <a:xfrm>
              <a:off x="840" y="1694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21730" name="Group 34"/>
          <p:cNvGrpSpPr>
            <a:grpSpLocks/>
          </p:cNvGrpSpPr>
          <p:nvPr/>
        </p:nvGrpSpPr>
        <p:grpSpPr bwMode="auto">
          <a:xfrm>
            <a:off x="5707063" y="46038"/>
            <a:ext cx="2420937" cy="541337"/>
            <a:chOff x="3464" y="1373"/>
            <a:chExt cx="1525" cy="341"/>
          </a:xfrm>
        </p:grpSpPr>
        <p:sp>
          <p:nvSpPr>
            <p:cNvPr id="1821731" name="Rectangle 35"/>
            <p:cNvSpPr>
              <a:spLocks noChangeArrowheads="1"/>
            </p:cNvSpPr>
            <p:nvPr/>
          </p:nvSpPr>
          <p:spPr bwMode="auto">
            <a:xfrm>
              <a:off x="3465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32" name="Rectangle 36"/>
            <p:cNvSpPr>
              <a:spLocks noChangeArrowheads="1"/>
            </p:cNvSpPr>
            <p:nvPr/>
          </p:nvSpPr>
          <p:spPr bwMode="auto">
            <a:xfrm>
              <a:off x="3520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33" name="Rectangle 37"/>
            <p:cNvSpPr>
              <a:spLocks noChangeArrowheads="1"/>
            </p:cNvSpPr>
            <p:nvPr/>
          </p:nvSpPr>
          <p:spPr bwMode="auto">
            <a:xfrm>
              <a:off x="3629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34" name="Rectangle 38"/>
            <p:cNvSpPr>
              <a:spLocks noChangeArrowheads="1"/>
            </p:cNvSpPr>
            <p:nvPr/>
          </p:nvSpPr>
          <p:spPr bwMode="auto">
            <a:xfrm>
              <a:off x="3684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35" name="Rectangle 39"/>
            <p:cNvSpPr>
              <a:spLocks noChangeArrowheads="1"/>
            </p:cNvSpPr>
            <p:nvPr/>
          </p:nvSpPr>
          <p:spPr bwMode="auto">
            <a:xfrm>
              <a:off x="3793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36" name="Rectangle 40"/>
            <p:cNvSpPr>
              <a:spLocks noChangeArrowheads="1"/>
            </p:cNvSpPr>
            <p:nvPr/>
          </p:nvSpPr>
          <p:spPr bwMode="auto">
            <a:xfrm>
              <a:off x="3902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37" name="Rectangle 41"/>
            <p:cNvSpPr>
              <a:spLocks noChangeArrowheads="1"/>
            </p:cNvSpPr>
            <p:nvPr/>
          </p:nvSpPr>
          <p:spPr bwMode="auto">
            <a:xfrm>
              <a:off x="4120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38" name="Rectangle 42"/>
            <p:cNvSpPr>
              <a:spLocks noChangeArrowheads="1"/>
            </p:cNvSpPr>
            <p:nvPr/>
          </p:nvSpPr>
          <p:spPr bwMode="auto">
            <a:xfrm>
              <a:off x="4284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39" name="Rectangle 43"/>
            <p:cNvSpPr>
              <a:spLocks noChangeArrowheads="1"/>
            </p:cNvSpPr>
            <p:nvPr/>
          </p:nvSpPr>
          <p:spPr bwMode="auto">
            <a:xfrm>
              <a:off x="4339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40" name="Rectangle 44"/>
            <p:cNvSpPr>
              <a:spLocks noChangeArrowheads="1"/>
            </p:cNvSpPr>
            <p:nvPr/>
          </p:nvSpPr>
          <p:spPr bwMode="auto">
            <a:xfrm>
              <a:off x="4547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41" name="Rectangle 45"/>
            <p:cNvSpPr>
              <a:spLocks noChangeArrowheads="1"/>
            </p:cNvSpPr>
            <p:nvPr/>
          </p:nvSpPr>
          <p:spPr bwMode="auto">
            <a:xfrm>
              <a:off x="4603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1742" name="Line 46"/>
            <p:cNvSpPr>
              <a:spLocks noChangeShapeType="1"/>
            </p:cNvSpPr>
            <p:nvPr/>
          </p:nvSpPr>
          <p:spPr bwMode="auto">
            <a:xfrm>
              <a:off x="3464" y="1707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21743" name="Text Box 47"/>
          <p:cNvSpPr txBox="1">
            <a:spLocks noChangeArrowheads="1"/>
          </p:cNvSpPr>
          <p:nvPr/>
        </p:nvSpPr>
        <p:spPr bwMode="auto">
          <a:xfrm>
            <a:off x="3513138" y="0"/>
            <a:ext cx="2116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Verdana" charset="0"/>
              </a:rPr>
              <a:t>Comparison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3581400"/>
            <a:ext cx="4168775" cy="320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822723" name="Picture 3" descr="DeblurrLSMylcuyW=314p=1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581400"/>
            <a:ext cx="4325938" cy="320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24" name="Line 4"/>
          <p:cNvSpPr>
            <a:spLocks noChangeShapeType="1"/>
          </p:cNvSpPr>
          <p:nvPr/>
        </p:nvSpPr>
        <p:spPr bwMode="auto">
          <a:xfrm flipV="1">
            <a:off x="-15875" y="3890963"/>
            <a:ext cx="957263" cy="13589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25" name="Line 5"/>
          <p:cNvSpPr>
            <a:spLocks noChangeShapeType="1"/>
          </p:cNvSpPr>
          <p:nvPr/>
        </p:nvSpPr>
        <p:spPr bwMode="auto">
          <a:xfrm flipV="1">
            <a:off x="-22225" y="4010025"/>
            <a:ext cx="1660525" cy="1255713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26" name="Line 6"/>
          <p:cNvSpPr>
            <a:spLocks noChangeShapeType="1"/>
          </p:cNvSpPr>
          <p:nvPr/>
        </p:nvSpPr>
        <p:spPr bwMode="auto">
          <a:xfrm flipV="1">
            <a:off x="0" y="4022725"/>
            <a:ext cx="2381250" cy="1243013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22727" name="Group 7"/>
          <p:cNvGrpSpPr>
            <a:grpSpLocks/>
          </p:cNvGrpSpPr>
          <p:nvPr/>
        </p:nvGrpSpPr>
        <p:grpSpPr bwMode="auto">
          <a:xfrm>
            <a:off x="549275" y="742950"/>
            <a:ext cx="3687763" cy="2695575"/>
            <a:chOff x="399" y="31"/>
            <a:chExt cx="2323" cy="1851"/>
          </a:xfrm>
        </p:grpSpPr>
        <p:sp>
          <p:nvSpPr>
            <p:cNvPr id="1822728" name="Line 8"/>
            <p:cNvSpPr>
              <a:spLocks noChangeShapeType="1"/>
            </p:cNvSpPr>
            <p:nvPr/>
          </p:nvSpPr>
          <p:spPr bwMode="auto">
            <a:xfrm rot="10800000">
              <a:off x="407" y="31"/>
              <a:ext cx="0" cy="185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2729" name="Line 9"/>
            <p:cNvSpPr>
              <a:spLocks noChangeShapeType="1"/>
            </p:cNvSpPr>
            <p:nvPr/>
          </p:nvSpPr>
          <p:spPr bwMode="auto">
            <a:xfrm rot="16200000">
              <a:off x="1559" y="709"/>
              <a:ext cx="4" cy="232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22730" name="Picture 10" descr="RATInverseF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677863"/>
            <a:ext cx="3776662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31" name="Picture 11" descr="BoxInverseF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677863"/>
            <a:ext cx="3778250" cy="2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22732" name="Group 12"/>
          <p:cNvGrpSpPr>
            <a:grpSpLocks/>
          </p:cNvGrpSpPr>
          <p:nvPr/>
        </p:nvGrpSpPr>
        <p:grpSpPr bwMode="auto">
          <a:xfrm>
            <a:off x="5829300" y="46038"/>
            <a:ext cx="2420938" cy="541337"/>
            <a:chOff x="3464" y="1373"/>
            <a:chExt cx="1525" cy="341"/>
          </a:xfrm>
        </p:grpSpPr>
        <p:sp>
          <p:nvSpPr>
            <p:cNvPr id="1822733" name="Rectangle 13"/>
            <p:cNvSpPr>
              <a:spLocks noChangeArrowheads="1"/>
            </p:cNvSpPr>
            <p:nvPr/>
          </p:nvSpPr>
          <p:spPr bwMode="auto">
            <a:xfrm>
              <a:off x="3465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34" name="Rectangle 14"/>
            <p:cNvSpPr>
              <a:spLocks noChangeArrowheads="1"/>
            </p:cNvSpPr>
            <p:nvPr/>
          </p:nvSpPr>
          <p:spPr bwMode="auto">
            <a:xfrm>
              <a:off x="3520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35" name="Rectangle 15"/>
            <p:cNvSpPr>
              <a:spLocks noChangeArrowheads="1"/>
            </p:cNvSpPr>
            <p:nvPr/>
          </p:nvSpPr>
          <p:spPr bwMode="auto">
            <a:xfrm>
              <a:off x="3629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36" name="Rectangle 16"/>
            <p:cNvSpPr>
              <a:spLocks noChangeArrowheads="1"/>
            </p:cNvSpPr>
            <p:nvPr/>
          </p:nvSpPr>
          <p:spPr bwMode="auto">
            <a:xfrm>
              <a:off x="3684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37" name="Rectangle 17"/>
            <p:cNvSpPr>
              <a:spLocks noChangeArrowheads="1"/>
            </p:cNvSpPr>
            <p:nvPr/>
          </p:nvSpPr>
          <p:spPr bwMode="auto">
            <a:xfrm>
              <a:off x="3793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38" name="Rectangle 18"/>
            <p:cNvSpPr>
              <a:spLocks noChangeArrowheads="1"/>
            </p:cNvSpPr>
            <p:nvPr/>
          </p:nvSpPr>
          <p:spPr bwMode="auto">
            <a:xfrm>
              <a:off x="3902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39" name="Rectangle 19"/>
            <p:cNvSpPr>
              <a:spLocks noChangeArrowheads="1"/>
            </p:cNvSpPr>
            <p:nvPr/>
          </p:nvSpPr>
          <p:spPr bwMode="auto">
            <a:xfrm>
              <a:off x="4120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40" name="Rectangle 20"/>
            <p:cNvSpPr>
              <a:spLocks noChangeArrowheads="1"/>
            </p:cNvSpPr>
            <p:nvPr/>
          </p:nvSpPr>
          <p:spPr bwMode="auto">
            <a:xfrm>
              <a:off x="4284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41" name="Rectangle 21"/>
            <p:cNvSpPr>
              <a:spLocks noChangeArrowheads="1"/>
            </p:cNvSpPr>
            <p:nvPr/>
          </p:nvSpPr>
          <p:spPr bwMode="auto">
            <a:xfrm>
              <a:off x="4339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42" name="Rectangle 22"/>
            <p:cNvSpPr>
              <a:spLocks noChangeArrowheads="1"/>
            </p:cNvSpPr>
            <p:nvPr/>
          </p:nvSpPr>
          <p:spPr bwMode="auto">
            <a:xfrm>
              <a:off x="4547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43" name="Rectangle 23"/>
            <p:cNvSpPr>
              <a:spLocks noChangeArrowheads="1"/>
            </p:cNvSpPr>
            <p:nvPr/>
          </p:nvSpPr>
          <p:spPr bwMode="auto">
            <a:xfrm>
              <a:off x="4603" y="1373"/>
              <a:ext cx="56" cy="34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44" name="Line 24"/>
            <p:cNvSpPr>
              <a:spLocks noChangeShapeType="1"/>
            </p:cNvSpPr>
            <p:nvPr/>
          </p:nvSpPr>
          <p:spPr bwMode="auto">
            <a:xfrm>
              <a:off x="3464" y="1707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22745" name="Group 25"/>
          <p:cNvGrpSpPr>
            <a:grpSpLocks/>
          </p:cNvGrpSpPr>
          <p:nvPr/>
        </p:nvGrpSpPr>
        <p:grpSpPr bwMode="auto">
          <a:xfrm>
            <a:off x="1171575" y="44450"/>
            <a:ext cx="2420938" cy="541338"/>
            <a:chOff x="840" y="1366"/>
            <a:chExt cx="1525" cy="341"/>
          </a:xfrm>
        </p:grpSpPr>
        <p:sp>
          <p:nvSpPr>
            <p:cNvPr id="1822746" name="Rectangle 26"/>
            <p:cNvSpPr>
              <a:spLocks noChangeArrowheads="1"/>
            </p:cNvSpPr>
            <p:nvPr/>
          </p:nvSpPr>
          <p:spPr bwMode="auto">
            <a:xfrm>
              <a:off x="84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47" name="Rectangle 27"/>
            <p:cNvSpPr>
              <a:spLocks noChangeArrowheads="1"/>
            </p:cNvSpPr>
            <p:nvPr/>
          </p:nvSpPr>
          <p:spPr bwMode="auto">
            <a:xfrm>
              <a:off x="895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48" name="Rectangle 28"/>
            <p:cNvSpPr>
              <a:spLocks noChangeArrowheads="1"/>
            </p:cNvSpPr>
            <p:nvPr/>
          </p:nvSpPr>
          <p:spPr bwMode="auto">
            <a:xfrm>
              <a:off x="95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49" name="Rectangle 29"/>
            <p:cNvSpPr>
              <a:spLocks noChangeArrowheads="1"/>
            </p:cNvSpPr>
            <p:nvPr/>
          </p:nvSpPr>
          <p:spPr bwMode="auto">
            <a:xfrm>
              <a:off x="100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50" name="Rectangle 30"/>
            <p:cNvSpPr>
              <a:spLocks noChangeArrowheads="1"/>
            </p:cNvSpPr>
            <p:nvPr/>
          </p:nvSpPr>
          <p:spPr bwMode="auto">
            <a:xfrm>
              <a:off x="1059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51" name="Rectangle 31"/>
            <p:cNvSpPr>
              <a:spLocks noChangeArrowheads="1"/>
            </p:cNvSpPr>
            <p:nvPr/>
          </p:nvSpPr>
          <p:spPr bwMode="auto">
            <a:xfrm>
              <a:off x="1113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52" name="Rectangle 32"/>
            <p:cNvSpPr>
              <a:spLocks noChangeArrowheads="1"/>
            </p:cNvSpPr>
            <p:nvPr/>
          </p:nvSpPr>
          <p:spPr bwMode="auto">
            <a:xfrm>
              <a:off x="116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53" name="Rectangle 33"/>
            <p:cNvSpPr>
              <a:spLocks noChangeArrowheads="1"/>
            </p:cNvSpPr>
            <p:nvPr/>
          </p:nvSpPr>
          <p:spPr bwMode="auto">
            <a:xfrm>
              <a:off x="122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54" name="Rectangle 34"/>
            <p:cNvSpPr>
              <a:spLocks noChangeArrowheads="1"/>
            </p:cNvSpPr>
            <p:nvPr/>
          </p:nvSpPr>
          <p:spPr bwMode="auto">
            <a:xfrm>
              <a:off x="1277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55" name="Rectangle 35"/>
            <p:cNvSpPr>
              <a:spLocks noChangeArrowheads="1"/>
            </p:cNvSpPr>
            <p:nvPr/>
          </p:nvSpPr>
          <p:spPr bwMode="auto">
            <a:xfrm>
              <a:off x="133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56" name="Rectangle 36"/>
            <p:cNvSpPr>
              <a:spLocks noChangeArrowheads="1"/>
            </p:cNvSpPr>
            <p:nvPr/>
          </p:nvSpPr>
          <p:spPr bwMode="auto">
            <a:xfrm>
              <a:off x="1386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57" name="Rectangle 37"/>
            <p:cNvSpPr>
              <a:spLocks noChangeArrowheads="1"/>
            </p:cNvSpPr>
            <p:nvPr/>
          </p:nvSpPr>
          <p:spPr bwMode="auto">
            <a:xfrm>
              <a:off x="1441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58" name="Rectangle 38"/>
            <p:cNvSpPr>
              <a:spLocks noChangeArrowheads="1"/>
            </p:cNvSpPr>
            <p:nvPr/>
          </p:nvSpPr>
          <p:spPr bwMode="auto">
            <a:xfrm>
              <a:off x="1495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59" name="Rectangle 39"/>
            <p:cNvSpPr>
              <a:spLocks noChangeArrowheads="1"/>
            </p:cNvSpPr>
            <p:nvPr/>
          </p:nvSpPr>
          <p:spPr bwMode="auto">
            <a:xfrm>
              <a:off x="1550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60" name="Rectangle 40"/>
            <p:cNvSpPr>
              <a:spLocks noChangeArrowheads="1"/>
            </p:cNvSpPr>
            <p:nvPr/>
          </p:nvSpPr>
          <p:spPr bwMode="auto">
            <a:xfrm>
              <a:off x="160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61" name="Rectangle 41"/>
            <p:cNvSpPr>
              <a:spLocks noChangeArrowheads="1"/>
            </p:cNvSpPr>
            <p:nvPr/>
          </p:nvSpPr>
          <p:spPr bwMode="auto">
            <a:xfrm>
              <a:off x="1659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62" name="Rectangle 42"/>
            <p:cNvSpPr>
              <a:spLocks noChangeArrowheads="1"/>
            </p:cNvSpPr>
            <p:nvPr/>
          </p:nvSpPr>
          <p:spPr bwMode="auto">
            <a:xfrm>
              <a:off x="1714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63" name="Rectangle 43"/>
            <p:cNvSpPr>
              <a:spLocks noChangeArrowheads="1"/>
            </p:cNvSpPr>
            <p:nvPr/>
          </p:nvSpPr>
          <p:spPr bwMode="auto">
            <a:xfrm>
              <a:off x="176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64" name="Rectangle 44"/>
            <p:cNvSpPr>
              <a:spLocks noChangeArrowheads="1"/>
            </p:cNvSpPr>
            <p:nvPr/>
          </p:nvSpPr>
          <p:spPr bwMode="auto">
            <a:xfrm>
              <a:off x="1823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65" name="Rectangle 45"/>
            <p:cNvSpPr>
              <a:spLocks noChangeArrowheads="1"/>
            </p:cNvSpPr>
            <p:nvPr/>
          </p:nvSpPr>
          <p:spPr bwMode="auto">
            <a:xfrm>
              <a:off x="1877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66" name="Rectangle 46"/>
            <p:cNvSpPr>
              <a:spLocks noChangeArrowheads="1"/>
            </p:cNvSpPr>
            <p:nvPr/>
          </p:nvSpPr>
          <p:spPr bwMode="auto">
            <a:xfrm>
              <a:off x="1932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67" name="Rectangle 47"/>
            <p:cNvSpPr>
              <a:spLocks noChangeArrowheads="1"/>
            </p:cNvSpPr>
            <p:nvPr/>
          </p:nvSpPr>
          <p:spPr bwMode="auto">
            <a:xfrm>
              <a:off x="1986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68" name="Rectangle 48"/>
            <p:cNvSpPr>
              <a:spLocks noChangeArrowheads="1"/>
            </p:cNvSpPr>
            <p:nvPr/>
          </p:nvSpPr>
          <p:spPr bwMode="auto">
            <a:xfrm>
              <a:off x="2038" y="1366"/>
              <a:ext cx="56" cy="341"/>
            </a:xfrm>
            <a:prstGeom prst="rect">
              <a:avLst/>
            </a:prstGeom>
            <a:solidFill>
              <a:srgbClr val="FF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2769" name="Line 49"/>
            <p:cNvSpPr>
              <a:spLocks noChangeShapeType="1"/>
            </p:cNvSpPr>
            <p:nvPr/>
          </p:nvSpPr>
          <p:spPr bwMode="auto">
            <a:xfrm>
              <a:off x="840" y="1694"/>
              <a:ext cx="1525" cy="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22770" name="Text Box 50"/>
          <p:cNvSpPr txBox="1">
            <a:spLocks noChangeArrowheads="1"/>
          </p:cNvSpPr>
          <p:nvPr/>
        </p:nvSpPr>
        <p:spPr bwMode="auto">
          <a:xfrm>
            <a:off x="1011238" y="2678113"/>
            <a:ext cx="3194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Verdana" charset="0"/>
              </a:rPr>
              <a:t>Inverse Filter Unstable</a:t>
            </a:r>
          </a:p>
        </p:txBody>
      </p:sp>
      <p:sp>
        <p:nvSpPr>
          <p:cNvPr id="1822771" name="Text Box 51"/>
          <p:cNvSpPr txBox="1">
            <a:spLocks noChangeArrowheads="1"/>
          </p:cNvSpPr>
          <p:nvPr/>
        </p:nvSpPr>
        <p:spPr bwMode="auto">
          <a:xfrm>
            <a:off x="5432425" y="1028700"/>
            <a:ext cx="3194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Verdana" charset="0"/>
              </a:rPr>
              <a:t>Inverse Filter stable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24" grpId="0" animBg="1"/>
      <p:bldP spid="1822725" grpId="0" animBg="1"/>
      <p:bldP spid="182272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5794" name="Picture 2" descr="BlurredBayer2RGBWar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0"/>
            <a:ext cx="8950325" cy="330200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5795" name="Picture 3" descr="DeblurrLSMylcuyW=730p=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3425825"/>
            <a:ext cx="8410575" cy="3302000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5796" name="Rectangle 4"/>
          <p:cNvSpPr>
            <a:spLocks noChangeArrowheads="1"/>
          </p:cNvSpPr>
          <p:nvPr/>
        </p:nvSpPr>
        <p:spPr bwMode="auto">
          <a:xfrm>
            <a:off x="2071688" y="5254625"/>
            <a:ext cx="727075" cy="661988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25797" name="Picture 5" descr="DeblurrLSMylcuyW=730p=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4568825"/>
            <a:ext cx="19113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5798" name="Rectangle 6"/>
          <p:cNvSpPr>
            <a:spLocks noChangeArrowheads="1"/>
          </p:cNvSpPr>
          <p:nvPr/>
        </p:nvSpPr>
        <p:spPr bwMode="auto">
          <a:xfrm>
            <a:off x="3783013" y="5543550"/>
            <a:ext cx="1657350" cy="488950"/>
          </a:xfrm>
          <a:prstGeom prst="rect">
            <a:avLst/>
          </a:prstGeom>
          <a:noFill/>
          <a:ln w="50800">
            <a:solidFill>
              <a:schemeClr val="bg1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25799" name="Picture 7" descr="DeblurrLSMylcuyW=730p=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5421313"/>
            <a:ext cx="2930525" cy="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5796" grpId="0" animBg="1"/>
      <p:bldP spid="182579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7842" name="Picture 2" descr="Image5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7843" name="Text Box 3"/>
          <p:cNvSpPr txBox="1">
            <a:spLocks noChangeArrowheads="1"/>
          </p:cNvSpPr>
          <p:nvPr/>
        </p:nvSpPr>
        <p:spPr bwMode="auto">
          <a:xfrm>
            <a:off x="6191250" y="6113463"/>
            <a:ext cx="2479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Verdana" charset="0"/>
              </a:rPr>
              <a:t>Input Image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8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29891" name="Picture 3" descr="DeblurrLSMylcuyW=217p=2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98813"/>
            <a:ext cx="8839200" cy="32162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9892" name="Picture 4" descr="BlurredBayer2RGBWar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2238"/>
            <a:ext cx="8856663" cy="2613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9893" name="Text Box 5"/>
          <p:cNvSpPr txBox="1">
            <a:spLocks noChangeArrowheads="1"/>
          </p:cNvSpPr>
          <p:nvPr/>
        </p:nvSpPr>
        <p:spPr bwMode="auto">
          <a:xfrm>
            <a:off x="3254375" y="2763838"/>
            <a:ext cx="2633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Verdana" charset="0"/>
              </a:rPr>
              <a:t>Rectified Crop</a:t>
            </a:r>
          </a:p>
        </p:txBody>
      </p:sp>
      <p:sp>
        <p:nvSpPr>
          <p:cNvPr id="1829894" name="Text Box 6"/>
          <p:cNvSpPr txBox="1">
            <a:spLocks noChangeArrowheads="1"/>
          </p:cNvSpPr>
          <p:nvPr/>
        </p:nvSpPr>
        <p:spPr bwMode="auto">
          <a:xfrm>
            <a:off x="3001963" y="6411913"/>
            <a:ext cx="3140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Verdana" charset="0"/>
              </a:rPr>
              <a:t>Deblurred Result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98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176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1905000"/>
          </a:xfrm>
        </p:spPr>
        <p:txBody>
          <a:bodyPr/>
          <a:lstStyle/>
          <a:p>
            <a:r>
              <a:rPr lang="en-US"/>
              <a:t>Add a barrier to block off most of the rays</a:t>
            </a:r>
          </a:p>
          <a:p>
            <a:pPr lvl="1"/>
            <a:r>
              <a:rPr lang="en-US"/>
              <a:t>This reduces blurring</a:t>
            </a:r>
          </a:p>
          <a:p>
            <a:pPr lvl="1"/>
            <a:r>
              <a:rPr lang="en-US"/>
              <a:t>The opening known as the </a:t>
            </a:r>
            <a:r>
              <a:rPr lang="en-US" b="1"/>
              <a:t>aperture</a:t>
            </a:r>
          </a:p>
          <a:p>
            <a:pPr lvl="1"/>
            <a:r>
              <a:rPr lang="en-US"/>
              <a:t>How does this transform the image?</a:t>
            </a:r>
          </a:p>
        </p:txBody>
      </p:sp>
      <p:pic>
        <p:nvPicPr>
          <p:cNvPr id="1763332" name="Picture 4" descr="image-pinh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63333" name="Group 5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1763334" name="Line 6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335" name="Line 7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336" name="Line 8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337" name="Line 9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63338" name="Group 10"/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1763339" name="Line 11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340" name="Line 12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341" name="Line 13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342" name="Line 14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3343" name="Oval 15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3344" name="Oval 16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3345" name="Rectangle 17"/>
          <p:cNvSpPr>
            <a:spLocks noChangeArrowheads="1"/>
          </p:cNvSpPr>
          <p:nvPr/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143000" lvl="2" indent="-228600" algn="l" eaLnBrk="1" hangingPunct="1">
              <a:spcBef>
                <a:spcPct val="20000"/>
              </a:spcBef>
              <a:buFontTx/>
              <a:buChar char="–"/>
            </a:pPr>
            <a:endParaRPr lang="ru-RU" sz="1800">
              <a:latin typeface="Arial" charset="0"/>
            </a:endParaRPr>
          </a:p>
        </p:txBody>
      </p:sp>
      <p:sp>
        <p:nvSpPr>
          <p:cNvPr id="1763346" name="Text Box 18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latin typeface="Arial" charset="0"/>
                <a:cs typeface="Arial" charset="0"/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3345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Pinhole camera model</a:t>
            </a:r>
          </a:p>
        </p:txBody>
      </p:sp>
      <p:sp>
        <p:nvSpPr>
          <p:cNvPr id="176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8229600" cy="1981200"/>
          </a:xfrm>
        </p:spPr>
        <p:txBody>
          <a:bodyPr/>
          <a:lstStyle/>
          <a:p>
            <a:r>
              <a:rPr lang="en-US"/>
              <a:t>Pinhole model:</a:t>
            </a:r>
          </a:p>
          <a:p>
            <a:pPr lvl="1"/>
            <a:r>
              <a:rPr lang="en-US"/>
              <a:t>Captures </a:t>
            </a:r>
            <a:r>
              <a:rPr lang="en-US" b="1"/>
              <a:t>pencil of rays</a:t>
            </a:r>
            <a:r>
              <a:rPr lang="en-US"/>
              <a:t> – all rays through a single point</a:t>
            </a:r>
          </a:p>
          <a:p>
            <a:pPr lvl="1"/>
            <a:r>
              <a:rPr lang="en-US"/>
              <a:t>The point is called </a:t>
            </a:r>
            <a:r>
              <a:rPr lang="en-US" b="1"/>
              <a:t>Center of Projection (COP)</a:t>
            </a:r>
          </a:p>
          <a:p>
            <a:pPr lvl="1"/>
            <a:r>
              <a:rPr lang="en-US"/>
              <a:t>The image is formed on the </a:t>
            </a:r>
            <a:r>
              <a:rPr lang="en-US" b="1"/>
              <a:t>Image Plane</a:t>
            </a:r>
          </a:p>
          <a:p>
            <a:pPr lvl="1"/>
            <a:r>
              <a:rPr lang="en-US" b="1"/>
              <a:t>Effective focal length</a:t>
            </a:r>
            <a:r>
              <a:rPr lang="en-US" b="1" i="1"/>
              <a:t> f</a:t>
            </a:r>
            <a:r>
              <a:rPr lang="en-US"/>
              <a:t> is distance from COP to Image Plane</a:t>
            </a:r>
          </a:p>
        </p:txBody>
      </p:sp>
      <p:pic>
        <p:nvPicPr>
          <p:cNvPr id="1765380" name="Picture 4" descr="pinhole_dif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4572000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5381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latin typeface="Arial" charset="0"/>
                <a:cs typeface="Arial" charset="0"/>
              </a:rPr>
              <a:t>Slide by Steve Seitz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1" y="1415845"/>
            <a:ext cx="4419398" cy="3703580"/>
          </a:xfrm>
          <a:prstGeom prst="rect">
            <a:avLst/>
          </a:prstGeom>
        </p:spPr>
      </p:pic>
      <p:pic>
        <p:nvPicPr>
          <p:cNvPr id="1766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66404" name="Rectangle 4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000">
                <a:latin typeface="ＭＳ Ｐゴシック" charset="0"/>
                <a:cs typeface="Arial" charset="0"/>
              </a:rPr>
              <a:t>Figures © Stephen E. Palmer, 2002</a:t>
            </a:r>
          </a:p>
        </p:txBody>
      </p:sp>
      <p:sp>
        <p:nvSpPr>
          <p:cNvPr id="1766405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sz="3000"/>
              <a:t>Dimensionality Reduction Machine (3D to 2D)</a:t>
            </a:r>
          </a:p>
        </p:txBody>
      </p:sp>
      <p:sp>
        <p:nvSpPr>
          <p:cNvPr id="1766406" name="Text Box 6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i="1">
                <a:latin typeface="Arial" charset="0"/>
                <a:cs typeface="Arial" charset="0"/>
              </a:rPr>
              <a:t>3D world</a:t>
            </a:r>
          </a:p>
        </p:txBody>
      </p:sp>
      <p:sp>
        <p:nvSpPr>
          <p:cNvPr id="1766407" name="Text Box 7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i="1">
                <a:latin typeface="Arial" charset="0"/>
                <a:cs typeface="Arial" charset="0"/>
              </a:rPr>
              <a:t>2D image</a:t>
            </a:r>
          </a:p>
        </p:txBody>
      </p:sp>
      <p:sp>
        <p:nvSpPr>
          <p:cNvPr id="1766408" name="Rectangle 8"/>
          <p:cNvSpPr>
            <a:spLocks noChangeArrowheads="1"/>
          </p:cNvSpPr>
          <p:nvPr/>
        </p:nvSpPr>
        <p:spPr bwMode="auto">
          <a:xfrm>
            <a:off x="685800" y="5181600"/>
            <a:ext cx="822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US" sz="2800">
                <a:latin typeface="Arial" charset="0"/>
              </a:rPr>
              <a:t>What have we lost?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Angles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Distances (lengths)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6407" grpId="0"/>
      <p:bldP spid="176640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Funny things happen…</a:t>
            </a:r>
          </a:p>
        </p:txBody>
      </p:sp>
      <p:pic>
        <p:nvPicPr>
          <p:cNvPr id="17674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3195638" cy="472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 lines aren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t…</a:t>
            </a:r>
          </a:p>
        </p:txBody>
      </p:sp>
      <p:pic>
        <p:nvPicPr>
          <p:cNvPr id="17684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73152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8452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>
                <a:latin typeface="Arial" charset="0"/>
                <a:cs typeface="Arial" charset="0"/>
              </a:rPr>
              <a:t>Figure by David Forsyth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1}{d_o} + \frac{1}{d_i} = &#10;\frac{1}{f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31.1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8.9|1.5|3.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A47F33"/>
      </a:dk1>
      <a:lt1>
        <a:srgbClr val="FFFFFF"/>
      </a:lt1>
      <a:dk2>
        <a:srgbClr val="483225"/>
      </a:dk2>
      <a:lt2>
        <a:srgbClr val="FFFFFF"/>
      </a:lt2>
      <a:accent1>
        <a:srgbClr val="92BFEB"/>
      </a:accent1>
      <a:accent2>
        <a:srgbClr val="F99D1C"/>
      </a:accent2>
      <a:accent3>
        <a:srgbClr val="B1ADAC"/>
      </a:accent3>
      <a:accent4>
        <a:srgbClr val="DADADA"/>
      </a:accent4>
      <a:accent5>
        <a:srgbClr val="C7DCF3"/>
      </a:accent5>
      <a:accent6>
        <a:srgbClr val="E28E18"/>
      </a:accent6>
      <a:hlink>
        <a:srgbClr val="A4D767"/>
      </a:hlink>
      <a:folHlink>
        <a:srgbClr val="003082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ilampsThu6pm">
  <a:themeElements>
    <a:clrScheme name="4_ilampsThu6p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ilampsThu6pm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4_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ilampsThu6pm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FF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7_ilampsThu6pm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7_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Custom Design">
  <a:themeElements>
    <a:clrScheme name="1_Custom Design 1">
      <a:dk1>
        <a:srgbClr val="004731"/>
      </a:dk1>
      <a:lt1>
        <a:srgbClr val="C1BC7B"/>
      </a:lt1>
      <a:dk2>
        <a:srgbClr val="000000"/>
      </a:dk2>
      <a:lt2>
        <a:srgbClr val="C1BC7B"/>
      </a:lt2>
      <a:accent1>
        <a:srgbClr val="7BC5A2"/>
      </a:accent1>
      <a:accent2>
        <a:srgbClr val="7BC5A2"/>
      </a:accent2>
      <a:accent3>
        <a:srgbClr val="AAAAAA"/>
      </a:accent3>
      <a:accent4>
        <a:srgbClr val="A4A068"/>
      </a:accent4>
      <a:accent5>
        <a:srgbClr val="BFDFCE"/>
      </a:accent5>
      <a:accent6>
        <a:srgbClr val="6FB292"/>
      </a:accent6>
      <a:hlink>
        <a:srgbClr val="D7E300"/>
      </a:hlink>
      <a:folHlink>
        <a:srgbClr val="7BC5A2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004731"/>
        </a:dk1>
        <a:lt1>
          <a:srgbClr val="C1BC7B"/>
        </a:lt1>
        <a:dk2>
          <a:srgbClr val="000000"/>
        </a:dk2>
        <a:lt2>
          <a:srgbClr val="C1BC7B"/>
        </a:lt2>
        <a:accent1>
          <a:srgbClr val="7BC5A2"/>
        </a:accent1>
        <a:accent2>
          <a:srgbClr val="7BC5A2"/>
        </a:accent2>
        <a:accent3>
          <a:srgbClr val="AAAAAA"/>
        </a:accent3>
        <a:accent4>
          <a:srgbClr val="A4A068"/>
        </a:accent4>
        <a:accent5>
          <a:srgbClr val="BFDFCE"/>
        </a:accent5>
        <a:accent6>
          <a:srgbClr val="6FB292"/>
        </a:accent6>
        <a:hlink>
          <a:srgbClr val="D7E300"/>
        </a:hlink>
        <a:folHlink>
          <a:srgbClr val="7BC5A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1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FF"/>
    </a:dk2>
    <a:lt2>
      <a:srgbClr val="FFFFFF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25005</TotalTime>
  <Words>1063</Words>
  <Application>Microsoft Macintosh PowerPoint</Application>
  <PresentationFormat>Letter Paper (8.5x11 in)</PresentationFormat>
  <Paragraphs>231</Paragraphs>
  <Slides>47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Times New Roman</vt:lpstr>
      <vt:lpstr>Arial</vt:lpstr>
      <vt:lpstr>Wingdings</vt:lpstr>
      <vt:lpstr>Verdana</vt:lpstr>
      <vt:lpstr>Myriad Roman</vt:lpstr>
      <vt:lpstr>Times</vt:lpstr>
      <vt:lpstr>ＭＳ Ｐゴシック</vt:lpstr>
      <vt:lpstr>Arial Unicode MS</vt:lpstr>
      <vt:lpstr>Helvetica</vt:lpstr>
      <vt:lpstr>Default Design</vt:lpstr>
      <vt:lpstr>Custom Design</vt:lpstr>
      <vt:lpstr>4_ilampsThu6pm</vt:lpstr>
      <vt:lpstr>7_ilampsThu6pm</vt:lpstr>
      <vt:lpstr>Blank Presentation</vt:lpstr>
      <vt:lpstr>1_Custom Design</vt:lpstr>
      <vt:lpstr>1_Default Design</vt:lpstr>
      <vt:lpstr>Advanced Computer Graphics  (Spring 2013)</vt:lpstr>
      <vt:lpstr>Computational Imaging</vt:lpstr>
      <vt:lpstr>Outline</vt:lpstr>
      <vt:lpstr>How do we see the world?</vt:lpstr>
      <vt:lpstr>Pinhole camera</vt:lpstr>
      <vt:lpstr>Pinhole camera model</vt:lpstr>
      <vt:lpstr>Dimensionality Reduction Machine (3D to 2D)</vt:lpstr>
      <vt:lpstr>Funny things happen…</vt:lpstr>
      <vt:lpstr>Parallel lines aren’t…</vt:lpstr>
      <vt:lpstr>Lengths can’t be trusted...</vt:lpstr>
      <vt:lpstr>…but humans adapt!</vt:lpstr>
      <vt:lpstr>Camera Obscura</vt:lpstr>
      <vt:lpstr>From Pinhole to Lenses</vt:lpstr>
      <vt:lpstr>Home-made pinhole camera </vt:lpstr>
      <vt:lpstr>Shrinking the aperture</vt:lpstr>
      <vt:lpstr>The reason for lenses</vt:lpstr>
      <vt:lpstr>Focus and Defocus</vt:lpstr>
      <vt:lpstr>Thin lenses</vt:lpstr>
      <vt:lpstr>Depth of Field</vt:lpstr>
      <vt:lpstr>Outline</vt:lpstr>
      <vt:lpstr>PowerPoint Presentation</vt:lpstr>
      <vt:lpstr>Lenslet-based Light Field camera</vt:lpstr>
      <vt:lpstr>Stanford Plenoptic Camera  [Ng et al 2005]</vt:lpstr>
      <vt:lpstr>Digital  Refocusing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Captured Blurred Photo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702</cp:revision>
  <cp:lastPrinted>1999-08-03T15:46:38Z</cp:lastPrinted>
  <dcterms:created xsi:type="dcterms:W3CDTF">1999-02-11T00:43:51Z</dcterms:created>
  <dcterms:modified xsi:type="dcterms:W3CDTF">2013-04-18T19:02:53Z</dcterms:modified>
</cp:coreProperties>
</file>