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  <p:sldMasterId id="2147483656" r:id="rId3"/>
  </p:sldMasterIdLst>
  <p:notesMasterIdLst>
    <p:notesMasterId r:id="rId37"/>
  </p:notesMasterIdLst>
  <p:handoutMasterIdLst>
    <p:handoutMasterId r:id="rId38"/>
  </p:handoutMasterIdLst>
  <p:sldIdLst>
    <p:sldId id="804" r:id="rId4"/>
    <p:sldId id="839" r:id="rId5"/>
    <p:sldId id="840" r:id="rId6"/>
    <p:sldId id="878" r:id="rId7"/>
    <p:sldId id="841" r:id="rId8"/>
    <p:sldId id="842" r:id="rId9"/>
    <p:sldId id="843" r:id="rId10"/>
    <p:sldId id="863" r:id="rId11"/>
    <p:sldId id="864" r:id="rId12"/>
    <p:sldId id="865" r:id="rId13"/>
    <p:sldId id="879" r:id="rId14"/>
    <p:sldId id="866" r:id="rId15"/>
    <p:sldId id="867" r:id="rId16"/>
    <p:sldId id="849" r:id="rId17"/>
    <p:sldId id="850" r:id="rId18"/>
    <p:sldId id="868" r:id="rId19"/>
    <p:sldId id="880" r:id="rId20"/>
    <p:sldId id="869" r:id="rId21"/>
    <p:sldId id="881" r:id="rId22"/>
    <p:sldId id="882" r:id="rId23"/>
    <p:sldId id="871" r:id="rId24"/>
    <p:sldId id="872" r:id="rId25"/>
    <p:sldId id="883" r:id="rId26"/>
    <p:sldId id="857" r:id="rId27"/>
    <p:sldId id="873" r:id="rId28"/>
    <p:sldId id="874" r:id="rId29"/>
    <p:sldId id="875" r:id="rId30"/>
    <p:sldId id="876" r:id="rId31"/>
    <p:sldId id="884" r:id="rId32"/>
    <p:sldId id="885" r:id="rId33"/>
    <p:sldId id="886" r:id="rId34"/>
    <p:sldId id="887" r:id="rId35"/>
    <p:sldId id="888" r:id="rId3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51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9" Type="http://schemas.openxmlformats.org/officeDocument/2006/relationships/image" Target="../media/image59.wmf"/><Relationship Id="rId10" Type="http://schemas.openxmlformats.org/officeDocument/2006/relationships/image" Target="../media/image60.wmf"/><Relationship Id="rId1" Type="http://schemas.openxmlformats.org/officeDocument/2006/relationships/image" Target="../media/image52.wmf"/><Relationship Id="rId2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image" Target="../media/image61.wmf"/><Relationship Id="rId2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3.wmf"/><Relationship Id="rId5" Type="http://schemas.openxmlformats.org/officeDocument/2006/relationships/image" Target="../media/image66.wmf"/><Relationship Id="rId1" Type="http://schemas.openxmlformats.org/officeDocument/2006/relationships/image" Target="../media/image64.wmf"/><Relationship Id="rId2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7" Type="http://schemas.openxmlformats.org/officeDocument/2006/relationships/image" Target="../media/image78.wmf"/><Relationship Id="rId8" Type="http://schemas.openxmlformats.org/officeDocument/2006/relationships/image" Target="../media/image79.wmf"/><Relationship Id="rId9" Type="http://schemas.openxmlformats.org/officeDocument/2006/relationships/image" Target="../media/image80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e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image" Target="../media/image81.emf"/><Relationship Id="rId2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33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2AA33D16-65C7-864F-AEDE-F80EFF1401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A156010A-44C6-9948-B150-EAACC7F36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258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374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3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324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6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76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040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65565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551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262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055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07861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67745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2858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44377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253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05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478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321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763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97514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74844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01014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4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3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0.w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2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image" Target="../media/image6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64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70.bin"/><Relationship Id="rId10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69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phics.cornell.edu/online/box/goral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20" Type="http://schemas.openxmlformats.org/officeDocument/2006/relationships/image" Target="../media/image80.wmf"/><Relationship Id="rId10" Type="http://schemas.openxmlformats.org/officeDocument/2006/relationships/image" Target="../media/image75.wmf"/><Relationship Id="rId11" Type="http://schemas.openxmlformats.org/officeDocument/2006/relationships/oleObject" Target="../embeddings/oleObject81.bin"/><Relationship Id="rId12" Type="http://schemas.openxmlformats.org/officeDocument/2006/relationships/image" Target="../media/image76.wmf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77.wmf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78.wmf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79.wmf"/><Relationship Id="rId19" Type="http://schemas.openxmlformats.org/officeDocument/2006/relationships/oleObject" Target="../embeddings/oleObject85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73.w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8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Advanced Computer Graphics </a:t>
            </a:r>
            <a:br>
              <a:rPr lang="en-US" sz="3200" dirty="0"/>
            </a:b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CS 283, Lecture 9</a:t>
            </a:r>
            <a:r>
              <a:rPr lang="en-US" dirty="0" smtClean="0"/>
              <a:t>: </a:t>
            </a:r>
            <a:r>
              <a:rPr lang="en-US" dirty="0"/>
              <a:t>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Ravi Ramamoorthi</a:t>
            </a:r>
          </a:p>
          <a:p>
            <a:pPr>
              <a:lnSpc>
                <a:spcPct val="9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/~cs283</a:t>
            </a:r>
            <a:r>
              <a:rPr lang="en-US" dirty="0" smtClean="0"/>
              <a:t>/sp13</a:t>
            </a:r>
            <a:endParaRPr lang="en-US" dirty="0"/>
          </a:p>
        </p:txBody>
      </p:sp>
      <p:sp>
        <p:nvSpPr>
          <p:cNvPr id="1314820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1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2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3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5" name="Text Box 9"/>
          <p:cNvSpPr txBox="1">
            <a:spLocks noChangeArrowheads="1"/>
          </p:cNvSpPr>
          <p:nvPr/>
        </p:nvSpPr>
        <p:spPr bwMode="auto">
          <a:xfrm>
            <a:off x="4795838" y="6215063"/>
            <a:ext cx="432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Some images courtesy Henrik Jensen</a:t>
            </a:r>
          </a:p>
          <a:p>
            <a:pPr algn="l"/>
            <a:r>
              <a:rPr lang="en-US" sz="1800" b="0"/>
              <a:t>Some slide ideas courtesy Pat Hanrahan</a:t>
            </a:r>
          </a:p>
        </p:txBody>
      </p:sp>
      <p:pic>
        <p:nvPicPr>
          <p:cNvPr id="1314826" name="Picture 10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459288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4827" name="Picture 1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67225"/>
            <a:ext cx="1752600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4828" name="Picture 12" descr="meier-painterly-sig96-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432300"/>
            <a:ext cx="25146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Reflectance Equation (review)</a:t>
            </a:r>
          </a:p>
        </p:txBody>
      </p:sp>
      <p:graphicFrame>
        <p:nvGraphicFramePr>
          <p:cNvPr id="138649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5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650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3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650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6509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6516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4" name="Equation" r:id="rId9" imgW="3327120" imgH="368280" progId="Equation.DSMT4">
                  <p:embed/>
                </p:oleObj>
              </mc:Choice>
              <mc:Fallback>
                <p:oleObj name="Equation" r:id="rId9" imgW="3327120" imgH="368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Light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Light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FF66"/>
                </a:solidFill>
              </a:rPr>
              <a:t>Replace sum with integral</a:t>
            </a:r>
          </a:p>
        </p:txBody>
      </p:sp>
      <p:grpSp>
        <p:nvGrpSpPr>
          <p:cNvPr id="1386523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6529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6540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5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223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Global Illumination</a:t>
            </a:r>
          </a:p>
        </p:txBody>
      </p:sp>
      <p:graphicFrame>
        <p:nvGraphicFramePr>
          <p:cNvPr id="138752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4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75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5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752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6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26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7527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7528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29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30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7531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32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33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7534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7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35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Light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387536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387537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395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Light (from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surface)</a:t>
            </a:r>
          </a:p>
        </p:txBody>
      </p:sp>
      <p:sp>
        <p:nvSpPr>
          <p:cNvPr id="1387538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387539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387540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1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2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3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4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7545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8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46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7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7548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>
                <a:solidFill>
                  <a:schemeClr val="accent2"/>
                </a:solidFill>
              </a:rPr>
              <a:t>Surfaces (interreflection)</a:t>
            </a:r>
          </a:p>
        </p:txBody>
      </p:sp>
      <p:graphicFrame>
        <p:nvGraphicFramePr>
          <p:cNvPr id="1387549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79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7550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80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7551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7552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53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54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55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7556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7557" name="Object 37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81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388547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0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1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4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2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8551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8558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3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 Light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8569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4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>
                <a:solidFill>
                  <a:schemeClr val="accent2"/>
                </a:solidFill>
              </a:rPr>
              <a:t>Surfaces (interreflection)</a:t>
            </a:r>
          </a:p>
        </p:txBody>
      </p:sp>
      <p:graphicFrame>
        <p:nvGraphicFramePr>
          <p:cNvPr id="1388573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5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8574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6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8575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994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303338"/>
            <a:ext cx="5875338" cy="55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Rendering Equation (Kajiya 86)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0263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 Light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(Output Image)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0263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4550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0263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4388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0350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606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0350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606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606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822325" y="3417888"/>
            <a:ext cx="8440738" cy="2020887"/>
            <a:chOff x="518" y="2153"/>
            <a:chExt cx="5317" cy="1273"/>
          </a:xfrm>
        </p:grpSpPr>
        <p:graphicFrame>
          <p:nvGraphicFramePr>
            <p:cNvPr id="1401870" name="Object 14"/>
            <p:cNvGraphicFramePr>
              <a:graphicFrameLocks noChangeAspect="1"/>
            </p:cNvGraphicFramePr>
            <p:nvPr/>
          </p:nvGraphicFramePr>
          <p:xfrm>
            <a:off x="1056" y="2863"/>
            <a:ext cx="3688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1881" name="Equation" r:id="rId3" imgW="1828800" imgH="279360" progId="Equation.DSMT4">
                    <p:embed/>
                  </p:oleObj>
                </mc:Choice>
                <mc:Fallback>
                  <p:oleObj name="Equation" r:id="rId3" imgW="1828800" imgH="27936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863"/>
                          <a:ext cx="3688" cy="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0"/>
                <a:t>Is a Fredholm Integral Equation of second kind </a:t>
              </a:r>
            </a:p>
            <a:p>
              <a:pPr algn="l" eaLnBrk="1" hangingPunct="1"/>
              <a:r>
                <a:rPr lang="en-US" b="0"/>
                <a:t>[extensively studied numerically] with canonical form</a:t>
              </a:r>
            </a:p>
          </p:txBody>
        </p:sp>
      </p:grpSp>
      <p:graphicFrame>
        <p:nvGraphicFramePr>
          <p:cNvPr id="1401872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1295400" y="1412875"/>
          <a:ext cx="73914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882" name="Equation" r:id="rId5" imgW="3504960" imgH="368280" progId="Equation.DSMT4">
                  <p:embed/>
                </p:oleObj>
              </mc:Choice>
              <mc:Fallback>
                <p:oleObj name="Equation" r:id="rId5" imgW="350496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12875"/>
                        <a:ext cx="73914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46600"/>
            <a:chOff x="3360" y="864"/>
            <a:chExt cx="2112" cy="2864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1"/>
              <a:ext cx="19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0"/>
                <a:t>Kernel of equation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/>
              <a:t>Linear operators act on functions like matrices act on vectors or discrete representations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Basic linearity relations hold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255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/>
              <a:t>M is a linear operator.</a:t>
            </a:r>
          </a:p>
          <a:p>
            <a:pPr algn="l"/>
            <a:r>
              <a:rPr lang="en-US" sz="2400" b="0"/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/>
        </p:nvGraphicFramePr>
        <p:xfrm>
          <a:off x="1114425" y="3886200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256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886200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86413" y="3184525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/>
              <a:t>a and b are scalars</a:t>
            </a:r>
          </a:p>
          <a:p>
            <a:pPr algn="l"/>
            <a:r>
              <a:rPr lang="en-US" sz="2400" b="0"/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/>
        </p:nvGraphicFramePr>
        <p:xfrm>
          <a:off x="1125538" y="5214938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257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214938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Equation</a:t>
            </a:r>
          </a:p>
        </p:txBody>
      </p:sp>
      <p:graphicFrame>
        <p:nvGraphicFramePr>
          <p:cNvPr id="140288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676400" y="1420813"/>
          <a:ext cx="58547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92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20813"/>
                        <a:ext cx="58547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257800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/>
              <a:t>Kernel of equation</a:t>
            </a:r>
          </a:p>
          <a:p>
            <a:pPr algn="l" eaLnBrk="1" hangingPunct="1"/>
            <a:r>
              <a:rPr lang="en-US" b="0"/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93" name="Equation" r:id="rId5" imgW="736560" imgH="164880" progId="Equation.DSMT4">
                  <p:embed/>
                </p:oleObj>
              </mc:Choice>
              <mc:Fallback>
                <p:oleObj name="Equation" r:id="rId5" imgW="73656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142875" y="4752975"/>
            <a:ext cx="9334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3200" b="0"/>
              <a:t>Can also be discretized to simple matrix equation</a:t>
            </a:r>
          </a:p>
          <a:p>
            <a:pPr algn="l" eaLnBrk="1" hangingPunct="1"/>
            <a:r>
              <a:rPr lang="en-US" sz="3200" b="0"/>
              <a:t>[or system of simultaneous linear equations] </a:t>
            </a:r>
          </a:p>
          <a:p>
            <a:pPr algn="l" eaLnBrk="1" hangingPunct="1"/>
            <a:r>
              <a:rPr lang="en-US" sz="3200" b="0"/>
              <a:t>(L, E are vectors, K is the light transport matrix)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  <p:bldP spid="140288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graphicFrame>
        <p:nvGraphicFramePr>
          <p:cNvPr id="1419268" name="Object 4"/>
          <p:cNvGraphicFramePr>
            <a:graphicFrameLocks noChangeAspect="1"/>
          </p:cNvGraphicFramePr>
          <p:nvPr/>
        </p:nvGraphicFramePr>
        <p:xfrm>
          <a:off x="2513013" y="1879600"/>
          <a:ext cx="243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89" name="Equation" r:id="rId3" imgW="736560" imgH="164880" progId="Equation.DSMT4">
                  <p:embed/>
                </p:oleObj>
              </mc:Choice>
              <mc:Fallback>
                <p:oleObj name="Equation" r:id="rId3" imgW="73656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1879600"/>
                        <a:ext cx="243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9269" name="Object 5"/>
          <p:cNvGraphicFramePr>
            <a:graphicFrameLocks noChangeAspect="1"/>
          </p:cNvGraphicFramePr>
          <p:nvPr/>
        </p:nvGraphicFramePr>
        <p:xfrm>
          <a:off x="1217613" y="2487613"/>
          <a:ext cx="26670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0" name="Equation" r:id="rId5" imgW="774360" imgH="164880" progId="Equation.DSMT4">
                  <p:embed/>
                </p:oleObj>
              </mc:Choice>
              <mc:Fallback>
                <p:oleObj name="Equation" r:id="rId5" imgW="77436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2487613"/>
                        <a:ext cx="26670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9270" name="Object 6"/>
          <p:cNvGraphicFramePr>
            <a:graphicFrameLocks noChangeAspect="1"/>
          </p:cNvGraphicFramePr>
          <p:nvPr/>
        </p:nvGraphicFramePr>
        <p:xfrm>
          <a:off x="1065213" y="3082925"/>
          <a:ext cx="2819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1" name="Equation" r:id="rId7" imgW="838080" imgH="203040" progId="Equation.DSMT4">
                  <p:embed/>
                </p:oleObj>
              </mc:Choice>
              <mc:Fallback>
                <p:oleObj name="Equation" r:id="rId7" imgW="8380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082925"/>
                        <a:ext cx="2819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9271" name="Object 7"/>
          <p:cNvGraphicFramePr>
            <a:graphicFrameLocks noChangeAspect="1"/>
          </p:cNvGraphicFramePr>
          <p:nvPr/>
        </p:nvGraphicFramePr>
        <p:xfrm>
          <a:off x="2589213" y="3538538"/>
          <a:ext cx="3048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2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538538"/>
                        <a:ext cx="3048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9272" name="Text Box 8"/>
          <p:cNvSpPr txBox="1">
            <a:spLocks noChangeArrowheads="1"/>
          </p:cNvSpPr>
          <p:nvPr/>
        </p:nvSpPr>
        <p:spPr bwMode="auto">
          <a:xfrm>
            <a:off x="2284413" y="4137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/>
              <a:t>Binomial Theorem</a:t>
            </a:r>
          </a:p>
        </p:txBody>
      </p:sp>
      <p:graphicFrame>
        <p:nvGraphicFramePr>
          <p:cNvPr id="1419273" name="Object 9"/>
          <p:cNvGraphicFramePr>
            <a:graphicFrameLocks noChangeAspect="1"/>
          </p:cNvGraphicFramePr>
          <p:nvPr/>
        </p:nvGraphicFramePr>
        <p:xfrm>
          <a:off x="2665413" y="4552950"/>
          <a:ext cx="5562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3" name="Equation" r:id="rId11" imgW="1726920" imgH="228600" progId="Equation.DSMT4">
                  <p:embed/>
                </p:oleObj>
              </mc:Choice>
              <mc:Fallback>
                <p:oleObj name="Equation" r:id="rId11" imgW="17269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4552950"/>
                        <a:ext cx="55626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9274" name="Object 10"/>
          <p:cNvGraphicFramePr>
            <a:graphicFrameLocks noChangeAspect="1"/>
          </p:cNvGraphicFramePr>
          <p:nvPr/>
        </p:nvGraphicFramePr>
        <p:xfrm>
          <a:off x="2665413" y="5138738"/>
          <a:ext cx="58499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294" name="Equation" r:id="rId13" imgW="1815840" imgH="203040" progId="Equation.DSMT4">
                  <p:embed/>
                </p:oleObj>
              </mc:Choice>
              <mc:Fallback>
                <p:oleObj name="Equation" r:id="rId13" imgW="18158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5138738"/>
                        <a:ext cx="58499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9276" name="Text Box 12"/>
          <p:cNvSpPr txBox="1">
            <a:spLocks noChangeArrowheads="1"/>
          </p:cNvSpPr>
          <p:nvPr/>
        </p:nvSpPr>
        <p:spPr bwMode="auto">
          <a:xfrm>
            <a:off x="2652713" y="5686425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/>
              <a:t>Term n corresponds to n bounces of light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272" grpId="0"/>
      <p:bldP spid="1419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So far considered mainly local illumination</a:t>
            </a:r>
          </a:p>
          <a:p>
            <a:pPr lvl="1"/>
            <a:r>
              <a:rPr lang="en-US"/>
              <a:t>Light directly from light sources to surface</a:t>
            </a:r>
          </a:p>
          <a:p>
            <a:pPr lvl="1"/>
            <a:r>
              <a:rPr lang="en-US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/>
              <a:t>Global Illumination: multiple bounces (indirect light)</a:t>
            </a:r>
          </a:p>
          <a:p>
            <a:pPr lvl="1"/>
            <a:r>
              <a:rPr lang="en-US"/>
              <a:t>Hard and soft shadows</a:t>
            </a:r>
          </a:p>
          <a:p>
            <a:pPr lvl="1"/>
            <a:r>
              <a:rPr lang="en-US"/>
              <a:t>Reflections/refractions (already seen in ray tracing)</a:t>
            </a:r>
          </a:p>
          <a:p>
            <a:pPr lvl="1"/>
            <a:r>
              <a:rPr lang="en-US"/>
              <a:t>Diffuse and glossy interreflections (radiosity, caustics)</a:t>
            </a:r>
            <a:r>
              <a:rPr lang="en-US" b="1">
                <a:hlinkClick r:id="rId2"/>
              </a:rPr>
              <a:t> </a:t>
            </a:r>
            <a:endParaRPr lang="en-US" b="1"/>
          </a:p>
          <a:p>
            <a:pPr lvl="1"/>
            <a:endParaRPr lang="en-US" b="1"/>
          </a:p>
          <a:p>
            <a:pPr lvl="1"/>
            <a:endParaRPr lang="en-US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/>
              <a:t>Some images courtesy Henrik Wann 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524000"/>
            <a:ext cx="9144000" cy="4572000"/>
          </a:xfrm>
        </p:spPr>
        <p:txBody>
          <a:bodyPr/>
          <a:lstStyle/>
          <a:p>
            <a:r>
              <a:rPr lang="en-US"/>
              <a:t>Too hard for analytic solution, numerical methods</a:t>
            </a:r>
          </a:p>
          <a:p>
            <a:r>
              <a:rPr lang="en-US"/>
              <a:t>Approximations, that compute different terms, accuracies of the rendering equation</a:t>
            </a:r>
          </a:p>
          <a:p>
            <a:r>
              <a:rPr lang="en-US"/>
              <a:t>Two basic approaches are ray tracing, radiosity.  More formally, Monte Carlo and Finite Element</a:t>
            </a:r>
          </a:p>
          <a:p>
            <a:endParaRPr lang="en-US"/>
          </a:p>
          <a:p>
            <a:r>
              <a:rPr lang="en-US"/>
              <a:t>Monte Carlo techniques sample light paths, form statistical estimate (example, path tracing)</a:t>
            </a:r>
          </a:p>
          <a:p>
            <a:r>
              <a:rPr lang="en-US"/>
              <a:t>Finite Element methods discretize to matrix equation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graphicFrame>
        <p:nvGraphicFramePr>
          <p:cNvPr id="1404931" name="Object 3"/>
          <p:cNvGraphicFramePr>
            <a:graphicFrameLocks noChangeAspect="1"/>
          </p:cNvGraphicFramePr>
          <p:nvPr/>
        </p:nvGraphicFramePr>
        <p:xfrm>
          <a:off x="184150" y="1173163"/>
          <a:ext cx="88519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42" name="Equation" r:id="rId3" imgW="1866600" imgH="190440" progId="Equation.DSMT4">
                  <p:embed/>
                </p:oleObj>
              </mc:Choice>
              <mc:Fallback>
                <p:oleObj name="Equation" r:id="rId3" imgW="18666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173163"/>
                        <a:ext cx="88519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Emission directly</a:t>
            </a:r>
          </a:p>
          <a:p>
            <a:pPr algn="l" eaLnBrk="1" hangingPunct="1"/>
            <a:r>
              <a:rPr lang="en-US" sz="2400" b="0"/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Direct Illumination</a:t>
            </a:r>
          </a:p>
          <a:p>
            <a:pPr algn="l" eaLnBrk="1" hangingPunct="1"/>
            <a:r>
              <a:rPr lang="en-US" sz="2400" b="0"/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Global Illumination</a:t>
            </a:r>
          </a:p>
          <a:p>
            <a:pPr algn="l" eaLnBrk="1" hangingPunct="1"/>
            <a:r>
              <a:rPr lang="en-US" sz="2400" b="0"/>
              <a:t>(One bounce indirect)</a:t>
            </a:r>
          </a:p>
          <a:p>
            <a:pPr algn="l" eaLnBrk="1" hangingPunct="1"/>
            <a:r>
              <a:rPr lang="en-US" sz="2400" b="0"/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2118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(Two bounce indirect) </a:t>
            </a:r>
          </a:p>
          <a:p>
            <a:pPr algn="l" eaLnBrk="1" hangingPunct="1"/>
            <a:r>
              <a:rPr lang="en-US" sz="2400" b="0"/>
              <a:t>[Caustics etc]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2" grpId="0" animBg="1"/>
      <p:bldP spid="1404932" grpId="1" animBg="1"/>
      <p:bldP spid="1404933" grpId="0"/>
      <p:bldP spid="1404933" grpId="1"/>
      <p:bldP spid="1404934" grpId="0" animBg="1"/>
      <p:bldP spid="1404935" grpId="0"/>
      <p:bldP spid="1404936" grpId="0" animBg="1"/>
      <p:bldP spid="1404937" grpId="0"/>
      <p:bldP spid="1404938" grpId="0" animBg="1"/>
      <p:bldP spid="14049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graphicFrame>
        <p:nvGraphicFramePr>
          <p:cNvPr id="1405955" name="Object 3"/>
          <p:cNvGraphicFramePr>
            <a:graphicFrameLocks noChangeAspect="1"/>
          </p:cNvGraphicFramePr>
          <p:nvPr/>
        </p:nvGraphicFramePr>
        <p:xfrm>
          <a:off x="184150" y="1173163"/>
          <a:ext cx="88519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67" name="Equation" r:id="rId3" imgW="1866600" imgH="190440" progId="Equation.DSMT4">
                  <p:embed/>
                </p:oleObj>
              </mc:Choice>
              <mc:Fallback>
                <p:oleObj name="Equation" r:id="rId3" imgW="186660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173163"/>
                        <a:ext cx="88519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66"/>
                </a:solidFill>
              </a:rPr>
              <a:t>Emission directly</a:t>
            </a:r>
          </a:p>
          <a:p>
            <a:pPr algn="l" eaLnBrk="1" hangingPunct="1"/>
            <a:r>
              <a:rPr lang="en-US" sz="2400" b="0">
                <a:solidFill>
                  <a:srgbClr val="FFFF66"/>
                </a:solidFill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66"/>
                </a:solidFill>
              </a:rPr>
              <a:t>Direct Illumination</a:t>
            </a:r>
          </a:p>
          <a:p>
            <a:pPr algn="l" eaLnBrk="1" hangingPunct="1"/>
            <a:r>
              <a:rPr lang="en-US" sz="2400" b="0">
                <a:solidFill>
                  <a:srgbClr val="FFFF66"/>
                </a:solidFill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Global Illumination</a:t>
            </a:r>
          </a:p>
          <a:p>
            <a:pPr algn="l" eaLnBrk="1" hangingPunct="1"/>
            <a:r>
              <a:rPr lang="en-US" sz="2400" b="0"/>
              <a:t>(One bounce indirect)</a:t>
            </a:r>
          </a:p>
          <a:p>
            <a:pPr algn="l" eaLnBrk="1" hangingPunct="1"/>
            <a:r>
              <a:rPr lang="en-US" sz="2400" b="0"/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2118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(Two bounce indirect) </a:t>
            </a:r>
          </a:p>
          <a:p>
            <a:pPr algn="l" eaLnBrk="1" hangingPunct="1"/>
            <a:r>
              <a:rPr lang="en-US" sz="2400" b="0"/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3200" b="0">
                <a:solidFill>
                  <a:srgbClr val="FFFF66"/>
                </a:solidFill>
              </a:rPr>
              <a:t>OpenGL Shading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2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3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11086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4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 Light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Reflected</a:t>
            </a:r>
          </a:p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5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b="0">
                <a:solidFill>
                  <a:schemeClr val="accent2"/>
                </a:solidFill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6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7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chemeClr val="accent2"/>
                </a:solidFill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38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0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1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2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3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4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5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6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7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8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149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38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39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0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1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67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68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69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70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71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/>
              <a:t>Same as equation 2.52 Cohen Wallace. It swaps primed</a:t>
            </a:r>
          </a:p>
          <a:p>
            <a:pPr algn="l" eaLnBrk="1" hangingPunct="1"/>
            <a:r>
              <a:rPr lang="en-US" sz="1800" b="0"/>
              <a:t>And unprimed, omits angular args of BRDF, - sign.</a:t>
            </a:r>
          </a:p>
          <a:p>
            <a:pPr algn="l" eaLnBrk="1" hangingPunct="1"/>
            <a:r>
              <a:rPr lang="en-US" sz="1800" b="0"/>
              <a:t>Same as equation above 19.3 in Shirley, except he has </a:t>
            </a:r>
          </a:p>
          <a:p>
            <a:pPr algn="l" eaLnBrk="1" hangingPunct="1"/>
            <a:r>
              <a:rPr lang="en-US" sz="1800" b="0"/>
              <a:t>no emission, slightly diff. notation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 Equation</a:t>
            </a:r>
          </a:p>
        </p:txBody>
      </p:sp>
      <p:graphicFrame>
        <p:nvGraphicFramePr>
          <p:cNvPr id="142233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04800" y="1452563"/>
          <a:ext cx="8839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52" name="Equation" r:id="rId3" imgW="4520880" imgH="380880" progId="Equation.DSMT4">
                  <p:embed/>
                </p:oleObj>
              </mc:Choice>
              <mc:Fallback>
                <p:oleObj name="Equation" r:id="rId3" imgW="452088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2563"/>
                        <a:ext cx="88392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822325" y="2401888"/>
            <a:ext cx="774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Drop angular dependence (diffuse Lambertian surfaces)</a:t>
            </a:r>
          </a:p>
        </p:txBody>
      </p:sp>
      <p:graphicFrame>
        <p:nvGraphicFramePr>
          <p:cNvPr id="1422341" name="Object 5"/>
          <p:cNvGraphicFramePr>
            <a:graphicFrameLocks noChangeAspect="1"/>
          </p:cNvGraphicFramePr>
          <p:nvPr/>
        </p:nvGraphicFramePr>
        <p:xfrm>
          <a:off x="1774825" y="3048000"/>
          <a:ext cx="59007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53"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48000"/>
                        <a:ext cx="59007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2" name="Text Box 6"/>
          <p:cNvSpPr txBox="1">
            <a:spLocks noChangeArrowheads="1"/>
          </p:cNvSpPr>
          <p:nvPr/>
        </p:nvSpPr>
        <p:spPr bwMode="auto">
          <a:xfrm>
            <a:off x="838200" y="3732213"/>
            <a:ext cx="666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Change variables to radiosity (B) and albedo (</a:t>
            </a:r>
            <a:r>
              <a:rPr lang="el-GR" sz="2400" b="0">
                <a:cs typeface="Arial" charset="0"/>
              </a:rPr>
              <a:t>ρ</a:t>
            </a:r>
            <a:r>
              <a:rPr lang="en-US" sz="2400" b="0">
                <a:cs typeface="Arial" charset="0"/>
              </a:rPr>
              <a:t>)</a:t>
            </a:r>
            <a:endParaRPr lang="el-GR" sz="2400" b="0">
              <a:cs typeface="Arial" charset="0"/>
            </a:endParaRPr>
          </a:p>
        </p:txBody>
      </p:sp>
      <p:graphicFrame>
        <p:nvGraphicFramePr>
          <p:cNvPr id="1422343" name="Object 7"/>
          <p:cNvGraphicFramePr>
            <a:graphicFrameLocks noChangeAspect="1"/>
          </p:cNvGraphicFramePr>
          <p:nvPr/>
        </p:nvGraphicFramePr>
        <p:xfrm>
          <a:off x="1803400" y="4281488"/>
          <a:ext cx="58785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354" name="Equation" r:id="rId7" imgW="2971800" imgH="444240" progId="Equation.DSMT4">
                  <p:embed/>
                </p:oleObj>
              </mc:Choice>
              <mc:Fallback>
                <p:oleObj name="Equation" r:id="rId7" imgW="29718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281488"/>
                        <a:ext cx="58785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2344" name="Text Box 8"/>
          <p:cNvSpPr txBox="1">
            <a:spLocks noChangeArrowheads="1"/>
          </p:cNvSpPr>
          <p:nvPr/>
        </p:nvSpPr>
        <p:spPr bwMode="auto">
          <a:xfrm>
            <a:off x="42863" y="5881688"/>
            <a:ext cx="920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Same as equation 2.54 in Cohen Wallace handout (read sec 2.6.3)</a:t>
            </a:r>
          </a:p>
          <a:p>
            <a:pPr algn="l" eaLnBrk="1" hangingPunct="1"/>
            <a:r>
              <a:rPr lang="en-US" sz="2400" b="0"/>
              <a:t>Ignore factors of </a:t>
            </a:r>
            <a:r>
              <a:rPr lang="el-GR" sz="2400" b="0">
                <a:cs typeface="Arial" charset="0"/>
              </a:rPr>
              <a:t>π</a:t>
            </a:r>
            <a:r>
              <a:rPr lang="en-US" sz="2400" b="0">
                <a:cs typeface="Arial" charset="0"/>
              </a:rPr>
              <a:t> </a:t>
            </a:r>
            <a:r>
              <a:rPr lang="en-US" sz="2400" b="0"/>
              <a:t>which can be absorbed.  </a:t>
            </a:r>
          </a:p>
        </p:txBody>
      </p:sp>
      <p:sp>
        <p:nvSpPr>
          <p:cNvPr id="1422345" name="Text Box 9"/>
          <p:cNvSpPr txBox="1">
            <a:spLocks noChangeArrowheads="1"/>
          </p:cNvSpPr>
          <p:nvPr/>
        </p:nvSpPr>
        <p:spPr bwMode="auto">
          <a:xfrm>
            <a:off x="838200" y="51038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Expresses conservation of light energy at all points in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2" grpId="0"/>
      <p:bldP spid="1422344" grpId="0"/>
      <p:bldP spid="14223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Discretization and Form Factors</a:t>
            </a:r>
          </a:p>
        </p:txBody>
      </p:sp>
      <p:graphicFrame>
        <p:nvGraphicFramePr>
          <p:cNvPr id="1423363" name="Object 3"/>
          <p:cNvGraphicFramePr>
            <a:graphicFrameLocks noChangeAspect="1"/>
          </p:cNvGraphicFramePr>
          <p:nvPr/>
        </p:nvGraphicFramePr>
        <p:xfrm>
          <a:off x="966788" y="1600200"/>
          <a:ext cx="755808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70" name="Equation" r:id="rId3" imgW="2971800" imgH="444240" progId="Equation.DSMT4">
                  <p:embed/>
                </p:oleObj>
              </mc:Choice>
              <mc:Fallback>
                <p:oleObj name="Equation" r:id="rId3" imgW="297180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00200"/>
                        <a:ext cx="7558087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53272"/>
              </p:ext>
            </p:extLst>
          </p:nvPr>
        </p:nvGraphicFramePr>
        <p:xfrm>
          <a:off x="1484313" y="2921000"/>
          <a:ext cx="42719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71" name="Equation" r:id="rId5" imgW="1511300" imgH="495300" progId="Equation.DSMT4">
                  <p:embed/>
                </p:oleObj>
              </mc:Choice>
              <mc:Fallback>
                <p:oleObj name="Equation" r:id="rId5" imgW="15113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921000"/>
                        <a:ext cx="42719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65" name="Text Box 5"/>
          <p:cNvSpPr txBox="1">
            <a:spLocks noChangeArrowheads="1"/>
          </p:cNvSpPr>
          <p:nvPr/>
        </p:nvSpPr>
        <p:spPr bwMode="auto">
          <a:xfrm>
            <a:off x="533400" y="4772025"/>
            <a:ext cx="861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 b="0"/>
              <a:t>F is the </a:t>
            </a:r>
            <a:r>
              <a:rPr lang="en-US" sz="2400" i="1"/>
              <a:t>form factor.  </a:t>
            </a:r>
            <a:r>
              <a:rPr lang="en-US" sz="2400" b="0"/>
              <a:t>It is dimensionless and is the fraction of energy leaving the entirety of patch j (</a:t>
            </a:r>
            <a:r>
              <a:rPr lang="en-US" sz="2400" b="0" i="1"/>
              <a:t>multiply by area of</a:t>
            </a:r>
            <a:r>
              <a:rPr lang="en-US" sz="2400" b="0"/>
              <a:t> j to get total energy) that arrives anywhere in the entirety of patch i (</a:t>
            </a:r>
            <a:r>
              <a:rPr lang="en-US" sz="2400" b="0" i="1"/>
              <a:t>divide by area of i</a:t>
            </a:r>
            <a:r>
              <a:rPr lang="en-US" sz="2400" b="0"/>
              <a:t> to get energy per unit area or radiosity).  </a:t>
            </a:r>
            <a:endParaRPr lang="en-US" sz="24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 Factors</a:t>
            </a:r>
          </a:p>
        </p:txBody>
      </p:sp>
      <p:sp>
        <p:nvSpPr>
          <p:cNvPr id="1424387" name="AutoShape 3"/>
          <p:cNvSpPr>
            <a:spLocks noChangeArrowheads="1"/>
          </p:cNvSpPr>
          <p:nvPr/>
        </p:nvSpPr>
        <p:spPr bwMode="auto">
          <a:xfrm rot="10800000">
            <a:off x="3962400" y="3733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88" name="AutoShape 4"/>
          <p:cNvSpPr>
            <a:spLocks noChangeArrowheads="1"/>
          </p:cNvSpPr>
          <p:nvPr/>
        </p:nvSpPr>
        <p:spPr bwMode="auto">
          <a:xfrm rot="4932475">
            <a:off x="6400800" y="18288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89" name="Line 5"/>
          <p:cNvSpPr>
            <a:spLocks noChangeShapeType="1"/>
          </p:cNvSpPr>
          <p:nvPr/>
        </p:nvSpPr>
        <p:spPr bwMode="auto">
          <a:xfrm flipV="1">
            <a:off x="4800600" y="28956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390" name="Line 6"/>
          <p:cNvSpPr>
            <a:spLocks noChangeShapeType="1"/>
          </p:cNvSpPr>
          <p:nvPr/>
        </p:nvSpPr>
        <p:spPr bwMode="auto">
          <a:xfrm flipH="1">
            <a:off x="6324600" y="16764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24391" name="Object 7"/>
          <p:cNvGraphicFramePr>
            <a:graphicFrameLocks noChangeAspect="1"/>
          </p:cNvGraphicFramePr>
          <p:nvPr/>
        </p:nvGraphicFramePr>
        <p:xfrm>
          <a:off x="7115175" y="1917700"/>
          <a:ext cx="628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1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917700"/>
                        <a:ext cx="6286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2" name="Object 8"/>
          <p:cNvGraphicFramePr>
            <a:graphicFrameLocks noChangeAspect="1"/>
          </p:cNvGraphicFramePr>
          <p:nvPr/>
        </p:nvGraphicFramePr>
        <p:xfrm>
          <a:off x="4906963" y="31242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2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1242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3" name="Object 9"/>
          <p:cNvGraphicFramePr>
            <a:graphicFrameLocks noChangeAspect="1"/>
          </p:cNvGraphicFramePr>
          <p:nvPr/>
        </p:nvGraphicFramePr>
        <p:xfrm>
          <a:off x="6400800" y="1814513"/>
          <a:ext cx="384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3"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14513"/>
                        <a:ext cx="384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4" name="Object 10"/>
          <p:cNvGraphicFramePr>
            <a:graphicFrameLocks noChangeAspect="1"/>
          </p:cNvGraphicFramePr>
          <p:nvPr/>
        </p:nvGraphicFramePr>
        <p:xfrm>
          <a:off x="5059363" y="3902075"/>
          <a:ext cx="5667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4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902075"/>
                        <a:ext cx="5667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395" name="Object 11"/>
          <p:cNvGraphicFramePr>
            <a:graphicFrameLocks noChangeAspect="1"/>
          </p:cNvGraphicFramePr>
          <p:nvPr/>
        </p:nvGraphicFramePr>
        <p:xfrm>
          <a:off x="6065838" y="2819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5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2819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396" name="Line 12"/>
          <p:cNvSpPr>
            <a:spLocks noChangeShapeType="1"/>
          </p:cNvSpPr>
          <p:nvPr/>
        </p:nvSpPr>
        <p:spPr bwMode="auto">
          <a:xfrm flipV="1">
            <a:off x="4800600" y="16764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98" name="Rectangle 14"/>
          <p:cNvSpPr>
            <a:spLocks noChangeArrowheads="1"/>
          </p:cNvSpPr>
          <p:nvPr/>
        </p:nvSpPr>
        <p:spPr bwMode="auto">
          <a:xfrm>
            <a:off x="7162800" y="15240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4399" name="Object 15"/>
          <p:cNvGraphicFramePr>
            <a:graphicFrameLocks noChangeAspect="1"/>
          </p:cNvGraphicFramePr>
          <p:nvPr/>
        </p:nvGraphicFramePr>
        <p:xfrm>
          <a:off x="8001000" y="2209800"/>
          <a:ext cx="471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6" name="Equation" r:id="rId13" imgW="190440" imgH="241200" progId="Equation.DSMT4">
                  <p:embed/>
                </p:oleObj>
              </mc:Choice>
              <mc:Fallback>
                <p:oleObj name="Equation" r:id="rId13" imgW="1904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4714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0" name="Object 16"/>
          <p:cNvGraphicFramePr>
            <a:graphicFrameLocks noChangeAspect="1"/>
          </p:cNvGraphicFramePr>
          <p:nvPr/>
        </p:nvGraphicFramePr>
        <p:xfrm>
          <a:off x="6019800" y="3886200"/>
          <a:ext cx="409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7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409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1" name="Object 17"/>
          <p:cNvGraphicFramePr>
            <a:graphicFrameLocks noChangeAspect="1"/>
          </p:cNvGraphicFramePr>
          <p:nvPr/>
        </p:nvGraphicFramePr>
        <p:xfrm>
          <a:off x="1276350" y="48752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8" name="Equation" r:id="rId17" imgW="2705040" imgH="393480" progId="Equation.DSMT4">
                  <p:embed/>
                </p:oleObj>
              </mc:Choice>
              <mc:Fallback>
                <p:oleObj name="Equation" r:id="rId17" imgW="270504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8752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402" name="Object 18"/>
          <p:cNvGraphicFramePr>
            <a:graphicFrameLocks noChangeAspect="1"/>
          </p:cNvGraphicFramePr>
          <p:nvPr/>
        </p:nvGraphicFramePr>
        <p:xfrm>
          <a:off x="3779838" y="5778500"/>
          <a:ext cx="4422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9" name="Equation" r:id="rId19" imgW="2120760" imgH="431640" progId="Equation.DSMT4">
                  <p:embed/>
                </p:oleObj>
              </mc:Choice>
              <mc:Fallback>
                <p:oleObj name="Equation" r:id="rId19" imgW="212076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778500"/>
                        <a:ext cx="4422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Equation</a:t>
            </a:r>
          </a:p>
        </p:txBody>
      </p:sp>
      <p:graphicFrame>
        <p:nvGraphicFramePr>
          <p:cNvPr id="142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30173"/>
              </p:ext>
            </p:extLst>
          </p:nvPr>
        </p:nvGraphicFramePr>
        <p:xfrm>
          <a:off x="2854325" y="1216025"/>
          <a:ext cx="42735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26" name="Equation" r:id="rId3" imgW="1511300" imgH="495300" progId="Equation.DSMT4">
                  <p:embed/>
                </p:oleObj>
              </mc:Choice>
              <mc:Fallback>
                <p:oleObj name="Equation" r:id="rId3" imgW="15113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1216025"/>
                        <a:ext cx="427355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2" name="Object 4"/>
          <p:cNvGraphicFramePr>
            <a:graphicFrameLocks noChangeAspect="1"/>
          </p:cNvGraphicFramePr>
          <p:nvPr/>
        </p:nvGraphicFramePr>
        <p:xfrm>
          <a:off x="2114550" y="2513013"/>
          <a:ext cx="68214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27" name="Equation" r:id="rId5" imgW="2705040" imgH="393480" progId="Equation.DSMT4">
                  <p:embed/>
                </p:oleObj>
              </mc:Choice>
              <mc:Fallback>
                <p:oleObj name="Equation" r:id="rId5" imgW="27050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513013"/>
                        <a:ext cx="68214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76553"/>
              </p:ext>
            </p:extLst>
          </p:nvPr>
        </p:nvGraphicFramePr>
        <p:xfrm>
          <a:off x="2855913" y="3487738"/>
          <a:ext cx="36972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28" name="Equation" r:id="rId7" imgW="1308100" imgH="368300" progId="Equation.DSMT4">
                  <p:embed/>
                </p:oleObj>
              </mc:Choice>
              <mc:Fallback>
                <p:oleObj name="Equation" r:id="rId7" imgW="13081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487738"/>
                        <a:ext cx="36972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077810"/>
              </p:ext>
            </p:extLst>
          </p:nvPr>
        </p:nvGraphicFramePr>
        <p:xfrm>
          <a:off x="382588" y="4235450"/>
          <a:ext cx="36972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29" name="Equation" r:id="rId9" imgW="1308100" imgH="368300" progId="Equation.DSMT4">
                  <p:embed/>
                </p:oleObj>
              </mc:Choice>
              <mc:Fallback>
                <p:oleObj name="Equation" r:id="rId9" imgW="13081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235450"/>
                        <a:ext cx="3697287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63781"/>
              </p:ext>
            </p:extLst>
          </p:nvPr>
        </p:nvGraphicFramePr>
        <p:xfrm>
          <a:off x="539750" y="5468938"/>
          <a:ext cx="80025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30" name="Equation" r:id="rId11" imgW="2832100" imgH="368300" progId="Equation.DSMT4">
                  <p:embed/>
                </p:oleObj>
              </mc:Choice>
              <mc:Fallback>
                <p:oleObj name="Equation" r:id="rId11" imgW="28321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68938"/>
                        <a:ext cx="80025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Theory</a:t>
            </a:r>
            <a:r>
              <a:rPr lang="en-US"/>
              <a:t> for all global illumination methods (ray tracing, path tracing, radiosity)</a:t>
            </a:r>
          </a:p>
          <a:p>
            <a:pPr>
              <a:lnSpc>
                <a:spcPct val="90000"/>
              </a:lnSpc>
            </a:pPr>
            <a:r>
              <a:rPr lang="en-US"/>
              <a:t>We derive </a:t>
            </a:r>
            <a:r>
              <a:rPr lang="en-US" b="1" i="1"/>
              <a:t>Rendering Equation</a:t>
            </a:r>
            <a:r>
              <a:rPr lang="en-US"/>
              <a:t> [Kajiya 86]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Next: Practical solution using Monte Carlo methods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/>
              <a:t>Theory</a:t>
            </a:r>
            <a:r>
              <a:rPr lang="en-US"/>
              <a:t> for all global illumination methods (ray tracing, path tracing, radiosity)</a:t>
            </a:r>
          </a:p>
          <a:p>
            <a:pPr>
              <a:lnSpc>
                <a:spcPct val="90000"/>
              </a:lnSpc>
            </a:pPr>
            <a:r>
              <a:rPr lang="en-US"/>
              <a:t>We derive </a:t>
            </a:r>
            <a:r>
              <a:rPr lang="en-US" b="1" i="1"/>
              <a:t>Rendering Equation</a:t>
            </a:r>
            <a:r>
              <a:rPr lang="en-US"/>
              <a:t> [Kajiya 86]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    </a:t>
            </a:r>
            <a:r>
              <a:rPr lang="en-US" sz="1800"/>
              <a:t>Fairly theoretical lecture (but important).  Not well covered in textbooks (though see Eric Veach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thesis).  Closest are 2.6.2 in Cohen and Wallace handout (but uses slightly different notation, argument [swaps x, x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among other things])</a:t>
            </a:r>
            <a:endParaRPr lang="en-US" sz="240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rgbClr val="FFFF66"/>
                </a:solidFill>
              </a:rPr>
              <a:t>Reflectance Equation (review)</a:t>
            </a:r>
          </a:p>
          <a:p>
            <a:r>
              <a:rPr lang="en-US" i="1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>
                <a:solidFill>
                  <a:srgbClr val="FFFF66"/>
                </a:solidFill>
              </a:rPr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Reflectance Equation (review)</a:t>
            </a:r>
          </a:p>
        </p:txBody>
      </p:sp>
      <p:graphicFrame>
        <p:nvGraphicFramePr>
          <p:cNvPr id="138445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114800" y="2994025"/>
          <a:ext cx="4381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2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4025"/>
                        <a:ext cx="4381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3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4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4455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4461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4468" name="Object 20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2521554"/>
              </p:ext>
            </p:extLst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5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Light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Light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Reflectance Equation (review)</a:t>
            </a:r>
          </a:p>
        </p:txBody>
      </p:sp>
      <p:graphicFrame>
        <p:nvGraphicFramePr>
          <p:cNvPr id="13854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54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3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8547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5485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85492" name="Object 20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44540091"/>
              </p:ext>
            </p:extLst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24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Reflected Light</a:t>
            </a:r>
          </a:p>
          <a:p>
            <a:pPr algn="l" eaLnBrk="1" hangingPunct="1"/>
            <a:r>
              <a:rPr lang="en-US" sz="2000" b="0"/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Incident </a:t>
            </a:r>
          </a:p>
          <a:p>
            <a:pPr algn="l" eaLnBrk="1" hangingPunct="1"/>
            <a:r>
              <a:rPr lang="en-US" sz="2000" b="0"/>
              <a:t>Light (from</a:t>
            </a:r>
          </a:p>
          <a:p>
            <a:pPr algn="l" eaLnBrk="1" hangingPunct="1"/>
            <a:r>
              <a:rPr lang="en-US" sz="2000" b="0"/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/>
              <a:t>Cosine of </a:t>
            </a:r>
          </a:p>
          <a:p>
            <a:pPr algn="l" eaLnBrk="1" hangingPunct="1"/>
            <a:r>
              <a:rPr lang="en-US" sz="2000" b="0"/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FFFF66"/>
                </a:solidFill>
              </a:rPr>
              <a:t>Sum over all light sources</a:t>
            </a:r>
          </a:p>
        </p:txBody>
      </p:sp>
      <p:grpSp>
        <p:nvGrpSpPr>
          <p:cNvPr id="13854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5505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27635</TotalTime>
  <Words>1056</Words>
  <Application>Microsoft Macintosh PowerPoint</Application>
  <PresentationFormat>Letter Paper (8.5x11 in)</PresentationFormat>
  <Paragraphs>243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Wingdings</vt:lpstr>
      <vt:lpstr>Symbol</vt:lpstr>
      <vt:lpstr>System</vt:lpstr>
      <vt:lpstr>MT Extra</vt:lpstr>
      <vt:lpstr>Times New Roman</vt:lpstr>
      <vt:lpstr>Default Design</vt:lpstr>
      <vt:lpstr>1_Default Design</vt:lpstr>
      <vt:lpstr>2_Default Design</vt:lpstr>
      <vt:lpstr>MathType 6.0 Equation</vt:lpstr>
      <vt:lpstr>MathType 4.0 Equation</vt:lpstr>
      <vt:lpstr>MathType 5.0 Equation</vt:lpstr>
      <vt:lpstr>Advanced Computer Graphics  (Spring 2013)</vt:lpstr>
      <vt:lpstr>Illumination Models</vt:lpstr>
      <vt:lpstr>Diffuse Interreflection</vt:lpstr>
      <vt:lpstr>Radiosity</vt:lpstr>
      <vt:lpstr>Caustics</vt:lpstr>
      <vt:lpstr>Overview of lecture</vt:lpstr>
      <vt:lpstr>Outline</vt:lpstr>
      <vt:lpstr>Reflectance Equation (review)</vt:lpstr>
      <vt:lpstr>Reflectance Equation (review)</vt:lpstr>
      <vt:lpstr>Reflectance Equation (review)</vt:lpstr>
      <vt:lpstr>The Challenge</vt:lpstr>
      <vt:lpstr>Global Illumination</vt:lpstr>
      <vt:lpstr>Rendering Equation</vt:lpstr>
      <vt:lpstr>Rendering Equation (Kajiya 86)</vt:lpstr>
      <vt:lpstr>Outline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Radiosity Equation</vt:lpstr>
      <vt:lpstr>Discretization and Form Factors</vt:lpstr>
      <vt:lpstr>Form Factors</vt:lpstr>
      <vt:lpstr>Matrix Equation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744</cp:revision>
  <cp:lastPrinted>1999-08-03T15:46:38Z</cp:lastPrinted>
  <dcterms:created xsi:type="dcterms:W3CDTF">1999-02-11T00:43:51Z</dcterms:created>
  <dcterms:modified xsi:type="dcterms:W3CDTF">2013-02-05T19:30:40Z</dcterms:modified>
</cp:coreProperties>
</file>