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0" r:id="rId3"/>
    <p:sldId id="291" r:id="rId4"/>
    <p:sldId id="292" r:id="rId5"/>
    <p:sldId id="29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13" r:id="rId16"/>
    <p:sldId id="304" r:id="rId17"/>
    <p:sldId id="305" r:id="rId18"/>
    <p:sldId id="306" r:id="rId19"/>
    <p:sldId id="310" r:id="rId20"/>
    <p:sldId id="309" r:id="rId21"/>
    <p:sldId id="311" r:id="rId22"/>
    <p:sldId id="312" r:id="rId23"/>
    <p:sldId id="314" r:id="rId24"/>
    <p:sldId id="315" r:id="rId25"/>
    <p:sldId id="316" r:id="rId26"/>
    <p:sldId id="307" r:id="rId27"/>
    <p:sldId id="308" r:id="rId28"/>
    <p:sldId id="317" r:id="rId29"/>
    <p:sldId id="318" r:id="rId30"/>
    <p:sldId id="326" r:id="rId31"/>
    <p:sldId id="327" r:id="rId32"/>
    <p:sldId id="328" r:id="rId33"/>
    <p:sldId id="319" r:id="rId34"/>
    <p:sldId id="333" r:id="rId35"/>
    <p:sldId id="320" r:id="rId36"/>
    <p:sldId id="324" r:id="rId37"/>
    <p:sldId id="329" r:id="rId38"/>
    <p:sldId id="330" r:id="rId39"/>
    <p:sldId id="332" r:id="rId40"/>
    <p:sldId id="334" r:id="rId41"/>
    <p:sldId id="331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Review" id="{28330E01-EB2D-4714-BF2B-F5A810ECB6A1}">
          <p14:sldIdLst>
            <p14:sldId id="256"/>
            <p14:sldId id="290"/>
          </p14:sldIdLst>
        </p14:section>
        <p14:section name="Introduction" id="{58241437-7419-4540-9B15-2F6786E4D393}">
          <p14:sldIdLst>
            <p14:sldId id="291"/>
          </p14:sldIdLst>
        </p14:section>
        <p14:section name="Comparison of Algorithms" id="{B0904A5A-9FB0-4EC7-9C44-D9C7BB18F0A0}">
          <p14:sldIdLst>
            <p14:sldId id="292"/>
            <p14:sldId id="293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</p14:sldIdLst>
        </p14:section>
        <p14:section name="Announcements" id="{B8D5170D-BE2B-49A4-817C-C55E661B9B8B}">
          <p14:sldIdLst>
            <p14:sldId id="303"/>
          </p14:sldIdLst>
        </p14:section>
        <p14:section name="Orders of Growth" id="{2E8029A0-B62B-46D8-8264-E42AB23467DA}">
          <p14:sldIdLst>
            <p14:sldId id="313"/>
            <p14:sldId id="304"/>
            <p14:sldId id="305"/>
            <p14:sldId id="306"/>
            <p14:sldId id="310"/>
            <p14:sldId id="309"/>
            <p14:sldId id="311"/>
            <p14:sldId id="312"/>
            <p14:sldId id="314"/>
            <p14:sldId id="315"/>
            <p14:sldId id="316"/>
          </p14:sldIdLst>
        </p14:section>
        <p14:section name="Big-O Notation" id="{E1B185BB-3FA1-4919-B8CE-E375D2618FF1}">
          <p14:sldIdLst>
            <p14:sldId id="307"/>
            <p14:sldId id="308"/>
            <p14:sldId id="317"/>
            <p14:sldId id="318"/>
            <p14:sldId id="326"/>
            <p14:sldId id="327"/>
            <p14:sldId id="328"/>
            <p14:sldId id="319"/>
            <p14:sldId id="333"/>
            <p14:sldId id="320"/>
            <p14:sldId id="324"/>
            <p14:sldId id="329"/>
            <p14:sldId id="330"/>
            <p14:sldId id="332"/>
            <p14:sldId id="334"/>
          </p14:sldIdLst>
        </p14:section>
        <p14:section name="Conclusion" id="{194F1BA9-C95C-4F05-9678-229729840407}">
          <p14:sldIdLst>
            <p14:sldId id="331"/>
          </p14:sldIdLst>
        </p14:section>
        <p14:section name="Extras" id="{2FD09054-EFB8-4EBA-88B7-7077B80B204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3" autoAdjust="0"/>
    <p:restoredTop sz="92230" autoAdjust="0"/>
  </p:normalViewPr>
  <p:slideViewPr>
    <p:cSldViewPr>
      <p:cViewPr>
        <p:scale>
          <a:sx n="100" d="100"/>
          <a:sy n="100" d="100"/>
        </p:scale>
        <p:origin x="-540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33CEF-ED81-4DFB-951B-E3290E51FD9A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573030-2E48-428D-A82F-9CEF78D0C0C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9C770306-6265-4BC7-A6BB-827520A067CA}" type="parTrans" cxnId="{F4878FF4-1B11-49B1-B499-5159C7557919}">
      <dgm:prSet/>
      <dgm:spPr/>
      <dgm:t>
        <a:bodyPr/>
        <a:lstStyle/>
        <a:p>
          <a:pPr algn="ctr"/>
          <a:endParaRPr lang="en-US"/>
        </a:p>
      </dgm:t>
    </dgm:pt>
    <dgm:pt modelId="{BF424601-94E3-48D2-83CE-BC74FFC9DCFB}" type="sibTrans" cxnId="{F4878FF4-1B11-49B1-B499-5159C755791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B6742C2C-C856-41E7-BA13-E2EB2987F62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20B3C5A9-2C5C-44E6-AA16-FC2C95D80950}" type="parTrans" cxnId="{CBC8E527-7326-4D65-A845-37FE7BD24657}">
      <dgm:prSet/>
      <dgm:spPr/>
      <dgm:t>
        <a:bodyPr/>
        <a:lstStyle/>
        <a:p>
          <a:pPr algn="ctr"/>
          <a:endParaRPr lang="en-US"/>
        </a:p>
      </dgm:t>
    </dgm:pt>
    <dgm:pt modelId="{F85978BD-2198-4F94-9918-FE620B28CA88}" type="sibTrans" cxnId="{CBC8E527-7326-4D65-A845-37FE7BD24657}">
      <dgm:prSet/>
      <dgm:spPr/>
      <dgm:t>
        <a:bodyPr/>
        <a:lstStyle/>
        <a:p>
          <a:pPr algn="ctr"/>
          <a:endParaRPr lang="en-US"/>
        </a:p>
      </dgm:t>
    </dgm:pt>
    <dgm:pt modelId="{B03FB4AE-34EE-4383-8B0B-BB2D0DFEEA2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C30A0E2B-1DB0-4CCA-92D0-5A0FD3C733F1}" type="sibTrans" cxnId="{62D13861-A773-4133-A51A-9EE6286048B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D4E31FC5-DC67-40E9-86C4-41B10117EBB3}" type="parTrans" cxnId="{62D13861-A773-4133-A51A-9EE6286048B2}">
      <dgm:prSet/>
      <dgm:spPr/>
      <dgm:t>
        <a:bodyPr/>
        <a:lstStyle/>
        <a:p>
          <a:pPr algn="ctr"/>
          <a:endParaRPr lang="en-US"/>
        </a:p>
      </dgm:t>
    </dgm:pt>
    <dgm:pt modelId="{A10B7A57-A38C-4891-9FEF-A1C23CD6C4FA}">
      <dgm:prSet phldrT="[Text]" custT="1"/>
      <dgm:spPr>
        <a:solidFill>
          <a:srgbClr val="C00000"/>
        </a:solidFill>
      </dgm:spPr>
      <dgm:t>
        <a:bodyPr/>
        <a:lstStyle/>
        <a:p>
          <a:pPr algn="ctr"/>
          <a:endParaRPr lang="en-US" sz="1200" i="1" dirty="0"/>
        </a:p>
      </dgm:t>
    </dgm:pt>
    <dgm:pt modelId="{F7B48512-D72E-4345-BB87-16B8248BDE67}" type="sibTrans" cxnId="{414E0274-8111-4FB2-A9FF-A44251564069}">
      <dgm:prSet/>
      <dgm:spPr>
        <a:solidFill>
          <a:srgbClr val="C00000"/>
        </a:solidFill>
      </dgm:spPr>
      <dgm:t>
        <a:bodyPr/>
        <a:lstStyle/>
        <a:p>
          <a:pPr algn="ctr"/>
          <a:endParaRPr lang="en-US" dirty="0"/>
        </a:p>
      </dgm:t>
    </dgm:pt>
    <dgm:pt modelId="{EE7D0CE1-3BF4-4053-A825-1FF49C545153}" type="parTrans" cxnId="{414E0274-8111-4FB2-A9FF-A44251564069}">
      <dgm:prSet/>
      <dgm:spPr/>
      <dgm:t>
        <a:bodyPr/>
        <a:lstStyle/>
        <a:p>
          <a:pPr algn="ctr"/>
          <a:endParaRPr lang="en-US"/>
        </a:p>
      </dgm:t>
    </dgm:pt>
    <dgm:pt modelId="{EE9A77A3-D858-4AEA-B81B-6FD6D72780D7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24D989DC-90FC-4069-A005-8C4931C5D83B}" type="sibTrans" cxnId="{8BECF777-AA9F-434D-B441-B5B7AFA3251C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FAF1B4CE-2D8C-4990-9A62-86EED439A93A}" type="parTrans" cxnId="{8BECF777-AA9F-434D-B441-B5B7AFA3251C}">
      <dgm:prSet/>
      <dgm:spPr/>
      <dgm:t>
        <a:bodyPr/>
        <a:lstStyle/>
        <a:p>
          <a:pPr algn="ctr"/>
          <a:endParaRPr lang="en-US"/>
        </a:p>
      </dgm:t>
    </dgm:pt>
    <dgm:pt modelId="{1BEF9239-9857-4141-94D3-93F61A8164FB}" type="pres">
      <dgm:prSet presAssocID="{87433CEF-ED81-4DFB-951B-E3290E51FD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40697-E0F8-4C38-9111-5B2FE868299E}" type="pres">
      <dgm:prSet presAssocID="{A10B7A57-A38C-4891-9FEF-A1C23CD6C4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80F04-C8E6-4C87-BEBB-B14FB5EDCECB}" type="pres">
      <dgm:prSet presAssocID="{F7B48512-D72E-4345-BB87-16B8248BDE6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7B83F48-E09F-4F96-A9FC-8267E6AC6E5C}" type="pres">
      <dgm:prSet presAssocID="{F7B48512-D72E-4345-BB87-16B8248BDE6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63DB19B-BD72-44D5-878E-4D5479A118E3}" type="pres">
      <dgm:prSet presAssocID="{EE9A77A3-D858-4AEA-B81B-6FD6D72780D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8652B-3189-40CF-8711-A9D2D038A9D9}" type="pres">
      <dgm:prSet presAssocID="{24D989DC-90FC-4069-A005-8C4931C5D83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A638D5E-D2BD-4595-A5AD-357B5596CA88}" type="pres">
      <dgm:prSet presAssocID="{24D989DC-90FC-4069-A005-8C4931C5D83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CB6567A-AB2D-4DAD-A758-218485B758E9}" type="pres">
      <dgm:prSet presAssocID="{B03FB4AE-34EE-4383-8B0B-BB2D0DFEEA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F6782-9D42-4CD5-A940-62B6466C0EAC}" type="pres">
      <dgm:prSet presAssocID="{C30A0E2B-1DB0-4CCA-92D0-5A0FD3C733F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4718F03-A33A-44B1-8955-2A2F5C3D875D}" type="pres">
      <dgm:prSet presAssocID="{C30A0E2B-1DB0-4CCA-92D0-5A0FD3C733F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64B4260-25FE-4512-AE11-7BC4B18952CA}" type="pres">
      <dgm:prSet presAssocID="{CE573030-2E48-428D-A82F-9CEF78D0C0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4FA30-B1F1-4CFA-917F-8D540D5513B9}" type="pres">
      <dgm:prSet presAssocID="{BF424601-94E3-48D2-83CE-BC74FFC9DCF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7A1D4CE-B14E-4BC9-BAE4-E5B6505A4558}" type="pres">
      <dgm:prSet presAssocID="{BF424601-94E3-48D2-83CE-BC74FFC9DCF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6C74148-7CC6-4823-8E21-B0923A34DE62}" type="pres">
      <dgm:prSet presAssocID="{B6742C2C-C856-41E7-BA13-E2EB2987F6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4E0274-8111-4FB2-A9FF-A44251564069}" srcId="{87433CEF-ED81-4DFB-951B-E3290E51FD9A}" destId="{A10B7A57-A38C-4891-9FEF-A1C23CD6C4FA}" srcOrd="0" destOrd="0" parTransId="{EE7D0CE1-3BF4-4053-A825-1FF49C545153}" sibTransId="{F7B48512-D72E-4345-BB87-16B8248BDE67}"/>
    <dgm:cxn modelId="{2BA8B795-085C-4356-9980-210BAD42A6BA}" type="presOf" srcId="{C30A0E2B-1DB0-4CCA-92D0-5A0FD3C733F1}" destId="{B4718F03-A33A-44B1-8955-2A2F5C3D875D}" srcOrd="1" destOrd="0" presId="urn:microsoft.com/office/officeart/2005/8/layout/process1"/>
    <dgm:cxn modelId="{8BECF777-AA9F-434D-B441-B5B7AFA3251C}" srcId="{87433CEF-ED81-4DFB-951B-E3290E51FD9A}" destId="{EE9A77A3-D858-4AEA-B81B-6FD6D72780D7}" srcOrd="1" destOrd="0" parTransId="{FAF1B4CE-2D8C-4990-9A62-86EED439A93A}" sibTransId="{24D989DC-90FC-4069-A005-8C4931C5D83B}"/>
    <dgm:cxn modelId="{EDBDF2AC-47EE-47E3-8235-6D31E9E8721F}" type="presOf" srcId="{BF424601-94E3-48D2-83CE-BC74FFC9DCFB}" destId="{D744FA30-B1F1-4CFA-917F-8D540D5513B9}" srcOrd="0" destOrd="0" presId="urn:microsoft.com/office/officeart/2005/8/layout/process1"/>
    <dgm:cxn modelId="{86C892B5-5E4B-4E23-9D91-137742AC4A00}" type="presOf" srcId="{F7B48512-D72E-4345-BB87-16B8248BDE67}" destId="{27D80F04-C8E6-4C87-BEBB-B14FB5EDCECB}" srcOrd="0" destOrd="0" presId="urn:microsoft.com/office/officeart/2005/8/layout/process1"/>
    <dgm:cxn modelId="{F11FB7FF-0B5F-45BF-ABE2-4EC28827DB3A}" type="presOf" srcId="{B03FB4AE-34EE-4383-8B0B-BB2D0DFEEA26}" destId="{DCB6567A-AB2D-4DAD-A758-218485B758E9}" srcOrd="0" destOrd="0" presId="urn:microsoft.com/office/officeart/2005/8/layout/process1"/>
    <dgm:cxn modelId="{252F5455-558B-47DC-85CC-322A3472A55D}" type="presOf" srcId="{A10B7A57-A38C-4891-9FEF-A1C23CD6C4FA}" destId="{29840697-E0F8-4C38-9111-5B2FE868299E}" srcOrd="0" destOrd="0" presId="urn:microsoft.com/office/officeart/2005/8/layout/process1"/>
    <dgm:cxn modelId="{CBC8E527-7326-4D65-A845-37FE7BD24657}" srcId="{87433CEF-ED81-4DFB-951B-E3290E51FD9A}" destId="{B6742C2C-C856-41E7-BA13-E2EB2987F62B}" srcOrd="4" destOrd="0" parTransId="{20B3C5A9-2C5C-44E6-AA16-FC2C95D80950}" sibTransId="{F85978BD-2198-4F94-9918-FE620B28CA88}"/>
    <dgm:cxn modelId="{78DA019E-3FE9-4861-8D88-46561D0B62AA}" type="presOf" srcId="{24D989DC-90FC-4069-A005-8C4931C5D83B}" destId="{8A638D5E-D2BD-4595-A5AD-357B5596CA88}" srcOrd="1" destOrd="0" presId="urn:microsoft.com/office/officeart/2005/8/layout/process1"/>
    <dgm:cxn modelId="{575E2488-A375-48F1-8797-F11E8D895ABA}" type="presOf" srcId="{EE9A77A3-D858-4AEA-B81B-6FD6D72780D7}" destId="{F63DB19B-BD72-44D5-878E-4D5479A118E3}" srcOrd="0" destOrd="0" presId="urn:microsoft.com/office/officeart/2005/8/layout/process1"/>
    <dgm:cxn modelId="{F4878FF4-1B11-49B1-B499-5159C7557919}" srcId="{87433CEF-ED81-4DFB-951B-E3290E51FD9A}" destId="{CE573030-2E48-428D-A82F-9CEF78D0C0CF}" srcOrd="3" destOrd="0" parTransId="{9C770306-6265-4BC7-A6BB-827520A067CA}" sibTransId="{BF424601-94E3-48D2-83CE-BC74FFC9DCFB}"/>
    <dgm:cxn modelId="{AD8AB747-9B8B-466A-BAA3-36A128BABDFB}" type="presOf" srcId="{24D989DC-90FC-4069-A005-8C4931C5D83B}" destId="{0E58652B-3189-40CF-8711-A9D2D038A9D9}" srcOrd="0" destOrd="0" presId="urn:microsoft.com/office/officeart/2005/8/layout/process1"/>
    <dgm:cxn modelId="{B3775336-E1E3-4E06-91A2-4CC107A45EE5}" type="presOf" srcId="{87433CEF-ED81-4DFB-951B-E3290E51FD9A}" destId="{1BEF9239-9857-4141-94D3-93F61A8164FB}" srcOrd="0" destOrd="0" presId="urn:microsoft.com/office/officeart/2005/8/layout/process1"/>
    <dgm:cxn modelId="{0822F440-D16D-4BC2-8C7D-F03A88D93C3F}" type="presOf" srcId="{CE573030-2E48-428D-A82F-9CEF78D0C0CF}" destId="{464B4260-25FE-4512-AE11-7BC4B18952CA}" srcOrd="0" destOrd="0" presId="urn:microsoft.com/office/officeart/2005/8/layout/process1"/>
    <dgm:cxn modelId="{0F963BCA-F778-4536-91A5-8F3A6BEC0DD2}" type="presOf" srcId="{F7B48512-D72E-4345-BB87-16B8248BDE67}" destId="{B7B83F48-E09F-4F96-A9FC-8267E6AC6E5C}" srcOrd="1" destOrd="0" presId="urn:microsoft.com/office/officeart/2005/8/layout/process1"/>
    <dgm:cxn modelId="{459F4A4A-7687-4817-9594-A9377A3A4B51}" type="presOf" srcId="{C30A0E2B-1DB0-4CCA-92D0-5A0FD3C733F1}" destId="{B6FF6782-9D42-4CD5-A940-62B6466C0EAC}" srcOrd="0" destOrd="0" presId="urn:microsoft.com/office/officeart/2005/8/layout/process1"/>
    <dgm:cxn modelId="{62D13861-A773-4133-A51A-9EE6286048B2}" srcId="{87433CEF-ED81-4DFB-951B-E3290E51FD9A}" destId="{B03FB4AE-34EE-4383-8B0B-BB2D0DFEEA26}" srcOrd="2" destOrd="0" parTransId="{D4E31FC5-DC67-40E9-86C4-41B10117EBB3}" sibTransId="{C30A0E2B-1DB0-4CCA-92D0-5A0FD3C733F1}"/>
    <dgm:cxn modelId="{3D2A39E9-3CB8-4A0F-92F1-0F717D97CCE7}" type="presOf" srcId="{B6742C2C-C856-41E7-BA13-E2EB2987F62B}" destId="{76C74148-7CC6-4823-8E21-B0923A34DE62}" srcOrd="0" destOrd="0" presId="urn:microsoft.com/office/officeart/2005/8/layout/process1"/>
    <dgm:cxn modelId="{360F15AD-C3B4-4E4E-AD2E-62D2689AE92E}" type="presOf" srcId="{BF424601-94E3-48D2-83CE-BC74FFC9DCFB}" destId="{07A1D4CE-B14E-4BC9-BAE4-E5B6505A4558}" srcOrd="1" destOrd="0" presId="urn:microsoft.com/office/officeart/2005/8/layout/process1"/>
    <dgm:cxn modelId="{409A7BAA-9873-49FE-8224-A802EC206D27}" type="presParOf" srcId="{1BEF9239-9857-4141-94D3-93F61A8164FB}" destId="{29840697-E0F8-4C38-9111-5B2FE868299E}" srcOrd="0" destOrd="0" presId="urn:microsoft.com/office/officeart/2005/8/layout/process1"/>
    <dgm:cxn modelId="{8336FECD-4251-4E9F-9D8F-E676C5CAC0E7}" type="presParOf" srcId="{1BEF9239-9857-4141-94D3-93F61A8164FB}" destId="{27D80F04-C8E6-4C87-BEBB-B14FB5EDCECB}" srcOrd="1" destOrd="0" presId="urn:microsoft.com/office/officeart/2005/8/layout/process1"/>
    <dgm:cxn modelId="{0CE8ADA5-B5D1-4155-905C-302C3F5F4605}" type="presParOf" srcId="{27D80F04-C8E6-4C87-BEBB-B14FB5EDCECB}" destId="{B7B83F48-E09F-4F96-A9FC-8267E6AC6E5C}" srcOrd="0" destOrd="0" presId="urn:microsoft.com/office/officeart/2005/8/layout/process1"/>
    <dgm:cxn modelId="{70E3977D-03CC-4F8A-922E-0E26BD450A0F}" type="presParOf" srcId="{1BEF9239-9857-4141-94D3-93F61A8164FB}" destId="{F63DB19B-BD72-44D5-878E-4D5479A118E3}" srcOrd="2" destOrd="0" presId="urn:microsoft.com/office/officeart/2005/8/layout/process1"/>
    <dgm:cxn modelId="{E40C448F-565E-4C54-A175-557D6EE3C503}" type="presParOf" srcId="{1BEF9239-9857-4141-94D3-93F61A8164FB}" destId="{0E58652B-3189-40CF-8711-A9D2D038A9D9}" srcOrd="3" destOrd="0" presId="urn:microsoft.com/office/officeart/2005/8/layout/process1"/>
    <dgm:cxn modelId="{BB93D6E4-A162-433F-BF58-5490B4518EF8}" type="presParOf" srcId="{0E58652B-3189-40CF-8711-A9D2D038A9D9}" destId="{8A638D5E-D2BD-4595-A5AD-357B5596CA88}" srcOrd="0" destOrd="0" presId="urn:microsoft.com/office/officeart/2005/8/layout/process1"/>
    <dgm:cxn modelId="{3CBEC04F-5422-4B65-AAC6-0ABAC678B0EB}" type="presParOf" srcId="{1BEF9239-9857-4141-94D3-93F61A8164FB}" destId="{DCB6567A-AB2D-4DAD-A758-218485B758E9}" srcOrd="4" destOrd="0" presId="urn:microsoft.com/office/officeart/2005/8/layout/process1"/>
    <dgm:cxn modelId="{1E290FAC-F0BA-42BB-801E-23643057F7B7}" type="presParOf" srcId="{1BEF9239-9857-4141-94D3-93F61A8164FB}" destId="{B6FF6782-9D42-4CD5-A940-62B6466C0EAC}" srcOrd="5" destOrd="0" presId="urn:microsoft.com/office/officeart/2005/8/layout/process1"/>
    <dgm:cxn modelId="{ED81BB0C-5775-4B5B-AFB8-C850E75C3212}" type="presParOf" srcId="{B6FF6782-9D42-4CD5-A940-62B6466C0EAC}" destId="{B4718F03-A33A-44B1-8955-2A2F5C3D875D}" srcOrd="0" destOrd="0" presId="urn:microsoft.com/office/officeart/2005/8/layout/process1"/>
    <dgm:cxn modelId="{2961063F-CECC-4520-B368-26D400E194FD}" type="presParOf" srcId="{1BEF9239-9857-4141-94D3-93F61A8164FB}" destId="{464B4260-25FE-4512-AE11-7BC4B18952CA}" srcOrd="6" destOrd="0" presId="urn:microsoft.com/office/officeart/2005/8/layout/process1"/>
    <dgm:cxn modelId="{55438937-B1CC-41C8-AC34-1500A5575DAC}" type="presParOf" srcId="{1BEF9239-9857-4141-94D3-93F61A8164FB}" destId="{D744FA30-B1F1-4CFA-917F-8D540D5513B9}" srcOrd="7" destOrd="0" presId="urn:microsoft.com/office/officeart/2005/8/layout/process1"/>
    <dgm:cxn modelId="{0B1BF52B-FD01-44E9-BD77-894C60983A25}" type="presParOf" srcId="{D744FA30-B1F1-4CFA-917F-8D540D5513B9}" destId="{07A1D4CE-B14E-4BC9-BAE4-E5B6505A4558}" srcOrd="0" destOrd="0" presId="urn:microsoft.com/office/officeart/2005/8/layout/process1"/>
    <dgm:cxn modelId="{31D068F4-DDC2-4D85-9B6E-EB2A58AEFA09}" type="presParOf" srcId="{1BEF9239-9857-4141-94D3-93F61A8164FB}" destId="{76C74148-7CC6-4823-8E21-B0923A34DE6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40697-E0F8-4C38-9111-5B2FE868299E}">
      <dsp:nvSpPr>
        <dsp:cNvPr id="0" name=""/>
        <dsp:cNvSpPr/>
      </dsp:nvSpPr>
      <dsp:spPr>
        <a:xfrm>
          <a:off x="1265" y="377651"/>
          <a:ext cx="392162" cy="235297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8157" y="384543"/>
        <a:ext cx="378378" cy="221513"/>
      </dsp:txXfrm>
    </dsp:sp>
    <dsp:sp modelId="{27D80F04-C8E6-4C87-BEBB-B14FB5EDCECB}">
      <dsp:nvSpPr>
        <dsp:cNvPr id="0" name=""/>
        <dsp:cNvSpPr/>
      </dsp:nvSpPr>
      <dsp:spPr>
        <a:xfrm>
          <a:off x="432643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2643" y="466122"/>
        <a:ext cx="58197" cy="58354"/>
      </dsp:txXfrm>
    </dsp:sp>
    <dsp:sp modelId="{F63DB19B-BD72-44D5-878E-4D5479A118E3}">
      <dsp:nvSpPr>
        <dsp:cNvPr id="0" name=""/>
        <dsp:cNvSpPr/>
      </dsp:nvSpPr>
      <dsp:spPr>
        <a:xfrm>
          <a:off x="550291" y="377651"/>
          <a:ext cx="392162" cy="23529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557183" y="384543"/>
        <a:ext cx="378378" cy="221513"/>
      </dsp:txXfrm>
    </dsp:sp>
    <dsp:sp modelId="{0E58652B-3189-40CF-8711-A9D2D038A9D9}">
      <dsp:nvSpPr>
        <dsp:cNvPr id="0" name=""/>
        <dsp:cNvSpPr/>
      </dsp:nvSpPr>
      <dsp:spPr>
        <a:xfrm>
          <a:off x="981670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81670" y="466122"/>
        <a:ext cx="58197" cy="58354"/>
      </dsp:txXfrm>
    </dsp:sp>
    <dsp:sp modelId="{DCB6567A-AB2D-4DAD-A758-218485B758E9}">
      <dsp:nvSpPr>
        <dsp:cNvPr id="0" name=""/>
        <dsp:cNvSpPr/>
      </dsp:nvSpPr>
      <dsp:spPr>
        <a:xfrm>
          <a:off x="1099318" y="377651"/>
          <a:ext cx="392162" cy="23529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1106210" y="384543"/>
        <a:ext cx="378378" cy="221513"/>
      </dsp:txXfrm>
    </dsp:sp>
    <dsp:sp modelId="{B6FF6782-9D42-4CD5-A940-62B6466C0EAC}">
      <dsp:nvSpPr>
        <dsp:cNvPr id="0" name=""/>
        <dsp:cNvSpPr/>
      </dsp:nvSpPr>
      <dsp:spPr>
        <a:xfrm>
          <a:off x="1530697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30697" y="466122"/>
        <a:ext cx="58197" cy="58354"/>
      </dsp:txXfrm>
    </dsp:sp>
    <dsp:sp modelId="{464B4260-25FE-4512-AE11-7BC4B18952CA}">
      <dsp:nvSpPr>
        <dsp:cNvPr id="0" name=""/>
        <dsp:cNvSpPr/>
      </dsp:nvSpPr>
      <dsp:spPr>
        <a:xfrm>
          <a:off x="1648345" y="377651"/>
          <a:ext cx="392162" cy="2352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1655237" y="384543"/>
        <a:ext cx="378378" cy="221513"/>
      </dsp:txXfrm>
    </dsp:sp>
    <dsp:sp modelId="{D744FA30-B1F1-4CFA-917F-8D540D5513B9}">
      <dsp:nvSpPr>
        <dsp:cNvPr id="0" name=""/>
        <dsp:cNvSpPr/>
      </dsp:nvSpPr>
      <dsp:spPr>
        <a:xfrm>
          <a:off x="2079724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79724" y="466122"/>
        <a:ext cx="58197" cy="58354"/>
      </dsp:txXfrm>
    </dsp:sp>
    <dsp:sp modelId="{76C74148-7CC6-4823-8E21-B0923A34DE62}">
      <dsp:nvSpPr>
        <dsp:cNvPr id="0" name=""/>
        <dsp:cNvSpPr/>
      </dsp:nvSpPr>
      <dsp:spPr>
        <a:xfrm>
          <a:off x="2197372" y="377651"/>
          <a:ext cx="392162" cy="23529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2204264" y="384543"/>
        <a:ext cx="378378" cy="221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F1B6978-5E3E-488D-B057-5C6B94B3E265}" type="datetimeFigureOut">
              <a:rPr lang="en-US" smtClean="0"/>
              <a:t>7/10/2012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42423F3-24E0-4269-B9B4-72E53018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5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0E945F7-029C-4DD7-822E-0EA23C540B25}" type="datetimeFigureOut">
              <a:rPr lang="en-US" smtClean="0"/>
              <a:t>7/10/2012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E51D97-F361-44BD-98F4-4B58128F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2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5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0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00" y="6400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B3BCDA-CC45-4431-9903-20D3ECADADC0}" type="slidenum">
              <a:rPr lang="en-US" sz="1200" smtClean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768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1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8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7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8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9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4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diagramData" Target="../diagrams/data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QuickStyle" Target="../diagrams/quickStyl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diagramLayout" Target="../diagrams/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6294331"/>
            <a:ext cx="723900" cy="47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694939"/>
              </p:ext>
            </p:extLst>
          </p:nvPr>
        </p:nvGraphicFramePr>
        <p:xfrm>
          <a:off x="533400" y="6019800"/>
          <a:ext cx="2590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8842"/>
            <a:ext cx="678039" cy="54243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99F1A6-9EB1-4C42-9B1A-533E5EC4D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3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s/article/9217988/World_s_data_will_grow_by_50X_in_next_decade_IDC_study_predic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sdash.com/limg/1/283/beware-of-the-sign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cientist.com/blogs/onepercent/2012/06/bot-with-boyish-personality-wi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ixelperfectmag.com/wp-content/uploads/2012/05/portal-cak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c00.deviantart.net/fs46/i/2009/187/0/a/Bill_Weasley__s_pocket_watch_by_Remus_Chocolad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CS61A Lecture 7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Complexity and Orders of Growth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Jon </a:t>
            </a:r>
            <a:r>
              <a:rPr lang="en-US" dirty="0" err="1" smtClean="0"/>
              <a:t>Kotker</a:t>
            </a:r>
            <a:r>
              <a:rPr lang="en-US" dirty="0" smtClean="0"/>
              <a:t> and Tom Magrino</a:t>
            </a:r>
            <a:br>
              <a:rPr lang="en-US" dirty="0" smtClean="0"/>
            </a:br>
            <a:r>
              <a:rPr lang="en-US" dirty="0" smtClean="0"/>
              <a:t>UC Berkeley EECS</a:t>
            </a:r>
          </a:p>
          <a:p>
            <a:r>
              <a:rPr lang="en-US" dirty="0" smtClean="0"/>
              <a:t>June 27,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Measuring raw runtime depends on </a:t>
            </a:r>
            <a:r>
              <a:rPr lang="en-US" i="1" dirty="0" smtClean="0"/>
              <a:t>many</a:t>
            </a:r>
            <a:r>
              <a:rPr lang="en-US" dirty="0" smtClean="0"/>
              <a:t> factors:</a:t>
            </a:r>
          </a:p>
          <a:p>
            <a:r>
              <a:rPr lang="en-US" dirty="0" smtClean="0"/>
              <a:t>Different computers can have different runtimes.</a:t>
            </a:r>
          </a:p>
          <a:p>
            <a:r>
              <a:rPr lang="en-US" dirty="0" smtClean="0"/>
              <a:t>Same computer can have different runtimes on the same input.</a:t>
            </a:r>
          </a:p>
          <a:p>
            <a:pPr marL="0" indent="0">
              <a:buNone/>
            </a:pPr>
            <a:r>
              <a:rPr lang="en-US" sz="2300" i="1" dirty="0" smtClean="0"/>
              <a:t>	Other processes can be running at the same time.</a:t>
            </a:r>
            <a:endParaRPr lang="en-US" sz="2300" i="1" dirty="0"/>
          </a:p>
          <a:p>
            <a:r>
              <a:rPr lang="en-US" dirty="0" smtClean="0"/>
              <a:t>Algorithm needs to be implemented first!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i="1" dirty="0" smtClean="0"/>
              <a:t>Can be tricky to get right.</a:t>
            </a:r>
          </a:p>
          <a:p>
            <a:r>
              <a:rPr lang="en-US" dirty="0" smtClean="0"/>
              <a:t>Function can take prohibitively long time to run.</a:t>
            </a:r>
          </a:p>
        </p:txBody>
      </p:sp>
    </p:spTree>
    <p:extLst>
      <p:ext uri="{BB962C8B-B14F-4D97-AF65-F5344CB8AC3E}">
        <p14:creationId xmlns:p14="http://schemas.microsoft.com/office/powerpoint/2010/main" val="35750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i="1" dirty="0" smtClean="0"/>
              <a:t>Problem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How do we </a:t>
            </a:r>
            <a:r>
              <a:rPr lang="en-US" i="1" dirty="0" smtClean="0"/>
              <a:t>abstract</a:t>
            </a:r>
            <a:r>
              <a:rPr lang="en-US" dirty="0" smtClean="0"/>
              <a:t> the computer away?</a:t>
            </a:r>
          </a:p>
          <a:p>
            <a:pPr marL="0" indent="0" algn="ctr">
              <a:buNone/>
            </a:pPr>
            <a:r>
              <a:rPr lang="en-US" dirty="0" smtClean="0"/>
              <a:t>Can we compare runtimes </a:t>
            </a:r>
            <a:r>
              <a:rPr lang="en-US" i="1" dirty="0" smtClean="0"/>
              <a:t>without</a:t>
            </a:r>
            <a:r>
              <a:rPr lang="en-US" dirty="0" smtClean="0"/>
              <a:t> implementing the algorithms?</a:t>
            </a:r>
          </a:p>
        </p:txBody>
      </p:sp>
    </p:spTree>
    <p:extLst>
      <p:ext uri="{BB962C8B-B14F-4D97-AF65-F5344CB8AC3E}">
        <p14:creationId xmlns:p14="http://schemas.microsoft.com/office/powerpoint/2010/main" val="3143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5000" y="2316789"/>
            <a:ext cx="5334000" cy="3855411"/>
            <a:chOff x="1905000" y="2075033"/>
            <a:chExt cx="5334000" cy="385541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901" y="2075033"/>
              <a:ext cx="4316198" cy="3703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05000" y="5715000"/>
              <a:ext cx="5334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hlinkClick r:id="rId3"/>
                </a:rPr>
                <a:t>http://www.computerworld.com/s/article/9217988/World_s_data_will_grow_by_50X_in_next_decade_IDC_study_predicts</a:t>
              </a:r>
              <a:endParaRPr lang="en-US" sz="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Analysis: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Humans are producing a </a:t>
            </a:r>
            <a:r>
              <a:rPr lang="en-US" i="1" dirty="0" smtClean="0"/>
              <a:t>lot</a:t>
            </a:r>
            <a:r>
              <a:rPr lang="en-US" dirty="0" smtClean="0"/>
              <a:t> of data </a:t>
            </a:r>
            <a:r>
              <a:rPr lang="en-US" i="1" dirty="0" smtClean="0"/>
              <a:t>really quickly.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038600"/>
            <a:ext cx="657225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3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b="1" i="1" dirty="0" smtClean="0"/>
              <a:t>Big Idea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Determine how the </a:t>
            </a:r>
            <a:r>
              <a:rPr lang="en-US" b="1" i="1" dirty="0" smtClean="0"/>
              <a:t>worst-case</a:t>
            </a:r>
            <a:r>
              <a:rPr lang="en-US" b="1" i="1" dirty="0"/>
              <a:t> </a:t>
            </a:r>
            <a:r>
              <a:rPr lang="en-US" b="1" i="1" dirty="0" smtClean="0"/>
              <a:t>runtime</a:t>
            </a:r>
            <a:r>
              <a:rPr lang="en-US" i="1" dirty="0" smtClean="0"/>
              <a:t> </a:t>
            </a:r>
            <a:r>
              <a:rPr lang="en-US" dirty="0" smtClean="0"/>
              <a:t>of an algorithm </a:t>
            </a:r>
            <a:r>
              <a:rPr lang="en-US" b="1" i="1" dirty="0" smtClean="0"/>
              <a:t>scales</a:t>
            </a:r>
            <a:r>
              <a:rPr lang="en-US" i="1" dirty="0"/>
              <a:t> </a:t>
            </a:r>
            <a:r>
              <a:rPr lang="en-US" dirty="0" smtClean="0"/>
              <a:t>as we scale the input.</a:t>
            </a:r>
          </a:p>
          <a:p>
            <a:pPr marL="0" indent="0" algn="ctr">
              <a:buNone/>
            </a:pPr>
            <a:endParaRPr lang="en-US" sz="2000" b="1" i="1" dirty="0"/>
          </a:p>
          <a:p>
            <a:pPr marL="0" indent="0" algn="ctr">
              <a:buNone/>
            </a:pPr>
            <a:r>
              <a:rPr lang="en-US" dirty="0" smtClean="0"/>
              <a:t>The less the runtime scales as the input scales, the better the algorithm.</a:t>
            </a:r>
          </a:p>
          <a:p>
            <a:pPr marL="0" indent="0" algn="ctr">
              <a:buNone/>
            </a:pPr>
            <a:r>
              <a:rPr lang="en-US" dirty="0"/>
              <a:t>I</a:t>
            </a:r>
            <a:r>
              <a:rPr lang="en-US" dirty="0" smtClean="0"/>
              <a:t>t can handle </a:t>
            </a:r>
            <a:r>
              <a:rPr lang="en-US" i="1" dirty="0" smtClean="0"/>
              <a:t>more</a:t>
            </a:r>
            <a:r>
              <a:rPr lang="en-US" dirty="0" smtClean="0"/>
              <a:t> data </a:t>
            </a:r>
            <a:r>
              <a:rPr lang="en-US" i="1" dirty="0" smtClean="0"/>
              <a:t>quicker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Waitlist is cleared. If you’re still on the waitlist by the end of this week, please let us know!</a:t>
            </a:r>
          </a:p>
          <a:p>
            <a:r>
              <a:rPr lang="en-US" dirty="0" smtClean="0"/>
              <a:t>Next week, we will move to </a:t>
            </a:r>
            <a:r>
              <a:rPr lang="en-US" b="1" dirty="0" smtClean="0"/>
              <a:t>105 Stanley</a:t>
            </a:r>
            <a:r>
              <a:rPr lang="en-US" dirty="0" smtClean="0"/>
              <a:t> for the rest of the summer.</a:t>
            </a:r>
          </a:p>
          <a:p>
            <a:r>
              <a:rPr lang="en-US" dirty="0" smtClean="0"/>
              <a:t>Midterm 1 is on </a:t>
            </a:r>
            <a:r>
              <a:rPr lang="en-US" b="1" dirty="0" smtClean="0"/>
              <a:t>July 9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will have a review session closer to the date.</a:t>
            </a:r>
          </a:p>
          <a:p>
            <a:r>
              <a:rPr lang="en-US" dirty="0" smtClean="0"/>
              <a:t>If you need accommodations for the midterm, please notify DSP by the end of this week.</a:t>
            </a:r>
          </a:p>
          <a:p>
            <a:r>
              <a:rPr lang="en-US" dirty="0" smtClean="0"/>
              <a:t>HW1 grade should be available on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glookup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76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Beware: Approximations Ahead</a:t>
            </a:r>
            <a:endParaRPr lang="en-US" dirty="0"/>
          </a:p>
        </p:txBody>
      </p:sp>
      <p:pic>
        <p:nvPicPr>
          <p:cNvPr id="8194" name="Picture 2" descr="http://www.gamesdash.com/limg/1/283/beware-of-the-sig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358115"/>
            <a:ext cx="4286250" cy="41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5486400"/>
            <a:ext cx="4267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3"/>
              </a:rPr>
              <a:t>http://www.gamesdash.com/limg/1/283/beware-of-the-sign.jpg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974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add_one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(n):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n + 1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mul_64(n):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n * 64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square(n):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n * n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128897"/>
            <a:ext cx="36576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Time taken by these functions is roughly </a:t>
            </a:r>
            <a:r>
              <a:rPr lang="en-US" sz="3200" i="1" dirty="0" smtClean="0"/>
              <a:t>independent</a:t>
            </a:r>
            <a:r>
              <a:rPr lang="en-US" sz="3200" dirty="0" smtClean="0"/>
              <a:t> of the input size.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343400"/>
            <a:ext cx="3657600" cy="1138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These functions run in </a:t>
            </a:r>
            <a:r>
              <a:rPr lang="en-US" sz="3400" b="1" i="1" dirty="0" smtClean="0"/>
              <a:t>constant time</a:t>
            </a:r>
            <a:r>
              <a:rPr lang="en-US" sz="3400" dirty="0" smtClean="0"/>
              <a:t>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5971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add_one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(n):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n + 1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mul_64(n):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n * 64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square(n):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n * n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6576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i="1" dirty="0" smtClean="0"/>
              <a:t>Approximation</a:t>
            </a:r>
            <a:r>
              <a:rPr lang="en-US" sz="3000" dirty="0" smtClean="0"/>
              <a:t>:</a:t>
            </a:r>
          </a:p>
          <a:p>
            <a:pPr algn="ctr"/>
            <a:r>
              <a:rPr lang="en-US" sz="3000" dirty="0" smtClean="0"/>
              <a:t>Arithmetic operations and assignments take constant time.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9605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fact(n):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k,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prod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= 1,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1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while k &lt;= n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prod </a:t>
            </a:r>
            <a:r>
              <a:rPr lang="en-US" sz="24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prod </a:t>
            </a:r>
            <a:r>
              <a:rPr lang="en-US" sz="24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k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k </a:t>
            </a:r>
            <a:r>
              <a:rPr lang="en-US" sz="24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k </a:t>
            </a:r>
            <a:r>
              <a:rPr lang="en-US" sz="24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+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1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prod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Growth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76600" y="3505200"/>
            <a:ext cx="4267200" cy="400110"/>
            <a:chOff x="5591176" y="3396734"/>
            <a:chExt cx="4267200" cy="400110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5591176" y="3581400"/>
              <a:ext cx="1409700" cy="15389"/>
            </a:xfrm>
            <a:prstGeom prst="line">
              <a:avLst/>
            </a:prstGeom>
            <a:ln>
              <a:tailEnd type="stealth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792060" y="3396734"/>
                  <a:ext cx="3066316" cy="40011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This loop runs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cs typeface="Consolas" pitchFamily="49" charset="0"/>
                        </a:rPr>
                        <m:t>𝑛</m:t>
                      </m:r>
                    </m:oMath>
                  </a14:m>
                  <a:r>
                    <a:rPr lang="en-US" sz="2000" dirty="0" smtClean="0"/>
                    <a:t> times.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060" y="3396734"/>
                  <a:ext cx="3066316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3276600" y="4114800"/>
            <a:ext cx="4267200" cy="581055"/>
            <a:chOff x="4437186" y="4325815"/>
            <a:chExt cx="4267200" cy="581055"/>
          </a:xfrm>
        </p:grpSpPr>
        <p:sp>
          <p:nvSpPr>
            <p:cNvPr id="15" name="Freeform 14"/>
            <p:cNvSpPr/>
            <p:nvPr/>
          </p:nvSpPr>
          <p:spPr>
            <a:xfrm>
              <a:off x="5427786" y="4325815"/>
              <a:ext cx="838200" cy="527539"/>
            </a:xfrm>
            <a:custGeom>
              <a:avLst/>
              <a:gdLst>
                <a:gd name="connsiteX0" fmla="*/ 1019908 w 1127148"/>
                <a:gd name="connsiteY0" fmla="*/ 679939 h 679939"/>
                <a:gd name="connsiteX1" fmla="*/ 1031631 w 1127148"/>
                <a:gd name="connsiteY1" fmla="*/ 117231 h 679939"/>
                <a:gd name="connsiteX2" fmla="*/ 0 w 1127148"/>
                <a:gd name="connsiteY2" fmla="*/ 0 h 6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7148" h="679939">
                  <a:moveTo>
                    <a:pt x="1019908" y="679939"/>
                  </a:moveTo>
                  <a:cubicBezTo>
                    <a:pt x="1110762" y="455246"/>
                    <a:pt x="1201616" y="230554"/>
                    <a:pt x="1031631" y="117231"/>
                  </a:cubicBezTo>
                  <a:cubicBezTo>
                    <a:pt x="861646" y="3908"/>
                    <a:pt x="430823" y="1954"/>
                    <a:pt x="0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4437186" y="4706815"/>
              <a:ext cx="2572485" cy="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38071" y="4506760"/>
              <a:ext cx="3066315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Constant-time operations</a:t>
              </a:r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29000" y="3028890"/>
            <a:ext cx="4114800" cy="400110"/>
            <a:chOff x="3751384" y="4549914"/>
            <a:chExt cx="4114800" cy="400110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3751384" y="4749969"/>
              <a:ext cx="1963616" cy="19297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799868" y="4549914"/>
              <a:ext cx="3066316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Constant-time operations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77487" y="4876800"/>
                <a:ext cx="3066313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Total time for all operations is proportional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487" y="4876800"/>
                <a:ext cx="3066313" cy="533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2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fact(n):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   k, prod = 1, 1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   while k &lt;= n: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       prod = prod * k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       k = k + 1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prod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Growth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2281297"/>
            <a:ext cx="36576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Time taken by this function scales roughly </a:t>
            </a:r>
            <a:r>
              <a:rPr lang="en-US" sz="3200" i="1" dirty="0" smtClean="0"/>
              <a:t>linearly</a:t>
            </a:r>
            <a:r>
              <a:rPr lang="en-US" sz="3200" dirty="0" smtClean="0"/>
              <a:t> as the input size scales.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4495800"/>
            <a:ext cx="3657600" cy="1138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This function runs in </a:t>
            </a:r>
            <a:r>
              <a:rPr lang="en-US" sz="3400" b="1" i="1" dirty="0" smtClean="0"/>
              <a:t>linear time</a:t>
            </a:r>
            <a:r>
              <a:rPr lang="en-US" sz="3400" dirty="0" smtClean="0"/>
              <a:t>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6611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/>
              <a:t>Bot With Boyish Personality Wins </a:t>
            </a:r>
            <a:r>
              <a:rPr lang="en-US" sz="2800" i="1" dirty="0" smtClean="0"/>
              <a:t>Biggest </a:t>
            </a:r>
            <a:r>
              <a:rPr lang="en-US" sz="2800" i="1" dirty="0"/>
              <a:t>Turing </a:t>
            </a:r>
            <a:r>
              <a:rPr lang="en-US" sz="2800" i="1" dirty="0" smtClean="0"/>
              <a:t>Test</a:t>
            </a:r>
            <a:endParaRPr lang="en-US" sz="2800" i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8"/>
          <a:stretch/>
        </p:blipFill>
        <p:spPr bwMode="auto">
          <a:xfrm>
            <a:off x="609600" y="2133600"/>
            <a:ext cx="37719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2234148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Eugene </a:t>
            </a:r>
            <a:r>
              <a:rPr lang="en-US" sz="1600" dirty="0" err="1" smtClean="0"/>
              <a:t>Goostman</a:t>
            </a:r>
            <a:r>
              <a:rPr lang="en-US" sz="1600" dirty="0" smtClean="0"/>
              <a:t>, a </a:t>
            </a:r>
            <a:r>
              <a:rPr lang="en-US" sz="1600" dirty="0" err="1" smtClean="0"/>
              <a:t>chatbot</a:t>
            </a:r>
            <a:r>
              <a:rPr lang="en-US" sz="1600" dirty="0" smtClean="0"/>
              <a:t> with the personality of a 13-year-old boy, won the biggest Turing test ever staged, on 23 June.</a:t>
            </a:r>
          </a:p>
          <a:p>
            <a:endParaRPr lang="en-US" sz="1600" dirty="0" smtClean="0"/>
          </a:p>
          <a:p>
            <a:r>
              <a:rPr lang="en-US" sz="1600" i="1" dirty="0" smtClean="0"/>
              <a:t>Turing test</a:t>
            </a:r>
            <a:r>
              <a:rPr lang="en-US" sz="1600" dirty="0" smtClean="0"/>
              <a:t>: Measure of machine intelligence proposed by Alan Turing. A human talks via a text interface to either a bot or a human: the human has to determine which (s)he is talking to.</a:t>
            </a:r>
          </a:p>
          <a:p>
            <a:endParaRPr lang="en-US" sz="1600" dirty="0" smtClean="0"/>
          </a:p>
          <a:p>
            <a:r>
              <a:rPr lang="en-US" sz="1600" dirty="0" smtClean="0"/>
              <a:t>Turing suggested that if a machine could fool the human 30% of the time, it passed the test. Eugene passed 29% of the time.</a:t>
            </a:r>
          </a:p>
          <a:p>
            <a:endParaRPr lang="en-US" sz="1600" dirty="0" smtClean="0"/>
          </a:p>
          <a:p>
            <a:r>
              <a:rPr lang="en-US" sz="1600" dirty="0" smtClean="0"/>
              <a:t>Eugene was programmed to have a “consistent and specific” personality.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905000" y="6096000"/>
            <a:ext cx="533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http://www.newscientist.com/blogs/onepercent/2012/06/bot-with-boyish-personality-wi.html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40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sum_facts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(n):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‘‘‘Adds factorials of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integers from 1 to n.’’’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sum, k = 0, 1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while k &lt;= n: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sum 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+=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fact(k)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k 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k 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+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1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return sum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05200" y="3886200"/>
            <a:ext cx="4572001" cy="400110"/>
            <a:chOff x="5591176" y="3377624"/>
            <a:chExt cx="4572001" cy="400110"/>
          </a:xfrm>
        </p:grpSpPr>
        <p:cxnSp>
          <p:nvCxnSpPr>
            <p:cNvPr id="5" name="Straight Connector 4"/>
            <p:cNvCxnSpPr/>
            <p:nvPr/>
          </p:nvCxnSpPr>
          <p:spPr>
            <a:xfrm flipH="1" flipV="1">
              <a:off x="5591176" y="3581401"/>
              <a:ext cx="1619984" cy="15388"/>
            </a:xfrm>
            <a:prstGeom prst="line">
              <a:avLst/>
            </a:prstGeom>
            <a:ln>
              <a:tailEnd type="stealth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096861" y="3377624"/>
                  <a:ext cx="3066316" cy="40011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This loop runs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cs typeface="Consolas" pitchFamily="49" charset="0"/>
                        </a:rPr>
                        <m:t>𝑛</m:t>
                      </m:r>
                    </m:oMath>
                  </a14:m>
                  <a:r>
                    <a:rPr lang="en-US" sz="2000" dirty="0" smtClean="0"/>
                    <a:t> times.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861" y="3377624"/>
                  <a:ext cx="3066316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3505200" y="3429000"/>
            <a:ext cx="4572000" cy="400110"/>
            <a:chOff x="3598984" y="4549914"/>
            <a:chExt cx="4572000" cy="400110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3598984" y="4769266"/>
              <a:ext cx="2116016" cy="1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104668" y="4549914"/>
              <a:ext cx="3066316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Constant-time operations</a:t>
              </a:r>
              <a:endParaRPr lang="en-US" sz="20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15193" y="4362390"/>
            <a:ext cx="3762008" cy="707886"/>
            <a:chOff x="4315193" y="4362390"/>
            <a:chExt cx="3762008" cy="707886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4315193" y="4562445"/>
              <a:ext cx="809993" cy="1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010886" y="4362390"/>
                  <a:ext cx="3066315" cy="70788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For the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US" sz="2000" dirty="0" err="1" smtClean="0"/>
                    <a:t>th</a:t>
                  </a:r>
                  <a:r>
                    <a:rPr lang="en-US" sz="2000" dirty="0" smtClean="0"/>
                    <a:t> loop, </a:t>
                  </a:r>
                  <a:r>
                    <a:rPr lang="en-US" sz="2000" dirty="0" smtClean="0">
                      <a:latin typeface="Consolas" pitchFamily="49" charset="0"/>
                      <a:cs typeface="Consolas" pitchFamily="49" charset="0"/>
                    </a:rPr>
                    <a:t>fact</a:t>
                  </a:r>
                  <a:r>
                    <a:rPr lang="en-US" sz="2000" dirty="0" smtClean="0"/>
                    <a:t> runs in time proportional to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US" sz="2000" dirty="0" smtClean="0"/>
                    <a:t>.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0886" y="4362390"/>
                  <a:ext cx="3066315" cy="70788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2362200" y="4724400"/>
            <a:ext cx="5715000" cy="1143000"/>
            <a:chOff x="2362200" y="4724400"/>
            <a:chExt cx="5715000" cy="1143000"/>
          </a:xfrm>
        </p:grpSpPr>
        <p:sp>
          <p:nvSpPr>
            <p:cNvPr id="30" name="Freeform 29"/>
            <p:cNvSpPr/>
            <p:nvPr/>
          </p:nvSpPr>
          <p:spPr>
            <a:xfrm>
              <a:off x="2362200" y="5068787"/>
              <a:ext cx="2667000" cy="598558"/>
            </a:xfrm>
            <a:custGeom>
              <a:avLst/>
              <a:gdLst>
                <a:gd name="connsiteX0" fmla="*/ 2114550 w 2114550"/>
                <a:gd name="connsiteY0" fmla="*/ 733425 h 741934"/>
                <a:gd name="connsiteX1" fmla="*/ 733425 w 2114550"/>
                <a:gd name="connsiteY1" fmla="*/ 638175 h 741934"/>
                <a:gd name="connsiteX2" fmla="*/ 0 w 2114550"/>
                <a:gd name="connsiteY2" fmla="*/ 0 h 74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4550" h="741934">
                  <a:moveTo>
                    <a:pt x="2114550" y="733425"/>
                  </a:moveTo>
                  <a:cubicBezTo>
                    <a:pt x="1600200" y="746919"/>
                    <a:pt x="1085850" y="760413"/>
                    <a:pt x="733425" y="638175"/>
                  </a:cubicBezTo>
                  <a:cubicBezTo>
                    <a:pt x="381000" y="515937"/>
                    <a:pt x="190500" y="257968"/>
                    <a:pt x="0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667000" y="4724400"/>
              <a:ext cx="5410200" cy="1143000"/>
              <a:chOff x="2667000" y="4724400"/>
              <a:chExt cx="5410200" cy="1143000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2667000" y="4724400"/>
                <a:ext cx="2438400" cy="1066800"/>
              </a:xfrm>
              <a:custGeom>
                <a:avLst/>
                <a:gdLst>
                  <a:gd name="connsiteX0" fmla="*/ 2114550 w 2114550"/>
                  <a:gd name="connsiteY0" fmla="*/ 733425 h 741934"/>
                  <a:gd name="connsiteX1" fmla="*/ 733425 w 2114550"/>
                  <a:gd name="connsiteY1" fmla="*/ 638175 h 741934"/>
                  <a:gd name="connsiteX2" fmla="*/ 0 w 2114550"/>
                  <a:gd name="connsiteY2" fmla="*/ 0 h 7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14550" h="741934">
                    <a:moveTo>
                      <a:pt x="2114550" y="733425"/>
                    </a:moveTo>
                    <a:cubicBezTo>
                      <a:pt x="1600200" y="746919"/>
                      <a:pt x="1085850" y="760413"/>
                      <a:pt x="733425" y="638175"/>
                    </a:cubicBezTo>
                    <a:cubicBezTo>
                      <a:pt x="381000" y="515937"/>
                      <a:pt x="190500" y="257968"/>
                      <a:pt x="0" y="0"/>
                    </a:cubicBezTo>
                  </a:path>
                </a:pathLst>
              </a:custGeom>
              <a:ln>
                <a:tailEnd type="stealth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124200" y="5068787"/>
                <a:ext cx="1905000" cy="493813"/>
              </a:xfrm>
              <a:custGeom>
                <a:avLst/>
                <a:gdLst>
                  <a:gd name="connsiteX0" fmla="*/ 2114550 w 2114550"/>
                  <a:gd name="connsiteY0" fmla="*/ 733425 h 741934"/>
                  <a:gd name="connsiteX1" fmla="*/ 733425 w 2114550"/>
                  <a:gd name="connsiteY1" fmla="*/ 638175 h 741934"/>
                  <a:gd name="connsiteX2" fmla="*/ 0 w 2114550"/>
                  <a:gd name="connsiteY2" fmla="*/ 0 h 7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14550" h="741934">
                    <a:moveTo>
                      <a:pt x="2114550" y="733425"/>
                    </a:moveTo>
                    <a:cubicBezTo>
                      <a:pt x="1600200" y="746919"/>
                      <a:pt x="1085850" y="760413"/>
                      <a:pt x="733425" y="638175"/>
                    </a:cubicBezTo>
                    <a:cubicBezTo>
                      <a:pt x="381000" y="515937"/>
                      <a:pt x="190500" y="257968"/>
                      <a:pt x="0" y="0"/>
                    </a:cubicBezTo>
                  </a:path>
                </a:pathLst>
              </a:custGeom>
              <a:ln>
                <a:tailEnd type="stealth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10885" y="5467290"/>
                <a:ext cx="3066315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Constant-time operations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82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Growth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0" algn="ctr">
                  <a:buNone/>
                </a:pPr>
                <a:r>
                  <a:rPr lang="en-US" dirty="0" smtClean="0"/>
                  <a:t>Time taken by </a:t>
                </a:r>
                <a:r>
                  <a:rPr lang="en-US" dirty="0" err="1" smtClean="0">
                    <a:latin typeface="Consolas" pitchFamily="49" charset="0"/>
                    <a:cs typeface="Consolas" pitchFamily="49" charset="0"/>
                  </a:rPr>
                  <a:t>sum_facts</a:t>
                </a:r>
                <a:r>
                  <a:rPr lang="en-US" dirty="0" smtClean="0"/>
                  <a:t> is proportional to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 … +</m:t>
                      </m:r>
                      <m:r>
                        <a:rPr lang="en-US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𝑎𝑛</m:t>
                      </m:r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b="0" i="1" dirty="0" smtClean="0">
                  <a:solidFill>
                    <a:schemeClr val="accent3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𝑛</m:t>
                      </m:r>
                      <m:r>
                        <a:rPr lang="en-US" b="0" i="1" dirty="0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𝑎𝑛</m:t>
                      </m:r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𝑎</m:t>
                          </m:r>
                          <m:r>
                            <a:rPr lang="en-US" i="1" dirty="0">
                              <a:latin typeface="Cambria Math"/>
                            </a:rPr>
                            <m:t>+1/2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𝑛</m:t>
                      </m:r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 rot="10800000">
            <a:off x="2190188" y="2892621"/>
            <a:ext cx="848006" cy="764978"/>
            <a:chOff x="4933386" y="3886199"/>
            <a:chExt cx="1696013" cy="764978"/>
          </a:xfrm>
        </p:grpSpPr>
        <p:grpSp>
          <p:nvGrpSpPr>
            <p:cNvPr id="9" name="Group 8"/>
            <p:cNvGrpSpPr/>
            <p:nvPr/>
          </p:nvGrpSpPr>
          <p:grpSpPr>
            <a:xfrm>
              <a:off x="5410194" y="3886199"/>
              <a:ext cx="914401" cy="486316"/>
              <a:chOff x="5410194" y="3886199"/>
              <a:chExt cx="914401" cy="486316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rot="10800000" flipH="1" flipV="1">
                <a:off x="5847784" y="4186638"/>
                <a:ext cx="2" cy="185877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1" name="Right Brace 10"/>
              <p:cNvSpPr/>
              <p:nvPr/>
            </p:nvSpPr>
            <p:spPr>
              <a:xfrm rot="5400000">
                <a:off x="5714995" y="3581398"/>
                <a:ext cx="304800" cy="914401"/>
              </a:xfrm>
              <a:prstGeom prst="rightBrac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 rot="10800000">
                  <a:off x="4933386" y="4343400"/>
                  <a:ext cx="169601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1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1400" b="1" i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933386" y="4343400"/>
                  <a:ext cx="1696013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 rot="10800000">
            <a:off x="2875988" y="2892622"/>
            <a:ext cx="848006" cy="764977"/>
            <a:chOff x="4952996" y="3886199"/>
            <a:chExt cx="1696013" cy="764977"/>
          </a:xfrm>
        </p:grpSpPr>
        <p:grpSp>
          <p:nvGrpSpPr>
            <p:cNvPr id="15" name="Group 14"/>
            <p:cNvGrpSpPr/>
            <p:nvPr/>
          </p:nvGrpSpPr>
          <p:grpSpPr>
            <a:xfrm>
              <a:off x="5410194" y="3886199"/>
              <a:ext cx="914401" cy="505833"/>
              <a:chOff x="5410194" y="3886199"/>
              <a:chExt cx="914401" cy="505833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rot="10800000" flipH="1" flipV="1">
                <a:off x="5867395" y="4167121"/>
                <a:ext cx="2" cy="224911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7" name="Right Brace 16"/>
              <p:cNvSpPr/>
              <p:nvPr/>
            </p:nvSpPr>
            <p:spPr>
              <a:xfrm rot="5400000">
                <a:off x="5714995" y="3581398"/>
                <a:ext cx="304800" cy="914401"/>
              </a:xfrm>
              <a:prstGeom prst="rightBrac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 rot="10800000">
                  <a:off x="4952996" y="4343399"/>
                  <a:ext cx="169601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1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US" sz="1400" b="1" i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952996" y="4343399"/>
                  <a:ext cx="1696013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 rot="10800000">
            <a:off x="4562194" y="2892623"/>
            <a:ext cx="848006" cy="764976"/>
            <a:chOff x="4952996" y="3886199"/>
            <a:chExt cx="1696013" cy="764976"/>
          </a:xfrm>
        </p:grpSpPr>
        <p:grpSp>
          <p:nvGrpSpPr>
            <p:cNvPr id="31" name="Group 30"/>
            <p:cNvGrpSpPr/>
            <p:nvPr/>
          </p:nvGrpSpPr>
          <p:grpSpPr>
            <a:xfrm>
              <a:off x="5410194" y="3886199"/>
              <a:ext cx="914401" cy="505833"/>
              <a:chOff x="5410194" y="3886199"/>
              <a:chExt cx="914401" cy="505833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rot="10800000" flipH="1" flipV="1">
                <a:off x="5867395" y="4167121"/>
                <a:ext cx="2" cy="224911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4" name="Right Brace 33"/>
              <p:cNvSpPr/>
              <p:nvPr/>
            </p:nvSpPr>
            <p:spPr>
              <a:xfrm rot="5400000">
                <a:off x="5714995" y="3581398"/>
                <a:ext cx="304800" cy="914401"/>
              </a:xfrm>
              <a:prstGeom prst="rightBrac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 rot="10800000">
                  <a:off x="4952996" y="4343398"/>
                  <a:ext cx="169601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1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lang="en-US" sz="1400" b="1" i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952996" y="4343398"/>
                  <a:ext cx="169601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2209800" y="2587823"/>
            <a:ext cx="3143812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Call to </a:t>
            </a:r>
            <a:r>
              <a:rPr lang="en-US" sz="1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fact</a:t>
            </a:r>
            <a:r>
              <a:rPr lang="en-US" sz="1400" b="1" dirty="0" smtClean="0">
                <a:solidFill>
                  <a:schemeClr val="bg1"/>
                </a:solidFill>
              </a:rPr>
              <a:t> inside loop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667663" y="2677180"/>
            <a:ext cx="2028537" cy="980420"/>
            <a:chOff x="5667663" y="2677180"/>
            <a:chExt cx="2028537" cy="980420"/>
          </a:xfrm>
        </p:grpSpPr>
        <p:sp>
          <p:nvSpPr>
            <p:cNvPr id="55" name="Freeform 54"/>
            <p:cNvSpPr/>
            <p:nvPr/>
          </p:nvSpPr>
          <p:spPr>
            <a:xfrm>
              <a:off x="5667663" y="2933700"/>
              <a:ext cx="352137" cy="723900"/>
            </a:xfrm>
            <a:custGeom>
              <a:avLst/>
              <a:gdLst>
                <a:gd name="connsiteX0" fmla="*/ 456912 w 456912"/>
                <a:gd name="connsiteY0" fmla="*/ 0 h 638175"/>
                <a:gd name="connsiteX1" fmla="*/ 28287 w 456912"/>
                <a:gd name="connsiteY1" fmla="*/ 228600 h 638175"/>
                <a:gd name="connsiteX2" fmla="*/ 75912 w 456912"/>
                <a:gd name="connsiteY2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6912" h="638175">
                  <a:moveTo>
                    <a:pt x="456912" y="0"/>
                  </a:moveTo>
                  <a:cubicBezTo>
                    <a:pt x="274349" y="61119"/>
                    <a:pt x="91787" y="122238"/>
                    <a:pt x="28287" y="228600"/>
                  </a:cubicBezTo>
                  <a:cubicBezTo>
                    <a:pt x="-35213" y="334962"/>
                    <a:pt x="20349" y="486568"/>
                    <a:pt x="75912" y="638175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943600" y="2677180"/>
              <a:ext cx="175260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Constant time operations per loop</a:t>
              </a:r>
              <a:endParaRPr lang="en-US" sz="1400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648450" y="3276600"/>
            <a:ext cx="2314287" cy="523220"/>
            <a:chOff x="6648450" y="3276600"/>
            <a:chExt cx="2314287" cy="523220"/>
          </a:xfrm>
        </p:grpSpPr>
        <p:sp>
          <p:nvSpPr>
            <p:cNvPr id="61" name="Freeform 60"/>
            <p:cNvSpPr/>
            <p:nvPr/>
          </p:nvSpPr>
          <p:spPr>
            <a:xfrm>
              <a:off x="6648450" y="3314014"/>
              <a:ext cx="514350" cy="343586"/>
            </a:xfrm>
            <a:custGeom>
              <a:avLst/>
              <a:gdLst>
                <a:gd name="connsiteX0" fmla="*/ 295275 w 295275"/>
                <a:gd name="connsiteY0" fmla="*/ 77541 h 134691"/>
                <a:gd name="connsiteX1" fmla="*/ 85725 w 295275"/>
                <a:gd name="connsiteY1" fmla="*/ 1341 h 134691"/>
                <a:gd name="connsiteX2" fmla="*/ 0 w 295275"/>
                <a:gd name="connsiteY2" fmla="*/ 134691 h 13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275" h="134691">
                  <a:moveTo>
                    <a:pt x="295275" y="77541"/>
                  </a:moveTo>
                  <a:cubicBezTo>
                    <a:pt x="215106" y="34678"/>
                    <a:pt x="134938" y="-8184"/>
                    <a:pt x="85725" y="1341"/>
                  </a:cubicBezTo>
                  <a:cubicBezTo>
                    <a:pt x="36512" y="10866"/>
                    <a:pt x="18256" y="72778"/>
                    <a:pt x="0" y="134691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934200" y="3276600"/>
              <a:ext cx="2028537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Constant time operations outside loop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744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Growth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/>
                  <a:t>The constants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do not actually matter.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/>
                  <a:t>For really large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suppresses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/>
                  <a:t>For really large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  <m:r>
                          <a:rPr lang="en-US" i="1" dirty="0">
                            <a:latin typeface="Cambria Math"/>
                          </a:rPr>
                          <m:t>+1/2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3530572"/>
                  </p:ext>
                </p:extLst>
              </p:nvPr>
            </p:nvGraphicFramePr>
            <p:xfrm>
              <a:off x="800100" y="3276600"/>
              <a:ext cx="7543800" cy="7416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257300"/>
                    <a:gridCol w="1257300"/>
                    <a:gridCol w="1257300"/>
                    <a:gridCol w="1257300"/>
                    <a:gridCol w="1257300"/>
                    <a:gridCol w="12573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100000000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3530572"/>
                  </p:ext>
                </p:extLst>
              </p:nvPr>
            </p:nvGraphicFramePr>
            <p:xfrm>
              <a:off x="800100" y="3276600"/>
              <a:ext cx="7543800" cy="7416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257300"/>
                    <a:gridCol w="1257300"/>
                    <a:gridCol w="1257300"/>
                    <a:gridCol w="1257300"/>
                    <a:gridCol w="1257300"/>
                    <a:gridCol w="12573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8197" r="-50097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10000" r="-50097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100000000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37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Growth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0" algn="ctr">
                  <a:buNone/>
                </a:pPr>
                <a:r>
                  <a:rPr lang="en-US" i="1" dirty="0" smtClean="0"/>
                  <a:t>One more approximation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We only care about how the runtime </a:t>
                </a:r>
                <a:r>
                  <a:rPr lang="en-US" b="1" dirty="0" smtClean="0"/>
                  <a:t>scales</a:t>
                </a:r>
                <a:r>
                  <a:rPr lang="en-US" dirty="0" smtClean="0"/>
                  <a:t> as the input size </a:t>
                </a:r>
                <a:r>
                  <a:rPr lang="en-US" b="1" dirty="0" smtClean="0"/>
                  <a:t>scales</a:t>
                </a:r>
                <a:r>
                  <a:rPr lang="en-US" dirty="0" smtClean="0"/>
                  <a:t>, so the constant factor is </a:t>
                </a:r>
                <a:r>
                  <a:rPr lang="en-US" i="1" dirty="0" smtClean="0"/>
                  <a:t>irrelevant</a:t>
                </a:r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scales similarly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:r>
                  <a:rPr lang="en-US" sz="2400" dirty="0" smtClean="0"/>
                  <a:t>For example, if the input size </a:t>
                </a:r>
                <a:r>
                  <a:rPr lang="en-US" sz="2400" i="1" dirty="0" smtClean="0"/>
                  <a:t>doubles</a:t>
                </a:r>
                <a:r>
                  <a:rPr lang="en-US" sz="2400" dirty="0" smtClean="0"/>
                  <a:t>, both functions </a:t>
                </a:r>
                <a:r>
                  <a:rPr lang="en-US" sz="2400" i="1" dirty="0" smtClean="0"/>
                  <a:t>quadruple</a:t>
                </a:r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9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9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sum_facts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(n):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   ‘‘‘Adds factorials of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   integers from 1 to n.’’’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   sum, k = 0, 1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   while k &lt;= n: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       sum +=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fact(k)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       k = k + 1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   return 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Growth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81600" y="1985427"/>
            <a:ext cx="3657600" cy="3801546"/>
            <a:chOff x="5181600" y="1752600"/>
            <a:chExt cx="3657600" cy="3801546"/>
          </a:xfrm>
        </p:grpSpPr>
        <p:sp>
          <p:nvSpPr>
            <p:cNvPr id="16" name="TextBox 15"/>
            <p:cNvSpPr txBox="1"/>
            <p:nvPr/>
          </p:nvSpPr>
          <p:spPr>
            <a:xfrm>
              <a:off x="5181600" y="1752600"/>
              <a:ext cx="3657600" cy="255454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Time taken by this function scales roughly </a:t>
              </a:r>
              <a:r>
                <a:rPr lang="en-US" sz="3200" i="1" dirty="0" err="1" smtClean="0"/>
                <a:t>quadratically</a:t>
              </a:r>
              <a:r>
                <a:rPr lang="en-US" sz="3200" dirty="0" smtClean="0"/>
                <a:t> as the input size scales.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81600" y="4415373"/>
              <a:ext cx="3657600" cy="1138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400" dirty="0" smtClean="0"/>
                <a:t>This function runs in </a:t>
              </a:r>
              <a:r>
                <a:rPr lang="en-US" sz="3400" b="1" i="1" dirty="0" smtClean="0"/>
                <a:t>quadratic time</a:t>
              </a:r>
              <a:r>
                <a:rPr lang="en-US" sz="3400" dirty="0" smtClean="0"/>
                <a:t>.</a:t>
              </a:r>
              <a:endParaRPr lang="en-US" sz="3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317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A few important observations: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only care about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really large input values</a:t>
            </a:r>
            <a:r>
              <a:rPr lang="en-US" dirty="0" smtClean="0"/>
              <a:t>, since computers can deal with small values really quickly.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can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ignore any constant factors</a:t>
            </a:r>
            <a:r>
              <a:rPr lang="en-US" dirty="0" smtClean="0"/>
              <a:t> in front of </a:t>
            </a:r>
            <a:r>
              <a:rPr lang="en-US" i="1" dirty="0" smtClean="0"/>
              <a:t>polynomial</a:t>
            </a:r>
            <a:r>
              <a:rPr lang="en-US" dirty="0" smtClean="0"/>
              <a:t> terms, since we want to know how the runtime </a:t>
            </a:r>
            <a:r>
              <a:rPr lang="en-US" b="1" dirty="0" smtClean="0"/>
              <a:t>scales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care about the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worst-case</a:t>
            </a:r>
            <a:r>
              <a:rPr lang="en-US" dirty="0" smtClean="0"/>
              <a:t> runtime. </a:t>
            </a:r>
            <a:r>
              <a:rPr lang="en-US" dirty="0"/>
              <a:t>If </a:t>
            </a:r>
            <a:r>
              <a:rPr lang="en-US" dirty="0" smtClean="0"/>
              <a:t>the </a:t>
            </a:r>
            <a:r>
              <a:rPr lang="en-US" dirty="0"/>
              <a:t>function can be linear on some inputs and quadratic on other inputs, it runs in quadratic time overall. This can happen if your code has an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/>
              <a:t> </a:t>
            </a:r>
            <a:r>
              <a:rPr lang="en-US" dirty="0" smtClean="0"/>
              <a:t>statement, for example.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How do we communicate the worst-case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asymptotic</a:t>
            </a:r>
            <a:r>
              <a:rPr lang="en-US" b="1" dirty="0" smtClean="0"/>
              <a:t> </a:t>
            </a:r>
            <a:r>
              <a:rPr lang="en-US" dirty="0" smtClean="0"/>
              <a:t>runtime to other computer scientists?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21300461" flipH="1">
            <a:off x="6720753" y="4619070"/>
            <a:ext cx="2145732" cy="622748"/>
            <a:chOff x="2825048" y="4093313"/>
            <a:chExt cx="2110933" cy="622748"/>
          </a:xfrm>
        </p:grpSpPr>
        <p:sp>
          <p:nvSpPr>
            <p:cNvPr id="5" name="Freeform 4"/>
            <p:cNvSpPr/>
            <p:nvPr/>
          </p:nvSpPr>
          <p:spPr>
            <a:xfrm rot="10630424" flipH="1">
              <a:off x="4105344" y="4328411"/>
              <a:ext cx="830637" cy="321708"/>
            </a:xfrm>
            <a:custGeom>
              <a:avLst/>
              <a:gdLst>
                <a:gd name="connsiteX0" fmla="*/ 0 w 1008184"/>
                <a:gd name="connsiteY0" fmla="*/ 574431 h 612277"/>
                <a:gd name="connsiteX1" fmla="*/ 762000 w 1008184"/>
                <a:gd name="connsiteY1" fmla="*/ 550985 h 612277"/>
                <a:gd name="connsiteX2" fmla="*/ 1008184 w 1008184"/>
                <a:gd name="connsiteY2" fmla="*/ 0 h 61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184" h="612277">
                  <a:moveTo>
                    <a:pt x="0" y="574431"/>
                  </a:moveTo>
                  <a:cubicBezTo>
                    <a:pt x="296984" y="610577"/>
                    <a:pt x="593969" y="646723"/>
                    <a:pt x="762000" y="550985"/>
                  </a:cubicBezTo>
                  <a:cubicBezTo>
                    <a:pt x="930031" y="455247"/>
                    <a:pt x="969107" y="227623"/>
                    <a:pt x="1008184" y="0"/>
                  </a:cubicBezTo>
                </a:path>
              </a:pathLst>
            </a:custGeom>
            <a:ln>
              <a:solidFill>
                <a:srgbClr val="7030A0"/>
              </a:solidFill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21341845">
              <a:off x="2825048" y="4093313"/>
              <a:ext cx="1600201" cy="6227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“For large input values”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167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be the runtime of a function.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/>
                  <a:t>It depends on the input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:endParaRPr lang="en-US" b="0" dirty="0" smtClean="0">
                  <a:latin typeface="+mj-lt"/>
                </a:endParaRPr>
              </a:p>
              <a:p>
                <a:pPr marL="0" indent="0" algn="ctr">
                  <a:buNone/>
                </a:pPr>
                <a:r>
                  <a:rPr lang="en-US" b="0" dirty="0" smtClean="0">
                    <a:latin typeface="+mj-lt"/>
                  </a:rPr>
                  <a:t>We can then say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4000" b="0" i="0" smtClean="0">
                          <a:latin typeface="Cambria Math"/>
                        </a:rPr>
                        <m:t>O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210609" y="4323546"/>
            <a:ext cx="2266391" cy="1315254"/>
            <a:chOff x="4277004" y="3886200"/>
            <a:chExt cx="2266391" cy="1315254"/>
          </a:xfrm>
        </p:grpSpPr>
        <p:grpSp>
          <p:nvGrpSpPr>
            <p:cNvPr id="7" name="Group 6"/>
            <p:cNvGrpSpPr/>
            <p:nvPr/>
          </p:nvGrpSpPr>
          <p:grpSpPr>
            <a:xfrm>
              <a:off x="4495800" y="3886200"/>
              <a:ext cx="1828800" cy="838200"/>
              <a:chOff x="4495800" y="3886200"/>
              <a:chExt cx="1828800" cy="838200"/>
            </a:xfrm>
          </p:grpSpPr>
          <p:sp>
            <p:nvSpPr>
              <p:cNvPr id="4" name="Right Brace 3"/>
              <p:cNvSpPr/>
              <p:nvPr/>
            </p:nvSpPr>
            <p:spPr>
              <a:xfrm rot="5400000">
                <a:off x="5257800" y="3124200"/>
                <a:ext cx="304800" cy="1828800"/>
              </a:xfrm>
              <a:prstGeom prst="rightBrac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/>
              <p:cNvCxnSpPr>
                <a:stCxn id="4" idx="1"/>
              </p:cNvCxnSpPr>
              <p:nvPr/>
            </p:nvCxnSpPr>
            <p:spPr>
              <a:xfrm>
                <a:off x="5410200" y="4191000"/>
                <a:ext cx="0" cy="533400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4277004" y="4724400"/>
              <a:ext cx="226639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Set of functions</a:t>
              </a:r>
              <a:endParaRPr lang="en-US" sz="2500" b="1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16718" y="4407877"/>
            <a:ext cx="2068420" cy="781050"/>
            <a:chOff x="2116718" y="4407877"/>
            <a:chExt cx="2068420" cy="781050"/>
          </a:xfrm>
        </p:grpSpPr>
        <p:sp>
          <p:nvSpPr>
            <p:cNvPr id="11" name="Freeform 10"/>
            <p:cNvSpPr/>
            <p:nvPr/>
          </p:nvSpPr>
          <p:spPr>
            <a:xfrm>
              <a:off x="3176954" y="4407877"/>
              <a:ext cx="1008184" cy="612277"/>
            </a:xfrm>
            <a:custGeom>
              <a:avLst/>
              <a:gdLst>
                <a:gd name="connsiteX0" fmla="*/ 0 w 1008184"/>
                <a:gd name="connsiteY0" fmla="*/ 574431 h 612277"/>
                <a:gd name="connsiteX1" fmla="*/ 762000 w 1008184"/>
                <a:gd name="connsiteY1" fmla="*/ 550985 h 612277"/>
                <a:gd name="connsiteX2" fmla="*/ 1008184 w 1008184"/>
                <a:gd name="connsiteY2" fmla="*/ 0 h 61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184" h="612277">
                  <a:moveTo>
                    <a:pt x="0" y="574431"/>
                  </a:moveTo>
                  <a:cubicBezTo>
                    <a:pt x="296984" y="610577"/>
                    <a:pt x="593969" y="646723"/>
                    <a:pt x="762000" y="550985"/>
                  </a:cubicBezTo>
                  <a:cubicBezTo>
                    <a:pt x="930031" y="455247"/>
                    <a:pt x="969107" y="227623"/>
                    <a:pt x="1008184" y="0"/>
                  </a:cubicBezTo>
                </a:path>
              </a:pathLst>
            </a:custGeom>
            <a:ln>
              <a:solidFill>
                <a:srgbClr val="7030A0"/>
              </a:solidFill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00042">
              <a:off x="2116718" y="4731727"/>
              <a:ext cx="16002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“Belongs to”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7139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4000">
                          <a:latin typeface="Cambria Math"/>
                        </a:rPr>
                        <m:t>O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4000" dirty="0" smtClean="0"/>
                  <a:t>if there are two integers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4000" dirty="0" smtClean="0"/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𝑁</m:t>
                    </m:r>
                    <m:r>
                      <a:rPr lang="en-US" sz="4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such that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4000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40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𝑛</m:t>
                    </m:r>
                    <m:r>
                      <a:rPr lang="en-US" sz="4000" b="0" i="1" smtClean="0">
                        <a:latin typeface="Cambria Math"/>
                      </a:rPr>
                      <m:t>&gt;</m:t>
                    </m:r>
                    <m:r>
                      <a:rPr lang="en-US" sz="4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4000" dirty="0" smtClean="0"/>
                  <a:t>,</a:t>
                </a:r>
                <a:endParaRPr lang="en-US" sz="4000" dirty="0" smtClean="0">
                  <a:latin typeface="Cambria Math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4000" b="0" i="1" dirty="0" smtClean="0">
                        <a:latin typeface="Cambria Math"/>
                      </a:rPr>
                      <m:t>&lt;</m:t>
                    </m:r>
                    <m:r>
                      <a:rPr lang="en-US" sz="4000" b="0" i="1" dirty="0" smtClean="0">
                        <a:latin typeface="Cambria Math"/>
                      </a:rPr>
                      <m:t>𝑐</m:t>
                    </m:r>
                    <m:r>
                      <a:rPr lang="en-US" sz="4000" b="0" i="1" dirty="0" smtClean="0">
                        <a:latin typeface="Cambria Math"/>
                      </a:rPr>
                      <m:t>⋅</m:t>
                    </m:r>
                    <m:r>
                      <a:rPr lang="en-US" sz="4000" b="0" i="1" dirty="0" smtClean="0">
                        <a:latin typeface="Cambria Math"/>
                      </a:rPr>
                      <m:t>𝑔</m:t>
                    </m:r>
                    <m:r>
                      <a:rPr lang="en-US" sz="4000" b="0" i="1" dirty="0" smtClean="0">
                        <a:latin typeface="Cambria Math"/>
                      </a:rPr>
                      <m:t>(</m:t>
                    </m:r>
                    <m:r>
                      <a:rPr lang="en-US" sz="4000" b="0" i="1" dirty="0" smtClean="0">
                        <a:latin typeface="Cambria Math"/>
                      </a:rPr>
                      <m:t>𝑛</m:t>
                    </m:r>
                    <m:r>
                      <a:rPr lang="en-US" sz="40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7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79094" y="3716749"/>
            <a:ext cx="2078369" cy="622748"/>
            <a:chOff x="2857612" y="4090422"/>
            <a:chExt cx="2078369" cy="622748"/>
          </a:xfrm>
        </p:grpSpPr>
        <p:sp>
          <p:nvSpPr>
            <p:cNvPr id="5" name="Freeform 4"/>
            <p:cNvSpPr/>
            <p:nvPr/>
          </p:nvSpPr>
          <p:spPr>
            <a:xfrm rot="10630424" flipH="1">
              <a:off x="4105344" y="4328411"/>
              <a:ext cx="830637" cy="321708"/>
            </a:xfrm>
            <a:custGeom>
              <a:avLst/>
              <a:gdLst>
                <a:gd name="connsiteX0" fmla="*/ 0 w 1008184"/>
                <a:gd name="connsiteY0" fmla="*/ 574431 h 612277"/>
                <a:gd name="connsiteX1" fmla="*/ 762000 w 1008184"/>
                <a:gd name="connsiteY1" fmla="*/ 550985 h 612277"/>
                <a:gd name="connsiteX2" fmla="*/ 1008184 w 1008184"/>
                <a:gd name="connsiteY2" fmla="*/ 0 h 61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184" h="612277">
                  <a:moveTo>
                    <a:pt x="0" y="574431"/>
                  </a:moveTo>
                  <a:cubicBezTo>
                    <a:pt x="296984" y="610577"/>
                    <a:pt x="593969" y="646723"/>
                    <a:pt x="762000" y="550985"/>
                  </a:cubicBezTo>
                  <a:cubicBezTo>
                    <a:pt x="930031" y="455247"/>
                    <a:pt x="969107" y="227623"/>
                    <a:pt x="1008184" y="0"/>
                  </a:cubicBezTo>
                </a:path>
              </a:pathLst>
            </a:custGeom>
            <a:ln>
              <a:solidFill>
                <a:srgbClr val="7030A0"/>
              </a:solidFill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21341845">
              <a:off x="2857612" y="4090422"/>
              <a:ext cx="1600200" cy="6227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“For large input values”</a:t>
              </a:r>
              <a:endParaRPr lang="en-US" sz="20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24400" y="5380764"/>
            <a:ext cx="2343409" cy="983227"/>
            <a:chOff x="1583318" y="4407877"/>
            <a:chExt cx="2343409" cy="983227"/>
          </a:xfrm>
        </p:grpSpPr>
        <p:sp>
          <p:nvSpPr>
            <p:cNvPr id="8" name="Freeform 7"/>
            <p:cNvSpPr/>
            <p:nvPr/>
          </p:nvSpPr>
          <p:spPr>
            <a:xfrm flipH="1">
              <a:off x="1583318" y="4407877"/>
              <a:ext cx="755436" cy="612277"/>
            </a:xfrm>
            <a:custGeom>
              <a:avLst/>
              <a:gdLst>
                <a:gd name="connsiteX0" fmla="*/ 0 w 1008184"/>
                <a:gd name="connsiteY0" fmla="*/ 574431 h 612277"/>
                <a:gd name="connsiteX1" fmla="*/ 762000 w 1008184"/>
                <a:gd name="connsiteY1" fmla="*/ 550985 h 612277"/>
                <a:gd name="connsiteX2" fmla="*/ 1008184 w 1008184"/>
                <a:gd name="connsiteY2" fmla="*/ 0 h 61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184" h="612277">
                  <a:moveTo>
                    <a:pt x="0" y="574431"/>
                  </a:moveTo>
                  <a:cubicBezTo>
                    <a:pt x="296984" y="610577"/>
                    <a:pt x="593969" y="646723"/>
                    <a:pt x="762000" y="550985"/>
                  </a:cubicBezTo>
                  <a:cubicBezTo>
                    <a:pt x="930031" y="455247"/>
                    <a:pt x="969107" y="227623"/>
                    <a:pt x="1008184" y="0"/>
                  </a:cubicBezTo>
                </a:path>
              </a:pathLst>
            </a:custGeom>
            <a:ln>
              <a:solidFill>
                <a:srgbClr val="7030A0"/>
              </a:solidFill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22276">
              <a:off x="1886639" y="4743495"/>
              <a:ext cx="2040088" cy="6476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“Ignore the constant factors”</a:t>
              </a:r>
              <a:endParaRPr lang="en-US" sz="2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67403" y="1182414"/>
            <a:ext cx="2462826" cy="1265871"/>
            <a:chOff x="5867400" y="1182415"/>
            <a:chExt cx="2835980" cy="1265871"/>
          </a:xfrm>
        </p:grpSpPr>
        <p:sp>
          <p:nvSpPr>
            <p:cNvPr id="11" name="Freeform 10"/>
            <p:cNvSpPr/>
            <p:nvPr/>
          </p:nvSpPr>
          <p:spPr>
            <a:xfrm>
              <a:off x="5867400" y="1702194"/>
              <a:ext cx="1514475" cy="604682"/>
            </a:xfrm>
            <a:custGeom>
              <a:avLst/>
              <a:gdLst>
                <a:gd name="connsiteX0" fmla="*/ 1514475 w 1514475"/>
                <a:gd name="connsiteY0" fmla="*/ 376082 h 604682"/>
                <a:gd name="connsiteX1" fmla="*/ 742950 w 1514475"/>
                <a:gd name="connsiteY1" fmla="*/ 4607 h 604682"/>
                <a:gd name="connsiteX2" fmla="*/ 0 w 1514475"/>
                <a:gd name="connsiteY2" fmla="*/ 604682 h 60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604682">
                  <a:moveTo>
                    <a:pt x="1514475" y="376082"/>
                  </a:moveTo>
                  <a:cubicBezTo>
                    <a:pt x="1254918" y="171294"/>
                    <a:pt x="995362" y="-33493"/>
                    <a:pt x="742950" y="4607"/>
                  </a:cubicBezTo>
                  <a:cubicBezTo>
                    <a:pt x="490538" y="42707"/>
                    <a:pt x="245269" y="323694"/>
                    <a:pt x="0" y="604682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 rot="297730">
                  <a:off x="6874580" y="1182415"/>
                  <a:ext cx="1828800" cy="1265871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Intuitively,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𝑔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𝑛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 smtClean="0"/>
                    <a:t> is an “upper bound” on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𝑓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𝑛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 smtClean="0"/>
                    <a:t>.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97730">
                  <a:off x="6874580" y="1182415"/>
                  <a:ext cx="1828800" cy="126587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28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 Notation: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605756"/>
            <a:ext cx="7277100" cy="4514850"/>
          </a:xfrm>
        </p:spPr>
      </p:pic>
      <p:grpSp>
        <p:nvGrpSpPr>
          <p:cNvPr id="9" name="Group 8"/>
          <p:cNvGrpSpPr/>
          <p:nvPr/>
        </p:nvGrpSpPr>
        <p:grpSpPr>
          <a:xfrm>
            <a:off x="3276600" y="3913296"/>
            <a:ext cx="1142018" cy="1268304"/>
            <a:chOff x="3276600" y="3532296"/>
            <a:chExt cx="1142018" cy="1268304"/>
          </a:xfrm>
        </p:grpSpPr>
        <p:sp>
          <p:nvSpPr>
            <p:cNvPr id="6" name="Freeform 5"/>
            <p:cNvSpPr/>
            <p:nvPr/>
          </p:nvSpPr>
          <p:spPr>
            <a:xfrm>
              <a:off x="3276600" y="3876675"/>
              <a:ext cx="492574" cy="923925"/>
            </a:xfrm>
            <a:custGeom>
              <a:avLst/>
              <a:gdLst>
                <a:gd name="connsiteX0" fmla="*/ 492574 w 492574"/>
                <a:gd name="connsiteY0" fmla="*/ 0 h 923925"/>
                <a:gd name="connsiteX1" fmla="*/ 54424 w 492574"/>
                <a:gd name="connsiteY1" fmla="*/ 247650 h 923925"/>
                <a:gd name="connsiteX2" fmla="*/ 6799 w 492574"/>
                <a:gd name="connsiteY2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574" h="923925">
                  <a:moveTo>
                    <a:pt x="492574" y="0"/>
                  </a:moveTo>
                  <a:cubicBezTo>
                    <a:pt x="313980" y="46831"/>
                    <a:pt x="135386" y="93663"/>
                    <a:pt x="54424" y="247650"/>
                  </a:cubicBezTo>
                  <a:cubicBezTo>
                    <a:pt x="-26538" y="401637"/>
                    <a:pt x="6799" y="923925"/>
                    <a:pt x="6799" y="923925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21294806">
                  <a:off x="3778699" y="3532296"/>
                  <a:ext cx="639919" cy="646331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94806">
                  <a:off x="3778699" y="3532296"/>
                  <a:ext cx="639919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59278">
                <a:off x="6655971" y="2709781"/>
                <a:ext cx="2285788" cy="12003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 smtClean="0">
                    <a:solidFill>
                      <a:schemeClr val="bg1"/>
                    </a:solidFill>
                  </a:rPr>
                  <a:t>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surpasses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can never catch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grows much faster.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9278">
                <a:off x="6655971" y="2709781"/>
                <a:ext cx="2285788" cy="12003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8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 Notation: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4000">
                          <a:latin typeface="Cambria Math"/>
                        </a:rPr>
                        <m:t>O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4000" dirty="0" smtClean="0"/>
                  <a:t>if there are two integers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4000" dirty="0" smtClean="0"/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𝑁</m:t>
                    </m:r>
                    <m:r>
                      <a:rPr lang="en-US" sz="4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such that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4000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40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𝑛</m:t>
                    </m:r>
                    <m:r>
                      <a:rPr lang="en-US" sz="4000" b="0" i="1" smtClean="0">
                        <a:latin typeface="Cambria Math"/>
                      </a:rPr>
                      <m:t>&gt;</m:t>
                    </m:r>
                    <m:r>
                      <a:rPr lang="en-US" sz="4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4000" dirty="0" smtClean="0"/>
                  <a:t>,</a:t>
                </a:r>
                <a:endParaRPr lang="en-US" sz="4000" dirty="0" smtClean="0">
                  <a:latin typeface="Cambria Math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4000" b="0" i="1" dirty="0" smtClean="0">
                        <a:latin typeface="Cambria Math"/>
                      </a:rPr>
                      <m:t>&lt;</m:t>
                    </m:r>
                    <m:r>
                      <a:rPr lang="en-US" sz="4000" b="0" i="1" dirty="0" smtClean="0">
                        <a:latin typeface="Cambria Math"/>
                      </a:rPr>
                      <m:t>𝑐</m:t>
                    </m:r>
                    <m:r>
                      <a:rPr lang="en-US" sz="4000" b="0" i="1" dirty="0" smtClean="0">
                        <a:latin typeface="Cambria Math"/>
                      </a:rPr>
                      <m:t>⋅</m:t>
                    </m:r>
                    <m:r>
                      <a:rPr lang="en-US" sz="4000" b="0" i="1" dirty="0" smtClean="0">
                        <a:latin typeface="Cambria Math"/>
                      </a:rPr>
                      <m:t>𝑔</m:t>
                    </m:r>
                    <m:r>
                      <a:rPr lang="en-US" sz="4000" b="0" i="1" dirty="0" smtClean="0">
                        <a:latin typeface="Cambria Math"/>
                      </a:rPr>
                      <m:t>(</m:t>
                    </m:r>
                    <m:r>
                      <a:rPr lang="en-US" sz="4000" b="0" i="1" dirty="0" smtClean="0">
                        <a:latin typeface="Cambria Math"/>
                      </a:rPr>
                      <m:t>𝑛</m:t>
                    </m:r>
                    <m:r>
                      <a:rPr lang="en-US" sz="40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7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28925" y="2362200"/>
                <a:ext cx="1066800" cy="58477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25" y="2362200"/>
                <a:ext cx="10668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53000" y="2362199"/>
                <a:ext cx="1095375" cy="58477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 dirty="0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362199"/>
                <a:ext cx="109537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34000" y="4191000"/>
                <a:ext cx="533400" cy="58477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91000"/>
                <a:ext cx="5334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95800" y="4876800"/>
                <a:ext cx="381000" cy="58477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76800"/>
                <a:ext cx="3810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07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complexity of functions.</a:t>
            </a:r>
          </a:p>
          <a:p>
            <a:r>
              <a:rPr lang="en-US" dirty="0" smtClean="0"/>
              <a:t>Recursion review.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02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In this class, we are not going to worry about finding the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We would like you to get a basic intuition for how the function behaves for </a:t>
                </a:r>
                <a:r>
                  <a:rPr lang="en-US" i="1" dirty="0" smtClean="0"/>
                  <a:t>large inputs</a:t>
                </a:r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CS61B, CS70 and CS170 will cover this topic in much more detail.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70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5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Remember:</a:t>
            </a:r>
          </a:p>
          <a:p>
            <a:pPr marL="0" indent="0" algn="ctr">
              <a:buNone/>
            </a:pPr>
            <a:r>
              <a:rPr lang="en-US" sz="3600" dirty="0" smtClean="0"/>
              <a:t>Constant factors </a:t>
            </a:r>
            <a:r>
              <a:rPr lang="en-US" sz="3600" i="1" dirty="0" smtClean="0"/>
              <a:t>do not matter</a:t>
            </a:r>
            <a:r>
              <a:rPr lang="en-US" sz="3600" dirty="0" smtClean="0"/>
              <a:t>.</a:t>
            </a:r>
          </a:p>
          <a:p>
            <a:pPr marL="0" indent="0" algn="ctr">
              <a:buNone/>
            </a:pPr>
            <a:r>
              <a:rPr lang="en-US" sz="3600" dirty="0" smtClean="0"/>
              <a:t>Larger powered polynomial terms </a:t>
            </a:r>
            <a:r>
              <a:rPr lang="en-US" sz="3600" i="1" dirty="0" smtClean="0"/>
              <a:t>suppress</a:t>
            </a:r>
            <a:r>
              <a:rPr lang="en-US" sz="3600" dirty="0" smtClean="0"/>
              <a:t> smaller powered polynomial terms.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We care about the </a:t>
            </a:r>
            <a:r>
              <a:rPr lang="en-US" sz="3600" i="1" dirty="0"/>
              <a:t>worst-case</a:t>
            </a:r>
            <a:r>
              <a:rPr lang="en-US" sz="3600" dirty="0"/>
              <a:t> runtime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06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Constant factors do not matter.</a:t>
            </a:r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2956908"/>
                  </p:ext>
                </p:extLst>
              </p:nvPr>
            </p:nvGraphicFramePr>
            <p:xfrm>
              <a:off x="381000" y="2743200"/>
              <a:ext cx="548640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/>
                    <a:gridCol w="19812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Size of input (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4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𝟏𝟗</m:t>
                                </m:r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𝟓𝟎𝟎</m:t>
                                </m:r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𝟎𝟎𝟎</m:t>
                                </m:r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3.10 microseconds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 milliseconds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3.0 milliseconds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 seconds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3.0 seconds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 seconds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49 minutes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</a:t>
                          </a:r>
                          <a:r>
                            <a:rPr lang="en-US" baseline="0" dirty="0" smtClean="0"/>
                            <a:t>2 minutes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35 days (est.)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32 minutes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95 years</a:t>
                          </a:r>
                          <a:r>
                            <a:rPr lang="en-US" baseline="0" dirty="0" smtClean="0"/>
                            <a:t> (est.)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5.4</a:t>
                          </a:r>
                          <a:r>
                            <a:rPr lang="en-US" baseline="0" dirty="0" smtClean="0"/>
                            <a:t> hours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2956908"/>
                  </p:ext>
                </p:extLst>
              </p:nvPr>
            </p:nvGraphicFramePr>
            <p:xfrm>
              <a:off x="381000" y="2743200"/>
              <a:ext cx="548640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/>
                    <a:gridCol w="1981200"/>
                    <a:gridCol w="205740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20" t="-4762" r="-278151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3538" t="-4762" r="-103692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7359" t="-4762" b="-36190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3.10 microseconds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 milliseconds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3.0 milliseconds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 seconds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3.0 seconds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 seconds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49 minutes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</a:t>
                          </a:r>
                          <a:r>
                            <a:rPr lang="en-US" baseline="0" dirty="0" smtClean="0"/>
                            <a:t>2 minutes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35 days (est.)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32 minutes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95 years</a:t>
                          </a:r>
                          <a:r>
                            <a:rPr lang="en-US" baseline="0" dirty="0" smtClean="0"/>
                            <a:t> (est.)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5.4</a:t>
                          </a:r>
                          <a:r>
                            <a:rPr lang="en-US" baseline="0" dirty="0" smtClean="0"/>
                            <a:t> hours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9800" y="2743200"/>
                <a:ext cx="28956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Jon Bentley ran two different programs to solve the same problem.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cubic algorithm</a:t>
                </a:r>
                <a:r>
                  <a:rPr lang="en-US" dirty="0" smtClean="0"/>
                  <a:t> was run on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Cray supercomputer</a:t>
                </a:r>
                <a:r>
                  <a:rPr lang="en-US" dirty="0" smtClean="0"/>
                  <a:t>, while the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linear algorithm </a:t>
                </a:r>
                <a:r>
                  <a:rPr lang="en-US" dirty="0" smtClean="0"/>
                  <a:t>was run on a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Radio Shack microcomputer</a:t>
                </a:r>
                <a:r>
                  <a:rPr lang="en-US" dirty="0" smtClean="0"/>
                  <a:t>. The microcomputer beat out the super computer for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743200"/>
                <a:ext cx="2895600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1895" t="-1064" r="-2737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5634871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From </a:t>
            </a:r>
            <a:r>
              <a:rPr lang="en-US" sz="1200" i="1" dirty="0" smtClean="0"/>
              <a:t>Programming Pearls</a:t>
            </a:r>
            <a:r>
              <a:rPr lang="en-US" sz="1200" dirty="0" smtClean="0"/>
              <a:t> (Addison-Wesley, 1986)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39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0">
                  <a:buNone/>
                </a:pPr>
                <a:r>
                  <a:rPr lang="en-US" dirty="0" smtClean="0"/>
                  <a:t>Which of these are correct?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15000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+3∈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+6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+3∈</m:t>
                    </m:r>
                    <m:r>
                      <m:rPr>
                        <m:nor/>
                      </m:rPr>
                      <a:rPr lang="en-US" i="0">
                        <a:latin typeface="Cambria Math"/>
                      </a:rPr>
                      <m:t>O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0">
                  <a:buNone/>
                </a:pPr>
                <a:r>
                  <a:rPr lang="en-US" dirty="0" smtClean="0"/>
                  <a:t>Which of these are correct?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Correct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Incorrect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15000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+3∈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Correct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+6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+3∈</m:t>
                    </m:r>
                    <m:r>
                      <m:rPr>
                        <m:nor/>
                      </m:rPr>
                      <a:rPr lang="en-US" i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Correct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4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0" algn="ctr">
                  <a:buNone/>
                </a:pPr>
                <a:r>
                  <a:rPr lang="en-US" dirty="0" smtClean="0"/>
                  <a:t>How does this relate to </a:t>
                </a:r>
                <a:r>
                  <a:rPr lang="en-US" b="1" dirty="0" smtClean="0"/>
                  <a:t>asymptotic</a:t>
                </a:r>
                <a:r>
                  <a:rPr lang="en-US" dirty="0" smtClean="0"/>
                  <a:t> runtime?</a:t>
                </a:r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600" dirty="0" smtClean="0"/>
                  <a:t>If a function runs in </a:t>
                </a:r>
                <a:r>
                  <a:rPr lang="en-US" sz="26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constant time</a:t>
                </a:r>
                <a:r>
                  <a:rPr lang="en-US" sz="2600" dirty="0" smtClean="0"/>
                  <a:t>, its runtime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 smtClean="0"/>
                  <a:t>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000" dirty="0" smtClean="0"/>
                  <a:t>(“Its runtime is bounded above by a constant multiple of 1.”)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600" dirty="0" smtClean="0"/>
                  <a:t>If a function runs in </a:t>
                </a:r>
                <a:r>
                  <a:rPr lang="en-US" sz="260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linear time</a:t>
                </a:r>
                <a:r>
                  <a:rPr lang="en-US" sz="2600" dirty="0" smtClean="0"/>
                  <a:t>, its runtime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000" dirty="0" smtClean="0"/>
                  <a:t>(“Its runtime is bounded above by a constant multiple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.”)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600" dirty="0"/>
                  <a:t>If a function runs in </a:t>
                </a:r>
                <a:r>
                  <a:rPr lang="en-US" sz="26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quadratic time</a:t>
                </a:r>
                <a:r>
                  <a:rPr lang="en-US" sz="2600" dirty="0" smtClean="0"/>
                  <a:t>, </a:t>
                </a:r>
                <a:r>
                  <a:rPr lang="en-US" sz="2600" dirty="0"/>
                  <a:t>its runtime </a:t>
                </a:r>
                <a:r>
                  <a:rPr lang="en-US" sz="2600" dirty="0" smtClean="0"/>
                  <a:t>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 dirty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/>
                  <a:t>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000" dirty="0" smtClean="0"/>
                  <a:t>(“Its runtime is bounded above by a constant multiple of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.”)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91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Runtimes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04433959"/>
                  </p:ext>
                </p:extLst>
              </p:nvPr>
            </p:nvGraphicFramePr>
            <p:xfrm>
              <a:off x="457200" y="1463040"/>
              <a:ext cx="82296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Class of Functions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Common Name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Commonly found in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O</m:t>
                                </m:r>
                                <m:r>
                                  <a:rPr lang="en-US" i="1" dirty="0" smtClean="0">
                                    <a:latin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Constant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Searching</a:t>
                          </a:r>
                          <a:r>
                            <a:rPr lang="en-US" baseline="0" dirty="0" smtClean="0"/>
                            <a:t> and arithmetic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O</m:t>
                                </m:r>
                                <m:r>
                                  <a:rPr lang="en-US" i="1" dirty="0" smtClean="0">
                                    <a:latin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Logarithmic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Searching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O</m:t>
                                </m:r>
                                <m:r>
                                  <a:rPr lang="en-US" i="1" dirty="0" smtClean="0">
                                    <a:latin typeface="Cambria Math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Root</a:t>
                          </a:r>
                          <a:r>
                            <a:rPr lang="en-US" baseline="0" dirty="0" smtClean="0"/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Primality</a:t>
                          </a:r>
                          <a:r>
                            <a:rPr lang="en-US" baseline="0" dirty="0" smtClean="0"/>
                            <a:t> checks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O</m:t>
                                </m:r>
                                <m:r>
                                  <a:rPr lang="en-US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Searching,</a:t>
                          </a:r>
                          <a:r>
                            <a:rPr lang="en-US" baseline="0" dirty="0" smtClean="0"/>
                            <a:t> sorting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O</m:t>
                                </m:r>
                                <m:r>
                                  <a:rPr lang="en-US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Linearithmic</a:t>
                          </a:r>
                          <a:r>
                            <a:rPr lang="en-US" dirty="0" smtClean="0"/>
                            <a:t>/</a:t>
                          </a:r>
                          <a:r>
                            <a:rPr lang="en-US" dirty="0" err="1" smtClean="0"/>
                            <a:t>loglinear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O</m:t>
                                </m:r>
                                <m:r>
                                  <a:rPr lang="en-US" i="1" dirty="0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Quadratic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O</m:t>
                                </m:r>
                                <m:r>
                                  <a:rPr lang="en-US" i="1" dirty="0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Cubic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Matrix multiplication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dirty="0" smtClean="0">
                                    <a:latin typeface="Cambria Math"/>
                                  </a:rPr>
                                  <m:t>O</m:t>
                                </m:r>
                                <m:r>
                                  <a:rPr lang="en-US" i="1" dirty="0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Exponential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Enumeration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04433959"/>
                  </p:ext>
                </p:extLst>
              </p:nvPr>
            </p:nvGraphicFramePr>
            <p:xfrm>
              <a:off x="457200" y="1463040"/>
              <a:ext cx="82296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Class of Functions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Common Name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Commonly found in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08197" r="-200000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Constant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Searching</a:t>
                          </a:r>
                          <a:r>
                            <a:rPr lang="en-US" baseline="0" dirty="0" smtClean="0"/>
                            <a:t> and arithmetic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08197" r="-200000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Logarithmic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Searching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08197" r="-20000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08197" r="-10000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Primality</a:t>
                          </a:r>
                          <a:r>
                            <a:rPr lang="en-US" baseline="0" dirty="0" smtClean="0"/>
                            <a:t> checks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15000" r="-200000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Searching,</a:t>
                          </a:r>
                          <a:r>
                            <a:rPr lang="en-US" baseline="0" dirty="0" smtClean="0"/>
                            <a:t> sorting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06557" r="-2000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Linearithmic</a:t>
                          </a:r>
                          <a:r>
                            <a:rPr lang="en-US" dirty="0" smtClean="0"/>
                            <a:t>/</a:t>
                          </a:r>
                          <a:r>
                            <a:rPr lang="en-US" dirty="0" err="1" smtClean="0"/>
                            <a:t>loglinear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6557" r="-20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Quadratic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06557" r="-2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Cubic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Matrix multiplication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06557" r="-2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Exponential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Enumeration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57200" y="4895671"/>
            <a:ext cx="82296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are many problems for which the worst-case runtime is exponential. </a:t>
            </a:r>
            <a:r>
              <a:rPr lang="en-US" dirty="0" smtClean="0"/>
              <a:t>There has yet been no proof that these problems have polynomial solutions, and there has been no proof that a polynomial solution does not exist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One example is the problem of finding the shortest tour through a set of cities.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16468" y="1828800"/>
            <a:ext cx="369332" cy="2590800"/>
            <a:chOff x="316468" y="1676400"/>
            <a:chExt cx="369332" cy="25908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85800" y="1676400"/>
              <a:ext cx="0" cy="2590800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16200000">
              <a:off x="-326145" y="2787133"/>
              <a:ext cx="1654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“POLYNOMIAL”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0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Runtimes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Generally, “efficient” code is code that has a </a:t>
            </a:r>
            <a:r>
              <a:rPr lang="en-US" i="1" dirty="0" smtClean="0"/>
              <a:t>polynomial</a:t>
            </a:r>
            <a:r>
              <a:rPr lang="en-US" dirty="0" smtClean="0"/>
              <a:t> asymptotic runtime. The lower the power on the polynomial, the better.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Big-Theta and Big-Omega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b="0" dirty="0" smtClean="0"/>
                  <a:t>We defined earlier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is an </a:t>
                </a:r>
                <a:r>
                  <a:rPr lang="en-US" b="1" i="1" dirty="0" smtClean="0"/>
                  <a:t>upper bound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b="1" i="1" dirty="0" smtClean="0"/>
                  <a:t>lower bound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and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O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is a </a:t>
                </a:r>
                <a:r>
                  <a:rPr lang="en-US" b="1" i="1" dirty="0" smtClean="0"/>
                  <a:t>tight bound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9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Algorithm is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sum1(n):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''' Adds all numbers from 1 to n. '''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sum, k = 0, 1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while k &lt;= n: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sum += k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k += 1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sum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sum2(n):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'''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Adds all numbers from 1 to n. '''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(n * (n+1))/2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Solving: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An </a:t>
            </a:r>
            <a:r>
              <a:rPr lang="en-US" b="1" i="1" dirty="0" smtClean="0"/>
              <a:t>algorithm</a:t>
            </a:r>
            <a:r>
              <a:rPr lang="en-US" dirty="0" smtClean="0"/>
              <a:t> is a step-by-step description of how to perform a certain task.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For example, how do we bake a cake?</a:t>
            </a:r>
          </a:p>
          <a:p>
            <a:pPr marL="0" indent="0">
              <a:buNone/>
            </a:pPr>
            <a:r>
              <a:rPr lang="en-US" i="1" dirty="0" smtClean="0"/>
              <a:t>Step 1</a:t>
            </a:r>
            <a:r>
              <a:rPr lang="en-US" dirty="0" smtClean="0"/>
              <a:t>: Buy cake mix, eggs, water, and oil.</a:t>
            </a:r>
          </a:p>
          <a:p>
            <a:pPr marL="0" indent="0">
              <a:buNone/>
            </a:pPr>
            <a:r>
              <a:rPr lang="en-US" i="1" dirty="0" smtClean="0"/>
              <a:t>Step 2</a:t>
            </a:r>
            <a:r>
              <a:rPr lang="en-US" dirty="0" smtClean="0"/>
              <a:t>: Add the cake mix to a mixing bowl.</a:t>
            </a:r>
          </a:p>
          <a:p>
            <a:pPr marL="0" indent="0" algn="r">
              <a:buNone/>
            </a:pPr>
            <a:r>
              <a:rPr lang="en-US" i="1" dirty="0" smtClean="0"/>
              <a:t>… and so on.</a:t>
            </a:r>
          </a:p>
          <a:p>
            <a:pPr marL="0" indent="0">
              <a:buNone/>
            </a:pPr>
            <a:endParaRPr lang="en-US" b="1" i="1" dirty="0" smtClean="0"/>
          </a:p>
        </p:txBody>
      </p:sp>
      <p:pic>
        <p:nvPicPr>
          <p:cNvPr id="2050" name="Picture 2" descr="http://pixelperfectmag.com/wp-content/uploads/2012/05/portal-c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6413956"/>
            <a:ext cx="3733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Image: </a:t>
            </a:r>
            <a:r>
              <a:rPr lang="en-US" sz="800" dirty="0" smtClean="0">
                <a:hlinkClick r:id="rId3"/>
              </a:rPr>
              <a:t>http</a:t>
            </a:r>
            <a:r>
              <a:rPr lang="en-US" sz="800" dirty="0">
                <a:hlinkClick r:id="rId3"/>
              </a:rPr>
              <a:t>://pixelperfectmag.com/wp-content/uploads/2012/05/portal-cake.jpg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413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Algorithm is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sum1(n):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''' Adds all numbers from 1 to n. '''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sum, k = 0, 1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while k &lt;= n: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sum += k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k += 1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sum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The second one is better</a:t>
            </a:r>
            <a:endParaRPr lang="en-US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sum2(n):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'''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Adds all numbers from 1 to n. '''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(n * (n+1))/2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measure of efficiency of an algorithm and the function that implements it is to measure its runtime.</a:t>
            </a:r>
          </a:p>
          <a:p>
            <a:r>
              <a:rPr lang="en-US" dirty="0" smtClean="0"/>
              <a:t>In </a:t>
            </a:r>
            <a:r>
              <a:rPr lang="en-US" i="1" dirty="0" smtClean="0"/>
              <a:t>asymptotic runtime analysis</a:t>
            </a:r>
            <a:r>
              <a:rPr lang="en-US" dirty="0" smtClean="0"/>
              <a:t>, we determine how the runtime of a program scales as the size of the input scales.</a:t>
            </a:r>
          </a:p>
          <a:p>
            <a:r>
              <a:rPr lang="en-US" dirty="0" smtClean="0"/>
              <a:t>Big-O, Big-Omega and Big-Theta notations are used to establish relationships between functions for </a:t>
            </a:r>
            <a:r>
              <a:rPr lang="en-US" i="1" dirty="0" smtClean="0"/>
              <a:t>large input sizes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Preview</a:t>
            </a:r>
            <a:r>
              <a:rPr lang="en-US" dirty="0" smtClean="0"/>
              <a:t>: The other computational player: data.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73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Solving: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functions we write in Python </a:t>
            </a:r>
            <a:r>
              <a:rPr lang="en-US" i="1" dirty="0"/>
              <a:t>implement</a:t>
            </a:r>
            <a:r>
              <a:rPr lang="en-US" dirty="0"/>
              <a:t> </a:t>
            </a:r>
            <a:r>
              <a:rPr lang="en-US" dirty="0" smtClean="0"/>
              <a:t>algorithms for computational problems.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For a lot of problems, there are </a:t>
            </a:r>
            <a:r>
              <a:rPr lang="en-US" i="1" dirty="0" smtClean="0"/>
              <a:t>many different</a:t>
            </a:r>
            <a:r>
              <a:rPr lang="en-US" dirty="0" smtClean="0"/>
              <a:t> algorithms to find a solution.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How do we know which algorithm is </a:t>
            </a:r>
            <a:r>
              <a:rPr lang="en-US" i="1" dirty="0" smtClean="0"/>
              <a:t>better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8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How do we know which algorithm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(and the function that implements it) is </a:t>
            </a:r>
            <a:r>
              <a:rPr lang="en-US" i="1" dirty="0" smtClean="0"/>
              <a:t>better</a:t>
            </a:r>
            <a:r>
              <a:rPr lang="en-US" dirty="0" smtClean="0"/>
              <a:t>?</a:t>
            </a:r>
            <a:endParaRPr lang="en-US" dirty="0"/>
          </a:p>
          <a:p>
            <a:pPr marL="0" indent="0" algn="ctr">
              <a:buNone/>
            </a:pPr>
            <a:endParaRPr lang="en-US" sz="2200" dirty="0" smtClean="0"/>
          </a:p>
          <a:p>
            <a:r>
              <a:rPr lang="en-US" dirty="0" smtClean="0"/>
              <a:t>Amount of time taken.</a:t>
            </a:r>
          </a:p>
          <a:p>
            <a:r>
              <a:rPr lang="en-US" dirty="0"/>
              <a:t>Size of the code.</a:t>
            </a:r>
          </a:p>
          <a:p>
            <a:r>
              <a:rPr lang="en-US" dirty="0" smtClean="0"/>
              <a:t>Amount of non-code space used.</a:t>
            </a:r>
          </a:p>
          <a:p>
            <a:r>
              <a:rPr lang="en-US" dirty="0" smtClean="0"/>
              <a:t>Precision of the solution.</a:t>
            </a:r>
          </a:p>
          <a:p>
            <a:r>
              <a:rPr lang="en-US" dirty="0" smtClean="0"/>
              <a:t>Ease of implementation.</a:t>
            </a:r>
          </a:p>
          <a:p>
            <a:pPr marL="0" indent="0" algn="r">
              <a:buNone/>
            </a:pPr>
            <a:r>
              <a:rPr lang="en-US" i="1" dirty="0" smtClean="0"/>
              <a:t>… among other metrics.</a:t>
            </a:r>
            <a:endParaRPr lang="en-US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419600" y="2786243"/>
            <a:ext cx="3335215" cy="686577"/>
            <a:chOff x="4437185" y="3352023"/>
            <a:chExt cx="3335215" cy="686577"/>
          </a:xfrm>
        </p:grpSpPr>
        <p:sp>
          <p:nvSpPr>
            <p:cNvPr id="8" name="Freeform 7"/>
            <p:cNvSpPr/>
            <p:nvPr/>
          </p:nvSpPr>
          <p:spPr>
            <a:xfrm>
              <a:off x="4437185" y="3352023"/>
              <a:ext cx="2192215" cy="447331"/>
            </a:xfrm>
            <a:custGeom>
              <a:avLst/>
              <a:gdLst>
                <a:gd name="connsiteX0" fmla="*/ 2192215 w 2192215"/>
                <a:gd name="connsiteY0" fmla="*/ 447331 h 447331"/>
                <a:gd name="connsiteX1" fmla="*/ 1735015 w 2192215"/>
                <a:gd name="connsiteY1" fmla="*/ 1854 h 447331"/>
                <a:gd name="connsiteX2" fmla="*/ 0 w 2192215"/>
                <a:gd name="connsiteY2" fmla="*/ 318377 h 44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2215" h="447331">
                  <a:moveTo>
                    <a:pt x="2192215" y="447331"/>
                  </a:moveTo>
                  <a:cubicBezTo>
                    <a:pt x="2146299" y="235338"/>
                    <a:pt x="2100384" y="23346"/>
                    <a:pt x="1735015" y="1854"/>
                  </a:cubicBezTo>
                  <a:cubicBezTo>
                    <a:pt x="1369646" y="-19638"/>
                    <a:pt x="684823" y="149369"/>
                    <a:pt x="0" y="318377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1377483">
              <a:off x="5486400" y="3657600"/>
              <a:ext cx="2286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 will focus on this.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40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371600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Which function is better?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Which function takes lesser time?</a:t>
            </a:r>
          </a:p>
        </p:txBody>
      </p:sp>
      <p:pic>
        <p:nvPicPr>
          <p:cNvPr id="4100" name="Picture 4" descr="http://tubulamarok.free.fr/play/mortal-kombat-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4" t="22098" r="30000" b="60491"/>
          <a:stretch/>
        </p:blipFill>
        <p:spPr bwMode="auto">
          <a:xfrm>
            <a:off x="5638800" y="5334000"/>
            <a:ext cx="2451084" cy="7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2762250"/>
            <a:ext cx="4736671" cy="2724150"/>
            <a:chOff x="228600" y="2762250"/>
            <a:chExt cx="4736671" cy="272415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 rot="182567">
              <a:off x="228600" y="2971800"/>
              <a:ext cx="4572000" cy="2514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numCol="1" spcCol="45720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def</a:t>
              </a:r>
              <a:r>
                <a:rPr lang="en-US" sz="1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fib(n):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1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if n == 0: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1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    return 0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1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n-US" sz="1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prev</a:t>
              </a:r>
              <a:r>
                <a:rPr lang="en-US" sz="1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, </a:t>
              </a:r>
              <a:r>
                <a:rPr lang="en-US" sz="1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curr</a:t>
              </a:r>
              <a:r>
                <a:rPr lang="en-US" sz="1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, k = 0, 1, 1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1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while k &lt; n: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1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    </a:t>
              </a:r>
              <a:r>
                <a:rPr lang="en-US" sz="1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prev</a:t>
              </a:r>
              <a:r>
                <a:rPr lang="en-US" sz="1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, </a:t>
              </a:r>
              <a:r>
                <a:rPr lang="en-US" sz="1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curr</a:t>
              </a:r>
              <a:r>
                <a:rPr lang="en-US" sz="1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= </a:t>
              </a:r>
              <a:r>
                <a:rPr lang="en-US" sz="1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curr</a:t>
              </a:r>
              <a:r>
                <a:rPr lang="en-US" sz="1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, </a:t>
              </a:r>
              <a:r>
                <a:rPr lang="en-US" sz="1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curr</a:t>
              </a:r>
              <a:r>
                <a:rPr lang="en-US" sz="1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+ </a:t>
              </a:r>
              <a:r>
                <a:rPr lang="en-US" sz="1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prev</a:t>
              </a:r>
              <a:endPara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 marL="0" indent="0">
                <a:buFont typeface="Arial" pitchFamily="34" charset="0"/>
                <a:buNone/>
              </a:pPr>
              <a:r>
                <a:rPr lang="en-US" sz="1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    k = k + 1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1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return </a:t>
              </a:r>
              <a:r>
                <a:rPr lang="en-US" sz="1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curr</a:t>
              </a:r>
              <a:endParaRPr lang="en-US" sz="1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6877">
              <a:off x="3819188" y="2762250"/>
              <a:ext cx="1146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tx2"/>
                  </a:solidFill>
                </a:rPr>
                <a:t>ITERATIVE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45145" y="3233555"/>
            <a:ext cx="4110378" cy="1780375"/>
            <a:chOff x="4845145" y="3233555"/>
            <a:chExt cx="4110378" cy="1780375"/>
          </a:xfrm>
        </p:grpSpPr>
        <p:sp>
          <p:nvSpPr>
            <p:cNvPr id="9" name="Rectangle 8"/>
            <p:cNvSpPr/>
            <p:nvPr/>
          </p:nvSpPr>
          <p:spPr>
            <a:xfrm rot="21411059">
              <a:off x="4993123" y="3444270"/>
              <a:ext cx="3962400" cy="15696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600" dirty="0" err="1">
                  <a:latin typeface="Consolas" pitchFamily="49" charset="0"/>
                  <a:cs typeface="Consolas" pitchFamily="49" charset="0"/>
                </a:rPr>
                <a:t>def</a:t>
              </a:r>
              <a:r>
                <a:rPr lang="en-US" sz="1600" dirty="0">
                  <a:latin typeface="Consolas" pitchFamily="49" charset="0"/>
                  <a:cs typeface="Consolas" pitchFamily="49" charset="0"/>
                </a:rPr>
                <a:t> fib(n):</a:t>
              </a:r>
            </a:p>
            <a:p>
              <a:r>
                <a:rPr lang="en-US" sz="1600" dirty="0">
                  <a:latin typeface="Consolas" pitchFamily="49" charset="0"/>
                  <a:cs typeface="Consolas" pitchFamily="49" charset="0"/>
                </a:rPr>
                <a:t>    if n == 0:</a:t>
              </a:r>
            </a:p>
            <a:p>
              <a:r>
                <a:rPr lang="en-US" sz="1600" dirty="0">
                  <a:latin typeface="Consolas" pitchFamily="49" charset="0"/>
                  <a:cs typeface="Consolas" pitchFamily="49" charset="0"/>
                </a:rPr>
                <a:t>        return 0</a:t>
              </a:r>
            </a:p>
            <a:p>
              <a:r>
                <a:rPr lang="en-US" sz="1600" dirty="0">
                  <a:latin typeface="Consolas" pitchFamily="49" charset="0"/>
                  <a:cs typeface="Consolas" pitchFamily="49" charset="0"/>
                </a:rPr>
                <a:t>    </a:t>
              </a:r>
              <a:r>
                <a:rPr lang="en-US" sz="1600" dirty="0" err="1">
                  <a:latin typeface="Consolas" pitchFamily="49" charset="0"/>
                  <a:cs typeface="Consolas" pitchFamily="49" charset="0"/>
                </a:rPr>
                <a:t>elif</a:t>
              </a:r>
              <a:r>
                <a:rPr lang="en-US" sz="1600" dirty="0">
                  <a:latin typeface="Consolas" pitchFamily="49" charset="0"/>
                  <a:cs typeface="Consolas" pitchFamily="49" charset="0"/>
                </a:rPr>
                <a:t> n == 1:</a:t>
              </a:r>
            </a:p>
            <a:p>
              <a:r>
                <a:rPr lang="en-US" sz="1600" dirty="0">
                  <a:latin typeface="Consolas" pitchFamily="49" charset="0"/>
                  <a:cs typeface="Consolas" pitchFamily="49" charset="0"/>
                </a:rPr>
                <a:t>        return 1</a:t>
              </a:r>
            </a:p>
            <a:p>
              <a:r>
                <a:rPr lang="en-US" sz="1600" dirty="0">
                  <a:latin typeface="Consolas" pitchFamily="49" charset="0"/>
                  <a:cs typeface="Consolas" pitchFamily="49" charset="0"/>
                </a:rPr>
                <a:t>    return fib(n – 1) </a:t>
              </a:r>
              <a:r>
                <a:rPr lang="en-US" sz="1600" dirty="0" smtClean="0">
                  <a:latin typeface="Consolas" pitchFamily="49" charset="0"/>
                  <a:cs typeface="Consolas" pitchFamily="49" charset="0"/>
                </a:rPr>
                <a:t>+ fib(n </a:t>
              </a:r>
              <a:r>
                <a:rPr lang="en-US" sz="1600" dirty="0">
                  <a:latin typeface="Consolas" pitchFamily="49" charset="0"/>
                  <a:cs typeface="Consolas" pitchFamily="49" charset="0"/>
                </a:rPr>
                <a:t>– 2)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21414866">
              <a:off x="4845145" y="3233555"/>
              <a:ext cx="124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RECURSIVE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4098" name="Picture 2" descr="http://mkw.mortalkombatonline.com/mk1/screenshots/0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7" t="24016" r="45333" b="54725"/>
          <a:stretch/>
        </p:blipFill>
        <p:spPr bwMode="auto">
          <a:xfrm>
            <a:off x="4643678" y="4067533"/>
            <a:ext cx="440877" cy="5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000" dirty="0" smtClean="0"/>
              <a:t>The </a:t>
            </a:r>
            <a:r>
              <a:rPr lang="en-US" sz="3000" i="1" dirty="0" smtClean="0"/>
              <a:t>iterative</a:t>
            </a:r>
            <a:r>
              <a:rPr lang="en-US" sz="3000" dirty="0" smtClean="0"/>
              <a:t> version of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fib</a:t>
            </a:r>
            <a:r>
              <a:rPr lang="en-US" sz="3000" dirty="0" smtClean="0"/>
              <a:t> is quicker than the (naïve) </a:t>
            </a:r>
            <a:r>
              <a:rPr lang="en-US" sz="3000" i="1" dirty="0" smtClean="0"/>
              <a:t>recursive</a:t>
            </a:r>
            <a:r>
              <a:rPr lang="en-US" sz="3000" dirty="0" smtClean="0"/>
              <a:t> version of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fib</a:t>
            </a:r>
            <a:r>
              <a:rPr lang="en-US" sz="3000" dirty="0" smtClean="0"/>
              <a:t>.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 smtClean="0"/>
              <a:t>Difference is only visible for </a:t>
            </a:r>
            <a:r>
              <a:rPr lang="en-US" sz="3000" i="1" dirty="0" smtClean="0"/>
              <a:t>larger</a:t>
            </a:r>
            <a:r>
              <a:rPr lang="en-US" sz="3000" dirty="0" smtClean="0"/>
              <a:t> inputs.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i="1" dirty="0" smtClean="0"/>
              <a:t>Idea</a:t>
            </a:r>
            <a:r>
              <a:rPr lang="en-US" sz="3000" dirty="0" smtClean="0"/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 smtClean="0"/>
              <a:t>Measure the </a:t>
            </a:r>
            <a:r>
              <a:rPr lang="en-US" sz="3000" i="1" dirty="0" smtClean="0"/>
              <a:t>runtime</a:t>
            </a:r>
            <a:r>
              <a:rPr lang="en-US" sz="3000" dirty="0" smtClean="0"/>
              <a:t> of a function for </a:t>
            </a:r>
            <a:r>
              <a:rPr lang="en-US" sz="3000" b="1" i="1" dirty="0" smtClean="0"/>
              <a:t>large</a:t>
            </a:r>
            <a:r>
              <a:rPr lang="en-US" sz="3000" dirty="0" smtClean="0"/>
              <a:t> inputs. Computers are already quick for small inputs.</a:t>
            </a:r>
            <a:endParaRPr lang="en-US" sz="3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9551" y="2362200"/>
            <a:ext cx="2509824" cy="1143000"/>
            <a:chOff x="109551" y="2351931"/>
            <a:chExt cx="2509824" cy="1143000"/>
          </a:xfrm>
        </p:grpSpPr>
        <p:sp>
          <p:nvSpPr>
            <p:cNvPr id="7" name="Freeform 6"/>
            <p:cNvSpPr/>
            <p:nvPr/>
          </p:nvSpPr>
          <p:spPr>
            <a:xfrm>
              <a:off x="1819275" y="2752725"/>
              <a:ext cx="800100" cy="269933"/>
            </a:xfrm>
            <a:custGeom>
              <a:avLst/>
              <a:gdLst>
                <a:gd name="connsiteX0" fmla="*/ 0 w 800100"/>
                <a:gd name="connsiteY0" fmla="*/ 123825 h 269933"/>
                <a:gd name="connsiteX1" fmla="*/ 628650 w 800100"/>
                <a:gd name="connsiteY1" fmla="*/ 266700 h 269933"/>
                <a:gd name="connsiteX2" fmla="*/ 800100 w 800100"/>
                <a:gd name="connsiteY2" fmla="*/ 0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0" h="269933">
                  <a:moveTo>
                    <a:pt x="0" y="123825"/>
                  </a:moveTo>
                  <a:cubicBezTo>
                    <a:pt x="247650" y="205581"/>
                    <a:pt x="495300" y="287337"/>
                    <a:pt x="628650" y="266700"/>
                  </a:cubicBezTo>
                  <a:cubicBezTo>
                    <a:pt x="762000" y="246063"/>
                    <a:pt x="781050" y="123031"/>
                    <a:pt x="800100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21329669">
              <a:off x="109551" y="2351931"/>
              <a:ext cx="1723539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In module 2, we will see that we can make the two equally efficient.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346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c00.deviantart.net/fs46/i/2009/187/0/a/Bill_Weasley__s_pocket_watch_by_Remus_Chocol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27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How do we measure the </a:t>
            </a:r>
            <a:r>
              <a:rPr lang="en-US" b="1" i="1" dirty="0" smtClean="0"/>
              <a:t>runtime</a:t>
            </a:r>
            <a:r>
              <a:rPr lang="en-US" dirty="0" smtClean="0"/>
              <a:t> of a function?</a:t>
            </a: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Simplest way</a:t>
            </a:r>
            <a:r>
              <a:rPr lang="en-US" dirty="0" smtClean="0"/>
              <a:t>: Measure with a stopwatch.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Is this the </a:t>
            </a:r>
            <a:r>
              <a:rPr lang="en-US" i="1" dirty="0" smtClean="0"/>
              <a:t>best</a:t>
            </a:r>
            <a:r>
              <a:rPr lang="en-US" dirty="0" smtClean="0"/>
              <a:t> way?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6413956"/>
            <a:ext cx="4648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3"/>
              </a:rPr>
              <a:t>http://fc00.deviantart.net/fs46/i/2009/187/0/a/Bill_Weasley__s_pocket_watch_by_Remus_Chocolade.jpg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118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lec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lec05</Template>
  <TotalTime>1387</TotalTime>
  <Words>2458</Words>
  <Application>Microsoft Office PowerPoint</Application>
  <PresentationFormat>On-screen Show (4:3)</PresentationFormat>
  <Paragraphs>377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lec05</vt:lpstr>
      <vt:lpstr>CS61A Lecture 7 Complexity and Orders of Growth</vt:lpstr>
      <vt:lpstr>Computer Science in the News</vt:lpstr>
      <vt:lpstr>Today</vt:lpstr>
      <vt:lpstr>Problem Solving: Algorithms</vt:lpstr>
      <vt:lpstr>Problem Solving: Algorithms</vt:lpstr>
      <vt:lpstr>Comparison of Algorithms</vt:lpstr>
      <vt:lpstr>Comparison of Algorithms</vt:lpstr>
      <vt:lpstr>Comparison of Algorithms</vt:lpstr>
      <vt:lpstr>Runtime Analysis</vt:lpstr>
      <vt:lpstr>Runtime Analysis</vt:lpstr>
      <vt:lpstr>Runtime Analysis</vt:lpstr>
      <vt:lpstr>Runtime Analysis: Big Data</vt:lpstr>
      <vt:lpstr>Runtime Analysis</vt:lpstr>
      <vt:lpstr>Announcements</vt:lpstr>
      <vt:lpstr>Beware: Approximations Ahead</vt:lpstr>
      <vt:lpstr>Orders of Growth</vt:lpstr>
      <vt:lpstr>Orders of Growth</vt:lpstr>
      <vt:lpstr>Orders of Growth</vt:lpstr>
      <vt:lpstr>Orders of Growth</vt:lpstr>
      <vt:lpstr>Orders of Growth</vt:lpstr>
      <vt:lpstr>Orders of Growth</vt:lpstr>
      <vt:lpstr>Orders of Growth</vt:lpstr>
      <vt:lpstr>Orders of Growth</vt:lpstr>
      <vt:lpstr>Orders of Growth</vt:lpstr>
      <vt:lpstr>Orders of Growth</vt:lpstr>
      <vt:lpstr>Big-O Notation</vt:lpstr>
      <vt:lpstr>Big-O Notation</vt:lpstr>
      <vt:lpstr>Big-O Notation: Example</vt:lpstr>
      <vt:lpstr>Big-O Notation: Example</vt:lpstr>
      <vt:lpstr>Big-O Notation</vt:lpstr>
      <vt:lpstr>Big-O Notation</vt:lpstr>
      <vt:lpstr>Big-O Notation</vt:lpstr>
      <vt:lpstr>Big-O Notation</vt:lpstr>
      <vt:lpstr>Big-O Notation</vt:lpstr>
      <vt:lpstr>Big-O Notation</vt:lpstr>
      <vt:lpstr>Common Runtimes</vt:lpstr>
      <vt:lpstr>Common Runtimes</vt:lpstr>
      <vt:lpstr>Big-Theta and Big-Omega Notation</vt:lpstr>
      <vt:lpstr>Which Algorithm is Better?</vt:lpstr>
      <vt:lpstr>Which Algorithm is Better?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CS61A Lecture 6 Recursion</dc:title>
  <dc:creator>Tom</dc:creator>
  <cp:lastModifiedBy>advancedversion</cp:lastModifiedBy>
  <cp:revision>609</cp:revision>
  <cp:lastPrinted>2012-07-10T22:19:46Z</cp:lastPrinted>
  <dcterms:created xsi:type="dcterms:W3CDTF">2012-06-25T20:04:59Z</dcterms:created>
  <dcterms:modified xsi:type="dcterms:W3CDTF">2012-07-10T22:19:50Z</dcterms:modified>
</cp:coreProperties>
</file>