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70"/>
  </p:notesMasterIdLst>
  <p:handoutMasterIdLst>
    <p:handoutMasterId r:id="rId71"/>
  </p:handoutMasterIdLst>
  <p:sldIdLst>
    <p:sldId id="256" r:id="rId2"/>
    <p:sldId id="290" r:id="rId3"/>
    <p:sldId id="291" r:id="rId4"/>
    <p:sldId id="392" r:id="rId5"/>
    <p:sldId id="402" r:id="rId6"/>
    <p:sldId id="417" r:id="rId7"/>
    <p:sldId id="400" r:id="rId8"/>
    <p:sldId id="401" r:id="rId9"/>
    <p:sldId id="403" r:id="rId10"/>
    <p:sldId id="404" r:id="rId11"/>
    <p:sldId id="407" r:id="rId12"/>
    <p:sldId id="405" r:id="rId13"/>
    <p:sldId id="406" r:id="rId14"/>
    <p:sldId id="415" r:id="rId15"/>
    <p:sldId id="416" r:id="rId16"/>
    <p:sldId id="418" r:id="rId17"/>
    <p:sldId id="420" r:id="rId18"/>
    <p:sldId id="419" r:id="rId19"/>
    <p:sldId id="465" r:id="rId20"/>
    <p:sldId id="466" r:id="rId21"/>
    <p:sldId id="468" r:id="rId22"/>
    <p:sldId id="467" r:id="rId23"/>
    <p:sldId id="469" r:id="rId24"/>
    <p:sldId id="422" r:id="rId25"/>
    <p:sldId id="423" r:id="rId26"/>
    <p:sldId id="470" r:id="rId27"/>
    <p:sldId id="425" r:id="rId28"/>
    <p:sldId id="471" r:id="rId29"/>
    <p:sldId id="427" r:id="rId30"/>
    <p:sldId id="426" r:id="rId31"/>
    <p:sldId id="428" r:id="rId32"/>
    <p:sldId id="444" r:id="rId33"/>
    <p:sldId id="430" r:id="rId34"/>
    <p:sldId id="431" r:id="rId35"/>
    <p:sldId id="472" r:id="rId36"/>
    <p:sldId id="433" r:id="rId37"/>
    <p:sldId id="429" r:id="rId38"/>
    <p:sldId id="432" r:id="rId39"/>
    <p:sldId id="434" r:id="rId40"/>
    <p:sldId id="435" r:id="rId41"/>
    <p:sldId id="463" r:id="rId42"/>
    <p:sldId id="436" r:id="rId43"/>
    <p:sldId id="437" r:id="rId44"/>
    <p:sldId id="438" r:id="rId45"/>
    <p:sldId id="464" r:id="rId46"/>
    <p:sldId id="448" r:id="rId47"/>
    <p:sldId id="449" r:id="rId48"/>
    <p:sldId id="452" r:id="rId49"/>
    <p:sldId id="451" r:id="rId50"/>
    <p:sldId id="439" r:id="rId51"/>
    <p:sldId id="440" r:id="rId52"/>
    <p:sldId id="453" r:id="rId53"/>
    <p:sldId id="454" r:id="rId54"/>
    <p:sldId id="441" r:id="rId55"/>
    <p:sldId id="442" r:id="rId56"/>
    <p:sldId id="443" r:id="rId57"/>
    <p:sldId id="446" r:id="rId58"/>
    <p:sldId id="447" r:id="rId59"/>
    <p:sldId id="473" r:id="rId60"/>
    <p:sldId id="331" r:id="rId61"/>
    <p:sldId id="462" r:id="rId62"/>
    <p:sldId id="455" r:id="rId63"/>
    <p:sldId id="456" r:id="rId64"/>
    <p:sldId id="457" r:id="rId65"/>
    <p:sldId id="458" r:id="rId66"/>
    <p:sldId id="459" r:id="rId67"/>
    <p:sldId id="460" r:id="rId68"/>
    <p:sldId id="461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Review" id="{28330E01-EB2D-4714-BF2B-F5A810ECB6A1}">
          <p14:sldIdLst>
            <p14:sldId id="256"/>
            <p14:sldId id="290"/>
          </p14:sldIdLst>
        </p14:section>
        <p14:section name="Introduction" id="{58241437-7419-4540-9B15-2F6786E4D393}">
          <p14:sldIdLst>
            <p14:sldId id="291"/>
          </p14:sldIdLst>
        </p14:section>
        <p14:section name="Review: Immutable Trees" id="{D8619E33-2183-4656-8836-4F411993312E}">
          <p14:sldIdLst>
            <p14:sldId id="392"/>
            <p14:sldId id="402"/>
            <p14:sldId id="417"/>
            <p14:sldId id="400"/>
            <p14:sldId id="401"/>
            <p14:sldId id="403"/>
            <p14:sldId id="404"/>
            <p14:sldId id="407"/>
            <p14:sldId id="405"/>
            <p14:sldId id="406"/>
            <p14:sldId id="415"/>
            <p14:sldId id="416"/>
            <p14:sldId id="418"/>
            <p14:sldId id="420"/>
            <p14:sldId id="419"/>
            <p14:sldId id="465"/>
            <p14:sldId id="466"/>
            <p14:sldId id="468"/>
            <p14:sldId id="467"/>
            <p14:sldId id="469"/>
            <p14:sldId id="422"/>
            <p14:sldId id="423"/>
            <p14:sldId id="470"/>
            <p14:sldId id="425"/>
            <p14:sldId id="471"/>
            <p14:sldId id="427"/>
            <p14:sldId id="426"/>
            <p14:sldId id="428"/>
            <p14:sldId id="444"/>
          </p14:sldIdLst>
        </p14:section>
        <p14:section name="Binary Search Trees" id="{EF1E08AF-BC18-429A-B67C-EE97BB5B11CF}">
          <p14:sldIdLst>
            <p14:sldId id="430"/>
            <p14:sldId id="431"/>
            <p14:sldId id="472"/>
            <p14:sldId id="433"/>
            <p14:sldId id="429"/>
            <p14:sldId id="432"/>
            <p14:sldId id="434"/>
            <p14:sldId id="435"/>
            <p14:sldId id="463"/>
            <p14:sldId id="436"/>
            <p14:sldId id="437"/>
            <p14:sldId id="438"/>
            <p14:sldId id="464"/>
            <p14:sldId id="448"/>
            <p14:sldId id="449"/>
            <p14:sldId id="452"/>
            <p14:sldId id="451"/>
            <p14:sldId id="439"/>
            <p14:sldId id="440"/>
            <p14:sldId id="453"/>
            <p14:sldId id="454"/>
            <p14:sldId id="441"/>
            <p14:sldId id="442"/>
            <p14:sldId id="443"/>
            <p14:sldId id="446"/>
            <p14:sldId id="447"/>
            <p14:sldId id="473"/>
          </p14:sldIdLst>
        </p14:section>
        <p14:section name="Conclusion" id="{194F1BA9-C95C-4F05-9678-229729840407}">
          <p14:sldIdLst>
            <p14:sldId id="331"/>
            <p14:sldId id="462"/>
          </p14:sldIdLst>
        </p14:section>
        <p14:section name="Extras" id="{2FD09054-EFB8-4EBA-88B7-7077B80B2047}">
          <p14:sldIdLst>
            <p14:sldId id="455"/>
            <p14:sldId id="456"/>
            <p14:sldId id="457"/>
            <p14:sldId id="458"/>
            <p14:sldId id="459"/>
            <p14:sldId id="460"/>
            <p14:sldId id="4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01" autoAdjust="0"/>
    <p:restoredTop sz="92230" autoAdjust="0"/>
  </p:normalViewPr>
  <p:slideViewPr>
    <p:cSldViewPr>
      <p:cViewPr varScale="1">
        <p:scale>
          <a:sx n="81" d="100"/>
          <a:sy n="81" d="100"/>
        </p:scale>
        <p:origin x="-94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96" d="100"/>
          <a:sy n="96" d="100"/>
        </p:scale>
        <p:origin x="-3504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33CEF-ED81-4DFB-951B-E3290E51FD9A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573030-2E48-428D-A82F-9CEF78D0C0CF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9C770306-6265-4BC7-A6BB-827520A067CA}" type="parTrans" cxnId="{F4878FF4-1B11-49B1-B499-5159C7557919}">
      <dgm:prSet/>
      <dgm:spPr/>
      <dgm:t>
        <a:bodyPr/>
        <a:lstStyle/>
        <a:p>
          <a:pPr algn="ctr"/>
          <a:endParaRPr lang="en-US"/>
        </a:p>
      </dgm:t>
    </dgm:pt>
    <dgm:pt modelId="{BF424601-94E3-48D2-83CE-BC74FFC9DCFB}" type="sibTrans" cxnId="{F4878FF4-1B11-49B1-B499-5159C755791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B6742C2C-C856-41E7-BA13-E2EB2987F6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0B3C5A9-2C5C-44E6-AA16-FC2C95D80950}" type="par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F85978BD-2198-4F94-9918-FE620B28CA88}" type="sibTrans" cxnId="{CBC8E527-7326-4D65-A845-37FE7BD24657}">
      <dgm:prSet/>
      <dgm:spPr/>
      <dgm:t>
        <a:bodyPr/>
        <a:lstStyle/>
        <a:p>
          <a:pPr algn="ctr"/>
          <a:endParaRPr lang="en-US"/>
        </a:p>
      </dgm:t>
    </dgm:pt>
    <dgm:pt modelId="{B03FB4AE-34EE-4383-8B0B-BB2D0DFEEA2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C30A0E2B-1DB0-4CCA-92D0-5A0FD3C733F1}" type="sibTrans" cxnId="{62D13861-A773-4133-A51A-9EE6286048B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D4E31FC5-DC67-40E9-86C4-41B10117EBB3}" type="parTrans" cxnId="{62D13861-A773-4133-A51A-9EE6286048B2}">
      <dgm:prSet/>
      <dgm:spPr/>
      <dgm:t>
        <a:bodyPr/>
        <a:lstStyle/>
        <a:p>
          <a:pPr algn="ctr"/>
          <a:endParaRPr lang="en-US"/>
        </a:p>
      </dgm:t>
    </dgm:pt>
    <dgm:pt modelId="{A10B7A57-A38C-4891-9FEF-A1C23CD6C4FA}">
      <dgm:prSet phldrT="[Text]" custT="1"/>
      <dgm:spPr>
        <a:solidFill>
          <a:srgbClr val="C00000"/>
        </a:solidFill>
      </dgm:spPr>
      <dgm:t>
        <a:bodyPr/>
        <a:lstStyle/>
        <a:p>
          <a:pPr algn="ctr"/>
          <a:endParaRPr lang="en-US" sz="1200" i="1" dirty="0"/>
        </a:p>
      </dgm:t>
    </dgm:pt>
    <dgm:pt modelId="{F7B48512-D72E-4345-BB87-16B8248BDE67}" type="sibTrans" cxnId="{414E0274-8111-4FB2-A9FF-A44251564069}">
      <dgm:prSet/>
      <dgm:spPr>
        <a:solidFill>
          <a:srgbClr val="C00000"/>
        </a:solidFill>
      </dgm:spPr>
      <dgm:t>
        <a:bodyPr/>
        <a:lstStyle/>
        <a:p>
          <a:pPr algn="ctr"/>
          <a:endParaRPr lang="en-US" dirty="0"/>
        </a:p>
      </dgm:t>
    </dgm:pt>
    <dgm:pt modelId="{EE7D0CE1-3BF4-4053-A825-1FF49C545153}" type="parTrans" cxnId="{414E0274-8111-4FB2-A9FF-A44251564069}">
      <dgm:prSet/>
      <dgm:spPr/>
      <dgm:t>
        <a:bodyPr/>
        <a:lstStyle/>
        <a:p>
          <a:pPr algn="ctr"/>
          <a:endParaRPr lang="en-US"/>
        </a:p>
      </dgm:t>
    </dgm:pt>
    <dgm:pt modelId="{EE9A77A3-D858-4AEA-B81B-6FD6D72780D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sz="1200" i="1" dirty="0"/>
        </a:p>
      </dgm:t>
    </dgm:pt>
    <dgm:pt modelId="{24D989DC-90FC-4069-A005-8C4931C5D83B}" type="sibTrans" cxnId="{8BECF777-AA9F-434D-B441-B5B7AFA3251C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FAF1B4CE-2D8C-4990-9A62-86EED439A93A}" type="parTrans" cxnId="{8BECF777-AA9F-434D-B441-B5B7AFA3251C}">
      <dgm:prSet/>
      <dgm:spPr/>
      <dgm:t>
        <a:bodyPr/>
        <a:lstStyle/>
        <a:p>
          <a:pPr algn="ctr"/>
          <a:endParaRPr lang="en-US"/>
        </a:p>
      </dgm:t>
    </dgm:pt>
    <dgm:pt modelId="{1BEF9239-9857-4141-94D3-93F61A8164FB}" type="pres">
      <dgm:prSet presAssocID="{87433CEF-ED81-4DFB-951B-E3290E51FD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840697-E0F8-4C38-9111-5B2FE868299E}" type="pres">
      <dgm:prSet presAssocID="{A10B7A57-A38C-4891-9FEF-A1C23CD6C4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80F04-C8E6-4C87-BEBB-B14FB5EDCECB}" type="pres">
      <dgm:prSet presAssocID="{F7B48512-D72E-4345-BB87-16B8248BD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7B83F48-E09F-4F96-A9FC-8267E6AC6E5C}" type="pres">
      <dgm:prSet presAssocID="{F7B48512-D72E-4345-BB87-16B8248BDE6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63DB19B-BD72-44D5-878E-4D5479A118E3}" type="pres">
      <dgm:prSet presAssocID="{EE9A77A3-D858-4AEA-B81B-6FD6D72780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652B-3189-40CF-8711-A9D2D038A9D9}" type="pres">
      <dgm:prSet presAssocID="{24D989DC-90FC-4069-A005-8C4931C5D83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A638D5E-D2BD-4595-A5AD-357B5596CA88}" type="pres">
      <dgm:prSet presAssocID="{24D989DC-90FC-4069-A005-8C4931C5D83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CB6567A-AB2D-4DAD-A758-218485B758E9}" type="pres">
      <dgm:prSet presAssocID="{B03FB4AE-34EE-4383-8B0B-BB2D0DFEEA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F6782-9D42-4CD5-A940-62B6466C0EAC}" type="pres">
      <dgm:prSet presAssocID="{C30A0E2B-1DB0-4CCA-92D0-5A0FD3C733F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4718F03-A33A-44B1-8955-2A2F5C3D875D}" type="pres">
      <dgm:prSet presAssocID="{C30A0E2B-1DB0-4CCA-92D0-5A0FD3C733F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64B4260-25FE-4512-AE11-7BC4B18952CA}" type="pres">
      <dgm:prSet presAssocID="{CE573030-2E48-428D-A82F-9CEF78D0C0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4FA30-B1F1-4CFA-917F-8D540D5513B9}" type="pres">
      <dgm:prSet presAssocID="{BF424601-94E3-48D2-83CE-BC74FFC9DCF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7A1D4CE-B14E-4BC9-BAE4-E5B6505A4558}" type="pres">
      <dgm:prSet presAssocID="{BF424601-94E3-48D2-83CE-BC74FFC9DCF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6C74148-7CC6-4823-8E21-B0923A34DE62}" type="pres">
      <dgm:prSet presAssocID="{B6742C2C-C856-41E7-BA13-E2EB2987F6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E2488-A375-48F1-8797-F11E8D895ABA}" type="presOf" srcId="{EE9A77A3-D858-4AEA-B81B-6FD6D72780D7}" destId="{F63DB19B-BD72-44D5-878E-4D5479A118E3}" srcOrd="0" destOrd="0" presId="urn:microsoft.com/office/officeart/2005/8/layout/process1"/>
    <dgm:cxn modelId="{CBC8E527-7326-4D65-A845-37FE7BD24657}" srcId="{87433CEF-ED81-4DFB-951B-E3290E51FD9A}" destId="{B6742C2C-C856-41E7-BA13-E2EB2987F62B}" srcOrd="4" destOrd="0" parTransId="{20B3C5A9-2C5C-44E6-AA16-FC2C95D80950}" sibTransId="{F85978BD-2198-4F94-9918-FE620B28CA88}"/>
    <dgm:cxn modelId="{86C892B5-5E4B-4E23-9D91-137742AC4A00}" type="presOf" srcId="{F7B48512-D72E-4345-BB87-16B8248BDE67}" destId="{27D80F04-C8E6-4C87-BEBB-B14FB5EDCECB}" srcOrd="0" destOrd="0" presId="urn:microsoft.com/office/officeart/2005/8/layout/process1"/>
    <dgm:cxn modelId="{0F963BCA-F778-4536-91A5-8F3A6BEC0DD2}" type="presOf" srcId="{F7B48512-D72E-4345-BB87-16B8248BDE67}" destId="{B7B83F48-E09F-4F96-A9FC-8267E6AC6E5C}" srcOrd="1" destOrd="0" presId="urn:microsoft.com/office/officeart/2005/8/layout/process1"/>
    <dgm:cxn modelId="{B3775336-E1E3-4E06-91A2-4CC107A45EE5}" type="presOf" srcId="{87433CEF-ED81-4DFB-951B-E3290E51FD9A}" destId="{1BEF9239-9857-4141-94D3-93F61A8164FB}" srcOrd="0" destOrd="0" presId="urn:microsoft.com/office/officeart/2005/8/layout/process1"/>
    <dgm:cxn modelId="{F4878FF4-1B11-49B1-B499-5159C7557919}" srcId="{87433CEF-ED81-4DFB-951B-E3290E51FD9A}" destId="{CE573030-2E48-428D-A82F-9CEF78D0C0CF}" srcOrd="3" destOrd="0" parTransId="{9C770306-6265-4BC7-A6BB-827520A067CA}" sibTransId="{BF424601-94E3-48D2-83CE-BC74FFC9DCFB}"/>
    <dgm:cxn modelId="{EDBDF2AC-47EE-47E3-8235-6D31E9E8721F}" type="presOf" srcId="{BF424601-94E3-48D2-83CE-BC74FFC9DCFB}" destId="{D744FA30-B1F1-4CFA-917F-8D540D5513B9}" srcOrd="0" destOrd="0" presId="urn:microsoft.com/office/officeart/2005/8/layout/process1"/>
    <dgm:cxn modelId="{459F4A4A-7687-4817-9594-A9377A3A4B51}" type="presOf" srcId="{C30A0E2B-1DB0-4CCA-92D0-5A0FD3C733F1}" destId="{B6FF6782-9D42-4CD5-A940-62B6466C0EAC}" srcOrd="0" destOrd="0" presId="urn:microsoft.com/office/officeart/2005/8/layout/process1"/>
    <dgm:cxn modelId="{3D2A39E9-3CB8-4A0F-92F1-0F717D97CCE7}" type="presOf" srcId="{B6742C2C-C856-41E7-BA13-E2EB2987F62B}" destId="{76C74148-7CC6-4823-8E21-B0923A34DE62}" srcOrd="0" destOrd="0" presId="urn:microsoft.com/office/officeart/2005/8/layout/process1"/>
    <dgm:cxn modelId="{8BECF777-AA9F-434D-B441-B5B7AFA3251C}" srcId="{87433CEF-ED81-4DFB-951B-E3290E51FD9A}" destId="{EE9A77A3-D858-4AEA-B81B-6FD6D72780D7}" srcOrd="1" destOrd="0" parTransId="{FAF1B4CE-2D8C-4990-9A62-86EED439A93A}" sibTransId="{24D989DC-90FC-4069-A005-8C4931C5D83B}"/>
    <dgm:cxn modelId="{360F15AD-C3B4-4E4E-AD2E-62D2689AE92E}" type="presOf" srcId="{BF424601-94E3-48D2-83CE-BC74FFC9DCFB}" destId="{07A1D4CE-B14E-4BC9-BAE4-E5B6505A4558}" srcOrd="1" destOrd="0" presId="urn:microsoft.com/office/officeart/2005/8/layout/process1"/>
    <dgm:cxn modelId="{F11FB7FF-0B5F-45BF-ABE2-4EC28827DB3A}" type="presOf" srcId="{B03FB4AE-34EE-4383-8B0B-BB2D0DFEEA26}" destId="{DCB6567A-AB2D-4DAD-A758-218485B758E9}" srcOrd="0" destOrd="0" presId="urn:microsoft.com/office/officeart/2005/8/layout/process1"/>
    <dgm:cxn modelId="{252F5455-558B-47DC-85CC-322A3472A55D}" type="presOf" srcId="{A10B7A57-A38C-4891-9FEF-A1C23CD6C4FA}" destId="{29840697-E0F8-4C38-9111-5B2FE868299E}" srcOrd="0" destOrd="0" presId="urn:microsoft.com/office/officeart/2005/8/layout/process1"/>
    <dgm:cxn modelId="{2BA8B795-085C-4356-9980-210BAD42A6BA}" type="presOf" srcId="{C30A0E2B-1DB0-4CCA-92D0-5A0FD3C733F1}" destId="{B4718F03-A33A-44B1-8955-2A2F5C3D875D}" srcOrd="1" destOrd="0" presId="urn:microsoft.com/office/officeart/2005/8/layout/process1"/>
    <dgm:cxn modelId="{78DA019E-3FE9-4861-8D88-46561D0B62AA}" type="presOf" srcId="{24D989DC-90FC-4069-A005-8C4931C5D83B}" destId="{8A638D5E-D2BD-4595-A5AD-357B5596CA88}" srcOrd="1" destOrd="0" presId="urn:microsoft.com/office/officeart/2005/8/layout/process1"/>
    <dgm:cxn modelId="{414E0274-8111-4FB2-A9FF-A44251564069}" srcId="{87433CEF-ED81-4DFB-951B-E3290E51FD9A}" destId="{A10B7A57-A38C-4891-9FEF-A1C23CD6C4FA}" srcOrd="0" destOrd="0" parTransId="{EE7D0CE1-3BF4-4053-A825-1FF49C545153}" sibTransId="{F7B48512-D72E-4345-BB87-16B8248BDE67}"/>
    <dgm:cxn modelId="{AD8AB747-9B8B-466A-BAA3-36A128BABDFB}" type="presOf" srcId="{24D989DC-90FC-4069-A005-8C4931C5D83B}" destId="{0E58652B-3189-40CF-8711-A9D2D038A9D9}" srcOrd="0" destOrd="0" presId="urn:microsoft.com/office/officeart/2005/8/layout/process1"/>
    <dgm:cxn modelId="{0822F440-D16D-4BC2-8C7D-F03A88D93C3F}" type="presOf" srcId="{CE573030-2E48-428D-A82F-9CEF78D0C0CF}" destId="{464B4260-25FE-4512-AE11-7BC4B18952CA}" srcOrd="0" destOrd="0" presId="urn:microsoft.com/office/officeart/2005/8/layout/process1"/>
    <dgm:cxn modelId="{62D13861-A773-4133-A51A-9EE6286048B2}" srcId="{87433CEF-ED81-4DFB-951B-E3290E51FD9A}" destId="{B03FB4AE-34EE-4383-8B0B-BB2D0DFEEA26}" srcOrd="2" destOrd="0" parTransId="{D4E31FC5-DC67-40E9-86C4-41B10117EBB3}" sibTransId="{C30A0E2B-1DB0-4CCA-92D0-5A0FD3C733F1}"/>
    <dgm:cxn modelId="{409A7BAA-9873-49FE-8224-A802EC206D27}" type="presParOf" srcId="{1BEF9239-9857-4141-94D3-93F61A8164FB}" destId="{29840697-E0F8-4C38-9111-5B2FE868299E}" srcOrd="0" destOrd="0" presId="urn:microsoft.com/office/officeart/2005/8/layout/process1"/>
    <dgm:cxn modelId="{8336FECD-4251-4E9F-9D8F-E676C5CAC0E7}" type="presParOf" srcId="{1BEF9239-9857-4141-94D3-93F61A8164FB}" destId="{27D80F04-C8E6-4C87-BEBB-B14FB5EDCECB}" srcOrd="1" destOrd="0" presId="urn:microsoft.com/office/officeart/2005/8/layout/process1"/>
    <dgm:cxn modelId="{0CE8ADA5-B5D1-4155-905C-302C3F5F4605}" type="presParOf" srcId="{27D80F04-C8E6-4C87-BEBB-B14FB5EDCECB}" destId="{B7B83F48-E09F-4F96-A9FC-8267E6AC6E5C}" srcOrd="0" destOrd="0" presId="urn:microsoft.com/office/officeart/2005/8/layout/process1"/>
    <dgm:cxn modelId="{70E3977D-03CC-4F8A-922E-0E26BD450A0F}" type="presParOf" srcId="{1BEF9239-9857-4141-94D3-93F61A8164FB}" destId="{F63DB19B-BD72-44D5-878E-4D5479A118E3}" srcOrd="2" destOrd="0" presId="urn:microsoft.com/office/officeart/2005/8/layout/process1"/>
    <dgm:cxn modelId="{E40C448F-565E-4C54-A175-557D6EE3C503}" type="presParOf" srcId="{1BEF9239-9857-4141-94D3-93F61A8164FB}" destId="{0E58652B-3189-40CF-8711-A9D2D038A9D9}" srcOrd="3" destOrd="0" presId="urn:microsoft.com/office/officeart/2005/8/layout/process1"/>
    <dgm:cxn modelId="{BB93D6E4-A162-433F-BF58-5490B4518EF8}" type="presParOf" srcId="{0E58652B-3189-40CF-8711-A9D2D038A9D9}" destId="{8A638D5E-D2BD-4595-A5AD-357B5596CA88}" srcOrd="0" destOrd="0" presId="urn:microsoft.com/office/officeart/2005/8/layout/process1"/>
    <dgm:cxn modelId="{3CBEC04F-5422-4B65-AAC6-0ABAC678B0EB}" type="presParOf" srcId="{1BEF9239-9857-4141-94D3-93F61A8164FB}" destId="{DCB6567A-AB2D-4DAD-A758-218485B758E9}" srcOrd="4" destOrd="0" presId="urn:microsoft.com/office/officeart/2005/8/layout/process1"/>
    <dgm:cxn modelId="{1E290FAC-F0BA-42BB-801E-23643057F7B7}" type="presParOf" srcId="{1BEF9239-9857-4141-94D3-93F61A8164FB}" destId="{B6FF6782-9D42-4CD5-A940-62B6466C0EAC}" srcOrd="5" destOrd="0" presId="urn:microsoft.com/office/officeart/2005/8/layout/process1"/>
    <dgm:cxn modelId="{ED81BB0C-5775-4B5B-AFB8-C850E75C3212}" type="presParOf" srcId="{B6FF6782-9D42-4CD5-A940-62B6466C0EAC}" destId="{B4718F03-A33A-44B1-8955-2A2F5C3D875D}" srcOrd="0" destOrd="0" presId="urn:microsoft.com/office/officeart/2005/8/layout/process1"/>
    <dgm:cxn modelId="{2961063F-CECC-4520-B368-26D400E194FD}" type="presParOf" srcId="{1BEF9239-9857-4141-94D3-93F61A8164FB}" destId="{464B4260-25FE-4512-AE11-7BC4B18952CA}" srcOrd="6" destOrd="0" presId="urn:microsoft.com/office/officeart/2005/8/layout/process1"/>
    <dgm:cxn modelId="{55438937-B1CC-41C8-AC34-1500A5575DAC}" type="presParOf" srcId="{1BEF9239-9857-4141-94D3-93F61A8164FB}" destId="{D744FA30-B1F1-4CFA-917F-8D540D5513B9}" srcOrd="7" destOrd="0" presId="urn:microsoft.com/office/officeart/2005/8/layout/process1"/>
    <dgm:cxn modelId="{0B1BF52B-FD01-44E9-BD77-894C60983A25}" type="presParOf" srcId="{D744FA30-B1F1-4CFA-917F-8D540D5513B9}" destId="{07A1D4CE-B14E-4BC9-BAE4-E5B6505A4558}" srcOrd="0" destOrd="0" presId="urn:microsoft.com/office/officeart/2005/8/layout/process1"/>
    <dgm:cxn modelId="{31D068F4-DDC2-4D85-9B6E-EB2A58AEFA09}" type="presParOf" srcId="{1BEF9239-9857-4141-94D3-93F61A8164FB}" destId="{76C74148-7CC6-4823-8E21-B0923A34DE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40697-E0F8-4C38-9111-5B2FE868299E}">
      <dsp:nvSpPr>
        <dsp:cNvPr id="0" name=""/>
        <dsp:cNvSpPr/>
      </dsp:nvSpPr>
      <dsp:spPr>
        <a:xfrm>
          <a:off x="1265" y="377651"/>
          <a:ext cx="392162" cy="235297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8157" y="384543"/>
        <a:ext cx="378378" cy="221513"/>
      </dsp:txXfrm>
    </dsp:sp>
    <dsp:sp modelId="{27D80F04-C8E6-4C87-BEBB-B14FB5EDCECB}">
      <dsp:nvSpPr>
        <dsp:cNvPr id="0" name=""/>
        <dsp:cNvSpPr/>
      </dsp:nvSpPr>
      <dsp:spPr>
        <a:xfrm>
          <a:off x="432643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32643" y="466122"/>
        <a:ext cx="58197" cy="58354"/>
      </dsp:txXfrm>
    </dsp:sp>
    <dsp:sp modelId="{F63DB19B-BD72-44D5-878E-4D5479A118E3}">
      <dsp:nvSpPr>
        <dsp:cNvPr id="0" name=""/>
        <dsp:cNvSpPr/>
      </dsp:nvSpPr>
      <dsp:spPr>
        <a:xfrm>
          <a:off x="550291" y="377651"/>
          <a:ext cx="392162" cy="23529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557183" y="384543"/>
        <a:ext cx="378378" cy="221513"/>
      </dsp:txXfrm>
    </dsp:sp>
    <dsp:sp modelId="{0E58652B-3189-40CF-8711-A9D2D038A9D9}">
      <dsp:nvSpPr>
        <dsp:cNvPr id="0" name=""/>
        <dsp:cNvSpPr/>
      </dsp:nvSpPr>
      <dsp:spPr>
        <a:xfrm>
          <a:off x="981670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81670" y="466122"/>
        <a:ext cx="58197" cy="58354"/>
      </dsp:txXfrm>
    </dsp:sp>
    <dsp:sp modelId="{DCB6567A-AB2D-4DAD-A758-218485B758E9}">
      <dsp:nvSpPr>
        <dsp:cNvPr id="0" name=""/>
        <dsp:cNvSpPr/>
      </dsp:nvSpPr>
      <dsp:spPr>
        <a:xfrm>
          <a:off x="1099318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106210" y="384543"/>
        <a:ext cx="378378" cy="221513"/>
      </dsp:txXfrm>
    </dsp:sp>
    <dsp:sp modelId="{B6FF6782-9D42-4CD5-A940-62B6466C0EAC}">
      <dsp:nvSpPr>
        <dsp:cNvPr id="0" name=""/>
        <dsp:cNvSpPr/>
      </dsp:nvSpPr>
      <dsp:spPr>
        <a:xfrm>
          <a:off x="1530697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0697" y="466122"/>
        <a:ext cx="58197" cy="58354"/>
      </dsp:txXfrm>
    </dsp:sp>
    <dsp:sp modelId="{464B4260-25FE-4512-AE11-7BC4B18952CA}">
      <dsp:nvSpPr>
        <dsp:cNvPr id="0" name=""/>
        <dsp:cNvSpPr/>
      </dsp:nvSpPr>
      <dsp:spPr>
        <a:xfrm>
          <a:off x="1648345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1655237" y="384543"/>
        <a:ext cx="378378" cy="221513"/>
      </dsp:txXfrm>
    </dsp:sp>
    <dsp:sp modelId="{D744FA30-B1F1-4CFA-917F-8D540D5513B9}">
      <dsp:nvSpPr>
        <dsp:cNvPr id="0" name=""/>
        <dsp:cNvSpPr/>
      </dsp:nvSpPr>
      <dsp:spPr>
        <a:xfrm>
          <a:off x="2079724" y="446671"/>
          <a:ext cx="83138" cy="97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79724" y="466122"/>
        <a:ext cx="58197" cy="58354"/>
      </dsp:txXfrm>
    </dsp:sp>
    <dsp:sp modelId="{76C74148-7CC6-4823-8E21-B0923A34DE62}">
      <dsp:nvSpPr>
        <dsp:cNvPr id="0" name=""/>
        <dsp:cNvSpPr/>
      </dsp:nvSpPr>
      <dsp:spPr>
        <a:xfrm>
          <a:off x="2197372" y="377651"/>
          <a:ext cx="392162" cy="23529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1" kern="1200" dirty="0"/>
        </a:p>
      </dsp:txBody>
      <dsp:txXfrm>
        <a:off x="2204264" y="384543"/>
        <a:ext cx="378378" cy="22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1B6978-5E3E-488D-B057-5C6B94B3E265}" type="datetimeFigureOut">
              <a:rPr lang="en-US" smtClean="0"/>
              <a:t>7/10/2012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2423F3-24E0-4269-B9B4-72E53018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5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E945F7-029C-4DD7-822E-0EA23C540B25}" type="datetimeFigureOut">
              <a:rPr lang="en-US" smtClean="0"/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E51D97-F361-44BD-98F4-4B58128F5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0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0" y="6400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FB3BCDA-CC45-4431-9903-20D3ECADADC0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768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1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8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9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2960C-22AD-4ECA-A06A-10F2C63FD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4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6287417"/>
            <a:ext cx="723900" cy="471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694939"/>
              </p:ext>
            </p:extLst>
          </p:nvPr>
        </p:nvGraphicFramePr>
        <p:xfrm>
          <a:off x="533400" y="6019800"/>
          <a:ext cx="2590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258842"/>
            <a:ext cx="678039" cy="5424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99F1A6-9EB1-4C42-9B1A-533E5EC4DD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CS61A Lecture 12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Immutable Trees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Jom</a:t>
            </a:r>
            <a:r>
              <a:rPr lang="en-US" dirty="0" smtClean="0"/>
              <a:t> </a:t>
            </a:r>
            <a:r>
              <a:rPr lang="en-US" dirty="0" err="1" smtClean="0"/>
              <a:t>Magrotker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UC Berkeley EECS</a:t>
            </a:r>
          </a:p>
          <a:p>
            <a:r>
              <a:rPr lang="en-US" dirty="0" smtClean="0"/>
              <a:t>July 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Review: Immutable Trees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dirty="0" smtClean="0">
                <a:latin typeface="+mj-lt"/>
                <a:cs typeface="Consolas" pitchFamily="49" charset="0"/>
              </a:rPr>
              <a:t> is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dirty="0" smtClean="0">
                <a:latin typeface="+mj-lt"/>
                <a:cs typeface="Consolas" pitchFamily="49" charset="0"/>
              </a:rPr>
              <a:t> is the tuple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39100" y="1219201"/>
            <a:ext cx="2052500" cy="2487844"/>
            <a:chOff x="152400" y="1541584"/>
            <a:chExt cx="4202381" cy="4402013"/>
          </a:xfrm>
        </p:grpSpPr>
        <p:cxnSp>
          <p:nvCxnSpPr>
            <p:cNvPr id="19" name="Straight Connector 18"/>
            <p:cNvCxnSpPr>
              <a:stCxn id="30" idx="0"/>
              <a:endCxn id="31" idx="3"/>
            </p:cNvCxnSpPr>
            <p:nvPr/>
          </p:nvCxnSpPr>
          <p:spPr>
            <a:xfrm flipV="1">
              <a:off x="762000" y="2257032"/>
              <a:ext cx="975717" cy="780362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31" idx="5"/>
              <a:endCxn id="25" idx="0"/>
            </p:cNvCxnSpPr>
            <p:nvPr/>
          </p:nvCxnSpPr>
          <p:spPr>
            <a:xfrm>
              <a:off x="2599821" y="2257032"/>
              <a:ext cx="1057779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9" idx="0"/>
              <a:endCxn id="31" idx="4"/>
            </p:cNvCxnSpPr>
            <p:nvPr/>
          </p:nvCxnSpPr>
          <p:spPr>
            <a:xfrm flipV="1">
              <a:off x="2168769" y="2379784"/>
              <a:ext cx="0" cy="63011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6" idx="0"/>
              <a:endCxn id="25" idx="4"/>
            </p:cNvCxnSpPr>
            <p:nvPr/>
          </p:nvCxnSpPr>
          <p:spPr>
            <a:xfrm flipH="1" flipV="1">
              <a:off x="3657600" y="3848100"/>
              <a:ext cx="87582" cy="4191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8" idx="0"/>
              <a:endCxn id="29" idx="3"/>
            </p:cNvCxnSpPr>
            <p:nvPr/>
          </p:nvCxnSpPr>
          <p:spPr>
            <a:xfrm flipV="1">
              <a:off x="1535723" y="3725348"/>
              <a:ext cx="201994" cy="54185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7" idx="0"/>
              <a:endCxn id="29" idx="5"/>
            </p:cNvCxnSpPr>
            <p:nvPr/>
          </p:nvCxnSpPr>
          <p:spPr>
            <a:xfrm flipH="1" flipV="1">
              <a:off x="2599821" y="3725348"/>
              <a:ext cx="142271" cy="1380049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048000" y="3009900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135582" y="4267201"/>
              <a:ext cx="1219199" cy="8382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132492" y="5105398"/>
              <a:ext cx="1219199" cy="83819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926123" y="4267200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559169" y="3009900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152400" y="303739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56882" y="1148283"/>
            <a:ext cx="1386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fir =</a:t>
            </a:r>
            <a:endParaRPr lang="en-US" sz="34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78806" y="3352800"/>
            <a:ext cx="3702461" cy="1802151"/>
            <a:chOff x="478806" y="3329970"/>
            <a:chExt cx="3702461" cy="1802151"/>
          </a:xfrm>
        </p:grpSpPr>
        <p:sp>
          <p:nvSpPr>
            <p:cNvPr id="34" name="Oval 33"/>
            <p:cNvSpPr/>
            <p:nvPr/>
          </p:nvSpPr>
          <p:spPr>
            <a:xfrm>
              <a:off x="852326" y="3488682"/>
              <a:ext cx="595474" cy="473718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8806" y="3329970"/>
              <a:ext cx="50206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 dirty="0" smtClean="0">
                  <a:latin typeface="Consolas" pitchFamily="49" charset="0"/>
                  <a:cs typeface="Consolas" pitchFamily="49" charset="0"/>
                </a:rPr>
                <a:t>(</a:t>
              </a:r>
              <a:endParaRPr lang="en-US" sz="45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47464" y="3406170"/>
              <a:ext cx="50206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 dirty="0" smtClean="0">
                  <a:latin typeface="Consolas" pitchFamily="49" charset="0"/>
                  <a:cs typeface="Consolas" pitchFamily="49" charset="0"/>
                </a:rPr>
                <a:t>,</a:t>
              </a:r>
              <a:endParaRPr lang="en-US" sz="4500" dirty="0">
                <a:latin typeface="Consolas" pitchFamily="49" charset="0"/>
                <a:cs typeface="Consolas" pitchFamily="49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752600" y="3474111"/>
              <a:ext cx="1184680" cy="1658010"/>
              <a:chOff x="7469397" y="2201435"/>
              <a:chExt cx="1184680" cy="1658010"/>
            </a:xfrm>
          </p:grpSpPr>
          <p:cxnSp>
            <p:nvCxnSpPr>
              <p:cNvPr id="37" name="Straight Connector 36"/>
              <p:cNvCxnSpPr>
                <a:stCxn id="40" idx="0"/>
                <a:endCxn id="41" idx="3"/>
              </p:cNvCxnSpPr>
              <p:nvPr/>
            </p:nvCxnSpPr>
            <p:spPr>
              <a:xfrm flipV="1">
                <a:off x="7767134" y="2605778"/>
                <a:ext cx="98657" cy="306233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9" idx="0"/>
                <a:endCxn id="41" idx="5"/>
              </p:cNvCxnSpPr>
              <p:nvPr/>
            </p:nvCxnSpPr>
            <p:spPr>
              <a:xfrm flipH="1" flipV="1">
                <a:off x="8286854" y="2605778"/>
                <a:ext cx="69487" cy="779949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8058604" y="3385728"/>
                <a:ext cx="595473" cy="473717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469397" y="2912012"/>
                <a:ext cx="595474" cy="473718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778585" y="2201435"/>
                <a:ext cx="595474" cy="473718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743200" y="3406170"/>
              <a:ext cx="50206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 dirty="0" smtClean="0">
                  <a:latin typeface="Consolas" pitchFamily="49" charset="0"/>
                  <a:cs typeface="Consolas" pitchFamily="49" charset="0"/>
                </a:rPr>
                <a:t>,</a:t>
              </a:r>
              <a:endParaRPr lang="en-US" sz="4500" dirty="0">
                <a:latin typeface="Consolas" pitchFamily="49" charset="0"/>
                <a:cs typeface="Consolas" pitchFamily="49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171750" y="3505200"/>
              <a:ext cx="638250" cy="1184295"/>
              <a:chOff x="8505750" y="2201435"/>
              <a:chExt cx="638250" cy="1184295"/>
            </a:xfrm>
          </p:grpSpPr>
          <p:cxnSp>
            <p:nvCxnSpPr>
              <p:cNvPr id="44" name="Straight Connector 43"/>
              <p:cNvCxnSpPr>
                <a:stCxn id="46" idx="0"/>
                <a:endCxn id="45" idx="4"/>
              </p:cNvCxnSpPr>
              <p:nvPr/>
            </p:nvCxnSpPr>
            <p:spPr>
              <a:xfrm flipH="1" flipV="1">
                <a:off x="8803487" y="2675153"/>
                <a:ext cx="42776" cy="236859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8505750" y="2201435"/>
                <a:ext cx="595474" cy="473718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548527" y="2912012"/>
                <a:ext cx="595473" cy="473718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7</a:t>
                </a:r>
                <a:endParaRPr lang="en-US" sz="2400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679206" y="3329970"/>
              <a:ext cx="502061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 dirty="0" smtClean="0">
                  <a:latin typeface="Consolas" pitchFamily="49" charset="0"/>
                  <a:cs typeface="Consolas" pitchFamily="49" charset="0"/>
                </a:rPr>
                <a:t>)</a:t>
              </a:r>
              <a:endParaRPr lang="en-US" sz="4500" dirty="0">
                <a:latin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61693" y="3636638"/>
            <a:ext cx="3118306" cy="1642597"/>
            <a:chOff x="4161693" y="3636638"/>
            <a:chExt cx="3118306" cy="1642597"/>
          </a:xfrm>
        </p:grpSpPr>
        <p:sp>
          <p:nvSpPr>
            <p:cNvPr id="51" name="Freeform 50"/>
            <p:cNvSpPr/>
            <p:nvPr/>
          </p:nvSpPr>
          <p:spPr>
            <a:xfrm>
              <a:off x="4161693" y="3636638"/>
              <a:ext cx="943708" cy="536777"/>
            </a:xfrm>
            <a:custGeom>
              <a:avLst/>
              <a:gdLst>
                <a:gd name="connsiteX0" fmla="*/ 1559170 w 1718275"/>
                <a:gd name="connsiteY0" fmla="*/ 536777 h 536777"/>
                <a:gd name="connsiteX1" fmla="*/ 1570893 w 1718275"/>
                <a:gd name="connsiteY1" fmla="*/ 32685 h 536777"/>
                <a:gd name="connsiteX2" fmla="*/ 0 w 1718275"/>
                <a:gd name="connsiteY2" fmla="*/ 91300 h 5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275" h="536777">
                  <a:moveTo>
                    <a:pt x="1559170" y="536777"/>
                  </a:moveTo>
                  <a:cubicBezTo>
                    <a:pt x="1694962" y="321854"/>
                    <a:pt x="1830755" y="106931"/>
                    <a:pt x="1570893" y="32685"/>
                  </a:cubicBezTo>
                  <a:cubicBezTo>
                    <a:pt x="1311031" y="-41561"/>
                    <a:pt x="655515" y="24869"/>
                    <a:pt x="0" y="9130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21293123">
              <a:off x="4288274" y="4078906"/>
              <a:ext cx="2991725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This is not what is printed!</a:t>
              </a:r>
            </a:p>
            <a:p>
              <a:pPr algn="ctr"/>
              <a:r>
                <a:rPr lang="en-US" dirty="0" smtClean="0"/>
                <a:t>The expression </a:t>
              </a:r>
              <a:r>
                <a:rPr lang="en-US" i="1" dirty="0" smtClean="0"/>
                <a:t>evaluates</a:t>
              </a:r>
              <a:r>
                <a:rPr lang="en-US" dirty="0" smtClean="0"/>
                <a:t> to a tuple of </a:t>
              </a:r>
              <a:r>
                <a:rPr lang="en-US" dirty="0" err="1" smtClean="0"/>
                <a:t>ITrees</a:t>
              </a:r>
              <a:r>
                <a:rPr lang="en-US" dirty="0" smtClean="0"/>
                <a:t>, which are the children of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fir</a:t>
              </a:r>
              <a:r>
                <a:rPr lang="en-US" dirty="0" smtClean="0"/>
                <a:t>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24292" y="5276845"/>
            <a:ext cx="3501714" cy="816204"/>
            <a:chOff x="4124292" y="5276845"/>
            <a:chExt cx="3501714" cy="816204"/>
          </a:xfrm>
        </p:grpSpPr>
        <p:cxnSp>
          <p:nvCxnSpPr>
            <p:cNvPr id="55" name="Straight Connector 54"/>
            <p:cNvCxnSpPr>
              <a:stCxn id="50" idx="2"/>
              <a:endCxn id="53" idx="0"/>
            </p:cNvCxnSpPr>
            <p:nvPr/>
          </p:nvCxnSpPr>
          <p:spPr>
            <a:xfrm>
              <a:off x="5837641" y="5276845"/>
              <a:ext cx="37508" cy="44687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124292" y="5723717"/>
              <a:ext cx="350171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group of trees is called a </a:t>
              </a:r>
              <a:r>
                <a:rPr lang="en-US" b="1" i="1" dirty="0" smtClean="0"/>
                <a:t>forest</a:t>
              </a:r>
              <a:r>
                <a:rPr lang="en-US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45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(datum, children=()):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(datum, children)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(t):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return t[0]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(t):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t[1]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795630" y="2133603"/>
            <a:ext cx="1874947" cy="1221858"/>
            <a:chOff x="6795630" y="2133603"/>
            <a:chExt cx="1874947" cy="1221858"/>
          </a:xfrm>
        </p:grpSpPr>
        <p:cxnSp>
          <p:nvCxnSpPr>
            <p:cNvPr id="6" name="Curved Connector 5"/>
            <p:cNvCxnSpPr>
              <a:stCxn id="4" idx="0"/>
            </p:cNvCxnSpPr>
            <p:nvPr/>
          </p:nvCxnSpPr>
          <p:spPr>
            <a:xfrm rot="16200000" flipV="1">
              <a:off x="6977295" y="2152569"/>
              <a:ext cx="760627" cy="722696"/>
            </a:xfrm>
            <a:prstGeom prst="curvedConnector3">
              <a:avLst>
                <a:gd name="adj1" fmla="val 28422"/>
              </a:avLst>
            </a:pr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 rot="21389165">
              <a:off x="6795630" y="2893796"/>
              <a:ext cx="1874947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cap="small" dirty="0" smtClean="0"/>
                <a:t>Constructor</a:t>
              </a:r>
              <a:endParaRPr lang="en-US" sz="2400" cap="small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45954" y="3412486"/>
            <a:ext cx="2163812" cy="1616715"/>
            <a:chOff x="4845954" y="3412486"/>
            <a:chExt cx="2163812" cy="1616715"/>
          </a:xfrm>
        </p:grpSpPr>
        <p:cxnSp>
          <p:nvCxnSpPr>
            <p:cNvPr id="8" name="Curved Connector 7"/>
            <p:cNvCxnSpPr>
              <a:stCxn id="7" idx="0"/>
            </p:cNvCxnSpPr>
            <p:nvPr/>
          </p:nvCxnSpPr>
          <p:spPr>
            <a:xfrm rot="16200000" flipV="1">
              <a:off x="5285387" y="2973053"/>
              <a:ext cx="518950" cy="1397816"/>
            </a:xfrm>
            <a:prstGeom prst="curvedConnector2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7" idx="2"/>
            </p:cNvCxnSpPr>
            <p:nvPr/>
          </p:nvCxnSpPr>
          <p:spPr>
            <a:xfrm rot="5400000">
              <a:off x="5563809" y="4321474"/>
              <a:ext cx="636937" cy="778518"/>
            </a:xfrm>
            <a:prstGeom prst="curvedConnector2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21393113">
              <a:off x="5505540" y="3931018"/>
              <a:ext cx="1504226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cap="small" dirty="0" smtClean="0"/>
                <a:t>Selectors</a:t>
              </a:r>
              <a:endParaRPr lang="en-US" sz="2400" cap="small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3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Write the function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800" dirty="0" smtClean="0">
                <a:cs typeface="Consolas" pitchFamily="49" charset="0"/>
              </a:rPr>
              <a:t>, which takes an ITree of numbers and returns the product of all the numbers in the ITree.</a:t>
            </a:r>
          </a:p>
          <a:p>
            <a:pPr marL="0" indent="0">
              <a:buNone/>
            </a:pPr>
            <a:endParaRPr lang="en-US" sz="2800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&gt;&gt;&gt; t 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(1, 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(2),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(3),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(4)))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&gt;&gt;&gt;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995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cs typeface="Consolas" pitchFamily="49" charset="0"/>
              </a:rPr>
              <a:t>Idea</a:t>
            </a:r>
            <a:r>
              <a:rPr lang="en-US" sz="2400" i="1" dirty="0" smtClean="0">
                <a:cs typeface="Consolas" pitchFamily="49" charset="0"/>
              </a:rPr>
              <a:t>:</a:t>
            </a:r>
            <a:r>
              <a:rPr lang="en-US" sz="2400" b="1" i="1" dirty="0" smtClean="0">
                <a:cs typeface="Consolas" pitchFamily="49" charset="0"/>
              </a:rPr>
              <a:t> </a:t>
            </a:r>
            <a:r>
              <a:rPr lang="en-US" sz="2400" dirty="0">
                <a:cs typeface="Consolas" pitchFamily="49" charset="0"/>
              </a:rPr>
              <a:t>S</a:t>
            </a:r>
            <a:r>
              <a:rPr lang="en-US" sz="2400" dirty="0" smtClean="0">
                <a:cs typeface="Consolas" pitchFamily="49" charset="0"/>
              </a:rPr>
              <a:t>plit the problem into two different parts: one that handles a single tree and one that handles a forest.</a:t>
            </a:r>
            <a:endParaRPr lang="en-US" sz="2400" b="1" dirty="0" smtClean="0"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(t):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 *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(t))</a:t>
            </a:r>
          </a:p>
          <a:p>
            <a:pPr marL="0" indent="0"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(f) == 0: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(f[0]) *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(f[1:])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24201" y="2362200"/>
            <a:ext cx="4700056" cy="369332"/>
            <a:chOff x="3124201" y="2819400"/>
            <a:chExt cx="4700056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538917" y="2819400"/>
              <a:ext cx="428534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Returns the product of numbers in an ITree.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124201" y="3004066"/>
              <a:ext cx="414716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29237" y="3124200"/>
            <a:ext cx="2319033" cy="597932"/>
            <a:chOff x="1076837" y="3341132"/>
            <a:chExt cx="2319033" cy="59793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236354" y="3341132"/>
              <a:ext cx="125846" cy="3048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76837" y="3569732"/>
              <a:ext cx="2319033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Datum, multiplied by…</a:t>
              </a:r>
              <a:endParaRPr lang="en-US" dirty="0"/>
            </a:p>
          </p:txBody>
        </p:sp>
      </p:grpSp>
      <p:sp>
        <p:nvSpPr>
          <p:cNvPr id="21" name="Freeform 20"/>
          <p:cNvSpPr/>
          <p:nvPr/>
        </p:nvSpPr>
        <p:spPr>
          <a:xfrm>
            <a:off x="3308684" y="3962400"/>
            <a:ext cx="971074" cy="181499"/>
          </a:xfrm>
          <a:custGeom>
            <a:avLst/>
            <a:gdLst>
              <a:gd name="connsiteX0" fmla="*/ 902369 w 971074"/>
              <a:gd name="connsiteY0" fmla="*/ 0 h 181499"/>
              <a:gd name="connsiteX1" fmla="*/ 878305 w 971074"/>
              <a:gd name="connsiteY1" fmla="*/ 180473 h 181499"/>
              <a:gd name="connsiteX2" fmla="*/ 0 w 971074"/>
              <a:gd name="connsiteY2" fmla="*/ 60158 h 1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074" h="181499">
                <a:moveTo>
                  <a:pt x="902369" y="0"/>
                </a:moveTo>
                <a:cubicBezTo>
                  <a:pt x="965534" y="85223"/>
                  <a:pt x="1028700" y="170447"/>
                  <a:pt x="878305" y="180473"/>
                </a:cubicBezTo>
                <a:cubicBezTo>
                  <a:pt x="727910" y="190499"/>
                  <a:pt x="363955" y="125328"/>
                  <a:pt x="0" y="60158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962400" y="3124200"/>
            <a:ext cx="3879618" cy="863262"/>
            <a:chOff x="3962400" y="3593069"/>
            <a:chExt cx="3879618" cy="863262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5562600" y="3593069"/>
              <a:ext cx="381000" cy="41326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962400" y="3810000"/>
              <a:ext cx="3879618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 the product of all the numbers in all the </a:t>
              </a:r>
              <a:r>
                <a:rPr lang="en-US" dirty="0" err="1" smtClean="0"/>
                <a:t>ITrees</a:t>
              </a:r>
              <a:r>
                <a:rPr lang="en-US" dirty="0" smtClean="0"/>
                <a:t> in the forest.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3124200"/>
            <a:ext cx="2940933" cy="1420433"/>
            <a:chOff x="5105400" y="3749499"/>
            <a:chExt cx="2940933" cy="1420433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7019860" y="3749499"/>
              <a:ext cx="117592" cy="1051101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105400" y="4800600"/>
              <a:ext cx="2940933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These </a:t>
              </a:r>
              <a:r>
                <a:rPr lang="en-US" dirty="0" err="1" smtClean="0"/>
                <a:t>ITrees</a:t>
              </a:r>
              <a:r>
                <a:rPr lang="en-US" dirty="0" smtClean="0"/>
                <a:t> are the children.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2399" y="5334000"/>
            <a:ext cx="3810001" cy="874931"/>
            <a:chOff x="152399" y="5334000"/>
            <a:chExt cx="3810001" cy="87493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057400" y="5334000"/>
              <a:ext cx="457200" cy="3048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2399" y="5562600"/>
              <a:ext cx="3810001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Product of numbers in the first ITree, multiplied by…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56191" y="5334000"/>
            <a:ext cx="3879618" cy="863262"/>
            <a:chOff x="3962400" y="3593069"/>
            <a:chExt cx="3879618" cy="863262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5562600" y="3593069"/>
              <a:ext cx="381000" cy="413265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962400" y="3810000"/>
              <a:ext cx="3879618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… the product of all the numbers in all the other </a:t>
              </a:r>
              <a:r>
                <a:rPr lang="en-US" dirty="0" err="1" smtClean="0"/>
                <a:t>ITrees</a:t>
              </a:r>
              <a:r>
                <a:rPr lang="en-US" dirty="0" smtClean="0"/>
                <a:t> of the forest.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69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cs typeface="Consolas" pitchFamily="49" charset="0"/>
              </a:rPr>
              <a:t>Idea</a:t>
            </a:r>
            <a:r>
              <a:rPr lang="en-US" sz="2400" i="1" dirty="0" smtClean="0">
                <a:cs typeface="Consolas" pitchFamily="49" charset="0"/>
              </a:rPr>
              <a:t>:</a:t>
            </a:r>
            <a:r>
              <a:rPr lang="en-US" sz="2400" b="1" i="1" dirty="0" smtClean="0">
                <a:cs typeface="Consolas" pitchFamily="49" charset="0"/>
              </a:rPr>
              <a:t> </a:t>
            </a:r>
            <a:r>
              <a:rPr lang="en-US" sz="2400" dirty="0">
                <a:cs typeface="Consolas" pitchFamily="49" charset="0"/>
              </a:rPr>
              <a:t>S</a:t>
            </a:r>
            <a:r>
              <a:rPr lang="en-US" sz="2400" dirty="0" smtClean="0">
                <a:cs typeface="Consolas" pitchFamily="49" charset="0"/>
              </a:rPr>
              <a:t>plit the problem into two different parts: one that handles a single tree and one that handles a forest.</a:t>
            </a:r>
            <a:endParaRPr lang="en-US" sz="2400" b="1" dirty="0" smtClean="0">
              <a:cs typeface="Consolas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(t):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 * 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(t))</a:t>
            </a:r>
          </a:p>
          <a:p>
            <a:pPr marL="0" indent="0"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(f) == 0: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(f[0]) * 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(f[1:])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76600" y="4382869"/>
            <a:ext cx="3877161" cy="1027331"/>
            <a:chOff x="3276600" y="4382869"/>
            <a:chExt cx="3877161" cy="1027331"/>
          </a:xfrm>
        </p:grpSpPr>
        <p:sp>
          <p:nvSpPr>
            <p:cNvPr id="14" name="Freeform 13"/>
            <p:cNvSpPr/>
            <p:nvPr/>
          </p:nvSpPr>
          <p:spPr>
            <a:xfrm>
              <a:off x="6705600" y="4871707"/>
              <a:ext cx="448161" cy="532631"/>
            </a:xfrm>
            <a:custGeom>
              <a:avLst/>
              <a:gdLst>
                <a:gd name="connsiteX0" fmla="*/ 152400 w 448161"/>
                <a:gd name="connsiteY0" fmla="*/ 16816 h 532631"/>
                <a:gd name="connsiteX1" fmla="*/ 445477 w 448161"/>
                <a:gd name="connsiteY1" fmla="*/ 63708 h 532631"/>
                <a:gd name="connsiteX2" fmla="*/ 0 w 448161"/>
                <a:gd name="connsiteY2" fmla="*/ 532631 h 53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161" h="532631">
                  <a:moveTo>
                    <a:pt x="152400" y="16816"/>
                  </a:moveTo>
                  <a:cubicBezTo>
                    <a:pt x="311638" y="-2723"/>
                    <a:pt x="470877" y="-22261"/>
                    <a:pt x="445477" y="63708"/>
                  </a:cubicBezTo>
                  <a:cubicBezTo>
                    <a:pt x="420077" y="149677"/>
                    <a:pt x="210038" y="341154"/>
                    <a:pt x="0" y="532631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276600" y="4382869"/>
              <a:ext cx="3730559" cy="1027331"/>
              <a:chOff x="3434798" y="4306669"/>
              <a:chExt cx="3730559" cy="102733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3434798" y="4794738"/>
                <a:ext cx="375202" cy="539262"/>
              </a:xfrm>
              <a:custGeom>
                <a:avLst/>
                <a:gdLst>
                  <a:gd name="connsiteX0" fmla="*/ 351755 w 375202"/>
                  <a:gd name="connsiteY0" fmla="*/ 0 h 539262"/>
                  <a:gd name="connsiteX1" fmla="*/ 63 w 375202"/>
                  <a:gd name="connsiteY1" fmla="*/ 140677 h 539262"/>
                  <a:gd name="connsiteX2" fmla="*/ 375202 w 375202"/>
                  <a:gd name="connsiteY2" fmla="*/ 539262 h 53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5202" h="539262">
                    <a:moveTo>
                      <a:pt x="351755" y="0"/>
                    </a:moveTo>
                    <a:cubicBezTo>
                      <a:pt x="173955" y="25400"/>
                      <a:pt x="-3845" y="50800"/>
                      <a:pt x="63" y="140677"/>
                    </a:cubicBezTo>
                    <a:cubicBezTo>
                      <a:pt x="3971" y="230554"/>
                      <a:pt x="189586" y="384908"/>
                      <a:pt x="375202" y="539262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587198" y="4306669"/>
                <a:ext cx="3578159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Not</a:t>
                </a:r>
                <a:r>
                  <a:rPr lang="en-US" dirty="0" smtClean="0"/>
                  <a:t> a data abstraction violation.</a:t>
                </a:r>
              </a:p>
              <a:p>
                <a:pPr algn="ctr"/>
                <a:r>
                  <a:rPr lang="en-US" dirty="0" smtClean="0"/>
                  <a:t>We </a:t>
                </a:r>
                <a:r>
                  <a:rPr lang="en-US" i="1" dirty="0" smtClean="0"/>
                  <a:t>know</a:t>
                </a:r>
                <a:r>
                  <a:rPr lang="en-US" dirty="0" smtClean="0"/>
                  <a:t> that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f</a:t>
                </a:r>
                <a:r>
                  <a:rPr lang="en-US" dirty="0" smtClean="0"/>
                  <a:t> is a tuple of </a:t>
                </a:r>
                <a:r>
                  <a:rPr lang="en-US" dirty="0" err="1" smtClean="0"/>
                  <a:t>ITrees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70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>
                <a:cs typeface="Consolas" pitchFamily="49" charset="0"/>
              </a:rPr>
              <a:t>Idea</a:t>
            </a:r>
            <a:r>
              <a:rPr lang="en-US" sz="2400" i="1" dirty="0" smtClean="0">
                <a:cs typeface="Consolas" pitchFamily="49" charset="0"/>
              </a:rPr>
              <a:t>:</a:t>
            </a:r>
            <a:r>
              <a:rPr lang="en-US" sz="2400" b="1" i="1" dirty="0" smtClean="0">
                <a:cs typeface="Consolas" pitchFamily="49" charset="0"/>
              </a:rPr>
              <a:t> </a:t>
            </a:r>
            <a:r>
              <a:rPr lang="en-US" sz="2400" dirty="0">
                <a:cs typeface="Consolas" pitchFamily="49" charset="0"/>
              </a:rPr>
              <a:t>S</a:t>
            </a:r>
            <a:r>
              <a:rPr lang="en-US" sz="2400" dirty="0" smtClean="0">
                <a:cs typeface="Consolas" pitchFamily="49" charset="0"/>
              </a:rPr>
              <a:t>plit the problem into two different parts: one that handles a single tree and one that handles a forest.</a:t>
            </a:r>
            <a:endParaRPr lang="en-US" sz="2400" b="1" dirty="0" smtClean="0">
              <a:cs typeface="Consolas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(t):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 * 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(t))</a:t>
            </a:r>
          </a:p>
          <a:p>
            <a:pPr marL="0" indent="0"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(f) == 0: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return 1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(f[0]) * </a:t>
            </a:r>
            <a:r>
              <a:rPr lang="en-US" sz="20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(f[1:])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0400" y="3048000"/>
            <a:ext cx="5257800" cy="1752600"/>
            <a:chOff x="3200400" y="3048000"/>
            <a:chExt cx="5257800" cy="1752600"/>
          </a:xfrm>
        </p:grpSpPr>
        <p:sp>
          <p:nvSpPr>
            <p:cNvPr id="8" name="Freeform 7"/>
            <p:cNvSpPr/>
            <p:nvPr/>
          </p:nvSpPr>
          <p:spPr>
            <a:xfrm>
              <a:off x="3270738" y="4343400"/>
              <a:ext cx="1225062" cy="457200"/>
            </a:xfrm>
            <a:custGeom>
              <a:avLst/>
              <a:gdLst>
                <a:gd name="connsiteX0" fmla="*/ 984739 w 1061790"/>
                <a:gd name="connsiteY0" fmla="*/ 0 h 247180"/>
                <a:gd name="connsiteX1" fmla="*/ 961293 w 1061790"/>
                <a:gd name="connsiteY1" fmla="*/ 246185 h 247180"/>
                <a:gd name="connsiteX2" fmla="*/ 0 w 1061790"/>
                <a:gd name="connsiteY2" fmla="*/ 70339 h 24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1790" h="247180">
                  <a:moveTo>
                    <a:pt x="984739" y="0"/>
                  </a:moveTo>
                  <a:cubicBezTo>
                    <a:pt x="1055077" y="117231"/>
                    <a:pt x="1125416" y="234462"/>
                    <a:pt x="961293" y="246185"/>
                  </a:cubicBezTo>
                  <a:cubicBezTo>
                    <a:pt x="797170" y="257908"/>
                    <a:pt x="398585" y="164123"/>
                    <a:pt x="0" y="70339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00400" y="3048000"/>
              <a:ext cx="5257800" cy="1295400"/>
              <a:chOff x="3276600" y="3069325"/>
              <a:chExt cx="5257800" cy="1295400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3276600" y="3069325"/>
                <a:ext cx="1194240" cy="1011479"/>
              </a:xfrm>
              <a:custGeom>
                <a:avLst/>
                <a:gdLst>
                  <a:gd name="connsiteX0" fmla="*/ 1101969 w 1293886"/>
                  <a:gd name="connsiteY0" fmla="*/ 1011479 h 1011479"/>
                  <a:gd name="connsiteX1" fmla="*/ 1207477 w 1293886"/>
                  <a:gd name="connsiteY1" fmla="*/ 155695 h 1011479"/>
                  <a:gd name="connsiteX2" fmla="*/ 0 w 1293886"/>
                  <a:gd name="connsiteY2" fmla="*/ 3295 h 101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886" h="1011479">
                    <a:moveTo>
                      <a:pt x="1101969" y="1011479"/>
                    </a:moveTo>
                    <a:cubicBezTo>
                      <a:pt x="1246554" y="667602"/>
                      <a:pt x="1391139" y="323726"/>
                      <a:pt x="1207477" y="155695"/>
                    </a:cubicBezTo>
                    <a:cubicBezTo>
                      <a:pt x="1023815" y="-12336"/>
                      <a:pt x="511907" y="-4521"/>
                      <a:pt x="0" y="3295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657600" y="3718394"/>
                <a:ext cx="4876800" cy="64633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This is called </a:t>
                </a:r>
                <a:r>
                  <a:rPr lang="en-US" b="1" i="1" dirty="0" smtClean="0"/>
                  <a:t>mutual recursion</a:t>
                </a:r>
                <a:r>
                  <a:rPr lang="en-US" dirty="0" smtClean="0"/>
                  <a:t> because it involves two functions recursively calling each other!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0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To find the product of the whole ITree in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dirty="0" smtClean="0"/>
              <a:t>, we need to apply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dirty="0" smtClean="0"/>
              <a:t> itself to the smaller </a:t>
            </a:r>
            <a:r>
              <a:rPr lang="en-US" dirty="0" err="1" smtClean="0"/>
              <a:t>subtrees</a:t>
            </a:r>
            <a:r>
              <a:rPr lang="en-US" dirty="0" smtClean="0"/>
              <a:t> that are the children of the provided </a:t>
            </a:r>
            <a:r>
              <a:rPr lang="en-US" dirty="0" err="1"/>
              <a:t>i</a:t>
            </a:r>
            <a:r>
              <a:rPr lang="en-US" dirty="0" err="1" smtClean="0"/>
              <a:t>tree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forest_prod</a:t>
            </a:r>
            <a:r>
              <a:rPr lang="en-US" dirty="0" smtClean="0"/>
              <a:t> does this for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Operating on </a:t>
            </a:r>
            <a:r>
              <a:rPr lang="en-US" dirty="0" err="1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An alternate definition for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800" dirty="0" smtClean="0"/>
              <a:t> does not need two separate and smaller functions:</a:t>
            </a:r>
          </a:p>
          <a:p>
            <a:pPr marL="0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from operator import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mul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(t):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(t) * \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reduce(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mul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       map(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itree_prod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         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(t)),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       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1" y="4495800"/>
            <a:ext cx="2971799" cy="1066799"/>
            <a:chOff x="38101" y="4279233"/>
            <a:chExt cx="3247433" cy="1066799"/>
          </a:xfrm>
        </p:grpSpPr>
        <p:sp>
          <p:nvSpPr>
            <p:cNvPr id="5" name="Freeform 4"/>
            <p:cNvSpPr/>
            <p:nvPr/>
          </p:nvSpPr>
          <p:spPr>
            <a:xfrm>
              <a:off x="2705100" y="4279233"/>
              <a:ext cx="580434" cy="609600"/>
            </a:xfrm>
            <a:custGeom>
              <a:avLst/>
              <a:gdLst>
                <a:gd name="connsiteX0" fmla="*/ 0 w 580434"/>
                <a:gd name="connsiteY0" fmla="*/ 433136 h 465761"/>
                <a:gd name="connsiteX1" fmla="*/ 493295 w 580434"/>
                <a:gd name="connsiteY1" fmla="*/ 421105 h 465761"/>
                <a:gd name="connsiteX2" fmla="*/ 577516 w 580434"/>
                <a:gd name="connsiteY2" fmla="*/ 0 h 46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434" h="465761">
                  <a:moveTo>
                    <a:pt x="0" y="433136"/>
                  </a:moveTo>
                  <a:cubicBezTo>
                    <a:pt x="198521" y="463215"/>
                    <a:pt x="397042" y="493294"/>
                    <a:pt x="493295" y="421105"/>
                  </a:cubicBezTo>
                  <a:cubicBezTo>
                    <a:pt x="589548" y="348916"/>
                    <a:pt x="583532" y="174458"/>
                    <a:pt x="577516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1" y="4355432"/>
              <a:ext cx="2914363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Multiplies all the results of applying 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itree_prod</a:t>
              </a:r>
              <a:r>
                <a:rPr lang="en-US" dirty="0" smtClean="0">
                  <a:latin typeface="+mj-lt"/>
                  <a:cs typeface="Consolas" pitchFamily="49" charset="0"/>
                </a:rPr>
                <a:t> </a:t>
              </a:r>
              <a:r>
                <a:rPr lang="en-US" dirty="0" smtClean="0"/>
                <a:t>on the children.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0" y="3944065"/>
            <a:ext cx="4495800" cy="646331"/>
            <a:chOff x="3323493" y="5544265"/>
            <a:chExt cx="4495800" cy="646331"/>
          </a:xfrm>
        </p:grpSpPr>
        <p:sp>
          <p:nvSpPr>
            <p:cNvPr id="11" name="Freeform 10"/>
            <p:cNvSpPr/>
            <p:nvPr/>
          </p:nvSpPr>
          <p:spPr>
            <a:xfrm flipV="1">
              <a:off x="3323493" y="5867430"/>
              <a:ext cx="1752600" cy="323166"/>
            </a:xfrm>
            <a:custGeom>
              <a:avLst/>
              <a:gdLst>
                <a:gd name="connsiteX0" fmla="*/ 257907 w 257907"/>
                <a:gd name="connsiteY0" fmla="*/ 867508 h 942054"/>
                <a:gd name="connsiteX1" fmla="*/ 46892 w 257907"/>
                <a:gd name="connsiteY1" fmla="*/ 855785 h 942054"/>
                <a:gd name="connsiteX2" fmla="*/ 0 w 257907"/>
                <a:gd name="connsiteY2" fmla="*/ 0 h 94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907" h="942054">
                  <a:moveTo>
                    <a:pt x="257907" y="867508"/>
                  </a:moveTo>
                  <a:cubicBezTo>
                    <a:pt x="173891" y="933939"/>
                    <a:pt x="89876" y="1000370"/>
                    <a:pt x="46892" y="855785"/>
                  </a:cubicBezTo>
                  <a:cubicBezTo>
                    <a:pt x="3908" y="711200"/>
                    <a:pt x="1954" y="355600"/>
                    <a:pt x="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71293" y="5544265"/>
              <a:ext cx="30480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Applies 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itree_prod</a:t>
              </a:r>
              <a:r>
                <a:rPr lang="en-US" dirty="0" smtClean="0"/>
                <a:t> recursively on the children.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7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 smtClean="0"/>
              <a:t>Write a function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dirty="0" smtClean="0"/>
              <a:t> that takes an ITree</a:t>
            </a:r>
            <a:r>
              <a:rPr lang="en-US" dirty="0"/>
              <a:t> </a:t>
            </a:r>
            <a:r>
              <a:rPr lang="en-US" dirty="0" smtClean="0"/>
              <a:t>of numbers and a scaling factor, and returns a new ITree that results from scaling each number in the original ITree.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762000" y="3886200"/>
            <a:ext cx="7429500" cy="2057400"/>
            <a:chOff x="38100" y="3750831"/>
            <a:chExt cx="7429500" cy="2057400"/>
          </a:xfrm>
        </p:grpSpPr>
        <p:grpSp>
          <p:nvGrpSpPr>
            <p:cNvPr id="4" name="Group 3"/>
            <p:cNvGrpSpPr/>
            <p:nvPr/>
          </p:nvGrpSpPr>
          <p:grpSpPr>
            <a:xfrm>
              <a:off x="2895600" y="3890896"/>
              <a:ext cx="1466268" cy="1777270"/>
              <a:chOff x="152400" y="1541584"/>
              <a:chExt cx="4202381" cy="4402013"/>
            </a:xfrm>
          </p:grpSpPr>
          <p:cxnSp>
            <p:nvCxnSpPr>
              <p:cNvPr id="5" name="Straight Connector 4"/>
              <p:cNvCxnSpPr>
                <a:stCxn id="16" idx="0"/>
                <a:endCxn id="17" idx="3"/>
              </p:cNvCxnSpPr>
              <p:nvPr/>
            </p:nvCxnSpPr>
            <p:spPr>
              <a:xfrm flipV="1">
                <a:off x="762000" y="2257032"/>
                <a:ext cx="975717" cy="780362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stCxn id="17" idx="5"/>
                <a:endCxn id="11" idx="0"/>
              </p:cNvCxnSpPr>
              <p:nvPr/>
            </p:nvCxnSpPr>
            <p:spPr>
              <a:xfrm>
                <a:off x="2599821" y="2257032"/>
                <a:ext cx="1057779" cy="75286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5" idx="0"/>
                <a:endCxn id="17" idx="4"/>
              </p:cNvCxnSpPr>
              <p:nvPr/>
            </p:nvCxnSpPr>
            <p:spPr>
              <a:xfrm flipV="1">
                <a:off x="2168769" y="2379784"/>
                <a:ext cx="0" cy="630116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2" idx="0"/>
                <a:endCxn id="11" idx="4"/>
              </p:cNvCxnSpPr>
              <p:nvPr/>
            </p:nvCxnSpPr>
            <p:spPr>
              <a:xfrm flipH="1" flipV="1">
                <a:off x="3657600" y="3848100"/>
                <a:ext cx="87582" cy="41910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4" idx="0"/>
                <a:endCxn id="15" idx="3"/>
              </p:cNvCxnSpPr>
              <p:nvPr/>
            </p:nvCxnSpPr>
            <p:spPr>
              <a:xfrm flipV="1">
                <a:off x="1535723" y="3725348"/>
                <a:ext cx="201994" cy="541852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3" idx="0"/>
                <a:endCxn id="15" idx="5"/>
              </p:cNvCxnSpPr>
              <p:nvPr/>
            </p:nvCxnSpPr>
            <p:spPr>
              <a:xfrm flipH="1" flipV="1">
                <a:off x="2599821" y="3725348"/>
                <a:ext cx="142271" cy="1380049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3048000" y="30099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35582" y="4267201"/>
                <a:ext cx="1219199" cy="838200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7</a:t>
                </a:r>
                <a:endParaRPr lang="en-US" sz="24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32492" y="5105398"/>
                <a:ext cx="1219199" cy="838199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26123" y="42672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559169" y="30099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52400" y="3037394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59169" y="1541584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100" y="4487144"/>
              <a:ext cx="26709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onsolas" pitchFamily="49" charset="0"/>
                  <a:cs typeface="Consolas" pitchFamily="49" charset="0"/>
                </a:rPr>
                <a:t>scale_itree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Double Bracket 18"/>
            <p:cNvSpPr/>
            <p:nvPr/>
          </p:nvSpPr>
          <p:spPr>
            <a:xfrm>
              <a:off x="2749700" y="3750831"/>
              <a:ext cx="2532637" cy="2057400"/>
            </a:xfrm>
            <a:prstGeom prst="bracketPair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9600" y="4495800"/>
              <a:ext cx="8627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, 2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0" y="4495800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=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848932" y="3886200"/>
              <a:ext cx="1618668" cy="1777270"/>
              <a:chOff x="152400" y="1541584"/>
              <a:chExt cx="4639165" cy="4402013"/>
            </a:xfrm>
          </p:grpSpPr>
          <p:cxnSp>
            <p:nvCxnSpPr>
              <p:cNvPr id="23" name="Straight Connector 22"/>
              <p:cNvCxnSpPr>
                <a:stCxn id="34" idx="0"/>
                <a:endCxn id="35" idx="3"/>
              </p:cNvCxnSpPr>
              <p:nvPr/>
            </p:nvCxnSpPr>
            <p:spPr>
              <a:xfrm flipV="1">
                <a:off x="762000" y="2257032"/>
                <a:ext cx="975717" cy="780362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35" idx="5"/>
                <a:endCxn id="29" idx="0"/>
              </p:cNvCxnSpPr>
              <p:nvPr/>
            </p:nvCxnSpPr>
            <p:spPr>
              <a:xfrm>
                <a:off x="2599822" y="2257032"/>
                <a:ext cx="1319960" cy="75286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3" idx="0"/>
                <a:endCxn id="35" idx="4"/>
              </p:cNvCxnSpPr>
              <p:nvPr/>
            </p:nvCxnSpPr>
            <p:spPr>
              <a:xfrm flipV="1">
                <a:off x="2168769" y="2379784"/>
                <a:ext cx="0" cy="630116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0" idx="0"/>
                <a:endCxn id="29" idx="4"/>
              </p:cNvCxnSpPr>
              <p:nvPr/>
            </p:nvCxnSpPr>
            <p:spPr>
              <a:xfrm flipH="1" flipV="1">
                <a:off x="3919782" y="3848099"/>
                <a:ext cx="43793" cy="41910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2" idx="0"/>
                <a:endCxn id="33" idx="3"/>
              </p:cNvCxnSpPr>
              <p:nvPr/>
            </p:nvCxnSpPr>
            <p:spPr>
              <a:xfrm flipV="1">
                <a:off x="1535723" y="3725348"/>
                <a:ext cx="201994" cy="541852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1" idx="0"/>
                <a:endCxn id="33" idx="5"/>
              </p:cNvCxnSpPr>
              <p:nvPr/>
            </p:nvCxnSpPr>
            <p:spPr>
              <a:xfrm flipH="1" flipV="1">
                <a:off x="2599822" y="3725347"/>
                <a:ext cx="118837" cy="1380051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3047999" y="3009899"/>
                <a:ext cx="1743566" cy="8382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1</a:t>
                </a:r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35582" y="4267200"/>
                <a:ext cx="1655983" cy="838200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14</a:t>
                </a:r>
                <a:endParaRPr lang="en-US" sz="160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737718" y="5105397"/>
                <a:ext cx="1961884" cy="8382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10</a:t>
                </a:r>
                <a:endParaRPr lang="en-US" sz="1600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26123" y="42672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8</a:t>
                </a:r>
                <a:endParaRPr lang="en-US" sz="24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559169" y="30099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6</a:t>
                </a:r>
                <a:endParaRPr lang="en-US" sz="2400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2400" y="3037394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559169" y="1541584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5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factor):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(___________________________,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scale_forest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(_____________________,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______))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scale_forest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(forest, factor):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results = ()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for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in forest: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results = results +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__________________________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results</a:t>
            </a:r>
          </a:p>
        </p:txBody>
      </p:sp>
    </p:spTree>
    <p:extLst>
      <p:ext uri="{BB962C8B-B14F-4D97-AF65-F5344CB8AC3E}">
        <p14:creationId xmlns:p14="http://schemas.microsoft.com/office/powerpoint/2010/main" val="30001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in the News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51197" y="1516608"/>
            <a:ext cx="6841606" cy="4198392"/>
            <a:chOff x="1547812" y="1695450"/>
            <a:chExt cx="6841606" cy="419839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695450"/>
              <a:ext cx="6841605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547812" y="5678398"/>
              <a:ext cx="684160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/>
                <a:t>http://www.bbc.com/news/technology-18671061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0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factor):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 * factor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scale_forest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                          factor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pPr marL="0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scale_forest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(forest, factor):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results = ()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for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in forest: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results = results +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factor)</a:t>
            </a:r>
            <a:endParaRPr lang="en-US" sz="20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results</a:t>
            </a:r>
          </a:p>
        </p:txBody>
      </p:sp>
    </p:spTree>
    <p:extLst>
      <p:ext uri="{BB962C8B-B14F-4D97-AF65-F5344CB8AC3E}">
        <p14:creationId xmlns:p14="http://schemas.microsoft.com/office/powerpoint/2010/main" val="40829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+mj-lt"/>
                <a:cs typeface="Consolas" pitchFamily="49" charset="0"/>
              </a:rPr>
              <a:t>Alternative solution: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factor):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* factor,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scale_forest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            factor))</a:t>
            </a:r>
          </a:p>
          <a:p>
            <a:pPr marL="0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scale_forest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(forest, factor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len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(forest) == 0: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return ()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return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(forest[0], factor),) + \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scale_forest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(forest[1:], factor)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7565" y="4906108"/>
            <a:ext cx="2065835" cy="427892"/>
            <a:chOff x="6087565" y="4495800"/>
            <a:chExt cx="2065835" cy="427892"/>
          </a:xfrm>
        </p:grpSpPr>
        <p:sp>
          <p:nvSpPr>
            <p:cNvPr id="5" name="Freeform 4"/>
            <p:cNvSpPr/>
            <p:nvPr/>
          </p:nvSpPr>
          <p:spPr>
            <a:xfrm>
              <a:off x="6087565" y="4654062"/>
              <a:ext cx="407020" cy="269630"/>
            </a:xfrm>
            <a:custGeom>
              <a:avLst/>
              <a:gdLst>
                <a:gd name="connsiteX0" fmla="*/ 407020 w 407020"/>
                <a:gd name="connsiteY0" fmla="*/ 0 h 269630"/>
                <a:gd name="connsiteX1" fmla="*/ 43604 w 407020"/>
                <a:gd name="connsiteY1" fmla="*/ 23446 h 269630"/>
                <a:gd name="connsiteX2" fmla="*/ 20158 w 407020"/>
                <a:gd name="connsiteY2" fmla="*/ 269630 h 26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020" h="269630">
                  <a:moveTo>
                    <a:pt x="407020" y="0"/>
                  </a:moveTo>
                  <a:lnTo>
                    <a:pt x="43604" y="23446"/>
                  </a:lnTo>
                  <a:cubicBezTo>
                    <a:pt x="-20873" y="68384"/>
                    <a:pt x="-358" y="169007"/>
                    <a:pt x="20158" y="26963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477000" y="4495800"/>
              <a:ext cx="1676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Tuple of one tree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56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factor):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(___________________________,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tuple(map(__________,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_____________________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)))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factor):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itree_datum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 * factor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tuple(map(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scale_itree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                           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)))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Write a function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count_leaves</a:t>
            </a:r>
            <a:r>
              <a:rPr lang="en-US" dirty="0" smtClean="0">
                <a:latin typeface="+mj-lt"/>
                <a:cs typeface="Consolas" pitchFamily="49" charset="0"/>
              </a:rPr>
              <a:t> that counts the number of leaves in the ITree</a:t>
            </a:r>
            <a:r>
              <a:rPr lang="en-US" dirty="0" smtClean="0">
                <a:latin typeface="+mj-lt"/>
              </a:rPr>
              <a:t> provided.</a:t>
            </a:r>
            <a:endParaRPr lang="en-US" dirty="0">
              <a:latin typeface="+mj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52600" y="3124200"/>
            <a:ext cx="5638800" cy="2057400"/>
            <a:chOff x="-190500" y="3750831"/>
            <a:chExt cx="5638800" cy="2057400"/>
          </a:xfrm>
        </p:grpSpPr>
        <p:grpSp>
          <p:nvGrpSpPr>
            <p:cNvPr id="4" name="Group 3"/>
            <p:cNvGrpSpPr/>
            <p:nvPr/>
          </p:nvGrpSpPr>
          <p:grpSpPr>
            <a:xfrm>
              <a:off x="2895600" y="3890896"/>
              <a:ext cx="1466268" cy="1777270"/>
              <a:chOff x="152400" y="1541584"/>
              <a:chExt cx="4202381" cy="4402013"/>
            </a:xfrm>
          </p:grpSpPr>
          <p:cxnSp>
            <p:nvCxnSpPr>
              <p:cNvPr id="5" name="Straight Connector 4"/>
              <p:cNvCxnSpPr>
                <a:stCxn id="16" idx="0"/>
                <a:endCxn id="17" idx="3"/>
              </p:cNvCxnSpPr>
              <p:nvPr/>
            </p:nvCxnSpPr>
            <p:spPr>
              <a:xfrm flipV="1">
                <a:off x="762000" y="2257032"/>
                <a:ext cx="975717" cy="780362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stCxn id="17" idx="5"/>
                <a:endCxn id="11" idx="0"/>
              </p:cNvCxnSpPr>
              <p:nvPr/>
            </p:nvCxnSpPr>
            <p:spPr>
              <a:xfrm>
                <a:off x="2599821" y="2257032"/>
                <a:ext cx="1057779" cy="752868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15" idx="0"/>
                <a:endCxn id="17" idx="4"/>
              </p:cNvCxnSpPr>
              <p:nvPr/>
            </p:nvCxnSpPr>
            <p:spPr>
              <a:xfrm flipV="1">
                <a:off x="2168769" y="2379784"/>
                <a:ext cx="0" cy="630116"/>
              </a:xfrm>
              <a:prstGeom prst="line">
                <a:avLst/>
              </a:pr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2" idx="0"/>
                <a:endCxn id="11" idx="4"/>
              </p:cNvCxnSpPr>
              <p:nvPr/>
            </p:nvCxnSpPr>
            <p:spPr>
              <a:xfrm flipH="1" flipV="1">
                <a:off x="3657600" y="3848100"/>
                <a:ext cx="87582" cy="419100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stCxn id="14" idx="0"/>
                <a:endCxn id="15" idx="3"/>
              </p:cNvCxnSpPr>
              <p:nvPr/>
            </p:nvCxnSpPr>
            <p:spPr>
              <a:xfrm flipV="1">
                <a:off x="1535723" y="3725348"/>
                <a:ext cx="201994" cy="541852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13" idx="0"/>
                <a:endCxn id="15" idx="5"/>
              </p:cNvCxnSpPr>
              <p:nvPr/>
            </p:nvCxnSpPr>
            <p:spPr>
              <a:xfrm flipH="1" flipV="1">
                <a:off x="2599821" y="3725348"/>
                <a:ext cx="142271" cy="1380049"/>
              </a:xfrm>
              <a:prstGeom prst="line">
                <a:avLst/>
              </a:prstGeom>
              <a:ln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/>
              <p:nvPr/>
            </p:nvSpPr>
            <p:spPr>
              <a:xfrm>
                <a:off x="3048000" y="30099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35582" y="4267201"/>
                <a:ext cx="1219199" cy="838200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7</a:t>
                </a:r>
                <a:endParaRPr lang="en-US" sz="24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32492" y="5105398"/>
                <a:ext cx="1219199" cy="838199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26123" y="42672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4</a:t>
                </a:r>
                <a:endParaRPr lang="en-US" sz="24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559169" y="3009900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52400" y="3037394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59169" y="1541584"/>
                <a:ext cx="1219200" cy="8382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-190500" y="4487144"/>
              <a:ext cx="2896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onsolas" pitchFamily="49" charset="0"/>
                  <a:cs typeface="Consolas" pitchFamily="49" charset="0"/>
                </a:rPr>
                <a:t>count_leaves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Double Bracket 18"/>
            <p:cNvSpPr/>
            <p:nvPr/>
          </p:nvSpPr>
          <p:spPr>
            <a:xfrm>
              <a:off x="2749701" y="3750831"/>
              <a:ext cx="1860400" cy="2057400"/>
            </a:xfrm>
            <a:prstGeom prst="bracketPair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37610" y="4495800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4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200" y="4495800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latin typeface="Consolas" pitchFamily="49" charset="0"/>
                  <a:cs typeface="Consolas" pitchFamily="49" charset="0"/>
                </a:rPr>
                <a:t>=</a:t>
              </a:r>
              <a:endParaRPr lang="en-US" sz="3200" dirty="0">
                <a:latin typeface="Consolas" pitchFamily="49" charset="0"/>
                <a:cs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5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count_leaves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______________: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1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cl_forest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(_____________________)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cl_forest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(f):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len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(f) == 0: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_</a:t>
            </a: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return _____________________________________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count_leaves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is_leaf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cl_forest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cl_forest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(f):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len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(f) == 0: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</a:t>
            </a: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sz="2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count_leaves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(f[0]) + </a:t>
            </a:r>
            <a:r>
              <a:rPr lang="en-US" sz="2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cl_forest</a:t>
            </a:r>
            <a:r>
              <a:rPr lang="en-US" sz="2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(f[1:])</a:t>
            </a:r>
            <a:endParaRPr lang="en-US" sz="22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962400" y="2667000"/>
            <a:ext cx="457200" cy="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419600" y="2286000"/>
            <a:ext cx="4648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500" dirty="0" err="1" smtClean="0">
                <a:latin typeface="Consolas" pitchFamily="49" charset="0"/>
                <a:cs typeface="Consolas" pitchFamily="49" charset="0"/>
              </a:rPr>
              <a:t>is_leaf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5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r>
              <a:rPr lang="en-US" sz="1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1500" dirty="0" err="1" smtClean="0">
                <a:latin typeface="Consolas" pitchFamily="49" charset="0"/>
                <a:cs typeface="Consolas" pitchFamily="49" charset="0"/>
              </a:rPr>
              <a:t>len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500" dirty="0" err="1" smtClean="0"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15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5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1500" dirty="0">
                <a:latin typeface="Consolas" pitchFamily="49" charset="0"/>
                <a:cs typeface="Consolas" pitchFamily="49" charset="0"/>
              </a:rPr>
              <a:t>)) == 0</a:t>
            </a:r>
          </a:p>
        </p:txBody>
      </p:sp>
    </p:spTree>
    <p:extLst>
      <p:ext uri="{BB962C8B-B14F-4D97-AF65-F5344CB8AC3E}">
        <p14:creationId xmlns:p14="http://schemas.microsoft.com/office/powerpoint/2010/main" val="33181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count_leaves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______________: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return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reduce(___,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map(____________,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_____________________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),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_)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Operating on </a:t>
            </a:r>
            <a:r>
              <a:rPr lang="en-US" dirty="0" err="1" smtClean="0"/>
              <a:t>ITrees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count_leaves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is_leaf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return 1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reduce(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add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map(</a:t>
            </a:r>
            <a:r>
              <a:rPr lang="en-US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count_leaves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  </a:t>
            </a:r>
            <a:r>
              <a:rPr lang="en-US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itree_children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itree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),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</a:t>
            </a:r>
            <a:r>
              <a:rPr lang="en-US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Homework 6 is due tomorrow, </a:t>
            </a:r>
            <a:r>
              <a:rPr lang="en-US" b="1" dirty="0" smtClean="0"/>
              <a:t>July 10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Starting with the next homework, we will mark questions as </a:t>
            </a:r>
            <a:r>
              <a:rPr lang="en-US" i="1" dirty="0" smtClean="0"/>
              <a:t>core</a:t>
            </a:r>
            <a:r>
              <a:rPr lang="en-US" dirty="0" smtClean="0"/>
              <a:t> and </a:t>
            </a:r>
            <a:r>
              <a:rPr lang="en-US" i="1" dirty="0" smtClean="0"/>
              <a:t>reinforcement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core</a:t>
            </a:r>
            <a:r>
              <a:rPr lang="en-US" dirty="0" smtClean="0"/>
              <a:t> questions are ones that we suggest you work on to understand the idea better.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reinforcement</a:t>
            </a:r>
            <a:r>
              <a:rPr lang="en-US" dirty="0" smtClean="0"/>
              <a:t> questions are extra problems that you can practice with, but are not as critical.</a:t>
            </a:r>
          </a:p>
          <a:p>
            <a:r>
              <a:rPr lang="en-US" dirty="0" smtClean="0"/>
              <a:t>Project 2 is due on Friday, </a:t>
            </a:r>
            <a:r>
              <a:rPr lang="en-US" b="1" dirty="0" smtClean="0"/>
              <a:t>July 13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Homework 0 for the staff is now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 Immutable Trees</a:t>
            </a:r>
          </a:p>
          <a:p>
            <a:r>
              <a:rPr lang="en-US" dirty="0" smtClean="0"/>
              <a:t>Binary Trees and Binary Search Trees</a:t>
            </a:r>
          </a:p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2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Midterm 1 is </a:t>
            </a:r>
            <a:r>
              <a:rPr lang="en-US" b="1" dirty="0" smtClean="0"/>
              <a:t>tonight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i="1" dirty="0"/>
              <a:t>Where</a:t>
            </a:r>
            <a:r>
              <a:rPr lang="en-US" dirty="0"/>
              <a:t>? 2050 VLSB.</a:t>
            </a:r>
          </a:p>
          <a:p>
            <a:pPr lvl="1"/>
            <a:r>
              <a:rPr lang="en-US" i="1" dirty="0"/>
              <a:t>When</a:t>
            </a:r>
            <a:r>
              <a:rPr lang="en-US" dirty="0"/>
              <a:t>? 7PM to </a:t>
            </a:r>
            <a:r>
              <a:rPr lang="en-US" dirty="0" smtClean="0"/>
              <a:t>9PM.</a:t>
            </a:r>
          </a:p>
          <a:p>
            <a:r>
              <a:rPr lang="en-US" dirty="0" smtClean="0"/>
              <a:t>Closed </a:t>
            </a:r>
            <a:r>
              <a:rPr lang="en-US" dirty="0"/>
              <a:t>book and closed electronic devices.</a:t>
            </a:r>
          </a:p>
          <a:p>
            <a:r>
              <a:rPr lang="en-US" dirty="0"/>
              <a:t>One 8.5” x 11” ‘cheat sheet’ allowed.</a:t>
            </a:r>
          </a:p>
          <a:p>
            <a:r>
              <a:rPr lang="en-US" dirty="0"/>
              <a:t>Group portion is 15 minutes long.</a:t>
            </a:r>
          </a:p>
          <a:p>
            <a:r>
              <a:rPr lang="en-US" dirty="0"/>
              <a:t>Post-midterm potluck on Wednesday, </a:t>
            </a:r>
            <a:r>
              <a:rPr lang="en-US" b="1" dirty="0"/>
              <a:t>July </a:t>
            </a:r>
            <a:r>
              <a:rPr lang="en-US" b="1" dirty="0" smtClean="0"/>
              <a:t>11</a:t>
            </a:r>
            <a:r>
              <a:rPr lang="en-US" dirty="0" smtClean="0"/>
              <a:t> in the </a:t>
            </a:r>
            <a:r>
              <a:rPr lang="en-US" b="1" dirty="0" smtClean="0"/>
              <a:t>Wozniak Lounge</a:t>
            </a:r>
            <a:r>
              <a:rPr lang="en-US" dirty="0" smtClean="0"/>
              <a:t> from </a:t>
            </a:r>
            <a:r>
              <a:rPr lang="en-US" b="1" dirty="0" smtClean="0"/>
              <a:t>6:30pm to 10pm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Bring food, drinks and board games!</a:t>
            </a:r>
          </a:p>
          <a:p>
            <a:pPr lvl="1"/>
            <a:r>
              <a:rPr lang="en-US" dirty="0" smtClean="0"/>
              <a:t>Drop by if and when you 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pic>
        <p:nvPicPr>
          <p:cNvPr id="1028" name="Picture 4" descr="http://berkeley.edu/map/maps/images/ABCD34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35287" b="29426"/>
          <a:stretch/>
        </p:blipFill>
        <p:spPr bwMode="auto">
          <a:xfrm>
            <a:off x="314268" y="1447800"/>
            <a:ext cx="86011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268" y="5715000"/>
            <a:ext cx="8601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http://berkeley.edu/map/maps/ABCD345.html</a:t>
            </a:r>
          </a:p>
        </p:txBody>
      </p:sp>
      <p:sp>
        <p:nvSpPr>
          <p:cNvPr id="6" name="Rectangle 5"/>
          <p:cNvSpPr/>
          <p:nvPr/>
        </p:nvSpPr>
        <p:spPr>
          <a:xfrm rot="20641166" flipH="1">
            <a:off x="8188038" y="2058138"/>
            <a:ext cx="339744" cy="10668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068" y="4191000"/>
            <a:ext cx="2505132" cy="1524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H="1">
            <a:off x="2743200" y="2638306"/>
            <a:ext cx="5451403" cy="2314694"/>
          </a:xfrm>
          <a:prstGeom prst="straightConnector1">
            <a:avLst/>
          </a:prstGeom>
          <a:ln w="57150"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778860" y="4648200"/>
            <a:ext cx="1926740" cy="1925543"/>
            <a:chOff x="4778860" y="4648200"/>
            <a:chExt cx="1926740" cy="1925543"/>
          </a:xfrm>
        </p:grpSpPr>
        <p:sp>
          <p:nvSpPr>
            <p:cNvPr id="10" name="Oval 9"/>
            <p:cNvSpPr/>
            <p:nvPr/>
          </p:nvSpPr>
          <p:spPr>
            <a:xfrm>
              <a:off x="6019800" y="4648200"/>
              <a:ext cx="685800" cy="685800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73262" y="5334000"/>
              <a:ext cx="603738" cy="1055077"/>
            </a:xfrm>
            <a:custGeom>
              <a:avLst/>
              <a:gdLst>
                <a:gd name="connsiteX0" fmla="*/ 480646 w 536075"/>
                <a:gd name="connsiteY0" fmla="*/ 0 h 1101969"/>
                <a:gd name="connsiteX1" fmla="*/ 492369 w 536075"/>
                <a:gd name="connsiteY1" fmla="*/ 750277 h 1101969"/>
                <a:gd name="connsiteX2" fmla="*/ 0 w 536075"/>
                <a:gd name="connsiteY2" fmla="*/ 1101969 h 110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075" h="1101969">
                  <a:moveTo>
                    <a:pt x="480646" y="0"/>
                  </a:moveTo>
                  <a:cubicBezTo>
                    <a:pt x="526561" y="283308"/>
                    <a:pt x="572477" y="566616"/>
                    <a:pt x="492369" y="750277"/>
                  </a:cubicBezTo>
                  <a:cubicBezTo>
                    <a:pt x="412261" y="933939"/>
                    <a:pt x="206130" y="1017954"/>
                    <a:pt x="0" y="1101969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8860" y="6204411"/>
              <a:ext cx="1094402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cap="small" dirty="0" smtClean="0"/>
                <a:t>Campanile</a:t>
              </a:r>
              <a:endParaRPr lang="en-US" cap="small" dirty="0"/>
            </a:p>
          </p:txBody>
        </p:sp>
      </p:grpSp>
    </p:spTree>
    <p:extLst>
      <p:ext uri="{BB962C8B-B14F-4D97-AF65-F5344CB8AC3E}">
        <p14:creationId xmlns:p14="http://schemas.microsoft.com/office/powerpoint/2010/main" val="8334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ip for October / 26 /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3833"/>
            <a:ext cx="4799676" cy="64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0"/>
            <a:ext cx="2895600" cy="1143000"/>
          </a:xfrm>
        </p:spPr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6629400"/>
            <a:ext cx="47996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http://www.sheldoncomics.com/archive/101026.html/</a:t>
            </a:r>
          </a:p>
        </p:txBody>
      </p:sp>
    </p:spTree>
    <p:extLst>
      <p:ext uri="{BB962C8B-B14F-4D97-AF65-F5344CB8AC3E}">
        <p14:creationId xmlns:p14="http://schemas.microsoft.com/office/powerpoint/2010/main" val="14764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Solving: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Searching </a:t>
            </a:r>
            <a:r>
              <a:rPr lang="en-US" sz="2800" dirty="0" smtClean="0"/>
              <a:t>is a problem that shows up frequently in many different (and daily!) settings.</a:t>
            </a:r>
          </a:p>
          <a:p>
            <a:pPr marL="0" indent="0" algn="ctr">
              <a:buNone/>
            </a:pPr>
            <a:r>
              <a:rPr lang="en-US" sz="2800" b="1" i="1" dirty="0" smtClean="0"/>
              <a:t>Problem</a:t>
            </a:r>
            <a:r>
              <a:rPr lang="en-US" sz="2800" dirty="0" smtClean="0"/>
              <a:t>: We have a collection of data and we need to find a certain datum.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Examples:</a:t>
            </a:r>
          </a:p>
          <a:p>
            <a:r>
              <a:rPr lang="en-US" sz="2800" dirty="0" smtClean="0"/>
              <a:t>Searching for a person in a phone book.</a:t>
            </a:r>
          </a:p>
          <a:p>
            <a:r>
              <a:rPr lang="en-US" sz="2800" dirty="0" smtClean="0"/>
              <a:t>Searching for a webpage on the Internet.</a:t>
            </a:r>
          </a:p>
          <a:p>
            <a:pPr marL="0" indent="0" algn="r">
              <a:buNone/>
            </a:pPr>
            <a:r>
              <a:rPr lang="en-US" sz="2800" i="1" dirty="0" smtClean="0"/>
              <a:t>… and so on.</a:t>
            </a:r>
            <a:endParaRPr lang="en-US" sz="28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124200" y="3352800"/>
            <a:ext cx="5867400" cy="3276600"/>
            <a:chOff x="3124200" y="3352800"/>
            <a:chExt cx="5867400" cy="3276600"/>
          </a:xfrm>
        </p:grpSpPr>
        <p:pic>
          <p:nvPicPr>
            <p:cNvPr id="2050" name="Picture 2" descr="http://www.spacepub.com/wp-content/uploads/2011/06/The-Truth-Is-Out-The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096" y="3352800"/>
              <a:ext cx="2286504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124200" y="6413956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800" dirty="0"/>
                <a:t>http://www.spacepub.com/wp-content/uploads/2011/06/The-Truth-Is-Out-There.jpg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4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Solving: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3400" dirty="0" smtClean="0"/>
              <a:t>Write a predicate function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sz="3400" dirty="0" smtClean="0"/>
              <a:t> </a:t>
            </a:r>
            <a:r>
              <a:rPr lang="en-US" sz="3400" dirty="0" smtClean="0"/>
              <a:t>that determines if </a:t>
            </a:r>
            <a:r>
              <a:rPr lang="en-US" sz="3400" dirty="0" smtClean="0"/>
              <a:t>a number is </a:t>
            </a:r>
            <a:r>
              <a:rPr lang="en-US" sz="3400" dirty="0" smtClean="0"/>
              <a:t>in a </a:t>
            </a:r>
            <a:r>
              <a:rPr lang="en-US" sz="3400" dirty="0" smtClean="0"/>
              <a:t>tuple of numbers.</a:t>
            </a: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num_to_find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for item in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    if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___________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:</a:t>
            </a:r>
            <a:endParaRPr lang="en-US" sz="3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        return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____</a:t>
            </a:r>
            <a:endParaRPr lang="en-US" sz="3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_____</a:t>
            </a:r>
            <a:endParaRPr lang="en-US" sz="3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Solving: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sz="3400" dirty="0" smtClean="0"/>
              <a:t>Write a predicate function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sz="3400" dirty="0" smtClean="0"/>
              <a:t> </a:t>
            </a:r>
            <a:r>
              <a:rPr lang="en-US" sz="3400" dirty="0" smtClean="0"/>
              <a:t>that determines if </a:t>
            </a:r>
            <a:r>
              <a:rPr lang="en-US" sz="3400" dirty="0" smtClean="0"/>
              <a:t>a number is </a:t>
            </a:r>
            <a:r>
              <a:rPr lang="en-US" sz="3400" dirty="0" smtClean="0"/>
              <a:t>in a </a:t>
            </a:r>
            <a:r>
              <a:rPr lang="en-US" sz="3400" dirty="0" smtClean="0"/>
              <a:t>tuple of numbers.</a:t>
            </a: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num_to_find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for item in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    if </a:t>
            </a:r>
            <a:r>
              <a:rPr lang="en-US" sz="3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item == </a:t>
            </a:r>
            <a:r>
              <a:rPr lang="en-US" sz="3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num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:</a:t>
            </a:r>
            <a:endParaRPr lang="en-US" sz="3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        return </a:t>
            </a:r>
            <a:r>
              <a:rPr lang="en-US" sz="3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sz="34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3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False</a:t>
            </a:r>
            <a:endParaRPr lang="en-US" sz="34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Solving: Searching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400" dirty="0" smtClean="0"/>
                  <a:t>How does the running time of </a:t>
                </a:r>
                <a:r>
                  <a:rPr lang="en-US" sz="3400" dirty="0" err="1" smtClean="0">
                    <a:latin typeface="Consolas" pitchFamily="49" charset="0"/>
                    <a:cs typeface="Consolas" pitchFamily="49" charset="0"/>
                  </a:rPr>
                  <a:t>has_item</a:t>
                </a:r>
                <a:r>
                  <a:rPr lang="en-US" sz="3400" dirty="0" smtClean="0">
                    <a:latin typeface="+mj-lt"/>
                    <a:cs typeface="Consolas" pitchFamily="49" charset="0"/>
                  </a:rPr>
                  <a:t> scale as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latin typeface="Cambria Math"/>
                        <a:cs typeface="Consolas" pitchFamily="49" charset="0"/>
                      </a:rPr>
                      <m:t>𝑛</m:t>
                    </m:r>
                  </m:oMath>
                </a14:m>
                <a:r>
                  <a:rPr lang="en-US" sz="3400" dirty="0" smtClean="0">
                    <a:latin typeface="+mj-lt"/>
                    <a:cs typeface="Consolas" pitchFamily="49" charset="0"/>
                  </a:rPr>
                  <a:t>, the length of the tuple, scales</a:t>
                </a:r>
                <a:r>
                  <a:rPr lang="en-US" sz="3400" dirty="0" smtClean="0"/>
                  <a:t>?</a:t>
                </a:r>
              </a:p>
              <a:p>
                <a:pPr marL="0" indent="0" algn="ctr">
                  <a:buNone/>
                </a:pPr>
                <a:r>
                  <a:rPr lang="en-US" sz="3400" b="1" i="1" dirty="0" smtClean="0"/>
                  <a:t>Can we do better?</a:t>
                </a:r>
                <a:endParaRPr lang="en-US" sz="34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552700" y="3352800"/>
            <a:ext cx="5143500" cy="3276600"/>
            <a:chOff x="2552700" y="3352800"/>
            <a:chExt cx="5143500" cy="3276600"/>
          </a:xfrm>
        </p:grpSpPr>
        <p:pic>
          <p:nvPicPr>
            <p:cNvPr id="3074" name="Picture 2" descr="http://i2.kym-cdn.com/photos/images/original/000/221/792/cute-puppy-pictures-anything-you-can-do-i-can-do-bet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3352800"/>
              <a:ext cx="4038600" cy="2964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124200" y="64447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/>
                <a:t>http://i2.kym-cdn.com/photos/images/original/000/221/792/cute-puppy-pictures-anything-you-can-do-i-can-do-better.jpg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32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in Real Life: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Trees where each node has </a:t>
            </a:r>
            <a:r>
              <a:rPr lang="en-US" i="1" dirty="0" smtClean="0"/>
              <a:t>at most</a:t>
            </a:r>
            <a:r>
              <a:rPr lang="en-US" dirty="0" smtClean="0"/>
              <a:t> two children are known as </a:t>
            </a:r>
            <a:r>
              <a:rPr lang="en-US" b="1" i="1" dirty="0" smtClean="0"/>
              <a:t>binary trees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8821" y="2895600"/>
            <a:ext cx="3646358" cy="2895600"/>
            <a:chOff x="-978582" y="1541584"/>
            <a:chExt cx="5333363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1" y="2257032"/>
              <a:ext cx="1057779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745561" y="2257032"/>
              <a:ext cx="992156" cy="752867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4"/>
            </p:cNvCxnSpPr>
            <p:nvPr/>
          </p:nvCxnSpPr>
          <p:spPr>
            <a:xfrm flipH="1" flipV="1">
              <a:off x="3657601" y="3848099"/>
              <a:ext cx="87581" cy="51542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368983" y="3725348"/>
              <a:ext cx="683490" cy="638173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176613" y="3725348"/>
              <a:ext cx="690288" cy="638173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048000" y="3009900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135582" y="4363520"/>
              <a:ext cx="1219199" cy="8382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257301" y="4363520"/>
              <a:ext cx="1219199" cy="8382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978582" y="4363520"/>
              <a:ext cx="1219199" cy="8382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5960" y="3009899"/>
              <a:ext cx="1219201" cy="8382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03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Binary search trees</a:t>
            </a:r>
            <a:r>
              <a:rPr lang="en-US" dirty="0" smtClean="0"/>
              <a:t> are binary trees where all of the items to the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left</a:t>
            </a:r>
            <a:r>
              <a:rPr lang="en-US" dirty="0" smtClean="0"/>
              <a:t> of a node are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smaller</a:t>
            </a:r>
            <a:r>
              <a:rPr lang="en-US" dirty="0" smtClean="0"/>
              <a:t>, and the items to the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right</a:t>
            </a:r>
            <a:r>
              <a:rPr lang="en-US" dirty="0" smtClean="0"/>
              <a:t> are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larger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34597" y="3252920"/>
            <a:ext cx="3474807" cy="2995480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11223" y="4133009"/>
            <a:ext cx="722377" cy="819991"/>
            <a:chOff x="1276707" y="4220137"/>
            <a:chExt cx="722377" cy="819991"/>
          </a:xfrm>
        </p:grpSpPr>
        <p:cxnSp>
          <p:nvCxnSpPr>
            <p:cNvPr id="29" name="Straight Connector 28"/>
            <p:cNvCxnSpPr>
              <a:stCxn id="27" idx="0"/>
              <a:endCxn id="21" idx="2"/>
            </p:cNvCxnSpPr>
            <p:nvPr/>
          </p:nvCxnSpPr>
          <p:spPr>
            <a:xfrm flipH="1" flipV="1">
              <a:off x="1636197" y="4220137"/>
              <a:ext cx="1699" cy="45065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276707" y="4670796"/>
              <a:ext cx="72237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How?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6468" y="2057402"/>
            <a:ext cx="2970207" cy="2163206"/>
            <a:chOff x="254331" y="2133602"/>
            <a:chExt cx="2970207" cy="2163206"/>
          </a:xfrm>
        </p:grpSpPr>
        <p:cxnSp>
          <p:nvCxnSpPr>
            <p:cNvPr id="24" name="Straight Arrow Connector 23"/>
            <p:cNvCxnSpPr>
              <a:stCxn id="21" idx="0"/>
            </p:cNvCxnSpPr>
            <p:nvPr/>
          </p:nvCxnSpPr>
          <p:spPr>
            <a:xfrm flipV="1">
              <a:off x="1760294" y="2133602"/>
              <a:ext cx="373306" cy="124034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55379">
              <a:off x="254331" y="3373478"/>
              <a:ext cx="2970207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Why the term “</a:t>
              </a:r>
              <a:r>
                <a:rPr lang="en-US" i="1" dirty="0" smtClean="0"/>
                <a:t>search</a:t>
              </a:r>
              <a:r>
                <a:rPr lang="en-US" dirty="0" smtClean="0"/>
                <a:t> trees”?</a:t>
              </a:r>
            </a:p>
            <a:p>
              <a:pPr algn="ctr"/>
              <a:r>
                <a:rPr lang="en-US" dirty="0" smtClean="0"/>
                <a:t>They speed up the search for an item in a sequence.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29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8426" y="2286000"/>
            <a:ext cx="6796276" cy="3883556"/>
            <a:chOff x="168426" y="2286000"/>
            <a:chExt cx="6796276" cy="3883556"/>
          </a:xfrm>
        </p:grpSpPr>
        <p:sp>
          <p:nvSpPr>
            <p:cNvPr id="5" name="Rectangle 4"/>
            <p:cNvSpPr/>
            <p:nvPr/>
          </p:nvSpPr>
          <p:spPr>
            <a:xfrm>
              <a:off x="2209800" y="2286000"/>
              <a:ext cx="4754902" cy="38835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8426" y="3950677"/>
              <a:ext cx="2047236" cy="1451235"/>
              <a:chOff x="168426" y="3950677"/>
              <a:chExt cx="2047236" cy="1451235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978977" y="3950677"/>
                <a:ext cx="1236685" cy="621323"/>
              </a:xfrm>
              <a:custGeom>
                <a:avLst/>
                <a:gdLst>
                  <a:gd name="connsiteX0" fmla="*/ 40931 w 1236685"/>
                  <a:gd name="connsiteY0" fmla="*/ 621323 h 621323"/>
                  <a:gd name="connsiteX1" fmla="*/ 146438 w 1236685"/>
                  <a:gd name="connsiteY1" fmla="*/ 164123 h 621323"/>
                  <a:gd name="connsiteX2" fmla="*/ 1236685 w 1236685"/>
                  <a:gd name="connsiteY2" fmla="*/ 0 h 6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685" h="621323">
                    <a:moveTo>
                      <a:pt x="40931" y="621323"/>
                    </a:moveTo>
                    <a:cubicBezTo>
                      <a:pt x="-5962" y="444500"/>
                      <a:pt x="-52854" y="267677"/>
                      <a:pt x="146438" y="164123"/>
                    </a:cubicBezTo>
                    <a:cubicBezTo>
                      <a:pt x="345730" y="60569"/>
                      <a:pt x="791207" y="30284"/>
                      <a:pt x="1236685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371141">
                <a:off x="168426" y="4504078"/>
                <a:ext cx="1616709" cy="897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 could be anywhere here.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19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Hierarchical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Often, we find that information is nicely organized into hierarchies.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xample: Writing!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590800"/>
            <a:ext cx="92204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Book</a:t>
            </a:r>
            <a:endParaRPr lang="en-US" sz="28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4114800" y="3114020"/>
            <a:ext cx="4619596" cy="914400"/>
            <a:chOff x="4114800" y="3114020"/>
            <a:chExt cx="4619596" cy="914400"/>
          </a:xfrm>
        </p:grpSpPr>
        <p:sp>
          <p:nvSpPr>
            <p:cNvPr id="5" name="TextBox 4"/>
            <p:cNvSpPr txBox="1"/>
            <p:nvPr/>
          </p:nvSpPr>
          <p:spPr>
            <a:xfrm>
              <a:off x="4114800" y="3505200"/>
              <a:ext cx="1342996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Chapter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62596" y="3505200"/>
              <a:ext cx="1342996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Chapter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91400" y="3505200"/>
              <a:ext cx="1342996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Chapter</a:t>
              </a:r>
              <a:endParaRPr lang="en-US" sz="2800" dirty="0"/>
            </a:p>
          </p:txBody>
        </p:sp>
        <p:cxnSp>
          <p:nvCxnSpPr>
            <p:cNvPr id="21" name="Straight Connector 20"/>
            <p:cNvCxnSpPr>
              <a:stCxn id="4" idx="2"/>
              <a:endCxn id="5" idx="0"/>
            </p:cNvCxnSpPr>
            <p:nvPr/>
          </p:nvCxnSpPr>
          <p:spPr>
            <a:xfrm flipH="1">
              <a:off x="4786298" y="3114020"/>
              <a:ext cx="1237326" cy="39118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2"/>
              <a:endCxn id="6" idx="0"/>
            </p:cNvCxnSpPr>
            <p:nvPr/>
          </p:nvCxnSpPr>
          <p:spPr>
            <a:xfrm>
              <a:off x="6023624" y="3114020"/>
              <a:ext cx="410470" cy="39118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2"/>
              <a:endCxn id="7" idx="0"/>
            </p:cNvCxnSpPr>
            <p:nvPr/>
          </p:nvCxnSpPr>
          <p:spPr>
            <a:xfrm>
              <a:off x="6023624" y="3114020"/>
              <a:ext cx="2039274" cy="39118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09600" y="4028420"/>
            <a:ext cx="5317029" cy="847725"/>
            <a:chOff x="609600" y="4028420"/>
            <a:chExt cx="5317029" cy="847725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4343400"/>
              <a:ext cx="1659429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Paragraph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55371" y="4352925"/>
              <a:ext cx="1659429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Paragraph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4352925"/>
              <a:ext cx="1659429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Paragraph</a:t>
              </a:r>
              <a:endParaRPr lang="en-US" sz="2800" dirty="0"/>
            </a:p>
          </p:txBody>
        </p:sp>
        <p:cxnSp>
          <p:nvCxnSpPr>
            <p:cNvPr id="28" name="Straight Connector 27"/>
            <p:cNvCxnSpPr>
              <a:stCxn id="5" idx="2"/>
              <a:endCxn id="10" idx="0"/>
            </p:cNvCxnSpPr>
            <p:nvPr/>
          </p:nvCxnSpPr>
          <p:spPr>
            <a:xfrm>
              <a:off x="4786298" y="4028420"/>
              <a:ext cx="310617" cy="32450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" idx="2"/>
              <a:endCxn id="9" idx="0"/>
            </p:cNvCxnSpPr>
            <p:nvPr/>
          </p:nvCxnSpPr>
          <p:spPr>
            <a:xfrm flipH="1">
              <a:off x="3285086" y="4028420"/>
              <a:ext cx="1501212" cy="32450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" idx="2"/>
              <a:endCxn id="8" idx="0"/>
            </p:cNvCxnSpPr>
            <p:nvPr/>
          </p:nvCxnSpPr>
          <p:spPr>
            <a:xfrm flipH="1">
              <a:off x="1439315" y="4028420"/>
              <a:ext cx="3346983" cy="31498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224759" y="4876145"/>
            <a:ext cx="4776241" cy="762000"/>
            <a:chOff x="3224759" y="4876145"/>
            <a:chExt cx="4776241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224759" y="5114925"/>
              <a:ext cx="1527213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Sentence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41770" y="5105400"/>
              <a:ext cx="1527213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Sentence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3787" y="5114925"/>
              <a:ext cx="1527213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Sentence</a:t>
              </a:r>
              <a:endParaRPr lang="en-US" sz="2800" dirty="0"/>
            </a:p>
          </p:txBody>
        </p:sp>
        <p:cxnSp>
          <p:nvCxnSpPr>
            <p:cNvPr id="37" name="Straight Connector 36"/>
            <p:cNvCxnSpPr>
              <a:stCxn id="10" idx="2"/>
              <a:endCxn id="11" idx="0"/>
            </p:cNvCxnSpPr>
            <p:nvPr/>
          </p:nvCxnSpPr>
          <p:spPr>
            <a:xfrm flipH="1">
              <a:off x="3988366" y="4876145"/>
              <a:ext cx="1108549" cy="23878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0" idx="2"/>
              <a:endCxn id="12" idx="0"/>
            </p:cNvCxnSpPr>
            <p:nvPr/>
          </p:nvCxnSpPr>
          <p:spPr>
            <a:xfrm>
              <a:off x="5096915" y="4876145"/>
              <a:ext cx="508462" cy="22925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0" idx="2"/>
              <a:endCxn id="13" idx="0"/>
            </p:cNvCxnSpPr>
            <p:nvPr/>
          </p:nvCxnSpPr>
          <p:spPr>
            <a:xfrm>
              <a:off x="5096915" y="4876145"/>
              <a:ext cx="2140479" cy="23878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3987763" y="5628620"/>
            <a:ext cx="3175037" cy="762000"/>
            <a:chOff x="3987763" y="5628620"/>
            <a:chExt cx="3175037" cy="762000"/>
          </a:xfrm>
        </p:grpSpPr>
        <p:sp>
          <p:nvSpPr>
            <p:cNvPr id="14" name="TextBox 13"/>
            <p:cNvSpPr txBox="1"/>
            <p:nvPr/>
          </p:nvSpPr>
          <p:spPr>
            <a:xfrm>
              <a:off x="3987763" y="5867400"/>
              <a:ext cx="987001" cy="5232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Word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80160" y="5867400"/>
              <a:ext cx="987001" cy="5232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Word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5799" y="5867400"/>
              <a:ext cx="987001" cy="5232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dirty="0" smtClean="0"/>
                <a:t>Word</a:t>
              </a:r>
              <a:endParaRPr lang="en-US" sz="2800" dirty="0"/>
            </a:p>
          </p:txBody>
        </p:sp>
        <p:cxnSp>
          <p:nvCxnSpPr>
            <p:cNvPr id="47" name="Straight Connector 46"/>
            <p:cNvCxnSpPr>
              <a:stCxn id="12" idx="2"/>
              <a:endCxn id="14" idx="0"/>
            </p:cNvCxnSpPr>
            <p:nvPr/>
          </p:nvCxnSpPr>
          <p:spPr>
            <a:xfrm flipH="1">
              <a:off x="4481264" y="5628620"/>
              <a:ext cx="1124113" cy="2387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2" idx="2"/>
              <a:endCxn id="15" idx="0"/>
            </p:cNvCxnSpPr>
            <p:nvPr/>
          </p:nvCxnSpPr>
          <p:spPr>
            <a:xfrm flipH="1">
              <a:off x="5573661" y="5628620"/>
              <a:ext cx="31716" cy="2387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2" idx="2"/>
              <a:endCxn id="16" idx="0"/>
            </p:cNvCxnSpPr>
            <p:nvPr/>
          </p:nvCxnSpPr>
          <p:spPr>
            <a:xfrm>
              <a:off x="5605377" y="5628620"/>
              <a:ext cx="1063923" cy="23878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8426" y="3657600"/>
            <a:ext cx="4402119" cy="2511956"/>
            <a:chOff x="168426" y="3657600"/>
            <a:chExt cx="4402119" cy="2511956"/>
          </a:xfrm>
        </p:grpSpPr>
        <p:sp>
          <p:nvSpPr>
            <p:cNvPr id="5" name="Rectangle 4"/>
            <p:cNvSpPr/>
            <p:nvPr/>
          </p:nvSpPr>
          <p:spPr>
            <a:xfrm>
              <a:off x="2209800" y="3657600"/>
              <a:ext cx="2360745" cy="25119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8426" y="3950677"/>
              <a:ext cx="2047236" cy="1451235"/>
              <a:chOff x="168426" y="3950677"/>
              <a:chExt cx="2047236" cy="1451235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978977" y="3950677"/>
                <a:ext cx="1236685" cy="621323"/>
              </a:xfrm>
              <a:custGeom>
                <a:avLst/>
                <a:gdLst>
                  <a:gd name="connsiteX0" fmla="*/ 40931 w 1236685"/>
                  <a:gd name="connsiteY0" fmla="*/ 621323 h 621323"/>
                  <a:gd name="connsiteX1" fmla="*/ 146438 w 1236685"/>
                  <a:gd name="connsiteY1" fmla="*/ 164123 h 621323"/>
                  <a:gd name="connsiteX2" fmla="*/ 1236685 w 1236685"/>
                  <a:gd name="connsiteY2" fmla="*/ 0 h 6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685" h="621323">
                    <a:moveTo>
                      <a:pt x="40931" y="621323"/>
                    </a:moveTo>
                    <a:cubicBezTo>
                      <a:pt x="-5962" y="444500"/>
                      <a:pt x="-52854" y="267677"/>
                      <a:pt x="146438" y="164123"/>
                    </a:cubicBezTo>
                    <a:cubicBezTo>
                      <a:pt x="345730" y="60569"/>
                      <a:pt x="791207" y="30284"/>
                      <a:pt x="1236685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371141">
                <a:off x="168426" y="4504078"/>
                <a:ext cx="1616709" cy="897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 could be anywhere here.</a:t>
                </a:r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890647" y="3657600"/>
            <a:ext cx="4131348" cy="2511956"/>
            <a:chOff x="4890647" y="3657600"/>
            <a:chExt cx="4131348" cy="2511956"/>
          </a:xfrm>
        </p:grpSpPr>
        <p:sp>
          <p:nvSpPr>
            <p:cNvPr id="21" name="Rectangle 20"/>
            <p:cNvSpPr/>
            <p:nvPr/>
          </p:nvSpPr>
          <p:spPr>
            <a:xfrm>
              <a:off x="4890647" y="3657600"/>
              <a:ext cx="2119754" cy="251195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026442" y="4032143"/>
              <a:ext cx="1995553" cy="1391247"/>
              <a:chOff x="7026442" y="4032143"/>
              <a:chExt cx="1995553" cy="139124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7026442" y="4032143"/>
                <a:ext cx="1134281" cy="467668"/>
              </a:xfrm>
              <a:custGeom>
                <a:avLst/>
                <a:gdLst>
                  <a:gd name="connsiteX0" fmla="*/ 1034716 w 1134281"/>
                  <a:gd name="connsiteY0" fmla="*/ 467668 h 467668"/>
                  <a:gd name="connsiteX1" fmla="*/ 1034716 w 1134281"/>
                  <a:gd name="connsiteY1" fmla="*/ 34531 h 467668"/>
                  <a:gd name="connsiteX2" fmla="*/ 0 w 1134281"/>
                  <a:gd name="connsiteY2" fmla="*/ 58594 h 467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4281" h="467668">
                    <a:moveTo>
                      <a:pt x="1034716" y="467668"/>
                    </a:moveTo>
                    <a:cubicBezTo>
                      <a:pt x="1120942" y="285189"/>
                      <a:pt x="1207169" y="102710"/>
                      <a:pt x="1034716" y="34531"/>
                    </a:cubicBezTo>
                    <a:cubicBezTo>
                      <a:pt x="862263" y="-33648"/>
                      <a:pt x="431131" y="12473"/>
                      <a:pt x="0" y="58594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21217859">
                <a:off x="7269395" y="4223061"/>
                <a:ext cx="17526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Discard this half of the data.</a:t>
                </a:r>
              </a:p>
              <a:p>
                <a:pPr algn="ctr"/>
                <a:r>
                  <a:rPr lang="en-US" dirty="0" smtClean="0"/>
                  <a:t>It can’t be here!</a:t>
                </a:r>
              </a:p>
              <a:p>
                <a:pPr algn="ctr"/>
                <a:r>
                  <a:rPr lang="en-US" dirty="0" smtClean="0"/>
                  <a:t>They’re too big.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55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371141">
            <a:off x="168426" y="4504078"/>
            <a:ext cx="1616709" cy="8978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present in the BST.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35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8426" y="2286000"/>
            <a:ext cx="6796276" cy="3883556"/>
            <a:chOff x="168426" y="2286000"/>
            <a:chExt cx="6796276" cy="3883556"/>
          </a:xfrm>
        </p:grpSpPr>
        <p:sp>
          <p:nvSpPr>
            <p:cNvPr id="5" name="Rectangle 4"/>
            <p:cNvSpPr/>
            <p:nvPr/>
          </p:nvSpPr>
          <p:spPr>
            <a:xfrm>
              <a:off x="2209800" y="2286000"/>
              <a:ext cx="4754902" cy="38835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8426" y="3950677"/>
              <a:ext cx="2047236" cy="1451235"/>
              <a:chOff x="168426" y="3950677"/>
              <a:chExt cx="2047236" cy="1451235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978977" y="3950677"/>
                <a:ext cx="1236685" cy="621323"/>
              </a:xfrm>
              <a:custGeom>
                <a:avLst/>
                <a:gdLst>
                  <a:gd name="connsiteX0" fmla="*/ 40931 w 1236685"/>
                  <a:gd name="connsiteY0" fmla="*/ 621323 h 621323"/>
                  <a:gd name="connsiteX1" fmla="*/ 146438 w 1236685"/>
                  <a:gd name="connsiteY1" fmla="*/ 164123 h 621323"/>
                  <a:gd name="connsiteX2" fmla="*/ 1236685 w 1236685"/>
                  <a:gd name="connsiteY2" fmla="*/ 0 h 6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685" h="621323">
                    <a:moveTo>
                      <a:pt x="40931" y="621323"/>
                    </a:moveTo>
                    <a:cubicBezTo>
                      <a:pt x="-5962" y="444500"/>
                      <a:pt x="-52854" y="267677"/>
                      <a:pt x="146438" y="164123"/>
                    </a:cubicBezTo>
                    <a:cubicBezTo>
                      <a:pt x="345730" y="60569"/>
                      <a:pt x="791207" y="30284"/>
                      <a:pt x="1236685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371141">
                <a:off x="168426" y="4504078"/>
                <a:ext cx="1616709" cy="897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 could be anywhere here.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15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78896" y="3733800"/>
            <a:ext cx="3901734" cy="2435756"/>
            <a:chOff x="4827233" y="3733800"/>
            <a:chExt cx="4036172" cy="2435756"/>
          </a:xfrm>
        </p:grpSpPr>
        <p:sp>
          <p:nvSpPr>
            <p:cNvPr id="5" name="Rectangle 4"/>
            <p:cNvSpPr/>
            <p:nvPr/>
          </p:nvSpPr>
          <p:spPr>
            <a:xfrm>
              <a:off x="4827233" y="3733800"/>
              <a:ext cx="2071967" cy="24357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928734" y="4133045"/>
              <a:ext cx="1934671" cy="1451235"/>
              <a:chOff x="6928734" y="4133045"/>
              <a:chExt cx="1934671" cy="1451235"/>
            </a:xfrm>
          </p:grpSpPr>
          <p:sp>
            <p:nvSpPr>
              <p:cNvPr id="18" name="Freeform 17"/>
              <p:cNvSpPr/>
              <p:nvPr/>
            </p:nvSpPr>
            <p:spPr>
              <a:xfrm flipH="1">
                <a:off x="6928734" y="4133045"/>
                <a:ext cx="1128513" cy="621323"/>
              </a:xfrm>
              <a:custGeom>
                <a:avLst/>
                <a:gdLst>
                  <a:gd name="connsiteX0" fmla="*/ 40931 w 1236685"/>
                  <a:gd name="connsiteY0" fmla="*/ 621323 h 621323"/>
                  <a:gd name="connsiteX1" fmla="*/ 146438 w 1236685"/>
                  <a:gd name="connsiteY1" fmla="*/ 164123 h 621323"/>
                  <a:gd name="connsiteX2" fmla="*/ 1236685 w 1236685"/>
                  <a:gd name="connsiteY2" fmla="*/ 0 h 6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685" h="621323">
                    <a:moveTo>
                      <a:pt x="40931" y="621323"/>
                    </a:moveTo>
                    <a:cubicBezTo>
                      <a:pt x="-5962" y="444500"/>
                      <a:pt x="-52854" y="267677"/>
                      <a:pt x="146438" y="164123"/>
                    </a:cubicBezTo>
                    <a:cubicBezTo>
                      <a:pt x="345730" y="60569"/>
                      <a:pt x="791207" y="30284"/>
                      <a:pt x="1236685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1370627">
                <a:off x="7246696" y="4686446"/>
                <a:ext cx="1616709" cy="897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 could be anywhere here.</a:t>
                </a:r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6745" y="3733800"/>
            <a:ext cx="4421455" cy="2435756"/>
            <a:chOff x="2998885" y="3733800"/>
            <a:chExt cx="4421455" cy="2435756"/>
          </a:xfrm>
        </p:grpSpPr>
        <p:sp>
          <p:nvSpPr>
            <p:cNvPr id="22" name="Rectangle 21"/>
            <p:cNvSpPr/>
            <p:nvPr/>
          </p:nvSpPr>
          <p:spPr>
            <a:xfrm>
              <a:off x="5059595" y="3733800"/>
              <a:ext cx="2360745" cy="243575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98885" y="4032143"/>
              <a:ext cx="2035384" cy="1383949"/>
              <a:chOff x="2998885" y="4032143"/>
              <a:chExt cx="2035384" cy="1383949"/>
            </a:xfrm>
          </p:grpSpPr>
          <p:sp>
            <p:nvSpPr>
              <p:cNvPr id="24" name="Freeform 23"/>
              <p:cNvSpPr/>
              <p:nvPr/>
            </p:nvSpPr>
            <p:spPr>
              <a:xfrm flipH="1">
                <a:off x="4067540" y="4032143"/>
                <a:ext cx="966729" cy="467668"/>
              </a:xfrm>
              <a:custGeom>
                <a:avLst/>
                <a:gdLst>
                  <a:gd name="connsiteX0" fmla="*/ 1034716 w 1134281"/>
                  <a:gd name="connsiteY0" fmla="*/ 467668 h 467668"/>
                  <a:gd name="connsiteX1" fmla="*/ 1034716 w 1134281"/>
                  <a:gd name="connsiteY1" fmla="*/ 34531 h 467668"/>
                  <a:gd name="connsiteX2" fmla="*/ 0 w 1134281"/>
                  <a:gd name="connsiteY2" fmla="*/ 58594 h 467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4281" h="467668">
                    <a:moveTo>
                      <a:pt x="1034716" y="467668"/>
                    </a:moveTo>
                    <a:cubicBezTo>
                      <a:pt x="1120942" y="285189"/>
                      <a:pt x="1207169" y="102710"/>
                      <a:pt x="1034716" y="34531"/>
                    </a:cubicBezTo>
                    <a:cubicBezTo>
                      <a:pt x="862263" y="-33648"/>
                      <a:pt x="431131" y="12473"/>
                      <a:pt x="0" y="58594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267502">
                <a:off x="2998885" y="4215763"/>
                <a:ext cx="1940375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Discard this half of the data.</a:t>
                </a:r>
              </a:p>
              <a:p>
                <a:pPr algn="ctr"/>
                <a:r>
                  <a:rPr lang="en-US" dirty="0" smtClean="0"/>
                  <a:t>It can’t be here!</a:t>
                </a:r>
              </a:p>
              <a:p>
                <a:pPr algn="ctr"/>
                <a:r>
                  <a:rPr lang="en-US" dirty="0" smtClean="0"/>
                  <a:t>They’re too small.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79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48831" y="4703328"/>
            <a:ext cx="3131799" cy="1466227"/>
            <a:chOff x="5623697" y="4703328"/>
            <a:chExt cx="3239708" cy="1466227"/>
          </a:xfrm>
        </p:grpSpPr>
        <p:sp>
          <p:nvSpPr>
            <p:cNvPr id="5" name="Rectangle 4"/>
            <p:cNvSpPr/>
            <p:nvPr/>
          </p:nvSpPr>
          <p:spPr>
            <a:xfrm>
              <a:off x="5623697" y="5135362"/>
              <a:ext cx="1147387" cy="103419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762691" y="4703328"/>
              <a:ext cx="2100714" cy="1265371"/>
              <a:chOff x="6762691" y="4703328"/>
              <a:chExt cx="2100714" cy="1265371"/>
            </a:xfrm>
          </p:grpSpPr>
          <p:sp>
            <p:nvSpPr>
              <p:cNvPr id="18" name="Freeform 17"/>
              <p:cNvSpPr/>
              <p:nvPr/>
            </p:nvSpPr>
            <p:spPr>
              <a:xfrm rot="19014074" flipH="1">
                <a:off x="6762691" y="4703328"/>
                <a:ext cx="813516" cy="865689"/>
              </a:xfrm>
              <a:custGeom>
                <a:avLst/>
                <a:gdLst>
                  <a:gd name="connsiteX0" fmla="*/ 40931 w 1236685"/>
                  <a:gd name="connsiteY0" fmla="*/ 621323 h 621323"/>
                  <a:gd name="connsiteX1" fmla="*/ 146438 w 1236685"/>
                  <a:gd name="connsiteY1" fmla="*/ 164123 h 621323"/>
                  <a:gd name="connsiteX2" fmla="*/ 1236685 w 1236685"/>
                  <a:gd name="connsiteY2" fmla="*/ 0 h 6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685" h="621323">
                    <a:moveTo>
                      <a:pt x="40931" y="621323"/>
                    </a:moveTo>
                    <a:cubicBezTo>
                      <a:pt x="-5962" y="444500"/>
                      <a:pt x="-52854" y="267677"/>
                      <a:pt x="146438" y="164123"/>
                    </a:cubicBezTo>
                    <a:cubicBezTo>
                      <a:pt x="345730" y="60569"/>
                      <a:pt x="791207" y="30284"/>
                      <a:pt x="1236685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1370627">
                <a:off x="7246696" y="5070865"/>
                <a:ext cx="1616709" cy="897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 could be anywhere here.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3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4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21370627">
            <a:off x="7317770" y="5070865"/>
            <a:ext cx="1562859" cy="8978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 present in the BST.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</a:t>
            </a:r>
            <a:r>
              <a:rPr lang="en-US" dirty="0" smtClean="0"/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 </a:t>
            </a:r>
            <a:r>
              <a:rPr lang="en-US" dirty="0" smtClean="0"/>
              <a:t>in this binary search tree: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8426" y="2286000"/>
            <a:ext cx="6796276" cy="3883556"/>
            <a:chOff x="168426" y="2286000"/>
            <a:chExt cx="6796276" cy="3883556"/>
          </a:xfrm>
        </p:grpSpPr>
        <p:sp>
          <p:nvSpPr>
            <p:cNvPr id="5" name="Rectangle 4"/>
            <p:cNvSpPr/>
            <p:nvPr/>
          </p:nvSpPr>
          <p:spPr>
            <a:xfrm>
              <a:off x="2209800" y="2286000"/>
              <a:ext cx="4754902" cy="38835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8426" y="3950677"/>
              <a:ext cx="2047236" cy="1451235"/>
              <a:chOff x="168426" y="3950677"/>
              <a:chExt cx="2047236" cy="1451235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978977" y="3950677"/>
                <a:ext cx="1236685" cy="621323"/>
              </a:xfrm>
              <a:custGeom>
                <a:avLst/>
                <a:gdLst>
                  <a:gd name="connsiteX0" fmla="*/ 40931 w 1236685"/>
                  <a:gd name="connsiteY0" fmla="*/ 621323 h 621323"/>
                  <a:gd name="connsiteX1" fmla="*/ 146438 w 1236685"/>
                  <a:gd name="connsiteY1" fmla="*/ 164123 h 621323"/>
                  <a:gd name="connsiteX2" fmla="*/ 1236685 w 1236685"/>
                  <a:gd name="connsiteY2" fmla="*/ 0 h 6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685" h="621323">
                    <a:moveTo>
                      <a:pt x="40931" y="621323"/>
                    </a:moveTo>
                    <a:cubicBezTo>
                      <a:pt x="-5962" y="444500"/>
                      <a:pt x="-52854" y="267677"/>
                      <a:pt x="146438" y="164123"/>
                    </a:cubicBezTo>
                    <a:cubicBezTo>
                      <a:pt x="345730" y="60569"/>
                      <a:pt x="791207" y="30284"/>
                      <a:pt x="1236685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371141">
                <a:off x="168426" y="4504078"/>
                <a:ext cx="1616709" cy="897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 could be anywhere here.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28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</a:t>
            </a:r>
            <a:r>
              <a:rPr lang="en-US" dirty="0" smtClean="0"/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 </a:t>
            </a:r>
            <a:r>
              <a:rPr lang="en-US" dirty="0" smtClean="0"/>
              <a:t>in this binary search tree: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978896" y="3733800"/>
            <a:ext cx="3901734" cy="2435756"/>
            <a:chOff x="4827233" y="3733800"/>
            <a:chExt cx="4036172" cy="2435756"/>
          </a:xfrm>
        </p:grpSpPr>
        <p:sp>
          <p:nvSpPr>
            <p:cNvPr id="5" name="Rectangle 4"/>
            <p:cNvSpPr/>
            <p:nvPr/>
          </p:nvSpPr>
          <p:spPr>
            <a:xfrm>
              <a:off x="4827233" y="3733800"/>
              <a:ext cx="2071967" cy="24357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928734" y="4133045"/>
              <a:ext cx="1934671" cy="1451235"/>
              <a:chOff x="6928734" y="4133045"/>
              <a:chExt cx="1934671" cy="1451235"/>
            </a:xfrm>
          </p:grpSpPr>
          <p:sp>
            <p:nvSpPr>
              <p:cNvPr id="18" name="Freeform 17"/>
              <p:cNvSpPr/>
              <p:nvPr/>
            </p:nvSpPr>
            <p:spPr>
              <a:xfrm flipH="1">
                <a:off x="6928734" y="4133045"/>
                <a:ext cx="1128513" cy="621323"/>
              </a:xfrm>
              <a:custGeom>
                <a:avLst/>
                <a:gdLst>
                  <a:gd name="connsiteX0" fmla="*/ 40931 w 1236685"/>
                  <a:gd name="connsiteY0" fmla="*/ 621323 h 621323"/>
                  <a:gd name="connsiteX1" fmla="*/ 146438 w 1236685"/>
                  <a:gd name="connsiteY1" fmla="*/ 164123 h 621323"/>
                  <a:gd name="connsiteX2" fmla="*/ 1236685 w 1236685"/>
                  <a:gd name="connsiteY2" fmla="*/ 0 h 6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685" h="621323">
                    <a:moveTo>
                      <a:pt x="40931" y="621323"/>
                    </a:moveTo>
                    <a:cubicBezTo>
                      <a:pt x="-5962" y="444500"/>
                      <a:pt x="-52854" y="267677"/>
                      <a:pt x="146438" y="164123"/>
                    </a:cubicBezTo>
                    <a:cubicBezTo>
                      <a:pt x="345730" y="60569"/>
                      <a:pt x="791207" y="30284"/>
                      <a:pt x="1236685" y="0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1370627">
                <a:off x="7246696" y="4686446"/>
                <a:ext cx="1616709" cy="89783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It could be anywhere here.</a:t>
                </a:r>
                <a:endParaRPr lang="en-US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6745" y="3733800"/>
            <a:ext cx="4421455" cy="2435756"/>
            <a:chOff x="2998885" y="3733800"/>
            <a:chExt cx="4421455" cy="2435756"/>
          </a:xfrm>
        </p:grpSpPr>
        <p:sp>
          <p:nvSpPr>
            <p:cNvPr id="22" name="Rectangle 21"/>
            <p:cNvSpPr/>
            <p:nvPr/>
          </p:nvSpPr>
          <p:spPr>
            <a:xfrm>
              <a:off x="5059595" y="3733800"/>
              <a:ext cx="2360745" cy="243575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98885" y="4032143"/>
              <a:ext cx="2035384" cy="1383949"/>
              <a:chOff x="2998885" y="4032143"/>
              <a:chExt cx="2035384" cy="1383949"/>
            </a:xfrm>
          </p:grpSpPr>
          <p:sp>
            <p:nvSpPr>
              <p:cNvPr id="24" name="Freeform 23"/>
              <p:cNvSpPr/>
              <p:nvPr/>
            </p:nvSpPr>
            <p:spPr>
              <a:xfrm flipH="1">
                <a:off x="4067540" y="4032143"/>
                <a:ext cx="966729" cy="467668"/>
              </a:xfrm>
              <a:custGeom>
                <a:avLst/>
                <a:gdLst>
                  <a:gd name="connsiteX0" fmla="*/ 1034716 w 1134281"/>
                  <a:gd name="connsiteY0" fmla="*/ 467668 h 467668"/>
                  <a:gd name="connsiteX1" fmla="*/ 1034716 w 1134281"/>
                  <a:gd name="connsiteY1" fmla="*/ 34531 h 467668"/>
                  <a:gd name="connsiteX2" fmla="*/ 0 w 1134281"/>
                  <a:gd name="connsiteY2" fmla="*/ 58594 h 467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4281" h="467668">
                    <a:moveTo>
                      <a:pt x="1034716" y="467668"/>
                    </a:moveTo>
                    <a:cubicBezTo>
                      <a:pt x="1120942" y="285189"/>
                      <a:pt x="1207169" y="102710"/>
                      <a:pt x="1034716" y="34531"/>
                    </a:cubicBezTo>
                    <a:cubicBezTo>
                      <a:pt x="862263" y="-33648"/>
                      <a:pt x="431131" y="12473"/>
                      <a:pt x="0" y="58594"/>
                    </a:cubicBezTo>
                  </a:path>
                </a:pathLst>
              </a:custGeom>
              <a:ln>
                <a:tailEnd type="stealth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267502">
                <a:off x="2998885" y="4215763"/>
                <a:ext cx="1940375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Discard this half of the data.</a:t>
                </a:r>
              </a:p>
              <a:p>
                <a:pPr algn="ctr"/>
                <a:r>
                  <a:rPr lang="en-US" dirty="0" smtClean="0"/>
                  <a:t>It can’t be here!</a:t>
                </a:r>
              </a:p>
              <a:p>
                <a:pPr algn="ctr"/>
                <a:r>
                  <a:rPr lang="en-US" dirty="0" smtClean="0"/>
                  <a:t>They’re too small.</a:t>
                </a:r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66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</a:t>
            </a:r>
            <a:r>
              <a:rPr lang="en-US" dirty="0" smtClean="0"/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 </a:t>
            </a:r>
            <a:r>
              <a:rPr lang="en-US" dirty="0" smtClean="0"/>
              <a:t>in this binary search tree: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684352" y="4894106"/>
            <a:ext cx="3292217" cy="1315931"/>
            <a:chOff x="5684352" y="4894106"/>
            <a:chExt cx="3292217" cy="1315931"/>
          </a:xfrm>
        </p:grpSpPr>
        <p:grpSp>
          <p:nvGrpSpPr>
            <p:cNvPr id="26" name="Group 25"/>
            <p:cNvGrpSpPr/>
            <p:nvPr/>
          </p:nvGrpSpPr>
          <p:grpSpPr>
            <a:xfrm>
              <a:off x="5684352" y="4894106"/>
              <a:ext cx="3292217" cy="1315931"/>
              <a:chOff x="5684352" y="4894106"/>
              <a:chExt cx="3292217" cy="131593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684352" y="5146407"/>
                <a:ext cx="1185371" cy="106363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21217859">
                <a:off x="7223969" y="4894106"/>
                <a:ext cx="17526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Discard this half of the data.</a:t>
                </a:r>
              </a:p>
              <a:p>
                <a:pPr algn="ctr"/>
                <a:r>
                  <a:rPr lang="en-US" dirty="0" smtClean="0"/>
                  <a:t>It can’t be here!</a:t>
                </a:r>
              </a:p>
              <a:p>
                <a:pPr algn="ctr"/>
                <a:r>
                  <a:rPr lang="en-US" dirty="0" smtClean="0"/>
                  <a:t>They’re too big.</a:t>
                </a:r>
                <a:endParaRPr lang="en-US" dirty="0"/>
              </a:p>
            </p:txBody>
          </p:sp>
        </p:grpSp>
        <p:cxnSp>
          <p:nvCxnSpPr>
            <p:cNvPr id="32" name="Straight Arrow Connector 31"/>
            <p:cNvCxnSpPr>
              <a:stCxn id="30" idx="1"/>
              <a:endCxn id="27" idx="3"/>
            </p:cNvCxnSpPr>
            <p:nvPr/>
          </p:nvCxnSpPr>
          <p:spPr>
            <a:xfrm flipH="1">
              <a:off x="6869723" y="5591480"/>
              <a:ext cx="359655" cy="86742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95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 us try to find 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 in this binary search tree: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21370627">
            <a:off x="7317769" y="5070865"/>
            <a:ext cx="1562859" cy="8978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isn’t present in the BST.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07899" y="2364844"/>
            <a:ext cx="4328203" cy="3731156"/>
            <a:chOff x="-724612" y="1541584"/>
            <a:chExt cx="5790655" cy="3660136"/>
          </a:xfrm>
        </p:grpSpPr>
        <p:cxnSp>
          <p:nvCxnSpPr>
            <p:cNvPr id="6" name="Straight Connector 5"/>
            <p:cNvCxnSpPr>
              <a:stCxn id="17" idx="5"/>
              <a:endCxn id="11" idx="0"/>
            </p:cNvCxnSpPr>
            <p:nvPr/>
          </p:nvCxnSpPr>
          <p:spPr>
            <a:xfrm>
              <a:off x="2599822" y="2257033"/>
              <a:ext cx="1145362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0"/>
              <a:endCxn id="17" idx="3"/>
            </p:cNvCxnSpPr>
            <p:nvPr/>
          </p:nvCxnSpPr>
          <p:spPr>
            <a:xfrm flipV="1">
              <a:off x="646898" y="2257033"/>
              <a:ext cx="1090818" cy="75286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2" idx="0"/>
              <a:endCxn id="11" idx="5"/>
            </p:cNvCxnSpPr>
            <p:nvPr/>
          </p:nvCxnSpPr>
          <p:spPr>
            <a:xfrm flipH="1" flipV="1">
              <a:off x="4176236" y="3725349"/>
              <a:ext cx="280208" cy="63817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  <a:endCxn id="15" idx="3"/>
            </p:cNvCxnSpPr>
            <p:nvPr/>
          </p:nvCxnSpPr>
          <p:spPr>
            <a:xfrm flipV="1">
              <a:off x="-115011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3" idx="0"/>
              <a:endCxn id="15" idx="5"/>
            </p:cNvCxnSpPr>
            <p:nvPr/>
          </p:nvCxnSpPr>
          <p:spPr>
            <a:xfrm flipH="1" flipV="1">
              <a:off x="1077950" y="3725348"/>
              <a:ext cx="330857" cy="63817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135583" y="3009900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846843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99206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-724612" y="4363519"/>
              <a:ext cx="1219200" cy="838201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7297" y="3009899"/>
              <a:ext cx="1219201" cy="838201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9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i="1" dirty="0" smtClean="0"/>
              <a:t>tree</a:t>
            </a:r>
            <a:r>
              <a:rPr lang="en-US" dirty="0" smtClean="0"/>
              <a:t> data structure traditionally has two parts: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i="1" dirty="0" smtClean="0"/>
              <a:t>datum</a:t>
            </a:r>
            <a:r>
              <a:rPr lang="en-US" dirty="0" smtClean="0"/>
              <a:t>: Information stored at the top.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Some </a:t>
            </a:r>
            <a:r>
              <a:rPr lang="en-US" b="1" i="1" dirty="0" smtClean="0"/>
              <a:t>children</a:t>
            </a:r>
            <a:r>
              <a:rPr lang="en-US" dirty="0" smtClean="0"/>
              <a:t>: Trees that appear below this tree.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761128" y="4038600"/>
            <a:ext cx="3581400" cy="1752600"/>
            <a:chOff x="2761128" y="4495800"/>
            <a:chExt cx="3581400" cy="17526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675528" y="4601648"/>
              <a:ext cx="439272" cy="550304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29200" y="4601648"/>
              <a:ext cx="457200" cy="550304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0"/>
              <a:endCxn id="8" idx="4"/>
            </p:cNvCxnSpPr>
            <p:nvPr/>
          </p:nvCxnSpPr>
          <p:spPr>
            <a:xfrm flipV="1">
              <a:off x="4551828" y="4724400"/>
              <a:ext cx="0" cy="323671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334000" y="4495800"/>
              <a:ext cx="762000" cy="65615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124200" y="4495800"/>
              <a:ext cx="683926" cy="65615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61128" y="5048071"/>
              <a:ext cx="3581400" cy="1200329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400" b="1" dirty="0" smtClean="0"/>
            </a:p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Children</a:t>
              </a:r>
            </a:p>
            <a:p>
              <a:pPr algn="ctr"/>
              <a:endParaRPr lang="en-US" sz="2400" b="1" dirty="0" smtClean="0"/>
            </a:p>
          </p:txBody>
        </p:sp>
      </p:grpSp>
      <p:sp>
        <p:nvSpPr>
          <p:cNvPr id="8" name="Oval 7"/>
          <p:cNvSpPr/>
          <p:nvPr/>
        </p:nvSpPr>
        <p:spPr>
          <a:xfrm>
            <a:off x="3646392" y="3429000"/>
            <a:ext cx="1810872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Datum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26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Two important things when searching for an item in a binary search tree (BST):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 we go down the tree, from one level to another, from parent to child, we discard </a:t>
            </a:r>
            <a:r>
              <a:rPr lang="en-US" i="1" dirty="0" smtClean="0"/>
              <a:t>approximately half</a:t>
            </a:r>
            <a:r>
              <a:rPr lang="en-US" dirty="0" smtClean="0"/>
              <a:t> the data each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the </a:t>
            </a:r>
            <a:r>
              <a:rPr lang="en-US" i="1" dirty="0" smtClean="0"/>
              <a:t>worst case</a:t>
            </a:r>
            <a:r>
              <a:rPr lang="en-US" dirty="0" smtClean="0"/>
              <a:t>, we go down all the way to the leaves.</a:t>
            </a:r>
          </a:p>
        </p:txBody>
      </p:sp>
    </p:spTree>
    <p:extLst>
      <p:ext uri="{BB962C8B-B14F-4D97-AF65-F5344CB8AC3E}">
        <p14:creationId xmlns:p14="http://schemas.microsoft.com/office/powerpoint/2010/main" val="22830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in Real Life: Binary Search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marL="0" indent="0" algn="ctr">
                  <a:buNone/>
                </a:pPr>
                <a:r>
                  <a:rPr lang="en-US" dirty="0" smtClean="0"/>
                  <a:t>The </a:t>
                </a:r>
                <a:r>
                  <a:rPr lang="en-US" b="1" i="1" dirty="0" smtClean="0"/>
                  <a:t>height </a:t>
                </a:r>
                <a:r>
                  <a:rPr lang="en-US" dirty="0" smtClean="0"/>
                  <a:t>of a tree is the length of the </a:t>
                </a:r>
                <a:r>
                  <a:rPr lang="en-US" i="1" dirty="0" smtClean="0"/>
                  <a:t>longest path</a:t>
                </a:r>
                <a:r>
                  <a:rPr lang="en-US" dirty="0" smtClean="0"/>
                  <a:t> from the root to any leaf.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nodes in a binary search tree, and if the binary search tree is </a:t>
                </a:r>
                <a:r>
                  <a:rPr lang="en-US" i="1" dirty="0" smtClean="0"/>
                  <a:t>balanced</a:t>
                </a:r>
                <a:r>
                  <a:rPr lang="en-US" dirty="0" smtClean="0"/>
                  <a:t>, then the height of the tree is approximately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792396" y="4876800"/>
            <a:ext cx="3048000" cy="1505612"/>
            <a:chOff x="3868596" y="4267200"/>
            <a:chExt cx="3048000" cy="1505612"/>
          </a:xfrm>
        </p:grpSpPr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5412390" y="4267200"/>
              <a:ext cx="132606" cy="767479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 rot="184334">
              <a:off x="3868596" y="5034148"/>
              <a:ext cx="3048000" cy="7386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Approximately as many nodes on the left of any node as there are on the right of that node.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74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Logarithmic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400" dirty="0" smtClean="0"/>
                  <a:t>Why approximately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 i="0" dirty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3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400" dirty="0" smtClean="0"/>
                  <a:t>?</a:t>
                </a:r>
              </a:p>
              <a:p>
                <a:pPr marL="0" indent="0" algn="ctr">
                  <a:buNone/>
                </a:pPr>
                <a:endParaRPr lang="en-US" sz="3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914400" y="2362200"/>
            <a:ext cx="7315200" cy="2905512"/>
            <a:chOff x="914400" y="2362200"/>
            <a:chExt cx="7315200" cy="2905512"/>
          </a:xfrm>
        </p:grpSpPr>
        <p:cxnSp>
          <p:nvCxnSpPr>
            <p:cNvPr id="18" name="Straight Connector 17"/>
            <p:cNvCxnSpPr>
              <a:stCxn id="7" idx="5"/>
              <a:endCxn id="14" idx="1"/>
            </p:cNvCxnSpPr>
            <p:nvPr/>
          </p:nvCxnSpPr>
          <p:spPr>
            <a:xfrm>
              <a:off x="2828645" y="3438245"/>
              <a:ext cx="667310" cy="51491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914400" y="2362200"/>
              <a:ext cx="7315200" cy="2905512"/>
              <a:chOff x="914400" y="2362200"/>
              <a:chExt cx="7315200" cy="2905512"/>
            </a:xfrm>
          </p:grpSpPr>
          <p:cxnSp>
            <p:nvCxnSpPr>
              <p:cNvPr id="9" name="Straight Connector 8"/>
              <p:cNvCxnSpPr>
                <a:stCxn id="5" idx="3"/>
                <a:endCxn id="7" idx="7"/>
              </p:cNvCxnSpPr>
              <p:nvPr/>
            </p:nvCxnSpPr>
            <p:spPr>
              <a:xfrm flipH="1">
                <a:off x="2828645" y="2752445"/>
                <a:ext cx="1581710" cy="36251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5" idx="5"/>
                <a:endCxn id="6" idx="1"/>
              </p:cNvCxnSpPr>
              <p:nvPr/>
            </p:nvCxnSpPr>
            <p:spPr>
              <a:xfrm>
                <a:off x="4733645" y="2752445"/>
                <a:ext cx="1657910" cy="36251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7" idx="3"/>
                <a:endCxn id="13" idx="7"/>
              </p:cNvCxnSpPr>
              <p:nvPr/>
            </p:nvCxnSpPr>
            <p:spPr>
              <a:xfrm flipH="1">
                <a:off x="1761845" y="3438245"/>
                <a:ext cx="743510" cy="51491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5648045" y="3438245"/>
                <a:ext cx="743510" cy="51491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6" idx="5"/>
                <a:endCxn id="22" idx="1"/>
              </p:cNvCxnSpPr>
              <p:nvPr/>
            </p:nvCxnSpPr>
            <p:spPr>
              <a:xfrm>
                <a:off x="6714845" y="3438245"/>
                <a:ext cx="743510" cy="51491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3" idx="3"/>
                <a:endCxn id="27" idx="0"/>
              </p:cNvCxnSpPr>
              <p:nvPr/>
            </p:nvCxnSpPr>
            <p:spPr>
              <a:xfrm flipH="1">
                <a:off x="1143000" y="4276445"/>
                <a:ext cx="295555" cy="52415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3" idx="5"/>
                <a:endCxn id="28" idx="0"/>
              </p:cNvCxnSpPr>
              <p:nvPr/>
            </p:nvCxnSpPr>
            <p:spPr>
              <a:xfrm>
                <a:off x="1761845" y="4276445"/>
                <a:ext cx="295555" cy="52415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4" idx="3"/>
                <a:endCxn id="31" idx="0"/>
              </p:cNvCxnSpPr>
              <p:nvPr/>
            </p:nvCxnSpPr>
            <p:spPr>
              <a:xfrm flipH="1">
                <a:off x="3200400" y="4276445"/>
                <a:ext cx="295555" cy="52415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4" idx="5"/>
                <a:endCxn id="32" idx="0"/>
              </p:cNvCxnSpPr>
              <p:nvPr/>
            </p:nvCxnSpPr>
            <p:spPr>
              <a:xfrm>
                <a:off x="3819245" y="4276445"/>
                <a:ext cx="295555" cy="5340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1" idx="3"/>
                <a:endCxn id="40" idx="0"/>
              </p:cNvCxnSpPr>
              <p:nvPr/>
            </p:nvCxnSpPr>
            <p:spPr>
              <a:xfrm flipH="1">
                <a:off x="5029200" y="4276445"/>
                <a:ext cx="295555" cy="5340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1" idx="5"/>
                <a:endCxn id="41" idx="0"/>
              </p:cNvCxnSpPr>
              <p:nvPr/>
            </p:nvCxnSpPr>
            <p:spPr>
              <a:xfrm>
                <a:off x="5648045" y="4276445"/>
                <a:ext cx="295555" cy="534067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2" idx="3"/>
                <a:endCxn id="50" idx="0"/>
              </p:cNvCxnSpPr>
              <p:nvPr/>
            </p:nvCxnSpPr>
            <p:spPr>
              <a:xfrm flipH="1">
                <a:off x="7162800" y="4276445"/>
                <a:ext cx="295555" cy="52415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2" idx="5"/>
                <a:endCxn id="51" idx="0"/>
              </p:cNvCxnSpPr>
              <p:nvPr/>
            </p:nvCxnSpPr>
            <p:spPr>
              <a:xfrm>
                <a:off x="7781645" y="4276445"/>
                <a:ext cx="219355" cy="52415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4343400" y="2362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324600" y="3048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438400" y="3048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371600" y="3886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429000" y="3886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257800" y="3886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391400" y="3886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14400" y="4800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28800" y="4800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71800" y="4800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886200" y="481051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00600" y="481051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15000" y="481051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934200" y="4800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772400" y="4800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228600" y="2298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" y="29842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2738" y="3822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1348" y="473681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543502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" grpId="0"/>
      <p:bldP spid="62" grpId="0"/>
      <p:bldP spid="63" grpId="0"/>
      <p:bldP spid="64" grpId="0"/>
      <p:bldP spid="6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Logarithmic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400" dirty="0" smtClean="0"/>
                  <a:t>Why approximately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 i="0" dirty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3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400" dirty="0" smtClean="0"/>
                  <a:t>?</a:t>
                </a:r>
              </a:p>
              <a:p>
                <a:pPr marL="0" indent="0" algn="ctr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:r>
                  <a:rPr lang="en-US" sz="3400" dirty="0" smtClean="0"/>
                  <a:t>For a tree of height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latin typeface="Cambria Math"/>
                      </a:rPr>
                      <m:t>h</m:t>
                    </m:r>
                    <m:r>
                      <a:rPr lang="en-US" sz="34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400" dirty="0" smtClean="0"/>
                  <a:t>(or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latin typeface="Cambria Math"/>
                      </a:rPr>
                      <m:t>h</m:t>
                    </m:r>
                    <m:r>
                      <a:rPr lang="en-US" sz="3400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3400" dirty="0" smtClean="0"/>
                  <a:t> levels), the total number of nodes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i="1" dirty="0" smtClean="0">
                          <a:latin typeface="Cambria Math"/>
                        </a:rPr>
                        <m:t>1 + 2 + 4 + 8 + … +</m:t>
                      </m:r>
                      <m:sSup>
                        <m:sSupPr>
                          <m:ctrlPr>
                            <a:rPr lang="en-US" sz="3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400" b="0" i="1" dirty="0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400" b="0" i="1" dirty="0" smtClean="0">
                              <a:latin typeface="Cambria Math"/>
                            </a:rPr>
                            <m:t>h</m:t>
                          </m:r>
                        </m:sup>
                      </m:sSup>
                      <m:r>
                        <a:rPr lang="en-US" sz="3400" b="0" i="1" dirty="0" smtClean="0">
                          <a:latin typeface="Cambria Math"/>
                        </a:rPr>
                        <m:t>=</m:t>
                      </m:r>
                      <m:r>
                        <a:rPr lang="en-US" sz="3400" b="0" i="1" dirty="0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r>
                  <a:rPr lang="en-US" sz="3400" dirty="0" smtClean="0"/>
                  <a:t>or,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40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400" i="1" dirty="0" smtClean="0">
                            <a:latin typeface="Cambria Math"/>
                          </a:rPr>
                          <m:t>h</m:t>
                        </m:r>
                        <m:r>
                          <a:rPr lang="en-US" sz="3400" i="1" dirty="0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3400" i="1" dirty="0" smtClean="0">
                        <a:latin typeface="Cambria Math"/>
                      </a:rPr>
                      <m:t>– 1=</m:t>
                    </m:r>
                    <m:r>
                      <a:rPr lang="en-US" sz="3400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sz="3400" dirty="0" smtClean="0"/>
              </a:p>
              <a:p>
                <a:pPr marL="0" indent="0">
                  <a:buNone/>
                </a:pPr>
                <a:r>
                  <a:rPr lang="en-US" sz="3400" dirty="0" smtClean="0"/>
                  <a:t>or,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h</m:t>
                    </m:r>
                    <m:r>
                      <a:rPr lang="en-US" sz="3400" b="0" i="1" smtClean="0">
                        <a:latin typeface="Cambria Math"/>
                      </a:rPr>
                      <m:t>≈</m:t>
                    </m:r>
                    <m:sSub>
                      <m:sSubPr>
                        <m:ctrlPr>
                          <a:rPr lang="en-US" sz="3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 b="0" i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34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400" b="0" i="0" smtClean="0">
                        <a:latin typeface="Cambria Math"/>
                      </a:rPr>
                      <m:t>(</m:t>
                    </m:r>
                    <m:r>
                      <a:rPr lang="en-US" sz="3400" b="0" i="1" smtClean="0">
                        <a:latin typeface="Cambria Math"/>
                      </a:rPr>
                      <m:t>𝑛</m:t>
                    </m:r>
                    <m:r>
                      <a:rPr lang="en-US" sz="3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3400" dirty="0" smtClean="0"/>
              </a:p>
              <a:p>
                <a:pPr marL="0" indent="0" algn="ctr">
                  <a:buNone/>
                </a:pPr>
                <a:endParaRPr lang="en-US" sz="3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0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Logarithmic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400" dirty="0" smtClean="0"/>
                  <a:t>Why approximately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400" i="0" dirty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3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400" dirty="0" smtClean="0"/>
                  <a:t>?</a:t>
                </a:r>
              </a:p>
              <a:p>
                <a:pPr marL="0" indent="0" algn="ctr">
                  <a:buNone/>
                </a:pPr>
                <a:endParaRPr lang="en-US" sz="3400" dirty="0"/>
              </a:p>
              <a:p>
                <a:pPr marL="0" indent="0" algn="ctr">
                  <a:buNone/>
                </a:pPr>
                <a:r>
                  <a:rPr lang="en-US" sz="3400" dirty="0" smtClean="0"/>
                  <a:t>Alternatively, notice that when we go </a:t>
                </a:r>
                <a:r>
                  <a:rPr lang="en-US" sz="3400" i="1" dirty="0" smtClean="0"/>
                  <a:t>down one level</a:t>
                </a:r>
                <a:r>
                  <a:rPr lang="en-US" sz="3400" dirty="0" smtClean="0"/>
                  <a:t>, we are discarding </a:t>
                </a:r>
                <a:r>
                  <a:rPr lang="en-US" sz="3400" b="1" i="1" dirty="0" smtClean="0"/>
                  <a:t>approximately half</a:t>
                </a:r>
                <a:r>
                  <a:rPr lang="en-US" sz="3400" dirty="0" smtClean="0"/>
                  <a:t> the data.</a:t>
                </a:r>
              </a:p>
              <a:p>
                <a:pPr marL="0" indent="0" algn="ctr">
                  <a:buNone/>
                </a:pPr>
                <a:endParaRPr lang="en-US" sz="3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9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Trees in Real Life: Binary Search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 smtClean="0"/>
                  <a:t>In the </a:t>
                </a:r>
                <a:r>
                  <a:rPr lang="en-US" sz="3600" i="1" dirty="0"/>
                  <a:t>worst case</a:t>
                </a:r>
                <a:r>
                  <a:rPr lang="en-US" sz="3600" dirty="0"/>
                  <a:t>, we go down </a:t>
                </a:r>
                <a:r>
                  <a:rPr lang="en-US" sz="3600" dirty="0" smtClean="0"/>
                  <a:t>to </a:t>
                </a:r>
                <a:r>
                  <a:rPr lang="en-US" sz="3600" dirty="0"/>
                  <a:t>the </a:t>
                </a:r>
                <a:r>
                  <a:rPr lang="en-US" sz="3600" dirty="0" smtClean="0"/>
                  <a:t>leaves, visiting each level of nodes </a:t>
                </a:r>
                <a:r>
                  <a:rPr lang="en-US" sz="3600" b="1" i="1" dirty="0" smtClean="0"/>
                  <a:t>once</a:t>
                </a:r>
                <a:r>
                  <a:rPr lang="en-US" sz="3600" dirty="0" smtClean="0"/>
                  <a:t>.</a:t>
                </a: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 smtClean="0"/>
                  <a:t>There are approximately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 dirty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3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 smtClean="0"/>
                  <a:t> levels.</a:t>
                </a:r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3600" dirty="0" smtClean="0"/>
                  <a:t>The </a:t>
                </a:r>
                <a:r>
                  <a:rPr lang="en-US" sz="3400" dirty="0" smtClean="0"/>
                  <a:t>runtime to find an item in a binary search tree (BST) with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3400" dirty="0" smtClean="0"/>
                  <a:t> nodes is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latin typeface="Cambria Math"/>
                      </a:rPr>
                      <m:t>𝑂</m:t>
                    </m:r>
                    <m:r>
                      <a:rPr lang="en-US" sz="3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3400" i="1" dirty="0" smtClean="0">
                        <a:latin typeface="Cambria Math"/>
                      </a:rPr>
                      <m:t>log</m:t>
                    </m:r>
                    <m:r>
                      <a:rPr lang="en-US" sz="3400" i="1" dirty="0" smtClean="0">
                        <a:latin typeface="Cambria Math"/>
                      </a:rPr>
                      <m:t>⁡</m:t>
                    </m:r>
                    <m:r>
                      <a:rPr lang="en-US" sz="3400" i="1" dirty="0" smtClean="0">
                        <a:latin typeface="Cambria Math"/>
                      </a:rPr>
                      <m:t>𝑛</m:t>
                    </m:r>
                    <m:r>
                      <a:rPr lang="en-US" sz="3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 smtClean="0"/>
                  <a:t>.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48" r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329219" y="5334000"/>
            <a:ext cx="2499849" cy="898058"/>
            <a:chOff x="4329219" y="5134708"/>
            <a:chExt cx="2499849" cy="898058"/>
          </a:xfrm>
        </p:grpSpPr>
        <p:sp>
          <p:nvSpPr>
            <p:cNvPr id="5" name="Freeform 4"/>
            <p:cNvSpPr/>
            <p:nvPr/>
          </p:nvSpPr>
          <p:spPr>
            <a:xfrm>
              <a:off x="6201508" y="5134708"/>
              <a:ext cx="627560" cy="713205"/>
            </a:xfrm>
            <a:custGeom>
              <a:avLst/>
              <a:gdLst>
                <a:gd name="connsiteX0" fmla="*/ 0 w 627560"/>
                <a:gd name="connsiteY0" fmla="*/ 597877 h 713205"/>
                <a:gd name="connsiteX1" fmla="*/ 550984 w 627560"/>
                <a:gd name="connsiteY1" fmla="*/ 668215 h 713205"/>
                <a:gd name="connsiteX2" fmla="*/ 609600 w 627560"/>
                <a:gd name="connsiteY2" fmla="*/ 0 h 71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560" h="713205">
                  <a:moveTo>
                    <a:pt x="0" y="597877"/>
                  </a:moveTo>
                  <a:cubicBezTo>
                    <a:pt x="224692" y="682869"/>
                    <a:pt x="449384" y="767861"/>
                    <a:pt x="550984" y="668215"/>
                  </a:cubicBezTo>
                  <a:cubicBezTo>
                    <a:pt x="652584" y="568569"/>
                    <a:pt x="631092" y="284284"/>
                    <a:pt x="60960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 rot="164357">
                  <a:off x="4329219" y="5386435"/>
                  <a:ext cx="2209799" cy="646331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Exponentially faster than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𝑂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𝑛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/>
                    <a:t>!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4357">
                  <a:off x="4329219" y="5386435"/>
                  <a:ext cx="2209799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892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BST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empty_bst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None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make_bst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(datum, left=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empty_bst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               right=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empty_bst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return (left, datum, right)</a:t>
            </a:r>
          </a:p>
          <a:p>
            <a:pPr marL="0" indent="0">
              <a:buNone/>
            </a:pP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bst_datum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(b):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b[1]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bst_left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(b):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b[0]</a:t>
            </a: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bst_right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(b):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b[2]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84586" y="2816742"/>
            <a:ext cx="1874947" cy="1221858"/>
            <a:chOff x="6795630" y="2133603"/>
            <a:chExt cx="1874947" cy="1221858"/>
          </a:xfrm>
        </p:grpSpPr>
        <p:cxnSp>
          <p:nvCxnSpPr>
            <p:cNvPr id="5" name="Curved Connector 4"/>
            <p:cNvCxnSpPr>
              <a:stCxn id="6" idx="0"/>
            </p:cNvCxnSpPr>
            <p:nvPr/>
          </p:nvCxnSpPr>
          <p:spPr>
            <a:xfrm rot="16200000" flipV="1">
              <a:off x="6977295" y="2152569"/>
              <a:ext cx="760627" cy="722696"/>
            </a:xfrm>
            <a:prstGeom prst="curvedConnector3">
              <a:avLst>
                <a:gd name="adj1" fmla="val 28422"/>
              </a:avLst>
            </a:pr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21389165">
              <a:off x="6795630" y="2893796"/>
              <a:ext cx="1874947" cy="46166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cap="small" dirty="0" smtClean="0"/>
                <a:t>Constructor</a:t>
              </a:r>
              <a:endParaRPr lang="en-US" sz="2400" cap="small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52800" y="3809999"/>
            <a:ext cx="2408777" cy="1905001"/>
            <a:chOff x="3505200" y="3429000"/>
            <a:chExt cx="2408777" cy="1905001"/>
          </a:xfrm>
        </p:grpSpPr>
        <p:grpSp>
          <p:nvGrpSpPr>
            <p:cNvPr id="7" name="Group 6"/>
            <p:cNvGrpSpPr/>
            <p:nvPr/>
          </p:nvGrpSpPr>
          <p:grpSpPr>
            <a:xfrm>
              <a:off x="3643717" y="3429000"/>
              <a:ext cx="2270260" cy="1905001"/>
              <a:chOff x="4725623" y="3487994"/>
              <a:chExt cx="2270260" cy="1905001"/>
            </a:xfrm>
          </p:grpSpPr>
          <p:cxnSp>
            <p:nvCxnSpPr>
              <p:cNvPr id="9" name="Curved Connector 8"/>
              <p:cNvCxnSpPr>
                <a:stCxn id="8" idx="0"/>
              </p:cNvCxnSpPr>
              <p:nvPr/>
            </p:nvCxnSpPr>
            <p:spPr>
              <a:xfrm rot="16200000" flipV="1">
                <a:off x="5092883" y="3120734"/>
                <a:ext cx="769744" cy="1504264"/>
              </a:xfrm>
              <a:prstGeom prst="curvedConnector2">
                <a:avLst/>
              </a:pr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8" idx="2"/>
              </p:cNvCxnSpPr>
              <p:nvPr/>
            </p:nvCxnSpPr>
            <p:spPr>
              <a:xfrm rot="5400000">
                <a:off x="5154424" y="4289766"/>
                <a:ext cx="674429" cy="1532030"/>
              </a:xfrm>
              <a:prstGeom prst="curvedConnector2">
                <a:avLst/>
              </a:prstGeom>
              <a:ln>
                <a:tailEnd type="stealth" w="lg" len="lg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 rot="21393113">
                <a:off x="5491657" y="4257320"/>
                <a:ext cx="1504226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cap="small" dirty="0" smtClean="0"/>
                  <a:t>Selectors</a:t>
                </a:r>
                <a:endParaRPr lang="en-US" sz="2400" cap="small" dirty="0"/>
              </a:p>
            </p:txBody>
          </p:sp>
        </p:grpSp>
        <p:cxnSp>
          <p:nvCxnSpPr>
            <p:cNvPr id="15" name="Straight Arrow Connector 14"/>
            <p:cNvCxnSpPr>
              <a:stCxn id="8" idx="1"/>
            </p:cNvCxnSpPr>
            <p:nvPr/>
          </p:nvCxnSpPr>
          <p:spPr>
            <a:xfrm flipH="1" flipV="1">
              <a:off x="3505200" y="4429158"/>
              <a:ext cx="905913" cy="45237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94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bst_is_leaf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(b)</a:t>
            </a:r>
            <a:r>
              <a:rPr lang="en-US" sz="2800" dirty="0" smtClean="0">
                <a:latin typeface="+mj-lt"/>
                <a:cs typeface="Consolas" pitchFamily="49" charset="0"/>
              </a:rPr>
              <a:t> returns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True</a:t>
            </a:r>
            <a:r>
              <a:rPr lang="en-US" sz="2800" dirty="0" smtClean="0">
                <a:latin typeface="+mj-lt"/>
                <a:cs typeface="Consolas" pitchFamily="49" charset="0"/>
              </a:rPr>
              <a:t> if the BST is a leaf: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bst_is_leaf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(b):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bst_left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(b) ==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empty_bst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and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bst_right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(b) ==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empty_bst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):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if b ==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empty_bst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return False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bst_datum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(b) == item: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____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bst_datum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(b) &gt; item: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(___________,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(____________,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(b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):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if b ==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empty_bst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return False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bst_datum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(b) == item: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True</a:t>
            </a:r>
            <a:endParaRPr lang="en-US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bst_datum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(b) &gt; item: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bst_left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(b)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has_num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bst_right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(b)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Notice that trees are also </a:t>
            </a:r>
            <a:r>
              <a:rPr lang="en-US" i="1" dirty="0" smtClean="0"/>
              <a:t>recursively defined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A tree is made from other trees –</a:t>
            </a:r>
          </a:p>
          <a:p>
            <a:pPr marL="0" indent="0" algn="ctr">
              <a:buNone/>
            </a:pPr>
            <a:r>
              <a:rPr lang="en-US" dirty="0" smtClean="0"/>
              <a:t>these trees are its </a:t>
            </a:r>
            <a:r>
              <a:rPr lang="en-US" i="1" dirty="0" err="1" smtClean="0"/>
              <a:t>subtrees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ITrees</a:t>
            </a:r>
            <a:r>
              <a:rPr lang="en-US" dirty="0" smtClean="0"/>
              <a:t> are useful for representing general tree-structures.</a:t>
            </a:r>
          </a:p>
          <a:p>
            <a:r>
              <a:rPr lang="en-US" dirty="0" smtClean="0"/>
              <a:t>Binary search trees allow us to search through data faster.</a:t>
            </a:r>
          </a:p>
          <a:p>
            <a:r>
              <a:rPr lang="en-US" b="1" i="1" dirty="0" smtClean="0"/>
              <a:t>Preview:</a:t>
            </a:r>
            <a:r>
              <a:rPr lang="en-US" dirty="0" smtClean="0"/>
              <a:t> Object-oriented programming: a brand new paradigm.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573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Luck Tonight!</a:t>
            </a:r>
            <a:endParaRPr lang="en-US" dirty="0"/>
          </a:p>
        </p:txBody>
      </p:sp>
      <p:pic>
        <p:nvPicPr>
          <p:cNvPr id="4098" name="Picture 2" descr="http://www.whosawesome.com/images/awes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83677"/>
            <a:ext cx="5638800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5794717"/>
            <a:ext cx="5638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http://www.whosawesome.com/images/awesome.jpg</a:t>
            </a:r>
          </a:p>
        </p:txBody>
      </p:sp>
    </p:spTree>
    <p:extLst>
      <p:ext uri="{BB962C8B-B14F-4D97-AF65-F5344CB8AC3E}">
        <p14:creationId xmlns:p14="http://schemas.microsoft.com/office/powerpoint/2010/main" val="19824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Tuples and </a:t>
            </a:r>
            <a:r>
              <a:rPr lang="en-US" dirty="0" err="1" smtClean="0"/>
              <a:t>IRLists</a:t>
            </a:r>
            <a:r>
              <a:rPr lang="en-US" dirty="0" smtClean="0"/>
              <a:t> are two </a:t>
            </a:r>
            <a:r>
              <a:rPr lang="en-US" i="1" dirty="0" smtClean="0"/>
              <a:t>different</a:t>
            </a:r>
            <a:r>
              <a:rPr lang="en-US" dirty="0" smtClean="0"/>
              <a:t> ways of representing </a:t>
            </a:r>
            <a:r>
              <a:rPr lang="en-US" i="1" dirty="0" smtClean="0"/>
              <a:t>lists of items</a:t>
            </a:r>
            <a:r>
              <a:rPr lang="en-US" dirty="0" smtClean="0"/>
              <a:t>: they are two different data structures, each with their own advantages and disadvantages.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 will compare them further in CS61B, but here is a preview.</a:t>
            </a:r>
          </a:p>
        </p:txBody>
      </p:sp>
    </p:spTree>
    <p:extLst>
      <p:ext uri="{BB962C8B-B14F-4D97-AF65-F5344CB8AC3E}">
        <p14:creationId xmlns:p14="http://schemas.microsoft.com/office/powerpoint/2010/main" val="25796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err="1" smtClean="0"/>
              <a:t>IRLists</a:t>
            </a:r>
            <a:r>
              <a:rPr lang="en-US" dirty="0" smtClean="0"/>
              <a:t> are recursively defined, tuples are not.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This gives </a:t>
            </a:r>
            <a:r>
              <a:rPr lang="en-US" dirty="0" err="1" smtClean="0"/>
              <a:t>IRLists</a:t>
            </a:r>
            <a:r>
              <a:rPr lang="en-US" dirty="0" smtClean="0"/>
              <a:t> an advantage when you want to perform a naturally recursive task, such as mapping a function on a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Which of the following methods is better?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map_irlist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fn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make_irlist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fn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irlist_first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)),</a:t>
            </a: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map_irlist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fn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                        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irlist_rest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)))</a:t>
            </a:r>
          </a:p>
          <a:p>
            <a:pPr marL="0" indent="0">
              <a:buNone/>
            </a:pP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map_tuple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fn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results = ()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for item in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results = results + 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fn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(item),)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return results</a:t>
            </a:r>
          </a:p>
        </p:txBody>
      </p:sp>
    </p:spTree>
    <p:extLst>
      <p:ext uri="{BB962C8B-B14F-4D97-AF65-F5344CB8AC3E}">
        <p14:creationId xmlns:p14="http://schemas.microsoft.com/office/powerpoint/2010/main" val="14009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map_irlist</a:t>
            </a:r>
            <a:r>
              <a:rPr lang="en-US" sz="3400" dirty="0" smtClean="0"/>
              <a:t> is better than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map_tuple</a:t>
            </a:r>
            <a:r>
              <a:rPr lang="en-US" sz="3400" dirty="0" smtClean="0"/>
              <a:t>.</a:t>
            </a:r>
          </a:p>
          <a:p>
            <a:pPr marL="0" indent="0" algn="ctr">
              <a:buNone/>
            </a:pPr>
            <a:endParaRPr lang="en-US" sz="3400" dirty="0" smtClean="0"/>
          </a:p>
          <a:p>
            <a:pPr marL="0" indent="0" algn="ctr">
              <a:buNone/>
            </a:pPr>
            <a:r>
              <a:rPr lang="en-US" sz="3400" dirty="0" err="1">
                <a:latin typeface="Consolas" pitchFamily="49" charset="0"/>
                <a:cs typeface="Consolas" pitchFamily="49" charset="0"/>
              </a:rPr>
              <a:t>map_tuple</a:t>
            </a:r>
            <a:r>
              <a:rPr lang="en-US" sz="3400" dirty="0" smtClean="0"/>
              <a:t> creates and discards temporary tuples, since </a:t>
            </a:r>
            <a:r>
              <a:rPr lang="en-US" sz="3400" i="1" dirty="0" smtClean="0"/>
              <a:t>tuples are immutable</a:t>
            </a:r>
            <a:r>
              <a:rPr lang="en-US" sz="3400" dirty="0" smtClean="0"/>
              <a:t>.</a:t>
            </a:r>
          </a:p>
          <a:p>
            <a:pPr marL="0" indent="0" algn="ctr">
              <a:buNone/>
            </a:pPr>
            <a:r>
              <a:rPr lang="en-US" sz="3400" dirty="0" err="1">
                <a:latin typeface="Consolas" pitchFamily="49" charset="0"/>
                <a:cs typeface="Consolas" pitchFamily="49" charset="0"/>
              </a:rPr>
              <a:t>map_irlist</a:t>
            </a:r>
            <a:r>
              <a:rPr lang="en-US" sz="3400" dirty="0" smtClean="0"/>
              <a:t> “tacks on” new items to the front of an existing (and growing) </a:t>
            </a:r>
            <a:r>
              <a:rPr lang="en-US" sz="3400" dirty="0" err="1" smtClean="0"/>
              <a:t>IRList</a:t>
            </a:r>
            <a:r>
              <a:rPr lang="en-US" sz="3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9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Tuples are unchanging sequences of data, which gives them an advantage when all you want to do is grab information from a sequence.</a:t>
            </a:r>
          </a:p>
        </p:txBody>
      </p:sp>
    </p:spTree>
    <p:extLst>
      <p:ext uri="{BB962C8B-B14F-4D97-AF65-F5344CB8AC3E}">
        <p14:creationId xmlns:p14="http://schemas.microsoft.com/office/powerpoint/2010/main" val="17182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of the following methods is better?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getitem_tuple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tup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def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getitem_irlist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== 0: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    return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irlist_first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getitem_irlist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irlist_rest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irl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), pos-1)</a:t>
            </a:r>
          </a:p>
        </p:txBody>
      </p:sp>
    </p:spTree>
    <p:extLst>
      <p:ext uri="{BB962C8B-B14F-4D97-AF65-F5344CB8AC3E}">
        <p14:creationId xmlns:p14="http://schemas.microsoft.com/office/powerpoint/2010/main" val="22014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Extra: Tuples versus </a:t>
            </a:r>
            <a:r>
              <a:rPr lang="en-US" dirty="0" err="1" smtClean="0"/>
              <a:t>IRLists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getitem_tuple</a:t>
            </a:r>
            <a:r>
              <a:rPr lang="en-US" sz="3400" dirty="0" smtClean="0"/>
              <a:t> is better than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getitem_irlist</a:t>
            </a:r>
            <a:r>
              <a:rPr lang="en-US" sz="3400" dirty="0" smtClean="0"/>
              <a:t>.</a:t>
            </a:r>
          </a:p>
          <a:p>
            <a:pPr marL="0" indent="0" algn="ctr">
              <a:buNone/>
            </a:pPr>
            <a:endParaRPr lang="en-US" sz="3400" dirty="0" smtClean="0"/>
          </a:p>
          <a:p>
            <a:pPr marL="0" indent="0" algn="ctr">
              <a:buNone/>
            </a:pPr>
            <a:r>
              <a:rPr lang="en-US" sz="3400" dirty="0" smtClean="0"/>
              <a:t>Indexing into a tuple takes (</a:t>
            </a:r>
            <a:r>
              <a:rPr lang="en-US" sz="3400" i="1" dirty="0" smtClean="0"/>
              <a:t>on average</a:t>
            </a:r>
            <a:r>
              <a:rPr lang="en-US" sz="3400" dirty="0" smtClean="0"/>
              <a:t>) constant time, but indexing into an </a:t>
            </a:r>
            <a:r>
              <a:rPr lang="en-US" sz="3400" dirty="0" err="1" smtClean="0"/>
              <a:t>IRList</a:t>
            </a:r>
            <a:r>
              <a:rPr lang="en-US" sz="3400" dirty="0" smtClean="0"/>
              <a:t> takes linear time.</a:t>
            </a:r>
          </a:p>
        </p:txBody>
      </p:sp>
    </p:spTree>
    <p:extLst>
      <p:ext uri="{BB962C8B-B14F-4D97-AF65-F5344CB8AC3E}">
        <p14:creationId xmlns:p14="http://schemas.microsoft.com/office/powerpoint/2010/main" val="15819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Trees</a:t>
            </a:r>
            <a:endParaRPr lang="en-US" dirty="0"/>
          </a:p>
        </p:txBody>
      </p:sp>
      <p:cxnSp>
        <p:nvCxnSpPr>
          <p:cNvPr id="9" name="Straight Connector 8"/>
          <p:cNvCxnSpPr>
            <a:stCxn id="13" idx="7"/>
            <a:endCxn id="362" idx="3"/>
          </p:cNvCxnSpPr>
          <p:nvPr/>
        </p:nvCxnSpPr>
        <p:spPr>
          <a:xfrm flipV="1">
            <a:off x="3084978" y="3301784"/>
            <a:ext cx="1045323" cy="11599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62" idx="5"/>
            <a:endCxn id="14" idx="1"/>
          </p:cNvCxnSpPr>
          <p:nvPr/>
        </p:nvCxnSpPr>
        <p:spPr>
          <a:xfrm>
            <a:off x="4992405" y="3301784"/>
            <a:ext cx="1129743" cy="115990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44326" y="4338936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5943600" y="4338936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grpSp>
        <p:nvGrpSpPr>
          <p:cNvPr id="382" name="Group 381"/>
          <p:cNvGrpSpPr/>
          <p:nvPr/>
        </p:nvGrpSpPr>
        <p:grpSpPr>
          <a:xfrm>
            <a:off x="1891927" y="1816954"/>
            <a:ext cx="4737473" cy="2521982"/>
            <a:chOff x="1752601" y="1288018"/>
            <a:chExt cx="4737473" cy="2521982"/>
          </a:xfrm>
        </p:grpSpPr>
        <p:sp>
          <p:nvSpPr>
            <p:cNvPr id="370" name="TextBox 369"/>
            <p:cNvSpPr txBox="1"/>
            <p:nvPr/>
          </p:nvSpPr>
          <p:spPr>
            <a:xfrm>
              <a:off x="1752601" y="1288018"/>
              <a:ext cx="1021510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Nodes</a:t>
              </a:r>
              <a:endParaRPr lang="en-US" sz="2400" dirty="0"/>
            </a:p>
          </p:txBody>
        </p:sp>
        <p:cxnSp>
          <p:nvCxnSpPr>
            <p:cNvPr id="374" name="Curved Connector 373"/>
            <p:cNvCxnSpPr>
              <a:stCxn id="370" idx="3"/>
            </p:cNvCxnSpPr>
            <p:nvPr/>
          </p:nvCxnSpPr>
          <p:spPr>
            <a:xfrm>
              <a:off x="2774111" y="1518851"/>
              <a:ext cx="1038316" cy="957649"/>
            </a:xfrm>
            <a:prstGeom prst="curvedConnector3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Curved Connector 374"/>
            <p:cNvCxnSpPr>
              <a:stCxn id="370" idx="3"/>
              <a:endCxn id="14" idx="0"/>
            </p:cNvCxnSpPr>
            <p:nvPr/>
          </p:nvCxnSpPr>
          <p:spPr>
            <a:xfrm>
              <a:off x="2774111" y="1518851"/>
              <a:ext cx="3715963" cy="2291149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Curved Connector 377"/>
            <p:cNvCxnSpPr>
              <a:stCxn id="370" idx="2"/>
              <a:endCxn id="13" idx="0"/>
            </p:cNvCxnSpPr>
            <p:nvPr/>
          </p:nvCxnSpPr>
          <p:spPr>
            <a:xfrm rot="16200000" flipH="1">
              <a:off x="1396920" y="2616119"/>
              <a:ext cx="2060317" cy="327444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9" name="Group 398"/>
          <p:cNvGrpSpPr/>
          <p:nvPr/>
        </p:nvGrpSpPr>
        <p:grpSpPr>
          <a:xfrm>
            <a:off x="3607640" y="3881737"/>
            <a:ext cx="1903785" cy="1228128"/>
            <a:chOff x="3468314" y="3352801"/>
            <a:chExt cx="1903785" cy="1228128"/>
          </a:xfrm>
        </p:grpSpPr>
        <p:sp>
          <p:nvSpPr>
            <p:cNvPr id="384" name="TextBox 383"/>
            <p:cNvSpPr txBox="1"/>
            <p:nvPr/>
          </p:nvSpPr>
          <p:spPr>
            <a:xfrm>
              <a:off x="3612986" y="4119264"/>
              <a:ext cx="1505488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Branches</a:t>
              </a:r>
              <a:endParaRPr lang="en-US" sz="2400" dirty="0"/>
            </a:p>
          </p:txBody>
        </p:sp>
        <p:cxnSp>
          <p:nvCxnSpPr>
            <p:cNvPr id="386" name="Curved Connector 385"/>
            <p:cNvCxnSpPr>
              <a:stCxn id="384" idx="3"/>
            </p:cNvCxnSpPr>
            <p:nvPr/>
          </p:nvCxnSpPr>
          <p:spPr>
            <a:xfrm flipV="1">
              <a:off x="5118474" y="3352801"/>
              <a:ext cx="253625" cy="997296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Curved Connector 386"/>
            <p:cNvCxnSpPr>
              <a:stCxn id="384" idx="1"/>
            </p:cNvCxnSpPr>
            <p:nvPr/>
          </p:nvCxnSpPr>
          <p:spPr>
            <a:xfrm rot="10800000">
              <a:off x="3468314" y="3352801"/>
              <a:ext cx="144673" cy="997297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0" name="TextBox 399"/>
          <p:cNvSpPr txBox="1"/>
          <p:nvPr/>
        </p:nvSpPr>
        <p:spPr>
          <a:xfrm rot="268341">
            <a:off x="5715000" y="2024525"/>
            <a:ext cx="31242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is a </a:t>
            </a:r>
            <a:r>
              <a:rPr lang="en-US" sz="2400" b="1" i="1" dirty="0" smtClean="0"/>
              <a:t>parent</a:t>
            </a:r>
            <a:r>
              <a:rPr lang="en-US" sz="2400" dirty="0" smtClean="0"/>
              <a:t> to B and C</a:t>
            </a:r>
            <a:endParaRPr lang="en-US" sz="2400" dirty="0"/>
          </a:p>
        </p:txBody>
      </p:sp>
      <p:sp>
        <p:nvSpPr>
          <p:cNvPr id="401" name="TextBox 400"/>
          <p:cNvSpPr txBox="1"/>
          <p:nvPr/>
        </p:nvSpPr>
        <p:spPr>
          <a:xfrm rot="21316178">
            <a:off x="5524939" y="5452685"/>
            <a:ext cx="3242709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 and C are </a:t>
            </a:r>
            <a:r>
              <a:rPr lang="en-US" sz="2400" b="1" i="1" dirty="0" smtClean="0"/>
              <a:t>children</a:t>
            </a:r>
            <a:r>
              <a:rPr lang="en-US" sz="2400" dirty="0" smtClean="0"/>
              <a:t> of A</a:t>
            </a:r>
            <a:endParaRPr lang="en-US" sz="2400" dirty="0"/>
          </a:p>
        </p:txBody>
      </p:sp>
      <p:sp>
        <p:nvSpPr>
          <p:cNvPr id="362" name="Oval 361"/>
          <p:cNvSpPr/>
          <p:nvPr/>
        </p:nvSpPr>
        <p:spPr>
          <a:xfrm>
            <a:off x="3951753" y="2586336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093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  <p:bldP spid="4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Trees</a:t>
            </a:r>
            <a:endParaRPr lang="en-US" dirty="0"/>
          </a:p>
        </p:txBody>
      </p:sp>
      <p:cxnSp>
        <p:nvCxnSpPr>
          <p:cNvPr id="4" name="Straight Connector 3"/>
          <p:cNvCxnSpPr>
            <a:stCxn id="15" idx="0"/>
            <a:endCxn id="14" idx="3"/>
          </p:cNvCxnSpPr>
          <p:nvPr/>
        </p:nvCxnSpPr>
        <p:spPr>
          <a:xfrm flipV="1">
            <a:off x="6037728" y="3296756"/>
            <a:ext cx="376146" cy="37144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4" idx="5"/>
            <a:endCxn id="16" idx="0"/>
          </p:cNvCxnSpPr>
          <p:nvPr/>
        </p:nvCxnSpPr>
        <p:spPr>
          <a:xfrm>
            <a:off x="7275978" y="3296756"/>
            <a:ext cx="648822" cy="35239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8" idx="0"/>
            <a:endCxn id="17" idx="3"/>
          </p:cNvCxnSpPr>
          <p:nvPr/>
        </p:nvCxnSpPr>
        <p:spPr>
          <a:xfrm flipV="1">
            <a:off x="962025" y="4383646"/>
            <a:ext cx="576171" cy="49315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7" idx="5"/>
            <a:endCxn id="19" idx="0"/>
          </p:cNvCxnSpPr>
          <p:nvPr/>
        </p:nvCxnSpPr>
        <p:spPr>
          <a:xfrm>
            <a:off x="2400300" y="4383646"/>
            <a:ext cx="438150" cy="49315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7" idx="0"/>
            <a:endCxn id="13" idx="3"/>
          </p:cNvCxnSpPr>
          <p:nvPr/>
        </p:nvCxnSpPr>
        <p:spPr>
          <a:xfrm flipV="1">
            <a:off x="1969248" y="3278746"/>
            <a:ext cx="723900" cy="3894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3" idx="7"/>
            <a:endCxn id="12" idx="3"/>
          </p:cNvCxnSpPr>
          <p:nvPr/>
        </p:nvCxnSpPr>
        <p:spPr>
          <a:xfrm flipV="1">
            <a:off x="3555252" y="2372798"/>
            <a:ext cx="585696" cy="3132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5"/>
            <a:endCxn id="14" idx="1"/>
          </p:cNvCxnSpPr>
          <p:nvPr/>
        </p:nvCxnSpPr>
        <p:spPr>
          <a:xfrm>
            <a:off x="5003052" y="2372798"/>
            <a:ext cx="1410822" cy="33126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" idx="0"/>
            <a:endCxn id="13" idx="5"/>
          </p:cNvCxnSpPr>
          <p:nvPr/>
        </p:nvCxnSpPr>
        <p:spPr>
          <a:xfrm flipH="1" flipV="1">
            <a:off x="3555252" y="3278746"/>
            <a:ext cx="788148" cy="3894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1657350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fib(4)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514600" y="2563298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fib(3)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235326" y="2581308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fib(2)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5428128" y="3668198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fib(1)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7315200" y="3649148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fib(0)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1359648" y="3668198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fib(2)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352425" y="4876800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fib(1)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2228850" y="4876800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fib(0)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3733800" y="3668198"/>
            <a:ext cx="1219200" cy="8382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fib(1)</a:t>
            </a:r>
            <a:endParaRPr lang="en-US" sz="24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1888285" y="1288018"/>
            <a:ext cx="2074115" cy="788432"/>
            <a:chOff x="1888285" y="1288018"/>
            <a:chExt cx="2074115" cy="788432"/>
          </a:xfrm>
        </p:grpSpPr>
        <p:sp>
          <p:nvSpPr>
            <p:cNvPr id="44" name="TextBox 43"/>
            <p:cNvSpPr txBox="1"/>
            <p:nvPr/>
          </p:nvSpPr>
          <p:spPr>
            <a:xfrm>
              <a:off x="1888285" y="1288018"/>
              <a:ext cx="885825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Root</a:t>
              </a:r>
              <a:endParaRPr lang="en-US" sz="2400" dirty="0"/>
            </a:p>
          </p:txBody>
        </p:sp>
        <p:cxnSp>
          <p:nvCxnSpPr>
            <p:cNvPr id="46" name="Curved Connector 45"/>
            <p:cNvCxnSpPr>
              <a:stCxn id="44" idx="3"/>
              <a:endCxn id="12" idx="2"/>
            </p:cNvCxnSpPr>
            <p:nvPr/>
          </p:nvCxnSpPr>
          <p:spPr>
            <a:xfrm>
              <a:off x="2774110" y="1518851"/>
              <a:ext cx="1188290" cy="557599"/>
            </a:xfrm>
            <a:prstGeom prst="curvedConnector3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52426" y="4487348"/>
            <a:ext cx="7572375" cy="1761052"/>
            <a:chOff x="352426" y="4487348"/>
            <a:chExt cx="7572375" cy="1761052"/>
          </a:xfrm>
        </p:grpSpPr>
        <p:cxnSp>
          <p:nvCxnSpPr>
            <p:cNvPr id="50" name="Curved Connector 49"/>
            <p:cNvCxnSpPr>
              <a:stCxn id="49" idx="0"/>
              <a:endCxn id="16" idx="4"/>
            </p:cNvCxnSpPr>
            <p:nvPr/>
          </p:nvCxnSpPr>
          <p:spPr>
            <a:xfrm rot="5400000" flipH="1" flipV="1">
              <a:off x="6339393" y="4201328"/>
              <a:ext cx="1299387" cy="1871428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49" idx="0"/>
              <a:endCxn id="15" idx="4"/>
            </p:cNvCxnSpPr>
            <p:nvPr/>
          </p:nvCxnSpPr>
          <p:spPr>
            <a:xfrm rot="16200000" flipV="1">
              <a:off x="5405382" y="5138745"/>
              <a:ext cx="1280337" cy="15644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>
              <a:stCxn id="49" idx="0"/>
              <a:endCxn id="20" idx="4"/>
            </p:cNvCxnSpPr>
            <p:nvPr/>
          </p:nvCxnSpPr>
          <p:spPr>
            <a:xfrm rot="16200000" flipV="1">
              <a:off x="4558218" y="4291581"/>
              <a:ext cx="1280337" cy="1709972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Curved Connector 58"/>
            <p:cNvCxnSpPr>
              <a:stCxn id="49" idx="1"/>
              <a:endCxn id="19" idx="6"/>
            </p:cNvCxnSpPr>
            <p:nvPr/>
          </p:nvCxnSpPr>
          <p:spPr>
            <a:xfrm rot="10800000">
              <a:off x="3448050" y="5295900"/>
              <a:ext cx="2029294" cy="721668"/>
            </a:xfrm>
            <a:prstGeom prst="curvedConnector3">
              <a:avLst>
                <a:gd name="adj1" fmla="val 50000"/>
              </a:avLst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49" idx="1"/>
              <a:endCxn id="18" idx="2"/>
            </p:cNvCxnSpPr>
            <p:nvPr/>
          </p:nvCxnSpPr>
          <p:spPr>
            <a:xfrm rot="10800000">
              <a:off x="352426" y="5295900"/>
              <a:ext cx="5124919" cy="721668"/>
            </a:xfrm>
            <a:prstGeom prst="curvedConnector3">
              <a:avLst>
                <a:gd name="adj1" fmla="val 104461"/>
              </a:avLst>
            </a:prstGeom>
            <a:ln>
              <a:prstDash val="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477344" y="5786735"/>
              <a:ext cx="1152056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Leaves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37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Immutable Trees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9790" y="1301261"/>
            <a:ext cx="8595610" cy="487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(1,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   (</a:t>
            </a:r>
            <a:r>
              <a:rPr lang="en-US" sz="3400" b="1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3400" b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(2)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34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3400" b="1" dirty="0" err="1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34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(3,</a:t>
            </a:r>
          </a:p>
          <a:p>
            <a:pPr marL="0" indent="0">
              <a:buNone/>
            </a:pPr>
            <a:r>
              <a:rPr lang="en-US" sz="3400" b="1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sz="34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3400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(4)</a:t>
            </a:r>
            <a:r>
              <a:rPr lang="en-US" sz="34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3400" b="1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sz="3400" b="1" dirty="0" err="1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3400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(5)</a:t>
            </a:r>
            <a:r>
              <a:rPr lang="en-US" sz="34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))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34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34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3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(6,</a:t>
            </a:r>
          </a:p>
          <a:p>
            <a:pPr marL="0" indent="0">
              <a:buNone/>
            </a:pPr>
            <a:r>
              <a:rPr lang="en-US" sz="3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b="1" dirty="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sz="3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b="1" dirty="0" err="1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make_itree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(7)</a:t>
            </a:r>
            <a:r>
              <a:rPr lang="en-US" sz="34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,))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6118485" y="1219200"/>
            <a:ext cx="2873115" cy="3482515"/>
            <a:chOff x="152400" y="1541584"/>
            <a:chExt cx="4202381" cy="4402013"/>
          </a:xfrm>
        </p:grpSpPr>
        <p:cxnSp>
          <p:nvCxnSpPr>
            <p:cNvPr id="4" name="Straight Connector 3"/>
            <p:cNvCxnSpPr>
              <a:stCxn id="6" idx="0"/>
              <a:endCxn id="8" idx="3"/>
            </p:cNvCxnSpPr>
            <p:nvPr/>
          </p:nvCxnSpPr>
          <p:spPr>
            <a:xfrm flipV="1">
              <a:off x="762000" y="2257032"/>
              <a:ext cx="975717" cy="780362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8" idx="5"/>
              <a:endCxn id="7" idx="0"/>
            </p:cNvCxnSpPr>
            <p:nvPr/>
          </p:nvCxnSpPr>
          <p:spPr>
            <a:xfrm>
              <a:off x="2599821" y="2257032"/>
              <a:ext cx="1057779" cy="75286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5" idx="0"/>
              <a:endCxn id="8" idx="4"/>
            </p:cNvCxnSpPr>
            <p:nvPr/>
          </p:nvCxnSpPr>
          <p:spPr>
            <a:xfrm flipV="1">
              <a:off x="2168769" y="2379784"/>
              <a:ext cx="0" cy="63011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4" idx="0"/>
              <a:endCxn id="7" idx="4"/>
            </p:cNvCxnSpPr>
            <p:nvPr/>
          </p:nvCxnSpPr>
          <p:spPr>
            <a:xfrm flipH="1" flipV="1">
              <a:off x="3657600" y="3848100"/>
              <a:ext cx="87582" cy="4191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9" idx="0"/>
              <a:endCxn id="15" idx="3"/>
            </p:cNvCxnSpPr>
            <p:nvPr/>
          </p:nvCxnSpPr>
          <p:spPr>
            <a:xfrm flipV="1">
              <a:off x="1535723" y="3725348"/>
              <a:ext cx="201994" cy="541852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3" idx="0"/>
              <a:endCxn id="15" idx="5"/>
            </p:cNvCxnSpPr>
            <p:nvPr/>
          </p:nvCxnSpPr>
          <p:spPr>
            <a:xfrm flipH="1" flipV="1">
              <a:off x="2599821" y="3725348"/>
              <a:ext cx="142271" cy="1380049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048000" y="3009900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135582" y="4267201"/>
              <a:ext cx="1219199" cy="8382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7</a:t>
              </a:r>
              <a:endParaRPr lang="en-US" sz="24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132492" y="5105398"/>
              <a:ext cx="1219199" cy="83819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5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26123" y="4267200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559169" y="3009900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52400" y="303739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59169" y="1541584"/>
              <a:ext cx="1219200" cy="8382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82462" y="1194355"/>
            <a:ext cx="1149064" cy="541069"/>
            <a:chOff x="3282462" y="1194355"/>
            <a:chExt cx="1149064" cy="541069"/>
          </a:xfrm>
        </p:grpSpPr>
        <p:sp>
          <p:nvSpPr>
            <p:cNvPr id="87" name="Freeform 86"/>
            <p:cNvSpPr/>
            <p:nvPr/>
          </p:nvSpPr>
          <p:spPr>
            <a:xfrm>
              <a:off x="3282462" y="1194355"/>
              <a:ext cx="820615" cy="247583"/>
            </a:xfrm>
            <a:custGeom>
              <a:avLst/>
              <a:gdLst>
                <a:gd name="connsiteX0" fmla="*/ 820615 w 820615"/>
                <a:gd name="connsiteY0" fmla="*/ 165522 h 247583"/>
                <a:gd name="connsiteX1" fmla="*/ 609600 w 820615"/>
                <a:gd name="connsiteY1" fmla="*/ 1399 h 247583"/>
                <a:gd name="connsiteX2" fmla="*/ 0 w 820615"/>
                <a:gd name="connsiteY2" fmla="*/ 247583 h 24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0615" h="247583">
                  <a:moveTo>
                    <a:pt x="820615" y="165522"/>
                  </a:moveTo>
                  <a:cubicBezTo>
                    <a:pt x="783492" y="76622"/>
                    <a:pt x="746369" y="-12278"/>
                    <a:pt x="609600" y="1399"/>
                  </a:cubicBezTo>
                  <a:cubicBezTo>
                    <a:pt x="472831" y="15076"/>
                    <a:pt x="236415" y="131329"/>
                    <a:pt x="0" y="247583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794044" y="1366092"/>
              <a:ext cx="637482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Root</a:t>
              </a:r>
              <a:endParaRPr lang="en-US" dirty="0"/>
            </a:p>
          </p:txBody>
        </p:sp>
      </p:grpSp>
      <p:sp>
        <p:nvSpPr>
          <p:cNvPr id="96" name="Freeform 95"/>
          <p:cNvSpPr/>
          <p:nvPr/>
        </p:nvSpPr>
        <p:spPr>
          <a:xfrm>
            <a:off x="1205176" y="2824762"/>
            <a:ext cx="330547" cy="363915"/>
          </a:xfrm>
          <a:custGeom>
            <a:avLst/>
            <a:gdLst>
              <a:gd name="connsiteX0" fmla="*/ 37470 w 330547"/>
              <a:gd name="connsiteY0" fmla="*/ 363915 h 363915"/>
              <a:gd name="connsiteX1" fmla="*/ 25747 w 330547"/>
              <a:gd name="connsiteY1" fmla="*/ 35669 h 363915"/>
              <a:gd name="connsiteX2" fmla="*/ 330547 w 330547"/>
              <a:gd name="connsiteY2" fmla="*/ 23946 h 3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47" h="363915">
                <a:moveTo>
                  <a:pt x="37470" y="363915"/>
                </a:moveTo>
                <a:cubicBezTo>
                  <a:pt x="7185" y="228122"/>
                  <a:pt x="-23099" y="92330"/>
                  <a:pt x="25747" y="35669"/>
                </a:cubicBezTo>
                <a:cubicBezTo>
                  <a:pt x="74593" y="-20993"/>
                  <a:pt x="202570" y="1476"/>
                  <a:pt x="330547" y="23946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98111" y="3927231"/>
            <a:ext cx="590720" cy="903775"/>
          </a:xfrm>
          <a:custGeom>
            <a:avLst/>
            <a:gdLst>
              <a:gd name="connsiteX0" fmla="*/ 86627 w 590720"/>
              <a:gd name="connsiteY0" fmla="*/ 0 h 903775"/>
              <a:gd name="connsiteX1" fmla="*/ 39735 w 590720"/>
              <a:gd name="connsiteY1" fmla="*/ 808892 h 903775"/>
              <a:gd name="connsiteX2" fmla="*/ 590720 w 590720"/>
              <a:gd name="connsiteY2" fmla="*/ 855784 h 9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720" h="903775">
                <a:moveTo>
                  <a:pt x="86627" y="0"/>
                </a:moveTo>
                <a:cubicBezTo>
                  <a:pt x="21173" y="333130"/>
                  <a:pt x="-44280" y="666261"/>
                  <a:pt x="39735" y="808892"/>
                </a:cubicBezTo>
                <a:cubicBezTo>
                  <a:pt x="123750" y="951523"/>
                  <a:pt x="357235" y="903653"/>
                  <a:pt x="590720" y="855784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76200" y="2286000"/>
            <a:ext cx="1828800" cy="1658815"/>
            <a:chOff x="228600" y="2379785"/>
            <a:chExt cx="1828800" cy="1658815"/>
          </a:xfrm>
        </p:grpSpPr>
        <p:sp>
          <p:nvSpPr>
            <p:cNvPr id="90" name="Freeform 89"/>
            <p:cNvSpPr/>
            <p:nvPr/>
          </p:nvSpPr>
          <p:spPr>
            <a:xfrm>
              <a:off x="1070644" y="2379785"/>
              <a:ext cx="377155" cy="973015"/>
            </a:xfrm>
            <a:custGeom>
              <a:avLst/>
              <a:gdLst>
                <a:gd name="connsiteX0" fmla="*/ 78217 w 242340"/>
                <a:gd name="connsiteY0" fmla="*/ 973015 h 973015"/>
                <a:gd name="connsiteX1" fmla="*/ 7878 w 242340"/>
                <a:gd name="connsiteY1" fmla="*/ 211015 h 973015"/>
                <a:gd name="connsiteX2" fmla="*/ 242340 w 242340"/>
                <a:gd name="connsiteY2" fmla="*/ 0 h 97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340" h="973015">
                  <a:moveTo>
                    <a:pt x="78217" y="973015"/>
                  </a:moveTo>
                  <a:cubicBezTo>
                    <a:pt x="29370" y="673099"/>
                    <a:pt x="-19476" y="373184"/>
                    <a:pt x="7878" y="211015"/>
                  </a:cubicBezTo>
                  <a:cubicBezTo>
                    <a:pt x="35232" y="48846"/>
                    <a:pt x="138786" y="24423"/>
                    <a:pt x="24234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8600" y="3280012"/>
              <a:ext cx="1828800" cy="7585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Tuple of children</a:t>
              </a:r>
            </a:p>
            <a:p>
              <a:pPr algn="ctr"/>
              <a:r>
                <a:rPr lang="en-US" dirty="0" smtClean="0"/>
                <a:t>(each is an ITree!)</a:t>
              </a:r>
              <a:endParaRPr lang="en-US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70829" y="2403231"/>
            <a:ext cx="1523662" cy="515556"/>
            <a:chOff x="4470829" y="2403231"/>
            <a:chExt cx="1523662" cy="515556"/>
          </a:xfrm>
        </p:grpSpPr>
        <p:sp>
          <p:nvSpPr>
            <p:cNvPr id="92" name="TextBox 91"/>
            <p:cNvSpPr txBox="1"/>
            <p:nvPr/>
          </p:nvSpPr>
          <p:spPr>
            <a:xfrm>
              <a:off x="4724400" y="2549455"/>
              <a:ext cx="127009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No children</a:t>
              </a:r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470829" y="2403231"/>
              <a:ext cx="253571" cy="330187"/>
            </a:xfrm>
            <a:custGeom>
              <a:avLst/>
              <a:gdLst>
                <a:gd name="connsiteX0" fmla="*/ 253571 w 253571"/>
                <a:gd name="connsiteY0" fmla="*/ 316523 h 330187"/>
                <a:gd name="connsiteX1" fmla="*/ 30833 w 253571"/>
                <a:gd name="connsiteY1" fmla="*/ 293077 h 330187"/>
                <a:gd name="connsiteX2" fmla="*/ 7386 w 253571"/>
                <a:gd name="connsiteY2" fmla="*/ 0 h 3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3571" h="330187">
                  <a:moveTo>
                    <a:pt x="253571" y="316523"/>
                  </a:moveTo>
                  <a:cubicBezTo>
                    <a:pt x="162717" y="331177"/>
                    <a:pt x="71864" y="345831"/>
                    <a:pt x="30833" y="293077"/>
                  </a:cubicBezTo>
                  <a:cubicBezTo>
                    <a:pt x="-10198" y="240323"/>
                    <a:pt x="-1406" y="120161"/>
                    <a:pt x="7386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36030" y="5615354"/>
            <a:ext cx="1527982" cy="612613"/>
            <a:chOff x="5436030" y="5615354"/>
            <a:chExt cx="1527982" cy="612613"/>
          </a:xfrm>
        </p:grpSpPr>
        <p:sp>
          <p:nvSpPr>
            <p:cNvPr id="99" name="Freeform 98"/>
            <p:cNvSpPr/>
            <p:nvPr/>
          </p:nvSpPr>
          <p:spPr>
            <a:xfrm>
              <a:off x="6013938" y="5615354"/>
              <a:ext cx="164124" cy="246184"/>
            </a:xfrm>
            <a:custGeom>
              <a:avLst/>
              <a:gdLst>
                <a:gd name="connsiteX0" fmla="*/ 164124 w 164124"/>
                <a:gd name="connsiteY0" fmla="*/ 246184 h 246184"/>
                <a:gd name="connsiteX1" fmla="*/ 0 w 164124"/>
                <a:gd name="connsiteY1" fmla="*/ 0 h 24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124" h="246184">
                  <a:moveTo>
                    <a:pt x="164124" y="246184"/>
                  </a:moveTo>
                  <a:lnTo>
                    <a:pt x="0" y="0"/>
                  </a:ln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36030" y="5858635"/>
              <a:ext cx="152798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Only one child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59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lec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lec10</Template>
  <TotalTime>5415</TotalTime>
  <Words>2806</Words>
  <Application>Microsoft Office PowerPoint</Application>
  <PresentationFormat>On-screen Show (4:3)</PresentationFormat>
  <Paragraphs>594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lec10</vt:lpstr>
      <vt:lpstr>CS61A Lecture 12 Immutable Trees</vt:lpstr>
      <vt:lpstr>Computer Science in the News</vt:lpstr>
      <vt:lpstr>Today</vt:lpstr>
      <vt:lpstr>Review: Hierarchical Data</vt:lpstr>
      <vt:lpstr>Review: Trees</vt:lpstr>
      <vt:lpstr>Review: Trees</vt:lpstr>
      <vt:lpstr>Review: Trees</vt:lpstr>
      <vt:lpstr>Review: Trees</vt:lpstr>
      <vt:lpstr>Review: Immutable Trees</vt:lpstr>
      <vt:lpstr>Review: Immutable Trees</vt:lpstr>
      <vt:lpstr>Review: ITrees</vt:lpstr>
      <vt:lpstr>Review: Operating on ITrees</vt:lpstr>
      <vt:lpstr>Example: Operating on ITrees</vt:lpstr>
      <vt:lpstr>Example: Operating on ITrees</vt:lpstr>
      <vt:lpstr>Example: Operating on ITrees</vt:lpstr>
      <vt:lpstr>Mutual Recursion</vt:lpstr>
      <vt:lpstr>Example: Operating on ITrees</vt:lpstr>
      <vt:lpstr>Practice: Operating on ITrees</vt:lpstr>
      <vt:lpstr>Practice: Operating on ITrees</vt:lpstr>
      <vt:lpstr>Practice: Operating on ITrees</vt:lpstr>
      <vt:lpstr>Practice: Operating on ITrees</vt:lpstr>
      <vt:lpstr>Practice: Operating on ITrees</vt:lpstr>
      <vt:lpstr>Practice: Operating on ITrees</vt:lpstr>
      <vt:lpstr>Practice: Operating on ITrees</vt:lpstr>
      <vt:lpstr>Practice: Operating on ITrees</vt:lpstr>
      <vt:lpstr>Practice: Operating on ITrees</vt:lpstr>
      <vt:lpstr>Practice: Operating on ITrees</vt:lpstr>
      <vt:lpstr>Practice: Operating on ITrees</vt:lpstr>
      <vt:lpstr>Announcements</vt:lpstr>
      <vt:lpstr>Announcements</vt:lpstr>
      <vt:lpstr>Announcements</vt:lpstr>
      <vt:lpstr>Break</vt:lpstr>
      <vt:lpstr>Problem Solving: Searching</vt:lpstr>
      <vt:lpstr>Problem Solving: Searching</vt:lpstr>
      <vt:lpstr>Problem Solving: Searching</vt:lpstr>
      <vt:lpstr>Problem Solving: Searching</vt:lpstr>
      <vt:lpstr>Trees in Real Life: Binary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Trees in Real Life: Binary Search Trees</vt:lpstr>
      <vt:lpstr>Logarithmic Algorithm</vt:lpstr>
      <vt:lpstr>Logarithmic Algorithm</vt:lpstr>
      <vt:lpstr>Logarithmic Algorithm</vt:lpstr>
      <vt:lpstr>Trees in Real Life: Binary Search Trees</vt:lpstr>
      <vt:lpstr>BST ADT</vt:lpstr>
      <vt:lpstr>BST ADT</vt:lpstr>
      <vt:lpstr>BST ADT</vt:lpstr>
      <vt:lpstr>BST ADT</vt:lpstr>
      <vt:lpstr>Conclusion</vt:lpstr>
      <vt:lpstr>Good Luck Tonight!</vt:lpstr>
      <vt:lpstr>Extra: Tuples versus IRLists</vt:lpstr>
      <vt:lpstr>Extra: Tuples versus IRLists</vt:lpstr>
      <vt:lpstr>Extra: Tuples versus IRLists</vt:lpstr>
      <vt:lpstr>Extra: Tuples versus IRLists</vt:lpstr>
      <vt:lpstr>Extra: Tuples versus IRLists</vt:lpstr>
      <vt:lpstr>Extra: Tuples versus IRLists</vt:lpstr>
      <vt:lpstr>Extra: Tuples versus IRLists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CS61A Lecture 11 Immutable Trees</dc:title>
  <dc:creator>Tom</dc:creator>
  <cp:lastModifiedBy>advancedversion</cp:lastModifiedBy>
  <cp:revision>347</cp:revision>
  <cp:lastPrinted>2012-07-09T17:05:23Z</cp:lastPrinted>
  <dcterms:created xsi:type="dcterms:W3CDTF">2012-07-05T04:51:41Z</dcterms:created>
  <dcterms:modified xsi:type="dcterms:W3CDTF">2012-07-10T22:06:28Z</dcterms:modified>
</cp:coreProperties>
</file>