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7"/>
  </p:notesMasterIdLst>
  <p:handoutMasterIdLst>
    <p:handoutMasterId r:id="rId58"/>
  </p:handoutMasterIdLst>
  <p:sldIdLst>
    <p:sldId id="256" r:id="rId2"/>
    <p:sldId id="290" r:id="rId3"/>
    <p:sldId id="344" r:id="rId4"/>
    <p:sldId id="291" r:id="rId5"/>
    <p:sldId id="292" r:id="rId6"/>
    <p:sldId id="298" r:id="rId7"/>
    <p:sldId id="297" r:id="rId8"/>
    <p:sldId id="293" r:id="rId9"/>
    <p:sldId id="294" r:id="rId10"/>
    <p:sldId id="307" r:id="rId11"/>
    <p:sldId id="295" r:id="rId12"/>
    <p:sldId id="296" r:id="rId13"/>
    <p:sldId id="301" r:id="rId14"/>
    <p:sldId id="302" r:id="rId15"/>
    <p:sldId id="303" r:id="rId16"/>
    <p:sldId id="304" r:id="rId17"/>
    <p:sldId id="305" r:id="rId18"/>
    <p:sldId id="306" r:id="rId19"/>
    <p:sldId id="308" r:id="rId20"/>
    <p:sldId id="309" r:id="rId21"/>
    <p:sldId id="310" r:id="rId22"/>
    <p:sldId id="299" r:id="rId23"/>
    <p:sldId id="300" r:id="rId24"/>
    <p:sldId id="311" r:id="rId25"/>
    <p:sldId id="312" r:id="rId26"/>
    <p:sldId id="313" r:id="rId27"/>
    <p:sldId id="314" r:id="rId28"/>
    <p:sldId id="315" r:id="rId29"/>
    <p:sldId id="320" r:id="rId30"/>
    <p:sldId id="321" r:id="rId31"/>
    <p:sldId id="323" r:id="rId32"/>
    <p:sldId id="322" r:id="rId33"/>
    <p:sldId id="324" r:id="rId34"/>
    <p:sldId id="317" r:id="rId35"/>
    <p:sldId id="318" r:id="rId36"/>
    <p:sldId id="319" r:id="rId37"/>
    <p:sldId id="329" r:id="rId38"/>
    <p:sldId id="346" r:id="rId39"/>
    <p:sldId id="347" r:id="rId40"/>
    <p:sldId id="349" r:id="rId41"/>
    <p:sldId id="330" r:id="rId42"/>
    <p:sldId id="325" r:id="rId43"/>
    <p:sldId id="326" r:id="rId44"/>
    <p:sldId id="327" r:id="rId45"/>
    <p:sldId id="328" r:id="rId46"/>
    <p:sldId id="331" r:id="rId47"/>
    <p:sldId id="332" r:id="rId48"/>
    <p:sldId id="333" r:id="rId49"/>
    <p:sldId id="334" r:id="rId50"/>
    <p:sldId id="335" r:id="rId51"/>
    <p:sldId id="337" r:id="rId52"/>
    <p:sldId id="338" r:id="rId53"/>
    <p:sldId id="339" r:id="rId54"/>
    <p:sldId id="340" r:id="rId55"/>
    <p:sldId id="336" r:id="rId5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and Review" id="{28330E01-EB2D-4714-BF2B-F5A810ECB6A1}">
          <p14:sldIdLst>
            <p14:sldId id="256"/>
          </p14:sldIdLst>
        </p14:section>
        <p14:section name="CS in the News" id="{8A07CB74-DB75-4F2D-8DAC-E6E24CBEFE57}">
          <p14:sldIdLst>
            <p14:sldId id="290"/>
            <p14:sldId id="344"/>
          </p14:sldIdLst>
        </p14:section>
        <p14:section name="Introduction" id="{58241437-7419-4540-9B15-2F6786E4D393}">
          <p14:sldIdLst>
            <p14:sldId id="291"/>
          </p14:sldIdLst>
        </p14:section>
        <p14:section name="Review: OOP" id="{FCF81A8F-FE6D-4AC9-B049-E2709FF0AAA7}">
          <p14:sldIdLst>
            <p14:sldId id="292"/>
            <p14:sldId id="298"/>
          </p14:sldIdLst>
        </p14:section>
        <p14:section name="Mutable Lists" id="{C9357ECF-F8BF-4C46-B70E-381842C44EDB}">
          <p14:sldIdLst>
            <p14:sldId id="297"/>
            <p14:sldId id="293"/>
            <p14:sldId id="294"/>
            <p14:sldId id="307"/>
            <p14:sldId id="295"/>
            <p14:sldId id="296"/>
          </p14:sldIdLst>
        </p14:section>
        <p14:section name="Mutable List Problems" id="{60FFAE12-0BCB-43FB-B445-B9D180DF604A}">
          <p14:sldIdLst>
            <p14:sldId id="301"/>
            <p14:sldId id="302"/>
            <p14:sldId id="303"/>
            <p14:sldId id="304"/>
            <p14:sldId id="305"/>
            <p14:sldId id="306"/>
          </p14:sldIdLst>
        </p14:section>
        <p14:section name="Announcements" id="{A2FF0C50-A5E7-43EF-81E2-C1B2934D120E}">
          <p14:sldIdLst>
            <p14:sldId id="308"/>
            <p14:sldId id="309"/>
            <p14:sldId id="310"/>
          </p14:sldIdLst>
        </p14:section>
        <p14:section name="Box-and-Pointer Diagrams" id="{34E8378F-35AE-49F6-B66F-100E052FFC55}">
          <p14:sldIdLst>
            <p14:sldId id="299"/>
            <p14:sldId id="300"/>
          </p14:sldIdLst>
        </p14:section>
        <p14:section name="Identity and Equality" id="{4F7F7AD2-6926-49EF-AEE1-45AF42AD41D6}">
          <p14:sldIdLst>
            <p14:sldId id="311"/>
            <p14:sldId id="312"/>
            <p14:sldId id="313"/>
            <p14:sldId id="314"/>
            <p14:sldId id="315"/>
            <p14:sldId id="320"/>
            <p14:sldId id="321"/>
            <p14:sldId id="323"/>
            <p14:sldId id="322"/>
            <p14:sldId id="324"/>
            <p14:sldId id="317"/>
            <p14:sldId id="318"/>
            <p14:sldId id="319"/>
          </p14:sldIdLst>
        </p14:section>
        <p14:section name="Break" id="{77725A00-711F-4FA0-90E8-653477787C6C}">
          <p14:sldIdLst>
            <p14:sldId id="329"/>
            <p14:sldId id="346"/>
            <p14:sldId id="347"/>
            <p14:sldId id="349"/>
            <p14:sldId id="330"/>
          </p14:sldIdLst>
        </p14:section>
        <p14:section name="Mutable Dictionaries" id="{D5569CDE-65BB-4E37-AC88-3E11C955C3FE}">
          <p14:sldIdLst>
            <p14:sldId id="325"/>
            <p14:sldId id="326"/>
            <p14:sldId id="327"/>
            <p14:sldId id="328"/>
            <p14:sldId id="331"/>
            <p14:sldId id="332"/>
            <p14:sldId id="333"/>
            <p14:sldId id="334"/>
          </p14:sldIdLst>
        </p14:section>
        <p14:section name="OOP: Class Methods" id="{EE13AD41-F3DD-4EC5-9CA8-4DFEC563EEF1}">
          <p14:sldIdLst>
            <p14:sldId id="335"/>
            <p14:sldId id="337"/>
            <p14:sldId id="338"/>
            <p14:sldId id="339"/>
            <p14:sldId id="340"/>
          </p14:sldIdLst>
        </p14:section>
        <p14:section name="Conclusion" id="{73C4C900-8FE6-4400-953C-C5DA5AF92BA2}">
          <p14:sldIdLst>
            <p14:sldId id="3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01" autoAdjust="0"/>
    <p:restoredTop sz="92230" autoAdjust="0"/>
  </p:normalViewPr>
  <p:slideViewPr>
    <p:cSldViewPr>
      <p:cViewPr>
        <p:scale>
          <a:sx n="75" d="100"/>
          <a:sy n="75" d="100"/>
        </p:scale>
        <p:origin x="-114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4"/>
    </p:cViewPr>
  </p:sorterViewPr>
  <p:notesViewPr>
    <p:cSldViewPr>
      <p:cViewPr varScale="1">
        <p:scale>
          <a:sx n="96" d="100"/>
          <a:sy n="96" d="100"/>
        </p:scale>
        <p:origin x="-35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433CEF-ED81-4DFB-951B-E3290E51FD9A}" type="doc">
      <dgm:prSet loTypeId="urn:microsoft.com/office/officeart/2005/8/layout/process1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E573030-2E48-428D-A82F-9CEF78D0C0CF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9C770306-6265-4BC7-A6BB-827520A067CA}" type="parTrans" cxnId="{F4878FF4-1B11-49B1-B499-5159C7557919}">
      <dgm:prSet/>
      <dgm:spPr/>
      <dgm:t>
        <a:bodyPr/>
        <a:lstStyle/>
        <a:p>
          <a:pPr algn="ctr"/>
          <a:endParaRPr lang="en-US"/>
        </a:p>
      </dgm:t>
    </dgm:pt>
    <dgm:pt modelId="{BF424601-94E3-48D2-83CE-BC74FFC9DCFB}" type="sibTrans" cxnId="{F4878FF4-1B11-49B1-B499-5159C7557919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B6742C2C-C856-41E7-BA13-E2EB2987F62B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0B3C5A9-2C5C-44E6-AA16-FC2C95D80950}" type="par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F85978BD-2198-4F94-9918-FE620B28CA88}" type="sibTrans" cxnId="{CBC8E527-7326-4D65-A845-37FE7BD24657}">
      <dgm:prSet/>
      <dgm:spPr/>
      <dgm:t>
        <a:bodyPr/>
        <a:lstStyle/>
        <a:p>
          <a:pPr algn="ctr"/>
          <a:endParaRPr lang="en-US"/>
        </a:p>
      </dgm:t>
    </dgm:pt>
    <dgm:pt modelId="{B03FB4AE-34EE-4383-8B0B-BB2D0DFEEA26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C30A0E2B-1DB0-4CCA-92D0-5A0FD3C733F1}" type="sibTrans" cxnId="{62D13861-A773-4133-A51A-9EE6286048B2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D4E31FC5-DC67-40E9-86C4-41B10117EBB3}" type="parTrans" cxnId="{62D13861-A773-4133-A51A-9EE6286048B2}">
      <dgm:prSet/>
      <dgm:spPr/>
      <dgm:t>
        <a:bodyPr/>
        <a:lstStyle/>
        <a:p>
          <a:pPr algn="ctr"/>
          <a:endParaRPr lang="en-US"/>
        </a:p>
      </dgm:t>
    </dgm:pt>
    <dgm:pt modelId="{A10B7A57-A38C-4891-9FEF-A1C23CD6C4FA}">
      <dgm:prSet phldrT="[Text]" custT="1"/>
      <dgm:spPr>
        <a:solidFill>
          <a:srgbClr val="C00000"/>
        </a:solidFill>
      </dgm:spPr>
      <dgm:t>
        <a:bodyPr/>
        <a:lstStyle/>
        <a:p>
          <a:pPr algn="ctr"/>
          <a:endParaRPr lang="en-US" sz="1200" i="1" dirty="0"/>
        </a:p>
      </dgm:t>
    </dgm:pt>
    <dgm:pt modelId="{F7B48512-D72E-4345-BB87-16B8248BDE67}" type="sibTrans" cxnId="{414E0274-8111-4FB2-A9FF-A44251564069}">
      <dgm:prSet/>
      <dgm:spPr>
        <a:solidFill>
          <a:srgbClr val="C00000"/>
        </a:solidFill>
      </dgm:spPr>
      <dgm:t>
        <a:bodyPr/>
        <a:lstStyle/>
        <a:p>
          <a:pPr algn="ctr"/>
          <a:endParaRPr lang="en-US" dirty="0"/>
        </a:p>
      </dgm:t>
    </dgm:pt>
    <dgm:pt modelId="{EE7D0CE1-3BF4-4053-A825-1FF49C545153}" type="parTrans" cxnId="{414E0274-8111-4FB2-A9FF-A44251564069}">
      <dgm:prSet/>
      <dgm:spPr/>
      <dgm:t>
        <a:bodyPr/>
        <a:lstStyle/>
        <a:p>
          <a:pPr algn="ctr"/>
          <a:endParaRPr lang="en-US"/>
        </a:p>
      </dgm:t>
    </dgm:pt>
    <dgm:pt modelId="{EE9A77A3-D858-4AEA-B81B-6FD6D72780D7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sz="1200" i="1" dirty="0"/>
        </a:p>
      </dgm:t>
    </dgm:pt>
    <dgm:pt modelId="{24D989DC-90FC-4069-A005-8C4931C5D83B}" type="sibTrans" cxnId="{8BECF777-AA9F-434D-B441-B5B7AFA3251C}">
      <dgm:prSet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endParaRPr lang="en-US" dirty="0"/>
        </a:p>
      </dgm:t>
    </dgm:pt>
    <dgm:pt modelId="{FAF1B4CE-2D8C-4990-9A62-86EED439A93A}" type="parTrans" cxnId="{8BECF777-AA9F-434D-B441-B5B7AFA3251C}">
      <dgm:prSet/>
      <dgm:spPr/>
      <dgm:t>
        <a:bodyPr/>
        <a:lstStyle/>
        <a:p>
          <a:pPr algn="ctr"/>
          <a:endParaRPr lang="en-US"/>
        </a:p>
      </dgm:t>
    </dgm:pt>
    <dgm:pt modelId="{1BEF9239-9857-4141-94D3-93F61A8164FB}" type="pres">
      <dgm:prSet presAssocID="{87433CEF-ED81-4DFB-951B-E3290E51FD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40697-E0F8-4C38-9111-5B2FE868299E}" type="pres">
      <dgm:prSet presAssocID="{A10B7A57-A38C-4891-9FEF-A1C23CD6C4F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80F04-C8E6-4C87-BEBB-B14FB5EDCECB}" type="pres">
      <dgm:prSet presAssocID="{F7B48512-D72E-4345-BB87-16B8248BDE6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7B83F48-E09F-4F96-A9FC-8267E6AC6E5C}" type="pres">
      <dgm:prSet presAssocID="{F7B48512-D72E-4345-BB87-16B8248BDE6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F63DB19B-BD72-44D5-878E-4D5479A118E3}" type="pres">
      <dgm:prSet presAssocID="{EE9A77A3-D858-4AEA-B81B-6FD6D72780D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8652B-3189-40CF-8711-A9D2D038A9D9}" type="pres">
      <dgm:prSet presAssocID="{24D989DC-90FC-4069-A005-8C4931C5D83B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638D5E-D2BD-4595-A5AD-357B5596CA88}" type="pres">
      <dgm:prSet presAssocID="{24D989DC-90FC-4069-A005-8C4931C5D83B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CB6567A-AB2D-4DAD-A758-218485B758E9}" type="pres">
      <dgm:prSet presAssocID="{B03FB4AE-34EE-4383-8B0B-BB2D0DFEEA2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F6782-9D42-4CD5-A940-62B6466C0EAC}" type="pres">
      <dgm:prSet presAssocID="{C30A0E2B-1DB0-4CCA-92D0-5A0FD3C733F1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4718F03-A33A-44B1-8955-2A2F5C3D875D}" type="pres">
      <dgm:prSet presAssocID="{C30A0E2B-1DB0-4CCA-92D0-5A0FD3C733F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64B4260-25FE-4512-AE11-7BC4B18952CA}" type="pres">
      <dgm:prSet presAssocID="{CE573030-2E48-428D-A82F-9CEF78D0C0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44FA30-B1F1-4CFA-917F-8D540D5513B9}" type="pres">
      <dgm:prSet presAssocID="{BF424601-94E3-48D2-83CE-BC74FFC9DCFB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7A1D4CE-B14E-4BC9-BAE4-E5B6505A4558}" type="pres">
      <dgm:prSet presAssocID="{BF424601-94E3-48D2-83CE-BC74FFC9DCFB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76C74148-7CC6-4823-8E21-B0923A34DE62}" type="pres">
      <dgm:prSet presAssocID="{B6742C2C-C856-41E7-BA13-E2EB2987F6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5E2488-A375-48F1-8797-F11E8D895ABA}" type="presOf" srcId="{EE9A77A3-D858-4AEA-B81B-6FD6D72780D7}" destId="{F63DB19B-BD72-44D5-878E-4D5479A118E3}" srcOrd="0" destOrd="0" presId="urn:microsoft.com/office/officeart/2005/8/layout/process1"/>
    <dgm:cxn modelId="{CBC8E527-7326-4D65-A845-37FE7BD24657}" srcId="{87433CEF-ED81-4DFB-951B-E3290E51FD9A}" destId="{B6742C2C-C856-41E7-BA13-E2EB2987F62B}" srcOrd="4" destOrd="0" parTransId="{20B3C5A9-2C5C-44E6-AA16-FC2C95D80950}" sibTransId="{F85978BD-2198-4F94-9918-FE620B28CA88}"/>
    <dgm:cxn modelId="{86C892B5-5E4B-4E23-9D91-137742AC4A00}" type="presOf" srcId="{F7B48512-D72E-4345-BB87-16B8248BDE67}" destId="{27D80F04-C8E6-4C87-BEBB-B14FB5EDCECB}" srcOrd="0" destOrd="0" presId="urn:microsoft.com/office/officeart/2005/8/layout/process1"/>
    <dgm:cxn modelId="{0F963BCA-F778-4536-91A5-8F3A6BEC0DD2}" type="presOf" srcId="{F7B48512-D72E-4345-BB87-16B8248BDE67}" destId="{B7B83F48-E09F-4F96-A9FC-8267E6AC6E5C}" srcOrd="1" destOrd="0" presId="urn:microsoft.com/office/officeart/2005/8/layout/process1"/>
    <dgm:cxn modelId="{B3775336-E1E3-4E06-91A2-4CC107A45EE5}" type="presOf" srcId="{87433CEF-ED81-4DFB-951B-E3290E51FD9A}" destId="{1BEF9239-9857-4141-94D3-93F61A8164FB}" srcOrd="0" destOrd="0" presId="urn:microsoft.com/office/officeart/2005/8/layout/process1"/>
    <dgm:cxn modelId="{F4878FF4-1B11-49B1-B499-5159C7557919}" srcId="{87433CEF-ED81-4DFB-951B-E3290E51FD9A}" destId="{CE573030-2E48-428D-A82F-9CEF78D0C0CF}" srcOrd="3" destOrd="0" parTransId="{9C770306-6265-4BC7-A6BB-827520A067CA}" sibTransId="{BF424601-94E3-48D2-83CE-BC74FFC9DCFB}"/>
    <dgm:cxn modelId="{EDBDF2AC-47EE-47E3-8235-6D31E9E8721F}" type="presOf" srcId="{BF424601-94E3-48D2-83CE-BC74FFC9DCFB}" destId="{D744FA30-B1F1-4CFA-917F-8D540D5513B9}" srcOrd="0" destOrd="0" presId="urn:microsoft.com/office/officeart/2005/8/layout/process1"/>
    <dgm:cxn modelId="{459F4A4A-7687-4817-9594-A9377A3A4B51}" type="presOf" srcId="{C30A0E2B-1DB0-4CCA-92D0-5A0FD3C733F1}" destId="{B6FF6782-9D42-4CD5-A940-62B6466C0EAC}" srcOrd="0" destOrd="0" presId="urn:microsoft.com/office/officeart/2005/8/layout/process1"/>
    <dgm:cxn modelId="{3D2A39E9-3CB8-4A0F-92F1-0F717D97CCE7}" type="presOf" srcId="{B6742C2C-C856-41E7-BA13-E2EB2987F62B}" destId="{76C74148-7CC6-4823-8E21-B0923A34DE62}" srcOrd="0" destOrd="0" presId="urn:microsoft.com/office/officeart/2005/8/layout/process1"/>
    <dgm:cxn modelId="{8BECF777-AA9F-434D-B441-B5B7AFA3251C}" srcId="{87433CEF-ED81-4DFB-951B-E3290E51FD9A}" destId="{EE9A77A3-D858-4AEA-B81B-6FD6D72780D7}" srcOrd="1" destOrd="0" parTransId="{FAF1B4CE-2D8C-4990-9A62-86EED439A93A}" sibTransId="{24D989DC-90FC-4069-A005-8C4931C5D83B}"/>
    <dgm:cxn modelId="{360F15AD-C3B4-4E4E-AD2E-62D2689AE92E}" type="presOf" srcId="{BF424601-94E3-48D2-83CE-BC74FFC9DCFB}" destId="{07A1D4CE-B14E-4BC9-BAE4-E5B6505A4558}" srcOrd="1" destOrd="0" presId="urn:microsoft.com/office/officeart/2005/8/layout/process1"/>
    <dgm:cxn modelId="{F11FB7FF-0B5F-45BF-ABE2-4EC28827DB3A}" type="presOf" srcId="{B03FB4AE-34EE-4383-8B0B-BB2D0DFEEA26}" destId="{DCB6567A-AB2D-4DAD-A758-218485B758E9}" srcOrd="0" destOrd="0" presId="urn:microsoft.com/office/officeart/2005/8/layout/process1"/>
    <dgm:cxn modelId="{252F5455-558B-47DC-85CC-322A3472A55D}" type="presOf" srcId="{A10B7A57-A38C-4891-9FEF-A1C23CD6C4FA}" destId="{29840697-E0F8-4C38-9111-5B2FE868299E}" srcOrd="0" destOrd="0" presId="urn:microsoft.com/office/officeart/2005/8/layout/process1"/>
    <dgm:cxn modelId="{2BA8B795-085C-4356-9980-210BAD42A6BA}" type="presOf" srcId="{C30A0E2B-1DB0-4CCA-92D0-5A0FD3C733F1}" destId="{B4718F03-A33A-44B1-8955-2A2F5C3D875D}" srcOrd="1" destOrd="0" presId="urn:microsoft.com/office/officeart/2005/8/layout/process1"/>
    <dgm:cxn modelId="{78DA019E-3FE9-4861-8D88-46561D0B62AA}" type="presOf" srcId="{24D989DC-90FC-4069-A005-8C4931C5D83B}" destId="{8A638D5E-D2BD-4595-A5AD-357B5596CA88}" srcOrd="1" destOrd="0" presId="urn:microsoft.com/office/officeart/2005/8/layout/process1"/>
    <dgm:cxn modelId="{414E0274-8111-4FB2-A9FF-A44251564069}" srcId="{87433CEF-ED81-4DFB-951B-E3290E51FD9A}" destId="{A10B7A57-A38C-4891-9FEF-A1C23CD6C4FA}" srcOrd="0" destOrd="0" parTransId="{EE7D0CE1-3BF4-4053-A825-1FF49C545153}" sibTransId="{F7B48512-D72E-4345-BB87-16B8248BDE67}"/>
    <dgm:cxn modelId="{AD8AB747-9B8B-466A-BAA3-36A128BABDFB}" type="presOf" srcId="{24D989DC-90FC-4069-A005-8C4931C5D83B}" destId="{0E58652B-3189-40CF-8711-A9D2D038A9D9}" srcOrd="0" destOrd="0" presId="urn:microsoft.com/office/officeart/2005/8/layout/process1"/>
    <dgm:cxn modelId="{0822F440-D16D-4BC2-8C7D-F03A88D93C3F}" type="presOf" srcId="{CE573030-2E48-428D-A82F-9CEF78D0C0CF}" destId="{464B4260-25FE-4512-AE11-7BC4B18952CA}" srcOrd="0" destOrd="0" presId="urn:microsoft.com/office/officeart/2005/8/layout/process1"/>
    <dgm:cxn modelId="{62D13861-A773-4133-A51A-9EE6286048B2}" srcId="{87433CEF-ED81-4DFB-951B-E3290E51FD9A}" destId="{B03FB4AE-34EE-4383-8B0B-BB2D0DFEEA26}" srcOrd="2" destOrd="0" parTransId="{D4E31FC5-DC67-40E9-86C4-41B10117EBB3}" sibTransId="{C30A0E2B-1DB0-4CCA-92D0-5A0FD3C733F1}"/>
    <dgm:cxn modelId="{409A7BAA-9873-49FE-8224-A802EC206D27}" type="presParOf" srcId="{1BEF9239-9857-4141-94D3-93F61A8164FB}" destId="{29840697-E0F8-4C38-9111-5B2FE868299E}" srcOrd="0" destOrd="0" presId="urn:microsoft.com/office/officeart/2005/8/layout/process1"/>
    <dgm:cxn modelId="{8336FECD-4251-4E9F-9D8F-E676C5CAC0E7}" type="presParOf" srcId="{1BEF9239-9857-4141-94D3-93F61A8164FB}" destId="{27D80F04-C8E6-4C87-BEBB-B14FB5EDCECB}" srcOrd="1" destOrd="0" presId="urn:microsoft.com/office/officeart/2005/8/layout/process1"/>
    <dgm:cxn modelId="{0CE8ADA5-B5D1-4155-905C-302C3F5F4605}" type="presParOf" srcId="{27D80F04-C8E6-4C87-BEBB-B14FB5EDCECB}" destId="{B7B83F48-E09F-4F96-A9FC-8267E6AC6E5C}" srcOrd="0" destOrd="0" presId="urn:microsoft.com/office/officeart/2005/8/layout/process1"/>
    <dgm:cxn modelId="{70E3977D-03CC-4F8A-922E-0E26BD450A0F}" type="presParOf" srcId="{1BEF9239-9857-4141-94D3-93F61A8164FB}" destId="{F63DB19B-BD72-44D5-878E-4D5479A118E3}" srcOrd="2" destOrd="0" presId="urn:microsoft.com/office/officeart/2005/8/layout/process1"/>
    <dgm:cxn modelId="{E40C448F-565E-4C54-A175-557D6EE3C503}" type="presParOf" srcId="{1BEF9239-9857-4141-94D3-93F61A8164FB}" destId="{0E58652B-3189-40CF-8711-A9D2D038A9D9}" srcOrd="3" destOrd="0" presId="urn:microsoft.com/office/officeart/2005/8/layout/process1"/>
    <dgm:cxn modelId="{BB93D6E4-A162-433F-BF58-5490B4518EF8}" type="presParOf" srcId="{0E58652B-3189-40CF-8711-A9D2D038A9D9}" destId="{8A638D5E-D2BD-4595-A5AD-357B5596CA88}" srcOrd="0" destOrd="0" presId="urn:microsoft.com/office/officeart/2005/8/layout/process1"/>
    <dgm:cxn modelId="{3CBEC04F-5422-4B65-AAC6-0ABAC678B0EB}" type="presParOf" srcId="{1BEF9239-9857-4141-94D3-93F61A8164FB}" destId="{DCB6567A-AB2D-4DAD-A758-218485B758E9}" srcOrd="4" destOrd="0" presId="urn:microsoft.com/office/officeart/2005/8/layout/process1"/>
    <dgm:cxn modelId="{1E290FAC-F0BA-42BB-801E-23643057F7B7}" type="presParOf" srcId="{1BEF9239-9857-4141-94D3-93F61A8164FB}" destId="{B6FF6782-9D42-4CD5-A940-62B6466C0EAC}" srcOrd="5" destOrd="0" presId="urn:microsoft.com/office/officeart/2005/8/layout/process1"/>
    <dgm:cxn modelId="{ED81BB0C-5775-4B5B-AFB8-C850E75C3212}" type="presParOf" srcId="{B6FF6782-9D42-4CD5-A940-62B6466C0EAC}" destId="{B4718F03-A33A-44B1-8955-2A2F5C3D875D}" srcOrd="0" destOrd="0" presId="urn:microsoft.com/office/officeart/2005/8/layout/process1"/>
    <dgm:cxn modelId="{2961063F-CECC-4520-B368-26D400E194FD}" type="presParOf" srcId="{1BEF9239-9857-4141-94D3-93F61A8164FB}" destId="{464B4260-25FE-4512-AE11-7BC4B18952CA}" srcOrd="6" destOrd="0" presId="urn:microsoft.com/office/officeart/2005/8/layout/process1"/>
    <dgm:cxn modelId="{55438937-B1CC-41C8-AC34-1500A5575DAC}" type="presParOf" srcId="{1BEF9239-9857-4141-94D3-93F61A8164FB}" destId="{D744FA30-B1F1-4CFA-917F-8D540D5513B9}" srcOrd="7" destOrd="0" presId="urn:microsoft.com/office/officeart/2005/8/layout/process1"/>
    <dgm:cxn modelId="{0B1BF52B-FD01-44E9-BD77-894C60983A25}" type="presParOf" srcId="{D744FA30-B1F1-4CFA-917F-8D540D5513B9}" destId="{07A1D4CE-B14E-4BC9-BAE4-E5B6505A4558}" srcOrd="0" destOrd="0" presId="urn:microsoft.com/office/officeart/2005/8/layout/process1"/>
    <dgm:cxn modelId="{31D068F4-DDC2-4D85-9B6E-EB2A58AEFA09}" type="presParOf" srcId="{1BEF9239-9857-4141-94D3-93F61A8164FB}" destId="{76C74148-7CC6-4823-8E21-B0923A34DE62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40697-E0F8-4C38-9111-5B2FE868299E}">
      <dsp:nvSpPr>
        <dsp:cNvPr id="0" name=""/>
        <dsp:cNvSpPr/>
      </dsp:nvSpPr>
      <dsp:spPr>
        <a:xfrm>
          <a:off x="1265" y="377651"/>
          <a:ext cx="392162" cy="235297"/>
        </a:xfrm>
        <a:prstGeom prst="roundRect">
          <a:avLst>
            <a:gd name="adj" fmla="val 10000"/>
          </a:avLst>
        </a:prstGeom>
        <a:solidFill>
          <a:srgbClr val="C0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8157" y="384543"/>
        <a:ext cx="378378" cy="221513"/>
      </dsp:txXfrm>
    </dsp:sp>
    <dsp:sp modelId="{27D80F04-C8E6-4C87-BEBB-B14FB5EDCECB}">
      <dsp:nvSpPr>
        <dsp:cNvPr id="0" name=""/>
        <dsp:cNvSpPr/>
      </dsp:nvSpPr>
      <dsp:spPr>
        <a:xfrm>
          <a:off x="432643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32643" y="466122"/>
        <a:ext cx="58197" cy="58354"/>
      </dsp:txXfrm>
    </dsp:sp>
    <dsp:sp modelId="{F63DB19B-BD72-44D5-878E-4D5479A118E3}">
      <dsp:nvSpPr>
        <dsp:cNvPr id="0" name=""/>
        <dsp:cNvSpPr/>
      </dsp:nvSpPr>
      <dsp:spPr>
        <a:xfrm>
          <a:off x="550291" y="377651"/>
          <a:ext cx="392162" cy="235297"/>
        </a:xfrm>
        <a:prstGeom prst="roundRect">
          <a:avLst>
            <a:gd name="adj" fmla="val 10000"/>
          </a:avLst>
        </a:prstGeom>
        <a:solidFill>
          <a:schemeClr val="tx2">
            <a:lumMod val="5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557183" y="384543"/>
        <a:ext cx="378378" cy="221513"/>
      </dsp:txXfrm>
    </dsp:sp>
    <dsp:sp modelId="{0E58652B-3189-40CF-8711-A9D2D038A9D9}">
      <dsp:nvSpPr>
        <dsp:cNvPr id="0" name=""/>
        <dsp:cNvSpPr/>
      </dsp:nvSpPr>
      <dsp:spPr>
        <a:xfrm>
          <a:off x="981670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981670" y="466122"/>
        <a:ext cx="58197" cy="58354"/>
      </dsp:txXfrm>
    </dsp:sp>
    <dsp:sp modelId="{DCB6567A-AB2D-4DAD-A758-218485B758E9}">
      <dsp:nvSpPr>
        <dsp:cNvPr id="0" name=""/>
        <dsp:cNvSpPr/>
      </dsp:nvSpPr>
      <dsp:spPr>
        <a:xfrm>
          <a:off x="1099318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106210" y="384543"/>
        <a:ext cx="378378" cy="221513"/>
      </dsp:txXfrm>
    </dsp:sp>
    <dsp:sp modelId="{B6FF6782-9D42-4CD5-A940-62B6466C0EAC}">
      <dsp:nvSpPr>
        <dsp:cNvPr id="0" name=""/>
        <dsp:cNvSpPr/>
      </dsp:nvSpPr>
      <dsp:spPr>
        <a:xfrm>
          <a:off x="1530697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530697" y="466122"/>
        <a:ext cx="58197" cy="58354"/>
      </dsp:txXfrm>
    </dsp:sp>
    <dsp:sp modelId="{464B4260-25FE-4512-AE11-7BC4B18952CA}">
      <dsp:nvSpPr>
        <dsp:cNvPr id="0" name=""/>
        <dsp:cNvSpPr/>
      </dsp:nvSpPr>
      <dsp:spPr>
        <a:xfrm>
          <a:off x="1648345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1655237" y="384543"/>
        <a:ext cx="378378" cy="221513"/>
      </dsp:txXfrm>
    </dsp:sp>
    <dsp:sp modelId="{D744FA30-B1F1-4CFA-917F-8D540D5513B9}">
      <dsp:nvSpPr>
        <dsp:cNvPr id="0" name=""/>
        <dsp:cNvSpPr/>
      </dsp:nvSpPr>
      <dsp:spPr>
        <a:xfrm>
          <a:off x="2079724" y="446671"/>
          <a:ext cx="83138" cy="972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079724" y="466122"/>
        <a:ext cx="58197" cy="58354"/>
      </dsp:txXfrm>
    </dsp:sp>
    <dsp:sp modelId="{76C74148-7CC6-4823-8E21-B0923A34DE62}">
      <dsp:nvSpPr>
        <dsp:cNvPr id="0" name=""/>
        <dsp:cNvSpPr/>
      </dsp:nvSpPr>
      <dsp:spPr>
        <a:xfrm>
          <a:off x="2197372" y="377651"/>
          <a:ext cx="392162" cy="23529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i="1" kern="1200" dirty="0"/>
        </a:p>
      </dsp:txBody>
      <dsp:txXfrm>
        <a:off x="2204264" y="384543"/>
        <a:ext cx="378378" cy="221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F1B6978-5E3E-488D-B057-5C6B94B3E265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42423F3-24E0-4269-B9B4-72E53018C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3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0E945F7-029C-4DD7-822E-0EA23C540B25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E51D97-F361-44BD-98F4-4B58128F5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8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2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52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90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00" y="6400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FB3BCDA-CC45-4431-9903-20D3ECADADC0}" type="slidenum">
              <a:rPr lang="en-US" sz="1200" smtClean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7687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12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8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70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3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52960C-22AD-4ECA-A06A-10F2C63FD7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48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diagramData" Target="../diagrams/data1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diagramQuickStyle" Target="../diagrams/quickStyl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diagramLayout" Target="../diagrams/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47800" y="6287417"/>
            <a:ext cx="762000" cy="4714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162491"/>
              </p:ext>
            </p:extLst>
          </p:nvPr>
        </p:nvGraphicFramePr>
        <p:xfrm>
          <a:off x="533400" y="6019800"/>
          <a:ext cx="25908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258842"/>
            <a:ext cx="678039" cy="542431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99F1A6-9EB1-4C42-9B1A-533E5EC4DD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3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CS61A Lecture 16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Mutable Data Structures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Jom</a:t>
            </a:r>
            <a:r>
              <a:rPr lang="en-US" dirty="0" smtClean="0"/>
              <a:t> </a:t>
            </a:r>
            <a:r>
              <a:rPr lang="en-US" dirty="0" err="1" smtClean="0"/>
              <a:t>Magrotker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UC Berkeley EECS</a:t>
            </a:r>
          </a:p>
          <a:p>
            <a:r>
              <a:rPr lang="en-US" dirty="0" smtClean="0"/>
              <a:t>July 16,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Lists: A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a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[7, 4, 6, 2]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a[3] = a[0]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[7, 4, 6, 7]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a.count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a.index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(4)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a.reverse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[7, 6, 4, 7]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a.sort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[4, 6, 7, 7]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a.insert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(1, 3)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[4, 3, 6, 7, 7]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del a[2]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[4, 3, 7, 7]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0" y="4953000"/>
            <a:ext cx="4800600" cy="103223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None of these operations create new lists. They all update the same list.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864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List comprehensions allow us to create new lists in the style of generator expressions.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 = [2, 4, 6]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b = [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2*item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for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b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[4, 8, 12]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7000" y="4114800"/>
            <a:ext cx="1295400" cy="1143000"/>
            <a:chOff x="6477000" y="4114800"/>
            <a:chExt cx="1295400" cy="114300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6934200" y="4114800"/>
              <a:ext cx="190500" cy="3810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6477000" y="4419600"/>
              <a:ext cx="12954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 Take the list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a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0" y="4114800"/>
            <a:ext cx="1828800" cy="1143000"/>
            <a:chOff x="4419600" y="4114800"/>
            <a:chExt cx="1828800" cy="1143000"/>
          </a:xfrm>
        </p:grpSpPr>
        <p:cxnSp>
          <p:nvCxnSpPr>
            <p:cNvPr id="11" name="Straight Arrow Connector 10"/>
            <p:cNvCxnSpPr>
              <a:stCxn id="5" idx="0"/>
            </p:cNvCxnSpPr>
            <p:nvPr/>
          </p:nvCxnSpPr>
          <p:spPr>
            <a:xfrm flipV="1">
              <a:off x="5334000" y="41148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4419600" y="4419600"/>
              <a:ext cx="1828800" cy="838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2. Call each element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item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86000" y="4114800"/>
            <a:ext cx="1905000" cy="1143000"/>
            <a:chOff x="2286000" y="4114800"/>
            <a:chExt cx="1905000" cy="1143000"/>
          </a:xfrm>
        </p:grpSpPr>
        <p:cxnSp>
          <p:nvCxnSpPr>
            <p:cNvPr id="14" name="Straight Arrow Connector 13"/>
            <p:cNvCxnSpPr>
              <a:stCxn id="6" idx="0"/>
            </p:cNvCxnSpPr>
            <p:nvPr/>
          </p:nvCxnSpPr>
          <p:spPr>
            <a:xfrm flipV="1">
              <a:off x="3238500" y="41148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286000" y="4419600"/>
              <a:ext cx="19050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3. Add twice the element to the new list.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358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List comprehensions allow us to create new lists in the style of generator expressions.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a = [2, 4, 6]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b = [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2*item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for 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item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if item &gt; 3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b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[8, 12]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867400" y="4191000"/>
            <a:ext cx="1295400" cy="1143000"/>
            <a:chOff x="6477000" y="4114800"/>
            <a:chExt cx="1295400" cy="1143000"/>
          </a:xfrm>
        </p:grpSpPr>
        <p:cxnSp>
          <p:nvCxnSpPr>
            <p:cNvPr id="8" name="Straight Arrow Connector 7"/>
            <p:cNvCxnSpPr/>
            <p:nvPr/>
          </p:nvCxnSpPr>
          <p:spPr>
            <a:xfrm flipH="1" flipV="1">
              <a:off x="6781800" y="4114800"/>
              <a:ext cx="342900" cy="3810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6477000" y="4419600"/>
              <a:ext cx="12954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1. Take the list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a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62400" y="4191000"/>
            <a:ext cx="1828800" cy="1143000"/>
            <a:chOff x="4419600" y="4114800"/>
            <a:chExt cx="1828800" cy="1143000"/>
          </a:xfrm>
        </p:grpSpPr>
        <p:cxnSp>
          <p:nvCxnSpPr>
            <p:cNvPr id="11" name="Straight Arrow Connector 10"/>
            <p:cNvCxnSpPr>
              <a:stCxn id="5" idx="0"/>
            </p:cNvCxnSpPr>
            <p:nvPr/>
          </p:nvCxnSpPr>
          <p:spPr>
            <a:xfrm flipV="1">
              <a:off x="5334000" y="41148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4419600" y="4419600"/>
              <a:ext cx="1828800" cy="838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2. Evaluate one element and call the result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item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981200" y="4191000"/>
            <a:ext cx="1905000" cy="1143000"/>
            <a:chOff x="2286000" y="4191000"/>
            <a:chExt cx="1905000" cy="1143000"/>
          </a:xfrm>
        </p:grpSpPr>
        <p:cxnSp>
          <p:nvCxnSpPr>
            <p:cNvPr id="14" name="Straight Arrow Connector 13"/>
            <p:cNvCxnSpPr>
              <a:stCxn id="6" idx="0"/>
            </p:cNvCxnSpPr>
            <p:nvPr/>
          </p:nvCxnSpPr>
          <p:spPr>
            <a:xfrm flipV="1">
              <a:off x="3238500" y="41910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286000" y="4495800"/>
              <a:ext cx="1905000" cy="8382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3. Add twice the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item</a:t>
              </a:r>
              <a:r>
                <a:rPr lang="en-US" dirty="0" smtClean="0"/>
                <a:t> to the new list…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239000" y="4191000"/>
            <a:ext cx="1600200" cy="1143000"/>
            <a:chOff x="6477000" y="4114800"/>
            <a:chExt cx="1600200" cy="1143000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6781800" y="4114800"/>
              <a:ext cx="342900" cy="3810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477000" y="4419600"/>
              <a:ext cx="1600200" cy="8382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4. … but only if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item</a:t>
              </a:r>
              <a:r>
                <a:rPr lang="en-US" dirty="0" smtClean="0"/>
                <a:t> is greater than </a:t>
              </a:r>
              <a:r>
                <a:rPr lang="en-US" dirty="0" smtClean="0"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dirty="0" smtClean="0"/>
                <a:t>.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3546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Mutable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square_list</a:t>
            </a:r>
            <a:r>
              <a:rPr lang="en-US" dirty="0" smtClean="0"/>
              <a:t> that squares the items in a list. The function does </a:t>
            </a:r>
            <a:r>
              <a:rPr lang="en-US" i="1" dirty="0" smtClean="0"/>
              <a:t>not</a:t>
            </a:r>
            <a:r>
              <a:rPr lang="en-US" dirty="0" smtClean="0"/>
              <a:t> create a new list: it </a:t>
            </a:r>
            <a:r>
              <a:rPr lang="en-US" b="1" i="1" dirty="0" smtClean="0"/>
              <a:t>mutates</a:t>
            </a:r>
            <a:r>
              <a:rPr lang="en-US" i="1" dirty="0" smtClean="0"/>
              <a:t> </a:t>
            </a:r>
            <a:r>
              <a:rPr lang="en-US" dirty="0" smtClean="0"/>
              <a:t>the original list. (Assume the list is not deep.)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[2, 7, 1, 8, 2]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[1]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49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72000" y="4422047"/>
            <a:ext cx="4419600" cy="1470416"/>
            <a:chOff x="4572000" y="4422047"/>
            <a:chExt cx="4419600" cy="1470416"/>
          </a:xfrm>
        </p:grpSpPr>
        <p:sp>
          <p:nvSpPr>
            <p:cNvPr id="5" name="Freeform 4"/>
            <p:cNvSpPr/>
            <p:nvPr/>
          </p:nvSpPr>
          <p:spPr>
            <a:xfrm>
              <a:off x="5676900" y="4422047"/>
              <a:ext cx="1182627" cy="505553"/>
            </a:xfrm>
            <a:custGeom>
              <a:avLst/>
              <a:gdLst>
                <a:gd name="connsiteX0" fmla="*/ 952500 w 1182627"/>
                <a:gd name="connsiteY0" fmla="*/ 505553 h 505553"/>
                <a:gd name="connsiteX1" fmla="*/ 1117600 w 1182627"/>
                <a:gd name="connsiteY1" fmla="*/ 48353 h 505553"/>
                <a:gd name="connsiteX2" fmla="*/ 0 w 1182627"/>
                <a:gd name="connsiteY2" fmla="*/ 35653 h 505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82627" h="505553">
                  <a:moveTo>
                    <a:pt x="952500" y="505553"/>
                  </a:moveTo>
                  <a:cubicBezTo>
                    <a:pt x="1114425" y="316111"/>
                    <a:pt x="1276350" y="126670"/>
                    <a:pt x="1117600" y="48353"/>
                  </a:cubicBezTo>
                  <a:cubicBezTo>
                    <a:pt x="958850" y="-29964"/>
                    <a:pt x="479425" y="2844"/>
                    <a:pt x="0" y="3565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 rot="21446143">
              <a:off x="4572000" y="4876800"/>
              <a:ext cx="4419600" cy="1015663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We are </a:t>
              </a:r>
              <a:r>
                <a:rPr lang="en-US" sz="2000" i="1" dirty="0" smtClean="0"/>
                <a:t>not</a:t>
              </a:r>
              <a:r>
                <a:rPr lang="en-US" sz="2000" dirty="0" smtClean="0"/>
                <a:t> creating a new list.</a:t>
              </a:r>
            </a:p>
            <a:p>
              <a:pPr algn="ctr"/>
              <a:r>
                <a:rPr lang="en-US" sz="2000" dirty="0" smtClean="0"/>
                <a:t>We are </a:t>
              </a:r>
              <a:r>
                <a:rPr lang="en-US" sz="2000" i="1" dirty="0" smtClean="0"/>
                <a:t>not</a:t>
              </a:r>
              <a:r>
                <a:rPr lang="en-US" sz="2000" dirty="0" smtClean="0"/>
                <a:t> using the statement</a:t>
              </a:r>
            </a:p>
            <a:p>
              <a:pPr algn="ctr"/>
              <a:r>
                <a:rPr lang="en-US" sz="2000" dirty="0" err="1" smtClean="0">
                  <a:latin typeface="Consolas" pitchFamily="49" charset="0"/>
                  <a:cs typeface="Consolas" pitchFamily="49" charset="0"/>
                </a:rPr>
                <a:t>my_list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 = </a:t>
              </a:r>
              <a:r>
                <a:rPr lang="en-US" sz="2000" dirty="0" err="1" smtClean="0">
                  <a:latin typeface="Consolas" pitchFamily="49" charset="0"/>
                  <a:cs typeface="Consolas" pitchFamily="49" charset="0"/>
                </a:rPr>
                <a:t>square_list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sz="2000" dirty="0" err="1" smtClean="0">
                  <a:latin typeface="Consolas" pitchFamily="49" charset="0"/>
                  <a:cs typeface="Consolas" pitchFamily="49" charset="0"/>
                </a:rPr>
                <a:t>my_list</a:t>
              </a:r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)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4164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Mutable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square_list</a:t>
            </a:r>
            <a:r>
              <a:rPr lang="en-US" dirty="0" smtClean="0"/>
              <a:t> that squares the items in a list. The function does </a:t>
            </a:r>
            <a:r>
              <a:rPr lang="en-US" i="1" dirty="0" smtClean="0"/>
              <a:t>not</a:t>
            </a:r>
            <a:r>
              <a:rPr lang="en-US" dirty="0" smtClean="0"/>
              <a:t> create a new list: it </a:t>
            </a:r>
            <a:r>
              <a:rPr lang="en-US" b="1" i="1" dirty="0" smtClean="0"/>
              <a:t>mutates</a:t>
            </a:r>
            <a:r>
              <a:rPr lang="en-US" i="1" dirty="0" smtClean="0"/>
              <a:t> </a:t>
            </a:r>
            <a:r>
              <a:rPr lang="en-US" dirty="0" smtClean="0"/>
              <a:t>the original list. (Assume the list is not deep.)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square_list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while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l[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l[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* l[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+= 1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971800" y="4038600"/>
            <a:ext cx="5981700" cy="381000"/>
            <a:chOff x="2971800" y="3886200"/>
            <a:chExt cx="5981700" cy="381000"/>
          </a:xfrm>
        </p:grpSpPr>
        <p:cxnSp>
          <p:nvCxnSpPr>
            <p:cNvPr id="9" name="Straight Arrow Connector 8"/>
            <p:cNvCxnSpPr>
              <a:stCxn id="7" idx="1"/>
            </p:cNvCxnSpPr>
            <p:nvPr/>
          </p:nvCxnSpPr>
          <p:spPr>
            <a:xfrm flipH="1">
              <a:off x="2971800" y="4076700"/>
              <a:ext cx="286472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3258272" y="3886200"/>
              <a:ext cx="5695228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500" dirty="0" smtClean="0"/>
                <a:t>1. Initialize a variable that keeps track of the current position in the list.</a:t>
              </a:r>
              <a:endParaRPr lang="en-US" sz="15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34000" y="4572000"/>
            <a:ext cx="3619500" cy="381000"/>
            <a:chOff x="5334000" y="4038600"/>
            <a:chExt cx="3619500" cy="381000"/>
          </a:xfrm>
        </p:grpSpPr>
        <p:cxnSp>
          <p:nvCxnSpPr>
            <p:cNvPr id="16" name="Straight Arrow Connector 15"/>
            <p:cNvCxnSpPr>
              <a:stCxn id="17" idx="1"/>
            </p:cNvCxnSpPr>
            <p:nvPr/>
          </p:nvCxnSpPr>
          <p:spPr>
            <a:xfrm flipH="1">
              <a:off x="5334000" y="4229100"/>
              <a:ext cx="3048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38800" y="4038600"/>
              <a:ext cx="33147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2. As long as there are elements…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89791" y="5416550"/>
            <a:ext cx="3663709" cy="679450"/>
            <a:chOff x="5289791" y="5505450"/>
            <a:chExt cx="3663709" cy="679450"/>
          </a:xfrm>
        </p:grpSpPr>
        <p:sp>
          <p:nvSpPr>
            <p:cNvPr id="26" name="Freeform 25"/>
            <p:cNvSpPr/>
            <p:nvPr/>
          </p:nvSpPr>
          <p:spPr>
            <a:xfrm>
              <a:off x="5289791" y="5508095"/>
              <a:ext cx="349009" cy="372005"/>
            </a:xfrm>
            <a:custGeom>
              <a:avLst/>
              <a:gdLst>
                <a:gd name="connsiteX0" fmla="*/ 349009 w 349009"/>
                <a:gd name="connsiteY0" fmla="*/ 330200 h 372005"/>
                <a:gd name="connsiteX1" fmla="*/ 18809 w 349009"/>
                <a:gd name="connsiteY1" fmla="*/ 342900 h 372005"/>
                <a:gd name="connsiteX2" fmla="*/ 69609 w 349009"/>
                <a:gd name="connsiteY2" fmla="*/ 0 h 37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9009" h="372005">
                  <a:moveTo>
                    <a:pt x="349009" y="330200"/>
                  </a:moveTo>
                  <a:cubicBezTo>
                    <a:pt x="207192" y="364066"/>
                    <a:pt x="65376" y="397933"/>
                    <a:pt x="18809" y="342900"/>
                  </a:cubicBezTo>
                  <a:cubicBezTo>
                    <a:pt x="-27758" y="287867"/>
                    <a:pt x="20925" y="143933"/>
                    <a:pt x="69609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38800" y="5505450"/>
              <a:ext cx="3314700" cy="6794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3. Update the current position in the list with the new value.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58272" y="5791200"/>
            <a:ext cx="4056928" cy="761999"/>
            <a:chOff x="3105872" y="5715001"/>
            <a:chExt cx="4056928" cy="761999"/>
          </a:xfrm>
        </p:grpSpPr>
        <p:sp>
          <p:nvSpPr>
            <p:cNvPr id="29" name="Freeform 28"/>
            <p:cNvSpPr/>
            <p:nvPr/>
          </p:nvSpPr>
          <p:spPr>
            <a:xfrm>
              <a:off x="3105872" y="5715001"/>
              <a:ext cx="349009" cy="571500"/>
            </a:xfrm>
            <a:custGeom>
              <a:avLst/>
              <a:gdLst>
                <a:gd name="connsiteX0" fmla="*/ 349009 w 349009"/>
                <a:gd name="connsiteY0" fmla="*/ 330200 h 372005"/>
                <a:gd name="connsiteX1" fmla="*/ 18809 w 349009"/>
                <a:gd name="connsiteY1" fmla="*/ 342900 h 372005"/>
                <a:gd name="connsiteX2" fmla="*/ 69609 w 349009"/>
                <a:gd name="connsiteY2" fmla="*/ 0 h 37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9009" h="372005">
                  <a:moveTo>
                    <a:pt x="349009" y="330200"/>
                  </a:moveTo>
                  <a:cubicBezTo>
                    <a:pt x="207192" y="364066"/>
                    <a:pt x="65376" y="397933"/>
                    <a:pt x="18809" y="342900"/>
                  </a:cubicBezTo>
                  <a:cubicBezTo>
                    <a:pt x="-27758" y="287867"/>
                    <a:pt x="20925" y="143933"/>
                    <a:pt x="69609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327640" y="6096000"/>
              <a:ext cx="383516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4. Move to the next position in the list.</a:t>
              </a:r>
              <a:endParaRPr lang="en-US" dirty="0"/>
            </a:p>
          </p:txBody>
        </p:sp>
      </p:grpSp>
      <p:sp>
        <p:nvSpPr>
          <p:cNvPr id="31" name="Rectangle 30"/>
          <p:cNvSpPr/>
          <p:nvPr/>
        </p:nvSpPr>
        <p:spPr>
          <a:xfrm rot="21310812">
            <a:off x="253521" y="5463477"/>
            <a:ext cx="1295400" cy="6476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 smtClean="0"/>
              <a:t> statement!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9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Lists and 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square_tuple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tup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results = ()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for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in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tup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results = results + 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,)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return results</a:t>
            </a:r>
          </a:p>
          <a:p>
            <a:pPr marL="0" indent="0">
              <a:buNone/>
            </a:pP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square_list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(l):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   while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(l):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       l[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] = l[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] * l[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pos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+=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1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124200" y="2057400"/>
            <a:ext cx="3352800" cy="457200"/>
            <a:chOff x="3124200" y="2057400"/>
            <a:chExt cx="33528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H="1">
              <a:off x="3124200" y="2286000"/>
              <a:ext cx="9906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4114800" y="2057400"/>
              <a:ext cx="2362200" cy="457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 new tuple is created.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86400" y="5257800"/>
            <a:ext cx="3594100" cy="457200"/>
            <a:chOff x="5486400" y="5257800"/>
            <a:chExt cx="3352800" cy="457200"/>
          </a:xfrm>
        </p:grpSpPr>
        <p:cxnSp>
          <p:nvCxnSpPr>
            <p:cNvPr id="13" name="Straight Arrow Connector 12"/>
            <p:cNvCxnSpPr>
              <a:stCxn id="11" idx="1"/>
            </p:cNvCxnSpPr>
            <p:nvPr/>
          </p:nvCxnSpPr>
          <p:spPr>
            <a:xfrm flipH="1">
              <a:off x="5486400" y="5486400"/>
              <a:ext cx="5334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019800" y="5257800"/>
              <a:ext cx="2819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original list is modified.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00800" y="2743200"/>
            <a:ext cx="2679700" cy="1600200"/>
            <a:chOff x="6400800" y="2743200"/>
            <a:chExt cx="2679700" cy="1600200"/>
          </a:xfrm>
        </p:grpSpPr>
        <p:cxnSp>
          <p:nvCxnSpPr>
            <p:cNvPr id="22" name="Straight Connector 21"/>
            <p:cNvCxnSpPr>
              <a:stCxn id="17" idx="2"/>
              <a:endCxn id="19" idx="0"/>
            </p:cNvCxnSpPr>
            <p:nvPr/>
          </p:nvCxnSpPr>
          <p:spPr>
            <a:xfrm flipH="1">
              <a:off x="7893050" y="3352800"/>
              <a:ext cx="6350" cy="15240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705600" y="3505200"/>
              <a:ext cx="2374900" cy="838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(Actually, new tuples are created in each iteration.)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400800" y="2743200"/>
              <a:ext cx="2679700" cy="609600"/>
              <a:chOff x="3797300" y="2070100"/>
              <a:chExt cx="2679700" cy="609600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H="1">
                <a:off x="3797300" y="2362200"/>
                <a:ext cx="317500" cy="0"/>
              </a:xfrm>
              <a:prstGeom prst="straightConnector1">
                <a:avLst/>
              </a:prstGeom>
              <a:ln>
                <a:tailEnd type="stealth" w="lg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4114800" y="2070100"/>
                <a:ext cx="2362200" cy="60960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Items are added to the new tuple.</a:t>
                </a: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3099620" y="3581400"/>
            <a:ext cx="3072580" cy="457200"/>
            <a:chOff x="3099620" y="3581400"/>
            <a:chExt cx="3072580" cy="457200"/>
          </a:xfrm>
        </p:grpSpPr>
        <p:sp>
          <p:nvSpPr>
            <p:cNvPr id="25" name="Freeform 24"/>
            <p:cNvSpPr/>
            <p:nvPr/>
          </p:nvSpPr>
          <p:spPr>
            <a:xfrm>
              <a:off x="3099620" y="3581400"/>
              <a:ext cx="405580" cy="256115"/>
            </a:xfrm>
            <a:custGeom>
              <a:avLst/>
              <a:gdLst>
                <a:gd name="connsiteX0" fmla="*/ 405580 w 405580"/>
                <a:gd name="connsiteY0" fmla="*/ 164123 h 179915"/>
                <a:gd name="connsiteX1" fmla="*/ 53888 w 405580"/>
                <a:gd name="connsiteY1" fmla="*/ 164123 h 179915"/>
                <a:gd name="connsiteX2" fmla="*/ 6995 w 405580"/>
                <a:gd name="connsiteY2" fmla="*/ 0 h 179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5580" h="179915">
                  <a:moveTo>
                    <a:pt x="405580" y="164123"/>
                  </a:moveTo>
                  <a:cubicBezTo>
                    <a:pt x="262949" y="177800"/>
                    <a:pt x="120319" y="191477"/>
                    <a:pt x="53888" y="164123"/>
                  </a:cubicBezTo>
                  <a:cubicBezTo>
                    <a:pt x="-12543" y="136769"/>
                    <a:pt x="-2774" y="68384"/>
                    <a:pt x="6995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05200" y="3581400"/>
              <a:ext cx="2667000" cy="4572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The new tuple is returned.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6706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Mutable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dirty="0" err="1" smtClean="0"/>
              <a:t>map_list</a:t>
            </a:r>
            <a:r>
              <a:rPr lang="en-US" dirty="0" smtClean="0"/>
              <a:t> that maps the function provided to the items of a list. The function does </a:t>
            </a:r>
            <a:r>
              <a:rPr lang="en-US" i="1" dirty="0" smtClean="0"/>
              <a:t>not</a:t>
            </a:r>
            <a:r>
              <a:rPr lang="en-US" dirty="0"/>
              <a:t> </a:t>
            </a:r>
            <a:r>
              <a:rPr lang="en-US" dirty="0" smtClean="0"/>
              <a:t>create a new list: it </a:t>
            </a:r>
            <a:r>
              <a:rPr lang="en-US" i="1" dirty="0" smtClean="0"/>
              <a:t>mutates</a:t>
            </a:r>
            <a:r>
              <a:rPr lang="en-US" dirty="0" smtClean="0"/>
              <a:t> the original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[2, 7, 1, 8, 2]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(lambda x: x**3,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[3]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512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2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Mutable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map_list</a:t>
            </a:r>
            <a:r>
              <a:rPr lang="en-US" dirty="0" smtClean="0"/>
              <a:t> that maps the function provided to the items of a list. The function does </a:t>
            </a:r>
            <a:r>
              <a:rPr lang="en-US" i="1" dirty="0" smtClean="0"/>
              <a:t>not</a:t>
            </a:r>
            <a:r>
              <a:rPr lang="en-US" dirty="0"/>
              <a:t> </a:t>
            </a:r>
            <a:r>
              <a:rPr lang="en-US" dirty="0" smtClean="0"/>
              <a:t>create a new list: it </a:t>
            </a:r>
            <a:r>
              <a:rPr lang="en-US" i="1" dirty="0" smtClean="0"/>
              <a:t>mutates</a:t>
            </a:r>
            <a:r>
              <a:rPr lang="en-US" dirty="0" smtClean="0"/>
              <a:t> the original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l):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while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l[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__________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+= 1</a:t>
            </a:r>
          </a:p>
        </p:txBody>
      </p:sp>
    </p:spTree>
    <p:extLst>
      <p:ext uri="{BB962C8B-B14F-4D97-AF65-F5344CB8AC3E}">
        <p14:creationId xmlns:p14="http://schemas.microsoft.com/office/powerpoint/2010/main" val="1712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Mutable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Write a function called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map_list</a:t>
            </a:r>
            <a:r>
              <a:rPr lang="en-US" dirty="0" smtClean="0"/>
              <a:t> that maps the function provided to the items of a list. The function does </a:t>
            </a:r>
            <a:r>
              <a:rPr lang="en-US" i="1" dirty="0" smtClean="0"/>
              <a:t>not</a:t>
            </a:r>
            <a:r>
              <a:rPr lang="en-US" dirty="0"/>
              <a:t> </a:t>
            </a:r>
            <a:r>
              <a:rPr lang="en-US" dirty="0" smtClean="0"/>
              <a:t>create a new list: it </a:t>
            </a:r>
            <a:r>
              <a:rPr lang="en-US" i="1" dirty="0" smtClean="0"/>
              <a:t>mutates</a:t>
            </a:r>
            <a:r>
              <a:rPr lang="en-US" dirty="0" smtClean="0"/>
              <a:t> the original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map_list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l):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while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(l):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l[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(l[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pos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+= 1</a:t>
            </a:r>
          </a:p>
        </p:txBody>
      </p:sp>
    </p:spTree>
    <p:extLst>
      <p:ext uri="{BB962C8B-B14F-4D97-AF65-F5344CB8AC3E}">
        <p14:creationId xmlns:p14="http://schemas.microsoft.com/office/powerpoint/2010/main" val="400668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Midterm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Midterm </a:t>
            </a:r>
            <a:r>
              <a:rPr lang="en-US" dirty="0" smtClean="0"/>
              <a:t>2 </a:t>
            </a:r>
            <a:r>
              <a:rPr lang="en-US" dirty="0"/>
              <a:t>is on </a:t>
            </a:r>
            <a:r>
              <a:rPr lang="en-US" b="1" dirty="0" smtClean="0"/>
              <a:t>Wednesday, July 25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i="1" dirty="0"/>
              <a:t>Where</a:t>
            </a:r>
            <a:r>
              <a:rPr lang="en-US" dirty="0"/>
              <a:t>? 2050 VLSB.</a:t>
            </a:r>
          </a:p>
          <a:p>
            <a:pPr lvl="1"/>
            <a:r>
              <a:rPr lang="en-US" i="1" dirty="0"/>
              <a:t>When</a:t>
            </a:r>
            <a:r>
              <a:rPr lang="en-US" dirty="0"/>
              <a:t>? 7PM to 9PM.</a:t>
            </a:r>
          </a:p>
          <a:p>
            <a:pPr lvl="1"/>
            <a:r>
              <a:rPr lang="en-US" i="1" dirty="0"/>
              <a:t>How much</a:t>
            </a:r>
            <a:r>
              <a:rPr lang="en-US" dirty="0"/>
              <a:t>? Material covered </a:t>
            </a:r>
            <a:r>
              <a:rPr lang="en-US" dirty="0" smtClean="0"/>
              <a:t>from July 4 until, and including, July 19 (from immutable trees until environment diagrams). You will also need to know material from Midterm 1.</a:t>
            </a:r>
            <a:endParaRPr lang="en-US" dirty="0"/>
          </a:p>
          <a:p>
            <a:r>
              <a:rPr lang="en-US" dirty="0"/>
              <a:t>Closed book and closed electronic devices.</a:t>
            </a:r>
          </a:p>
          <a:p>
            <a:r>
              <a:rPr lang="en-US" dirty="0"/>
              <a:t>One 8.5” x 11” ‘cheat sheet’ allowed.</a:t>
            </a:r>
          </a:p>
          <a:p>
            <a:r>
              <a:rPr lang="en-US" dirty="0"/>
              <a:t>Group portion is 15 minutes long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Midterm review session on </a:t>
            </a:r>
            <a:r>
              <a:rPr lang="en-US" b="1" dirty="0" smtClean="0"/>
              <a:t>Friday, July 20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Science in the News</a:t>
            </a:r>
            <a:br>
              <a:rPr lang="en-US" dirty="0" smtClean="0"/>
            </a:br>
            <a:r>
              <a:rPr lang="en-US" sz="2200" dirty="0" smtClean="0"/>
              <a:t>(Two Years Ago)</a:t>
            </a:r>
            <a:endParaRPr lang="en-US" sz="2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447800" y="1899106"/>
            <a:ext cx="6219825" cy="3968294"/>
            <a:chOff x="1462088" y="1581150"/>
            <a:chExt cx="6219825" cy="396829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2088" y="1581150"/>
              <a:ext cx="6219825" cy="3695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1462089" y="5334000"/>
              <a:ext cx="6219824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/>
                <a:t>http://articles.nydailynews.com/2010-04-27/news/27062899_1_marks-death-format-floppy-disk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404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Midterm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1 solutions will be released tonight.</a:t>
            </a:r>
          </a:p>
          <a:p>
            <a:r>
              <a:rPr lang="en-US" dirty="0" smtClean="0"/>
              <a:t>Midterm 1 </a:t>
            </a:r>
            <a:r>
              <a:rPr lang="en-US" dirty="0" err="1" smtClean="0"/>
              <a:t>regrade</a:t>
            </a:r>
            <a:r>
              <a:rPr lang="en-US" dirty="0" smtClean="0"/>
              <a:t> request protocol:</a:t>
            </a:r>
          </a:p>
          <a:p>
            <a:pPr lvl="1"/>
            <a:r>
              <a:rPr lang="en-US" dirty="0" smtClean="0"/>
              <a:t>Attach, to the front, a sheet of paper describing the questions that you would like to be </a:t>
            </a:r>
            <a:r>
              <a:rPr lang="en-US" dirty="0" err="1" smtClean="0"/>
              <a:t>regraded</a:t>
            </a:r>
            <a:r>
              <a:rPr lang="en-US" dirty="0" smtClean="0"/>
              <a:t>, and the reasons why.</a:t>
            </a:r>
          </a:p>
          <a:p>
            <a:pPr lvl="1"/>
            <a:r>
              <a:rPr lang="en-US" dirty="0" smtClean="0"/>
              <a:t>We reserve the right to </a:t>
            </a:r>
            <a:r>
              <a:rPr lang="en-US" dirty="0" err="1" smtClean="0"/>
              <a:t>regrade</a:t>
            </a:r>
            <a:r>
              <a:rPr lang="en-US" dirty="0" smtClean="0"/>
              <a:t> the entire midterm.</a:t>
            </a:r>
          </a:p>
          <a:p>
            <a:pPr lvl="1"/>
            <a:r>
              <a:rPr lang="en-US" dirty="0" err="1" smtClean="0"/>
              <a:t>Regrade</a:t>
            </a:r>
            <a:r>
              <a:rPr lang="en-US" dirty="0" smtClean="0"/>
              <a:t> request deadline is end of day, </a:t>
            </a:r>
            <a:r>
              <a:rPr lang="en-US" b="1" dirty="0" smtClean="0"/>
              <a:t>Thursday, July 26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985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8 is due </a:t>
            </a:r>
            <a:r>
              <a:rPr lang="en-US" b="1" dirty="0" smtClean="0"/>
              <a:t>Tuesday, July 17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Homework 9 is due </a:t>
            </a:r>
            <a:r>
              <a:rPr lang="en-US" b="1" dirty="0" smtClean="0"/>
              <a:t>Friday, July 20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Project 3 is due </a:t>
            </a:r>
            <a:r>
              <a:rPr lang="en-US" b="1" dirty="0" smtClean="0"/>
              <a:t>Tuesday, July 24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Please </a:t>
            </a:r>
            <a:r>
              <a:rPr lang="en-US" b="1" i="1" dirty="0" smtClean="0"/>
              <a:t>ask for help</a:t>
            </a:r>
            <a:r>
              <a:rPr lang="en-US" dirty="0" smtClean="0"/>
              <a:t> if you need to. There is a lot of work in the weeks ahead, so if you are ever confused, consult (in order of preference) your study group and Piazza, your TAs, and </a:t>
            </a:r>
            <a:r>
              <a:rPr lang="en-US" dirty="0" err="1" smtClean="0"/>
              <a:t>Jom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b="1" i="1" dirty="0" smtClean="0"/>
              <a:t>Don’t be confused!</a:t>
            </a:r>
          </a:p>
        </p:txBody>
      </p:sp>
    </p:spTree>
    <p:extLst>
      <p:ext uri="{BB962C8B-B14F-4D97-AF65-F5344CB8AC3E}">
        <p14:creationId xmlns:p14="http://schemas.microsoft.com/office/powerpoint/2010/main" val="10997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Box-and-Pointer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[2, 7, 1, 8, 2]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311140" y="2406620"/>
            <a:ext cx="2915790" cy="946180"/>
            <a:chOff x="5311140" y="2475200"/>
            <a:chExt cx="2915790" cy="946180"/>
          </a:xfrm>
        </p:grpSpPr>
        <p:sp>
          <p:nvSpPr>
            <p:cNvPr id="20" name="Freeform 19"/>
            <p:cNvSpPr/>
            <p:nvPr/>
          </p:nvSpPr>
          <p:spPr>
            <a:xfrm>
              <a:off x="5311140" y="2842260"/>
              <a:ext cx="792480" cy="579120"/>
            </a:xfrm>
            <a:custGeom>
              <a:avLst/>
              <a:gdLst>
                <a:gd name="connsiteX0" fmla="*/ 792480 w 792480"/>
                <a:gd name="connsiteY0" fmla="*/ 30480 h 579120"/>
                <a:gd name="connsiteX1" fmla="*/ 167640 w 792480"/>
                <a:gd name="connsiteY1" fmla="*/ 60960 h 579120"/>
                <a:gd name="connsiteX2" fmla="*/ 0 w 792480"/>
                <a:gd name="connsiteY2" fmla="*/ 579120 h 5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480" h="579120">
                  <a:moveTo>
                    <a:pt x="792480" y="30480"/>
                  </a:moveTo>
                  <a:cubicBezTo>
                    <a:pt x="546100" y="0"/>
                    <a:pt x="299720" y="-30480"/>
                    <a:pt x="167640" y="60960"/>
                  </a:cubicBezTo>
                  <a:cubicBezTo>
                    <a:pt x="35560" y="152400"/>
                    <a:pt x="17780" y="365760"/>
                    <a:pt x="0" y="57912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 rot="21402107">
              <a:off x="5731526" y="2475200"/>
              <a:ext cx="2495404" cy="64633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The boxes point to the elements of the list.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7903" y="3954780"/>
            <a:ext cx="2832977" cy="1158187"/>
            <a:chOff x="397903" y="3954780"/>
            <a:chExt cx="2832977" cy="1158187"/>
          </a:xfrm>
        </p:grpSpPr>
        <p:sp>
          <p:nvSpPr>
            <p:cNvPr id="23" name="Freeform 22"/>
            <p:cNvSpPr/>
            <p:nvPr/>
          </p:nvSpPr>
          <p:spPr>
            <a:xfrm>
              <a:off x="2560320" y="3954780"/>
              <a:ext cx="670560" cy="877014"/>
            </a:xfrm>
            <a:custGeom>
              <a:avLst/>
              <a:gdLst>
                <a:gd name="connsiteX0" fmla="*/ 0 w 670560"/>
                <a:gd name="connsiteY0" fmla="*/ 830580 h 877014"/>
                <a:gd name="connsiteX1" fmla="*/ 441960 w 670560"/>
                <a:gd name="connsiteY1" fmla="*/ 784860 h 877014"/>
                <a:gd name="connsiteX2" fmla="*/ 670560 w 670560"/>
                <a:gd name="connsiteY2" fmla="*/ 0 h 877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70560" h="877014">
                  <a:moveTo>
                    <a:pt x="0" y="830580"/>
                  </a:moveTo>
                  <a:cubicBezTo>
                    <a:pt x="165100" y="876935"/>
                    <a:pt x="330200" y="923290"/>
                    <a:pt x="441960" y="784860"/>
                  </a:cubicBezTo>
                  <a:cubicBezTo>
                    <a:pt x="553720" y="646430"/>
                    <a:pt x="670560" y="0"/>
                    <a:pt x="67056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 rot="201494">
              <a:off x="397903" y="4466636"/>
              <a:ext cx="2362200" cy="64633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This arrow shows the start of the list.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364272" y="5619837"/>
            <a:ext cx="1131528" cy="616895"/>
            <a:chOff x="3549725" y="5671212"/>
            <a:chExt cx="1131528" cy="616895"/>
          </a:xfrm>
        </p:grpSpPr>
        <p:cxnSp>
          <p:nvCxnSpPr>
            <p:cNvPr id="26" name="Straight Arrow Connector 25"/>
            <p:cNvCxnSpPr>
              <a:endCxn id="6" idx="2"/>
            </p:cNvCxnSpPr>
            <p:nvPr/>
          </p:nvCxnSpPr>
          <p:spPr>
            <a:xfrm flipH="1" flipV="1">
              <a:off x="4108196" y="5671212"/>
              <a:ext cx="5047" cy="278252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549725" y="5918775"/>
              <a:ext cx="113152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Element 1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04900" y="3434862"/>
            <a:ext cx="6934200" cy="2184975"/>
            <a:chOff x="1295400" y="3429000"/>
            <a:chExt cx="6934200" cy="2184975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0" y="3429000"/>
              <a:ext cx="5181600" cy="2184975"/>
              <a:chOff x="3048000" y="3429000"/>
              <a:chExt cx="5181600" cy="218497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3907898" y="5029200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823855" y="5029200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7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3048000" y="3429000"/>
                <a:ext cx="5181600" cy="1524000"/>
                <a:chOff x="3048000" y="3429000"/>
                <a:chExt cx="5181600" cy="1524000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3657600" y="3429000"/>
                  <a:ext cx="4572000" cy="914400"/>
                  <a:chOff x="3657600" y="2514600"/>
                  <a:chExt cx="4572000" cy="914400"/>
                </a:xfrm>
              </p:grpSpPr>
              <p:sp>
                <p:nvSpPr>
                  <p:cNvPr id="17" name="Rectangle 16"/>
                  <p:cNvSpPr/>
                  <p:nvPr/>
                </p:nvSpPr>
                <p:spPr>
                  <a:xfrm>
                    <a:off x="3657600" y="2514600"/>
                    <a:ext cx="4572000" cy="9144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4572000" y="2514600"/>
                    <a:ext cx="0" cy="9144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" name="Straight Arrow Connector 9"/>
                <p:cNvCxnSpPr>
                  <a:endCxn id="17" idx="1"/>
                </p:cNvCxnSpPr>
                <p:nvPr/>
              </p:nvCxnSpPr>
              <p:spPr>
                <a:xfrm>
                  <a:off x="3048000" y="3886200"/>
                  <a:ext cx="609600" cy="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Group 10"/>
                <p:cNvGrpSpPr/>
                <p:nvPr/>
              </p:nvGrpSpPr>
              <p:grpSpPr>
                <a:xfrm>
                  <a:off x="4038600" y="3813699"/>
                  <a:ext cx="152400" cy="1139301"/>
                  <a:chOff x="4038600" y="3813699"/>
                  <a:chExt cx="152400" cy="1139301"/>
                </a:xfrm>
              </p:grpSpPr>
              <p:cxnSp>
                <p:nvCxnSpPr>
                  <p:cNvPr id="15" name="Straight Arrow Connector 14"/>
                  <p:cNvCxnSpPr/>
                  <p:nvPr/>
                </p:nvCxnSpPr>
                <p:spPr>
                  <a:xfrm>
                    <a:off x="4114800" y="3886200"/>
                    <a:ext cx="0" cy="106680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Oval 15"/>
                  <p:cNvSpPr/>
                  <p:nvPr/>
                </p:nvSpPr>
                <p:spPr>
                  <a:xfrm>
                    <a:off x="40386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" name="Group 11"/>
                <p:cNvGrpSpPr/>
                <p:nvPr/>
              </p:nvGrpSpPr>
              <p:grpSpPr>
                <a:xfrm>
                  <a:off x="4953000" y="3813699"/>
                  <a:ext cx="152400" cy="1139301"/>
                  <a:chOff x="4953000" y="3813699"/>
                  <a:chExt cx="152400" cy="1139301"/>
                </a:xfrm>
              </p:grpSpPr>
              <p:cxnSp>
                <p:nvCxnSpPr>
                  <p:cNvPr id="13" name="Straight Arrow Connector 12"/>
                  <p:cNvCxnSpPr/>
                  <p:nvPr/>
                </p:nvCxnSpPr>
                <p:spPr>
                  <a:xfrm>
                    <a:off x="5029200" y="3886200"/>
                    <a:ext cx="0" cy="106680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Oval 13"/>
                  <p:cNvSpPr/>
                  <p:nvPr/>
                </p:nvSpPr>
                <p:spPr>
                  <a:xfrm>
                    <a:off x="49530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31" name="Content Placeholder 2"/>
            <p:cNvSpPr txBox="1">
              <a:spLocks/>
            </p:cNvSpPr>
            <p:nvPr/>
          </p:nvSpPr>
          <p:spPr>
            <a:xfrm>
              <a:off x="1295400" y="3581400"/>
              <a:ext cx="17526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my_list</a:t>
              </a:r>
              <a:endParaRPr lang="en-US" dirty="0" smtClean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54864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4008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3152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761510" y="5025501"/>
              <a:ext cx="4106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59668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58906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675910" y="5025501"/>
              <a:ext cx="4106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Consolas" pitchFamily="49" charset="0"/>
                  <a:cs typeface="Consolas" pitchFamily="49" charset="0"/>
                </a:rPr>
                <a:t>8</a:t>
              </a:r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68812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68050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90310" y="5025501"/>
              <a:ext cx="4106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32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>
              <a:off x="77956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77194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78672" y="5562602"/>
            <a:ext cx="1131528" cy="1131330"/>
            <a:chOff x="3549725" y="5619839"/>
            <a:chExt cx="1131528" cy="1131330"/>
          </a:xfrm>
        </p:grpSpPr>
        <p:cxnSp>
          <p:nvCxnSpPr>
            <p:cNvPr id="53" name="Straight Arrow Connector 52"/>
            <p:cNvCxnSpPr>
              <a:stCxn id="54" idx="0"/>
            </p:cNvCxnSpPr>
            <p:nvPr/>
          </p:nvCxnSpPr>
          <p:spPr>
            <a:xfrm flipH="1" flipV="1">
              <a:off x="4113243" y="5619839"/>
              <a:ext cx="2246" cy="76199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3549725" y="6381837"/>
              <a:ext cx="113152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Element 2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181600" y="5562600"/>
            <a:ext cx="1131528" cy="674132"/>
            <a:chOff x="3549725" y="5619837"/>
            <a:chExt cx="1131528" cy="674132"/>
          </a:xfrm>
        </p:grpSpPr>
        <p:cxnSp>
          <p:nvCxnSpPr>
            <p:cNvPr id="57" name="Straight Arrow Connector 56"/>
            <p:cNvCxnSpPr/>
            <p:nvPr/>
          </p:nvCxnSpPr>
          <p:spPr>
            <a:xfrm flipV="1">
              <a:off x="4113243" y="5619837"/>
              <a:ext cx="0" cy="329625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3549725" y="5924637"/>
              <a:ext cx="113152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Element 3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010400" y="5562600"/>
            <a:ext cx="1131528" cy="674132"/>
            <a:chOff x="3549725" y="5619837"/>
            <a:chExt cx="1131528" cy="674132"/>
          </a:xfrm>
        </p:grpSpPr>
        <p:cxnSp>
          <p:nvCxnSpPr>
            <p:cNvPr id="63" name="Straight Arrow Connector 62"/>
            <p:cNvCxnSpPr/>
            <p:nvPr/>
          </p:nvCxnSpPr>
          <p:spPr>
            <a:xfrm flipV="1">
              <a:off x="4113243" y="5619837"/>
              <a:ext cx="0" cy="329625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3549725" y="5924637"/>
              <a:ext cx="113152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Element 5</a:t>
              </a:r>
              <a:endParaRPr lang="en-US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096000" y="5562600"/>
            <a:ext cx="1131528" cy="1131330"/>
            <a:chOff x="3549725" y="5619839"/>
            <a:chExt cx="1131528" cy="1131330"/>
          </a:xfrm>
        </p:grpSpPr>
        <p:cxnSp>
          <p:nvCxnSpPr>
            <p:cNvPr id="70" name="Straight Arrow Connector 69"/>
            <p:cNvCxnSpPr>
              <a:stCxn id="71" idx="0"/>
            </p:cNvCxnSpPr>
            <p:nvPr/>
          </p:nvCxnSpPr>
          <p:spPr>
            <a:xfrm flipH="1" flipV="1">
              <a:off x="4113243" y="5619839"/>
              <a:ext cx="2246" cy="761998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549725" y="6381837"/>
              <a:ext cx="113152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Element 4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703119" y="2644679"/>
            <a:ext cx="2790839" cy="942583"/>
            <a:chOff x="5311140" y="2478797"/>
            <a:chExt cx="2790839" cy="942583"/>
          </a:xfrm>
        </p:grpSpPr>
        <p:sp>
          <p:nvSpPr>
            <p:cNvPr id="73" name="Freeform 72"/>
            <p:cNvSpPr/>
            <p:nvPr/>
          </p:nvSpPr>
          <p:spPr>
            <a:xfrm>
              <a:off x="5311140" y="2842260"/>
              <a:ext cx="792480" cy="579120"/>
            </a:xfrm>
            <a:custGeom>
              <a:avLst/>
              <a:gdLst>
                <a:gd name="connsiteX0" fmla="*/ 792480 w 792480"/>
                <a:gd name="connsiteY0" fmla="*/ 30480 h 579120"/>
                <a:gd name="connsiteX1" fmla="*/ 167640 w 792480"/>
                <a:gd name="connsiteY1" fmla="*/ 60960 h 579120"/>
                <a:gd name="connsiteX2" fmla="*/ 0 w 792480"/>
                <a:gd name="connsiteY2" fmla="*/ 579120 h 5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2480" h="579120">
                  <a:moveTo>
                    <a:pt x="792480" y="30480"/>
                  </a:moveTo>
                  <a:cubicBezTo>
                    <a:pt x="546100" y="0"/>
                    <a:pt x="299720" y="-30480"/>
                    <a:pt x="167640" y="60960"/>
                  </a:cubicBezTo>
                  <a:cubicBezTo>
                    <a:pt x="35560" y="152400"/>
                    <a:pt x="17780" y="365760"/>
                    <a:pt x="0" y="57912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 rot="21402107">
              <a:off x="5731628" y="2478797"/>
              <a:ext cx="2370351" cy="646331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The name of the list, which points to the list.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8859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Box-and-Pointer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[2, [3, 1], 1, 8, 2]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104900" y="2488050"/>
            <a:ext cx="6934200" cy="3988950"/>
            <a:chOff x="1104900" y="2920425"/>
            <a:chExt cx="6934200" cy="3988950"/>
          </a:xfrm>
        </p:grpSpPr>
        <p:grpSp>
          <p:nvGrpSpPr>
            <p:cNvPr id="65" name="Group 64"/>
            <p:cNvGrpSpPr/>
            <p:nvPr/>
          </p:nvGrpSpPr>
          <p:grpSpPr>
            <a:xfrm>
              <a:off x="1104900" y="2920425"/>
              <a:ext cx="6934200" cy="2253778"/>
              <a:chOff x="1295400" y="3429000"/>
              <a:chExt cx="6934200" cy="2253778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3048000" y="3429000"/>
                <a:ext cx="5181600" cy="2253778"/>
                <a:chOff x="3048000" y="3429000"/>
                <a:chExt cx="5181600" cy="2253778"/>
              </a:xfrm>
            </p:grpSpPr>
            <p:sp>
              <p:nvSpPr>
                <p:cNvPr id="86" name="TextBox 85"/>
                <p:cNvSpPr txBox="1"/>
                <p:nvPr/>
              </p:nvSpPr>
              <p:spPr>
                <a:xfrm>
                  <a:off x="3907898" y="4699575"/>
                  <a:ext cx="410690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3200" dirty="0" smtClean="0">
                      <a:latin typeface="Consolas" pitchFamily="49" charset="0"/>
                      <a:cs typeface="Consolas" pitchFamily="49" charset="0"/>
                    </a:rPr>
                    <a:t>2</a:t>
                  </a:r>
                  <a:endParaRPr lang="en-US" sz="3200" dirty="0">
                    <a:latin typeface="Consolas" pitchFamily="49" charset="0"/>
                    <a:cs typeface="Consolas" pitchFamily="49" charset="0"/>
                  </a:endParaRPr>
                </a:p>
              </p:txBody>
            </p:sp>
            <p:grpSp>
              <p:nvGrpSpPr>
                <p:cNvPr id="88" name="Group 87"/>
                <p:cNvGrpSpPr/>
                <p:nvPr/>
              </p:nvGrpSpPr>
              <p:grpSpPr>
                <a:xfrm>
                  <a:off x="3048000" y="3429000"/>
                  <a:ext cx="5181600" cy="2253778"/>
                  <a:chOff x="3048000" y="3429000"/>
                  <a:chExt cx="5181600" cy="2253778"/>
                </a:xfrm>
              </p:grpSpPr>
              <p:grpSp>
                <p:nvGrpSpPr>
                  <p:cNvPr id="89" name="Group 88"/>
                  <p:cNvGrpSpPr/>
                  <p:nvPr/>
                </p:nvGrpSpPr>
                <p:grpSpPr>
                  <a:xfrm>
                    <a:off x="3657600" y="3429000"/>
                    <a:ext cx="4572000" cy="914400"/>
                    <a:chOff x="3657600" y="2514600"/>
                    <a:chExt cx="4572000" cy="914400"/>
                  </a:xfrm>
                </p:grpSpPr>
                <p:sp>
                  <p:nvSpPr>
                    <p:cNvPr id="97" name="Rectangle 96"/>
                    <p:cNvSpPr/>
                    <p:nvPr/>
                  </p:nvSpPr>
                  <p:spPr>
                    <a:xfrm>
                      <a:off x="3657600" y="2514600"/>
                      <a:ext cx="4572000" cy="914400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98" name="Straight Connector 97"/>
                    <p:cNvCxnSpPr/>
                    <p:nvPr/>
                  </p:nvCxnSpPr>
                  <p:spPr>
                    <a:xfrm>
                      <a:off x="4572000" y="2514600"/>
                      <a:ext cx="0" cy="91440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90" name="Straight Arrow Connector 89"/>
                  <p:cNvCxnSpPr>
                    <a:endCxn id="97" idx="1"/>
                  </p:cNvCxnSpPr>
                  <p:nvPr/>
                </p:nvCxnSpPr>
                <p:spPr>
                  <a:xfrm>
                    <a:off x="3048000" y="3886200"/>
                    <a:ext cx="609600" cy="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4038600" y="3813699"/>
                    <a:ext cx="152400" cy="936388"/>
                    <a:chOff x="4038600" y="3813699"/>
                    <a:chExt cx="152400" cy="936388"/>
                  </a:xfrm>
                </p:grpSpPr>
                <p:cxnSp>
                  <p:nvCxnSpPr>
                    <p:cNvPr id="95" name="Straight Arrow Connector 94"/>
                    <p:cNvCxnSpPr/>
                    <p:nvPr/>
                  </p:nvCxnSpPr>
                  <p:spPr>
                    <a:xfrm>
                      <a:off x="4114800" y="3886200"/>
                      <a:ext cx="0" cy="863887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6" name="Oval 95"/>
                    <p:cNvSpPr/>
                    <p:nvPr/>
                  </p:nvSpPr>
                  <p:spPr>
                    <a:xfrm>
                      <a:off x="40386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4953000" y="3813699"/>
                    <a:ext cx="152400" cy="1869079"/>
                    <a:chOff x="4953000" y="3813699"/>
                    <a:chExt cx="152400" cy="1869079"/>
                  </a:xfrm>
                </p:grpSpPr>
                <p:cxnSp>
                  <p:nvCxnSpPr>
                    <p:cNvPr id="93" name="Straight Arrow Connector 92"/>
                    <p:cNvCxnSpPr/>
                    <p:nvPr/>
                  </p:nvCxnSpPr>
                  <p:spPr>
                    <a:xfrm flipH="1">
                      <a:off x="4995305" y="3955003"/>
                      <a:ext cx="38100" cy="1727775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  <a:effectLst/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4" name="Oval 93"/>
                    <p:cNvSpPr/>
                    <p:nvPr/>
                  </p:nvSpPr>
                  <p:spPr>
                    <a:xfrm>
                      <a:off x="4953000" y="3813699"/>
                      <a:ext cx="152400" cy="1450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67" name="Content Placeholder 2"/>
              <p:cNvSpPr txBox="1">
                <a:spLocks/>
              </p:cNvSpPr>
              <p:nvPr/>
            </p:nvSpPr>
            <p:spPr>
              <a:xfrm>
                <a:off x="1295400" y="3581400"/>
                <a:ext cx="1752600" cy="6096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itchFamily="34" charset="0"/>
                  <a:buNone/>
                </a:pPr>
                <a:r>
                  <a:rPr lang="en-US" dirty="0" err="1" smtClean="0">
                    <a:latin typeface="Consolas" pitchFamily="49" charset="0"/>
                    <a:cs typeface="Consolas" pitchFamily="49" charset="0"/>
                  </a:rPr>
                  <a:t>my_list</a:t>
                </a:r>
                <a:endParaRPr lang="en-US" dirty="0" smtClean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5486400" y="34290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400800" y="34290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7315200" y="34290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5761510" y="4699575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1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>
                <a:off x="5966855" y="3882501"/>
                <a:ext cx="0" cy="867586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9" name="Oval 78"/>
              <p:cNvSpPr/>
              <p:nvPr/>
            </p:nvSpPr>
            <p:spPr>
              <a:xfrm>
                <a:off x="5890655" y="38100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6675910" y="4699575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8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81" name="Straight Arrow Connector 80"/>
              <p:cNvCxnSpPr/>
              <p:nvPr/>
            </p:nvCxnSpPr>
            <p:spPr>
              <a:xfrm>
                <a:off x="6881255" y="3882501"/>
                <a:ext cx="0" cy="867586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Oval 81"/>
              <p:cNvSpPr/>
              <p:nvPr/>
            </p:nvSpPr>
            <p:spPr>
              <a:xfrm>
                <a:off x="6805055" y="38100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590310" y="4699575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84" name="Straight Arrow Connector 83"/>
              <p:cNvCxnSpPr/>
              <p:nvPr/>
            </p:nvCxnSpPr>
            <p:spPr>
              <a:xfrm>
                <a:off x="7795655" y="3882501"/>
                <a:ext cx="0" cy="867586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5" name="Oval 84"/>
              <p:cNvSpPr/>
              <p:nvPr/>
            </p:nvSpPr>
            <p:spPr>
              <a:xfrm>
                <a:off x="7719455" y="3810000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4381500" y="5179506"/>
              <a:ext cx="1828800" cy="914400"/>
              <a:chOff x="5852555" y="5105400"/>
              <a:chExt cx="1828800" cy="914400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5852555" y="5105400"/>
                <a:ext cx="1828800" cy="9144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6766955" y="5105400"/>
                <a:ext cx="0" cy="9144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4633355" y="5609126"/>
              <a:ext cx="1325090" cy="1300249"/>
              <a:chOff x="4176155" y="5536625"/>
              <a:chExt cx="1325090" cy="1300249"/>
            </a:xfrm>
          </p:grpSpPr>
          <p:sp>
            <p:nvSpPr>
              <p:cNvPr id="107" name="TextBox 106"/>
              <p:cNvSpPr txBox="1"/>
              <p:nvPr/>
            </p:nvSpPr>
            <p:spPr>
              <a:xfrm>
                <a:off x="4176155" y="6252099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3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108" name="Straight Arrow Connector 107"/>
              <p:cNvCxnSpPr/>
              <p:nvPr/>
            </p:nvCxnSpPr>
            <p:spPr>
              <a:xfrm>
                <a:off x="4381500" y="5609126"/>
                <a:ext cx="0" cy="719173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4305300" y="5536625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5090555" y="6252099"/>
                <a:ext cx="4106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Consolas" pitchFamily="49" charset="0"/>
                    <a:cs typeface="Consolas" pitchFamily="49" charset="0"/>
                  </a:rPr>
                  <a:t>1</a:t>
                </a:r>
                <a:endParaRPr lang="en-US" sz="3200" dirty="0">
                  <a:latin typeface="Consolas" pitchFamily="49" charset="0"/>
                  <a:cs typeface="Consolas" pitchFamily="49" charset="0"/>
                </a:endParaRPr>
              </a:p>
            </p:txBody>
          </p:sp>
          <p:cxnSp>
            <p:nvCxnSpPr>
              <p:cNvPr id="111" name="Straight Arrow Connector 110"/>
              <p:cNvCxnSpPr/>
              <p:nvPr/>
            </p:nvCxnSpPr>
            <p:spPr>
              <a:xfrm>
                <a:off x="5295900" y="5609126"/>
                <a:ext cx="0" cy="719173"/>
              </a:xfrm>
              <a:prstGeom prst="straightConnector1">
                <a:avLst/>
              </a:prstGeom>
              <a:ln>
                <a:tailEnd type="arrow"/>
              </a:ln>
              <a:effectLst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2" name="Oval 111"/>
              <p:cNvSpPr/>
              <p:nvPr/>
            </p:nvSpPr>
            <p:spPr>
              <a:xfrm>
                <a:off x="5219700" y="5536625"/>
                <a:ext cx="152400" cy="14500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445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[2, 7, 1, 8, 2]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other_list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[2, 7, 1, 8, 2]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other_list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is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other_list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63734" y="4569793"/>
            <a:ext cx="4407134" cy="1373807"/>
            <a:chOff x="1295400" y="3429000"/>
            <a:chExt cx="6934200" cy="2419688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0" y="3429000"/>
              <a:ext cx="5181600" cy="2419688"/>
              <a:chOff x="3048000" y="3429000"/>
              <a:chExt cx="5181600" cy="241968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3814800" y="5029199"/>
                <a:ext cx="596889" cy="819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730757" y="5029199"/>
                <a:ext cx="596889" cy="819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7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048000" y="3429000"/>
                <a:ext cx="5181600" cy="1524000"/>
                <a:chOff x="3048000" y="3429000"/>
                <a:chExt cx="5181600" cy="15240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3657600" y="3429000"/>
                  <a:ext cx="4572000" cy="914400"/>
                  <a:chOff x="3657600" y="2514600"/>
                  <a:chExt cx="4572000" cy="914400"/>
                </a:xfrm>
              </p:grpSpPr>
              <p:sp>
                <p:nvSpPr>
                  <p:cNvPr id="30" name="Rectangle 29"/>
                  <p:cNvSpPr/>
                  <p:nvPr/>
                </p:nvSpPr>
                <p:spPr>
                  <a:xfrm>
                    <a:off x="3657600" y="2514600"/>
                    <a:ext cx="4572000" cy="9144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4572000" y="2514600"/>
                    <a:ext cx="0" cy="9144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" name="Straight Arrow Connector 22"/>
                <p:cNvCxnSpPr>
                  <a:endCxn id="30" idx="1"/>
                </p:cNvCxnSpPr>
                <p:nvPr/>
              </p:nvCxnSpPr>
              <p:spPr>
                <a:xfrm>
                  <a:off x="3048000" y="3886200"/>
                  <a:ext cx="609600" cy="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4" name="Group 23"/>
                <p:cNvGrpSpPr/>
                <p:nvPr/>
              </p:nvGrpSpPr>
              <p:grpSpPr>
                <a:xfrm>
                  <a:off x="4038600" y="3813699"/>
                  <a:ext cx="152400" cy="1139301"/>
                  <a:chOff x="4038600" y="3813699"/>
                  <a:chExt cx="152400" cy="1139301"/>
                </a:xfrm>
              </p:grpSpPr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4114800" y="3886200"/>
                    <a:ext cx="0" cy="106680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" name="Oval 28"/>
                  <p:cNvSpPr/>
                  <p:nvPr/>
                </p:nvSpPr>
                <p:spPr>
                  <a:xfrm>
                    <a:off x="40386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953000" y="3813699"/>
                  <a:ext cx="152400" cy="1139301"/>
                  <a:chOff x="4953000" y="3813699"/>
                  <a:chExt cx="152400" cy="1139301"/>
                </a:xfrm>
              </p:grpSpPr>
              <p:cxnSp>
                <p:nvCxnSpPr>
                  <p:cNvPr id="26" name="Straight Arrow Connector 25"/>
                  <p:cNvCxnSpPr/>
                  <p:nvPr/>
                </p:nvCxnSpPr>
                <p:spPr>
                  <a:xfrm>
                    <a:off x="5029200" y="3886200"/>
                    <a:ext cx="0" cy="106680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Oval 26"/>
                  <p:cNvSpPr/>
                  <p:nvPr/>
                </p:nvSpPr>
                <p:spPr>
                  <a:xfrm>
                    <a:off x="49530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295400" y="3581400"/>
              <a:ext cx="17526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my_list</a:t>
              </a:r>
              <a:endParaRPr lang="en-US" dirty="0" smtClean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4864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4008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152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668412" y="5025500"/>
              <a:ext cx="596889" cy="81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9668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58906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82811" y="5025500"/>
              <a:ext cx="596889" cy="81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8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8812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8050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97212" y="5025500"/>
              <a:ext cx="596889" cy="81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77956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7194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394923" y="4572000"/>
            <a:ext cx="4672877" cy="1373807"/>
            <a:chOff x="877279" y="3429000"/>
            <a:chExt cx="7352321" cy="2419688"/>
          </a:xfrm>
        </p:grpSpPr>
        <p:grpSp>
          <p:nvGrpSpPr>
            <p:cNvPr id="33" name="Group 32"/>
            <p:cNvGrpSpPr/>
            <p:nvPr/>
          </p:nvGrpSpPr>
          <p:grpSpPr>
            <a:xfrm>
              <a:off x="3048000" y="3429000"/>
              <a:ext cx="5181600" cy="2419688"/>
              <a:chOff x="3048000" y="3429000"/>
              <a:chExt cx="5181600" cy="2419688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3814800" y="5029199"/>
                <a:ext cx="596889" cy="819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730757" y="5029199"/>
                <a:ext cx="596889" cy="819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7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grpSp>
            <p:nvGrpSpPr>
              <p:cNvPr id="49" name="Group 48"/>
              <p:cNvGrpSpPr/>
              <p:nvPr/>
            </p:nvGrpSpPr>
            <p:grpSpPr>
              <a:xfrm>
                <a:off x="3048000" y="3429000"/>
                <a:ext cx="5181600" cy="1524000"/>
                <a:chOff x="3048000" y="3429000"/>
                <a:chExt cx="5181600" cy="1524000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3657600" y="3429000"/>
                  <a:ext cx="4572000" cy="914400"/>
                  <a:chOff x="3657600" y="2514600"/>
                  <a:chExt cx="4572000" cy="914400"/>
                </a:xfrm>
              </p:grpSpPr>
              <p:sp>
                <p:nvSpPr>
                  <p:cNvPr id="58" name="Rectangle 57"/>
                  <p:cNvSpPr/>
                  <p:nvPr/>
                </p:nvSpPr>
                <p:spPr>
                  <a:xfrm>
                    <a:off x="3657600" y="2514600"/>
                    <a:ext cx="4572000" cy="9144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4572000" y="2514600"/>
                    <a:ext cx="0" cy="9144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1" name="Straight Arrow Connector 50"/>
                <p:cNvCxnSpPr>
                  <a:endCxn id="58" idx="1"/>
                </p:cNvCxnSpPr>
                <p:nvPr/>
              </p:nvCxnSpPr>
              <p:spPr>
                <a:xfrm>
                  <a:off x="3048000" y="3886200"/>
                  <a:ext cx="609600" cy="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52" name="Group 51"/>
                <p:cNvGrpSpPr/>
                <p:nvPr/>
              </p:nvGrpSpPr>
              <p:grpSpPr>
                <a:xfrm>
                  <a:off x="4038600" y="3813699"/>
                  <a:ext cx="152400" cy="1139301"/>
                  <a:chOff x="4038600" y="3813699"/>
                  <a:chExt cx="152400" cy="1139301"/>
                </a:xfrm>
              </p:grpSpPr>
              <p:cxnSp>
                <p:nvCxnSpPr>
                  <p:cNvPr id="56" name="Straight Arrow Connector 55"/>
                  <p:cNvCxnSpPr/>
                  <p:nvPr/>
                </p:nvCxnSpPr>
                <p:spPr>
                  <a:xfrm>
                    <a:off x="4114800" y="3886200"/>
                    <a:ext cx="0" cy="106680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7" name="Oval 56"/>
                  <p:cNvSpPr/>
                  <p:nvPr/>
                </p:nvSpPr>
                <p:spPr>
                  <a:xfrm>
                    <a:off x="40386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4953000" y="3813699"/>
                  <a:ext cx="152400" cy="1139301"/>
                  <a:chOff x="4953000" y="3813699"/>
                  <a:chExt cx="152400" cy="1139301"/>
                </a:xfrm>
              </p:grpSpPr>
              <p:cxnSp>
                <p:nvCxnSpPr>
                  <p:cNvPr id="54" name="Straight Arrow Connector 53"/>
                  <p:cNvCxnSpPr/>
                  <p:nvPr/>
                </p:nvCxnSpPr>
                <p:spPr>
                  <a:xfrm>
                    <a:off x="5029200" y="3886200"/>
                    <a:ext cx="0" cy="106680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Oval 54"/>
                  <p:cNvSpPr/>
                  <p:nvPr/>
                </p:nvSpPr>
                <p:spPr>
                  <a:xfrm>
                    <a:off x="49530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34" name="Content Placeholder 2"/>
            <p:cNvSpPr txBox="1">
              <a:spLocks/>
            </p:cNvSpPr>
            <p:nvPr/>
          </p:nvSpPr>
          <p:spPr>
            <a:xfrm>
              <a:off x="877279" y="3581400"/>
              <a:ext cx="23168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1800" dirty="0" err="1" smtClean="0">
                  <a:latin typeface="Consolas" pitchFamily="49" charset="0"/>
                  <a:cs typeface="Consolas" pitchFamily="49" charset="0"/>
                </a:rPr>
                <a:t>other_list</a:t>
              </a:r>
              <a:endParaRPr lang="en-US" sz="1800" dirty="0" smtClean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54864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4008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3152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668412" y="5025500"/>
              <a:ext cx="596889" cy="81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59668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58906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82811" y="5025500"/>
              <a:ext cx="596889" cy="81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8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68812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68050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497212" y="5025500"/>
              <a:ext cx="596889" cy="81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77956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77194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371600" y="2971800"/>
            <a:ext cx="7610081" cy="381000"/>
            <a:chOff x="1371600" y="2971800"/>
            <a:chExt cx="7610081" cy="381000"/>
          </a:xfrm>
        </p:grpSpPr>
        <p:cxnSp>
          <p:nvCxnSpPr>
            <p:cNvPr id="63" name="Straight Arrow Connector 62"/>
            <p:cNvCxnSpPr>
              <a:stCxn id="60" idx="1"/>
            </p:cNvCxnSpPr>
            <p:nvPr/>
          </p:nvCxnSpPr>
          <p:spPr>
            <a:xfrm flipH="1">
              <a:off x="1371600" y="3162300"/>
              <a:ext cx="51196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1883560" y="2971800"/>
              <a:ext cx="7098121" cy="381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my_list</a:t>
              </a:r>
              <a:r>
                <a:rPr lang="en-US" dirty="0" smtClean="0"/>
                <a:t> and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other_list</a:t>
              </a:r>
              <a:r>
                <a:rPr lang="en-US" dirty="0" smtClean="0"/>
                <a:t> have the same values: they are </a:t>
              </a:r>
              <a:r>
                <a:rPr lang="en-US" b="1" i="1" dirty="0" smtClean="0"/>
                <a:t>equal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437597" y="3810000"/>
            <a:ext cx="7544085" cy="381000"/>
            <a:chOff x="1437597" y="3810000"/>
            <a:chExt cx="7544085" cy="381000"/>
          </a:xfrm>
        </p:grpSpPr>
        <p:cxnSp>
          <p:nvCxnSpPr>
            <p:cNvPr id="65" name="Straight Arrow Connector 64"/>
            <p:cNvCxnSpPr>
              <a:stCxn id="61" idx="1"/>
            </p:cNvCxnSpPr>
            <p:nvPr/>
          </p:nvCxnSpPr>
          <p:spPr>
            <a:xfrm flipH="1">
              <a:off x="1437597" y="4000500"/>
              <a:ext cx="445964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1883561" y="3810000"/>
              <a:ext cx="7098121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my_list</a:t>
              </a:r>
              <a:r>
                <a:rPr lang="en-US" dirty="0" smtClean="0"/>
                <a:t> and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other_list</a:t>
              </a:r>
              <a:r>
                <a:rPr lang="en-US" dirty="0" smtClean="0"/>
                <a:t> are different lists: they are </a:t>
              </a:r>
              <a:r>
                <a:rPr lang="en-US" i="1" dirty="0" smtClean="0"/>
                <a:t>not</a:t>
              </a:r>
              <a:r>
                <a:rPr lang="en-US" dirty="0" smtClean="0"/>
                <a:t> </a:t>
              </a:r>
              <a:r>
                <a:rPr lang="en-US" b="1" i="1" dirty="0" smtClean="0"/>
                <a:t>identical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9017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[2, 7, 1, 8, 2]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other_list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my_list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other_list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my_list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is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other_list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True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371600" y="2971800"/>
            <a:ext cx="7610081" cy="381000"/>
            <a:chOff x="1371600" y="2971800"/>
            <a:chExt cx="7610081" cy="381000"/>
          </a:xfrm>
        </p:grpSpPr>
        <p:cxnSp>
          <p:nvCxnSpPr>
            <p:cNvPr id="63" name="Straight Arrow Connector 62"/>
            <p:cNvCxnSpPr>
              <a:stCxn id="60" idx="1"/>
            </p:cNvCxnSpPr>
            <p:nvPr/>
          </p:nvCxnSpPr>
          <p:spPr>
            <a:xfrm flipH="1">
              <a:off x="1371600" y="3162300"/>
              <a:ext cx="51196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1883560" y="2971800"/>
              <a:ext cx="7098121" cy="381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my_list</a:t>
              </a:r>
              <a:r>
                <a:rPr lang="en-US" dirty="0" smtClean="0"/>
                <a:t> and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other_list</a:t>
              </a:r>
              <a:r>
                <a:rPr lang="en-US" dirty="0" smtClean="0"/>
                <a:t> have the same values: they are </a:t>
              </a:r>
              <a:r>
                <a:rPr lang="en-US" b="1" i="1" dirty="0" smtClean="0"/>
                <a:t>equal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371600" y="3810000"/>
            <a:ext cx="7610082" cy="381000"/>
            <a:chOff x="1371600" y="3810000"/>
            <a:chExt cx="7610082" cy="381000"/>
          </a:xfrm>
        </p:grpSpPr>
        <p:cxnSp>
          <p:nvCxnSpPr>
            <p:cNvPr id="65" name="Straight Arrow Connector 64"/>
            <p:cNvCxnSpPr>
              <a:stCxn id="61" idx="1"/>
            </p:cNvCxnSpPr>
            <p:nvPr/>
          </p:nvCxnSpPr>
          <p:spPr>
            <a:xfrm flipH="1">
              <a:off x="1371600" y="4000500"/>
              <a:ext cx="511961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1883561" y="3810000"/>
              <a:ext cx="7098121" cy="3810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my_list</a:t>
              </a:r>
              <a:r>
                <a:rPr lang="en-US" dirty="0" smtClean="0"/>
                <a:t> and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other_list</a:t>
              </a:r>
              <a:r>
                <a:rPr lang="en-US" dirty="0" smtClean="0"/>
                <a:t> are the same lists: they </a:t>
              </a:r>
              <a:r>
                <a:rPr lang="en-US" i="1" dirty="0" smtClean="0"/>
                <a:t>are</a:t>
              </a:r>
              <a:r>
                <a:rPr lang="en-US" dirty="0" smtClean="0"/>
                <a:t> </a:t>
              </a:r>
              <a:r>
                <a:rPr lang="en-US" b="1" i="1" dirty="0" smtClean="0"/>
                <a:t>identical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021319" y="4567693"/>
            <a:ext cx="5636108" cy="1756907"/>
            <a:chOff x="1295400" y="3429000"/>
            <a:chExt cx="6934200" cy="2419688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0" y="3429000"/>
              <a:ext cx="5181600" cy="2419688"/>
              <a:chOff x="3048000" y="3429000"/>
              <a:chExt cx="5181600" cy="2419688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3814800" y="5029199"/>
                <a:ext cx="596889" cy="819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2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730757" y="5029199"/>
                <a:ext cx="596889" cy="8194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>
                    <a:latin typeface="Consolas" pitchFamily="49" charset="0"/>
                    <a:cs typeface="Consolas" pitchFamily="49" charset="0"/>
                  </a:rPr>
                  <a:t>7</a:t>
                </a:r>
                <a:endParaRPr lang="en-US" sz="2000" dirty="0">
                  <a:latin typeface="Consolas" pitchFamily="49" charset="0"/>
                  <a:cs typeface="Consolas" pitchFamily="49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048000" y="3429000"/>
                <a:ext cx="5181600" cy="1524000"/>
                <a:chOff x="3048000" y="3429000"/>
                <a:chExt cx="5181600" cy="1524000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3657600" y="3429000"/>
                  <a:ext cx="4572000" cy="914400"/>
                  <a:chOff x="3657600" y="2514600"/>
                  <a:chExt cx="4572000" cy="914400"/>
                </a:xfrm>
              </p:grpSpPr>
              <p:sp>
                <p:nvSpPr>
                  <p:cNvPr id="30" name="Rectangle 29"/>
                  <p:cNvSpPr/>
                  <p:nvPr/>
                </p:nvSpPr>
                <p:spPr>
                  <a:xfrm>
                    <a:off x="3657600" y="2514600"/>
                    <a:ext cx="4572000" cy="914400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4572000" y="2514600"/>
                    <a:ext cx="0" cy="91440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3048000" y="3749770"/>
                  <a:ext cx="609600" cy="0"/>
                </a:xfrm>
                <a:prstGeom prst="straightConnector1">
                  <a:avLst/>
                </a:prstGeom>
                <a:ln>
                  <a:tailEnd type="arrow"/>
                </a:ln>
                <a:effectLst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24" name="Group 23"/>
                <p:cNvGrpSpPr/>
                <p:nvPr/>
              </p:nvGrpSpPr>
              <p:grpSpPr>
                <a:xfrm>
                  <a:off x="4038600" y="3813699"/>
                  <a:ext cx="152400" cy="1139301"/>
                  <a:chOff x="4038600" y="3813699"/>
                  <a:chExt cx="152400" cy="1139301"/>
                </a:xfrm>
              </p:grpSpPr>
              <p:cxnSp>
                <p:nvCxnSpPr>
                  <p:cNvPr id="28" name="Straight Arrow Connector 27"/>
                  <p:cNvCxnSpPr/>
                  <p:nvPr/>
                </p:nvCxnSpPr>
                <p:spPr>
                  <a:xfrm>
                    <a:off x="4114800" y="3886200"/>
                    <a:ext cx="0" cy="106680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9" name="Oval 28"/>
                  <p:cNvSpPr/>
                  <p:nvPr/>
                </p:nvSpPr>
                <p:spPr>
                  <a:xfrm>
                    <a:off x="40386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953000" y="3813699"/>
                  <a:ext cx="152400" cy="1139301"/>
                  <a:chOff x="4953000" y="3813699"/>
                  <a:chExt cx="152400" cy="1139301"/>
                </a:xfrm>
              </p:grpSpPr>
              <p:cxnSp>
                <p:nvCxnSpPr>
                  <p:cNvPr id="26" name="Straight Arrow Connector 25"/>
                  <p:cNvCxnSpPr/>
                  <p:nvPr/>
                </p:nvCxnSpPr>
                <p:spPr>
                  <a:xfrm>
                    <a:off x="5029200" y="3886200"/>
                    <a:ext cx="0" cy="1066800"/>
                  </a:xfrm>
                  <a:prstGeom prst="straightConnector1">
                    <a:avLst/>
                  </a:prstGeom>
                  <a:ln>
                    <a:tailEnd type="arrow"/>
                  </a:ln>
                  <a:effectLst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Oval 26"/>
                  <p:cNvSpPr/>
                  <p:nvPr/>
                </p:nvSpPr>
                <p:spPr>
                  <a:xfrm>
                    <a:off x="4953000" y="3813699"/>
                    <a:ext cx="152400" cy="1450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295400" y="3581400"/>
              <a:ext cx="1752600" cy="609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my_list</a:t>
              </a:r>
              <a:endParaRPr lang="en-US" dirty="0" smtClean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4864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64008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15200" y="3429000"/>
              <a:ext cx="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668412" y="5025500"/>
              <a:ext cx="596889" cy="81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1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9668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58906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582811" y="5025500"/>
              <a:ext cx="596889" cy="81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8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8812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8050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497212" y="5025500"/>
              <a:ext cx="596889" cy="819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latin typeface="Consolas" pitchFamily="49" charset="0"/>
                  <a:cs typeface="Consolas" pitchFamily="49" charset="0"/>
                </a:rPr>
                <a:t>2</a:t>
              </a:r>
              <a:endParaRPr 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7795655" y="3882501"/>
              <a:ext cx="0" cy="106680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719455" y="3810000"/>
              <a:ext cx="152400" cy="14500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486573" y="5029200"/>
            <a:ext cx="2438400" cy="700378"/>
            <a:chOff x="1486573" y="5029200"/>
            <a:chExt cx="2438400" cy="700378"/>
          </a:xfrm>
        </p:grpSpPr>
        <p:sp>
          <p:nvSpPr>
            <p:cNvPr id="69" name="Content Placeholder 2"/>
            <p:cNvSpPr txBox="1">
              <a:spLocks/>
            </p:cNvSpPr>
            <p:nvPr/>
          </p:nvSpPr>
          <p:spPr>
            <a:xfrm>
              <a:off x="1486573" y="5231627"/>
              <a:ext cx="1984438" cy="49795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itchFamily="34" charset="0"/>
                <a:buNone/>
              </a:pPr>
              <a:r>
                <a:rPr lang="en-US" sz="2500" dirty="0" err="1" smtClean="0">
                  <a:latin typeface="Consolas" pitchFamily="49" charset="0"/>
                  <a:cs typeface="Consolas" pitchFamily="49" charset="0"/>
                </a:rPr>
                <a:t>other_list</a:t>
              </a:r>
              <a:endParaRPr lang="en-US" sz="2500" dirty="0" smtClean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>
              <a:off x="3432604" y="5029200"/>
              <a:ext cx="492369" cy="451402"/>
            </a:xfrm>
            <a:custGeom>
              <a:avLst/>
              <a:gdLst>
                <a:gd name="connsiteX0" fmla="*/ 0 w 492369"/>
                <a:gd name="connsiteY0" fmla="*/ 363661 h 392990"/>
                <a:gd name="connsiteX1" fmla="*/ 164123 w 492369"/>
                <a:gd name="connsiteY1" fmla="*/ 363661 h 392990"/>
                <a:gd name="connsiteX2" fmla="*/ 199292 w 492369"/>
                <a:gd name="connsiteY2" fmla="*/ 58861 h 392990"/>
                <a:gd name="connsiteX3" fmla="*/ 492369 w 492369"/>
                <a:gd name="connsiteY3" fmla="*/ 246 h 392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2369" h="392990">
                  <a:moveTo>
                    <a:pt x="0" y="363661"/>
                  </a:moveTo>
                  <a:cubicBezTo>
                    <a:pt x="65454" y="389061"/>
                    <a:pt x="130908" y="414461"/>
                    <a:pt x="164123" y="363661"/>
                  </a:cubicBezTo>
                  <a:cubicBezTo>
                    <a:pt x="197338" y="312861"/>
                    <a:pt x="144584" y="119430"/>
                    <a:pt x="199292" y="58861"/>
                  </a:cubicBezTo>
                  <a:cubicBezTo>
                    <a:pt x="254000" y="-1708"/>
                    <a:pt x="373184" y="-731"/>
                    <a:pt x="492369" y="246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641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kaushik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Person(...)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kaushik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kaushik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kaushy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kaushik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kaushy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</a:p>
        </p:txBody>
      </p:sp>
      <p:pic>
        <p:nvPicPr>
          <p:cNvPr id="2050" name="Picture 2" descr="https://sphotos-b.xx.fbcdn.net/hphotos-snc6/179243_10150373479105234_432781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39" t="11177" r="4188"/>
          <a:stretch/>
        </p:blipFill>
        <p:spPr bwMode="auto">
          <a:xfrm>
            <a:off x="6641123" y="2100262"/>
            <a:ext cx="1991065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563719" y="3843338"/>
            <a:ext cx="4837081" cy="652462"/>
            <a:chOff x="1243878" y="2819400"/>
            <a:chExt cx="4837081" cy="652462"/>
          </a:xfrm>
        </p:grpSpPr>
        <p:cxnSp>
          <p:nvCxnSpPr>
            <p:cNvPr id="7" name="Straight Arrow Connector 6"/>
            <p:cNvCxnSpPr>
              <a:stCxn id="8" idx="1"/>
            </p:cNvCxnSpPr>
            <p:nvPr/>
          </p:nvCxnSpPr>
          <p:spPr>
            <a:xfrm flipH="1">
              <a:off x="1243878" y="3145631"/>
              <a:ext cx="639682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883560" y="2819400"/>
              <a:ext cx="4197399" cy="6524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kaushik</a:t>
              </a:r>
              <a:r>
                <a:rPr lang="en-US" dirty="0" smtClean="0"/>
                <a:t> and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kaushy</a:t>
              </a:r>
              <a:r>
                <a:rPr lang="en-US" dirty="0">
                  <a:latin typeface="+mj-lt"/>
                </a:rPr>
                <a:t> </a:t>
              </a:r>
              <a:r>
                <a:rPr lang="en-US" dirty="0" smtClean="0"/>
                <a:t>are different names for the same object: they are </a:t>
              </a:r>
              <a:r>
                <a:rPr lang="en-US" b="1" i="1" dirty="0" smtClean="0"/>
                <a:t>identical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35505" y="5105400"/>
            <a:ext cx="5061284" cy="914400"/>
            <a:chOff x="1335505" y="5181600"/>
            <a:chExt cx="5061284" cy="914400"/>
          </a:xfrm>
        </p:grpSpPr>
        <p:sp>
          <p:nvSpPr>
            <p:cNvPr id="19" name="Freeform 18"/>
            <p:cNvSpPr/>
            <p:nvPr/>
          </p:nvSpPr>
          <p:spPr>
            <a:xfrm>
              <a:off x="1335505" y="5622818"/>
              <a:ext cx="878306" cy="320782"/>
            </a:xfrm>
            <a:custGeom>
              <a:avLst/>
              <a:gdLst>
                <a:gd name="connsiteX0" fmla="*/ 878306 w 878306"/>
                <a:gd name="connsiteY0" fmla="*/ 300790 h 320782"/>
                <a:gd name="connsiteX1" fmla="*/ 276727 w 878306"/>
                <a:gd name="connsiteY1" fmla="*/ 288758 h 320782"/>
                <a:gd name="connsiteX2" fmla="*/ 0 w 878306"/>
                <a:gd name="connsiteY2" fmla="*/ 0 h 32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8306" h="320782">
                  <a:moveTo>
                    <a:pt x="878306" y="300790"/>
                  </a:moveTo>
                  <a:cubicBezTo>
                    <a:pt x="650708" y="319840"/>
                    <a:pt x="423111" y="338890"/>
                    <a:pt x="276727" y="288758"/>
                  </a:cubicBezTo>
                  <a:cubicBezTo>
                    <a:pt x="130343" y="238626"/>
                    <a:pt x="65171" y="119313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99390" y="5181600"/>
              <a:ext cx="4197399" cy="914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+mj-lt"/>
                  <a:cs typeface="Consolas" pitchFamily="49" charset="0"/>
                </a:rPr>
                <a:t>Since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kaushik</a:t>
              </a:r>
              <a:r>
                <a:rPr lang="en-US" dirty="0" smtClean="0"/>
                <a:t> and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kaushy</a:t>
              </a:r>
              <a:r>
                <a:rPr lang="en-US" dirty="0">
                  <a:latin typeface="+mj-lt"/>
                </a:rPr>
                <a:t> </a:t>
              </a:r>
              <a:r>
                <a:rPr lang="en-US" dirty="0" smtClean="0"/>
                <a:t>are different names for the same object, they have the same value, and are </a:t>
              </a:r>
              <a:r>
                <a:rPr lang="en-US" b="1" i="1" dirty="0" smtClean="0"/>
                <a:t>equal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sp>
        <p:nvSpPr>
          <p:cNvPr id="21" name="Rectangle 20"/>
          <p:cNvSpPr/>
          <p:nvPr/>
        </p:nvSpPr>
        <p:spPr>
          <a:xfrm rot="21277610">
            <a:off x="6819372" y="5170614"/>
            <a:ext cx="19050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Identity implies equality.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0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kaushik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Person(...)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shrivats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Person(...)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shrivats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is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kaushik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shrivats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kaushik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</a:p>
        </p:txBody>
      </p:sp>
      <p:pic>
        <p:nvPicPr>
          <p:cNvPr id="2050" name="Picture 2" descr="https://sphotos-b.xx.fbcdn.net/hphotos-snc6/179243_10150373479105234_432781_n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0" t="11177" r="4188"/>
          <a:stretch/>
        </p:blipFill>
        <p:spPr bwMode="auto">
          <a:xfrm>
            <a:off x="6477000" y="2552700"/>
            <a:ext cx="259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774658" y="3843338"/>
            <a:ext cx="4626142" cy="652462"/>
            <a:chOff x="1454817" y="2819400"/>
            <a:chExt cx="4626142" cy="652462"/>
          </a:xfrm>
        </p:grpSpPr>
        <p:cxnSp>
          <p:nvCxnSpPr>
            <p:cNvPr id="7" name="Straight Arrow Connector 6"/>
            <p:cNvCxnSpPr>
              <a:stCxn id="8" idx="1"/>
            </p:cNvCxnSpPr>
            <p:nvPr/>
          </p:nvCxnSpPr>
          <p:spPr>
            <a:xfrm flipH="1">
              <a:off x="1454817" y="3145631"/>
              <a:ext cx="428743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1883560" y="2819400"/>
              <a:ext cx="4197399" cy="6524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kaushik</a:t>
              </a:r>
              <a:r>
                <a:rPr lang="en-US" dirty="0" smtClean="0"/>
                <a:t> and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shrivats</a:t>
              </a:r>
              <a:r>
                <a:rPr lang="en-US" dirty="0" smtClean="0">
                  <a:latin typeface="+mj-lt"/>
                </a:rPr>
                <a:t> </a:t>
              </a:r>
              <a:r>
                <a:rPr lang="en-US" dirty="0" smtClean="0"/>
                <a:t>are names for different objects: they are </a:t>
              </a:r>
              <a:r>
                <a:rPr lang="en-US" b="1" i="1" dirty="0" smtClean="0"/>
                <a:t>not</a:t>
              </a:r>
              <a:r>
                <a:rPr lang="en-US" b="1" dirty="0"/>
                <a:t> </a:t>
              </a:r>
              <a:r>
                <a:rPr lang="en-US" b="1" i="1" dirty="0" smtClean="0"/>
                <a:t>identical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35505" y="5105400"/>
            <a:ext cx="5061284" cy="914400"/>
            <a:chOff x="1335505" y="5181600"/>
            <a:chExt cx="5061284" cy="914400"/>
          </a:xfrm>
        </p:grpSpPr>
        <p:sp>
          <p:nvSpPr>
            <p:cNvPr id="19" name="Freeform 18"/>
            <p:cNvSpPr/>
            <p:nvPr/>
          </p:nvSpPr>
          <p:spPr>
            <a:xfrm>
              <a:off x="1335505" y="5622818"/>
              <a:ext cx="878306" cy="320782"/>
            </a:xfrm>
            <a:custGeom>
              <a:avLst/>
              <a:gdLst>
                <a:gd name="connsiteX0" fmla="*/ 878306 w 878306"/>
                <a:gd name="connsiteY0" fmla="*/ 300790 h 320782"/>
                <a:gd name="connsiteX1" fmla="*/ 276727 w 878306"/>
                <a:gd name="connsiteY1" fmla="*/ 288758 h 320782"/>
                <a:gd name="connsiteX2" fmla="*/ 0 w 878306"/>
                <a:gd name="connsiteY2" fmla="*/ 0 h 320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8306" h="320782">
                  <a:moveTo>
                    <a:pt x="878306" y="300790"/>
                  </a:moveTo>
                  <a:cubicBezTo>
                    <a:pt x="650708" y="319840"/>
                    <a:pt x="423111" y="338890"/>
                    <a:pt x="276727" y="288758"/>
                  </a:cubicBezTo>
                  <a:cubicBezTo>
                    <a:pt x="130343" y="238626"/>
                    <a:pt x="65171" y="119313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199390" y="5181600"/>
              <a:ext cx="4197399" cy="9144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kaushik</a:t>
              </a:r>
              <a:r>
                <a:rPr lang="en-US" dirty="0" smtClean="0"/>
                <a:t> and </a:t>
              </a:r>
              <a:r>
                <a:rPr lang="en-US" dirty="0" err="1" smtClean="0">
                  <a:latin typeface="Consolas" pitchFamily="49" charset="0"/>
                  <a:cs typeface="Consolas" pitchFamily="49" charset="0"/>
                </a:rPr>
                <a:t>shrivats</a:t>
              </a:r>
              <a:r>
                <a:rPr lang="en-US" dirty="0" smtClean="0">
                  <a:latin typeface="+mj-lt"/>
                </a:rPr>
                <a:t> </a:t>
              </a:r>
              <a:r>
                <a:rPr lang="en-US" dirty="0" smtClean="0"/>
                <a:t>are names for different objects that have the “same value”, and are thus </a:t>
              </a:r>
              <a:r>
                <a:rPr lang="en-US" b="1" i="1" dirty="0" smtClean="0"/>
                <a:t>equal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sp>
        <p:nvSpPr>
          <p:cNvPr id="21" name="Rectangle 20"/>
          <p:cNvSpPr/>
          <p:nvPr/>
        </p:nvSpPr>
        <p:spPr>
          <a:xfrm rot="21277610">
            <a:off x="6819372" y="5170614"/>
            <a:ext cx="19050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Equality does not necessarily imply identity.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Equality: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B</a:t>
            </a:r>
            <a:r>
              <a:rPr lang="en-US" dirty="0" smtClean="0"/>
              <a:t>y default, in Python,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==</a:t>
            </a:r>
            <a:r>
              <a:rPr lang="en-US" dirty="0" smtClean="0"/>
              <a:t> acts the same as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is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a == b</a:t>
            </a:r>
          </a:p>
          <a:p>
            <a:pPr marL="0" indent="0" algn="ctr">
              <a:buNone/>
            </a:pPr>
            <a:r>
              <a:rPr lang="en-US" dirty="0" smtClean="0"/>
              <a:t>is converted to</a:t>
            </a:r>
          </a:p>
          <a:p>
            <a:pPr marL="0" indent="0" algn="ctr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a.__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__(b)</a:t>
            </a:r>
          </a:p>
          <a:p>
            <a:pPr marL="0" indent="0" algn="ctr">
              <a:buNone/>
            </a:pPr>
            <a:endParaRPr lang="en-US" dirty="0">
              <a:latin typeface="+mj-lt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Person</a:t>
            </a:r>
            <a:r>
              <a:rPr lang="en-US" dirty="0" smtClean="0">
                <a:latin typeface="+mj-lt"/>
                <a:cs typeface="Consolas" pitchFamily="49" charset="0"/>
              </a:rPr>
              <a:t> class in the previous slide should implement 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smtClean="0">
                <a:latin typeface="+mj-lt"/>
                <a:cs typeface="Consolas" pitchFamily="49" charset="0"/>
              </a:rPr>
              <a:t> method, or else</a:t>
            </a:r>
          </a:p>
          <a:p>
            <a:pPr marL="0" indent="0" algn="ctr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shrivats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kaushik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  <a:cs typeface="Consolas" pitchFamily="49" charset="0"/>
              </a:rPr>
              <a:t>would have </a:t>
            </a:r>
            <a:r>
              <a:rPr lang="en-US" i="1" dirty="0" smtClean="0">
                <a:latin typeface="+mj-lt"/>
                <a:cs typeface="Consolas" pitchFamily="49" charset="0"/>
              </a:rPr>
              <a:t>also</a:t>
            </a:r>
            <a:r>
              <a:rPr lang="en-US" dirty="0" smtClean="0">
                <a:latin typeface="+mj-lt"/>
                <a:cs typeface="Consolas" pitchFamily="49" charset="0"/>
              </a:rPr>
              <a:t> evaluated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>
                <a:latin typeface="+mj-lt"/>
                <a:cs typeface="Consolas" pitchFamily="49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 rot="21408126">
            <a:off x="6352516" y="2743200"/>
            <a:ext cx="23622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Classes can define what the “equality” of their instances means.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0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500" dirty="0" smtClean="0"/>
              <a:t>The classes for the native data types in Python (numbers, Booleans, strings, tuples, lists, dictionaries) implement the </a:t>
            </a:r>
            <a:r>
              <a:rPr lang="en-US" sz="35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3500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sz="3500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sz="3500" dirty="0" smtClean="0">
                <a:latin typeface="+mj-lt"/>
                <a:cs typeface="Consolas" pitchFamily="49" charset="0"/>
              </a:rPr>
              <a:t> </a:t>
            </a:r>
            <a:r>
              <a:rPr lang="en-US" sz="3500" dirty="0" smtClean="0"/>
              <a:t>method.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3 == 4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False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[1, 2, 3] == [1, 2, 3]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True.__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__(False)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6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Science in the News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" y="1752600"/>
            <a:ext cx="4419600" cy="3972918"/>
            <a:chOff x="152400" y="1371600"/>
            <a:chExt cx="4724400" cy="390756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1371600"/>
              <a:ext cx="4724400" cy="3672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152400" y="5063719"/>
              <a:ext cx="47244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00" dirty="0"/>
                <a:t>http://www.rockpapershotgun.com/2011/07/13/computer-reads-manual-plays-civ/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48200" y="1752600"/>
            <a:ext cx="4305299" cy="3430557"/>
            <a:chOff x="2552700" y="1285788"/>
            <a:chExt cx="4305299" cy="3430557"/>
          </a:xfrm>
        </p:grpSpPr>
        <p:sp>
          <p:nvSpPr>
            <p:cNvPr id="7" name="Rectangle 6"/>
            <p:cNvSpPr/>
            <p:nvPr/>
          </p:nvSpPr>
          <p:spPr>
            <a:xfrm>
              <a:off x="2552700" y="4500901"/>
              <a:ext cx="4292600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800" dirty="0"/>
                <a:t>http://www.networkworld.com/news/2012/071112-ai-games-260821.html</a:t>
              </a: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5400" y="1285788"/>
              <a:ext cx="4292599" cy="32140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001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With the following expressions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 = [2, 7, 1, 8]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b = [3, 1, 4]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 = b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c = [2, 7, [3, 1, 4], 8]</a:t>
            </a:r>
          </a:p>
          <a:p>
            <a:pPr marL="0" indent="0">
              <a:buNone/>
            </a:pPr>
            <a:r>
              <a:rPr lang="en-US" sz="2500" dirty="0" smtClean="0">
                <a:latin typeface="+mj-lt"/>
                <a:cs typeface="Consolas" pitchFamily="49" charset="0"/>
              </a:rPr>
              <a:t>what do the following expressions evaluate to?</a:t>
            </a:r>
          </a:p>
          <a:p>
            <a:pPr marL="0" indent="0">
              <a:buNone/>
            </a:pPr>
            <a:r>
              <a:rPr lang="en-US" sz="2500" dirty="0" smtClean="0">
                <a:latin typeface="+mj-lt"/>
                <a:cs typeface="Consolas" pitchFamily="49" charset="0"/>
              </a:rPr>
              <a:t>(A box-and-pointer diagram may be useful here.)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a[2][0]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 is b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 is c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 == c</a:t>
            </a:r>
            <a:endParaRPr lang="en-US" sz="25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10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With the following expressions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 = [2, 7, 1, 8]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b = [3, 1, 4]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 = b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c = [2, 7, [3, 1, 4], 8]</a:t>
            </a:r>
          </a:p>
          <a:p>
            <a:pPr marL="0" indent="0">
              <a:buNone/>
            </a:pPr>
            <a:r>
              <a:rPr lang="en-US" sz="2500" dirty="0" smtClean="0">
                <a:latin typeface="+mj-lt"/>
                <a:cs typeface="Consolas" pitchFamily="49" charset="0"/>
              </a:rPr>
              <a:t>what do the following expressions evaluate to?</a:t>
            </a:r>
          </a:p>
          <a:p>
            <a:pPr marL="0" indent="0">
              <a:buNone/>
            </a:pPr>
            <a:r>
              <a:rPr lang="en-US" sz="2500" dirty="0" smtClean="0">
                <a:latin typeface="+mj-lt"/>
                <a:cs typeface="Consolas" pitchFamily="49" charset="0"/>
              </a:rPr>
              <a:t>(A box-and-pointer diagram may be useful here.)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a[2][0]		</a:t>
            </a:r>
            <a:r>
              <a:rPr lang="en-US" sz="2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 is b		</a:t>
            </a:r>
            <a:r>
              <a:rPr lang="en-US" sz="2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True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 is c			</a:t>
            </a:r>
            <a:r>
              <a:rPr lang="en-US" sz="2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 == c			</a:t>
            </a:r>
            <a:r>
              <a:rPr lang="en-US" sz="2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True</a:t>
            </a:r>
            <a:endParaRPr lang="en-US" sz="25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8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With the following expressions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 = [2, 7, 1, 8]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b = [3, 1, 4]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 = b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c = [2, 7, [3, 1, 4], 8]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a[2][1] = 3</a:t>
            </a:r>
          </a:p>
          <a:p>
            <a:pPr marL="0" indent="0">
              <a:buNone/>
            </a:pPr>
            <a:r>
              <a:rPr lang="en-US" sz="2500" dirty="0" smtClean="0">
                <a:latin typeface="+mj-lt"/>
                <a:cs typeface="Consolas" pitchFamily="49" charset="0"/>
              </a:rPr>
              <a:t>what do the following expressions evaluate to?</a:t>
            </a:r>
          </a:p>
          <a:p>
            <a:pPr marL="0" indent="0">
              <a:buNone/>
            </a:pPr>
            <a:r>
              <a:rPr lang="en-US" sz="2500" dirty="0" smtClean="0">
                <a:latin typeface="+mj-lt"/>
                <a:cs typeface="Consolas" pitchFamily="49" charset="0"/>
              </a:rPr>
              <a:t>(A box-and-pointer diagram may be useful here.)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a[2][1]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b[1]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c[2][1]</a:t>
            </a:r>
            <a:endParaRPr lang="en-US" sz="25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1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500" dirty="0" smtClean="0"/>
              <a:t>With the following expressions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 = [2, 7, 1, 8]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b = [3, 1, 4]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 = b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c = [2, 7, [3, 1, 4], 8]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a[2][1] = 3</a:t>
            </a:r>
          </a:p>
          <a:p>
            <a:pPr marL="0" indent="0">
              <a:buNone/>
            </a:pPr>
            <a:r>
              <a:rPr lang="en-US" sz="2500" dirty="0" smtClean="0">
                <a:latin typeface="+mj-lt"/>
                <a:cs typeface="Consolas" pitchFamily="49" charset="0"/>
              </a:rPr>
              <a:t>what do the following expressions evaluate to?</a:t>
            </a:r>
          </a:p>
          <a:p>
            <a:pPr marL="0" indent="0">
              <a:buNone/>
            </a:pPr>
            <a:r>
              <a:rPr lang="en-US" sz="2500" dirty="0" smtClean="0">
                <a:latin typeface="+mj-lt"/>
                <a:cs typeface="Consolas" pitchFamily="49" charset="0"/>
              </a:rPr>
              <a:t>(A box-and-pointer diagram may be useful here.)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a[2][1]		</a:t>
            </a:r>
            <a:r>
              <a:rPr lang="en-US" sz="2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b[1]			</a:t>
            </a:r>
            <a:r>
              <a:rPr lang="en-US" sz="2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sz="2500" dirty="0" smtClean="0">
                <a:latin typeface="Consolas" pitchFamily="49" charset="0"/>
                <a:cs typeface="Consolas" pitchFamily="49" charset="0"/>
              </a:rPr>
              <a:t>&gt;&gt;&gt; c[2][1]		</a:t>
            </a:r>
            <a:r>
              <a:rPr lang="en-US" sz="25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sz="25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23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Implement the method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smtClean="0"/>
              <a:t> </a:t>
            </a:r>
            <a:r>
              <a:rPr lang="en-US" dirty="0"/>
              <a:t>for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/>
              <a:t> class that will allow us to check if one </a:t>
            </a:r>
            <a:r>
              <a:rPr lang="en-US" dirty="0" smtClean="0"/>
              <a:t>Pokémon </a:t>
            </a:r>
            <a:r>
              <a:rPr lang="en-US" dirty="0"/>
              <a:t>is </a:t>
            </a:r>
            <a:r>
              <a:rPr lang="en-US" dirty="0" smtClean="0"/>
              <a:t>“equal” to </a:t>
            </a:r>
            <a:r>
              <a:rPr lang="en-US" dirty="0"/>
              <a:t>another, which means that it has </a:t>
            </a:r>
            <a:r>
              <a:rPr lang="en-US" dirty="0" smtClean="0"/>
              <a:t>the same HP as the </a:t>
            </a:r>
            <a:r>
              <a:rPr lang="en-US" dirty="0"/>
              <a:t>other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(‘Pikachu’, ‘Ash’, 300)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brocks_pikachu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(‘Pikachu’, ‘Brock’, 300)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is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brocks_pikachu</a:t>
            </a:r>
            <a:endParaRPr lang="en-US" sz="2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False</a:t>
            </a: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 == </a:t>
            </a:r>
            <a:r>
              <a:rPr lang="en-US" sz="2100" dirty="0" err="1" smtClean="0">
                <a:latin typeface="Consolas" pitchFamily="49" charset="0"/>
                <a:cs typeface="Consolas" pitchFamily="49" charset="0"/>
              </a:rPr>
              <a:t>brocks_pikachu</a:t>
            </a:r>
            <a:endParaRPr lang="en-US" sz="21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Consolas" pitchFamily="49" charset="0"/>
                <a:cs typeface="Consolas" pitchFamily="49" charset="0"/>
              </a:rPr>
              <a:t>True</a:t>
            </a:r>
            <a:endParaRPr lang="en-US" sz="21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74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Implement the method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smtClean="0"/>
              <a:t> </a:t>
            </a:r>
            <a:r>
              <a:rPr lang="en-US" dirty="0"/>
              <a:t>for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/>
              <a:t> class that will allow us to check if one </a:t>
            </a:r>
            <a:r>
              <a:rPr lang="en-US" dirty="0" smtClean="0"/>
              <a:t>Pokémon </a:t>
            </a:r>
            <a:r>
              <a:rPr lang="en-US" dirty="0"/>
              <a:t>is </a:t>
            </a:r>
            <a:r>
              <a:rPr lang="en-US" dirty="0" smtClean="0"/>
              <a:t>“equal” to </a:t>
            </a:r>
            <a:r>
              <a:rPr lang="en-US" dirty="0"/>
              <a:t>another, which means that it has </a:t>
            </a:r>
            <a:r>
              <a:rPr lang="en-US" dirty="0" smtClean="0"/>
              <a:t>the same HP as the </a:t>
            </a:r>
            <a:r>
              <a:rPr lang="en-US" dirty="0"/>
              <a:t>other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__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__(self, other):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return _________________________________________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2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and Equality: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Implement the method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 smtClean="0"/>
              <a:t> </a:t>
            </a:r>
            <a:r>
              <a:rPr lang="en-US" dirty="0"/>
              <a:t>for the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/>
              <a:t> class that will allow us to check if one </a:t>
            </a:r>
            <a:r>
              <a:rPr lang="en-US" dirty="0" smtClean="0"/>
              <a:t>Pokémon </a:t>
            </a:r>
            <a:r>
              <a:rPr lang="en-US" dirty="0"/>
              <a:t>is </a:t>
            </a:r>
            <a:r>
              <a:rPr lang="en-US" dirty="0" smtClean="0"/>
              <a:t>“equal” to </a:t>
            </a:r>
            <a:r>
              <a:rPr lang="en-US" dirty="0"/>
              <a:t>another, which means that it has </a:t>
            </a:r>
            <a:r>
              <a:rPr lang="en-US" dirty="0" smtClean="0"/>
              <a:t>the same HP as the </a:t>
            </a:r>
            <a:r>
              <a:rPr lang="en-US" dirty="0"/>
              <a:t>other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__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eq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__(self, other):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 return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self.get_hit_pts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 ==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other.get_hit_pts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39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Survey responses are generally very positive.</a:t>
            </a:r>
          </a:p>
          <a:p>
            <a:r>
              <a:rPr lang="en-US" dirty="0" smtClean="0"/>
              <a:t>“They have great pictures to help me learn.”</a:t>
            </a:r>
          </a:p>
          <a:p>
            <a:r>
              <a:rPr lang="en-US" dirty="0" smtClean="0"/>
              <a:t>“Love the breaks: come back attentive.”</a:t>
            </a:r>
          </a:p>
          <a:p>
            <a:r>
              <a:rPr lang="en-US" dirty="0" smtClean="0"/>
              <a:t>“Tom and Jon create a comfortable environment that invites questions.”</a:t>
            </a:r>
          </a:p>
          <a:p>
            <a:r>
              <a:rPr lang="en-US" dirty="0" smtClean="0"/>
              <a:t>“I actually look forward to coming to lecture.”</a:t>
            </a:r>
          </a:p>
          <a:p>
            <a:r>
              <a:rPr lang="en-US" dirty="0" smtClean="0"/>
              <a:t>“Needs more ponies.”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124200" y="5029200"/>
            <a:ext cx="4572000" cy="1600200"/>
            <a:chOff x="3124200" y="5029200"/>
            <a:chExt cx="4572000" cy="1600200"/>
          </a:xfrm>
        </p:grpSpPr>
        <p:pic>
          <p:nvPicPr>
            <p:cNvPr id="2050" name="Picture 2" descr="http://www.gametrailers.com/side-mission/files/2012/06/my-little-pony-friendship-is-magic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7100" y="5029200"/>
              <a:ext cx="2397477" cy="13485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3124200" y="6413956"/>
              <a:ext cx="4572000" cy="2154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800" dirty="0"/>
                <a:t>http://www.gametrailers.com/side-mission/files/2012/06/my-little-pony-friendship-is-magic.jpg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137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“Homework is more difficult than questions presented in lecture.”</a:t>
            </a:r>
          </a:p>
          <a:p>
            <a:pPr marL="0" indent="0">
              <a:buNone/>
            </a:pPr>
            <a:r>
              <a:rPr lang="en-US" i="1" dirty="0" smtClean="0"/>
              <a:t>This is intentional!</a:t>
            </a:r>
            <a:r>
              <a:rPr lang="en-US" dirty="0" smtClean="0"/>
              <a:t> Lectures describe and explain the ideas; discussions and labs reinforce the ideas; homework and projects allow you to wrestle with, and learn, the material.</a:t>
            </a:r>
          </a:p>
          <a:p>
            <a:r>
              <a:rPr lang="en-US" i="1" dirty="0"/>
              <a:t>“</a:t>
            </a:r>
            <a:r>
              <a:rPr lang="en-US" dirty="0"/>
              <a:t>Please post the lecture slides earlier.”</a:t>
            </a:r>
          </a:p>
          <a:p>
            <a:pPr marL="0" indent="0">
              <a:buNone/>
            </a:pPr>
            <a:r>
              <a:rPr lang="en-US" dirty="0"/>
              <a:t>We will try and get them online by 9am, so that you have time to look over them if you need to</a:t>
            </a:r>
            <a:r>
              <a:rPr lang="en-US" dirty="0" smtClean="0"/>
              <a:t>. The answers to the questions will also be available soon after lecture.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99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“Class goes too fast.”</a:t>
            </a:r>
          </a:p>
          <a:p>
            <a:pPr marL="0" indent="0">
              <a:buNone/>
            </a:pPr>
            <a:r>
              <a:rPr lang="en-US" dirty="0" smtClean="0"/>
              <a:t>Again, we apologize, but summer courses tend to go faster than normal. Please don’t hesitate to talk to your study group and the staff whenever you are stuck. </a:t>
            </a:r>
            <a:r>
              <a:rPr lang="en-US" i="1" dirty="0" smtClean="0"/>
              <a:t>Don’t be confused!</a:t>
            </a:r>
            <a:endParaRPr lang="en-US" dirty="0" smtClean="0"/>
          </a:p>
          <a:p>
            <a:r>
              <a:rPr lang="en-US" dirty="0" smtClean="0"/>
              <a:t>“More practical examples in lecture.”</a:t>
            </a:r>
          </a:p>
          <a:p>
            <a:pPr marL="0" indent="0">
              <a:buNone/>
            </a:pPr>
            <a:r>
              <a:rPr lang="en-US" dirty="0" smtClean="0"/>
              <a:t>We will try to include more practical examples.</a:t>
            </a:r>
          </a:p>
          <a:p>
            <a:r>
              <a:rPr lang="en-US" dirty="0" smtClean="0"/>
              <a:t>“Lectures are behind the homework.”</a:t>
            </a:r>
          </a:p>
          <a:p>
            <a:pPr marL="0" indent="0">
              <a:buNone/>
            </a:pPr>
            <a:r>
              <a:rPr lang="en-US" dirty="0" smtClean="0"/>
              <a:t>Yes, but we have now caught up!</a:t>
            </a:r>
          </a:p>
        </p:txBody>
      </p:sp>
    </p:spTree>
    <p:extLst>
      <p:ext uri="{BB962C8B-B14F-4D97-AF65-F5344CB8AC3E}">
        <p14:creationId xmlns:p14="http://schemas.microsoft.com/office/powerpoint/2010/main" val="329159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Object-Oriented Programming</a:t>
            </a:r>
          </a:p>
          <a:p>
            <a:r>
              <a:rPr lang="en-US" dirty="0" smtClean="0"/>
              <a:t>Mutable Lists</a:t>
            </a:r>
          </a:p>
          <a:p>
            <a:r>
              <a:rPr lang="en-US" dirty="0" smtClean="0"/>
              <a:t>Identity and Equality</a:t>
            </a:r>
          </a:p>
          <a:p>
            <a:r>
              <a:rPr lang="en-US" dirty="0" smtClean="0"/>
              <a:t>Mutable Dictionaries</a:t>
            </a:r>
          </a:p>
        </p:txBody>
      </p:sp>
    </p:spTree>
    <p:extLst>
      <p:ext uri="{BB962C8B-B14F-4D97-AF65-F5344CB8AC3E}">
        <p14:creationId xmlns:p14="http://schemas.microsoft.com/office/powerpoint/2010/main" val="271027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“Too many questions being asked in class.”</a:t>
            </a:r>
          </a:p>
          <a:p>
            <a:pPr marL="0" indent="0">
              <a:buNone/>
            </a:pPr>
            <a:r>
              <a:rPr lang="en-US" dirty="0" smtClean="0"/>
              <a:t>We will try to address as many questions as we can without compromising on pace. Your questions are our constant feedback regarding whether the concept makes sense. So, keep asking questions!</a:t>
            </a:r>
          </a:p>
          <a:p>
            <a:pPr marL="0" indent="0">
              <a:buNone/>
            </a:pPr>
            <a:r>
              <a:rPr lang="en-US" i="1" dirty="0" smtClean="0"/>
              <a:t>However</a:t>
            </a:r>
            <a:r>
              <a:rPr lang="en-US" dirty="0" smtClean="0"/>
              <a:t>, if the question is tangential, or relates to other languages like Java or C, we may defer the question to after class, or office hours, or Piazza.</a:t>
            </a:r>
          </a:p>
          <a:p>
            <a:pPr marL="0" indent="0">
              <a:buNone/>
            </a:pPr>
            <a:r>
              <a:rPr lang="en-US" i="1" dirty="0" smtClean="0"/>
              <a:t>Don’t be afraid to ask questions!</a:t>
            </a:r>
            <a:r>
              <a:rPr lang="en-US" dirty="0" smtClean="0"/>
              <a:t> We will definitely address your question, even if not in lecture. However, you </a:t>
            </a:r>
            <a:r>
              <a:rPr lang="en-US" b="1" dirty="0" smtClean="0"/>
              <a:t>must</a:t>
            </a:r>
            <a:r>
              <a:rPr lang="en-US" dirty="0" smtClean="0"/>
              <a:t> re-ask it, on Piazza, so we remember to answer it.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14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Haiku 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“I love comp science,</a:t>
            </a:r>
          </a:p>
          <a:p>
            <a:pPr marL="0" indent="0">
              <a:buNone/>
            </a:pPr>
            <a:r>
              <a:rPr lang="en-US" sz="2400" dirty="0" smtClean="0"/>
              <a:t>Bring on the problem, baby</a:t>
            </a:r>
          </a:p>
          <a:p>
            <a:pPr marL="0" indent="0">
              <a:buNone/>
            </a:pPr>
            <a:r>
              <a:rPr lang="en-US" sz="2400" dirty="0" smtClean="0"/>
              <a:t>This is what we do.”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“CS not that hard.</a:t>
            </a:r>
          </a:p>
          <a:p>
            <a:pPr marL="0" indent="0">
              <a:buNone/>
            </a:pPr>
            <a:r>
              <a:rPr lang="en-US" sz="2400" dirty="0" smtClean="0"/>
              <a:t>But sometimes it no make sense.”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“Computer science,</a:t>
            </a:r>
          </a:p>
          <a:p>
            <a:pPr marL="0" indent="0">
              <a:buNone/>
            </a:pPr>
            <a:r>
              <a:rPr lang="en-US" sz="2400" dirty="0" smtClean="0"/>
              <a:t>Solutions are ecstasy,</a:t>
            </a:r>
          </a:p>
          <a:p>
            <a:pPr marL="0" indent="0">
              <a:buNone/>
            </a:pPr>
            <a:r>
              <a:rPr lang="en-US" sz="2400" dirty="0" smtClean="0"/>
              <a:t>Debugging is hell.”</a:t>
            </a:r>
          </a:p>
          <a:p>
            <a:pPr marL="0" indent="0">
              <a:buNone/>
            </a:pPr>
            <a:r>
              <a:rPr lang="en-US" sz="2400" dirty="0" smtClean="0"/>
              <a:t>“This is a haiku.</a:t>
            </a:r>
          </a:p>
          <a:p>
            <a:pPr marL="0" indent="0">
              <a:buNone/>
            </a:pPr>
            <a:r>
              <a:rPr lang="en-US" sz="2400" dirty="0" smtClean="0"/>
              <a:t>I do not want to write this.</a:t>
            </a:r>
          </a:p>
          <a:p>
            <a:pPr marL="0" indent="0">
              <a:buNone/>
            </a:pPr>
            <a:r>
              <a:rPr lang="en-US" sz="2400" dirty="0" smtClean="0"/>
              <a:t>But now I am done.”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“Class is good.</a:t>
            </a:r>
          </a:p>
          <a:p>
            <a:pPr marL="0" indent="0">
              <a:buNone/>
            </a:pPr>
            <a:r>
              <a:rPr lang="en-US" sz="2400" dirty="0" smtClean="0"/>
              <a:t>I am learning lots.</a:t>
            </a:r>
          </a:p>
          <a:p>
            <a:pPr marL="0" indent="0">
              <a:buNone/>
            </a:pPr>
            <a:r>
              <a:rPr lang="en-US" sz="2400" dirty="0" smtClean="0"/>
              <a:t>Keep it up.”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“To describe CS</a:t>
            </a:r>
          </a:p>
          <a:p>
            <a:pPr marL="0" indent="0">
              <a:buNone/>
            </a:pPr>
            <a:r>
              <a:rPr lang="en-US" sz="2400" dirty="0" smtClean="0"/>
              <a:t>With a short, succinct haiku.</a:t>
            </a:r>
          </a:p>
          <a:p>
            <a:pPr marL="0" indent="0">
              <a:buNone/>
            </a:pPr>
            <a:r>
              <a:rPr lang="en-US" sz="2400" dirty="0" smtClean="0"/>
              <a:t>Out of syllables.”</a:t>
            </a:r>
          </a:p>
        </p:txBody>
      </p:sp>
    </p:spTree>
    <p:extLst>
      <p:ext uri="{BB962C8B-B14F-4D97-AF65-F5344CB8AC3E}">
        <p14:creationId xmlns:p14="http://schemas.microsoft.com/office/powerpoint/2010/main" val="18448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Lists allow us to index elements by </a:t>
            </a:r>
            <a:r>
              <a:rPr lang="en-US" i="1" dirty="0" smtClean="0"/>
              <a:t>integers</a:t>
            </a:r>
            <a:r>
              <a:rPr lang="en-US" dirty="0" smtClean="0"/>
              <a:t>; dictionaries allow us to index elements by keys that are not necessarily integers.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is particularly useful when we want to establish a correspondence between a descriptive </a:t>
            </a:r>
            <a:r>
              <a:rPr lang="en-US" i="1" dirty="0" smtClean="0"/>
              <a:t>key</a:t>
            </a:r>
            <a:r>
              <a:rPr lang="en-US" dirty="0" smtClean="0"/>
              <a:t> and a </a:t>
            </a:r>
            <a:r>
              <a:rPr lang="en-US" i="1" dirty="0" smtClean="0"/>
              <a:t>value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85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roman_numerals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{ ‘I’ : 1,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‘V’ : 5,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‘X’ : 10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roman_numerals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[‘V’]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roman_numerals.__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getitem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__(‘V’)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list(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roman_numerals.keys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[‘I’, ‘V’, ‘X’]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‘C’ in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roman_numerals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False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33900" y="1295400"/>
            <a:ext cx="609600" cy="1600200"/>
            <a:chOff x="5181600" y="1371600"/>
            <a:chExt cx="609600" cy="1600200"/>
          </a:xfrm>
        </p:grpSpPr>
        <p:sp>
          <p:nvSpPr>
            <p:cNvPr id="5" name="Rectangle 4"/>
            <p:cNvSpPr/>
            <p:nvPr/>
          </p:nvSpPr>
          <p:spPr>
            <a:xfrm>
              <a:off x="5181600" y="1752600"/>
              <a:ext cx="609600" cy="1219200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181600" y="1371600"/>
              <a:ext cx="6096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Keys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86400" y="1285875"/>
            <a:ext cx="685800" cy="1609725"/>
            <a:chOff x="5181600" y="1371600"/>
            <a:chExt cx="685800" cy="1609725"/>
          </a:xfrm>
        </p:grpSpPr>
        <p:sp>
          <p:nvSpPr>
            <p:cNvPr id="8" name="Rectangle 7"/>
            <p:cNvSpPr/>
            <p:nvPr/>
          </p:nvSpPr>
          <p:spPr>
            <a:xfrm>
              <a:off x="5181600" y="1752600"/>
              <a:ext cx="685800" cy="1228725"/>
            </a:xfrm>
            <a:prstGeom prst="rect">
              <a:avLst/>
            </a:prstGeom>
            <a:no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81600" y="1371600"/>
              <a:ext cx="685800" cy="381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Values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216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the function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count_words</a:t>
            </a:r>
            <a:r>
              <a:rPr lang="en-US" dirty="0" smtClean="0"/>
              <a:t>, which returns a dictionary that maps a word to the number of times it occurs in a list of words.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word_list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[‘the’, ‘rain’, ‘in’,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    ‘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spain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’, ‘falls’,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     ‘mainly’, ‘in’, ‘the’,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     ‘plain’]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word_counts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count_words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word_list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word_counts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[‘the’]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846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count_words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(l):</a:t>
            </a:r>
          </a:p>
          <a:p>
            <a:pPr marL="0" indent="0">
              <a:buNone/>
            </a:pP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count_dict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for word in l: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if word not in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count_dict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count_dict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count_dict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[word] += 1</a:t>
            </a:r>
          </a:p>
          <a:p>
            <a:pPr marL="0" indent="0">
              <a:buNone/>
            </a:pPr>
            <a:r>
              <a:rPr lang="en-US" sz="3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count_dict</a:t>
            </a:r>
            <a:endParaRPr lang="en-US" sz="30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0" y="2209800"/>
            <a:ext cx="4495800" cy="457200"/>
            <a:chOff x="4572000" y="2209800"/>
            <a:chExt cx="4495800" cy="457200"/>
          </a:xfrm>
        </p:grpSpPr>
        <p:cxnSp>
          <p:nvCxnSpPr>
            <p:cNvPr id="6" name="Straight Arrow Connector 5"/>
            <p:cNvCxnSpPr>
              <a:stCxn id="4" idx="1"/>
            </p:cNvCxnSpPr>
            <p:nvPr/>
          </p:nvCxnSpPr>
          <p:spPr>
            <a:xfrm flipH="1">
              <a:off x="4572000" y="2438400"/>
              <a:ext cx="3810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4953000" y="2209800"/>
              <a:ext cx="4114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1. Create a new dictionary for the counts.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19600" y="2743200"/>
            <a:ext cx="4648200" cy="457200"/>
            <a:chOff x="4419600" y="2209800"/>
            <a:chExt cx="4648200" cy="457200"/>
          </a:xfrm>
        </p:grpSpPr>
        <p:cxnSp>
          <p:nvCxnSpPr>
            <p:cNvPr id="9" name="Straight Arrow Connector 8"/>
            <p:cNvCxnSpPr>
              <a:stCxn id="10" idx="1"/>
            </p:cNvCxnSpPr>
            <p:nvPr/>
          </p:nvCxnSpPr>
          <p:spPr>
            <a:xfrm flipH="1">
              <a:off x="4419600" y="2438400"/>
              <a:ext cx="533400" cy="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953000" y="2209800"/>
              <a:ext cx="41148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2. For each word in the list of words...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3784600"/>
            <a:ext cx="2400300" cy="863600"/>
            <a:chOff x="76200" y="3708400"/>
            <a:chExt cx="2400300" cy="863600"/>
          </a:xfrm>
        </p:grpSpPr>
        <p:sp>
          <p:nvSpPr>
            <p:cNvPr id="27" name="Freeform 26"/>
            <p:cNvSpPr/>
            <p:nvPr/>
          </p:nvSpPr>
          <p:spPr>
            <a:xfrm>
              <a:off x="1905000" y="3708400"/>
              <a:ext cx="571500" cy="446580"/>
            </a:xfrm>
            <a:custGeom>
              <a:avLst/>
              <a:gdLst>
                <a:gd name="connsiteX0" fmla="*/ 0 w 571500"/>
                <a:gd name="connsiteY0" fmla="*/ 431800 h 446580"/>
                <a:gd name="connsiteX1" fmla="*/ 381000 w 571500"/>
                <a:gd name="connsiteY1" fmla="*/ 393700 h 446580"/>
                <a:gd name="connsiteX2" fmla="*/ 571500 w 571500"/>
                <a:gd name="connsiteY2" fmla="*/ 0 h 44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0" h="446580">
                  <a:moveTo>
                    <a:pt x="0" y="431800"/>
                  </a:moveTo>
                  <a:cubicBezTo>
                    <a:pt x="142875" y="448733"/>
                    <a:pt x="285750" y="465667"/>
                    <a:pt x="381000" y="393700"/>
                  </a:cubicBezTo>
                  <a:cubicBezTo>
                    <a:pt x="476250" y="321733"/>
                    <a:pt x="523875" y="160866"/>
                    <a:pt x="57150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200" y="3733800"/>
              <a:ext cx="20574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3. If the word is not already in the dictionary...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753100" y="4330700"/>
            <a:ext cx="2857500" cy="431800"/>
            <a:chOff x="5753100" y="4330700"/>
            <a:chExt cx="2857500" cy="431800"/>
          </a:xfrm>
        </p:grpSpPr>
        <p:sp>
          <p:nvSpPr>
            <p:cNvPr id="29" name="Freeform 28"/>
            <p:cNvSpPr/>
            <p:nvPr/>
          </p:nvSpPr>
          <p:spPr>
            <a:xfrm>
              <a:off x="5753100" y="4330700"/>
              <a:ext cx="228600" cy="282481"/>
            </a:xfrm>
            <a:custGeom>
              <a:avLst/>
              <a:gdLst>
                <a:gd name="connsiteX0" fmla="*/ 228600 w 228600"/>
                <a:gd name="connsiteY0" fmla="*/ 228600 h 282481"/>
                <a:gd name="connsiteX1" fmla="*/ 63500 w 228600"/>
                <a:gd name="connsiteY1" fmla="*/ 266700 h 282481"/>
                <a:gd name="connsiteX2" fmla="*/ 0 w 228600"/>
                <a:gd name="connsiteY2" fmla="*/ 0 h 282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8600" h="282481">
                  <a:moveTo>
                    <a:pt x="228600" y="228600"/>
                  </a:moveTo>
                  <a:cubicBezTo>
                    <a:pt x="165100" y="266700"/>
                    <a:pt x="101600" y="304800"/>
                    <a:pt x="63500" y="266700"/>
                  </a:cubicBezTo>
                  <a:cubicBezTo>
                    <a:pt x="25400" y="228600"/>
                    <a:pt x="12700" y="114300"/>
                    <a:pt x="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43600" y="4343400"/>
              <a:ext cx="2667000" cy="4191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4. Make a new entry for it.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181600" y="5334000"/>
            <a:ext cx="3886200" cy="762000"/>
            <a:chOff x="5181600" y="5334000"/>
            <a:chExt cx="3886200" cy="762000"/>
          </a:xfrm>
        </p:grpSpPr>
        <p:cxnSp>
          <p:nvCxnSpPr>
            <p:cNvPr id="32" name="Straight Arrow Connector 31"/>
            <p:cNvCxnSpPr/>
            <p:nvPr/>
          </p:nvCxnSpPr>
          <p:spPr>
            <a:xfrm flipV="1">
              <a:off x="6781800" y="5334000"/>
              <a:ext cx="0" cy="304800"/>
            </a:xfrm>
            <a:prstGeom prst="straightConnector1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5181600" y="5638800"/>
              <a:ext cx="3886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5. Otherwise, update the existing entry.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6363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Dictionaries and </a:t>
            </a:r>
            <a:r>
              <a:rPr lang="en-US" dirty="0" err="1" smtClean="0"/>
              <a:t>IDicts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 numCol="1" anchor="ctr">
            <a:noAutofit/>
          </a:bodyPr>
          <a:lstStyle/>
          <a:p>
            <a:pPr marL="0" indent="0">
              <a:buNone/>
            </a:pP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count_words_idict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(l):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counts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make_idict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for word in l: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count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idict_select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(counts, word)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if count is not None: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counts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idict_update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(counts, word, count+1)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counts =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idict_update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(counts, word,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1)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return counts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411846" y="4495800"/>
            <a:ext cx="3112824" cy="1823734"/>
            <a:chOff x="5411846" y="4495800"/>
            <a:chExt cx="3112824" cy="1823734"/>
          </a:xfrm>
        </p:grpSpPr>
        <p:sp>
          <p:nvSpPr>
            <p:cNvPr id="9" name="Freeform 8"/>
            <p:cNvSpPr/>
            <p:nvPr/>
          </p:nvSpPr>
          <p:spPr>
            <a:xfrm>
              <a:off x="7899400" y="5092700"/>
              <a:ext cx="229899" cy="796522"/>
            </a:xfrm>
            <a:custGeom>
              <a:avLst/>
              <a:gdLst>
                <a:gd name="connsiteX0" fmla="*/ 0 w 229899"/>
                <a:gd name="connsiteY0" fmla="*/ 774700 h 796522"/>
                <a:gd name="connsiteX1" fmla="*/ 228600 w 229899"/>
                <a:gd name="connsiteY1" fmla="*/ 698500 h 796522"/>
                <a:gd name="connsiteX2" fmla="*/ 76200 w 229899"/>
                <a:gd name="connsiteY2" fmla="*/ 0 h 796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9899" h="796522">
                  <a:moveTo>
                    <a:pt x="0" y="774700"/>
                  </a:moveTo>
                  <a:cubicBezTo>
                    <a:pt x="107950" y="801158"/>
                    <a:pt x="215900" y="827617"/>
                    <a:pt x="228600" y="698500"/>
                  </a:cubicBezTo>
                  <a:cubicBezTo>
                    <a:pt x="241300" y="569383"/>
                    <a:pt x="158750" y="284691"/>
                    <a:pt x="7620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7912100" y="4495800"/>
              <a:ext cx="612570" cy="1684569"/>
            </a:xfrm>
            <a:custGeom>
              <a:avLst/>
              <a:gdLst>
                <a:gd name="connsiteX0" fmla="*/ 0 w 612570"/>
                <a:gd name="connsiteY0" fmla="*/ 1536700 h 1684569"/>
                <a:gd name="connsiteX1" fmla="*/ 558800 w 612570"/>
                <a:gd name="connsiteY1" fmla="*/ 1536700 h 1684569"/>
                <a:gd name="connsiteX2" fmla="*/ 558800 w 612570"/>
                <a:gd name="connsiteY2" fmla="*/ 0 h 1684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570" h="1684569">
                  <a:moveTo>
                    <a:pt x="0" y="1536700"/>
                  </a:moveTo>
                  <a:cubicBezTo>
                    <a:pt x="232833" y="1664758"/>
                    <a:pt x="465667" y="1792817"/>
                    <a:pt x="558800" y="1536700"/>
                  </a:cubicBezTo>
                  <a:cubicBezTo>
                    <a:pt x="651933" y="1280583"/>
                    <a:pt x="605366" y="640291"/>
                    <a:pt x="558800" y="0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 rot="162551">
              <a:off x="5411846" y="5328934"/>
              <a:ext cx="2513074" cy="9906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New immutable dictionaries are created in each iteration.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178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Dictionaries: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Write a function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tally_votes</a:t>
            </a:r>
            <a:r>
              <a:rPr lang="en-US" sz="2800" dirty="0" smtClean="0"/>
              <a:t> that takes in a </a:t>
            </a:r>
            <a:r>
              <a:rPr lang="en-US" sz="2800" i="1" dirty="0" smtClean="0"/>
              <a:t>list of tuples</a:t>
            </a:r>
            <a:r>
              <a:rPr lang="en-US" sz="2800" dirty="0" smtClean="0"/>
              <a:t>, each of which has two elements: a candidate for an election, and number of votes received by that candidate in a particular state.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tally_votes</a:t>
            </a:r>
            <a:r>
              <a:rPr lang="en-US" sz="2800" dirty="0" smtClean="0"/>
              <a:t> will return a dictionary that maps a candidate to the number of votes received by the candidate.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votes = [(‘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louis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’, 30), (‘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eva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’, 45), (‘ben’, 4),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(‘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eva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’, 30), (‘ben’, 6), (‘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louis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’, 15)]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total_votes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tally_votes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(votes)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total_votes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[‘ben’]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10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9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Dictionaries: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tally_votes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(votes):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vote_dict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for vote in votes: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candidate = _______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vote_count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_______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if ___________________________: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_________________________________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__________________________________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vote_dict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5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Dictionaries: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tally_votes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(votes):</a:t>
            </a:r>
          </a:p>
          <a:p>
            <a:pPr marL="0" indent="0">
              <a:buNone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vote_dict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for vote in votes: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candidate =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vote[0]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vote_count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vote[1]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if 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candidate not in 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vote_dict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vote_dict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[candidate] = 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vote_count</a:t>
            </a:r>
            <a:endParaRPr lang="en-US" sz="28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vote_dict</a:t>
            </a:r>
            <a:r>
              <a:rPr lang="en-US" sz="28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[candidate] += </a:t>
            </a:r>
            <a:r>
              <a:rPr lang="en-US" sz="28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vote_count</a:t>
            </a:r>
            <a:endParaRPr lang="en-US" sz="28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return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vote_dict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3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OOP Class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 smtClean="0"/>
              <a:t>At Hogwarts, we want to write a class to store information about potions. How would you represent the following attributes?</a:t>
            </a:r>
          </a:p>
          <a:p>
            <a:r>
              <a:rPr lang="en-US" dirty="0" smtClean="0"/>
              <a:t>Name of the potion.</a:t>
            </a:r>
          </a:p>
          <a:p>
            <a:r>
              <a:rPr lang="en-US" dirty="0" smtClean="0"/>
              <a:t>Ingredients of the potion.</a:t>
            </a:r>
          </a:p>
          <a:p>
            <a:r>
              <a:rPr lang="en-US" dirty="0" smtClean="0"/>
              <a:t>How it interacts with another potion.</a:t>
            </a:r>
          </a:p>
          <a:p>
            <a:r>
              <a:rPr lang="en-US" dirty="0" smtClean="0"/>
              <a:t>Collection of all potions ever.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21412799">
            <a:off x="6820011" y="2489170"/>
            <a:ext cx="1905000" cy="1447800"/>
            <a:chOff x="6705600" y="2743200"/>
            <a:chExt cx="1905000" cy="1447800"/>
          </a:xfrm>
        </p:grpSpPr>
        <p:sp>
          <p:nvSpPr>
            <p:cNvPr id="4" name="Rectangle 3"/>
            <p:cNvSpPr/>
            <p:nvPr/>
          </p:nvSpPr>
          <p:spPr>
            <a:xfrm>
              <a:off x="6705600" y="3124200"/>
              <a:ext cx="1828800" cy="1066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Instance Variable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Class Variable</a:t>
              </a: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Method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543800" y="27432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CHOICES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24200" y="4380457"/>
            <a:ext cx="5817421" cy="2248943"/>
            <a:chOff x="3124200" y="4380457"/>
            <a:chExt cx="5817421" cy="2248943"/>
          </a:xfrm>
        </p:grpSpPr>
        <p:pic>
          <p:nvPicPr>
            <p:cNvPr id="1028" name="Picture 4" descr="http://images2.fanpop.com/image/photos/13700000/Severus-Snape-rip-severus-snape-13701634-1024-669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71" r="16922"/>
            <a:stretch/>
          </p:blipFill>
          <p:spPr bwMode="auto">
            <a:xfrm>
              <a:off x="7381661" y="4380457"/>
              <a:ext cx="1559960" cy="1715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3124200" y="6444734"/>
              <a:ext cx="4620636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/>
                <a:t>http://images2.fanpop.com/image/photos/13700000/Severus-Snape-rip-severus-snape-13701634-1024-669.jpg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68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OOP: 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i="1" dirty="0" smtClean="0"/>
              <a:t>Class variables</a:t>
            </a:r>
            <a:r>
              <a:rPr lang="en-US" dirty="0" smtClean="0"/>
              <a:t> are variables shared by </a:t>
            </a:r>
            <a:r>
              <a:rPr lang="en-US" i="1" dirty="0" smtClean="0"/>
              <a:t>all</a:t>
            </a:r>
            <a:r>
              <a:rPr lang="en-US" dirty="0" smtClean="0"/>
              <a:t> instances of a class: they are not specific to a particular instance.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Methods</a:t>
            </a:r>
            <a:r>
              <a:rPr lang="en-US" dirty="0" smtClean="0"/>
              <a:t> are specific to a particular instance.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Occasionally, it would be useful to have a method that is </a:t>
            </a:r>
            <a:r>
              <a:rPr lang="en-US" i="1" dirty="0" smtClean="0"/>
              <a:t>independent of any instance</a:t>
            </a:r>
            <a:r>
              <a:rPr lang="en-US" dirty="0" smtClean="0"/>
              <a:t>, but </a:t>
            </a:r>
            <a:r>
              <a:rPr lang="en-US" i="1" dirty="0" smtClean="0"/>
              <a:t>relevant to the class</a:t>
            </a:r>
            <a:r>
              <a:rPr lang="en-US" dirty="0" smtClean="0"/>
              <a:t> as a whole.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OOP: 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Suppose that we want to maintain a trainer directory in our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/>
              <a:t> class, which would allow us to find the list of trainers that own a certain Pokémon.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is not specific to a particular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/>
              <a:t> object. As with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total_pokemon</a:t>
            </a:r>
            <a:r>
              <a:rPr lang="en-US" dirty="0" smtClean="0"/>
              <a:t>, this is relevant to the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dirty="0" smtClean="0"/>
              <a:t> class as a whole.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8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OOP: 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total_pokemon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0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trainer_dir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__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__(self, name, owner,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hp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...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if name not in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Pokemon.trainer_dir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Pokemon.trainer_dir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[name] = [owner]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Pokemon.trainer_dir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[name].append(owner)</a:t>
            </a:r>
          </a:p>
        </p:txBody>
      </p:sp>
    </p:spTree>
    <p:extLst>
      <p:ext uri="{BB962C8B-B14F-4D97-AF65-F5344CB8AC3E}">
        <p14:creationId xmlns:p14="http://schemas.microsoft.com/office/powerpoint/2010/main" val="256486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OOP: 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dirty="0"/>
              <a:t>We define a </a:t>
            </a:r>
            <a:r>
              <a:rPr lang="en-US" sz="2400" b="1" i="1" dirty="0"/>
              <a:t>class method</a:t>
            </a:r>
            <a:r>
              <a:rPr lang="en-US" sz="2400" dirty="0"/>
              <a:t> (or a </a:t>
            </a:r>
            <a:r>
              <a:rPr lang="en-US" sz="2400" b="1" i="1" dirty="0"/>
              <a:t>static method</a:t>
            </a:r>
            <a:r>
              <a:rPr lang="en-US" sz="2400" dirty="0"/>
              <a:t>) that takes in the name of a Pokémon and returns a list of the trainers that own that Pokémon</a:t>
            </a:r>
            <a:r>
              <a:rPr lang="en-US" sz="2400" dirty="0" smtClean="0"/>
              <a:t>. We use the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staticmethod</a:t>
            </a:r>
            <a:r>
              <a:rPr lang="en-US" sz="2400" dirty="0" smtClean="0"/>
              <a:t> </a:t>
            </a:r>
            <a:r>
              <a:rPr lang="en-US" sz="2400" b="1" i="1" dirty="0" smtClean="0"/>
              <a:t>decorator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staticmethod</a:t>
            </a:r>
            <a:endParaRPr lang="en-US" sz="24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def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trainers(name):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if name in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Pokemon.trainer_dir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return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Pokemon.trainer_dir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[name]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return None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63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OOP: Class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mistys_togepi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Pokemon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('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Togepi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',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'Misty', 245)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ashs_pikachu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('Pikachu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',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  'Ash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', 300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brocks_pikachu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ElectricPokemon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('Pikachu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',</a:t>
            </a:r>
          </a:p>
          <a:p>
            <a:pPr marL="0" indent="0">
              <a:buNone/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     'Brock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',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300)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Pokemon.trainers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('Pikachu')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['Ash', 'Brock']</a:t>
            </a:r>
          </a:p>
          <a:p>
            <a:pPr marL="0" indent="0"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Pokemon.trainers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('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Charmander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')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0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Python has built-in mutable lists and dictionaries. These can be </a:t>
            </a:r>
            <a:r>
              <a:rPr lang="en-US" sz="2600" i="1" dirty="0" smtClean="0"/>
              <a:t>mutated</a:t>
            </a:r>
            <a:r>
              <a:rPr lang="en-US" sz="2600" dirty="0" smtClean="0"/>
              <a:t>, which means that the original lists and dictionaries are modified.</a:t>
            </a:r>
          </a:p>
          <a:p>
            <a:r>
              <a:rPr lang="en-US" sz="2600" dirty="0" smtClean="0"/>
              <a:t>There are two different kinds of equality: one that checks if two objects are the same </a:t>
            </a:r>
            <a:r>
              <a:rPr lang="en-US" sz="2600" i="1" dirty="0" smtClean="0"/>
              <a:t>(identical</a:t>
            </a:r>
            <a:r>
              <a:rPr lang="en-US" sz="2600" dirty="0" smtClean="0"/>
              <a:t>)</a:t>
            </a:r>
            <a:r>
              <a:rPr lang="en-US" sz="2600" i="1" dirty="0" smtClean="0"/>
              <a:t>,</a:t>
            </a:r>
            <a:r>
              <a:rPr lang="en-US" sz="2600" dirty="0" smtClean="0"/>
              <a:t> and one that checks if two objects have the same characteristics or values (</a:t>
            </a:r>
            <a:r>
              <a:rPr lang="en-US" sz="2600" i="1" dirty="0" smtClean="0"/>
              <a:t>equal</a:t>
            </a:r>
            <a:r>
              <a:rPr lang="en-US" sz="2600" dirty="0" smtClean="0"/>
              <a:t>).</a:t>
            </a:r>
          </a:p>
          <a:p>
            <a:pPr marL="457200" lvl="1" indent="0">
              <a:buNone/>
            </a:pPr>
            <a:r>
              <a:rPr lang="en-US" sz="2600" dirty="0" smtClean="0"/>
              <a:t>The second kind of equality can be defined by the class.</a:t>
            </a:r>
          </a:p>
          <a:p>
            <a:r>
              <a:rPr lang="en-US" sz="2600" dirty="0" smtClean="0"/>
              <a:t>OOP allows us to have methods that are relevant to the whole class, not just to specific instances.</a:t>
            </a:r>
          </a:p>
          <a:p>
            <a:r>
              <a:rPr lang="en-US" sz="2600" b="1" i="1" dirty="0" smtClean="0"/>
              <a:t>Preview</a:t>
            </a:r>
            <a:r>
              <a:rPr lang="en-US" sz="2600" dirty="0" smtClean="0"/>
              <a:t>: Mutable recursive lists and environment diagrams.</a:t>
            </a:r>
            <a:endParaRPr lang="en-US" sz="2600" b="1" i="1" dirty="0"/>
          </a:p>
        </p:txBody>
      </p:sp>
    </p:spTree>
    <p:extLst>
      <p:ext uri="{BB962C8B-B14F-4D97-AF65-F5344CB8AC3E}">
        <p14:creationId xmlns:p14="http://schemas.microsoft.com/office/powerpoint/2010/main" val="30599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OOP Class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en-US" dirty="0" smtClean="0"/>
              <a:t>At Hogwarts, we want to write a class to store information about potions. How would you represent the following attributes?</a:t>
            </a:r>
          </a:p>
          <a:p>
            <a:r>
              <a:rPr lang="en-US" dirty="0" smtClean="0"/>
              <a:t>Name of the potion: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Instance variable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Ingredients of the potion: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Instance variable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How it interacts with another potion: </a:t>
            </a:r>
            <a:r>
              <a:rPr lang="en-US" b="1" i="1" dirty="0" smtClean="0">
                <a:solidFill>
                  <a:srgbClr val="0070C0"/>
                </a:solidFill>
              </a:rPr>
              <a:t>Method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Collection of all potions ever: </a:t>
            </a:r>
            <a:r>
              <a:rPr lang="en-US" b="1" i="1" dirty="0" smtClean="0">
                <a:solidFill>
                  <a:srgbClr val="FF0000"/>
                </a:solidFill>
              </a:rPr>
              <a:t>Class variable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4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Mutable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We have seen that objects possess state: they can change over time. Objects are thus </a:t>
            </a:r>
            <a:r>
              <a:rPr lang="en-US" b="1" i="1" dirty="0" smtClean="0"/>
              <a:t>mutable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IRLists</a:t>
            </a:r>
            <a:r>
              <a:rPr lang="en-US" dirty="0" smtClean="0"/>
              <a:t> and </a:t>
            </a:r>
            <a:r>
              <a:rPr lang="en-US" dirty="0" err="1" smtClean="0"/>
              <a:t>IDicts</a:t>
            </a:r>
            <a:r>
              <a:rPr lang="en-US" dirty="0" smtClean="0"/>
              <a:t> we saw earlier were </a:t>
            </a:r>
            <a:r>
              <a:rPr lang="en-US" i="1" dirty="0" smtClean="0"/>
              <a:t>im</a:t>
            </a:r>
            <a:r>
              <a:rPr lang="en-US" dirty="0" smtClean="0"/>
              <a:t>mutable, which means that once created, they could not be modified.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Python has built-in list and dictionary data structures that </a:t>
            </a:r>
            <a:r>
              <a:rPr lang="en-US" i="1" dirty="0" smtClean="0"/>
              <a:t>are</a:t>
            </a:r>
            <a:r>
              <a:rPr lang="en-US" dirty="0" smtClean="0"/>
              <a:t> mutable.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Lists: A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 = [3, 4, 5]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a[0]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a[1:]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[4, 5]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a[0] = 7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5]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93631" y="4918426"/>
            <a:ext cx="3534507" cy="785632"/>
            <a:chOff x="1793631" y="4918426"/>
            <a:chExt cx="3534507" cy="785632"/>
          </a:xfrm>
        </p:grpSpPr>
        <p:sp>
          <p:nvSpPr>
            <p:cNvPr id="5" name="Freeform 4"/>
            <p:cNvSpPr/>
            <p:nvPr/>
          </p:nvSpPr>
          <p:spPr>
            <a:xfrm>
              <a:off x="1793631" y="4918426"/>
              <a:ext cx="1944780" cy="310066"/>
            </a:xfrm>
            <a:custGeom>
              <a:avLst/>
              <a:gdLst>
                <a:gd name="connsiteX0" fmla="*/ 1688123 w 1944780"/>
                <a:gd name="connsiteY0" fmla="*/ 310066 h 310066"/>
                <a:gd name="connsiteX1" fmla="*/ 1805354 w 1944780"/>
                <a:gd name="connsiteY1" fmla="*/ 5266 h 310066"/>
                <a:gd name="connsiteX2" fmla="*/ 0 w 1944780"/>
                <a:gd name="connsiteY2" fmla="*/ 145943 h 31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4780" h="310066">
                  <a:moveTo>
                    <a:pt x="1688123" y="310066"/>
                  </a:moveTo>
                  <a:cubicBezTo>
                    <a:pt x="1887415" y="171343"/>
                    <a:pt x="2086708" y="32620"/>
                    <a:pt x="1805354" y="5266"/>
                  </a:cubicBezTo>
                  <a:cubicBezTo>
                    <a:pt x="1524000" y="-22088"/>
                    <a:pt x="762000" y="61927"/>
                    <a:pt x="0" y="14594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21351548">
              <a:off x="2889738" y="5018258"/>
              <a:ext cx="24384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Could not have done this with tuples!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590800" y="3347534"/>
            <a:ext cx="3528136" cy="614866"/>
            <a:chOff x="1793631" y="4989360"/>
            <a:chExt cx="3528136" cy="614866"/>
          </a:xfrm>
        </p:grpSpPr>
        <p:sp>
          <p:nvSpPr>
            <p:cNvPr id="8" name="Freeform 7"/>
            <p:cNvSpPr/>
            <p:nvPr/>
          </p:nvSpPr>
          <p:spPr>
            <a:xfrm>
              <a:off x="1793631" y="4989360"/>
              <a:ext cx="1371600" cy="310066"/>
            </a:xfrm>
            <a:custGeom>
              <a:avLst/>
              <a:gdLst>
                <a:gd name="connsiteX0" fmla="*/ 1688123 w 1944780"/>
                <a:gd name="connsiteY0" fmla="*/ 310066 h 310066"/>
                <a:gd name="connsiteX1" fmla="*/ 1805354 w 1944780"/>
                <a:gd name="connsiteY1" fmla="*/ 5266 h 310066"/>
                <a:gd name="connsiteX2" fmla="*/ 0 w 1944780"/>
                <a:gd name="connsiteY2" fmla="*/ 145943 h 31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4780" h="310066">
                  <a:moveTo>
                    <a:pt x="1688123" y="310066"/>
                  </a:moveTo>
                  <a:cubicBezTo>
                    <a:pt x="1887415" y="171343"/>
                    <a:pt x="2086708" y="32620"/>
                    <a:pt x="1805354" y="5266"/>
                  </a:cubicBezTo>
                  <a:cubicBezTo>
                    <a:pt x="1524000" y="-22088"/>
                    <a:pt x="762000" y="61927"/>
                    <a:pt x="0" y="14594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83367" y="5094894"/>
              <a:ext cx="2438400" cy="50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Slicing makes a new list.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1675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Lists: A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5]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a.append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(10)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5, 10]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a.extend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([2, 3])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5, 10, 2, 3]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a[2:4] = [6, 8]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6, 8, 2, 3]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a.pop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a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6, 8, 2]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a.remove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(8)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[7, 4, 6, 2]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2400" y="1787164"/>
            <a:ext cx="4800600" cy="103223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 smtClean="0"/>
              <a:t>None of these operations create new lists. They all update the same list.</a:t>
            </a:r>
            <a:endParaRPr lang="en-US" sz="2300" dirty="0"/>
          </a:p>
        </p:txBody>
      </p:sp>
      <p:grpSp>
        <p:nvGrpSpPr>
          <p:cNvPr id="6" name="Group 5"/>
          <p:cNvGrpSpPr/>
          <p:nvPr/>
        </p:nvGrpSpPr>
        <p:grpSpPr>
          <a:xfrm>
            <a:off x="3068486" y="3733800"/>
            <a:ext cx="3921427" cy="1251186"/>
            <a:chOff x="1793631" y="4989360"/>
            <a:chExt cx="3921427" cy="1251186"/>
          </a:xfrm>
        </p:grpSpPr>
        <p:sp>
          <p:nvSpPr>
            <p:cNvPr id="7" name="Freeform 6"/>
            <p:cNvSpPr/>
            <p:nvPr/>
          </p:nvSpPr>
          <p:spPr>
            <a:xfrm>
              <a:off x="1793631" y="4989360"/>
              <a:ext cx="1371600" cy="310066"/>
            </a:xfrm>
            <a:custGeom>
              <a:avLst/>
              <a:gdLst>
                <a:gd name="connsiteX0" fmla="*/ 1688123 w 1944780"/>
                <a:gd name="connsiteY0" fmla="*/ 310066 h 310066"/>
                <a:gd name="connsiteX1" fmla="*/ 1805354 w 1944780"/>
                <a:gd name="connsiteY1" fmla="*/ 5266 h 310066"/>
                <a:gd name="connsiteX2" fmla="*/ 0 w 1944780"/>
                <a:gd name="connsiteY2" fmla="*/ 145943 h 310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44780" h="310066">
                  <a:moveTo>
                    <a:pt x="1688123" y="310066"/>
                  </a:moveTo>
                  <a:cubicBezTo>
                    <a:pt x="1887415" y="171343"/>
                    <a:pt x="2086708" y="32620"/>
                    <a:pt x="1805354" y="5266"/>
                  </a:cubicBezTo>
                  <a:cubicBezTo>
                    <a:pt x="1524000" y="-22088"/>
                    <a:pt x="762000" y="61927"/>
                    <a:pt x="0" y="145943"/>
                  </a:cubicBezTo>
                </a:path>
              </a:pathLst>
            </a:cu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21351548">
              <a:off x="2909133" y="5004270"/>
              <a:ext cx="2805925" cy="12362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The slicing operator here does </a:t>
              </a:r>
              <a:r>
                <a:rPr lang="en-US" i="1" dirty="0" smtClean="0"/>
                <a:t>not</a:t>
              </a:r>
              <a:r>
                <a:rPr lang="en-US" dirty="0" smtClean="0"/>
                <a:t> make a new list. It refers to elements and positions in the original list.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4487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lec10</Template>
  <TotalTime>9587</TotalTime>
  <Words>3772</Words>
  <Application>Microsoft Office PowerPoint</Application>
  <PresentationFormat>On-screen Show (4:3)</PresentationFormat>
  <Paragraphs>546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lec10</vt:lpstr>
      <vt:lpstr>CS61A Lecture 16 Mutable Data Structures</vt:lpstr>
      <vt:lpstr>Computer Science in the News (Two Years Ago)</vt:lpstr>
      <vt:lpstr>Computer Science in the News</vt:lpstr>
      <vt:lpstr>Today</vt:lpstr>
      <vt:lpstr>Review: OOP Class Design</vt:lpstr>
      <vt:lpstr>Review: OOP Class Design</vt:lpstr>
      <vt:lpstr>Review: Mutable Data Structures</vt:lpstr>
      <vt:lpstr>Mutable Lists: A Primer</vt:lpstr>
      <vt:lpstr>Mutable Lists: A Primer</vt:lpstr>
      <vt:lpstr>Mutable Lists: A Primer</vt:lpstr>
      <vt:lpstr>List Comprehensions</vt:lpstr>
      <vt:lpstr>List Comprehensions</vt:lpstr>
      <vt:lpstr>Working with Mutable Lists</vt:lpstr>
      <vt:lpstr>Working with Mutable Lists</vt:lpstr>
      <vt:lpstr>Comparing Lists and Tuples</vt:lpstr>
      <vt:lpstr>Working with Mutable Lists</vt:lpstr>
      <vt:lpstr>Working with Mutable Lists</vt:lpstr>
      <vt:lpstr>Working with Mutable Lists</vt:lpstr>
      <vt:lpstr>Announcements: Midterm 2</vt:lpstr>
      <vt:lpstr>Announcements: Midterm 1</vt:lpstr>
      <vt:lpstr>Announcements</vt:lpstr>
      <vt:lpstr>Box-and-Pointer Diagrams</vt:lpstr>
      <vt:lpstr>Box-and-Pointer Diagrams</vt:lpstr>
      <vt:lpstr>Identity and Equality</vt:lpstr>
      <vt:lpstr>Identity and Equality</vt:lpstr>
      <vt:lpstr>Identity and Equality</vt:lpstr>
      <vt:lpstr>Identity and Equality</vt:lpstr>
      <vt:lpstr>Identity and Equality: Caveat</vt:lpstr>
      <vt:lpstr>Identity and Equality</vt:lpstr>
      <vt:lpstr>Identity and Equality: Practice</vt:lpstr>
      <vt:lpstr>Identity and Equality: Practice</vt:lpstr>
      <vt:lpstr>Identity and Equality: Practice</vt:lpstr>
      <vt:lpstr>Identity and Equality: Practice</vt:lpstr>
      <vt:lpstr>Identity and Equality: Practice</vt:lpstr>
      <vt:lpstr>Identity and Equality: Practice</vt:lpstr>
      <vt:lpstr>Identity and Equality: Practice</vt:lpstr>
      <vt:lpstr>Survey Responses</vt:lpstr>
      <vt:lpstr>Survey Responses</vt:lpstr>
      <vt:lpstr>Survey Responses</vt:lpstr>
      <vt:lpstr>Survey Responses</vt:lpstr>
      <vt:lpstr>Haiku Break</vt:lpstr>
      <vt:lpstr>Mutable Dictionaries</vt:lpstr>
      <vt:lpstr>Mutable Dictionaries</vt:lpstr>
      <vt:lpstr>Mutable Dictionaries</vt:lpstr>
      <vt:lpstr>Mutable Dictionaries</vt:lpstr>
      <vt:lpstr>Comparing Dictionaries and IDicts</vt:lpstr>
      <vt:lpstr>Mutable Dictionaries: Practice</vt:lpstr>
      <vt:lpstr>Mutable Dictionaries: Practice</vt:lpstr>
      <vt:lpstr>Mutable Dictionaries: Practice</vt:lpstr>
      <vt:lpstr>OOP: Class Methods</vt:lpstr>
      <vt:lpstr>OOP: Class Methods</vt:lpstr>
      <vt:lpstr>OOP: Class Methods</vt:lpstr>
      <vt:lpstr>OOP: Class Methods</vt:lpstr>
      <vt:lpstr>OOP: Class Methods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CS61A Lecture 11 Immutable Trees</dc:title>
  <dc:creator>Tom</dc:creator>
  <cp:lastModifiedBy>advancedversion</cp:lastModifiedBy>
  <cp:revision>1666</cp:revision>
  <cp:lastPrinted>2012-07-25T05:43:06Z</cp:lastPrinted>
  <dcterms:created xsi:type="dcterms:W3CDTF">2012-07-05T04:51:41Z</dcterms:created>
  <dcterms:modified xsi:type="dcterms:W3CDTF">2012-07-25T05:43:14Z</dcterms:modified>
</cp:coreProperties>
</file>