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72"/>
  </p:notesMasterIdLst>
  <p:handoutMasterIdLst>
    <p:handoutMasterId r:id="rId73"/>
  </p:handoutMasterIdLst>
  <p:sldIdLst>
    <p:sldId id="256" r:id="rId2"/>
    <p:sldId id="362" r:id="rId3"/>
    <p:sldId id="291" r:id="rId4"/>
    <p:sldId id="301" r:id="rId5"/>
    <p:sldId id="292" r:id="rId6"/>
    <p:sldId id="363" r:id="rId7"/>
    <p:sldId id="297" r:id="rId8"/>
    <p:sldId id="294" r:id="rId9"/>
    <p:sldId id="295" r:id="rId10"/>
    <p:sldId id="296" r:id="rId11"/>
    <p:sldId id="298" r:id="rId12"/>
    <p:sldId id="299" r:id="rId13"/>
    <p:sldId id="300" r:id="rId14"/>
    <p:sldId id="302" r:id="rId15"/>
    <p:sldId id="304" r:id="rId16"/>
    <p:sldId id="303" r:id="rId17"/>
    <p:sldId id="307" r:id="rId18"/>
    <p:sldId id="306" r:id="rId19"/>
    <p:sldId id="305" r:id="rId20"/>
    <p:sldId id="308" r:id="rId21"/>
    <p:sldId id="309" r:id="rId22"/>
    <p:sldId id="311" r:id="rId23"/>
    <p:sldId id="351" r:id="rId24"/>
    <p:sldId id="312" r:id="rId25"/>
    <p:sldId id="313" r:id="rId26"/>
    <p:sldId id="317" r:id="rId27"/>
    <p:sldId id="314" r:id="rId28"/>
    <p:sldId id="315" r:id="rId29"/>
    <p:sldId id="318" r:id="rId30"/>
    <p:sldId id="316" r:id="rId31"/>
    <p:sldId id="319" r:id="rId32"/>
    <p:sldId id="320" r:id="rId33"/>
    <p:sldId id="321" r:id="rId34"/>
    <p:sldId id="322" r:id="rId35"/>
    <p:sldId id="323" r:id="rId36"/>
    <p:sldId id="325" r:id="rId37"/>
    <p:sldId id="333" r:id="rId38"/>
    <p:sldId id="327" r:id="rId39"/>
    <p:sldId id="328" r:id="rId40"/>
    <p:sldId id="329" r:id="rId41"/>
    <p:sldId id="330" r:id="rId42"/>
    <p:sldId id="331" r:id="rId43"/>
    <p:sldId id="332" r:id="rId44"/>
    <p:sldId id="334" r:id="rId45"/>
    <p:sldId id="335" r:id="rId46"/>
    <p:sldId id="336" r:id="rId47"/>
    <p:sldId id="337" r:id="rId48"/>
    <p:sldId id="338" r:id="rId49"/>
    <p:sldId id="339" r:id="rId50"/>
    <p:sldId id="340" r:id="rId51"/>
    <p:sldId id="341" r:id="rId52"/>
    <p:sldId id="342" r:id="rId53"/>
    <p:sldId id="343" r:id="rId54"/>
    <p:sldId id="344" r:id="rId55"/>
    <p:sldId id="345" r:id="rId56"/>
    <p:sldId id="346" r:id="rId57"/>
    <p:sldId id="347" r:id="rId58"/>
    <p:sldId id="348" r:id="rId59"/>
    <p:sldId id="349" r:id="rId60"/>
    <p:sldId id="350" r:id="rId61"/>
    <p:sldId id="352" r:id="rId62"/>
    <p:sldId id="355" r:id="rId63"/>
    <p:sldId id="356" r:id="rId64"/>
    <p:sldId id="358" r:id="rId65"/>
    <p:sldId id="359" r:id="rId66"/>
    <p:sldId id="357" r:id="rId67"/>
    <p:sldId id="353" r:id="rId68"/>
    <p:sldId id="360" r:id="rId69"/>
    <p:sldId id="361" r:id="rId70"/>
    <p:sldId id="354" r:id="rId7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C4245E0-DDFE-4D2E-B559-D27BCB9E9752}">
          <p14:sldIdLst>
            <p14:sldId id="256"/>
          </p14:sldIdLst>
        </p14:section>
        <p14:section name="CS in the News" id="{9E7EE2E9-DE6F-4452-94DF-356C6B9B0C1F}">
          <p14:sldIdLst>
            <p14:sldId id="362"/>
          </p14:sldIdLst>
        </p14:section>
        <p14:section name="Agenda" id="{07311629-CFBB-4924-86BD-4BB48B142690}">
          <p14:sldIdLst>
            <p14:sldId id="291"/>
          </p14:sldIdLst>
        </p14:section>
        <p14:section name="Review: PyGic" id="{F21AB35B-073D-4E3D-B62E-83D58A9DB69C}">
          <p14:sldIdLst>
            <p14:sldId id="301"/>
            <p14:sldId id="292"/>
            <p14:sldId id="363"/>
            <p14:sldId id="297"/>
            <p14:sldId id="294"/>
            <p14:sldId id="295"/>
            <p14:sldId id="296"/>
            <p14:sldId id="298"/>
            <p14:sldId id="299"/>
            <p14:sldId id="300"/>
            <p14:sldId id="302"/>
            <p14:sldId id="304"/>
            <p14:sldId id="303"/>
            <p14:sldId id="307"/>
            <p14:sldId id="306"/>
            <p14:sldId id="305"/>
          </p14:sldIdLst>
        </p14:section>
        <p14:section name="Announcements" id="{7653359A-38FF-405C-9E24-6BBD1BCFA4E8}">
          <p14:sldIdLst>
            <p14:sldId id="308"/>
            <p14:sldId id="309"/>
          </p14:sldIdLst>
        </p14:section>
        <p14:section name="How PyGic Works" id="{BEB9BE0B-5D04-4B62-88BC-811158B6ECE7}">
          <p14:sldIdLst>
            <p14:sldId id="311"/>
            <p14:sldId id="351"/>
            <p14:sldId id="312"/>
            <p14:sldId id="313"/>
            <p14:sldId id="317"/>
            <p14:sldId id="314"/>
            <p14:sldId id="315"/>
            <p14:sldId id="318"/>
            <p14:sldId id="316"/>
            <p14:sldId id="319"/>
            <p14:sldId id="320"/>
            <p14:sldId id="321"/>
            <p14:sldId id="322"/>
            <p14:sldId id="323"/>
            <p14:sldId id="325"/>
            <p14:sldId id="333"/>
            <p14:sldId id="327"/>
            <p14:sldId id="328"/>
            <p14:sldId id="329"/>
            <p14:sldId id="330"/>
            <p14:sldId id="331"/>
            <p14:sldId id="332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2"/>
            <p14:sldId id="355"/>
            <p14:sldId id="356"/>
            <p14:sldId id="358"/>
            <p14:sldId id="359"/>
            <p14:sldId id="357"/>
          </p14:sldIdLst>
        </p14:section>
        <p14:section name="Break" id="{824B6570-EA72-4B02-A068-865C609D0E5C}">
          <p14:sldIdLst>
            <p14:sldId id="353"/>
          </p14:sldIdLst>
        </p14:section>
        <p14:section name="Applications" id="{6E02DB4C-762F-4624-8547-B79BE2EA3479}">
          <p14:sldIdLst>
            <p14:sldId id="360"/>
            <p14:sldId id="361"/>
          </p14:sldIdLst>
        </p14:section>
        <p14:section name="Conclusion" id="{B3CD529E-50D8-438E-8F7C-8D1C15551A67}">
          <p14:sldIdLst>
            <p14:sldId id="35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2735" autoAdjust="0"/>
    <p:restoredTop sz="92230" autoAdjust="0"/>
  </p:normalViewPr>
  <p:slideViewPr>
    <p:cSldViewPr>
      <p:cViewPr varScale="1">
        <p:scale>
          <a:sx n="88" d="100"/>
          <a:sy n="88" d="100"/>
        </p:scale>
        <p:origin x="-7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54"/>
    </p:cViewPr>
  </p:sorterViewPr>
  <p:notesViewPr>
    <p:cSldViewPr>
      <p:cViewPr varScale="1">
        <p:scale>
          <a:sx n="96" d="100"/>
          <a:sy n="96" d="100"/>
        </p:scale>
        <p:origin x="-350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433CEF-ED81-4DFB-951B-E3290E51FD9A}" type="doc">
      <dgm:prSet loTypeId="urn:microsoft.com/office/officeart/2005/8/layout/process1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573030-2E48-428D-A82F-9CEF78D0C0CF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9C770306-6265-4BC7-A6BB-827520A067CA}" type="parTrans" cxnId="{F4878FF4-1B11-49B1-B499-5159C7557919}">
      <dgm:prSet/>
      <dgm:spPr/>
      <dgm:t>
        <a:bodyPr/>
        <a:lstStyle/>
        <a:p>
          <a:pPr algn="ctr"/>
          <a:endParaRPr lang="en-US"/>
        </a:p>
      </dgm:t>
    </dgm:pt>
    <dgm:pt modelId="{BF424601-94E3-48D2-83CE-BC74FFC9DCFB}" type="sibTrans" cxnId="{F4878FF4-1B11-49B1-B499-5159C7557919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B6742C2C-C856-41E7-BA13-E2EB2987F6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20B3C5A9-2C5C-44E6-AA16-FC2C95D80950}" type="parTrans" cxnId="{CBC8E527-7326-4D65-A845-37FE7BD24657}">
      <dgm:prSet/>
      <dgm:spPr/>
      <dgm:t>
        <a:bodyPr/>
        <a:lstStyle/>
        <a:p>
          <a:pPr algn="ctr"/>
          <a:endParaRPr lang="en-US"/>
        </a:p>
      </dgm:t>
    </dgm:pt>
    <dgm:pt modelId="{F85978BD-2198-4F94-9918-FE620B28CA88}" type="sibTrans" cxnId="{CBC8E527-7326-4D65-A845-37FE7BD24657}">
      <dgm:prSet/>
      <dgm:spPr/>
      <dgm:t>
        <a:bodyPr/>
        <a:lstStyle/>
        <a:p>
          <a:pPr algn="ctr"/>
          <a:endParaRPr lang="en-US"/>
        </a:p>
      </dgm:t>
    </dgm:pt>
    <dgm:pt modelId="{B03FB4AE-34EE-4383-8B0B-BB2D0DFEEA26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C30A0E2B-1DB0-4CCA-92D0-5A0FD3C733F1}" type="sibTrans" cxnId="{62D13861-A773-4133-A51A-9EE6286048B2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D4E31FC5-DC67-40E9-86C4-41B10117EBB3}" type="parTrans" cxnId="{62D13861-A773-4133-A51A-9EE6286048B2}">
      <dgm:prSet/>
      <dgm:spPr/>
      <dgm:t>
        <a:bodyPr/>
        <a:lstStyle/>
        <a:p>
          <a:pPr algn="ctr"/>
          <a:endParaRPr lang="en-US"/>
        </a:p>
      </dgm:t>
    </dgm:pt>
    <dgm:pt modelId="{A10B7A57-A38C-4891-9FEF-A1C23CD6C4FA}">
      <dgm:prSet phldrT="[Text]" custT="1"/>
      <dgm:spPr>
        <a:solidFill>
          <a:srgbClr val="C00000"/>
        </a:solidFill>
      </dgm:spPr>
      <dgm:t>
        <a:bodyPr/>
        <a:lstStyle/>
        <a:p>
          <a:pPr algn="ctr"/>
          <a:endParaRPr lang="en-US" sz="1200" i="1" dirty="0"/>
        </a:p>
      </dgm:t>
    </dgm:pt>
    <dgm:pt modelId="{F7B48512-D72E-4345-BB87-16B8248BDE67}" type="sibTrans" cxnId="{414E0274-8111-4FB2-A9FF-A44251564069}">
      <dgm:prSet/>
      <dgm:spPr>
        <a:solidFill>
          <a:srgbClr val="C00000"/>
        </a:solidFill>
      </dgm:spPr>
      <dgm:t>
        <a:bodyPr/>
        <a:lstStyle/>
        <a:p>
          <a:pPr algn="ctr"/>
          <a:endParaRPr lang="en-US" dirty="0"/>
        </a:p>
      </dgm:t>
    </dgm:pt>
    <dgm:pt modelId="{EE7D0CE1-3BF4-4053-A825-1FF49C545153}" type="parTrans" cxnId="{414E0274-8111-4FB2-A9FF-A44251564069}">
      <dgm:prSet/>
      <dgm:spPr/>
      <dgm:t>
        <a:bodyPr/>
        <a:lstStyle/>
        <a:p>
          <a:pPr algn="ctr"/>
          <a:endParaRPr lang="en-US"/>
        </a:p>
      </dgm:t>
    </dgm:pt>
    <dgm:pt modelId="{EE9A77A3-D858-4AEA-B81B-6FD6D72780D7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24D989DC-90FC-4069-A005-8C4931C5D83B}" type="sibTrans" cxnId="{8BECF777-AA9F-434D-B441-B5B7AFA3251C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FAF1B4CE-2D8C-4990-9A62-86EED439A93A}" type="parTrans" cxnId="{8BECF777-AA9F-434D-B441-B5B7AFA3251C}">
      <dgm:prSet/>
      <dgm:spPr/>
      <dgm:t>
        <a:bodyPr/>
        <a:lstStyle/>
        <a:p>
          <a:pPr algn="ctr"/>
          <a:endParaRPr lang="en-US"/>
        </a:p>
      </dgm:t>
    </dgm:pt>
    <dgm:pt modelId="{1BEF9239-9857-4141-94D3-93F61A8164FB}" type="pres">
      <dgm:prSet presAssocID="{87433CEF-ED81-4DFB-951B-E3290E51FD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840697-E0F8-4C38-9111-5B2FE868299E}" type="pres">
      <dgm:prSet presAssocID="{A10B7A57-A38C-4891-9FEF-A1C23CD6C4F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80F04-C8E6-4C87-BEBB-B14FB5EDCECB}" type="pres">
      <dgm:prSet presAssocID="{F7B48512-D72E-4345-BB87-16B8248BDE6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7B83F48-E09F-4F96-A9FC-8267E6AC6E5C}" type="pres">
      <dgm:prSet presAssocID="{F7B48512-D72E-4345-BB87-16B8248BDE6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F63DB19B-BD72-44D5-878E-4D5479A118E3}" type="pres">
      <dgm:prSet presAssocID="{EE9A77A3-D858-4AEA-B81B-6FD6D72780D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8652B-3189-40CF-8711-A9D2D038A9D9}" type="pres">
      <dgm:prSet presAssocID="{24D989DC-90FC-4069-A005-8C4931C5D83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8A638D5E-D2BD-4595-A5AD-357B5596CA88}" type="pres">
      <dgm:prSet presAssocID="{24D989DC-90FC-4069-A005-8C4931C5D83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CB6567A-AB2D-4DAD-A758-218485B758E9}" type="pres">
      <dgm:prSet presAssocID="{B03FB4AE-34EE-4383-8B0B-BB2D0DFEEA2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F6782-9D42-4CD5-A940-62B6466C0EAC}" type="pres">
      <dgm:prSet presAssocID="{C30A0E2B-1DB0-4CCA-92D0-5A0FD3C733F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4718F03-A33A-44B1-8955-2A2F5C3D875D}" type="pres">
      <dgm:prSet presAssocID="{C30A0E2B-1DB0-4CCA-92D0-5A0FD3C733F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64B4260-25FE-4512-AE11-7BC4B18952CA}" type="pres">
      <dgm:prSet presAssocID="{CE573030-2E48-428D-A82F-9CEF78D0C0C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4FA30-B1F1-4CFA-917F-8D540D5513B9}" type="pres">
      <dgm:prSet presAssocID="{BF424601-94E3-48D2-83CE-BC74FFC9DCFB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7A1D4CE-B14E-4BC9-BAE4-E5B6505A4558}" type="pres">
      <dgm:prSet presAssocID="{BF424601-94E3-48D2-83CE-BC74FFC9DCF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6C74148-7CC6-4823-8E21-B0923A34DE62}" type="pres">
      <dgm:prSet presAssocID="{B6742C2C-C856-41E7-BA13-E2EB2987F62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4E0274-8111-4FB2-A9FF-A44251564069}" srcId="{87433CEF-ED81-4DFB-951B-E3290E51FD9A}" destId="{A10B7A57-A38C-4891-9FEF-A1C23CD6C4FA}" srcOrd="0" destOrd="0" parTransId="{EE7D0CE1-3BF4-4053-A825-1FF49C545153}" sibTransId="{F7B48512-D72E-4345-BB87-16B8248BDE67}"/>
    <dgm:cxn modelId="{2BA8B795-085C-4356-9980-210BAD42A6BA}" type="presOf" srcId="{C30A0E2B-1DB0-4CCA-92D0-5A0FD3C733F1}" destId="{B4718F03-A33A-44B1-8955-2A2F5C3D875D}" srcOrd="1" destOrd="0" presId="urn:microsoft.com/office/officeart/2005/8/layout/process1"/>
    <dgm:cxn modelId="{8BECF777-AA9F-434D-B441-B5B7AFA3251C}" srcId="{87433CEF-ED81-4DFB-951B-E3290E51FD9A}" destId="{EE9A77A3-D858-4AEA-B81B-6FD6D72780D7}" srcOrd="1" destOrd="0" parTransId="{FAF1B4CE-2D8C-4990-9A62-86EED439A93A}" sibTransId="{24D989DC-90FC-4069-A005-8C4931C5D83B}"/>
    <dgm:cxn modelId="{EDBDF2AC-47EE-47E3-8235-6D31E9E8721F}" type="presOf" srcId="{BF424601-94E3-48D2-83CE-BC74FFC9DCFB}" destId="{D744FA30-B1F1-4CFA-917F-8D540D5513B9}" srcOrd="0" destOrd="0" presId="urn:microsoft.com/office/officeart/2005/8/layout/process1"/>
    <dgm:cxn modelId="{86C892B5-5E4B-4E23-9D91-137742AC4A00}" type="presOf" srcId="{F7B48512-D72E-4345-BB87-16B8248BDE67}" destId="{27D80F04-C8E6-4C87-BEBB-B14FB5EDCECB}" srcOrd="0" destOrd="0" presId="urn:microsoft.com/office/officeart/2005/8/layout/process1"/>
    <dgm:cxn modelId="{F11FB7FF-0B5F-45BF-ABE2-4EC28827DB3A}" type="presOf" srcId="{B03FB4AE-34EE-4383-8B0B-BB2D0DFEEA26}" destId="{DCB6567A-AB2D-4DAD-A758-218485B758E9}" srcOrd="0" destOrd="0" presId="urn:microsoft.com/office/officeart/2005/8/layout/process1"/>
    <dgm:cxn modelId="{252F5455-558B-47DC-85CC-322A3472A55D}" type="presOf" srcId="{A10B7A57-A38C-4891-9FEF-A1C23CD6C4FA}" destId="{29840697-E0F8-4C38-9111-5B2FE868299E}" srcOrd="0" destOrd="0" presId="urn:microsoft.com/office/officeart/2005/8/layout/process1"/>
    <dgm:cxn modelId="{CBC8E527-7326-4D65-A845-37FE7BD24657}" srcId="{87433CEF-ED81-4DFB-951B-E3290E51FD9A}" destId="{B6742C2C-C856-41E7-BA13-E2EB2987F62B}" srcOrd="4" destOrd="0" parTransId="{20B3C5A9-2C5C-44E6-AA16-FC2C95D80950}" sibTransId="{F85978BD-2198-4F94-9918-FE620B28CA88}"/>
    <dgm:cxn modelId="{78DA019E-3FE9-4861-8D88-46561D0B62AA}" type="presOf" srcId="{24D989DC-90FC-4069-A005-8C4931C5D83B}" destId="{8A638D5E-D2BD-4595-A5AD-357B5596CA88}" srcOrd="1" destOrd="0" presId="urn:microsoft.com/office/officeart/2005/8/layout/process1"/>
    <dgm:cxn modelId="{575E2488-A375-48F1-8797-F11E8D895ABA}" type="presOf" srcId="{EE9A77A3-D858-4AEA-B81B-6FD6D72780D7}" destId="{F63DB19B-BD72-44D5-878E-4D5479A118E3}" srcOrd="0" destOrd="0" presId="urn:microsoft.com/office/officeart/2005/8/layout/process1"/>
    <dgm:cxn modelId="{F4878FF4-1B11-49B1-B499-5159C7557919}" srcId="{87433CEF-ED81-4DFB-951B-E3290E51FD9A}" destId="{CE573030-2E48-428D-A82F-9CEF78D0C0CF}" srcOrd="3" destOrd="0" parTransId="{9C770306-6265-4BC7-A6BB-827520A067CA}" sibTransId="{BF424601-94E3-48D2-83CE-BC74FFC9DCFB}"/>
    <dgm:cxn modelId="{AD8AB747-9B8B-466A-BAA3-36A128BABDFB}" type="presOf" srcId="{24D989DC-90FC-4069-A005-8C4931C5D83B}" destId="{0E58652B-3189-40CF-8711-A9D2D038A9D9}" srcOrd="0" destOrd="0" presId="urn:microsoft.com/office/officeart/2005/8/layout/process1"/>
    <dgm:cxn modelId="{B3775336-E1E3-4E06-91A2-4CC107A45EE5}" type="presOf" srcId="{87433CEF-ED81-4DFB-951B-E3290E51FD9A}" destId="{1BEF9239-9857-4141-94D3-93F61A8164FB}" srcOrd="0" destOrd="0" presId="urn:microsoft.com/office/officeart/2005/8/layout/process1"/>
    <dgm:cxn modelId="{0822F440-D16D-4BC2-8C7D-F03A88D93C3F}" type="presOf" srcId="{CE573030-2E48-428D-A82F-9CEF78D0C0CF}" destId="{464B4260-25FE-4512-AE11-7BC4B18952CA}" srcOrd="0" destOrd="0" presId="urn:microsoft.com/office/officeart/2005/8/layout/process1"/>
    <dgm:cxn modelId="{0F963BCA-F778-4536-91A5-8F3A6BEC0DD2}" type="presOf" srcId="{F7B48512-D72E-4345-BB87-16B8248BDE67}" destId="{B7B83F48-E09F-4F96-A9FC-8267E6AC6E5C}" srcOrd="1" destOrd="0" presId="urn:microsoft.com/office/officeart/2005/8/layout/process1"/>
    <dgm:cxn modelId="{459F4A4A-7687-4817-9594-A9377A3A4B51}" type="presOf" srcId="{C30A0E2B-1DB0-4CCA-92D0-5A0FD3C733F1}" destId="{B6FF6782-9D42-4CD5-A940-62B6466C0EAC}" srcOrd="0" destOrd="0" presId="urn:microsoft.com/office/officeart/2005/8/layout/process1"/>
    <dgm:cxn modelId="{62D13861-A773-4133-A51A-9EE6286048B2}" srcId="{87433CEF-ED81-4DFB-951B-E3290E51FD9A}" destId="{B03FB4AE-34EE-4383-8B0B-BB2D0DFEEA26}" srcOrd="2" destOrd="0" parTransId="{D4E31FC5-DC67-40E9-86C4-41B10117EBB3}" sibTransId="{C30A0E2B-1DB0-4CCA-92D0-5A0FD3C733F1}"/>
    <dgm:cxn modelId="{3D2A39E9-3CB8-4A0F-92F1-0F717D97CCE7}" type="presOf" srcId="{B6742C2C-C856-41E7-BA13-E2EB2987F62B}" destId="{76C74148-7CC6-4823-8E21-B0923A34DE62}" srcOrd="0" destOrd="0" presId="urn:microsoft.com/office/officeart/2005/8/layout/process1"/>
    <dgm:cxn modelId="{360F15AD-C3B4-4E4E-AD2E-62D2689AE92E}" type="presOf" srcId="{BF424601-94E3-48D2-83CE-BC74FFC9DCFB}" destId="{07A1D4CE-B14E-4BC9-BAE4-E5B6505A4558}" srcOrd="1" destOrd="0" presId="urn:microsoft.com/office/officeart/2005/8/layout/process1"/>
    <dgm:cxn modelId="{409A7BAA-9873-49FE-8224-A802EC206D27}" type="presParOf" srcId="{1BEF9239-9857-4141-94D3-93F61A8164FB}" destId="{29840697-E0F8-4C38-9111-5B2FE868299E}" srcOrd="0" destOrd="0" presId="urn:microsoft.com/office/officeart/2005/8/layout/process1"/>
    <dgm:cxn modelId="{8336FECD-4251-4E9F-9D8F-E676C5CAC0E7}" type="presParOf" srcId="{1BEF9239-9857-4141-94D3-93F61A8164FB}" destId="{27D80F04-C8E6-4C87-BEBB-B14FB5EDCECB}" srcOrd="1" destOrd="0" presId="urn:microsoft.com/office/officeart/2005/8/layout/process1"/>
    <dgm:cxn modelId="{0CE8ADA5-B5D1-4155-905C-302C3F5F4605}" type="presParOf" srcId="{27D80F04-C8E6-4C87-BEBB-B14FB5EDCECB}" destId="{B7B83F48-E09F-4F96-A9FC-8267E6AC6E5C}" srcOrd="0" destOrd="0" presId="urn:microsoft.com/office/officeart/2005/8/layout/process1"/>
    <dgm:cxn modelId="{70E3977D-03CC-4F8A-922E-0E26BD450A0F}" type="presParOf" srcId="{1BEF9239-9857-4141-94D3-93F61A8164FB}" destId="{F63DB19B-BD72-44D5-878E-4D5479A118E3}" srcOrd="2" destOrd="0" presId="urn:microsoft.com/office/officeart/2005/8/layout/process1"/>
    <dgm:cxn modelId="{E40C448F-565E-4C54-A175-557D6EE3C503}" type="presParOf" srcId="{1BEF9239-9857-4141-94D3-93F61A8164FB}" destId="{0E58652B-3189-40CF-8711-A9D2D038A9D9}" srcOrd="3" destOrd="0" presId="urn:microsoft.com/office/officeart/2005/8/layout/process1"/>
    <dgm:cxn modelId="{BB93D6E4-A162-433F-BF58-5490B4518EF8}" type="presParOf" srcId="{0E58652B-3189-40CF-8711-A9D2D038A9D9}" destId="{8A638D5E-D2BD-4595-A5AD-357B5596CA88}" srcOrd="0" destOrd="0" presId="urn:microsoft.com/office/officeart/2005/8/layout/process1"/>
    <dgm:cxn modelId="{3CBEC04F-5422-4B65-AAC6-0ABAC678B0EB}" type="presParOf" srcId="{1BEF9239-9857-4141-94D3-93F61A8164FB}" destId="{DCB6567A-AB2D-4DAD-A758-218485B758E9}" srcOrd="4" destOrd="0" presId="urn:microsoft.com/office/officeart/2005/8/layout/process1"/>
    <dgm:cxn modelId="{1E290FAC-F0BA-42BB-801E-23643057F7B7}" type="presParOf" srcId="{1BEF9239-9857-4141-94D3-93F61A8164FB}" destId="{B6FF6782-9D42-4CD5-A940-62B6466C0EAC}" srcOrd="5" destOrd="0" presId="urn:microsoft.com/office/officeart/2005/8/layout/process1"/>
    <dgm:cxn modelId="{ED81BB0C-5775-4B5B-AFB8-C850E75C3212}" type="presParOf" srcId="{B6FF6782-9D42-4CD5-A940-62B6466C0EAC}" destId="{B4718F03-A33A-44B1-8955-2A2F5C3D875D}" srcOrd="0" destOrd="0" presId="urn:microsoft.com/office/officeart/2005/8/layout/process1"/>
    <dgm:cxn modelId="{2961063F-CECC-4520-B368-26D400E194FD}" type="presParOf" srcId="{1BEF9239-9857-4141-94D3-93F61A8164FB}" destId="{464B4260-25FE-4512-AE11-7BC4B18952CA}" srcOrd="6" destOrd="0" presId="urn:microsoft.com/office/officeart/2005/8/layout/process1"/>
    <dgm:cxn modelId="{55438937-B1CC-41C8-AC34-1500A5575DAC}" type="presParOf" srcId="{1BEF9239-9857-4141-94D3-93F61A8164FB}" destId="{D744FA30-B1F1-4CFA-917F-8D540D5513B9}" srcOrd="7" destOrd="0" presId="urn:microsoft.com/office/officeart/2005/8/layout/process1"/>
    <dgm:cxn modelId="{0B1BF52B-FD01-44E9-BD77-894C60983A25}" type="presParOf" srcId="{D744FA30-B1F1-4CFA-917F-8D540D5513B9}" destId="{07A1D4CE-B14E-4BC9-BAE4-E5B6505A4558}" srcOrd="0" destOrd="0" presId="urn:microsoft.com/office/officeart/2005/8/layout/process1"/>
    <dgm:cxn modelId="{31D068F4-DDC2-4D85-9B6E-EB2A58AEFA09}" type="presParOf" srcId="{1BEF9239-9857-4141-94D3-93F61A8164FB}" destId="{76C74148-7CC6-4823-8E21-B0923A34DE62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40697-E0F8-4C38-9111-5B2FE868299E}">
      <dsp:nvSpPr>
        <dsp:cNvPr id="0" name=""/>
        <dsp:cNvSpPr/>
      </dsp:nvSpPr>
      <dsp:spPr>
        <a:xfrm>
          <a:off x="1265" y="377651"/>
          <a:ext cx="392162" cy="235297"/>
        </a:xfrm>
        <a:prstGeom prst="roundRect">
          <a:avLst>
            <a:gd name="adj" fmla="val 10000"/>
          </a:avLst>
        </a:prstGeom>
        <a:solidFill>
          <a:srgbClr val="C0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8157" y="384543"/>
        <a:ext cx="378378" cy="221513"/>
      </dsp:txXfrm>
    </dsp:sp>
    <dsp:sp modelId="{27D80F04-C8E6-4C87-BEBB-B14FB5EDCECB}">
      <dsp:nvSpPr>
        <dsp:cNvPr id="0" name=""/>
        <dsp:cNvSpPr/>
      </dsp:nvSpPr>
      <dsp:spPr>
        <a:xfrm>
          <a:off x="432643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32643" y="466122"/>
        <a:ext cx="58197" cy="58354"/>
      </dsp:txXfrm>
    </dsp:sp>
    <dsp:sp modelId="{F63DB19B-BD72-44D5-878E-4D5479A118E3}">
      <dsp:nvSpPr>
        <dsp:cNvPr id="0" name=""/>
        <dsp:cNvSpPr/>
      </dsp:nvSpPr>
      <dsp:spPr>
        <a:xfrm>
          <a:off x="550291" y="377651"/>
          <a:ext cx="392162" cy="235297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557183" y="384543"/>
        <a:ext cx="378378" cy="221513"/>
      </dsp:txXfrm>
    </dsp:sp>
    <dsp:sp modelId="{0E58652B-3189-40CF-8711-A9D2D038A9D9}">
      <dsp:nvSpPr>
        <dsp:cNvPr id="0" name=""/>
        <dsp:cNvSpPr/>
      </dsp:nvSpPr>
      <dsp:spPr>
        <a:xfrm>
          <a:off x="981670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981670" y="466122"/>
        <a:ext cx="58197" cy="58354"/>
      </dsp:txXfrm>
    </dsp:sp>
    <dsp:sp modelId="{DCB6567A-AB2D-4DAD-A758-218485B758E9}">
      <dsp:nvSpPr>
        <dsp:cNvPr id="0" name=""/>
        <dsp:cNvSpPr/>
      </dsp:nvSpPr>
      <dsp:spPr>
        <a:xfrm>
          <a:off x="1099318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1106210" y="384543"/>
        <a:ext cx="378378" cy="221513"/>
      </dsp:txXfrm>
    </dsp:sp>
    <dsp:sp modelId="{B6FF6782-9D42-4CD5-A940-62B6466C0EAC}">
      <dsp:nvSpPr>
        <dsp:cNvPr id="0" name=""/>
        <dsp:cNvSpPr/>
      </dsp:nvSpPr>
      <dsp:spPr>
        <a:xfrm>
          <a:off x="1530697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530697" y="466122"/>
        <a:ext cx="58197" cy="58354"/>
      </dsp:txXfrm>
    </dsp:sp>
    <dsp:sp modelId="{464B4260-25FE-4512-AE11-7BC4B18952CA}">
      <dsp:nvSpPr>
        <dsp:cNvPr id="0" name=""/>
        <dsp:cNvSpPr/>
      </dsp:nvSpPr>
      <dsp:spPr>
        <a:xfrm>
          <a:off x="1648345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1655237" y="384543"/>
        <a:ext cx="378378" cy="221513"/>
      </dsp:txXfrm>
    </dsp:sp>
    <dsp:sp modelId="{D744FA30-B1F1-4CFA-917F-8D540D5513B9}">
      <dsp:nvSpPr>
        <dsp:cNvPr id="0" name=""/>
        <dsp:cNvSpPr/>
      </dsp:nvSpPr>
      <dsp:spPr>
        <a:xfrm>
          <a:off x="2079724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079724" y="466122"/>
        <a:ext cx="58197" cy="58354"/>
      </dsp:txXfrm>
    </dsp:sp>
    <dsp:sp modelId="{76C74148-7CC6-4823-8E21-B0923A34DE62}">
      <dsp:nvSpPr>
        <dsp:cNvPr id="0" name=""/>
        <dsp:cNvSpPr/>
      </dsp:nvSpPr>
      <dsp:spPr>
        <a:xfrm>
          <a:off x="2197372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2204264" y="384543"/>
        <a:ext cx="378378" cy="221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F1B6978-5E3E-488D-B057-5C6B94B3E265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42423F3-24E0-4269-B9B4-72E53018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53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0E945F7-029C-4DD7-822E-0EA23C540B25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E51D97-F361-44BD-98F4-4B58128F5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4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51D97-F361-44BD-98F4-4B58128F519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28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28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52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09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00" y="6400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FB3BCDA-CC45-4431-9903-20D3ECADADC0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17687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6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12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8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70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8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93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648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diagramData" Target="../diagrams/data1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6" Type="http://schemas.openxmlformats.org/officeDocument/2006/relationships/diagramColors" Target="../diagrams/colors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diagramQuickStyle" Target="../diagrams/quickStyl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diagramLayout" Target="../diagrams/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90800" y="6308567"/>
            <a:ext cx="685800" cy="425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0391868"/>
              </p:ext>
            </p:extLst>
          </p:nvPr>
        </p:nvGraphicFramePr>
        <p:xfrm>
          <a:off x="533400" y="6019800"/>
          <a:ext cx="25908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258842"/>
            <a:ext cx="678039" cy="542431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99F1A6-9EB1-4C42-9B1A-533E5EC4D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3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CS61A Lecture 27</a:t>
            </a:r>
            <a:br>
              <a:rPr lang="en-US" dirty="0" smtClean="0"/>
            </a:br>
            <a:r>
              <a:rPr lang="en-US" i="1" dirty="0" smtClean="0"/>
              <a:t>Logic Programming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Jom</a:t>
            </a:r>
            <a:r>
              <a:rPr lang="en-US" dirty="0" smtClean="0"/>
              <a:t> </a:t>
            </a:r>
            <a:r>
              <a:rPr lang="en-US" dirty="0" err="1" smtClean="0"/>
              <a:t>Magrotker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UC Berkeley EECS</a:t>
            </a:r>
          </a:p>
          <a:p>
            <a:r>
              <a:rPr lang="en-US" dirty="0" smtClean="0"/>
              <a:t>August 2,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2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PyGic</a:t>
            </a:r>
            <a:r>
              <a:rPr lang="en-US" dirty="0"/>
              <a:t>: Rules for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 smtClean="0"/>
              <a:t>Fact 2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Two lists are equal if</a:t>
            </a:r>
          </a:p>
          <a:p>
            <a:pPr marL="0" indent="0" algn="ctr">
              <a:buNone/>
            </a:pPr>
            <a:r>
              <a:rPr lang="en-US" dirty="0" smtClean="0"/>
              <a:t>their first elements are equal, and if</a:t>
            </a:r>
          </a:p>
          <a:p>
            <a:pPr marL="0" indent="0" algn="ctr">
              <a:buNone/>
            </a:pPr>
            <a:r>
              <a:rPr lang="en-US" dirty="0" smtClean="0"/>
              <a:t>the rest of their elements are equal.</a:t>
            </a:r>
          </a:p>
          <a:p>
            <a:pPr marL="0" indent="0" algn="ctr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22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P?&gt; rule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equal_lists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(&lt;?x | ?rest1&gt;, &lt;?x | ?rest2&gt;):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...    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equal_lists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(?rest1, ?rest2)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638800" y="1525595"/>
            <a:ext cx="2249825" cy="760405"/>
            <a:chOff x="3831772" y="1788070"/>
            <a:chExt cx="2249825" cy="760405"/>
          </a:xfrm>
        </p:grpSpPr>
        <p:sp>
          <p:nvSpPr>
            <p:cNvPr id="10" name="Freeform 9"/>
            <p:cNvSpPr/>
            <p:nvPr/>
          </p:nvSpPr>
          <p:spPr>
            <a:xfrm>
              <a:off x="3831772" y="2054771"/>
              <a:ext cx="783771" cy="493704"/>
            </a:xfrm>
            <a:custGeom>
              <a:avLst/>
              <a:gdLst>
                <a:gd name="connsiteX0" fmla="*/ 783771 w 783771"/>
                <a:gd name="connsiteY0" fmla="*/ 55647 h 545504"/>
                <a:gd name="connsiteX1" fmla="*/ 130628 w 783771"/>
                <a:gd name="connsiteY1" fmla="*/ 44762 h 545504"/>
                <a:gd name="connsiteX2" fmla="*/ 0 w 783771"/>
                <a:gd name="connsiteY2" fmla="*/ 545504 h 54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771" h="545504">
                  <a:moveTo>
                    <a:pt x="783771" y="55647"/>
                  </a:moveTo>
                  <a:cubicBezTo>
                    <a:pt x="522513" y="9383"/>
                    <a:pt x="261256" y="-36881"/>
                    <a:pt x="130628" y="44762"/>
                  </a:cubicBezTo>
                  <a:cubicBezTo>
                    <a:pt x="0" y="126405"/>
                    <a:pt x="0" y="335954"/>
                    <a:pt x="0" y="545504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 rot="21389330">
              <a:off x="4024197" y="1788070"/>
              <a:ext cx="20574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cap="small" dirty="0" smtClean="0"/>
                <a:t>Conclusion</a:t>
              </a:r>
              <a:endParaRPr lang="en-US" sz="2500" cap="small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477000" y="3048000"/>
            <a:ext cx="2450990" cy="1390489"/>
            <a:chOff x="5498990" y="2536371"/>
            <a:chExt cx="2450990" cy="1390489"/>
          </a:xfrm>
        </p:grpSpPr>
        <p:sp>
          <p:nvSpPr>
            <p:cNvPr id="13" name="Freeform 12"/>
            <p:cNvSpPr/>
            <p:nvPr/>
          </p:nvSpPr>
          <p:spPr>
            <a:xfrm>
              <a:off x="6641990" y="2536371"/>
              <a:ext cx="816746" cy="998595"/>
            </a:xfrm>
            <a:custGeom>
              <a:avLst/>
              <a:gdLst>
                <a:gd name="connsiteX0" fmla="*/ 653143 w 816746"/>
                <a:gd name="connsiteY0" fmla="*/ 740229 h 740229"/>
                <a:gd name="connsiteX1" fmla="*/ 772885 w 816746"/>
                <a:gd name="connsiteY1" fmla="*/ 130629 h 740229"/>
                <a:gd name="connsiteX2" fmla="*/ 0 w 816746"/>
                <a:gd name="connsiteY2" fmla="*/ 0 h 74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6746" h="740229">
                  <a:moveTo>
                    <a:pt x="653143" y="740229"/>
                  </a:moveTo>
                  <a:cubicBezTo>
                    <a:pt x="767442" y="497114"/>
                    <a:pt x="881742" y="254000"/>
                    <a:pt x="772885" y="130629"/>
                  </a:cubicBezTo>
                  <a:cubicBezTo>
                    <a:pt x="664028" y="7257"/>
                    <a:pt x="332014" y="3628"/>
                    <a:pt x="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498990" y="3298371"/>
              <a:ext cx="1295400" cy="495638"/>
            </a:xfrm>
            <a:custGeom>
              <a:avLst/>
              <a:gdLst>
                <a:gd name="connsiteX0" fmla="*/ 782970 w 782970"/>
                <a:gd name="connsiteY0" fmla="*/ 293914 h 397667"/>
                <a:gd name="connsiteX1" fmla="*/ 108056 w 782970"/>
                <a:gd name="connsiteY1" fmla="*/ 381000 h 397667"/>
                <a:gd name="connsiteX2" fmla="*/ 10084 w 782970"/>
                <a:gd name="connsiteY2" fmla="*/ 0 h 39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2970" h="397667">
                  <a:moveTo>
                    <a:pt x="782970" y="293914"/>
                  </a:moveTo>
                  <a:cubicBezTo>
                    <a:pt x="509920" y="361950"/>
                    <a:pt x="236870" y="429986"/>
                    <a:pt x="108056" y="381000"/>
                  </a:cubicBezTo>
                  <a:cubicBezTo>
                    <a:pt x="-20758" y="332014"/>
                    <a:pt x="-5337" y="166007"/>
                    <a:pt x="10084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 rot="21399553">
              <a:off x="5968780" y="3437003"/>
              <a:ext cx="1981200" cy="489857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cap="small" dirty="0" smtClean="0"/>
                <a:t>Hypotheses</a:t>
              </a:r>
              <a:endParaRPr lang="en-US" sz="2500" cap="small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33800" y="5257800"/>
            <a:ext cx="3837373" cy="1447800"/>
            <a:chOff x="3733800" y="5257800"/>
            <a:chExt cx="3837373" cy="1447800"/>
          </a:xfrm>
        </p:grpSpPr>
        <p:cxnSp>
          <p:nvCxnSpPr>
            <p:cNvPr id="16" name="Straight Arrow Connector 15"/>
            <p:cNvCxnSpPr/>
            <p:nvPr/>
          </p:nvCxnSpPr>
          <p:spPr>
            <a:xfrm flipH="1" flipV="1">
              <a:off x="4114800" y="5257800"/>
              <a:ext cx="76200" cy="6858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6248400" y="5257800"/>
              <a:ext cx="97971" cy="6858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3733800" y="5791200"/>
              <a:ext cx="3837373" cy="914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The same variable is used in two places.</a:t>
              </a:r>
            </a:p>
            <a:p>
              <a:pPr algn="ctr"/>
              <a:r>
                <a:rPr lang="en-US" sz="1600" dirty="0" smtClean="0"/>
                <a:t>A list can therefore only match if the first elements have the same value.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9827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PyGic</a:t>
            </a:r>
            <a:r>
              <a:rPr lang="en-US" dirty="0" smtClean="0"/>
              <a:t>: Rules for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 smtClean="0"/>
              <a:t>We want to append one list to another: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P?&gt; append(&lt;1, 2, 3&gt;, &lt;4, 5&gt;, &lt;1, 2, 3, 4, 5&gt;)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Yes.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P?&gt; append(&lt;1, 2, 3&gt;, &lt;4, 5&gt;, ?what)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Yes.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?what = &lt;1, 2, 3, 4, 5&gt;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26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PyGic</a:t>
            </a:r>
            <a:r>
              <a:rPr lang="en-US" dirty="0" smtClean="0"/>
              <a:t>: Rules for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What are some facts we know about the problem?</a:t>
            </a:r>
          </a:p>
          <a:p>
            <a:pPr marL="0" indent="0">
              <a:buNone/>
            </a:pPr>
            <a:r>
              <a:rPr lang="en-US" sz="3000" i="1" dirty="0" smtClean="0"/>
              <a:t>Fact 1</a:t>
            </a:r>
            <a:r>
              <a:rPr lang="en-US" sz="3000" dirty="0" smtClean="0"/>
              <a:t>: Appending the empty list to any other list gives us the </a:t>
            </a:r>
            <a:r>
              <a:rPr lang="en-US" sz="3000" b="1" dirty="0" smtClean="0"/>
              <a:t>other list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r>
              <a:rPr lang="en-US" sz="3000" i="1" dirty="0" smtClean="0"/>
              <a:t>Fact 2</a:t>
            </a:r>
            <a:r>
              <a:rPr lang="en-US" sz="3000" dirty="0" smtClean="0"/>
              <a:t>: Appending one list to another is equivalent to adding the </a:t>
            </a:r>
            <a:r>
              <a:rPr lang="en-US" sz="3000" i="1" dirty="0" smtClean="0"/>
              <a:t>first element of the first list</a:t>
            </a:r>
            <a:r>
              <a:rPr lang="en-US" sz="3000" dirty="0" smtClean="0"/>
              <a:t> to the result of</a:t>
            </a:r>
          </a:p>
          <a:p>
            <a:pPr marL="0" indent="0">
              <a:buNone/>
            </a:pPr>
            <a:r>
              <a:rPr lang="en-US" sz="3000" b="1" dirty="0" smtClean="0"/>
              <a:t>appending the second list to the </a:t>
            </a:r>
            <a:r>
              <a:rPr lang="en-US" sz="3000" b="1" i="1" dirty="0" smtClean="0"/>
              <a:t>rest</a:t>
            </a:r>
            <a:r>
              <a:rPr lang="en-US" sz="3000" b="1" dirty="0" smtClean="0"/>
              <a:t> of the first list.</a:t>
            </a:r>
          </a:p>
          <a:p>
            <a:pPr marL="0" indent="0">
              <a:buNone/>
            </a:pPr>
            <a:endParaRPr lang="en-US" sz="3000" b="1" dirty="0"/>
          </a:p>
          <a:p>
            <a:pPr marL="0" indent="0">
              <a:buNone/>
            </a:pPr>
            <a:r>
              <a:rPr lang="en-US" sz="3000" dirty="0" smtClean="0"/>
              <a:t>What facts or rules should we then define?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3777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PyGic</a:t>
            </a:r>
            <a:r>
              <a:rPr lang="en-US" dirty="0" smtClean="0"/>
              <a:t>: Rules for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P?&gt; fact append(&lt;&gt;, ?z, ?z)</a:t>
            </a:r>
          </a:p>
          <a:p>
            <a:pPr marL="0" indent="0">
              <a:buNone/>
            </a:pP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P?&gt; rule append(&lt;?x | ?u&gt;, ?v, &lt;?x | ?w&gt;):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...     append(?u, ?v, ?w)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505200" y="3276600"/>
            <a:ext cx="4724400" cy="914400"/>
            <a:chOff x="3505200" y="3276600"/>
            <a:chExt cx="4724400" cy="914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4038600" y="3886200"/>
              <a:ext cx="0" cy="3048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934200" y="3886200"/>
              <a:ext cx="0" cy="3048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3505200" y="3276600"/>
              <a:ext cx="4724400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We indicate that the first element of the first list and of the result </a:t>
              </a:r>
              <a:r>
                <a:rPr lang="en-US" i="1" dirty="0" smtClean="0"/>
                <a:t>must</a:t>
              </a:r>
              <a:r>
                <a:rPr lang="en-US" dirty="0" smtClean="0"/>
                <a:t> be the same.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4842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PyGic</a:t>
            </a:r>
            <a:r>
              <a:rPr lang="en-US" dirty="0" smtClean="0"/>
              <a:t>: Rules for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P?&gt; fact append(&lt;&gt;, ?z, ?z)</a:t>
            </a:r>
          </a:p>
          <a:p>
            <a:pPr marL="0" indent="0">
              <a:buNone/>
            </a:pP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P?&gt; rule append(&lt;?x | ?u&gt;, ?v, &lt;?x | ?w&gt;):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...     append(?u, ?v, ?w)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505200" y="3276600"/>
            <a:ext cx="4724400" cy="914400"/>
            <a:chOff x="3505200" y="3276600"/>
            <a:chExt cx="4724400" cy="914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4953000" y="3886200"/>
              <a:ext cx="0" cy="3048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943600" y="3886200"/>
              <a:ext cx="0" cy="3048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3505200" y="3276600"/>
              <a:ext cx="4724400" cy="6096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What about the rest of the first list, the second list, and the result?</a:t>
              </a:r>
              <a:endParaRPr lang="en-US" dirty="0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7848600" y="3886200"/>
            <a:ext cx="0" cy="30480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905000" y="5105400"/>
            <a:ext cx="6324600" cy="762000"/>
            <a:chOff x="1905000" y="5105400"/>
            <a:chExt cx="6324600" cy="762000"/>
          </a:xfrm>
        </p:grpSpPr>
        <p:cxnSp>
          <p:nvCxnSpPr>
            <p:cNvPr id="18" name="Straight Arrow Connector 17"/>
            <p:cNvCxnSpPr/>
            <p:nvPr/>
          </p:nvCxnSpPr>
          <p:spPr>
            <a:xfrm flipV="1">
              <a:off x="5105400" y="5105400"/>
              <a:ext cx="0" cy="3810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1905000" y="5105400"/>
              <a:ext cx="6324600" cy="762000"/>
              <a:chOff x="3505200" y="3124200"/>
              <a:chExt cx="6019800" cy="762000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 flipV="1">
                <a:off x="5028282" y="3124200"/>
                <a:ext cx="0" cy="304800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5826087" y="3124200"/>
                <a:ext cx="0" cy="381000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5" name="Rectangle 14"/>
              <p:cNvSpPr/>
              <p:nvPr/>
            </p:nvSpPr>
            <p:spPr>
              <a:xfrm>
                <a:off x="3505200" y="3429000"/>
                <a:ext cx="6019800" cy="4572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The result is the second list appended to the rest of the first list.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0039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PyGic</a:t>
            </a:r>
            <a:r>
              <a:rPr lang="en-US" dirty="0" smtClean="0"/>
              <a:t>: Rules for Lists (Practice)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We can now run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append</a:t>
            </a:r>
            <a:r>
              <a:rPr lang="en-US" dirty="0" smtClean="0"/>
              <a:t> “backwards”.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P?&gt; append(&lt;1, 2, 3&gt;, ?what, &lt;1, 2, 3, 4, 5&gt;)</a:t>
            </a: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Yes.</a:t>
            </a: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?what = &lt;4, 5&gt;</a:t>
            </a:r>
          </a:p>
          <a:p>
            <a:pPr marL="0" indent="0">
              <a:buNone/>
            </a:pP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P?&gt; append(?what, ?other, &lt;1, 2, 3, 4, 5&gt;)</a:t>
            </a: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Yes.</a:t>
            </a: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?what = &lt;&gt;</a:t>
            </a: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?other = &lt;1, 2, 3, 4, 5&gt;</a:t>
            </a:r>
          </a:p>
          <a:p>
            <a:pPr marL="0" indent="0">
              <a:buNone/>
            </a:pP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P?&gt;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more?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Yes.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?what =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&lt;1&gt;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?other =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&lt;2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, 3, 4, 5&gt;</a:t>
            </a:r>
          </a:p>
          <a:p>
            <a:pPr marL="0" indent="0">
              <a:buNone/>
            </a:pPr>
            <a:endParaRPr lang="en-US" sz="26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6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PyGic</a:t>
            </a:r>
            <a:r>
              <a:rPr lang="en-US" dirty="0" smtClean="0"/>
              <a:t>: Rules for Lists (Practice)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Write the rule(s)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reverse</a:t>
            </a:r>
            <a:r>
              <a:rPr lang="en-US" dirty="0" smtClean="0"/>
              <a:t> that will match only if the second list has elements in the </a:t>
            </a:r>
            <a:r>
              <a:rPr lang="en-US" dirty="0" smtClean="0">
                <a:latin typeface="+mj-lt"/>
                <a:cs typeface="Consolas" pitchFamily="49" charset="0"/>
              </a:rPr>
              <a:t>reverse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order as the first.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P?&gt; reverse(&lt;1, 2, 3&gt;, &lt;3, 2, 1&gt;)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Yes.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P?&gt; reverse(&lt;1, 2, 3&gt;, &lt;1, 2&gt;)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No.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P?&gt; reverse(&lt;1, 2, 3&gt;, ?what)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Yes.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?what = &lt;3, 2, 1&gt;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i="1" dirty="0" smtClean="0"/>
              <a:t>Hint</a:t>
            </a:r>
            <a:r>
              <a:rPr lang="en-US" dirty="0" smtClean="0"/>
              <a:t>: You may find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append</a:t>
            </a:r>
            <a:r>
              <a:rPr lang="en-US" dirty="0" smtClean="0"/>
              <a:t> useful here.)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0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PyGic</a:t>
            </a:r>
            <a:r>
              <a:rPr lang="en-US" dirty="0"/>
              <a:t>: Rules for Lists (Practice)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P?&gt; fact reverse(&lt;&gt;, &lt;&gt;)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P?&gt; rule reverse(&lt;?first | ?rest&gt;, ?rev):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...     reverse(?rest, ?</a:t>
            </a:r>
            <a:r>
              <a:rPr lang="en-US" sz="28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rest_rev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...     append(?</a:t>
            </a:r>
            <a:r>
              <a:rPr lang="en-US" sz="28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rest_rev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&lt;?first&gt;, ?rev)</a:t>
            </a:r>
          </a:p>
        </p:txBody>
      </p:sp>
    </p:spTree>
    <p:extLst>
      <p:ext uri="{BB962C8B-B14F-4D97-AF65-F5344CB8AC3E}">
        <p14:creationId xmlns:p14="http://schemas.microsoft.com/office/powerpoint/2010/main" val="3644215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PyGic</a:t>
            </a:r>
            <a:r>
              <a:rPr lang="en-US" dirty="0" smtClean="0"/>
              <a:t>: Rules for Lists (Practice)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Write the rule(s)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palindrome</a:t>
            </a:r>
            <a:r>
              <a:rPr lang="en-US" dirty="0" smtClean="0"/>
              <a:t> that will match only if the list is a palindrome, where the list reads the same forwards and backwards.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P?&gt; palindrome(&lt;1, 2, 3&gt;)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No.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P?&gt; palindrome(&lt;1, 2, 3, 2, 1&gt;)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Yes.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i="1" dirty="0" smtClean="0"/>
              <a:t>Hint</a:t>
            </a:r>
            <a:r>
              <a:rPr lang="en-US" dirty="0" smtClean="0"/>
              <a:t>: You have defined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reverse</a:t>
            </a:r>
            <a:r>
              <a:rPr lang="en-US" dirty="0" smtClean="0"/>
              <a:t> and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equal_lists</a:t>
            </a:r>
            <a:r>
              <a:rPr lang="en-US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85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PyGic</a:t>
            </a:r>
            <a:r>
              <a:rPr lang="en-US" dirty="0" smtClean="0"/>
              <a:t>: Rules for Lists (Practice)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P?&gt; rule palindrome(?list):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...     reverse(?list, ?</a:t>
            </a:r>
            <a:r>
              <a:rPr lang="en-US" sz="3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list_rev</a:t>
            </a:r>
            <a:r>
              <a:rPr lang="en-US" sz="3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...     </a:t>
            </a:r>
            <a:r>
              <a:rPr lang="en-US" sz="3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equal_lists</a:t>
            </a:r>
            <a:r>
              <a:rPr lang="en-US" sz="3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(?list, ?</a:t>
            </a:r>
            <a:r>
              <a:rPr lang="en-US" sz="3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list_rev</a:t>
            </a:r>
            <a:r>
              <a:rPr lang="en-US" sz="3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30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43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in the News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175" y="1219200"/>
            <a:ext cx="3295650" cy="494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24200" y="6444734"/>
            <a:ext cx="457200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" dirty="0"/>
              <a:t>http://www.seas.harvard.edu/news-events/press-releases/adding-a-3d-print-button-to-animation-software</a:t>
            </a:r>
          </a:p>
        </p:txBody>
      </p:sp>
    </p:spTree>
    <p:extLst>
      <p:ext uri="{BB962C8B-B14F-4D97-AF65-F5344CB8AC3E}">
        <p14:creationId xmlns:p14="http://schemas.microsoft.com/office/powerpoint/2010/main" val="361572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Homework 13 due </a:t>
            </a:r>
            <a:r>
              <a:rPr lang="en-US" b="1" dirty="0" smtClean="0"/>
              <a:t>Saturday, August 4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Includes </a:t>
            </a:r>
            <a:r>
              <a:rPr lang="en-US" dirty="0" err="1" smtClean="0"/>
              <a:t>Py</a:t>
            </a:r>
            <a:r>
              <a:rPr lang="en-US" dirty="0" smtClean="0"/>
              <a:t>, streams, iterators, and generators</a:t>
            </a:r>
          </a:p>
          <a:p>
            <a:pPr lvl="1"/>
            <a:r>
              <a:rPr lang="en-US" dirty="0" smtClean="0"/>
              <a:t>Also includes the Project 4 contest.</a:t>
            </a:r>
          </a:p>
          <a:p>
            <a:r>
              <a:rPr lang="en-US" dirty="0" smtClean="0"/>
              <a:t>Project 4 due </a:t>
            </a:r>
            <a:r>
              <a:rPr lang="en-US" b="1" dirty="0" smtClean="0"/>
              <a:t>Tuesday, August 7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Partnered project, in two parts.</a:t>
            </a:r>
          </a:p>
          <a:p>
            <a:pPr lvl="1"/>
            <a:r>
              <a:rPr lang="en-US" dirty="0" smtClean="0"/>
              <a:t>Twelve questions, so </a:t>
            </a:r>
            <a:r>
              <a:rPr lang="en-US" i="1" dirty="0"/>
              <a:t>please start early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Two extra credit questions.</a:t>
            </a:r>
          </a:p>
          <a:p>
            <a:r>
              <a:rPr lang="en-US" dirty="0" smtClean="0"/>
              <a:t>De-stress potluck </a:t>
            </a:r>
            <a:r>
              <a:rPr lang="en-US" b="1" dirty="0" smtClean="0"/>
              <a:t>tonight</a:t>
            </a:r>
            <a:r>
              <a:rPr lang="en-US" dirty="0" smtClean="0"/>
              <a:t> from </a:t>
            </a:r>
            <a:r>
              <a:rPr lang="en-US" b="1" dirty="0" smtClean="0"/>
              <a:t>7pm to 10pm</a:t>
            </a:r>
            <a:r>
              <a:rPr lang="en-US" dirty="0" smtClean="0"/>
              <a:t> in the </a:t>
            </a:r>
            <a:r>
              <a:rPr lang="en-US" b="1" dirty="0" smtClean="0"/>
              <a:t>Wozniak Lounge</a:t>
            </a:r>
            <a:r>
              <a:rPr lang="en-US" dirty="0" smtClean="0"/>
              <a:t> (Soda, 4</a:t>
            </a:r>
            <a:r>
              <a:rPr lang="en-US" baseline="30000" dirty="0" smtClean="0"/>
              <a:t>th</a:t>
            </a:r>
            <a:r>
              <a:rPr lang="en-US" dirty="0" smtClean="0"/>
              <a:t> floor).</a:t>
            </a:r>
            <a:endParaRPr lang="en-US" dirty="0"/>
          </a:p>
          <a:p>
            <a:pPr lvl="1"/>
            <a:r>
              <a:rPr lang="en-US" dirty="0"/>
              <a:t>Food and games.</a:t>
            </a:r>
          </a:p>
          <a:p>
            <a:pPr lvl="1"/>
            <a:r>
              <a:rPr lang="en-US" dirty="0"/>
              <a:t>Come and leave when you want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Announcements: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Final is </a:t>
            </a:r>
            <a:r>
              <a:rPr lang="en-US" b="1" dirty="0"/>
              <a:t>Thursday, August 9</a:t>
            </a:r>
            <a:r>
              <a:rPr lang="en-US" dirty="0"/>
              <a:t>.</a:t>
            </a:r>
          </a:p>
          <a:p>
            <a:pPr lvl="1"/>
            <a:r>
              <a:rPr lang="en-US" i="1" dirty="0"/>
              <a:t>Where</a:t>
            </a:r>
            <a:r>
              <a:rPr lang="en-US" dirty="0"/>
              <a:t>? 1 Pimentel.</a:t>
            </a:r>
          </a:p>
          <a:p>
            <a:pPr lvl="1"/>
            <a:r>
              <a:rPr lang="en-US" i="1" dirty="0"/>
              <a:t>When</a:t>
            </a:r>
            <a:r>
              <a:rPr lang="en-US" dirty="0"/>
              <a:t>? 6PM to 9PM.</a:t>
            </a:r>
          </a:p>
          <a:p>
            <a:pPr lvl="1"/>
            <a:r>
              <a:rPr lang="en-US" i="1" dirty="0"/>
              <a:t>How much</a:t>
            </a:r>
            <a:r>
              <a:rPr lang="en-US" dirty="0"/>
              <a:t>? </a:t>
            </a:r>
            <a:r>
              <a:rPr lang="en-US" i="1" dirty="0"/>
              <a:t>All</a:t>
            </a:r>
            <a:r>
              <a:rPr lang="en-US" dirty="0"/>
              <a:t> of the material in the course, from June 18 to August 8, will be tested.</a:t>
            </a:r>
            <a:endParaRPr lang="en-US" i="1" dirty="0"/>
          </a:p>
          <a:p>
            <a:r>
              <a:rPr lang="en-US" dirty="0"/>
              <a:t>Closed book and closed electronic devices.</a:t>
            </a:r>
          </a:p>
          <a:p>
            <a:r>
              <a:rPr lang="en-US" dirty="0"/>
              <a:t>One 8.5” x 11” ‘cheat sheet’ allowed.</a:t>
            </a:r>
          </a:p>
          <a:p>
            <a:r>
              <a:rPr lang="en-US" dirty="0"/>
              <a:t>No group portion.</a:t>
            </a:r>
          </a:p>
          <a:p>
            <a:r>
              <a:rPr lang="en-US" dirty="0"/>
              <a:t>We </a:t>
            </a:r>
            <a:r>
              <a:rPr lang="en-US" dirty="0" smtClean="0"/>
              <a:t>have emailed you if </a:t>
            </a:r>
            <a:r>
              <a:rPr lang="en-US" dirty="0"/>
              <a:t>you have conflicts and have told us. If you haven’t told us yet, please </a:t>
            </a:r>
            <a:r>
              <a:rPr lang="en-US" i="1" dirty="0"/>
              <a:t>let us </a:t>
            </a:r>
            <a:r>
              <a:rPr lang="en-US" i="1" dirty="0" smtClean="0"/>
              <a:t>know</a:t>
            </a:r>
            <a:r>
              <a:rPr lang="en-US" dirty="0"/>
              <a:t> </a:t>
            </a:r>
            <a:r>
              <a:rPr lang="en-US" dirty="0" smtClean="0"/>
              <a:t>by </a:t>
            </a:r>
            <a:r>
              <a:rPr lang="en-US" dirty="0" err="1" smtClean="0"/>
              <a:t>toda</a:t>
            </a:r>
            <a:endParaRPr lang="en-US" dirty="0" smtClean="0"/>
          </a:p>
          <a:p>
            <a:r>
              <a:rPr lang="en-US" dirty="0" smtClean="0"/>
              <a:t>Final review sessions on </a:t>
            </a:r>
            <a:r>
              <a:rPr lang="en-US" b="1" dirty="0" smtClean="0"/>
              <a:t>Monday, August 6</a:t>
            </a:r>
            <a:r>
              <a:rPr lang="en-US" dirty="0" smtClean="0"/>
              <a:t> and </a:t>
            </a:r>
            <a:r>
              <a:rPr lang="en-US" b="1" dirty="0" smtClean="0"/>
              <a:t>Tuesday, August 7</a:t>
            </a:r>
            <a:r>
              <a:rPr lang="en-US" dirty="0" smtClean="0"/>
              <a:t>, from </a:t>
            </a:r>
            <a:r>
              <a:rPr lang="en-US" b="1" dirty="0" smtClean="0"/>
              <a:t>8pm to 9:30pm</a:t>
            </a:r>
            <a:r>
              <a:rPr lang="en-US" dirty="0" smtClean="0"/>
              <a:t> in the HP Auditorium (306 Soda).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56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Assume that we have asserted these facts: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P?&gt; fact father(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james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, harry)</a:t>
            </a: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Yes.</a:t>
            </a: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P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?&gt; fact father(harry, 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albus_severus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Yes.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P?&gt; fact father(harry, 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james_sirius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Yes.</a:t>
            </a:r>
          </a:p>
          <a:p>
            <a:pPr marL="0" indent="0">
              <a:buNone/>
            </a:pPr>
            <a:r>
              <a:rPr lang="en-US" dirty="0" smtClean="0"/>
              <a:t>What happens in response to the query: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P?&gt; father(?who, ?child)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58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PyGic</a:t>
            </a:r>
            <a:r>
              <a:rPr lang="en-US" dirty="0" smtClean="0"/>
              <a:t> starts off with a “global” empty frame.</a:t>
            </a:r>
          </a:p>
          <a:p>
            <a:pPr marL="0" indent="0" algn="ctr">
              <a:buNone/>
            </a:pPr>
            <a:r>
              <a:rPr lang="en-US" dirty="0" smtClean="0"/>
              <a:t>There are no bindings in this frame yet.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3886200"/>
            <a:ext cx="21336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7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 err="1" smtClean="0"/>
              <a:t>PyGic</a:t>
            </a:r>
            <a:r>
              <a:rPr lang="en-US" sz="2800" dirty="0" smtClean="0"/>
              <a:t> first searches for the facts that match the query and the rules whose conclusions match the query.</a:t>
            </a: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There are three such facts:</a:t>
            </a:r>
          </a:p>
          <a:p>
            <a:pPr marL="0" indent="0" algn="ctr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father(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james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, harry)</a:t>
            </a:r>
          </a:p>
          <a:p>
            <a:pPr marL="0" indent="0" algn="ctr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father(harry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albus_severus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 algn="ctr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father(harry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james_sirius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2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err="1" smtClean="0"/>
              <a:t>PyGic</a:t>
            </a:r>
            <a:r>
              <a:rPr lang="en-US" dirty="0" smtClean="0"/>
              <a:t> picks a fact: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father(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james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harry)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father(harry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albus_severus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father(harry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james_sirius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89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err="1" smtClean="0"/>
              <a:t>PyGic</a:t>
            </a:r>
            <a:r>
              <a:rPr lang="en-US" dirty="0" smtClean="0"/>
              <a:t> prepares an empty frame</a:t>
            </a:r>
            <a:r>
              <a:rPr lang="en-US" dirty="0"/>
              <a:t> </a:t>
            </a:r>
            <a:r>
              <a:rPr lang="en-US" dirty="0" smtClean="0"/>
              <a:t>that extends the global frame.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dirty="0" smtClean="0"/>
              <a:t>It makes a new empty frame for every query.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649686" y="3897474"/>
            <a:ext cx="2656114" cy="750726"/>
            <a:chOff x="5649686" y="4460276"/>
            <a:chExt cx="2656114" cy="750726"/>
          </a:xfrm>
        </p:grpSpPr>
        <p:sp>
          <p:nvSpPr>
            <p:cNvPr id="6" name="Freeform 5"/>
            <p:cNvSpPr/>
            <p:nvPr/>
          </p:nvSpPr>
          <p:spPr>
            <a:xfrm>
              <a:off x="5649686" y="4460276"/>
              <a:ext cx="1665514" cy="721324"/>
            </a:xfrm>
            <a:custGeom>
              <a:avLst/>
              <a:gdLst>
                <a:gd name="connsiteX0" fmla="*/ 1121228 w 1374308"/>
                <a:gd name="connsiteY0" fmla="*/ 525381 h 525381"/>
                <a:gd name="connsiteX1" fmla="*/ 1295400 w 1374308"/>
                <a:gd name="connsiteY1" fmla="*/ 24638 h 525381"/>
                <a:gd name="connsiteX2" fmla="*/ 0 w 1374308"/>
                <a:gd name="connsiteY2" fmla="*/ 122610 h 52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4308" h="525381">
                  <a:moveTo>
                    <a:pt x="1121228" y="525381"/>
                  </a:moveTo>
                  <a:cubicBezTo>
                    <a:pt x="1301749" y="308573"/>
                    <a:pt x="1482271" y="91766"/>
                    <a:pt x="1295400" y="24638"/>
                  </a:cubicBezTo>
                  <a:cubicBezTo>
                    <a:pt x="1108529" y="-42490"/>
                    <a:pt x="554264" y="40060"/>
                    <a:pt x="0" y="12261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21436788">
              <a:off x="6324600" y="4830002"/>
              <a:ext cx="1981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The current frame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90600" y="3200400"/>
            <a:ext cx="4648200" cy="1828800"/>
            <a:chOff x="990600" y="3200400"/>
            <a:chExt cx="4648200" cy="1828800"/>
          </a:xfrm>
        </p:grpSpPr>
        <p:sp>
          <p:nvSpPr>
            <p:cNvPr id="4" name="Rectangle 3"/>
            <p:cNvSpPr/>
            <p:nvPr/>
          </p:nvSpPr>
          <p:spPr>
            <a:xfrm>
              <a:off x="3505200" y="3200400"/>
              <a:ext cx="2133600" cy="1828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990600" y="3200400"/>
              <a:ext cx="2133600" cy="1828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>
              <a:stCxn id="4" idx="1"/>
              <a:endCxn id="8" idx="3"/>
            </p:cNvCxnSpPr>
            <p:nvPr/>
          </p:nvCxnSpPr>
          <p:spPr>
            <a:xfrm flipH="1">
              <a:off x="3124200" y="4114800"/>
              <a:ext cx="381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3240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err="1" smtClean="0">
                <a:latin typeface="+mj-lt"/>
                <a:cs typeface="Consolas" pitchFamily="49" charset="0"/>
              </a:rPr>
              <a:t>PyGic</a:t>
            </a:r>
            <a:r>
              <a:rPr lang="en-US" dirty="0" smtClean="0">
                <a:latin typeface="+mj-lt"/>
                <a:cs typeface="Consolas" pitchFamily="49" charset="0"/>
              </a:rPr>
              <a:t> attempts to </a:t>
            </a:r>
            <a:r>
              <a:rPr lang="en-US" b="1" i="1" dirty="0" smtClean="0">
                <a:latin typeface="+mj-lt"/>
                <a:cs typeface="Consolas" pitchFamily="49" charset="0"/>
              </a:rPr>
              <a:t>unify</a:t>
            </a:r>
            <a:r>
              <a:rPr lang="en-US" dirty="0" smtClean="0">
                <a:latin typeface="+mj-lt"/>
                <a:cs typeface="Consolas" pitchFamily="49" charset="0"/>
              </a:rPr>
              <a:t> the query with the fact.</a:t>
            </a:r>
          </a:p>
          <a:p>
            <a:pPr marL="0" indent="0" algn="ctr">
              <a:buNone/>
            </a:pPr>
            <a:endParaRPr lang="en-US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b="1" i="1" dirty="0" smtClean="0">
                <a:latin typeface="+mj-lt"/>
                <a:cs typeface="Consolas" pitchFamily="49" charset="0"/>
              </a:rPr>
              <a:t>Unification</a:t>
            </a:r>
            <a:r>
              <a:rPr lang="en-US" dirty="0" smtClean="0">
                <a:latin typeface="+mj-lt"/>
                <a:cs typeface="Consolas" pitchFamily="49" charset="0"/>
              </a:rPr>
              <a:t> is a generalized form of pattern matching, where either or both of the patterns being matched may contain variables.</a:t>
            </a:r>
          </a:p>
        </p:txBody>
      </p:sp>
    </p:spTree>
    <p:extLst>
      <p:ext uri="{BB962C8B-B14F-4D97-AF65-F5344CB8AC3E}">
        <p14:creationId xmlns:p14="http://schemas.microsoft.com/office/powerpoint/2010/main" val="348178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Works: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To match the query</a:t>
            </a:r>
          </a:p>
          <a:p>
            <a:pPr marL="0" indent="0" algn="ctr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father(?who,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?child)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with the fact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father(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james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harry)</a:t>
            </a:r>
            <a:r>
              <a:rPr lang="en-US" dirty="0" smtClean="0">
                <a:latin typeface="+mj-lt"/>
                <a:cs typeface="Consolas" pitchFamily="49" charset="0"/>
              </a:rPr>
              <a:t>,</a:t>
            </a:r>
          </a:p>
          <a:p>
            <a:pPr marL="0" indent="0" algn="ctr">
              <a:buNone/>
            </a:pPr>
            <a:r>
              <a:rPr lang="en-US" dirty="0" err="1" smtClean="0">
                <a:latin typeface="+mj-lt"/>
                <a:cs typeface="Consolas" pitchFamily="49" charset="0"/>
              </a:rPr>
              <a:t>PyGic</a:t>
            </a:r>
            <a:r>
              <a:rPr lang="en-US" dirty="0" smtClean="0">
                <a:latin typeface="+mj-lt"/>
                <a:cs typeface="Consolas" pitchFamily="49" charset="0"/>
              </a:rPr>
              <a:t> must check if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?who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james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?child = harry</a:t>
            </a:r>
            <a:r>
              <a:rPr lang="en-US" dirty="0" smtClean="0">
                <a:latin typeface="+mj-lt"/>
                <a:cs typeface="Consolas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833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Works: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dirty="0" err="1" smtClean="0">
                <a:latin typeface="+mj-lt"/>
                <a:cs typeface="Consolas" pitchFamily="49" charset="0"/>
              </a:rPr>
              <a:t>PyGic</a:t>
            </a:r>
            <a:r>
              <a:rPr lang="en-US" dirty="0" smtClean="0">
                <a:latin typeface="+mj-lt"/>
                <a:cs typeface="Consolas" pitchFamily="49" charset="0"/>
              </a:rPr>
              <a:t> checks if the variables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?who</a:t>
            </a:r>
            <a:r>
              <a:rPr lang="en-US" dirty="0" smtClean="0">
                <a:latin typeface="+mj-lt"/>
                <a:cs typeface="Consolas" pitchFamily="49" charset="0"/>
              </a:rPr>
              <a:t> or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?child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have any values in the current frame.</a:t>
            </a:r>
          </a:p>
          <a:p>
            <a:pPr marL="0" indent="0" algn="ctr">
              <a:buNone/>
            </a:pPr>
            <a:endParaRPr lang="en-US" dirty="0" smtClean="0">
              <a:latin typeface="+mj-lt"/>
              <a:cs typeface="Consolas" pitchFamily="49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247900" y="3810000"/>
            <a:ext cx="4648200" cy="1828800"/>
            <a:chOff x="990600" y="3200400"/>
            <a:chExt cx="4648200" cy="1828800"/>
          </a:xfrm>
        </p:grpSpPr>
        <p:sp>
          <p:nvSpPr>
            <p:cNvPr id="6" name="Rectangle 5"/>
            <p:cNvSpPr/>
            <p:nvPr/>
          </p:nvSpPr>
          <p:spPr>
            <a:xfrm>
              <a:off x="3505200" y="3200400"/>
              <a:ext cx="2133600" cy="1828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90600" y="3200400"/>
              <a:ext cx="2133600" cy="1828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stCxn id="6" idx="1"/>
              <a:endCxn id="7" idx="3"/>
            </p:cNvCxnSpPr>
            <p:nvPr/>
          </p:nvCxnSpPr>
          <p:spPr>
            <a:xfrm flipH="1">
              <a:off x="3124200" y="4114800"/>
              <a:ext cx="381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4872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 </a:t>
            </a:r>
            <a:r>
              <a:rPr lang="en-US" dirty="0" err="1" smtClean="0"/>
              <a:t>PyGic</a:t>
            </a:r>
            <a:endParaRPr lang="en-US" dirty="0" smtClean="0"/>
          </a:p>
          <a:p>
            <a:r>
              <a:rPr lang="en-US" dirty="0" smtClean="0"/>
              <a:t>Unification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15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Works: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There are none!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So, </a:t>
            </a:r>
            <a:r>
              <a:rPr lang="en-US" dirty="0" err="1" smtClean="0">
                <a:latin typeface="+mj-lt"/>
                <a:cs typeface="Consolas" pitchFamily="49" charset="0"/>
              </a:rPr>
              <a:t>PyGic</a:t>
            </a:r>
            <a:r>
              <a:rPr lang="en-US" dirty="0" smtClean="0">
                <a:latin typeface="+mj-lt"/>
                <a:cs typeface="Consolas" pitchFamily="49" charset="0"/>
              </a:rPr>
              <a:t> binds the variables to these values in the current frame.</a:t>
            </a:r>
          </a:p>
          <a:p>
            <a:pPr marL="0" indent="0" algn="ctr">
              <a:buNone/>
            </a:pPr>
            <a:endParaRPr lang="en-US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Now, trivially, we know that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?who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james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?child = harry</a:t>
            </a:r>
            <a:endParaRPr lang="en-US" dirty="0" smtClean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is true.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247900" y="2819400"/>
            <a:ext cx="4648200" cy="1828800"/>
            <a:chOff x="990600" y="2819400"/>
            <a:chExt cx="4648200" cy="1828800"/>
          </a:xfrm>
        </p:grpSpPr>
        <p:grpSp>
          <p:nvGrpSpPr>
            <p:cNvPr id="17" name="Group 16"/>
            <p:cNvGrpSpPr/>
            <p:nvPr/>
          </p:nvGrpSpPr>
          <p:grpSpPr>
            <a:xfrm>
              <a:off x="3505200" y="2819400"/>
              <a:ext cx="2133600" cy="1828800"/>
              <a:chOff x="3505200" y="3810000"/>
              <a:chExt cx="2133600" cy="18288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505200" y="3810000"/>
                <a:ext cx="2133600" cy="1828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505200" y="40386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?who</a:t>
                </a:r>
                <a:endParaRPr lang="en-US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762500" y="40386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latin typeface="Consolas" pitchFamily="49" charset="0"/>
                    <a:cs typeface="Consolas" pitchFamily="49" charset="0"/>
                  </a:rPr>
                  <a:t>james</a:t>
                </a:r>
                <a:endParaRPr lang="en-US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4457700" y="4223266"/>
                <a:ext cx="304800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3505200" y="4355068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?child</a:t>
                </a:r>
                <a:endParaRPr lang="en-US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762500" y="4355068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harry</a:t>
                </a:r>
                <a:endParaRPr lang="en-US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16" name="Straight Arrow Connector 15"/>
              <p:cNvCxnSpPr>
                <a:endCxn id="15" idx="1"/>
              </p:cNvCxnSpPr>
              <p:nvPr/>
            </p:nvCxnSpPr>
            <p:spPr>
              <a:xfrm>
                <a:off x="4457700" y="4539734"/>
                <a:ext cx="304800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" name="Rectangle 17"/>
            <p:cNvSpPr/>
            <p:nvPr/>
          </p:nvSpPr>
          <p:spPr>
            <a:xfrm>
              <a:off x="990600" y="2819400"/>
              <a:ext cx="2133600" cy="1828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>
              <a:endCxn id="18" idx="3"/>
            </p:cNvCxnSpPr>
            <p:nvPr/>
          </p:nvCxnSpPr>
          <p:spPr>
            <a:xfrm flipH="1">
              <a:off x="3124200" y="3733800"/>
              <a:ext cx="381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817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err="1"/>
              <a:t>PyGic</a:t>
            </a:r>
            <a:r>
              <a:rPr lang="en-US" dirty="0"/>
              <a:t> Works: Unification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err="1" smtClean="0"/>
              <a:t>PyGic</a:t>
            </a:r>
            <a:r>
              <a:rPr lang="en-US" dirty="0" smtClean="0"/>
              <a:t> is done with the query, since it successfully matched the query to a fact.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PyGic</a:t>
            </a:r>
            <a:r>
              <a:rPr lang="en-US" dirty="0" smtClean="0"/>
              <a:t> returns the frame and its bindings to be printed back to the user.</a:t>
            </a:r>
          </a:p>
        </p:txBody>
      </p:sp>
    </p:spTree>
    <p:extLst>
      <p:ext uri="{BB962C8B-B14F-4D97-AF65-F5344CB8AC3E}">
        <p14:creationId xmlns:p14="http://schemas.microsoft.com/office/powerpoint/2010/main" val="272945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Works: Backtracking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800" dirty="0" smtClean="0"/>
              <a:t>What happens if the user asks for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more?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err="1" smtClean="0"/>
              <a:t>PyGic</a:t>
            </a:r>
            <a:r>
              <a:rPr lang="en-US" sz="2800" dirty="0" smtClean="0"/>
              <a:t> returns to the </a:t>
            </a:r>
            <a:r>
              <a:rPr lang="en-US" sz="2800" i="1" dirty="0" smtClean="0"/>
              <a:t>last</a:t>
            </a:r>
            <a:r>
              <a:rPr lang="en-US" sz="2800" dirty="0" smtClean="0"/>
              <a:t> point at which it made a choice (a </a:t>
            </a:r>
            <a:r>
              <a:rPr lang="en-US" sz="2800" b="1" i="1" dirty="0" smtClean="0"/>
              <a:t>choice point</a:t>
            </a:r>
            <a:r>
              <a:rPr lang="en-US" sz="2800" dirty="0" smtClean="0"/>
              <a:t>), and ignores all the frames that it made as a result of that choice.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There, it tries to make another choice, </a:t>
            </a:r>
            <a:r>
              <a:rPr lang="en-US" sz="2800" i="1" dirty="0" smtClean="0"/>
              <a:t>if it can</a:t>
            </a:r>
            <a:r>
              <a:rPr lang="en-US" sz="2800" dirty="0" smtClean="0"/>
              <a:t>. If not, it goes to the choice point before that, and attempts to make another choice.</a:t>
            </a:r>
          </a:p>
        </p:txBody>
      </p:sp>
    </p:spTree>
    <p:extLst>
      <p:ext uri="{BB962C8B-B14F-4D97-AF65-F5344CB8AC3E}">
        <p14:creationId xmlns:p14="http://schemas.microsoft.com/office/powerpoint/2010/main" val="71637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Works: Backtracking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dirty="0" smtClean="0"/>
              <a:t>In this example, </a:t>
            </a:r>
            <a:r>
              <a:rPr lang="en-US" dirty="0"/>
              <a:t>it made a choice when it chose which fact to unify. As a result, a new frame is created with possibly new bindings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If it cannot choose another fact or rule to unify, and if there are no more choice points, then there are no more ways to satisfy the rules.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38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Works: Backtracking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dirty="0" smtClean="0"/>
              <a:t>This is known as </a:t>
            </a:r>
            <a:r>
              <a:rPr lang="en-US" b="1" i="1" dirty="0" smtClean="0"/>
              <a:t>chronological backtracking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PyGic</a:t>
            </a:r>
            <a:r>
              <a:rPr lang="en-US" dirty="0" smtClean="0"/>
              <a:t> backtracks to the last point at which it made a choice and attempts to make another one to find another solution.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43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Now, say that we have the following rule: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P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?&gt;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rule grandfather(?who, ?grandson):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...     father(?who, ?son)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...     father(?son, ?grandson)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happens in response to the query: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P?&gt;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grandfather(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james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?grandson)</a:t>
            </a:r>
          </a:p>
        </p:txBody>
      </p:sp>
    </p:spTree>
    <p:extLst>
      <p:ext uri="{BB962C8B-B14F-4D97-AF65-F5344CB8AC3E}">
        <p14:creationId xmlns:p14="http://schemas.microsoft.com/office/powerpoint/2010/main" val="87537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 err="1" smtClean="0"/>
              <a:t>PyGic</a:t>
            </a:r>
            <a:r>
              <a:rPr lang="en-US" sz="2800" dirty="0" smtClean="0"/>
              <a:t> first searches for the facts that match the query and the rules whose conclusions match the query.</a:t>
            </a: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There is only one such rule:</a:t>
            </a:r>
          </a:p>
          <a:p>
            <a:pPr marL="0" indent="0" algn="ctr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grandfather(?who, ?grandson)</a:t>
            </a:r>
          </a:p>
          <a:p>
            <a:pPr marL="0" indent="0" algn="ctr">
              <a:buNone/>
            </a:pPr>
            <a:endParaRPr lang="en-US" sz="2800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sz="2800" dirty="0" err="1" smtClean="0">
                <a:latin typeface="+mj-lt"/>
                <a:cs typeface="Consolas" pitchFamily="49" charset="0"/>
              </a:rPr>
              <a:t>PyGic</a:t>
            </a:r>
            <a:r>
              <a:rPr lang="en-US" sz="2800" dirty="0" smtClean="0">
                <a:latin typeface="+mj-lt"/>
                <a:cs typeface="Consolas" pitchFamily="49" charset="0"/>
              </a:rPr>
              <a:t> picks this rule.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2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 err="1" smtClean="0"/>
              <a:t>PyGic</a:t>
            </a:r>
            <a:r>
              <a:rPr lang="en-US" sz="2800" dirty="0" smtClean="0"/>
              <a:t> will</a:t>
            </a:r>
            <a:r>
              <a:rPr lang="en-US" sz="2800" dirty="0" smtClean="0">
                <a:latin typeface="+mj-lt"/>
                <a:cs typeface="Consolas" pitchFamily="49" charset="0"/>
              </a:rPr>
              <a:t> rename the variables to avoid confusion with other rules that may have the same variable names.</a:t>
            </a:r>
          </a:p>
          <a:p>
            <a:pPr marL="0" indent="0" algn="ctr">
              <a:buNone/>
            </a:pPr>
            <a:endParaRPr lang="en-US" sz="2800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+mj-lt"/>
                <a:cs typeface="Consolas" pitchFamily="49" charset="0"/>
              </a:rPr>
              <a:t>The rule is now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grandfather(?who#1, ?grandson#2):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father(?who#1, ?son#3)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father(?son#3, ?grandson#2)</a:t>
            </a:r>
          </a:p>
        </p:txBody>
      </p:sp>
    </p:spTree>
    <p:extLst>
      <p:ext uri="{BB962C8B-B14F-4D97-AF65-F5344CB8AC3E}">
        <p14:creationId xmlns:p14="http://schemas.microsoft.com/office/powerpoint/2010/main" val="86689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 err="1" smtClean="0"/>
              <a:t>PyGic</a:t>
            </a:r>
            <a:r>
              <a:rPr lang="en-US" sz="2800" dirty="0" smtClean="0"/>
              <a:t> prepares an empty frame, where no variables have yet been bound to any value.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2247900" y="3657600"/>
            <a:ext cx="4648200" cy="1828800"/>
            <a:chOff x="609600" y="3657600"/>
            <a:chExt cx="4648200" cy="1828800"/>
          </a:xfrm>
        </p:grpSpPr>
        <p:sp>
          <p:nvSpPr>
            <p:cNvPr id="4" name="Rectangle 3"/>
            <p:cNvSpPr/>
            <p:nvPr/>
          </p:nvSpPr>
          <p:spPr>
            <a:xfrm>
              <a:off x="3124200" y="3657600"/>
              <a:ext cx="2133600" cy="1828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09600" y="3657600"/>
              <a:ext cx="2133600" cy="1828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>
              <a:endCxn id="8" idx="3"/>
            </p:cNvCxnSpPr>
            <p:nvPr/>
          </p:nvCxnSpPr>
          <p:spPr>
            <a:xfrm flipH="1">
              <a:off x="2743200" y="4572000"/>
              <a:ext cx="381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300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Works: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To match the query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grandfather(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james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?grandson)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with the rule conclusion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grandfather(?who#1, ?grandson#2)</a:t>
            </a:r>
            <a:r>
              <a:rPr lang="en-US" dirty="0" smtClean="0">
                <a:latin typeface="+mj-lt"/>
                <a:cs typeface="Consolas" pitchFamily="49" charset="0"/>
              </a:rPr>
              <a:t>,</a:t>
            </a:r>
          </a:p>
          <a:p>
            <a:pPr marL="0" indent="0" algn="ctr">
              <a:buNone/>
            </a:pPr>
            <a:r>
              <a:rPr lang="en-US" dirty="0" err="1" smtClean="0">
                <a:latin typeface="+mj-lt"/>
                <a:cs typeface="Consolas" pitchFamily="49" charset="0"/>
              </a:rPr>
              <a:t>PyGic</a:t>
            </a:r>
            <a:r>
              <a:rPr lang="en-US" dirty="0" smtClean="0">
                <a:latin typeface="+mj-lt"/>
                <a:cs typeface="Consolas" pitchFamily="49" charset="0"/>
              </a:rPr>
              <a:t> must check if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?who#1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james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?grandson#2 = ?grandson</a:t>
            </a:r>
            <a:r>
              <a:rPr lang="en-US" dirty="0" smtClean="0">
                <a:latin typeface="+mj-lt"/>
                <a:cs typeface="Consolas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737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Declarative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In </a:t>
            </a:r>
            <a:r>
              <a:rPr lang="en-US" sz="2800" b="1" i="1" dirty="0" smtClean="0"/>
              <a:t>declarative programming</a:t>
            </a:r>
            <a:r>
              <a:rPr lang="en-US" sz="2800" dirty="0" smtClean="0"/>
              <a:t>, we describe </a:t>
            </a:r>
            <a:r>
              <a:rPr lang="en-US" sz="2800" b="1" i="1" dirty="0" smtClean="0"/>
              <a:t>what</a:t>
            </a:r>
            <a:r>
              <a:rPr lang="en-US" sz="2800" dirty="0" smtClean="0"/>
              <a:t> the properties of the required solution are, and the computer discovers how to find the solution.</a:t>
            </a:r>
          </a:p>
          <a:p>
            <a:pPr marL="0" indent="0" algn="ctr">
              <a:buNone/>
            </a:pPr>
            <a:r>
              <a:rPr lang="en-US" sz="2800" b="1" i="1" dirty="0" smtClean="0"/>
              <a:t>Logic </a:t>
            </a:r>
            <a:r>
              <a:rPr lang="en-US" sz="2800" b="1" i="1" dirty="0"/>
              <a:t>programming</a:t>
            </a:r>
            <a:r>
              <a:rPr lang="en-US" sz="2800" dirty="0"/>
              <a:t> is a type of declarative programming that uses mathematical logic and logical inference to solve a problem.</a:t>
            </a:r>
            <a:endParaRPr lang="en-US" sz="2800" b="1" i="1" dirty="0"/>
          </a:p>
        </p:txBody>
      </p:sp>
      <p:grpSp>
        <p:nvGrpSpPr>
          <p:cNvPr id="6" name="Group 5"/>
          <p:cNvGrpSpPr/>
          <p:nvPr/>
        </p:nvGrpSpPr>
        <p:grpSpPr>
          <a:xfrm>
            <a:off x="5557872" y="1143000"/>
            <a:ext cx="2290728" cy="685800"/>
            <a:chOff x="5557872" y="1143000"/>
            <a:chExt cx="2290728" cy="685800"/>
          </a:xfrm>
        </p:grpSpPr>
        <p:sp>
          <p:nvSpPr>
            <p:cNvPr id="5" name="Freeform 4"/>
            <p:cNvSpPr/>
            <p:nvPr/>
          </p:nvSpPr>
          <p:spPr>
            <a:xfrm>
              <a:off x="5557872" y="1143000"/>
              <a:ext cx="494585" cy="513127"/>
            </a:xfrm>
            <a:custGeom>
              <a:avLst/>
              <a:gdLst>
                <a:gd name="connsiteX0" fmla="*/ 494585 w 494585"/>
                <a:gd name="connsiteY0" fmla="*/ 468086 h 513127"/>
                <a:gd name="connsiteX1" fmla="*/ 59157 w 494585"/>
                <a:gd name="connsiteY1" fmla="*/ 468086 h 513127"/>
                <a:gd name="connsiteX2" fmla="*/ 15614 w 494585"/>
                <a:gd name="connsiteY2" fmla="*/ 0 h 513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4585" h="513127">
                  <a:moveTo>
                    <a:pt x="494585" y="468086"/>
                  </a:moveTo>
                  <a:cubicBezTo>
                    <a:pt x="316785" y="507093"/>
                    <a:pt x="138985" y="546100"/>
                    <a:pt x="59157" y="468086"/>
                  </a:cubicBezTo>
                  <a:cubicBezTo>
                    <a:pt x="-20671" y="390072"/>
                    <a:pt x="-2529" y="195036"/>
                    <a:pt x="15614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21447409">
              <a:off x="5943600" y="1371600"/>
              <a:ext cx="19050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New paradigm!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162300" y="4800600"/>
            <a:ext cx="4572000" cy="2057400"/>
            <a:chOff x="3162300" y="4800600"/>
            <a:chExt cx="4572000" cy="2057400"/>
          </a:xfrm>
        </p:grpSpPr>
        <p:pic>
          <p:nvPicPr>
            <p:cNvPr id="1026" name="Picture 2" descr="http://www.5buckreview.com/wp-content/uploads/2011/03/Nimoy_Spock-284x30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5700" y="4800600"/>
              <a:ext cx="1752600" cy="1851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3162300" y="6642556"/>
              <a:ext cx="4572000" cy="21544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US" sz="800" dirty="0"/>
                <a:t>http://www.5buckreview.com/wp-content/uploads/2011/03/Nimoy_Spock-284x300.jpg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40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Works: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dirty="0" err="1" smtClean="0">
                <a:latin typeface="+mj-lt"/>
                <a:cs typeface="Consolas" pitchFamily="49" charset="0"/>
              </a:rPr>
              <a:t>PyGic</a:t>
            </a:r>
            <a:r>
              <a:rPr lang="en-US" dirty="0" smtClean="0">
                <a:latin typeface="+mj-lt"/>
                <a:cs typeface="Consolas" pitchFamily="49" charset="0"/>
              </a:rPr>
              <a:t> checks if the variables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?who#1, ?grandson#2, ?grandson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have any values in the current frame.</a:t>
            </a:r>
          </a:p>
          <a:p>
            <a:pPr marL="0" indent="0" algn="ctr">
              <a:buNone/>
            </a:pPr>
            <a:endParaRPr lang="en-US" dirty="0" smtClean="0">
              <a:latin typeface="+mj-lt"/>
              <a:cs typeface="Consolas" pitchFamily="49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247900" y="3657600"/>
            <a:ext cx="4648200" cy="1828800"/>
            <a:chOff x="609600" y="3657600"/>
            <a:chExt cx="4648200" cy="1828800"/>
          </a:xfrm>
        </p:grpSpPr>
        <p:sp>
          <p:nvSpPr>
            <p:cNvPr id="6" name="Rectangle 5"/>
            <p:cNvSpPr/>
            <p:nvPr/>
          </p:nvSpPr>
          <p:spPr>
            <a:xfrm>
              <a:off x="3124200" y="3657600"/>
              <a:ext cx="2133600" cy="1828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09600" y="3657600"/>
              <a:ext cx="2133600" cy="1828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endCxn id="7" idx="3"/>
            </p:cNvCxnSpPr>
            <p:nvPr/>
          </p:nvCxnSpPr>
          <p:spPr>
            <a:xfrm flipH="1">
              <a:off x="2743200" y="4572000"/>
              <a:ext cx="381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016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Works: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There are none!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So, </a:t>
            </a:r>
            <a:r>
              <a:rPr lang="en-US" dirty="0" err="1" smtClean="0">
                <a:latin typeface="+mj-lt"/>
                <a:cs typeface="Consolas" pitchFamily="49" charset="0"/>
              </a:rPr>
              <a:t>PyGic</a:t>
            </a:r>
            <a:r>
              <a:rPr lang="en-US" dirty="0" smtClean="0">
                <a:latin typeface="+mj-lt"/>
                <a:cs typeface="Consolas" pitchFamily="49" charset="0"/>
              </a:rPr>
              <a:t> makes the proper bindings in the current frame.</a:t>
            </a:r>
          </a:p>
          <a:p>
            <a:pPr marL="0" indent="0" algn="ctr">
              <a:buNone/>
            </a:pPr>
            <a:endParaRPr lang="en-US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  <a:cs typeface="Consolas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00200" y="3810000"/>
            <a:ext cx="5943600" cy="1828800"/>
            <a:chOff x="342900" y="3810000"/>
            <a:chExt cx="5943600" cy="1828800"/>
          </a:xfrm>
        </p:grpSpPr>
        <p:grpSp>
          <p:nvGrpSpPr>
            <p:cNvPr id="17" name="Group 16"/>
            <p:cNvGrpSpPr/>
            <p:nvPr/>
          </p:nvGrpSpPr>
          <p:grpSpPr>
            <a:xfrm>
              <a:off x="2857500" y="3810000"/>
              <a:ext cx="3429000" cy="1828800"/>
              <a:chOff x="2971800" y="3810000"/>
              <a:chExt cx="3429000" cy="18288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971800" y="3810000"/>
                <a:ext cx="3429000" cy="1828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048000" y="4038600"/>
                <a:ext cx="952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?who#1</a:t>
                </a:r>
                <a:endParaRPr lang="en-US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953000" y="40386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latin typeface="Consolas" pitchFamily="49" charset="0"/>
                    <a:cs typeface="Consolas" pitchFamily="49" charset="0"/>
                  </a:rPr>
                  <a:t>james</a:t>
                </a:r>
                <a:endParaRPr lang="en-US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4648200" y="4223266"/>
                <a:ext cx="304800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3048000" y="4355068"/>
                <a:ext cx="1676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?grandson#2</a:t>
                </a:r>
                <a:endParaRPr lang="en-US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953000" y="4355068"/>
                <a:ext cx="144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nsolas" pitchFamily="49" charset="0"/>
                    <a:cs typeface="Consolas" pitchFamily="49" charset="0"/>
                  </a:rPr>
                  <a:t>?grandson</a:t>
                </a:r>
              </a:p>
            </p:txBody>
          </p:sp>
          <p:cxnSp>
            <p:nvCxnSpPr>
              <p:cNvPr id="16" name="Straight Arrow Connector 15"/>
              <p:cNvCxnSpPr>
                <a:endCxn id="15" idx="1"/>
              </p:cNvCxnSpPr>
              <p:nvPr/>
            </p:nvCxnSpPr>
            <p:spPr>
              <a:xfrm>
                <a:off x="4648200" y="4539734"/>
                <a:ext cx="304800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342900" y="3810000"/>
              <a:ext cx="2514600" cy="1828800"/>
              <a:chOff x="609600" y="3657600"/>
              <a:chExt cx="2514600" cy="18288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609600" y="3657600"/>
                <a:ext cx="2133600" cy="1828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Arrow Connector 20"/>
              <p:cNvCxnSpPr>
                <a:endCxn id="20" idx="3"/>
              </p:cNvCxnSpPr>
              <p:nvPr/>
            </p:nvCxnSpPr>
            <p:spPr>
              <a:xfrm flipH="1">
                <a:off x="2743200" y="4572000"/>
                <a:ext cx="381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9394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Works: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However, this is a rule!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PyGic</a:t>
            </a:r>
            <a:r>
              <a:rPr lang="en-US" dirty="0" smtClean="0"/>
              <a:t> needs to determine if the hypotheses are true to infer that the conclusion is true.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PyGic</a:t>
            </a:r>
            <a:r>
              <a:rPr lang="en-US" dirty="0" smtClean="0"/>
              <a:t> will consider each hypothesis as a new query, and determine if each hypothesis is true.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2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The new query is</a:t>
            </a:r>
          </a:p>
          <a:p>
            <a:pPr marL="0" indent="0" algn="ctr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father(?who#1, ?son#3)</a:t>
            </a:r>
          </a:p>
          <a:p>
            <a:pPr marL="0" indent="0" algn="ctr">
              <a:buNone/>
            </a:pPr>
            <a:endParaRPr lang="en-US" sz="2800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sz="2800" dirty="0" err="1" smtClean="0">
                <a:latin typeface="+mj-lt"/>
                <a:cs typeface="Consolas" pitchFamily="49" charset="0"/>
              </a:rPr>
              <a:t>PyGic</a:t>
            </a:r>
            <a:r>
              <a:rPr lang="en-US" sz="2800" dirty="0" smtClean="0">
                <a:latin typeface="+mj-lt"/>
                <a:cs typeface="Consolas" pitchFamily="49" charset="0"/>
              </a:rPr>
              <a:t> searches for facts and rule conclusions that match this query. </a:t>
            </a:r>
            <a:r>
              <a:rPr lang="en-US" sz="2800" dirty="0"/>
              <a:t>There are three such facts:</a:t>
            </a:r>
          </a:p>
          <a:p>
            <a:pPr marL="0" indent="0" algn="ctr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father(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james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, harry)</a:t>
            </a:r>
          </a:p>
          <a:p>
            <a:pPr marL="0" indent="0" algn="ctr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father(harry, 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albus_severus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 algn="ctr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father(harry, 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james_sirius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70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err="1" smtClean="0"/>
              <a:t>PyGic</a:t>
            </a:r>
            <a:r>
              <a:rPr lang="en-US" dirty="0" smtClean="0"/>
              <a:t> picks a fact: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father(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james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harry)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father(harry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albus_severus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father(harry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james_sirius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1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800" dirty="0" err="1" smtClean="0"/>
              <a:t>PyGic</a:t>
            </a:r>
            <a:r>
              <a:rPr lang="en-US" sz="2800" dirty="0" smtClean="0"/>
              <a:t> prepares an </a:t>
            </a:r>
            <a:r>
              <a:rPr lang="en-US" sz="2800" i="1" dirty="0" smtClean="0"/>
              <a:t>empty frame</a:t>
            </a:r>
            <a:r>
              <a:rPr lang="en-US" sz="2800" dirty="0" smtClean="0"/>
              <a:t>, </a:t>
            </a:r>
            <a:r>
              <a:rPr lang="en-US" sz="2800" i="1" dirty="0" smtClean="0"/>
              <a:t>which extends</a:t>
            </a:r>
            <a:r>
              <a:rPr lang="en-US" sz="2800" dirty="0" smtClean="0"/>
              <a:t> the previous frame.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 smtClean="0"/>
          </a:p>
        </p:txBody>
      </p:sp>
      <p:sp>
        <p:nvSpPr>
          <p:cNvPr id="19" name="Rectangle 18"/>
          <p:cNvSpPr/>
          <p:nvPr/>
        </p:nvSpPr>
        <p:spPr>
          <a:xfrm rot="21405125">
            <a:off x="3885824" y="4982252"/>
            <a:ext cx="3812885" cy="1295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+mj-lt"/>
              </a:rPr>
              <a:t>This is very different from the environment diagrams we studied earlier.</a:t>
            </a:r>
          </a:p>
          <a:p>
            <a:pPr algn="ctr"/>
            <a:r>
              <a:rPr lang="en-US" sz="1600" dirty="0" smtClean="0">
                <a:latin typeface="+mj-lt"/>
              </a:rPr>
              <a:t>Variables could not be assigned to variables!</a:t>
            </a:r>
            <a:endParaRPr lang="en-US" sz="1600" dirty="0">
              <a:latin typeface="+mj-lt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66700" y="2895600"/>
            <a:ext cx="8610600" cy="1828800"/>
            <a:chOff x="266700" y="3886200"/>
            <a:chExt cx="8610600" cy="1828800"/>
          </a:xfrm>
        </p:grpSpPr>
        <p:grpSp>
          <p:nvGrpSpPr>
            <p:cNvPr id="18" name="Group 17"/>
            <p:cNvGrpSpPr/>
            <p:nvPr/>
          </p:nvGrpSpPr>
          <p:grpSpPr>
            <a:xfrm>
              <a:off x="2781300" y="3886200"/>
              <a:ext cx="6096000" cy="1828800"/>
              <a:chOff x="685800" y="3276600"/>
              <a:chExt cx="6096000" cy="18288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4648200" y="3276600"/>
                <a:ext cx="2133600" cy="1828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85800" y="3276600"/>
                <a:ext cx="3429000" cy="1828800"/>
                <a:chOff x="2971800" y="3810000"/>
                <a:chExt cx="3429000" cy="1828800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2971800" y="3810000"/>
                  <a:ext cx="3429000" cy="18288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3048000" y="4038600"/>
                  <a:ext cx="9525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Consolas" pitchFamily="49" charset="0"/>
                      <a:cs typeface="Consolas" pitchFamily="49" charset="0"/>
                    </a:rPr>
                    <a:t>?who#1</a:t>
                  </a:r>
                  <a:endParaRPr lang="en-US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4953000" y="4038600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>
                      <a:latin typeface="Consolas" pitchFamily="49" charset="0"/>
                      <a:cs typeface="Consolas" pitchFamily="49" charset="0"/>
                    </a:rPr>
                    <a:t>james</a:t>
                  </a:r>
                  <a:endParaRPr lang="en-US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  <p:cxnSp>
              <p:nvCxnSpPr>
                <p:cNvPr id="12" name="Straight Arrow Connector 11"/>
                <p:cNvCxnSpPr/>
                <p:nvPr/>
              </p:nvCxnSpPr>
              <p:spPr>
                <a:xfrm>
                  <a:off x="4648200" y="4223266"/>
                  <a:ext cx="304800" cy="0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3" name="TextBox 12"/>
                <p:cNvSpPr txBox="1"/>
                <p:nvPr/>
              </p:nvSpPr>
              <p:spPr>
                <a:xfrm>
                  <a:off x="3048000" y="4355068"/>
                  <a:ext cx="1676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Consolas" pitchFamily="49" charset="0"/>
                      <a:cs typeface="Consolas" pitchFamily="49" charset="0"/>
                    </a:rPr>
                    <a:t>?grandson#2</a:t>
                  </a:r>
                  <a:endParaRPr lang="en-US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4953000" y="4355068"/>
                  <a:ext cx="1447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Consolas" pitchFamily="49" charset="0"/>
                      <a:cs typeface="Consolas" pitchFamily="49" charset="0"/>
                    </a:rPr>
                    <a:t>?grandson</a:t>
                  </a:r>
                </a:p>
              </p:txBody>
            </p:sp>
            <p:cxnSp>
              <p:nvCxnSpPr>
                <p:cNvPr id="15" name="Straight Arrow Connector 14"/>
                <p:cNvCxnSpPr>
                  <a:endCxn id="14" idx="1"/>
                </p:cNvCxnSpPr>
                <p:nvPr/>
              </p:nvCxnSpPr>
              <p:spPr>
                <a:xfrm>
                  <a:off x="4648200" y="4539734"/>
                  <a:ext cx="304800" cy="0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" name="Straight Arrow Connector 16"/>
              <p:cNvCxnSpPr>
                <a:stCxn id="4" idx="1"/>
              </p:cNvCxnSpPr>
              <p:nvPr/>
            </p:nvCxnSpPr>
            <p:spPr>
              <a:xfrm flipH="1">
                <a:off x="4114800" y="4191000"/>
                <a:ext cx="5334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266700" y="3886200"/>
              <a:ext cx="2514600" cy="1828800"/>
              <a:chOff x="609600" y="3657600"/>
              <a:chExt cx="2514600" cy="18288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609600" y="3657600"/>
                <a:ext cx="2133600" cy="1828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Arrow Connector 22"/>
              <p:cNvCxnSpPr>
                <a:endCxn id="22" idx="3"/>
              </p:cNvCxnSpPr>
              <p:nvPr/>
            </p:nvCxnSpPr>
            <p:spPr>
              <a:xfrm flipH="1">
                <a:off x="2743200" y="4572000"/>
                <a:ext cx="381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7809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Works: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To match the query</a:t>
            </a:r>
          </a:p>
          <a:p>
            <a:pPr marL="0" indent="0" algn="ctr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father(?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who#1, ?son#3)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with the fact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father(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james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harry)</a:t>
            </a:r>
            <a:r>
              <a:rPr lang="en-US" dirty="0" smtClean="0">
                <a:latin typeface="+mj-lt"/>
                <a:cs typeface="Consolas" pitchFamily="49" charset="0"/>
              </a:rPr>
              <a:t>,</a:t>
            </a:r>
          </a:p>
          <a:p>
            <a:pPr marL="0" indent="0" algn="ctr">
              <a:buNone/>
            </a:pPr>
            <a:r>
              <a:rPr lang="en-US" dirty="0" err="1" smtClean="0">
                <a:latin typeface="+mj-lt"/>
                <a:cs typeface="Consolas" pitchFamily="49" charset="0"/>
              </a:rPr>
              <a:t>PyGic</a:t>
            </a:r>
            <a:r>
              <a:rPr lang="en-US" dirty="0" smtClean="0">
                <a:latin typeface="+mj-lt"/>
                <a:cs typeface="Consolas" pitchFamily="49" charset="0"/>
              </a:rPr>
              <a:t> must check if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?who#1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james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?son#3 = harry</a:t>
            </a:r>
            <a:r>
              <a:rPr lang="en-US" dirty="0" smtClean="0">
                <a:latin typeface="+mj-lt"/>
                <a:cs typeface="Consolas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048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Works: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dirty="0" err="1" smtClean="0">
                <a:latin typeface="+mj-lt"/>
                <a:cs typeface="Consolas" pitchFamily="49" charset="0"/>
              </a:rPr>
              <a:t>PyGic</a:t>
            </a:r>
            <a:r>
              <a:rPr lang="en-US" dirty="0" smtClean="0">
                <a:latin typeface="+mj-lt"/>
                <a:cs typeface="Consolas" pitchFamily="49" charset="0"/>
              </a:rPr>
              <a:t> checks if the variables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?who#1</a:t>
            </a:r>
            <a:r>
              <a:rPr lang="en-US" dirty="0" smtClean="0">
                <a:latin typeface="+mj-lt"/>
                <a:cs typeface="Consolas" pitchFamily="49" charset="0"/>
              </a:rPr>
              <a:t> or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?son#3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have any values in the current frame or its parent.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66700" y="3733800"/>
            <a:ext cx="8610600" cy="1828800"/>
            <a:chOff x="-266700" y="3733800"/>
            <a:chExt cx="8610600" cy="1828800"/>
          </a:xfrm>
        </p:grpSpPr>
        <p:grpSp>
          <p:nvGrpSpPr>
            <p:cNvPr id="16" name="Group 15"/>
            <p:cNvGrpSpPr/>
            <p:nvPr/>
          </p:nvGrpSpPr>
          <p:grpSpPr>
            <a:xfrm>
              <a:off x="2247900" y="3733800"/>
              <a:ext cx="6096000" cy="1828800"/>
              <a:chOff x="685800" y="3276600"/>
              <a:chExt cx="6096000" cy="18288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4648200" y="3276600"/>
                <a:ext cx="2133600" cy="1828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685800" y="3276600"/>
                <a:ext cx="3429000" cy="1828800"/>
                <a:chOff x="2971800" y="3810000"/>
                <a:chExt cx="3429000" cy="1828800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2971800" y="3810000"/>
                  <a:ext cx="3429000" cy="18288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3048000" y="4038600"/>
                  <a:ext cx="9525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Consolas" pitchFamily="49" charset="0"/>
                      <a:cs typeface="Consolas" pitchFamily="49" charset="0"/>
                    </a:rPr>
                    <a:t>?who#1</a:t>
                  </a:r>
                  <a:endParaRPr lang="en-US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4953000" y="4038600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>
                      <a:latin typeface="Consolas" pitchFamily="49" charset="0"/>
                      <a:cs typeface="Consolas" pitchFamily="49" charset="0"/>
                    </a:rPr>
                    <a:t>james</a:t>
                  </a:r>
                  <a:endParaRPr lang="en-US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4648200" y="4223266"/>
                  <a:ext cx="304800" cy="0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Box 23"/>
                <p:cNvSpPr txBox="1"/>
                <p:nvPr/>
              </p:nvSpPr>
              <p:spPr>
                <a:xfrm>
                  <a:off x="3048000" y="4355068"/>
                  <a:ext cx="1676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Consolas" pitchFamily="49" charset="0"/>
                      <a:cs typeface="Consolas" pitchFamily="49" charset="0"/>
                    </a:rPr>
                    <a:t>?grandson#2</a:t>
                  </a:r>
                  <a:endParaRPr lang="en-US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4953000" y="4355068"/>
                  <a:ext cx="1447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Consolas" pitchFamily="49" charset="0"/>
                      <a:cs typeface="Consolas" pitchFamily="49" charset="0"/>
                    </a:rPr>
                    <a:t>?grandson</a:t>
                  </a:r>
                </a:p>
              </p:txBody>
            </p:sp>
            <p:cxnSp>
              <p:nvCxnSpPr>
                <p:cNvPr id="26" name="Straight Arrow Connector 25"/>
                <p:cNvCxnSpPr>
                  <a:endCxn id="25" idx="1"/>
                </p:cNvCxnSpPr>
                <p:nvPr/>
              </p:nvCxnSpPr>
              <p:spPr>
                <a:xfrm>
                  <a:off x="4648200" y="4539734"/>
                  <a:ext cx="304800" cy="0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Straight Arrow Connector 18"/>
              <p:cNvCxnSpPr>
                <a:stCxn id="17" idx="1"/>
              </p:cNvCxnSpPr>
              <p:nvPr/>
            </p:nvCxnSpPr>
            <p:spPr>
              <a:xfrm flipH="1">
                <a:off x="4114800" y="4191000"/>
                <a:ext cx="5334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-266700" y="3733800"/>
              <a:ext cx="2514600" cy="1828800"/>
              <a:chOff x="609600" y="3657600"/>
              <a:chExt cx="2514600" cy="18288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609600" y="3657600"/>
                <a:ext cx="2133600" cy="1828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Arrow Connector 29"/>
              <p:cNvCxnSpPr>
                <a:endCxn id="29" idx="3"/>
              </p:cNvCxnSpPr>
              <p:nvPr/>
            </p:nvCxnSpPr>
            <p:spPr>
              <a:xfrm flipH="1">
                <a:off x="2743200" y="4572000"/>
                <a:ext cx="381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20854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Works: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/>
          </a:bodyPr>
          <a:lstStyle/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?who#1</a:t>
            </a:r>
            <a:r>
              <a:rPr lang="en-US" dirty="0" smtClean="0">
                <a:latin typeface="+mj-lt"/>
                <a:cs typeface="Consolas" pitchFamily="49" charset="0"/>
              </a:rPr>
              <a:t> has a value, but that value matches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james</a:t>
            </a:r>
            <a:r>
              <a:rPr lang="en-US" dirty="0" smtClean="0">
                <a:latin typeface="+mj-lt"/>
                <a:cs typeface="Consolas" pitchFamily="49" charset="0"/>
              </a:rPr>
              <a:t>.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There are no bindings for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?son#3</a:t>
            </a:r>
            <a:r>
              <a:rPr lang="en-US" dirty="0" smtClean="0">
                <a:latin typeface="+mj-lt"/>
                <a:cs typeface="Consolas" pitchFamily="49" charset="0"/>
              </a:rPr>
              <a:t>.</a:t>
            </a:r>
          </a:p>
          <a:p>
            <a:pPr marL="0" indent="0" algn="ctr">
              <a:buNone/>
            </a:pPr>
            <a:endParaRPr lang="en-US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+mj-lt"/>
                <a:cs typeface="Consolas" pitchFamily="49" charset="0"/>
              </a:rPr>
              <a:t>PyGic</a:t>
            </a:r>
            <a:r>
              <a:rPr lang="en-US" dirty="0" smtClean="0">
                <a:latin typeface="+mj-lt"/>
                <a:cs typeface="Consolas" pitchFamily="49" charset="0"/>
              </a:rPr>
              <a:t> binds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?son#3</a:t>
            </a:r>
            <a:r>
              <a:rPr lang="en-US" dirty="0" smtClean="0">
                <a:latin typeface="+mj-lt"/>
                <a:cs typeface="Consolas" pitchFamily="49" charset="0"/>
              </a:rPr>
              <a:t>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harry</a:t>
            </a:r>
            <a:r>
              <a:rPr lang="en-US" dirty="0" smtClean="0">
                <a:latin typeface="+mj-lt"/>
                <a:cs typeface="Consolas" pitchFamily="49" charset="0"/>
              </a:rPr>
              <a:t>.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The query has been successfully unified with a fact.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6700" y="2895600"/>
            <a:ext cx="8610600" cy="1828800"/>
            <a:chOff x="266700" y="2895600"/>
            <a:chExt cx="8610600" cy="1828800"/>
          </a:xfrm>
        </p:grpSpPr>
        <p:grpSp>
          <p:nvGrpSpPr>
            <p:cNvPr id="6" name="Group 5"/>
            <p:cNvGrpSpPr/>
            <p:nvPr/>
          </p:nvGrpSpPr>
          <p:grpSpPr>
            <a:xfrm>
              <a:off x="2781300" y="2895600"/>
              <a:ext cx="6096000" cy="1828800"/>
              <a:chOff x="1524000" y="2514600"/>
              <a:chExt cx="6096000" cy="1828800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1524000" y="2514600"/>
                <a:ext cx="6096000" cy="1828800"/>
                <a:chOff x="685800" y="3276600"/>
                <a:chExt cx="6096000" cy="1828800"/>
              </a:xfrm>
            </p:grpSpPr>
            <p:sp>
              <p:nvSpPr>
                <p:cNvPr id="18" name="Rectangle 17"/>
                <p:cNvSpPr/>
                <p:nvPr/>
              </p:nvSpPr>
              <p:spPr>
                <a:xfrm>
                  <a:off x="4648200" y="3276600"/>
                  <a:ext cx="2133600" cy="18288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9" name="Group 18"/>
                <p:cNvGrpSpPr/>
                <p:nvPr/>
              </p:nvGrpSpPr>
              <p:grpSpPr>
                <a:xfrm>
                  <a:off x="685800" y="3276600"/>
                  <a:ext cx="3429000" cy="1828800"/>
                  <a:chOff x="2971800" y="3810000"/>
                  <a:chExt cx="3429000" cy="1828800"/>
                </a:xfrm>
              </p:grpSpPr>
              <p:sp>
                <p:nvSpPr>
                  <p:cNvPr id="21" name="Rectangle 20"/>
                  <p:cNvSpPr/>
                  <p:nvPr/>
                </p:nvSpPr>
                <p:spPr>
                  <a:xfrm>
                    <a:off x="2971800" y="3810000"/>
                    <a:ext cx="3429000" cy="1828800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3048000" y="4038600"/>
                    <a:ext cx="9525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Consolas" pitchFamily="49" charset="0"/>
                        <a:cs typeface="Consolas" pitchFamily="49" charset="0"/>
                      </a:rPr>
                      <a:t>?who#1</a:t>
                    </a:r>
                    <a:endParaRPr lang="en-US" dirty="0">
                      <a:latin typeface="Consolas" pitchFamily="49" charset="0"/>
                      <a:cs typeface="Consolas" pitchFamily="49" charset="0"/>
                    </a:endParaRPr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4953000" y="4038600"/>
                    <a:ext cx="8382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err="1" smtClean="0">
                        <a:latin typeface="Consolas" pitchFamily="49" charset="0"/>
                        <a:cs typeface="Consolas" pitchFamily="49" charset="0"/>
                      </a:rPr>
                      <a:t>james</a:t>
                    </a:r>
                    <a:endParaRPr lang="en-US" dirty="0">
                      <a:latin typeface="Consolas" pitchFamily="49" charset="0"/>
                      <a:cs typeface="Consolas" pitchFamily="49" charset="0"/>
                    </a:endParaRPr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4648200" y="4223266"/>
                    <a:ext cx="304800" cy="0"/>
                  </a:xfrm>
                  <a:prstGeom prst="straightConnector1">
                    <a:avLst/>
                  </a:prstGeom>
                  <a:ln w="19050"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3048000" y="4355068"/>
                    <a:ext cx="16764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Consolas" pitchFamily="49" charset="0"/>
                        <a:cs typeface="Consolas" pitchFamily="49" charset="0"/>
                      </a:rPr>
                      <a:t>?grandson#2</a:t>
                    </a:r>
                    <a:endParaRPr lang="en-US" dirty="0">
                      <a:latin typeface="Consolas" pitchFamily="49" charset="0"/>
                      <a:cs typeface="Consolas" pitchFamily="49" charset="0"/>
                    </a:endParaRPr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4953000" y="4355068"/>
                    <a:ext cx="1447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>
                        <a:latin typeface="Consolas" pitchFamily="49" charset="0"/>
                        <a:cs typeface="Consolas" pitchFamily="49" charset="0"/>
                      </a:rPr>
                      <a:t>?grandson</a:t>
                    </a:r>
                  </a:p>
                </p:txBody>
              </p:sp>
              <p:cxnSp>
                <p:nvCxnSpPr>
                  <p:cNvPr id="27" name="Straight Arrow Connector 26"/>
                  <p:cNvCxnSpPr>
                    <a:endCxn id="26" idx="1"/>
                  </p:cNvCxnSpPr>
                  <p:nvPr/>
                </p:nvCxnSpPr>
                <p:spPr>
                  <a:xfrm>
                    <a:off x="4648200" y="4539734"/>
                    <a:ext cx="304800" cy="0"/>
                  </a:xfrm>
                  <a:prstGeom prst="straightConnector1">
                    <a:avLst/>
                  </a:prstGeom>
                  <a:ln w="19050"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" name="Straight Arrow Connector 19"/>
                <p:cNvCxnSpPr>
                  <a:stCxn id="18" idx="1"/>
                </p:cNvCxnSpPr>
                <p:nvPr/>
              </p:nvCxnSpPr>
              <p:spPr>
                <a:xfrm flipH="1">
                  <a:off x="4114800" y="4191000"/>
                  <a:ext cx="533400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TextBox 27"/>
              <p:cNvSpPr txBox="1"/>
              <p:nvPr/>
            </p:nvSpPr>
            <p:spPr>
              <a:xfrm>
                <a:off x="5540828" y="2754868"/>
                <a:ext cx="10123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?son#3</a:t>
                </a:r>
                <a:endParaRPr lang="en-US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760028" y="2754868"/>
                <a:ext cx="859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harry</a:t>
                </a:r>
                <a:endParaRPr lang="en-US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30" name="Straight Arrow Connector 29"/>
              <p:cNvCxnSpPr>
                <a:endCxn id="29" idx="1"/>
              </p:cNvCxnSpPr>
              <p:nvPr/>
            </p:nvCxnSpPr>
            <p:spPr>
              <a:xfrm>
                <a:off x="6455228" y="2939534"/>
                <a:ext cx="304800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266700" y="2895600"/>
              <a:ext cx="2514600" cy="1828800"/>
              <a:chOff x="609600" y="3657600"/>
              <a:chExt cx="2514600" cy="18288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609600" y="3657600"/>
                <a:ext cx="2133600" cy="1828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Arrow Connector 35"/>
              <p:cNvCxnSpPr>
                <a:endCxn id="35" idx="3"/>
              </p:cNvCxnSpPr>
              <p:nvPr/>
            </p:nvCxnSpPr>
            <p:spPr>
              <a:xfrm flipH="1">
                <a:off x="2743200" y="4572000"/>
                <a:ext cx="381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4378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The first hypothesis in the body of the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grandfather</a:t>
            </a:r>
            <a:r>
              <a:rPr lang="en-US" sz="2800" dirty="0" smtClean="0"/>
              <a:t> rule is true. Now, we check the second hypothesis </a:t>
            </a:r>
          </a:p>
          <a:p>
            <a:pPr marL="0" indent="0" algn="ctr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father(?son#3, ?grandson#2)</a:t>
            </a:r>
          </a:p>
          <a:p>
            <a:pPr marL="0" indent="0" algn="ctr">
              <a:buNone/>
            </a:pPr>
            <a:endParaRPr lang="en-US" sz="2800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sz="2800" dirty="0" err="1" smtClean="0">
                <a:latin typeface="+mj-lt"/>
                <a:cs typeface="Consolas" pitchFamily="49" charset="0"/>
              </a:rPr>
              <a:t>PyGic</a:t>
            </a:r>
            <a:r>
              <a:rPr lang="en-US" sz="2800" dirty="0" smtClean="0">
                <a:latin typeface="+mj-lt"/>
                <a:cs typeface="Consolas" pitchFamily="49" charset="0"/>
              </a:rPr>
              <a:t> searches for facts and rule conclusions that match this query. </a:t>
            </a:r>
            <a:r>
              <a:rPr lang="en-US" sz="2800" dirty="0"/>
              <a:t>There are three such facts:</a:t>
            </a:r>
          </a:p>
          <a:p>
            <a:pPr marL="0" indent="0" algn="ctr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father(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james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, harry)</a:t>
            </a:r>
          </a:p>
          <a:p>
            <a:pPr marL="0" indent="0" algn="ctr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father(harry, 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albus_severus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 algn="ctr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father(harry, 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james_sirius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35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PyGic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we asserted the following fact: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P?&gt; fact doctor(&lt;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christopher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david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matt&gt;)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would the interpreter print in response to the following queries?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P?&gt; doctor(?who)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P?&gt; doctor(&lt;?who&gt;)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P?&gt;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doctor(&lt;?ninth, ?tenth, ?eleventh&gt;)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P?&gt; doctor(&lt;?ninth | ?rest&gt;)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P?&gt; doctor(&lt;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christopher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?tenth | ?eleventh&gt;)</a:t>
            </a:r>
          </a:p>
        </p:txBody>
      </p:sp>
    </p:spTree>
    <p:extLst>
      <p:ext uri="{BB962C8B-B14F-4D97-AF65-F5344CB8AC3E}">
        <p14:creationId xmlns:p14="http://schemas.microsoft.com/office/powerpoint/2010/main" val="146885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err="1" smtClean="0"/>
              <a:t>PyGic</a:t>
            </a:r>
            <a:r>
              <a:rPr lang="en-US" dirty="0" smtClean="0"/>
              <a:t> picks a fact: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father(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james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harry)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father(harry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albus_severus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father(harry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james_sirius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65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 err="1" smtClean="0"/>
              <a:t>PyGic</a:t>
            </a:r>
            <a:r>
              <a:rPr lang="en-US" sz="2800" dirty="0" smtClean="0"/>
              <a:t> prepares another empty frame, </a:t>
            </a:r>
            <a:r>
              <a:rPr lang="en-US" sz="2800" i="1" dirty="0" smtClean="0"/>
              <a:t>which extends </a:t>
            </a:r>
            <a:r>
              <a:rPr lang="en-US" sz="2800" dirty="0" smtClean="0"/>
              <a:t>the previous frame.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565679" y="3886200"/>
            <a:ext cx="8012643" cy="1292656"/>
            <a:chOff x="381000" y="3886200"/>
            <a:chExt cx="8012643" cy="1292656"/>
          </a:xfrm>
        </p:grpSpPr>
        <p:grpSp>
          <p:nvGrpSpPr>
            <p:cNvPr id="6" name="Group 5"/>
            <p:cNvGrpSpPr/>
            <p:nvPr/>
          </p:nvGrpSpPr>
          <p:grpSpPr>
            <a:xfrm>
              <a:off x="2199672" y="3886200"/>
              <a:ext cx="6193971" cy="1292655"/>
              <a:chOff x="206829" y="3886200"/>
              <a:chExt cx="8763000" cy="1828800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206829" y="3886200"/>
                <a:ext cx="8763000" cy="1828800"/>
                <a:chOff x="1524000" y="3886200"/>
                <a:chExt cx="8763000" cy="18288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1524000" y="3886200"/>
                  <a:ext cx="6096000" cy="1828800"/>
                  <a:chOff x="685800" y="3276600"/>
                  <a:chExt cx="6096000" cy="1828800"/>
                </a:xfrm>
              </p:grpSpPr>
              <p:sp>
                <p:nvSpPr>
                  <p:cNvPr id="4" name="Rectangle 3"/>
                  <p:cNvSpPr/>
                  <p:nvPr/>
                </p:nvSpPr>
                <p:spPr>
                  <a:xfrm>
                    <a:off x="4648200" y="3276600"/>
                    <a:ext cx="2133600" cy="1828800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/>
                  </a:p>
                </p:txBody>
              </p:sp>
              <p:grpSp>
                <p:nvGrpSpPr>
                  <p:cNvPr id="8" name="Group 7"/>
                  <p:cNvGrpSpPr/>
                  <p:nvPr/>
                </p:nvGrpSpPr>
                <p:grpSpPr>
                  <a:xfrm>
                    <a:off x="685800" y="3276600"/>
                    <a:ext cx="3429000" cy="1828800"/>
                    <a:chOff x="2971800" y="3810000"/>
                    <a:chExt cx="3429000" cy="1828800"/>
                  </a:xfrm>
                </p:grpSpPr>
                <p:sp>
                  <p:nvSpPr>
                    <p:cNvPr id="9" name="Rectangle 8"/>
                    <p:cNvSpPr/>
                    <p:nvPr/>
                  </p:nvSpPr>
                  <p:spPr>
                    <a:xfrm>
                      <a:off x="2971800" y="3810000"/>
                      <a:ext cx="3429000" cy="18288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/>
                    </a:p>
                  </p:txBody>
                </p:sp>
                <p:sp>
                  <p:nvSpPr>
                    <p:cNvPr id="10" name="TextBox 9"/>
                    <p:cNvSpPr txBox="1"/>
                    <p:nvPr/>
                  </p:nvSpPr>
                  <p:spPr>
                    <a:xfrm>
                      <a:off x="3047999" y="4038600"/>
                      <a:ext cx="1447397" cy="3918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onsolas" pitchFamily="49" charset="0"/>
                          <a:cs typeface="Consolas" pitchFamily="49" charset="0"/>
                        </a:rPr>
                        <a:t>?who#1</a:t>
                      </a:r>
                      <a:endParaRPr lang="en-US" sz="1200" dirty="0">
                        <a:latin typeface="Consolas" pitchFamily="49" charset="0"/>
                        <a:cs typeface="Consolas" pitchFamily="49" charset="0"/>
                      </a:endParaRPr>
                    </a:p>
                  </p:txBody>
                </p:sp>
                <p:sp>
                  <p:nvSpPr>
                    <p:cNvPr id="11" name="TextBox 10"/>
                    <p:cNvSpPr txBox="1"/>
                    <p:nvPr/>
                  </p:nvSpPr>
                  <p:spPr>
                    <a:xfrm>
                      <a:off x="4953000" y="4038600"/>
                      <a:ext cx="1267277" cy="3918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err="1" smtClean="0">
                          <a:latin typeface="Consolas" pitchFamily="49" charset="0"/>
                          <a:cs typeface="Consolas" pitchFamily="49" charset="0"/>
                        </a:rPr>
                        <a:t>james</a:t>
                      </a:r>
                      <a:endParaRPr lang="en-US" sz="1200" dirty="0">
                        <a:latin typeface="Consolas" pitchFamily="49" charset="0"/>
                        <a:cs typeface="Consolas" pitchFamily="49" charset="0"/>
                      </a:endParaRPr>
                    </a:p>
                  </p:txBody>
                </p:sp>
                <p:cxnSp>
                  <p:nvCxnSpPr>
                    <p:cNvPr id="12" name="Straight Arrow Connector 11"/>
                    <p:cNvCxnSpPr/>
                    <p:nvPr/>
                  </p:nvCxnSpPr>
                  <p:spPr>
                    <a:xfrm>
                      <a:off x="4648200" y="4223266"/>
                      <a:ext cx="304800" cy="0"/>
                    </a:xfrm>
                    <a:prstGeom prst="straightConnector1">
                      <a:avLst/>
                    </a:prstGeom>
                    <a:ln w="19050"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" name="TextBox 12"/>
                    <p:cNvSpPr txBox="1"/>
                    <p:nvPr/>
                  </p:nvSpPr>
                  <p:spPr>
                    <a:xfrm>
                      <a:off x="3048001" y="4355068"/>
                      <a:ext cx="1676400" cy="3918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onsolas" pitchFamily="49" charset="0"/>
                          <a:cs typeface="Consolas" pitchFamily="49" charset="0"/>
                        </a:rPr>
                        <a:t>?grandson#2</a:t>
                      </a:r>
                      <a:endParaRPr lang="en-US" sz="1200" dirty="0">
                        <a:latin typeface="Consolas" pitchFamily="49" charset="0"/>
                        <a:cs typeface="Consolas" pitchFamily="49" charset="0"/>
                      </a:endParaRPr>
                    </a:p>
                  </p:txBody>
                </p:sp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4953000" y="4355068"/>
                      <a:ext cx="1447800" cy="3918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>
                          <a:latin typeface="Consolas" pitchFamily="49" charset="0"/>
                          <a:cs typeface="Consolas" pitchFamily="49" charset="0"/>
                        </a:rPr>
                        <a:t>?grandson</a:t>
                      </a:r>
                    </a:p>
                  </p:txBody>
                </p:sp>
                <p:cxnSp>
                  <p:nvCxnSpPr>
                    <p:cNvPr id="15" name="Straight Arrow Connector 14"/>
                    <p:cNvCxnSpPr>
                      <a:endCxn id="14" idx="1"/>
                    </p:cNvCxnSpPr>
                    <p:nvPr/>
                  </p:nvCxnSpPr>
                  <p:spPr>
                    <a:xfrm>
                      <a:off x="4648200" y="4539735"/>
                      <a:ext cx="304799" cy="11278"/>
                    </a:xfrm>
                    <a:prstGeom prst="straightConnector1">
                      <a:avLst/>
                    </a:prstGeom>
                    <a:ln w="19050"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" name="Straight Arrow Connector 16"/>
                  <p:cNvCxnSpPr>
                    <a:stCxn id="4" idx="1"/>
                  </p:cNvCxnSpPr>
                  <p:nvPr/>
                </p:nvCxnSpPr>
                <p:spPr>
                  <a:xfrm flipH="1">
                    <a:off x="4114800" y="4191000"/>
                    <a:ext cx="533400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9" name="Rectangle 28"/>
                <p:cNvSpPr/>
                <p:nvPr/>
              </p:nvSpPr>
              <p:spPr>
                <a:xfrm>
                  <a:off x="8153400" y="3886200"/>
                  <a:ext cx="2133600" cy="18288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/>
                </a:p>
              </p:txBody>
            </p:sp>
            <p:cxnSp>
              <p:nvCxnSpPr>
                <p:cNvPr id="30" name="Straight Arrow Connector 29"/>
                <p:cNvCxnSpPr>
                  <a:stCxn id="29" idx="1"/>
                </p:cNvCxnSpPr>
                <p:nvPr/>
              </p:nvCxnSpPr>
              <p:spPr>
                <a:xfrm flipH="1">
                  <a:off x="7620000" y="4800600"/>
                  <a:ext cx="533400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TextBox 30"/>
              <p:cNvSpPr txBox="1"/>
              <p:nvPr/>
            </p:nvSpPr>
            <p:spPr>
              <a:xfrm>
                <a:off x="4191001" y="4147457"/>
                <a:ext cx="1012372" cy="391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Consolas" pitchFamily="49" charset="0"/>
                    <a:cs typeface="Consolas" pitchFamily="49" charset="0"/>
                  </a:rPr>
                  <a:t>?son#3</a:t>
                </a:r>
                <a:endParaRPr lang="en-US" sz="12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410199" y="4147457"/>
                <a:ext cx="859972" cy="391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Consolas" pitchFamily="49" charset="0"/>
                    <a:cs typeface="Consolas" pitchFamily="49" charset="0"/>
                  </a:rPr>
                  <a:t>harry</a:t>
                </a:r>
                <a:endParaRPr lang="en-US" sz="1200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33" name="Straight Arrow Connector 32"/>
              <p:cNvCxnSpPr>
                <a:endCxn id="32" idx="1"/>
              </p:cNvCxnSpPr>
              <p:nvPr/>
            </p:nvCxnSpPr>
            <p:spPr>
              <a:xfrm>
                <a:off x="5105400" y="4332123"/>
                <a:ext cx="304799" cy="11278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381000" y="3886200"/>
              <a:ext cx="1799852" cy="1292656"/>
              <a:chOff x="609600" y="3657600"/>
              <a:chExt cx="2514600" cy="18288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609600" y="3657600"/>
                <a:ext cx="2133600" cy="1828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Arrow Connector 35"/>
              <p:cNvCxnSpPr>
                <a:endCxn id="35" idx="3"/>
              </p:cNvCxnSpPr>
              <p:nvPr/>
            </p:nvCxnSpPr>
            <p:spPr>
              <a:xfrm flipH="1">
                <a:off x="2743200" y="4572000"/>
                <a:ext cx="381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5661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Works: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To match the query</a:t>
            </a:r>
          </a:p>
          <a:p>
            <a:pPr marL="0" indent="0" algn="ctr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father(?son#3, ?grandson#2)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with the fact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father(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james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harry)</a:t>
            </a:r>
            <a:r>
              <a:rPr lang="en-US" dirty="0" smtClean="0">
                <a:latin typeface="+mj-lt"/>
                <a:cs typeface="Consolas" pitchFamily="49" charset="0"/>
              </a:rPr>
              <a:t>,</a:t>
            </a:r>
          </a:p>
          <a:p>
            <a:pPr marL="0" indent="0" algn="ctr">
              <a:buNone/>
            </a:pPr>
            <a:r>
              <a:rPr lang="en-US" dirty="0" err="1" smtClean="0">
                <a:latin typeface="+mj-lt"/>
                <a:cs typeface="Consolas" pitchFamily="49" charset="0"/>
              </a:rPr>
              <a:t>PyGic</a:t>
            </a:r>
            <a:r>
              <a:rPr lang="en-US" dirty="0" smtClean="0">
                <a:latin typeface="+mj-lt"/>
                <a:cs typeface="Consolas" pitchFamily="49" charset="0"/>
              </a:rPr>
              <a:t> must check if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?son#3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james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?grandson#2 = harry</a:t>
            </a:r>
            <a:r>
              <a:rPr lang="en-US" dirty="0" smtClean="0">
                <a:latin typeface="+mj-lt"/>
                <a:cs typeface="Consolas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04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Works: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829" y="1600200"/>
            <a:ext cx="8762999" cy="4525963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dirty="0" err="1" smtClean="0">
                <a:latin typeface="+mj-lt"/>
                <a:cs typeface="Consolas" pitchFamily="49" charset="0"/>
              </a:rPr>
              <a:t>PyGic</a:t>
            </a:r>
            <a:r>
              <a:rPr lang="en-US" dirty="0" smtClean="0">
                <a:latin typeface="+mj-lt"/>
                <a:cs typeface="Consolas" pitchFamily="49" charset="0"/>
              </a:rPr>
              <a:t> checks if the variables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?son#3</a:t>
            </a:r>
            <a:r>
              <a:rPr lang="en-US" dirty="0" smtClean="0">
                <a:latin typeface="+mj-lt"/>
                <a:cs typeface="Consolas" pitchFamily="49" charset="0"/>
              </a:rPr>
              <a:t> or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?grandson#2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have any values in the current frame or its parents.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565679" y="3886200"/>
            <a:ext cx="8012643" cy="1292656"/>
            <a:chOff x="381000" y="3886200"/>
            <a:chExt cx="8012643" cy="1292656"/>
          </a:xfrm>
        </p:grpSpPr>
        <p:grpSp>
          <p:nvGrpSpPr>
            <p:cNvPr id="82" name="Group 81"/>
            <p:cNvGrpSpPr/>
            <p:nvPr/>
          </p:nvGrpSpPr>
          <p:grpSpPr>
            <a:xfrm>
              <a:off x="2199672" y="3886200"/>
              <a:ext cx="6193971" cy="1292655"/>
              <a:chOff x="206829" y="3886200"/>
              <a:chExt cx="8763000" cy="1828800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206829" y="3886200"/>
                <a:ext cx="8763000" cy="1828800"/>
                <a:chOff x="1524000" y="3886200"/>
                <a:chExt cx="8763000" cy="1828800"/>
              </a:xfrm>
            </p:grpSpPr>
            <p:grpSp>
              <p:nvGrpSpPr>
                <p:cNvPr id="90" name="Group 89"/>
                <p:cNvGrpSpPr/>
                <p:nvPr/>
              </p:nvGrpSpPr>
              <p:grpSpPr>
                <a:xfrm>
                  <a:off x="1524000" y="3886200"/>
                  <a:ext cx="6096000" cy="1828800"/>
                  <a:chOff x="685800" y="3276600"/>
                  <a:chExt cx="6096000" cy="1828800"/>
                </a:xfrm>
              </p:grpSpPr>
              <p:sp>
                <p:nvSpPr>
                  <p:cNvPr id="93" name="Rectangle 92"/>
                  <p:cNvSpPr/>
                  <p:nvPr/>
                </p:nvSpPr>
                <p:spPr>
                  <a:xfrm>
                    <a:off x="4648200" y="3276600"/>
                    <a:ext cx="2133600" cy="1828800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/>
                  </a:p>
                </p:txBody>
              </p:sp>
              <p:grpSp>
                <p:nvGrpSpPr>
                  <p:cNvPr id="94" name="Group 93"/>
                  <p:cNvGrpSpPr/>
                  <p:nvPr/>
                </p:nvGrpSpPr>
                <p:grpSpPr>
                  <a:xfrm>
                    <a:off x="685800" y="3276600"/>
                    <a:ext cx="3429000" cy="1828800"/>
                    <a:chOff x="2971800" y="3810000"/>
                    <a:chExt cx="3429000" cy="1828800"/>
                  </a:xfrm>
                </p:grpSpPr>
                <p:sp>
                  <p:nvSpPr>
                    <p:cNvPr id="96" name="Rectangle 95"/>
                    <p:cNvSpPr/>
                    <p:nvPr/>
                  </p:nvSpPr>
                  <p:spPr>
                    <a:xfrm>
                      <a:off x="2971800" y="3810000"/>
                      <a:ext cx="3429000" cy="18288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/>
                    </a:p>
                  </p:txBody>
                </p:sp>
                <p:sp>
                  <p:nvSpPr>
                    <p:cNvPr id="97" name="TextBox 96"/>
                    <p:cNvSpPr txBox="1"/>
                    <p:nvPr/>
                  </p:nvSpPr>
                  <p:spPr>
                    <a:xfrm>
                      <a:off x="3047999" y="4038600"/>
                      <a:ext cx="1447397" cy="3918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onsolas" pitchFamily="49" charset="0"/>
                          <a:cs typeface="Consolas" pitchFamily="49" charset="0"/>
                        </a:rPr>
                        <a:t>?who#1</a:t>
                      </a:r>
                      <a:endParaRPr lang="en-US" sz="1200" dirty="0">
                        <a:latin typeface="Consolas" pitchFamily="49" charset="0"/>
                        <a:cs typeface="Consolas" pitchFamily="49" charset="0"/>
                      </a:endParaRPr>
                    </a:p>
                  </p:txBody>
                </p:sp>
                <p:sp>
                  <p:nvSpPr>
                    <p:cNvPr id="98" name="TextBox 97"/>
                    <p:cNvSpPr txBox="1"/>
                    <p:nvPr/>
                  </p:nvSpPr>
                  <p:spPr>
                    <a:xfrm>
                      <a:off x="4953000" y="4038600"/>
                      <a:ext cx="1267277" cy="3918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err="1" smtClean="0">
                          <a:latin typeface="Consolas" pitchFamily="49" charset="0"/>
                          <a:cs typeface="Consolas" pitchFamily="49" charset="0"/>
                        </a:rPr>
                        <a:t>james</a:t>
                      </a:r>
                      <a:endParaRPr lang="en-US" sz="1200" dirty="0">
                        <a:latin typeface="Consolas" pitchFamily="49" charset="0"/>
                        <a:cs typeface="Consolas" pitchFamily="49" charset="0"/>
                      </a:endParaRPr>
                    </a:p>
                  </p:txBody>
                </p:sp>
                <p:cxnSp>
                  <p:nvCxnSpPr>
                    <p:cNvPr id="99" name="Straight Arrow Connector 98"/>
                    <p:cNvCxnSpPr/>
                    <p:nvPr/>
                  </p:nvCxnSpPr>
                  <p:spPr>
                    <a:xfrm>
                      <a:off x="4648200" y="4223266"/>
                      <a:ext cx="304800" cy="0"/>
                    </a:xfrm>
                    <a:prstGeom prst="straightConnector1">
                      <a:avLst/>
                    </a:prstGeom>
                    <a:ln w="19050"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0" name="TextBox 99"/>
                    <p:cNvSpPr txBox="1"/>
                    <p:nvPr/>
                  </p:nvSpPr>
                  <p:spPr>
                    <a:xfrm>
                      <a:off x="3048001" y="4355068"/>
                      <a:ext cx="1676400" cy="3918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onsolas" pitchFamily="49" charset="0"/>
                          <a:cs typeface="Consolas" pitchFamily="49" charset="0"/>
                        </a:rPr>
                        <a:t>?grandson#2</a:t>
                      </a:r>
                      <a:endParaRPr lang="en-US" sz="1200" dirty="0">
                        <a:latin typeface="Consolas" pitchFamily="49" charset="0"/>
                        <a:cs typeface="Consolas" pitchFamily="49" charset="0"/>
                      </a:endParaRPr>
                    </a:p>
                  </p:txBody>
                </p:sp>
                <p:sp>
                  <p:nvSpPr>
                    <p:cNvPr id="101" name="TextBox 100"/>
                    <p:cNvSpPr txBox="1"/>
                    <p:nvPr/>
                  </p:nvSpPr>
                  <p:spPr>
                    <a:xfrm>
                      <a:off x="4953000" y="4355068"/>
                      <a:ext cx="1447800" cy="3918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>
                          <a:latin typeface="Consolas" pitchFamily="49" charset="0"/>
                          <a:cs typeface="Consolas" pitchFamily="49" charset="0"/>
                        </a:rPr>
                        <a:t>?grandson</a:t>
                      </a:r>
                    </a:p>
                  </p:txBody>
                </p:sp>
                <p:cxnSp>
                  <p:nvCxnSpPr>
                    <p:cNvPr id="102" name="Straight Arrow Connector 101"/>
                    <p:cNvCxnSpPr>
                      <a:endCxn id="101" idx="1"/>
                    </p:cNvCxnSpPr>
                    <p:nvPr/>
                  </p:nvCxnSpPr>
                  <p:spPr>
                    <a:xfrm>
                      <a:off x="4648200" y="4539735"/>
                      <a:ext cx="304799" cy="11278"/>
                    </a:xfrm>
                    <a:prstGeom prst="straightConnector1">
                      <a:avLst/>
                    </a:prstGeom>
                    <a:ln w="19050"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5" name="Straight Arrow Connector 94"/>
                  <p:cNvCxnSpPr>
                    <a:stCxn id="93" idx="1"/>
                  </p:cNvCxnSpPr>
                  <p:nvPr/>
                </p:nvCxnSpPr>
                <p:spPr>
                  <a:xfrm flipH="1">
                    <a:off x="4114800" y="4191000"/>
                    <a:ext cx="533400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1" name="Rectangle 90"/>
                <p:cNvSpPr/>
                <p:nvPr/>
              </p:nvSpPr>
              <p:spPr>
                <a:xfrm>
                  <a:off x="8153400" y="3886200"/>
                  <a:ext cx="2133600" cy="18288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/>
                </a:p>
              </p:txBody>
            </p:sp>
            <p:cxnSp>
              <p:nvCxnSpPr>
                <p:cNvPr id="92" name="Straight Arrow Connector 91"/>
                <p:cNvCxnSpPr>
                  <a:stCxn id="91" idx="1"/>
                </p:cNvCxnSpPr>
                <p:nvPr/>
              </p:nvCxnSpPr>
              <p:spPr>
                <a:xfrm flipH="1">
                  <a:off x="7620000" y="4800600"/>
                  <a:ext cx="533400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7" name="TextBox 86"/>
              <p:cNvSpPr txBox="1"/>
              <p:nvPr/>
            </p:nvSpPr>
            <p:spPr>
              <a:xfrm>
                <a:off x="4191001" y="4147457"/>
                <a:ext cx="1012372" cy="391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Consolas" pitchFamily="49" charset="0"/>
                    <a:cs typeface="Consolas" pitchFamily="49" charset="0"/>
                  </a:rPr>
                  <a:t>?son#3</a:t>
                </a:r>
                <a:endParaRPr lang="en-US" sz="12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5410199" y="4147457"/>
                <a:ext cx="859972" cy="391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Consolas" pitchFamily="49" charset="0"/>
                    <a:cs typeface="Consolas" pitchFamily="49" charset="0"/>
                  </a:rPr>
                  <a:t>harry</a:t>
                </a:r>
                <a:endParaRPr lang="en-US" sz="1200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89" name="Straight Arrow Connector 88"/>
              <p:cNvCxnSpPr>
                <a:endCxn id="88" idx="1"/>
              </p:cNvCxnSpPr>
              <p:nvPr/>
            </p:nvCxnSpPr>
            <p:spPr>
              <a:xfrm>
                <a:off x="5105400" y="4332123"/>
                <a:ext cx="304799" cy="11278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>
              <a:off x="381000" y="3886200"/>
              <a:ext cx="1799852" cy="1292656"/>
              <a:chOff x="609600" y="3657600"/>
              <a:chExt cx="2514600" cy="1828800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609600" y="3657600"/>
                <a:ext cx="2133600" cy="1828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5" name="Straight Arrow Connector 84"/>
              <p:cNvCxnSpPr>
                <a:endCxn id="84" idx="3"/>
              </p:cNvCxnSpPr>
              <p:nvPr/>
            </p:nvCxnSpPr>
            <p:spPr>
              <a:xfrm flipH="1">
                <a:off x="2743200" y="4572000"/>
                <a:ext cx="381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2389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Works: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?son#3</a:t>
            </a:r>
            <a:r>
              <a:rPr lang="en-US" dirty="0" smtClean="0">
                <a:latin typeface="+mj-lt"/>
                <a:cs typeface="Consolas" pitchFamily="49" charset="0"/>
              </a:rPr>
              <a:t> has a value, which does </a:t>
            </a:r>
            <a:r>
              <a:rPr lang="en-US" i="1" dirty="0" smtClean="0">
                <a:latin typeface="+mj-lt"/>
                <a:cs typeface="Consolas" pitchFamily="49" charset="0"/>
              </a:rPr>
              <a:t>not </a:t>
            </a:r>
            <a:r>
              <a:rPr lang="en-US" dirty="0" smtClean="0">
                <a:latin typeface="+mj-lt"/>
                <a:cs typeface="Consolas" pitchFamily="49" charset="0"/>
              </a:rPr>
              <a:t>match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james</a:t>
            </a:r>
            <a:r>
              <a:rPr lang="en-US" dirty="0" smtClean="0">
                <a:latin typeface="+mj-lt"/>
                <a:cs typeface="Consolas" pitchFamily="49" charset="0"/>
              </a:rPr>
              <a:t>.</a:t>
            </a:r>
            <a:endParaRPr lang="en-US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The query is </a:t>
            </a:r>
            <a:r>
              <a:rPr lang="en-US" i="1" dirty="0" smtClean="0">
                <a:latin typeface="+mj-lt"/>
                <a:cs typeface="Consolas" pitchFamily="49" charset="0"/>
              </a:rPr>
              <a:t>not</a:t>
            </a:r>
            <a:r>
              <a:rPr lang="en-US" dirty="0" smtClean="0">
                <a:latin typeface="+mj-lt"/>
                <a:cs typeface="Consolas" pitchFamily="49" charset="0"/>
              </a:rPr>
              <a:t> true, given the existing bindings.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65679" y="3279344"/>
            <a:ext cx="8012643" cy="1292656"/>
            <a:chOff x="381000" y="3886200"/>
            <a:chExt cx="8012643" cy="1292656"/>
          </a:xfrm>
        </p:grpSpPr>
        <p:grpSp>
          <p:nvGrpSpPr>
            <p:cNvPr id="50" name="Group 49"/>
            <p:cNvGrpSpPr/>
            <p:nvPr/>
          </p:nvGrpSpPr>
          <p:grpSpPr>
            <a:xfrm>
              <a:off x="2199672" y="3886200"/>
              <a:ext cx="6193971" cy="1292655"/>
              <a:chOff x="206829" y="3886200"/>
              <a:chExt cx="8763000" cy="1828800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206829" y="3886200"/>
                <a:ext cx="8763000" cy="1828800"/>
                <a:chOff x="1524000" y="3886200"/>
                <a:chExt cx="8763000" cy="1828800"/>
              </a:xfrm>
            </p:grpSpPr>
            <p:grpSp>
              <p:nvGrpSpPr>
                <p:cNvPr id="58" name="Group 57"/>
                <p:cNvGrpSpPr/>
                <p:nvPr/>
              </p:nvGrpSpPr>
              <p:grpSpPr>
                <a:xfrm>
                  <a:off x="1524000" y="3886200"/>
                  <a:ext cx="6096000" cy="1828800"/>
                  <a:chOff x="685800" y="3276600"/>
                  <a:chExt cx="6096000" cy="1828800"/>
                </a:xfrm>
              </p:grpSpPr>
              <p:sp>
                <p:nvSpPr>
                  <p:cNvPr id="61" name="Rectangle 60"/>
                  <p:cNvSpPr/>
                  <p:nvPr/>
                </p:nvSpPr>
                <p:spPr>
                  <a:xfrm>
                    <a:off x="4648200" y="3276600"/>
                    <a:ext cx="2133600" cy="1828800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/>
                  </a:p>
                </p:txBody>
              </p:sp>
              <p:grpSp>
                <p:nvGrpSpPr>
                  <p:cNvPr id="62" name="Group 61"/>
                  <p:cNvGrpSpPr/>
                  <p:nvPr/>
                </p:nvGrpSpPr>
                <p:grpSpPr>
                  <a:xfrm>
                    <a:off x="685800" y="3276600"/>
                    <a:ext cx="3429000" cy="1828800"/>
                    <a:chOff x="2971800" y="3810000"/>
                    <a:chExt cx="3429000" cy="1828800"/>
                  </a:xfrm>
                </p:grpSpPr>
                <p:sp>
                  <p:nvSpPr>
                    <p:cNvPr id="64" name="Rectangle 63"/>
                    <p:cNvSpPr/>
                    <p:nvPr/>
                  </p:nvSpPr>
                  <p:spPr>
                    <a:xfrm>
                      <a:off x="2971800" y="3810000"/>
                      <a:ext cx="3429000" cy="18288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/>
                    </a:p>
                  </p:txBody>
                </p:sp>
                <p:sp>
                  <p:nvSpPr>
                    <p:cNvPr id="65" name="TextBox 64"/>
                    <p:cNvSpPr txBox="1"/>
                    <p:nvPr/>
                  </p:nvSpPr>
                  <p:spPr>
                    <a:xfrm>
                      <a:off x="3047999" y="4038600"/>
                      <a:ext cx="1447397" cy="3918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onsolas" pitchFamily="49" charset="0"/>
                          <a:cs typeface="Consolas" pitchFamily="49" charset="0"/>
                        </a:rPr>
                        <a:t>?who#1</a:t>
                      </a:r>
                      <a:endParaRPr lang="en-US" sz="1200" dirty="0">
                        <a:latin typeface="Consolas" pitchFamily="49" charset="0"/>
                        <a:cs typeface="Consolas" pitchFamily="49" charset="0"/>
                      </a:endParaRPr>
                    </a:p>
                  </p:txBody>
                </p:sp>
                <p:sp>
                  <p:nvSpPr>
                    <p:cNvPr id="66" name="TextBox 65"/>
                    <p:cNvSpPr txBox="1"/>
                    <p:nvPr/>
                  </p:nvSpPr>
                  <p:spPr>
                    <a:xfrm>
                      <a:off x="4953000" y="4038600"/>
                      <a:ext cx="1267277" cy="3918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err="1" smtClean="0">
                          <a:latin typeface="Consolas" pitchFamily="49" charset="0"/>
                          <a:cs typeface="Consolas" pitchFamily="49" charset="0"/>
                        </a:rPr>
                        <a:t>james</a:t>
                      </a:r>
                      <a:endParaRPr lang="en-US" sz="1200" dirty="0">
                        <a:latin typeface="Consolas" pitchFamily="49" charset="0"/>
                        <a:cs typeface="Consolas" pitchFamily="49" charset="0"/>
                      </a:endParaRPr>
                    </a:p>
                  </p:txBody>
                </p:sp>
                <p:cxnSp>
                  <p:nvCxnSpPr>
                    <p:cNvPr id="67" name="Straight Arrow Connector 66"/>
                    <p:cNvCxnSpPr/>
                    <p:nvPr/>
                  </p:nvCxnSpPr>
                  <p:spPr>
                    <a:xfrm>
                      <a:off x="4648200" y="4223266"/>
                      <a:ext cx="304800" cy="0"/>
                    </a:xfrm>
                    <a:prstGeom prst="straightConnector1">
                      <a:avLst/>
                    </a:prstGeom>
                    <a:ln w="19050"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8" name="TextBox 67"/>
                    <p:cNvSpPr txBox="1"/>
                    <p:nvPr/>
                  </p:nvSpPr>
                  <p:spPr>
                    <a:xfrm>
                      <a:off x="3048001" y="4355068"/>
                      <a:ext cx="1676400" cy="3918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onsolas" pitchFamily="49" charset="0"/>
                          <a:cs typeface="Consolas" pitchFamily="49" charset="0"/>
                        </a:rPr>
                        <a:t>?grandson#2</a:t>
                      </a:r>
                      <a:endParaRPr lang="en-US" sz="1200" dirty="0">
                        <a:latin typeface="Consolas" pitchFamily="49" charset="0"/>
                        <a:cs typeface="Consolas" pitchFamily="49" charset="0"/>
                      </a:endParaRPr>
                    </a:p>
                  </p:txBody>
                </p:sp>
                <p:sp>
                  <p:nvSpPr>
                    <p:cNvPr id="69" name="TextBox 68"/>
                    <p:cNvSpPr txBox="1"/>
                    <p:nvPr/>
                  </p:nvSpPr>
                  <p:spPr>
                    <a:xfrm>
                      <a:off x="4953000" y="4355068"/>
                      <a:ext cx="1447800" cy="3918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>
                          <a:latin typeface="Consolas" pitchFamily="49" charset="0"/>
                          <a:cs typeface="Consolas" pitchFamily="49" charset="0"/>
                        </a:rPr>
                        <a:t>?grandson</a:t>
                      </a:r>
                    </a:p>
                  </p:txBody>
                </p:sp>
                <p:cxnSp>
                  <p:nvCxnSpPr>
                    <p:cNvPr id="70" name="Straight Arrow Connector 69"/>
                    <p:cNvCxnSpPr>
                      <a:endCxn id="69" idx="1"/>
                    </p:cNvCxnSpPr>
                    <p:nvPr/>
                  </p:nvCxnSpPr>
                  <p:spPr>
                    <a:xfrm>
                      <a:off x="4648200" y="4539735"/>
                      <a:ext cx="304799" cy="11278"/>
                    </a:xfrm>
                    <a:prstGeom prst="straightConnector1">
                      <a:avLst/>
                    </a:prstGeom>
                    <a:ln w="19050"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3" name="Straight Arrow Connector 62"/>
                  <p:cNvCxnSpPr>
                    <a:stCxn id="61" idx="1"/>
                  </p:cNvCxnSpPr>
                  <p:nvPr/>
                </p:nvCxnSpPr>
                <p:spPr>
                  <a:xfrm flipH="1">
                    <a:off x="4114800" y="4191000"/>
                    <a:ext cx="533400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9" name="Rectangle 58"/>
                <p:cNvSpPr/>
                <p:nvPr/>
              </p:nvSpPr>
              <p:spPr>
                <a:xfrm>
                  <a:off x="8153400" y="3886200"/>
                  <a:ext cx="2133600" cy="18288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/>
                </a:p>
              </p:txBody>
            </p:sp>
            <p:cxnSp>
              <p:nvCxnSpPr>
                <p:cNvPr id="60" name="Straight Arrow Connector 59"/>
                <p:cNvCxnSpPr>
                  <a:stCxn id="59" idx="1"/>
                </p:cNvCxnSpPr>
                <p:nvPr/>
              </p:nvCxnSpPr>
              <p:spPr>
                <a:xfrm flipH="1">
                  <a:off x="7620000" y="4800600"/>
                  <a:ext cx="533400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5" name="TextBox 54"/>
              <p:cNvSpPr txBox="1"/>
              <p:nvPr/>
            </p:nvSpPr>
            <p:spPr>
              <a:xfrm>
                <a:off x="4191001" y="4147457"/>
                <a:ext cx="1012372" cy="391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Consolas" pitchFamily="49" charset="0"/>
                    <a:cs typeface="Consolas" pitchFamily="49" charset="0"/>
                  </a:rPr>
                  <a:t>?son#3</a:t>
                </a:r>
                <a:endParaRPr lang="en-US" sz="12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410199" y="4147457"/>
                <a:ext cx="859972" cy="391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Consolas" pitchFamily="49" charset="0"/>
                    <a:cs typeface="Consolas" pitchFamily="49" charset="0"/>
                  </a:rPr>
                  <a:t>harry</a:t>
                </a:r>
                <a:endParaRPr lang="en-US" sz="1200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57" name="Straight Arrow Connector 56"/>
              <p:cNvCxnSpPr>
                <a:endCxn id="56" idx="1"/>
              </p:cNvCxnSpPr>
              <p:nvPr/>
            </p:nvCxnSpPr>
            <p:spPr>
              <a:xfrm>
                <a:off x="5105400" y="4332123"/>
                <a:ext cx="304799" cy="11278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381000" y="3886200"/>
              <a:ext cx="1799852" cy="1292656"/>
              <a:chOff x="609600" y="3657600"/>
              <a:chExt cx="2514600" cy="182880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609600" y="3657600"/>
                <a:ext cx="2133600" cy="1828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Arrow Connector 52"/>
              <p:cNvCxnSpPr>
                <a:endCxn id="52" idx="3"/>
              </p:cNvCxnSpPr>
              <p:nvPr/>
            </p:nvCxnSpPr>
            <p:spPr>
              <a:xfrm flipH="1">
                <a:off x="2743200" y="4572000"/>
                <a:ext cx="381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4026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err="1" smtClean="0"/>
              <a:t>PyGic</a:t>
            </a:r>
            <a:r>
              <a:rPr lang="en-US" dirty="0" smtClean="0"/>
              <a:t> then backtracks and picks another fact: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father(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james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harry)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father(harry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albus_severus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father(harry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james_sirius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82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 err="1" smtClean="0"/>
              <a:t>PyGic</a:t>
            </a:r>
            <a:r>
              <a:rPr lang="en-US" sz="2800" dirty="0" smtClean="0"/>
              <a:t> prepares another empty frame, which extends the previous frame.</a:t>
            </a:r>
            <a:endParaRPr lang="en-US" sz="2800" dirty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Notice that the “previous frame” is the frame </a:t>
            </a:r>
            <a:r>
              <a:rPr lang="en-US" sz="2800" i="1" dirty="0" smtClean="0"/>
              <a:t>before</a:t>
            </a:r>
            <a:r>
              <a:rPr lang="en-US" sz="2800" dirty="0" smtClean="0"/>
              <a:t> the last choice point.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65679" y="3200400"/>
            <a:ext cx="8012643" cy="1292656"/>
            <a:chOff x="381000" y="3886200"/>
            <a:chExt cx="8012643" cy="1292656"/>
          </a:xfrm>
        </p:grpSpPr>
        <p:grpSp>
          <p:nvGrpSpPr>
            <p:cNvPr id="23" name="Group 22"/>
            <p:cNvGrpSpPr/>
            <p:nvPr/>
          </p:nvGrpSpPr>
          <p:grpSpPr>
            <a:xfrm>
              <a:off x="2199672" y="3886200"/>
              <a:ext cx="6193971" cy="1292655"/>
              <a:chOff x="206829" y="3886200"/>
              <a:chExt cx="8763000" cy="18288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206829" y="3886200"/>
                <a:ext cx="8763000" cy="1828800"/>
                <a:chOff x="1524000" y="3886200"/>
                <a:chExt cx="8763000" cy="1828800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1524000" y="3886200"/>
                  <a:ext cx="6096000" cy="1828800"/>
                  <a:chOff x="685800" y="3276600"/>
                  <a:chExt cx="6096000" cy="1828800"/>
                </a:xfrm>
              </p:grpSpPr>
              <p:sp>
                <p:nvSpPr>
                  <p:cNvPr id="39" name="Rectangle 38"/>
                  <p:cNvSpPr/>
                  <p:nvPr/>
                </p:nvSpPr>
                <p:spPr>
                  <a:xfrm>
                    <a:off x="4648200" y="3276600"/>
                    <a:ext cx="2133600" cy="1828800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/>
                  </a:p>
                </p:txBody>
              </p:sp>
              <p:grpSp>
                <p:nvGrpSpPr>
                  <p:cNvPr id="40" name="Group 39"/>
                  <p:cNvGrpSpPr/>
                  <p:nvPr/>
                </p:nvGrpSpPr>
                <p:grpSpPr>
                  <a:xfrm>
                    <a:off x="685800" y="3276600"/>
                    <a:ext cx="3429000" cy="1828800"/>
                    <a:chOff x="2971800" y="3810000"/>
                    <a:chExt cx="3429000" cy="1828800"/>
                  </a:xfrm>
                </p:grpSpPr>
                <p:sp>
                  <p:nvSpPr>
                    <p:cNvPr id="42" name="Rectangle 41"/>
                    <p:cNvSpPr/>
                    <p:nvPr/>
                  </p:nvSpPr>
                  <p:spPr>
                    <a:xfrm>
                      <a:off x="2971800" y="3810000"/>
                      <a:ext cx="3429000" cy="18288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/>
                    </a:p>
                  </p:txBody>
                </p:sp>
                <p:sp>
                  <p:nvSpPr>
                    <p:cNvPr id="43" name="TextBox 42"/>
                    <p:cNvSpPr txBox="1"/>
                    <p:nvPr/>
                  </p:nvSpPr>
                  <p:spPr>
                    <a:xfrm>
                      <a:off x="3047999" y="4038600"/>
                      <a:ext cx="1447397" cy="3918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onsolas" pitchFamily="49" charset="0"/>
                          <a:cs typeface="Consolas" pitchFamily="49" charset="0"/>
                        </a:rPr>
                        <a:t>?who#1</a:t>
                      </a:r>
                      <a:endParaRPr lang="en-US" sz="1200" dirty="0">
                        <a:latin typeface="Consolas" pitchFamily="49" charset="0"/>
                        <a:cs typeface="Consolas" pitchFamily="49" charset="0"/>
                      </a:endParaRPr>
                    </a:p>
                  </p:txBody>
                </p:sp>
                <p:sp>
                  <p:nvSpPr>
                    <p:cNvPr id="44" name="TextBox 43"/>
                    <p:cNvSpPr txBox="1"/>
                    <p:nvPr/>
                  </p:nvSpPr>
                  <p:spPr>
                    <a:xfrm>
                      <a:off x="4953000" y="4038600"/>
                      <a:ext cx="1267277" cy="3918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err="1" smtClean="0">
                          <a:latin typeface="Consolas" pitchFamily="49" charset="0"/>
                          <a:cs typeface="Consolas" pitchFamily="49" charset="0"/>
                        </a:rPr>
                        <a:t>james</a:t>
                      </a:r>
                      <a:endParaRPr lang="en-US" sz="1200" dirty="0">
                        <a:latin typeface="Consolas" pitchFamily="49" charset="0"/>
                        <a:cs typeface="Consolas" pitchFamily="49" charset="0"/>
                      </a:endParaRPr>
                    </a:p>
                  </p:txBody>
                </p:sp>
                <p:cxnSp>
                  <p:nvCxnSpPr>
                    <p:cNvPr id="45" name="Straight Arrow Connector 44"/>
                    <p:cNvCxnSpPr/>
                    <p:nvPr/>
                  </p:nvCxnSpPr>
                  <p:spPr>
                    <a:xfrm>
                      <a:off x="4648200" y="4223266"/>
                      <a:ext cx="304800" cy="0"/>
                    </a:xfrm>
                    <a:prstGeom prst="straightConnector1">
                      <a:avLst/>
                    </a:prstGeom>
                    <a:ln w="19050"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6" name="TextBox 45"/>
                    <p:cNvSpPr txBox="1"/>
                    <p:nvPr/>
                  </p:nvSpPr>
                  <p:spPr>
                    <a:xfrm>
                      <a:off x="3048001" y="4355068"/>
                      <a:ext cx="1676400" cy="3918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onsolas" pitchFamily="49" charset="0"/>
                          <a:cs typeface="Consolas" pitchFamily="49" charset="0"/>
                        </a:rPr>
                        <a:t>?grandson#2</a:t>
                      </a:r>
                      <a:endParaRPr lang="en-US" sz="1200" dirty="0">
                        <a:latin typeface="Consolas" pitchFamily="49" charset="0"/>
                        <a:cs typeface="Consolas" pitchFamily="49" charset="0"/>
                      </a:endParaRPr>
                    </a:p>
                  </p:txBody>
                </p:sp>
                <p:sp>
                  <p:nvSpPr>
                    <p:cNvPr id="47" name="TextBox 46"/>
                    <p:cNvSpPr txBox="1"/>
                    <p:nvPr/>
                  </p:nvSpPr>
                  <p:spPr>
                    <a:xfrm>
                      <a:off x="4953000" y="4355068"/>
                      <a:ext cx="1447800" cy="3918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>
                          <a:latin typeface="Consolas" pitchFamily="49" charset="0"/>
                          <a:cs typeface="Consolas" pitchFamily="49" charset="0"/>
                        </a:rPr>
                        <a:t>?grandson</a:t>
                      </a:r>
                    </a:p>
                  </p:txBody>
                </p:sp>
                <p:cxnSp>
                  <p:nvCxnSpPr>
                    <p:cNvPr id="48" name="Straight Arrow Connector 47"/>
                    <p:cNvCxnSpPr>
                      <a:endCxn id="47" idx="1"/>
                    </p:cNvCxnSpPr>
                    <p:nvPr/>
                  </p:nvCxnSpPr>
                  <p:spPr>
                    <a:xfrm>
                      <a:off x="4648200" y="4539735"/>
                      <a:ext cx="304799" cy="11278"/>
                    </a:xfrm>
                    <a:prstGeom prst="straightConnector1">
                      <a:avLst/>
                    </a:prstGeom>
                    <a:ln w="19050"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1" name="Straight Arrow Connector 40"/>
                  <p:cNvCxnSpPr>
                    <a:stCxn id="39" idx="1"/>
                  </p:cNvCxnSpPr>
                  <p:nvPr/>
                </p:nvCxnSpPr>
                <p:spPr>
                  <a:xfrm flipH="1">
                    <a:off x="4114800" y="4191000"/>
                    <a:ext cx="533400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7" name="Rectangle 36"/>
                <p:cNvSpPr/>
                <p:nvPr/>
              </p:nvSpPr>
              <p:spPr>
                <a:xfrm>
                  <a:off x="8153400" y="3886200"/>
                  <a:ext cx="2133600" cy="18288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/>
                </a:p>
              </p:txBody>
            </p:sp>
            <p:cxnSp>
              <p:nvCxnSpPr>
                <p:cNvPr id="38" name="Straight Arrow Connector 37"/>
                <p:cNvCxnSpPr>
                  <a:stCxn id="37" idx="1"/>
                </p:cNvCxnSpPr>
                <p:nvPr/>
              </p:nvCxnSpPr>
              <p:spPr>
                <a:xfrm flipH="1">
                  <a:off x="7620000" y="4800600"/>
                  <a:ext cx="533400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TextBox 27"/>
              <p:cNvSpPr txBox="1"/>
              <p:nvPr/>
            </p:nvSpPr>
            <p:spPr>
              <a:xfrm>
                <a:off x="4191001" y="4147457"/>
                <a:ext cx="1012372" cy="391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Consolas" pitchFamily="49" charset="0"/>
                    <a:cs typeface="Consolas" pitchFamily="49" charset="0"/>
                  </a:rPr>
                  <a:t>?son#3</a:t>
                </a:r>
                <a:endParaRPr lang="en-US" sz="12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410199" y="4147457"/>
                <a:ext cx="859972" cy="391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Consolas" pitchFamily="49" charset="0"/>
                    <a:cs typeface="Consolas" pitchFamily="49" charset="0"/>
                  </a:rPr>
                  <a:t>harry</a:t>
                </a:r>
                <a:endParaRPr lang="en-US" sz="1200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35" name="Straight Arrow Connector 34"/>
              <p:cNvCxnSpPr>
                <a:endCxn id="34" idx="1"/>
              </p:cNvCxnSpPr>
              <p:nvPr/>
            </p:nvCxnSpPr>
            <p:spPr>
              <a:xfrm>
                <a:off x="5105400" y="4332123"/>
                <a:ext cx="304799" cy="11278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81000" y="3886200"/>
              <a:ext cx="1799852" cy="1292656"/>
              <a:chOff x="609600" y="3657600"/>
              <a:chExt cx="2514600" cy="18288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609600" y="3657600"/>
                <a:ext cx="2133600" cy="1828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Arrow Connector 25"/>
              <p:cNvCxnSpPr>
                <a:endCxn id="25" idx="3"/>
              </p:cNvCxnSpPr>
              <p:nvPr/>
            </p:nvCxnSpPr>
            <p:spPr>
              <a:xfrm flipH="1">
                <a:off x="2743200" y="4572000"/>
                <a:ext cx="381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7347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Works: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To match the query</a:t>
            </a:r>
          </a:p>
          <a:p>
            <a:pPr marL="0" indent="0" algn="ctr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father(?son#3, ?grandson#2)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with the fact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father(harry,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albus_severus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dirty="0" smtClean="0">
                <a:latin typeface="+mj-lt"/>
                <a:cs typeface="Consolas" pitchFamily="49" charset="0"/>
              </a:rPr>
              <a:t>,</a:t>
            </a:r>
          </a:p>
          <a:p>
            <a:pPr marL="0" indent="0" algn="ctr">
              <a:buNone/>
            </a:pPr>
            <a:r>
              <a:rPr lang="en-US" dirty="0" err="1" smtClean="0">
                <a:latin typeface="+mj-lt"/>
                <a:cs typeface="Consolas" pitchFamily="49" charset="0"/>
              </a:rPr>
              <a:t>PyGic</a:t>
            </a:r>
            <a:r>
              <a:rPr lang="en-US" dirty="0" smtClean="0">
                <a:latin typeface="+mj-lt"/>
                <a:cs typeface="Consolas" pitchFamily="49" charset="0"/>
              </a:rPr>
              <a:t> must check if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?son#3 = harry,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?grandson#2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albus_severus</a:t>
            </a:r>
            <a:r>
              <a:rPr lang="en-US" dirty="0" smtClean="0">
                <a:latin typeface="+mj-lt"/>
                <a:cs typeface="Consolas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190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Works: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829" y="1600200"/>
            <a:ext cx="8762999" cy="4525963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dirty="0" err="1" smtClean="0">
                <a:latin typeface="+mj-lt"/>
                <a:cs typeface="Consolas" pitchFamily="49" charset="0"/>
              </a:rPr>
              <a:t>PyGic</a:t>
            </a:r>
            <a:r>
              <a:rPr lang="en-US" dirty="0" smtClean="0">
                <a:latin typeface="+mj-lt"/>
                <a:cs typeface="Consolas" pitchFamily="49" charset="0"/>
              </a:rPr>
              <a:t> checks if the variables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?son#3</a:t>
            </a:r>
            <a:r>
              <a:rPr lang="en-US" dirty="0" smtClean="0">
                <a:latin typeface="+mj-lt"/>
                <a:cs typeface="Consolas" pitchFamily="49" charset="0"/>
              </a:rPr>
              <a:t> or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?grandson#2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have any values in the current frame or its parents.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65679" y="3886200"/>
            <a:ext cx="8012643" cy="1292656"/>
            <a:chOff x="381000" y="3886200"/>
            <a:chExt cx="8012643" cy="1292656"/>
          </a:xfrm>
        </p:grpSpPr>
        <p:grpSp>
          <p:nvGrpSpPr>
            <p:cNvPr id="23" name="Group 22"/>
            <p:cNvGrpSpPr/>
            <p:nvPr/>
          </p:nvGrpSpPr>
          <p:grpSpPr>
            <a:xfrm>
              <a:off x="2199672" y="3886200"/>
              <a:ext cx="6193971" cy="1292655"/>
              <a:chOff x="206829" y="3886200"/>
              <a:chExt cx="8763000" cy="18288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206829" y="3886200"/>
                <a:ext cx="8763000" cy="1828800"/>
                <a:chOff x="1524000" y="3886200"/>
                <a:chExt cx="8763000" cy="1828800"/>
              </a:xfrm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1524000" y="3886200"/>
                  <a:ext cx="6096000" cy="1828800"/>
                  <a:chOff x="685800" y="3276600"/>
                  <a:chExt cx="6096000" cy="1828800"/>
                </a:xfrm>
              </p:grpSpPr>
              <p:sp>
                <p:nvSpPr>
                  <p:cNvPr id="34" name="Rectangle 33"/>
                  <p:cNvSpPr/>
                  <p:nvPr/>
                </p:nvSpPr>
                <p:spPr>
                  <a:xfrm>
                    <a:off x="4648200" y="3276600"/>
                    <a:ext cx="2133600" cy="1828800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/>
                  </a:p>
                </p:txBody>
              </p:sp>
              <p:grpSp>
                <p:nvGrpSpPr>
                  <p:cNvPr id="35" name="Group 34"/>
                  <p:cNvGrpSpPr/>
                  <p:nvPr/>
                </p:nvGrpSpPr>
                <p:grpSpPr>
                  <a:xfrm>
                    <a:off x="685800" y="3276600"/>
                    <a:ext cx="3429000" cy="1828800"/>
                    <a:chOff x="2971800" y="3810000"/>
                    <a:chExt cx="3429000" cy="1828800"/>
                  </a:xfrm>
                </p:grpSpPr>
                <p:sp>
                  <p:nvSpPr>
                    <p:cNvPr id="37" name="Rectangle 36"/>
                    <p:cNvSpPr/>
                    <p:nvPr/>
                  </p:nvSpPr>
                  <p:spPr>
                    <a:xfrm>
                      <a:off x="2971800" y="3810000"/>
                      <a:ext cx="3429000" cy="18288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/>
                    </a:p>
                  </p:txBody>
                </p:sp>
                <p:sp>
                  <p:nvSpPr>
                    <p:cNvPr id="38" name="TextBox 37"/>
                    <p:cNvSpPr txBox="1"/>
                    <p:nvPr/>
                  </p:nvSpPr>
                  <p:spPr>
                    <a:xfrm>
                      <a:off x="3047999" y="4038600"/>
                      <a:ext cx="1447397" cy="3918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onsolas" pitchFamily="49" charset="0"/>
                          <a:cs typeface="Consolas" pitchFamily="49" charset="0"/>
                        </a:rPr>
                        <a:t>?who#1</a:t>
                      </a:r>
                      <a:endParaRPr lang="en-US" sz="1200" dirty="0">
                        <a:latin typeface="Consolas" pitchFamily="49" charset="0"/>
                        <a:cs typeface="Consolas" pitchFamily="49" charset="0"/>
                      </a:endParaRPr>
                    </a:p>
                  </p:txBody>
                </p:sp>
                <p:sp>
                  <p:nvSpPr>
                    <p:cNvPr id="39" name="TextBox 38"/>
                    <p:cNvSpPr txBox="1"/>
                    <p:nvPr/>
                  </p:nvSpPr>
                  <p:spPr>
                    <a:xfrm>
                      <a:off x="4953000" y="4038600"/>
                      <a:ext cx="1267277" cy="3918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err="1" smtClean="0">
                          <a:latin typeface="Consolas" pitchFamily="49" charset="0"/>
                          <a:cs typeface="Consolas" pitchFamily="49" charset="0"/>
                        </a:rPr>
                        <a:t>james</a:t>
                      </a:r>
                      <a:endParaRPr lang="en-US" sz="1200" dirty="0">
                        <a:latin typeface="Consolas" pitchFamily="49" charset="0"/>
                        <a:cs typeface="Consolas" pitchFamily="49" charset="0"/>
                      </a:endParaRPr>
                    </a:p>
                  </p:txBody>
                </p:sp>
                <p:cxnSp>
                  <p:nvCxnSpPr>
                    <p:cNvPr id="40" name="Straight Arrow Connector 39"/>
                    <p:cNvCxnSpPr/>
                    <p:nvPr/>
                  </p:nvCxnSpPr>
                  <p:spPr>
                    <a:xfrm>
                      <a:off x="4648200" y="4223266"/>
                      <a:ext cx="304800" cy="0"/>
                    </a:xfrm>
                    <a:prstGeom prst="straightConnector1">
                      <a:avLst/>
                    </a:prstGeom>
                    <a:ln w="19050"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1" name="TextBox 40"/>
                    <p:cNvSpPr txBox="1"/>
                    <p:nvPr/>
                  </p:nvSpPr>
                  <p:spPr>
                    <a:xfrm>
                      <a:off x="3048001" y="4355068"/>
                      <a:ext cx="1676400" cy="3918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>
                          <a:latin typeface="Consolas" pitchFamily="49" charset="0"/>
                          <a:cs typeface="Consolas" pitchFamily="49" charset="0"/>
                        </a:rPr>
                        <a:t>?grandson#2</a:t>
                      </a:r>
                      <a:endParaRPr lang="en-US" sz="1200" dirty="0">
                        <a:latin typeface="Consolas" pitchFamily="49" charset="0"/>
                        <a:cs typeface="Consolas" pitchFamily="49" charset="0"/>
                      </a:endParaRPr>
                    </a:p>
                  </p:txBody>
                </p:sp>
                <p:sp>
                  <p:nvSpPr>
                    <p:cNvPr id="42" name="TextBox 41"/>
                    <p:cNvSpPr txBox="1"/>
                    <p:nvPr/>
                  </p:nvSpPr>
                  <p:spPr>
                    <a:xfrm>
                      <a:off x="4953000" y="4355068"/>
                      <a:ext cx="1447800" cy="3918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>
                          <a:latin typeface="Consolas" pitchFamily="49" charset="0"/>
                          <a:cs typeface="Consolas" pitchFamily="49" charset="0"/>
                        </a:rPr>
                        <a:t>?grandson</a:t>
                      </a:r>
                    </a:p>
                  </p:txBody>
                </p:sp>
                <p:cxnSp>
                  <p:nvCxnSpPr>
                    <p:cNvPr id="43" name="Straight Arrow Connector 42"/>
                    <p:cNvCxnSpPr>
                      <a:endCxn id="42" idx="1"/>
                    </p:cNvCxnSpPr>
                    <p:nvPr/>
                  </p:nvCxnSpPr>
                  <p:spPr>
                    <a:xfrm>
                      <a:off x="4648200" y="4539735"/>
                      <a:ext cx="304799" cy="11278"/>
                    </a:xfrm>
                    <a:prstGeom prst="straightConnector1">
                      <a:avLst/>
                    </a:prstGeom>
                    <a:ln w="19050"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6" name="Straight Arrow Connector 35"/>
                  <p:cNvCxnSpPr>
                    <a:stCxn id="34" idx="1"/>
                  </p:cNvCxnSpPr>
                  <p:nvPr/>
                </p:nvCxnSpPr>
                <p:spPr>
                  <a:xfrm flipH="1">
                    <a:off x="4114800" y="4191000"/>
                    <a:ext cx="533400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2" name="Rectangle 31"/>
                <p:cNvSpPr/>
                <p:nvPr/>
              </p:nvSpPr>
              <p:spPr>
                <a:xfrm>
                  <a:off x="8153400" y="3886200"/>
                  <a:ext cx="2133600" cy="18288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/>
                </a:p>
              </p:txBody>
            </p:sp>
            <p:cxnSp>
              <p:nvCxnSpPr>
                <p:cNvPr id="33" name="Straight Arrow Connector 32"/>
                <p:cNvCxnSpPr>
                  <a:stCxn id="32" idx="1"/>
                </p:cNvCxnSpPr>
                <p:nvPr/>
              </p:nvCxnSpPr>
              <p:spPr>
                <a:xfrm flipH="1">
                  <a:off x="7620000" y="4800600"/>
                  <a:ext cx="533400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TextBox 27"/>
              <p:cNvSpPr txBox="1"/>
              <p:nvPr/>
            </p:nvSpPr>
            <p:spPr>
              <a:xfrm>
                <a:off x="4191001" y="4147457"/>
                <a:ext cx="1012372" cy="391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Consolas" pitchFamily="49" charset="0"/>
                    <a:cs typeface="Consolas" pitchFamily="49" charset="0"/>
                  </a:rPr>
                  <a:t>?son#3</a:t>
                </a:r>
                <a:endParaRPr lang="en-US" sz="12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410199" y="4147457"/>
                <a:ext cx="859972" cy="391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Consolas" pitchFamily="49" charset="0"/>
                    <a:cs typeface="Consolas" pitchFamily="49" charset="0"/>
                  </a:rPr>
                  <a:t>harry</a:t>
                </a:r>
                <a:endParaRPr lang="en-US" sz="1200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30" name="Straight Arrow Connector 29"/>
              <p:cNvCxnSpPr>
                <a:endCxn id="29" idx="1"/>
              </p:cNvCxnSpPr>
              <p:nvPr/>
            </p:nvCxnSpPr>
            <p:spPr>
              <a:xfrm>
                <a:off x="5105400" y="4332123"/>
                <a:ext cx="304799" cy="11278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81000" y="3886200"/>
              <a:ext cx="1799852" cy="1292656"/>
              <a:chOff x="609600" y="3657600"/>
              <a:chExt cx="2514600" cy="18288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609600" y="3657600"/>
                <a:ext cx="2133600" cy="1828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Arrow Connector 25"/>
              <p:cNvCxnSpPr>
                <a:endCxn id="25" idx="3"/>
              </p:cNvCxnSpPr>
              <p:nvPr/>
            </p:nvCxnSpPr>
            <p:spPr>
              <a:xfrm flipH="1">
                <a:off x="2743200" y="4572000"/>
                <a:ext cx="381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3869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Works: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/>
          </a:bodyPr>
          <a:lstStyle/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?son#3</a:t>
            </a:r>
            <a:r>
              <a:rPr lang="en-US" dirty="0" smtClean="0">
                <a:latin typeface="+mj-lt"/>
                <a:cs typeface="Consolas" pitchFamily="49" charset="0"/>
              </a:rPr>
              <a:t> has a value, but that value matches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harry</a:t>
            </a:r>
            <a:r>
              <a:rPr lang="en-US" dirty="0" smtClean="0">
                <a:latin typeface="+mj-lt"/>
                <a:cs typeface="Consolas" pitchFamily="49" charset="0"/>
              </a:rPr>
              <a:t>.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?grandson#2</a:t>
            </a:r>
            <a:r>
              <a:rPr lang="en-US" dirty="0" smtClean="0">
                <a:cs typeface="Consolas" pitchFamily="49" charset="0"/>
              </a:rPr>
              <a:t> </a:t>
            </a:r>
            <a:r>
              <a:rPr lang="en-US" dirty="0">
                <a:cs typeface="Consolas" pitchFamily="49" charset="0"/>
              </a:rPr>
              <a:t>has a </a:t>
            </a:r>
            <a:r>
              <a:rPr lang="en-US" dirty="0" smtClean="0">
                <a:cs typeface="Consolas" pitchFamily="49" charset="0"/>
              </a:rPr>
              <a:t>value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?grandson</a:t>
            </a:r>
            <a:r>
              <a:rPr lang="en-US" dirty="0" smtClean="0">
                <a:cs typeface="Consolas" pitchFamily="49" charset="0"/>
              </a:rPr>
              <a:t>.</a:t>
            </a:r>
            <a:endParaRPr lang="en-US" dirty="0"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+mj-lt"/>
                <a:cs typeface="Consolas" pitchFamily="49" charset="0"/>
              </a:rPr>
              <a:t>PyGic</a:t>
            </a:r>
            <a:r>
              <a:rPr lang="en-US" dirty="0" smtClean="0">
                <a:latin typeface="+mj-lt"/>
                <a:cs typeface="Consolas" pitchFamily="49" charset="0"/>
              </a:rPr>
              <a:t> binds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?grandson</a:t>
            </a:r>
            <a:r>
              <a:rPr lang="en-US" dirty="0" smtClean="0">
                <a:latin typeface="+mj-lt"/>
                <a:cs typeface="Consolas" pitchFamily="49" charset="0"/>
              </a:rPr>
              <a:t> with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albus_severus</a:t>
            </a:r>
            <a:r>
              <a:rPr lang="en-US" dirty="0" smtClean="0">
                <a:latin typeface="+mj-lt"/>
                <a:cs typeface="Consolas" pitchFamily="49" charset="0"/>
              </a:rPr>
              <a:t>.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The query has been unified with the fact.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16595" y="3126944"/>
            <a:ext cx="8991600" cy="1292656"/>
            <a:chOff x="304800" y="2974544"/>
            <a:chExt cx="8991600" cy="1292656"/>
          </a:xfrm>
        </p:grpSpPr>
        <p:grpSp>
          <p:nvGrpSpPr>
            <p:cNvPr id="52" name="Group 51"/>
            <p:cNvGrpSpPr/>
            <p:nvPr/>
          </p:nvGrpSpPr>
          <p:grpSpPr>
            <a:xfrm>
              <a:off x="304800" y="2974544"/>
              <a:ext cx="8915400" cy="1292656"/>
              <a:chOff x="381000" y="3886200"/>
              <a:chExt cx="8915400" cy="1292656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2199672" y="3886200"/>
                <a:ext cx="7096728" cy="1292655"/>
                <a:chOff x="206829" y="3886200"/>
                <a:chExt cx="10040187" cy="1828800"/>
              </a:xfrm>
            </p:grpSpPr>
            <p:grpSp>
              <p:nvGrpSpPr>
                <p:cNvPr id="57" name="Group 56"/>
                <p:cNvGrpSpPr/>
                <p:nvPr/>
              </p:nvGrpSpPr>
              <p:grpSpPr>
                <a:xfrm>
                  <a:off x="206829" y="3886200"/>
                  <a:ext cx="10040187" cy="1828800"/>
                  <a:chOff x="1524000" y="3886200"/>
                  <a:chExt cx="10040187" cy="1828800"/>
                </a:xfrm>
              </p:grpSpPr>
              <p:grpSp>
                <p:nvGrpSpPr>
                  <p:cNvPr id="61" name="Group 60"/>
                  <p:cNvGrpSpPr/>
                  <p:nvPr/>
                </p:nvGrpSpPr>
                <p:grpSpPr>
                  <a:xfrm>
                    <a:off x="1524000" y="3886200"/>
                    <a:ext cx="6096000" cy="1828800"/>
                    <a:chOff x="685800" y="3276600"/>
                    <a:chExt cx="6096000" cy="1828800"/>
                  </a:xfrm>
                </p:grpSpPr>
                <p:sp>
                  <p:nvSpPr>
                    <p:cNvPr id="64" name="Rectangle 63"/>
                    <p:cNvSpPr/>
                    <p:nvPr/>
                  </p:nvSpPr>
                  <p:spPr>
                    <a:xfrm>
                      <a:off x="4648200" y="3276600"/>
                      <a:ext cx="2133600" cy="18288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/>
                    </a:p>
                  </p:txBody>
                </p:sp>
                <p:grpSp>
                  <p:nvGrpSpPr>
                    <p:cNvPr id="65" name="Group 64"/>
                    <p:cNvGrpSpPr/>
                    <p:nvPr/>
                  </p:nvGrpSpPr>
                  <p:grpSpPr>
                    <a:xfrm>
                      <a:off x="685800" y="3276600"/>
                      <a:ext cx="3429000" cy="1828800"/>
                      <a:chOff x="2971800" y="3810000"/>
                      <a:chExt cx="3429000" cy="1828800"/>
                    </a:xfrm>
                  </p:grpSpPr>
                  <p:sp>
                    <p:nvSpPr>
                      <p:cNvPr id="67" name="Rectangle 66"/>
                      <p:cNvSpPr/>
                      <p:nvPr/>
                    </p:nvSpPr>
                    <p:spPr>
                      <a:xfrm>
                        <a:off x="2971800" y="3810000"/>
                        <a:ext cx="3429000" cy="1828800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400"/>
                      </a:p>
                    </p:txBody>
                  </p:sp>
                  <p:sp>
                    <p:nvSpPr>
                      <p:cNvPr id="68" name="TextBox 67"/>
                      <p:cNvSpPr txBox="1"/>
                      <p:nvPr/>
                    </p:nvSpPr>
                    <p:spPr>
                      <a:xfrm>
                        <a:off x="3047999" y="4038600"/>
                        <a:ext cx="1447397" cy="39188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1200" dirty="0" smtClean="0">
                            <a:latin typeface="Consolas" pitchFamily="49" charset="0"/>
                            <a:cs typeface="Consolas" pitchFamily="49" charset="0"/>
                          </a:rPr>
                          <a:t>?who#1</a:t>
                        </a:r>
                        <a:endParaRPr lang="en-US" sz="1200" dirty="0">
                          <a:latin typeface="Consolas" pitchFamily="49" charset="0"/>
                          <a:cs typeface="Consolas" pitchFamily="49" charset="0"/>
                        </a:endParaRPr>
                      </a:p>
                    </p:txBody>
                  </p:sp>
                  <p:sp>
                    <p:nvSpPr>
                      <p:cNvPr id="69" name="TextBox 68"/>
                      <p:cNvSpPr txBox="1"/>
                      <p:nvPr/>
                    </p:nvSpPr>
                    <p:spPr>
                      <a:xfrm>
                        <a:off x="4953000" y="4038600"/>
                        <a:ext cx="1267277" cy="39188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1200" dirty="0" err="1" smtClean="0">
                            <a:latin typeface="Consolas" pitchFamily="49" charset="0"/>
                            <a:cs typeface="Consolas" pitchFamily="49" charset="0"/>
                          </a:rPr>
                          <a:t>james</a:t>
                        </a:r>
                        <a:endParaRPr lang="en-US" sz="1200" dirty="0">
                          <a:latin typeface="Consolas" pitchFamily="49" charset="0"/>
                          <a:cs typeface="Consolas" pitchFamily="49" charset="0"/>
                        </a:endParaRPr>
                      </a:p>
                    </p:txBody>
                  </p:sp>
                  <p:cxnSp>
                    <p:nvCxnSpPr>
                      <p:cNvPr id="70" name="Straight Arrow Connector 69"/>
                      <p:cNvCxnSpPr/>
                      <p:nvPr/>
                    </p:nvCxnSpPr>
                    <p:spPr>
                      <a:xfrm>
                        <a:off x="4648200" y="4223266"/>
                        <a:ext cx="304800" cy="0"/>
                      </a:xfrm>
                      <a:prstGeom prst="straightConnector1">
                        <a:avLst/>
                      </a:prstGeom>
                      <a:ln w="19050"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1" name="TextBox 70"/>
                      <p:cNvSpPr txBox="1"/>
                      <p:nvPr/>
                    </p:nvSpPr>
                    <p:spPr>
                      <a:xfrm>
                        <a:off x="3048001" y="4355068"/>
                        <a:ext cx="1676400" cy="39188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1200" dirty="0" smtClean="0">
                            <a:latin typeface="Consolas" pitchFamily="49" charset="0"/>
                            <a:cs typeface="Consolas" pitchFamily="49" charset="0"/>
                          </a:rPr>
                          <a:t>?grandson#2</a:t>
                        </a:r>
                        <a:endParaRPr lang="en-US" sz="1200" dirty="0">
                          <a:latin typeface="Consolas" pitchFamily="49" charset="0"/>
                          <a:cs typeface="Consolas" pitchFamily="49" charset="0"/>
                        </a:endParaRPr>
                      </a:p>
                    </p:txBody>
                  </p:sp>
                  <p:sp>
                    <p:nvSpPr>
                      <p:cNvPr id="72" name="TextBox 71"/>
                      <p:cNvSpPr txBox="1"/>
                      <p:nvPr/>
                    </p:nvSpPr>
                    <p:spPr>
                      <a:xfrm>
                        <a:off x="4953000" y="4355068"/>
                        <a:ext cx="1447800" cy="39188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1200" dirty="0">
                            <a:latin typeface="Consolas" pitchFamily="49" charset="0"/>
                            <a:cs typeface="Consolas" pitchFamily="49" charset="0"/>
                          </a:rPr>
                          <a:t>?grandson</a:t>
                        </a:r>
                      </a:p>
                    </p:txBody>
                  </p:sp>
                  <p:cxnSp>
                    <p:nvCxnSpPr>
                      <p:cNvPr id="73" name="Straight Arrow Connector 72"/>
                      <p:cNvCxnSpPr>
                        <a:endCxn id="72" idx="1"/>
                      </p:cNvCxnSpPr>
                      <p:nvPr/>
                    </p:nvCxnSpPr>
                    <p:spPr>
                      <a:xfrm>
                        <a:off x="4648200" y="4539735"/>
                        <a:ext cx="304799" cy="11278"/>
                      </a:xfrm>
                      <a:prstGeom prst="straightConnector1">
                        <a:avLst/>
                      </a:prstGeom>
                      <a:ln w="19050"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66" name="Straight Arrow Connector 65"/>
                    <p:cNvCxnSpPr>
                      <a:stCxn id="64" idx="1"/>
                    </p:cNvCxnSpPr>
                    <p:nvPr/>
                  </p:nvCxnSpPr>
                  <p:spPr>
                    <a:xfrm flipH="1">
                      <a:off x="4114800" y="4191000"/>
                      <a:ext cx="533400" cy="0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2" name="Rectangle 61"/>
                  <p:cNvSpPr/>
                  <p:nvPr/>
                </p:nvSpPr>
                <p:spPr>
                  <a:xfrm>
                    <a:off x="8153400" y="3886200"/>
                    <a:ext cx="3410787" cy="1828800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/>
                  </a:p>
                </p:txBody>
              </p:sp>
              <p:cxnSp>
                <p:nvCxnSpPr>
                  <p:cNvPr id="63" name="Straight Arrow Connector 62"/>
                  <p:cNvCxnSpPr>
                    <a:stCxn id="62" idx="1"/>
                  </p:cNvCxnSpPr>
                  <p:nvPr/>
                </p:nvCxnSpPr>
                <p:spPr>
                  <a:xfrm flipH="1">
                    <a:off x="7620001" y="4800601"/>
                    <a:ext cx="533400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8" name="TextBox 57"/>
                <p:cNvSpPr txBox="1"/>
                <p:nvPr/>
              </p:nvSpPr>
              <p:spPr>
                <a:xfrm>
                  <a:off x="4191001" y="4147457"/>
                  <a:ext cx="1012372" cy="3918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Consolas" pitchFamily="49" charset="0"/>
                      <a:cs typeface="Consolas" pitchFamily="49" charset="0"/>
                    </a:rPr>
                    <a:t>?son#3</a:t>
                  </a:r>
                  <a:endParaRPr lang="en-US" sz="1200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5410199" y="4147457"/>
                  <a:ext cx="859972" cy="3918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Consolas" pitchFamily="49" charset="0"/>
                      <a:cs typeface="Consolas" pitchFamily="49" charset="0"/>
                    </a:rPr>
                    <a:t>harry</a:t>
                  </a:r>
                  <a:endParaRPr lang="en-US" sz="1200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  <p:cxnSp>
              <p:nvCxnSpPr>
                <p:cNvPr id="60" name="Straight Arrow Connector 59"/>
                <p:cNvCxnSpPr>
                  <a:endCxn id="59" idx="1"/>
                </p:cNvCxnSpPr>
                <p:nvPr/>
              </p:nvCxnSpPr>
              <p:spPr>
                <a:xfrm>
                  <a:off x="5105400" y="4332123"/>
                  <a:ext cx="304799" cy="11278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Group 53"/>
              <p:cNvGrpSpPr/>
              <p:nvPr/>
            </p:nvGrpSpPr>
            <p:grpSpPr>
              <a:xfrm>
                <a:off x="381000" y="3886200"/>
                <a:ext cx="1799852" cy="1292656"/>
                <a:chOff x="609600" y="3657600"/>
                <a:chExt cx="2514600" cy="1828800"/>
              </a:xfrm>
            </p:grpSpPr>
            <p:sp>
              <p:nvSpPr>
                <p:cNvPr id="55" name="Rectangle 54"/>
                <p:cNvSpPr/>
                <p:nvPr/>
              </p:nvSpPr>
              <p:spPr>
                <a:xfrm>
                  <a:off x="609600" y="3657600"/>
                  <a:ext cx="2133600" cy="18288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6" name="Straight Arrow Connector 55"/>
                <p:cNvCxnSpPr>
                  <a:endCxn id="55" idx="3"/>
                </p:cNvCxnSpPr>
                <p:nvPr/>
              </p:nvCxnSpPr>
              <p:spPr>
                <a:xfrm flipH="1">
                  <a:off x="2743200" y="4572000"/>
                  <a:ext cx="381000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4" name="TextBox 73"/>
            <p:cNvSpPr txBox="1"/>
            <p:nvPr/>
          </p:nvSpPr>
          <p:spPr>
            <a:xfrm>
              <a:off x="6839447" y="3169770"/>
              <a:ext cx="11849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nsolas" pitchFamily="49" charset="0"/>
                  <a:cs typeface="Consolas" pitchFamily="49" charset="0"/>
                </a:rPr>
                <a:t>?grandson</a:t>
              </a:r>
              <a:endParaRPr lang="en-US" sz="12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967207" y="3169770"/>
              <a:ext cx="13291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>
                  <a:latin typeface="Consolas" pitchFamily="49" charset="0"/>
                  <a:cs typeface="Consolas" pitchFamily="49" charset="0"/>
                </a:rPr>
                <a:t>albus_severus</a:t>
              </a:r>
              <a:endParaRPr lang="en-US" sz="12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7772400" y="3300298"/>
              <a:ext cx="215442" cy="797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1541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PyGic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we asserted the following fact: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P?&gt; fact doctor(&lt;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christopher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david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matt&gt;)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would the interpreter print in response to the following queries?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P?&gt; doctor(?who)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?who = &lt;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christopher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david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matt&gt;</a:t>
            </a:r>
            <a:endParaRPr lang="en-US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P?&gt; doctor(&lt;?who&gt;)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No.</a:t>
            </a:r>
            <a:endParaRPr lang="en-US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P?&gt;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doctor(&lt;?ninth, ?tenth, ?eleventh&gt;)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?ninth =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christopher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?tenth =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david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?eleventh = matt</a:t>
            </a:r>
            <a:endParaRPr lang="en-US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P?&gt; doctor(&lt;?ninth | ?rest&gt;)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?ninth =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christopher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?rest = &lt;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david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matt&gt;</a:t>
            </a:r>
            <a:endParaRPr lang="en-US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P?&gt; doctor(&lt;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christopher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?tenth | ?eleventh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?tenth =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david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?eleventh = &lt;matt&gt;</a:t>
            </a:r>
            <a:endParaRPr lang="en-US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10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Both the hypotheses of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grandson</a:t>
            </a:r>
            <a:r>
              <a:rPr lang="en-US" dirty="0" smtClean="0"/>
              <a:t> rule are true, so the conclusion must also be true.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values for the variables in the original query (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?grandson</a:t>
            </a:r>
            <a:r>
              <a:rPr lang="en-US" dirty="0" smtClean="0"/>
              <a:t>) are looked up in the environment and printed.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77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PyGic</a:t>
            </a:r>
            <a:r>
              <a:rPr lang="en-US" dirty="0" smtClean="0"/>
              <a:t> Works: Code (Simplified)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prove_query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(query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ruledb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if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is_true_expr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(query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yield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env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matching_rules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ruledb.find_rules_matching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(query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for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rule in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matching_rules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rule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rule.rename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newenv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pygic.environments.Environment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env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if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unify_expr_lists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(query,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rule.conclusion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new_env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    for result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in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prove_queries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rule.hypotheses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newenv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ruledb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        yield result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1" y="1447800"/>
            <a:ext cx="4114799" cy="762000"/>
            <a:chOff x="1524001" y="1153886"/>
            <a:chExt cx="4114799" cy="762000"/>
          </a:xfrm>
        </p:grpSpPr>
        <p:sp>
          <p:nvSpPr>
            <p:cNvPr id="6" name="Freeform 5"/>
            <p:cNvSpPr/>
            <p:nvPr/>
          </p:nvSpPr>
          <p:spPr>
            <a:xfrm>
              <a:off x="1524001" y="1447800"/>
              <a:ext cx="838199" cy="468086"/>
            </a:xfrm>
            <a:custGeom>
              <a:avLst/>
              <a:gdLst>
                <a:gd name="connsiteX0" fmla="*/ 701569 w 701569"/>
                <a:gd name="connsiteY0" fmla="*/ 24092 h 274464"/>
                <a:gd name="connsiteX1" fmla="*/ 102855 w 701569"/>
                <a:gd name="connsiteY1" fmla="*/ 24092 h 274464"/>
                <a:gd name="connsiteX2" fmla="*/ 4883 w 701569"/>
                <a:gd name="connsiteY2" fmla="*/ 274464 h 274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1569" h="274464">
                  <a:moveTo>
                    <a:pt x="701569" y="24092"/>
                  </a:moveTo>
                  <a:cubicBezTo>
                    <a:pt x="460269" y="3227"/>
                    <a:pt x="218969" y="-17637"/>
                    <a:pt x="102855" y="24092"/>
                  </a:cubicBezTo>
                  <a:cubicBezTo>
                    <a:pt x="-13259" y="65821"/>
                    <a:pt x="-4188" y="170142"/>
                    <a:pt x="4883" y="274464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828800" y="1153886"/>
              <a:ext cx="3810000" cy="533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/>
                <a:t>To prove a query in the given environment and with a given rule database...</a:t>
              </a:r>
              <a:endParaRPr lang="en-US" sz="15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352800" y="2438400"/>
            <a:ext cx="4038600" cy="533400"/>
            <a:chOff x="3352800" y="2286000"/>
            <a:chExt cx="4038600" cy="533400"/>
          </a:xfrm>
        </p:grpSpPr>
        <p:cxnSp>
          <p:nvCxnSpPr>
            <p:cNvPr id="9" name="Straight Arrow Connector 8"/>
            <p:cNvCxnSpPr>
              <a:stCxn id="4" idx="1"/>
            </p:cNvCxnSpPr>
            <p:nvPr/>
          </p:nvCxnSpPr>
          <p:spPr>
            <a:xfrm flipH="1">
              <a:off x="3352800" y="2552700"/>
              <a:ext cx="10668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4419600" y="2286000"/>
              <a:ext cx="2971800" cy="533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/>
                <a:t>If the query is the true expression, yield the current environment.</a:t>
              </a:r>
              <a:endParaRPr lang="en-US" sz="15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566186" y="3733800"/>
            <a:ext cx="3501614" cy="838200"/>
            <a:chOff x="5566186" y="3733800"/>
            <a:chExt cx="3501614" cy="838200"/>
          </a:xfrm>
        </p:grpSpPr>
        <p:sp>
          <p:nvSpPr>
            <p:cNvPr id="17" name="Freeform 16"/>
            <p:cNvSpPr/>
            <p:nvPr/>
          </p:nvSpPr>
          <p:spPr>
            <a:xfrm>
              <a:off x="5566186" y="3733800"/>
              <a:ext cx="1291814" cy="419100"/>
            </a:xfrm>
            <a:custGeom>
              <a:avLst/>
              <a:gdLst>
                <a:gd name="connsiteX0" fmla="*/ 1019671 w 1019671"/>
                <a:gd name="connsiteY0" fmla="*/ 261257 h 362441"/>
                <a:gd name="connsiteX1" fmla="*/ 116157 w 1019671"/>
                <a:gd name="connsiteY1" fmla="*/ 348343 h 362441"/>
                <a:gd name="connsiteX2" fmla="*/ 39957 w 1019671"/>
                <a:gd name="connsiteY2" fmla="*/ 0 h 362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9671" h="362441">
                  <a:moveTo>
                    <a:pt x="1019671" y="261257"/>
                  </a:moveTo>
                  <a:cubicBezTo>
                    <a:pt x="649557" y="326571"/>
                    <a:pt x="279443" y="391886"/>
                    <a:pt x="116157" y="348343"/>
                  </a:cubicBezTo>
                  <a:cubicBezTo>
                    <a:pt x="-47129" y="304800"/>
                    <a:pt x="-3586" y="152400"/>
                    <a:pt x="39957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553200" y="3733800"/>
              <a:ext cx="2514600" cy="838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Find all the rules in the database whose conclusions match the query.</a:t>
              </a:r>
            </a:p>
            <a:p>
              <a:pPr algn="ctr"/>
              <a:r>
                <a:rPr lang="en-US" sz="1200" dirty="0" smtClean="0"/>
                <a:t>Remember that facts are </a:t>
              </a:r>
              <a:r>
                <a:rPr lang="en-US" sz="1200" i="1" dirty="0" smtClean="0"/>
                <a:t>also</a:t>
              </a:r>
              <a:r>
                <a:rPr lang="en-US" sz="1200" dirty="0" smtClean="0"/>
                <a:t> rules, each with a body of </a:t>
              </a:r>
              <a:r>
                <a:rPr lang="en-US" sz="1200" dirty="0" smtClean="0">
                  <a:latin typeface="Consolas" pitchFamily="49" charset="0"/>
                  <a:cs typeface="Consolas" pitchFamily="49" charset="0"/>
                </a:rPr>
                <a:t>True</a:t>
              </a:r>
              <a:r>
                <a:rPr lang="en-US" sz="1200" dirty="0" smtClean="0"/>
                <a:t>.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5137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err="1"/>
              <a:t>PyGic</a:t>
            </a:r>
            <a:r>
              <a:rPr lang="en-US" dirty="0"/>
              <a:t> Works: Code (Simplified)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prove_query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(query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ruledb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if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is_true_expr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(query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yield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env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matching_rules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ruledb.find_rules_matching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(query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for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rule in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matching_rules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rule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rule.rename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newenv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pygic.environments.Environment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env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if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unify_expr_lists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(query,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rule.conclusion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new_env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    for result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in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prove_queries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rule.hypotheses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newenv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ruledb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        yield result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191000" y="3733800"/>
            <a:ext cx="3810000" cy="266700"/>
            <a:chOff x="3352800" y="2286000"/>
            <a:chExt cx="3810000" cy="266700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3352800" y="2438400"/>
              <a:ext cx="10668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4419600" y="2286000"/>
              <a:ext cx="2743200" cy="2667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/>
                <a:t>For every rule that matches...</a:t>
              </a:r>
              <a:endParaRPr lang="en-US" sz="15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38600" y="4038600"/>
            <a:ext cx="3962400" cy="266700"/>
            <a:chOff x="3200400" y="2286000"/>
            <a:chExt cx="3962400" cy="266700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3200400" y="2438400"/>
              <a:ext cx="12192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4419600" y="2286000"/>
              <a:ext cx="2743200" cy="2667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/>
                <a:t>... returned a renamed rule.</a:t>
              </a:r>
              <a:endParaRPr lang="en-US" sz="15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5432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err="1"/>
              <a:t>PyGic</a:t>
            </a:r>
            <a:r>
              <a:rPr lang="en-US" dirty="0"/>
              <a:t> Works: Code (Simplified)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prove_query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(query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ruledb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if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is_true_expr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(query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yield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env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matching_rules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ruledb.find_rules_matching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(query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for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rule in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matching_rules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rule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rule.rename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newenv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pygic.environments.Environment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env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if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unify_expr_lists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(query,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rule.conclusion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new_env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    for result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in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prove_queries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rule.hypotheses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newenv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ruledb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        yield result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270171" y="3886200"/>
            <a:ext cx="2569029" cy="609600"/>
            <a:chOff x="6270171" y="3886200"/>
            <a:chExt cx="2569029" cy="609600"/>
          </a:xfrm>
        </p:grpSpPr>
        <p:sp>
          <p:nvSpPr>
            <p:cNvPr id="6" name="Freeform 5"/>
            <p:cNvSpPr/>
            <p:nvPr/>
          </p:nvSpPr>
          <p:spPr>
            <a:xfrm>
              <a:off x="6270171" y="4038374"/>
              <a:ext cx="849086" cy="250597"/>
            </a:xfrm>
            <a:custGeom>
              <a:avLst/>
              <a:gdLst>
                <a:gd name="connsiteX0" fmla="*/ 849086 w 849086"/>
                <a:gd name="connsiteY0" fmla="*/ 21997 h 250597"/>
                <a:gd name="connsiteX1" fmla="*/ 141515 w 849086"/>
                <a:gd name="connsiteY1" fmla="*/ 21997 h 250597"/>
                <a:gd name="connsiteX2" fmla="*/ 0 w 849086"/>
                <a:gd name="connsiteY2" fmla="*/ 250597 h 250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9086" h="250597">
                  <a:moveTo>
                    <a:pt x="849086" y="21997"/>
                  </a:moveTo>
                  <a:cubicBezTo>
                    <a:pt x="566057" y="2947"/>
                    <a:pt x="283029" y="-16103"/>
                    <a:pt x="141515" y="21997"/>
                  </a:cubicBezTo>
                  <a:cubicBezTo>
                    <a:pt x="1" y="60097"/>
                    <a:pt x="0" y="155347"/>
                    <a:pt x="0" y="250597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010400" y="3886200"/>
              <a:ext cx="1828800" cy="6096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/>
                <a:t>Extend the environment.</a:t>
              </a:r>
              <a:endParaRPr lang="en-US" sz="15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427" y="4757057"/>
            <a:ext cx="2917373" cy="1491343"/>
            <a:chOff x="54427" y="4757057"/>
            <a:chExt cx="2917373" cy="1491343"/>
          </a:xfrm>
        </p:grpSpPr>
        <p:sp>
          <p:nvSpPr>
            <p:cNvPr id="8" name="Freeform 7"/>
            <p:cNvSpPr/>
            <p:nvPr/>
          </p:nvSpPr>
          <p:spPr>
            <a:xfrm>
              <a:off x="857987" y="4757057"/>
              <a:ext cx="600699" cy="870857"/>
            </a:xfrm>
            <a:custGeom>
              <a:avLst/>
              <a:gdLst>
                <a:gd name="connsiteX0" fmla="*/ 165270 w 600699"/>
                <a:gd name="connsiteY0" fmla="*/ 870857 h 870857"/>
                <a:gd name="connsiteX1" fmla="*/ 23756 w 600699"/>
                <a:gd name="connsiteY1" fmla="*/ 185057 h 870857"/>
                <a:gd name="connsiteX2" fmla="*/ 600699 w 600699"/>
                <a:gd name="connsiteY2" fmla="*/ 0 h 870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699" h="870857">
                  <a:moveTo>
                    <a:pt x="165270" y="870857"/>
                  </a:moveTo>
                  <a:cubicBezTo>
                    <a:pt x="58227" y="600528"/>
                    <a:pt x="-48815" y="330200"/>
                    <a:pt x="23756" y="185057"/>
                  </a:cubicBezTo>
                  <a:cubicBezTo>
                    <a:pt x="96327" y="39914"/>
                    <a:pt x="348513" y="19957"/>
                    <a:pt x="600699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427" y="5562600"/>
              <a:ext cx="2917373" cy="6858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/>
                <a:t>Try to unify the query with the conclusion of the rule, which may add bindings in the frames.</a:t>
              </a:r>
              <a:endParaRPr lang="en-US" sz="15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810000" y="5181600"/>
            <a:ext cx="3200400" cy="1447800"/>
            <a:chOff x="3810000" y="5181600"/>
            <a:chExt cx="3200400" cy="1447800"/>
          </a:xfrm>
        </p:grpSpPr>
        <p:cxnSp>
          <p:nvCxnSpPr>
            <p:cNvPr id="18" name="Straight Arrow Connector 17"/>
            <p:cNvCxnSpPr/>
            <p:nvPr/>
          </p:nvCxnSpPr>
          <p:spPr>
            <a:xfrm flipH="1" flipV="1">
              <a:off x="4572000" y="5181600"/>
              <a:ext cx="76200" cy="5334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3810000" y="5562600"/>
              <a:ext cx="3200400" cy="10668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If the hypotheses in the query can be proved, yield the environment that results from the proof.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7301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err="1"/>
              <a:t>PyGic</a:t>
            </a:r>
            <a:r>
              <a:rPr lang="en-US" dirty="0"/>
              <a:t> Works: Code (Simplified)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prove_query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(query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ruledb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if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is_true_expr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(query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yield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env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matching_rules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ruledb.find_rules_matching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(query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for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rule in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matching_rules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rule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rule.rename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newenv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pygic.environments.Environment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env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if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unify_expr_lists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(query,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rule.conclusion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new_env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    for result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in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prove_queries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rule.hypotheses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newenv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ruledb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       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yield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result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19743" y="2972375"/>
            <a:ext cx="2242457" cy="3276025"/>
            <a:chOff x="119743" y="2972375"/>
            <a:chExt cx="2242457" cy="3276025"/>
          </a:xfrm>
        </p:grpSpPr>
        <p:sp>
          <p:nvSpPr>
            <p:cNvPr id="9" name="Freeform 8"/>
            <p:cNvSpPr/>
            <p:nvPr/>
          </p:nvSpPr>
          <p:spPr>
            <a:xfrm>
              <a:off x="360156" y="2972375"/>
              <a:ext cx="663101" cy="2002396"/>
            </a:xfrm>
            <a:custGeom>
              <a:avLst/>
              <a:gdLst>
                <a:gd name="connsiteX0" fmla="*/ 151473 w 663101"/>
                <a:gd name="connsiteY0" fmla="*/ 2002396 h 2002396"/>
                <a:gd name="connsiteX1" fmla="*/ 31730 w 663101"/>
                <a:gd name="connsiteY1" fmla="*/ 282454 h 2002396"/>
                <a:gd name="connsiteX2" fmla="*/ 663101 w 663101"/>
                <a:gd name="connsiteY2" fmla="*/ 21196 h 2002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3101" h="2002396">
                  <a:moveTo>
                    <a:pt x="151473" y="2002396"/>
                  </a:moveTo>
                  <a:cubicBezTo>
                    <a:pt x="48966" y="1307525"/>
                    <a:pt x="-53541" y="612654"/>
                    <a:pt x="31730" y="282454"/>
                  </a:cubicBezTo>
                  <a:cubicBezTo>
                    <a:pt x="117001" y="-47746"/>
                    <a:pt x="390051" y="-13275"/>
                    <a:pt x="663101" y="21196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1828800" y="5334000"/>
              <a:ext cx="5334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119743" y="4953000"/>
              <a:ext cx="1709057" cy="1295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Consolas" pitchFamily="49" charset="0"/>
                  <a:cs typeface="Consolas" pitchFamily="49" charset="0"/>
                </a:rPr>
                <a:t>yield</a:t>
              </a:r>
              <a:r>
                <a:rPr lang="en-US" sz="1600" dirty="0" smtClean="0"/>
                <a:t> allows us to continue where we left off, or to “backtrack” to a choice point.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8298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err="1"/>
              <a:t>PyGic</a:t>
            </a:r>
            <a:r>
              <a:rPr lang="en-US" dirty="0"/>
              <a:t> Works: Code (Simplified)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7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prove_queries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(queries,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env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ruledb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if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(queries) == 0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 yield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env</a:t>
            </a: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 for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new_env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in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prove_query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(queries[0],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env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ruledb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     for result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in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prove_queries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(queries[1:],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new_env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ruledb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         yield result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352800" y="2971800"/>
            <a:ext cx="5486400" cy="533400"/>
            <a:chOff x="3352800" y="2971800"/>
            <a:chExt cx="5486400" cy="533400"/>
          </a:xfrm>
        </p:grpSpPr>
        <p:cxnSp>
          <p:nvCxnSpPr>
            <p:cNvPr id="6" name="Straight Arrow Connector 5"/>
            <p:cNvCxnSpPr>
              <a:stCxn id="4" idx="1"/>
            </p:cNvCxnSpPr>
            <p:nvPr/>
          </p:nvCxnSpPr>
          <p:spPr>
            <a:xfrm flipH="1">
              <a:off x="3352800" y="3238500"/>
              <a:ext cx="18288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5181600" y="2971800"/>
              <a:ext cx="3657600" cy="533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/>
                <a:t>If there are no more queries to check, we successfully yield the current environment.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264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err="1"/>
              <a:t>PyGic</a:t>
            </a:r>
            <a:r>
              <a:rPr lang="en-US" dirty="0"/>
              <a:t> Works: Code (Simplified)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7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prove_queries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(queries,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env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ruledb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if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(queries) == 0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 yield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env</a:t>
            </a: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 for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new_env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in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prove_query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(queries[0],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env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ruledb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     for result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in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prove_queries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(queries[1:],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new_env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ruledb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         yield result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185254" y="3429000"/>
            <a:ext cx="4653946" cy="533400"/>
            <a:chOff x="4185254" y="3429000"/>
            <a:chExt cx="4653946" cy="533400"/>
          </a:xfrm>
        </p:grpSpPr>
        <p:sp>
          <p:nvSpPr>
            <p:cNvPr id="8" name="Freeform 7"/>
            <p:cNvSpPr/>
            <p:nvPr/>
          </p:nvSpPr>
          <p:spPr>
            <a:xfrm>
              <a:off x="4185254" y="3604405"/>
              <a:ext cx="1126975" cy="357995"/>
            </a:xfrm>
            <a:custGeom>
              <a:avLst/>
              <a:gdLst>
                <a:gd name="connsiteX0" fmla="*/ 1126975 w 1126975"/>
                <a:gd name="connsiteY0" fmla="*/ 31424 h 357995"/>
                <a:gd name="connsiteX1" fmla="*/ 169032 w 1126975"/>
                <a:gd name="connsiteY1" fmla="*/ 31424 h 357995"/>
                <a:gd name="connsiteX2" fmla="*/ 5746 w 1126975"/>
                <a:gd name="connsiteY2" fmla="*/ 357995 h 35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6975" h="357995">
                  <a:moveTo>
                    <a:pt x="1126975" y="31424"/>
                  </a:moveTo>
                  <a:cubicBezTo>
                    <a:pt x="741439" y="4210"/>
                    <a:pt x="355903" y="-23004"/>
                    <a:pt x="169032" y="31424"/>
                  </a:cubicBezTo>
                  <a:cubicBezTo>
                    <a:pt x="-17839" y="85852"/>
                    <a:pt x="-6047" y="221923"/>
                    <a:pt x="5746" y="357995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181600" y="3429000"/>
              <a:ext cx="3657600" cy="533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/>
                <a:t>Prove </a:t>
              </a:r>
              <a:r>
                <a:rPr lang="en-US" sz="1500" dirty="0"/>
                <a:t>the first query and obtain </a:t>
              </a:r>
              <a:r>
                <a:rPr lang="en-US" sz="1500" dirty="0" smtClean="0"/>
                <a:t>a resulting </a:t>
              </a:r>
              <a:r>
                <a:rPr lang="en-US" sz="1500" dirty="0"/>
                <a:t>new environment</a:t>
              </a:r>
              <a:r>
                <a:rPr lang="en-US" sz="1500" dirty="0" smtClean="0"/>
                <a:t>.</a:t>
              </a:r>
              <a:endParaRPr lang="en-US" sz="15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185254" y="4648199"/>
            <a:ext cx="4653946" cy="609601"/>
            <a:chOff x="4185254" y="3352799"/>
            <a:chExt cx="4653946" cy="609601"/>
          </a:xfrm>
        </p:grpSpPr>
        <p:sp>
          <p:nvSpPr>
            <p:cNvPr id="12" name="Freeform 11"/>
            <p:cNvSpPr/>
            <p:nvPr/>
          </p:nvSpPr>
          <p:spPr>
            <a:xfrm flipV="1">
              <a:off x="4185254" y="3352799"/>
              <a:ext cx="1301146" cy="457200"/>
            </a:xfrm>
            <a:custGeom>
              <a:avLst/>
              <a:gdLst>
                <a:gd name="connsiteX0" fmla="*/ 1126975 w 1126975"/>
                <a:gd name="connsiteY0" fmla="*/ 31424 h 357995"/>
                <a:gd name="connsiteX1" fmla="*/ 169032 w 1126975"/>
                <a:gd name="connsiteY1" fmla="*/ 31424 h 357995"/>
                <a:gd name="connsiteX2" fmla="*/ 5746 w 1126975"/>
                <a:gd name="connsiteY2" fmla="*/ 357995 h 35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6975" h="357995">
                  <a:moveTo>
                    <a:pt x="1126975" y="31424"/>
                  </a:moveTo>
                  <a:cubicBezTo>
                    <a:pt x="741439" y="4210"/>
                    <a:pt x="355903" y="-23004"/>
                    <a:pt x="169032" y="31424"/>
                  </a:cubicBezTo>
                  <a:cubicBezTo>
                    <a:pt x="-17839" y="85852"/>
                    <a:pt x="-6047" y="221923"/>
                    <a:pt x="5746" y="357995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181600" y="3429000"/>
              <a:ext cx="3657600" cy="533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/>
                <a:t>Prove </a:t>
              </a:r>
              <a:r>
                <a:rPr lang="en-US" sz="1500" dirty="0"/>
                <a:t>the </a:t>
              </a:r>
              <a:r>
                <a:rPr lang="en-US" sz="1500" dirty="0" smtClean="0"/>
                <a:t>rest of the queries in the new </a:t>
              </a:r>
              <a:r>
                <a:rPr lang="en-US" sz="1500" dirty="0"/>
                <a:t>environment</a:t>
              </a:r>
              <a:r>
                <a:rPr lang="en-US" sz="1500" dirty="0" smtClean="0"/>
                <a:t>.</a:t>
              </a:r>
              <a:endParaRPr lang="en-US" sz="15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033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pic>
        <p:nvPicPr>
          <p:cNvPr id="3076" name="Picture 4" descr="http://www.smbc-comics.com/comics/2012072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8" y="1447800"/>
            <a:ext cx="4525282" cy="4650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24200" y="636853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600" dirty="0"/>
              <a:t>http://www.smbc-comics.com/index.php?db=comics&amp;id=2673</a:t>
            </a:r>
          </a:p>
          <a:p>
            <a:pPr algn="ctr"/>
            <a:r>
              <a:rPr lang="en-US" sz="600" dirty="0" smtClean="0"/>
              <a:t>http</a:t>
            </a:r>
            <a:r>
              <a:rPr lang="en-US" sz="600" dirty="0"/>
              <a:t>://www.smbc-comics.com/index.php?db=comics&amp;id=2684</a:t>
            </a:r>
          </a:p>
        </p:txBody>
      </p:sp>
      <p:pic>
        <p:nvPicPr>
          <p:cNvPr id="3078" name="Picture 6" descr="http://www.smbc-comics.com/comics/20120715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15"/>
          <a:stretch/>
        </p:blipFill>
        <p:spPr bwMode="auto">
          <a:xfrm>
            <a:off x="4876800" y="1447800"/>
            <a:ext cx="4053878" cy="4650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87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Declarative programming is useful in database applications.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For example, if we have a database of student records, and want to get all the records of sophomore year students, we run the query</a:t>
            </a:r>
          </a:p>
          <a:p>
            <a:pPr marL="0" indent="0" algn="ctr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SELECT * FROM STUDENT_DB WHERE YEAR = 2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15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+mj-lt"/>
                <a:cs typeface="Consolas" pitchFamily="49" charset="0"/>
              </a:rPr>
              <a:t>Notice that in the query</a:t>
            </a:r>
          </a:p>
          <a:p>
            <a:pPr marL="0" indent="0" algn="ctr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SELECT * FROM STUDENT_DB WHERE YEAR = 2</a:t>
            </a:r>
          </a:p>
          <a:p>
            <a:pPr marL="0" indent="0" algn="ctr">
              <a:buNone/>
            </a:pPr>
            <a:r>
              <a:rPr lang="en-US" sz="2800" dirty="0" smtClean="0">
                <a:latin typeface="+mj-lt"/>
                <a:cs typeface="Consolas" pitchFamily="49" charset="0"/>
              </a:rPr>
              <a:t>all that we have specified are the properties we expect from our output.</a:t>
            </a:r>
          </a:p>
          <a:p>
            <a:pPr marL="0" indent="0" algn="ctr">
              <a:buNone/>
            </a:pPr>
            <a:endParaRPr lang="en-US" sz="2800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+mj-lt"/>
                <a:cs typeface="Consolas" pitchFamily="49" charset="0"/>
              </a:rPr>
              <a:t>We could, of course, iterate through all the records and filter out the ones we need, but it is a common enough operation that it is better to specify </a:t>
            </a:r>
            <a:r>
              <a:rPr lang="en-US" sz="2800" b="1" dirty="0" smtClean="0">
                <a:latin typeface="+mj-lt"/>
                <a:cs typeface="Consolas" pitchFamily="49" charset="0"/>
              </a:rPr>
              <a:t>what</a:t>
            </a:r>
            <a:r>
              <a:rPr lang="en-US" sz="2800" dirty="0" smtClean="0">
                <a:latin typeface="+mj-lt"/>
                <a:cs typeface="Consolas" pitchFamily="49" charset="0"/>
              </a:rPr>
              <a:t> we want from the output, rather than </a:t>
            </a:r>
            <a:r>
              <a:rPr lang="en-US" sz="2800" b="1" dirty="0" smtClean="0">
                <a:latin typeface="+mj-lt"/>
                <a:cs typeface="Consolas" pitchFamily="49" charset="0"/>
              </a:rPr>
              <a:t>how</a:t>
            </a:r>
            <a:r>
              <a:rPr lang="en-US" sz="2800" dirty="0" smtClean="0">
                <a:latin typeface="+mj-lt"/>
                <a:cs typeface="Consolas" pitchFamily="49" charset="0"/>
              </a:rPr>
              <a:t> we want to get it.</a:t>
            </a:r>
            <a:endParaRPr lang="en-US" sz="2800" dirty="0">
              <a:latin typeface="+mj-lt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13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PyGic</a:t>
            </a:r>
            <a:r>
              <a:rPr lang="en-US" dirty="0" smtClean="0"/>
              <a:t>: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P?&gt; rule grandfather(?person, ?grandson):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...     father(?person, ?son)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...     father(?son, ?grandson)</a:t>
            </a:r>
          </a:p>
          <a:p>
            <a:pPr marL="0" indent="0">
              <a:buNone/>
            </a:pPr>
            <a:endParaRPr lang="en-US" sz="2800" dirty="0" smtClean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+mj-lt"/>
                <a:cs typeface="Consolas" pitchFamily="49" charset="0"/>
              </a:rPr>
              <a:t>The conclusion is true </a:t>
            </a:r>
            <a:r>
              <a:rPr lang="en-US" sz="2800" i="1" dirty="0" smtClean="0">
                <a:latin typeface="+mj-lt"/>
                <a:cs typeface="Consolas" pitchFamily="49" charset="0"/>
              </a:rPr>
              <a:t>only if</a:t>
            </a:r>
            <a:r>
              <a:rPr lang="en-US" sz="2800" dirty="0" smtClean="0">
                <a:latin typeface="+mj-lt"/>
                <a:cs typeface="Consolas" pitchFamily="49" charset="0"/>
              </a:rPr>
              <a:t> the hypotheses are true.</a:t>
            </a:r>
          </a:p>
          <a:p>
            <a:pPr marL="0" indent="0" algn="ctr">
              <a:buNone/>
            </a:pPr>
            <a:r>
              <a:rPr lang="en-US" sz="2800" dirty="0" smtClean="0">
                <a:latin typeface="+mj-lt"/>
                <a:cs typeface="Consolas" pitchFamily="49" charset="0"/>
              </a:rPr>
              <a:t>=</a:t>
            </a:r>
          </a:p>
          <a:p>
            <a:pPr marL="0" indent="0" algn="ctr">
              <a:buNone/>
            </a:pPr>
            <a:r>
              <a:rPr lang="en-US" sz="2800" dirty="0" smtClean="0">
                <a:latin typeface="+mj-lt"/>
                <a:cs typeface="Consolas" pitchFamily="49" charset="0"/>
              </a:rPr>
              <a:t>Can variables be replaced with values such that the hypotheses are true? If so, the conclusion is true too.</a:t>
            </a:r>
            <a:endParaRPr lang="en-US" sz="2800" dirty="0">
              <a:latin typeface="+mj-lt"/>
              <a:cs typeface="Consolas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016829" y="1143000"/>
            <a:ext cx="2249825" cy="760405"/>
            <a:chOff x="3831772" y="1788070"/>
            <a:chExt cx="2249825" cy="760405"/>
          </a:xfrm>
        </p:grpSpPr>
        <p:sp>
          <p:nvSpPr>
            <p:cNvPr id="14" name="Freeform 13"/>
            <p:cNvSpPr/>
            <p:nvPr/>
          </p:nvSpPr>
          <p:spPr>
            <a:xfrm>
              <a:off x="3831772" y="2054771"/>
              <a:ext cx="783771" cy="493704"/>
            </a:xfrm>
            <a:custGeom>
              <a:avLst/>
              <a:gdLst>
                <a:gd name="connsiteX0" fmla="*/ 783771 w 783771"/>
                <a:gd name="connsiteY0" fmla="*/ 55647 h 545504"/>
                <a:gd name="connsiteX1" fmla="*/ 130628 w 783771"/>
                <a:gd name="connsiteY1" fmla="*/ 44762 h 545504"/>
                <a:gd name="connsiteX2" fmla="*/ 0 w 783771"/>
                <a:gd name="connsiteY2" fmla="*/ 545504 h 54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771" h="545504">
                  <a:moveTo>
                    <a:pt x="783771" y="55647"/>
                  </a:moveTo>
                  <a:cubicBezTo>
                    <a:pt x="522513" y="9383"/>
                    <a:pt x="261256" y="-36881"/>
                    <a:pt x="130628" y="44762"/>
                  </a:cubicBezTo>
                  <a:cubicBezTo>
                    <a:pt x="0" y="126405"/>
                    <a:pt x="0" y="335954"/>
                    <a:pt x="0" y="545504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rot="21389330">
              <a:off x="4024197" y="1788070"/>
              <a:ext cx="20574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cap="small" dirty="0" smtClean="0"/>
                <a:t>Conclusion</a:t>
              </a:r>
              <a:endParaRPr lang="en-US" sz="2500" cap="small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922630" y="2688771"/>
            <a:ext cx="2471960" cy="1140118"/>
            <a:chOff x="5922630" y="2688771"/>
            <a:chExt cx="2471960" cy="1140118"/>
          </a:xfrm>
        </p:grpSpPr>
        <p:sp>
          <p:nvSpPr>
            <p:cNvPr id="17" name="Freeform 16"/>
            <p:cNvSpPr/>
            <p:nvPr/>
          </p:nvSpPr>
          <p:spPr>
            <a:xfrm>
              <a:off x="6172200" y="2688771"/>
              <a:ext cx="816746" cy="740229"/>
            </a:xfrm>
            <a:custGeom>
              <a:avLst/>
              <a:gdLst>
                <a:gd name="connsiteX0" fmla="*/ 653143 w 816746"/>
                <a:gd name="connsiteY0" fmla="*/ 740229 h 740229"/>
                <a:gd name="connsiteX1" fmla="*/ 772885 w 816746"/>
                <a:gd name="connsiteY1" fmla="*/ 130629 h 740229"/>
                <a:gd name="connsiteX2" fmla="*/ 0 w 816746"/>
                <a:gd name="connsiteY2" fmla="*/ 0 h 74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6746" h="740229">
                  <a:moveTo>
                    <a:pt x="653143" y="740229"/>
                  </a:moveTo>
                  <a:cubicBezTo>
                    <a:pt x="767442" y="497114"/>
                    <a:pt x="881742" y="254000"/>
                    <a:pt x="772885" y="130629"/>
                  </a:cubicBezTo>
                  <a:cubicBezTo>
                    <a:pt x="664028" y="7257"/>
                    <a:pt x="332014" y="3628"/>
                    <a:pt x="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922630" y="3336133"/>
              <a:ext cx="782970" cy="397667"/>
            </a:xfrm>
            <a:custGeom>
              <a:avLst/>
              <a:gdLst>
                <a:gd name="connsiteX0" fmla="*/ 782970 w 782970"/>
                <a:gd name="connsiteY0" fmla="*/ 293914 h 397667"/>
                <a:gd name="connsiteX1" fmla="*/ 108056 w 782970"/>
                <a:gd name="connsiteY1" fmla="*/ 381000 h 397667"/>
                <a:gd name="connsiteX2" fmla="*/ 10084 w 782970"/>
                <a:gd name="connsiteY2" fmla="*/ 0 h 39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2970" h="397667">
                  <a:moveTo>
                    <a:pt x="782970" y="293914"/>
                  </a:moveTo>
                  <a:cubicBezTo>
                    <a:pt x="509920" y="361950"/>
                    <a:pt x="236870" y="429986"/>
                    <a:pt x="108056" y="381000"/>
                  </a:cubicBezTo>
                  <a:cubicBezTo>
                    <a:pt x="-20758" y="332014"/>
                    <a:pt x="-5337" y="166007"/>
                    <a:pt x="10084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rot="21399553">
              <a:off x="6413390" y="3339032"/>
              <a:ext cx="1981200" cy="489857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cap="small" dirty="0" smtClean="0"/>
                <a:t>Hypotheses</a:t>
              </a:r>
              <a:endParaRPr lang="en-US" sz="2500" cap="small" dirty="0"/>
            </a:p>
          </p:txBody>
        </p:sp>
      </p:grpSp>
    </p:spTree>
    <p:extLst>
      <p:ext uri="{BB962C8B-B14F-4D97-AF65-F5344CB8AC3E}">
        <p14:creationId xmlns:p14="http://schemas.microsoft.com/office/powerpoint/2010/main" val="164742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 the hood, </a:t>
            </a:r>
            <a:r>
              <a:rPr lang="en-US" dirty="0" err="1" smtClean="0"/>
              <a:t>PyGic</a:t>
            </a:r>
            <a:r>
              <a:rPr lang="en-US" dirty="0" smtClean="0"/>
              <a:t> matches the query against all of its rules and facts. It then picks one, and attempts to </a:t>
            </a:r>
            <a:r>
              <a:rPr lang="en-US" i="1" dirty="0" smtClean="0"/>
              <a:t>unify</a:t>
            </a:r>
            <a:r>
              <a:rPr lang="en-US" dirty="0" smtClean="0"/>
              <a:t> the query with the fact (or rule conclusion) by finding a consistent assignment to the variables in either.</a:t>
            </a:r>
          </a:p>
          <a:p>
            <a:r>
              <a:rPr lang="en-US" dirty="0" smtClean="0"/>
              <a:t>Declarative programming is useful in situations where we know what we expect of the output.</a:t>
            </a:r>
          </a:p>
          <a:p>
            <a:r>
              <a:rPr lang="en-US" b="1" i="1" dirty="0" smtClean="0"/>
              <a:t>Preview</a:t>
            </a:r>
            <a:r>
              <a:rPr lang="en-US" dirty="0" smtClean="0"/>
              <a:t>: Write your own chat client.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68609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PyGic</a:t>
            </a:r>
            <a:r>
              <a:rPr lang="en-US" dirty="0" smtClean="0"/>
              <a:t>: Rules for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We can also define rules for lists.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For example, say we want to check if two (flat) lists are equal.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are some facts we know about equal lists?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1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PyGic</a:t>
            </a:r>
            <a:r>
              <a:rPr lang="en-US" dirty="0"/>
              <a:t>: Rules for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i="1" dirty="0" smtClean="0"/>
              <a:t>Fact 1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The empty list is only equal to itself.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P?&gt; fact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equal_lists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(&lt;&gt;, &lt;&gt;)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fact, by the way, is equivalent to a rule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/>
              <a:t> in the body: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P?&gt; rule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equal_lists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(&lt;&gt;, &lt;&gt;):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...     True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124200" y="5727508"/>
            <a:ext cx="3280474" cy="978092"/>
            <a:chOff x="3309256" y="5484640"/>
            <a:chExt cx="3280474" cy="978092"/>
          </a:xfrm>
        </p:grpSpPr>
        <p:sp>
          <p:nvSpPr>
            <p:cNvPr id="7" name="Freeform 6"/>
            <p:cNvSpPr/>
            <p:nvPr/>
          </p:nvSpPr>
          <p:spPr>
            <a:xfrm>
              <a:off x="3309256" y="5484640"/>
              <a:ext cx="957943" cy="754090"/>
            </a:xfrm>
            <a:custGeom>
              <a:avLst/>
              <a:gdLst>
                <a:gd name="connsiteX0" fmla="*/ 620486 w 860798"/>
                <a:gd name="connsiteY0" fmla="*/ 513389 h 513389"/>
                <a:gd name="connsiteX1" fmla="*/ 827314 w 860798"/>
                <a:gd name="connsiteY1" fmla="*/ 56189 h 513389"/>
                <a:gd name="connsiteX2" fmla="*/ 0 w 860798"/>
                <a:gd name="connsiteY2" fmla="*/ 23531 h 513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0798" h="513389">
                  <a:moveTo>
                    <a:pt x="620486" y="513389"/>
                  </a:moveTo>
                  <a:cubicBezTo>
                    <a:pt x="775607" y="325610"/>
                    <a:pt x="930728" y="137832"/>
                    <a:pt x="827314" y="56189"/>
                  </a:cubicBezTo>
                  <a:cubicBezTo>
                    <a:pt x="723900" y="-25454"/>
                    <a:pt x="361950" y="-962"/>
                    <a:pt x="0" y="23531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21444631">
              <a:off x="3751286" y="5624532"/>
              <a:ext cx="2838444" cy="838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True</a:t>
              </a:r>
              <a:r>
                <a:rPr lang="en-US" dirty="0" smtClean="0"/>
                <a:t> is a </a:t>
              </a:r>
              <a:r>
                <a:rPr lang="en-US" dirty="0" err="1" smtClean="0"/>
                <a:t>PyGic</a:t>
              </a:r>
              <a:r>
                <a:rPr lang="en-US" dirty="0" smtClean="0"/>
                <a:t> keyword that is, well, true.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631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ec2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lec24</Template>
  <TotalTime>2202</TotalTime>
  <Words>3625</Words>
  <Application>Microsoft Office PowerPoint</Application>
  <PresentationFormat>On-screen Show (4:3)</PresentationFormat>
  <Paragraphs>570</Paragraphs>
  <Slides>70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lec24</vt:lpstr>
      <vt:lpstr>CS61A Lecture 27 Logic Programming</vt:lpstr>
      <vt:lpstr>Computer Science in the News</vt:lpstr>
      <vt:lpstr>Today</vt:lpstr>
      <vt:lpstr>Declarative Programming</vt:lpstr>
      <vt:lpstr>Review: PyGic</vt:lpstr>
      <vt:lpstr>Review: PyGic</vt:lpstr>
      <vt:lpstr>PyGic: Rules</vt:lpstr>
      <vt:lpstr>PyGic: Rules for Lists</vt:lpstr>
      <vt:lpstr>PyGic: Rules for Lists</vt:lpstr>
      <vt:lpstr>PyGic: Rules for Lists</vt:lpstr>
      <vt:lpstr>PyGic: Rules for Lists</vt:lpstr>
      <vt:lpstr>PyGic: Rules for Lists</vt:lpstr>
      <vt:lpstr>PyGic: Rules for Lists</vt:lpstr>
      <vt:lpstr>PyGic: Rules for Lists</vt:lpstr>
      <vt:lpstr>PyGic: Rules for Lists (Practice)</vt:lpstr>
      <vt:lpstr>PyGic: Rules for Lists (Practice)</vt:lpstr>
      <vt:lpstr>PyGic: Rules for Lists (Practice)</vt:lpstr>
      <vt:lpstr>PyGic: Rules for Lists (Practice)</vt:lpstr>
      <vt:lpstr>PyGic: Rules for Lists (Practice)</vt:lpstr>
      <vt:lpstr>Announcements</vt:lpstr>
      <vt:lpstr>Announcements: Final</vt:lpstr>
      <vt:lpstr>How PyGic Works </vt:lpstr>
      <vt:lpstr>How PyGic Works</vt:lpstr>
      <vt:lpstr>How PyGic Works</vt:lpstr>
      <vt:lpstr>How PyGic Works</vt:lpstr>
      <vt:lpstr>How PyGic Works</vt:lpstr>
      <vt:lpstr>How PyGic Works</vt:lpstr>
      <vt:lpstr>How PyGic Works: Unification</vt:lpstr>
      <vt:lpstr>How PyGic Works: Unification</vt:lpstr>
      <vt:lpstr>How PyGic Works: Unification</vt:lpstr>
      <vt:lpstr>How PyGic Works: Unification</vt:lpstr>
      <vt:lpstr>How PyGic Works: Backtracking</vt:lpstr>
      <vt:lpstr>How PyGic Works: Backtracking</vt:lpstr>
      <vt:lpstr>How PyGic Works: Backtracking</vt:lpstr>
      <vt:lpstr>How PyGic Works</vt:lpstr>
      <vt:lpstr>How PyGic Works</vt:lpstr>
      <vt:lpstr>How PyGic Works</vt:lpstr>
      <vt:lpstr>How PyGic Works</vt:lpstr>
      <vt:lpstr>How PyGic Works: Unification</vt:lpstr>
      <vt:lpstr>How PyGic Works: Unification</vt:lpstr>
      <vt:lpstr>How PyGic Works: Unification</vt:lpstr>
      <vt:lpstr>How PyGic Works: Hypotheses</vt:lpstr>
      <vt:lpstr>How PyGic Works</vt:lpstr>
      <vt:lpstr>How PyGic Works</vt:lpstr>
      <vt:lpstr>How PyGic Works</vt:lpstr>
      <vt:lpstr>How PyGic Works: Unification</vt:lpstr>
      <vt:lpstr>How PyGic Works: Unification</vt:lpstr>
      <vt:lpstr>How PyGic Works: Unification</vt:lpstr>
      <vt:lpstr>How PyGic Works</vt:lpstr>
      <vt:lpstr>How PyGic Works</vt:lpstr>
      <vt:lpstr>How PyGic Works</vt:lpstr>
      <vt:lpstr>How PyGic Works: Unification</vt:lpstr>
      <vt:lpstr>How PyGic Works: Unification</vt:lpstr>
      <vt:lpstr>How PyGic Works: Unification</vt:lpstr>
      <vt:lpstr>How PyGic Works</vt:lpstr>
      <vt:lpstr>How PyGic Works</vt:lpstr>
      <vt:lpstr>How PyGic Works: Unification</vt:lpstr>
      <vt:lpstr>How PyGic Works: Unification</vt:lpstr>
      <vt:lpstr>How PyGic Works: Unification</vt:lpstr>
      <vt:lpstr>How PyGic Works</vt:lpstr>
      <vt:lpstr>How PyGic Works: Code (Simplified)</vt:lpstr>
      <vt:lpstr>How PyGic Works: Code (Simplified)</vt:lpstr>
      <vt:lpstr>How PyGic Works: Code (Simplified)</vt:lpstr>
      <vt:lpstr>How PyGic Works: Code (Simplified)</vt:lpstr>
      <vt:lpstr>How PyGic Works: Code (Simplified)</vt:lpstr>
      <vt:lpstr>How PyGic Works: Code (Simplified)</vt:lpstr>
      <vt:lpstr>Break</vt:lpstr>
      <vt:lpstr>Applications</vt:lpstr>
      <vt:lpstr>Applications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CS61A Lecture 26</dc:title>
  <dc:creator>Tom;Jon Kotker</dc:creator>
  <cp:lastModifiedBy>advancedversion</cp:lastModifiedBy>
  <cp:revision>996</cp:revision>
  <cp:lastPrinted>2012-08-05T20:19:00Z</cp:lastPrinted>
  <dcterms:created xsi:type="dcterms:W3CDTF">2012-07-31T01:39:09Z</dcterms:created>
  <dcterms:modified xsi:type="dcterms:W3CDTF">2012-08-05T20:19:40Z</dcterms:modified>
</cp:coreProperties>
</file>