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6"/>
  </p:notesMasterIdLst>
  <p:handoutMasterIdLst>
    <p:handoutMasterId r:id="rId47"/>
  </p:handoutMasterIdLst>
  <p:sldIdLst>
    <p:sldId id="256" r:id="rId2"/>
    <p:sldId id="362" r:id="rId3"/>
    <p:sldId id="426" r:id="rId4"/>
    <p:sldId id="291" r:id="rId5"/>
    <p:sldId id="353" r:id="rId6"/>
    <p:sldId id="390" r:id="rId7"/>
    <p:sldId id="391" r:id="rId8"/>
    <p:sldId id="392" r:id="rId9"/>
    <p:sldId id="393" r:id="rId10"/>
    <p:sldId id="394" r:id="rId11"/>
    <p:sldId id="395" r:id="rId12"/>
    <p:sldId id="399" r:id="rId13"/>
    <p:sldId id="400" r:id="rId14"/>
    <p:sldId id="401" r:id="rId15"/>
    <p:sldId id="396" r:id="rId16"/>
    <p:sldId id="397" r:id="rId17"/>
    <p:sldId id="398" r:id="rId18"/>
    <p:sldId id="402" r:id="rId19"/>
    <p:sldId id="308" r:id="rId20"/>
    <p:sldId id="309" r:id="rId21"/>
    <p:sldId id="419" r:id="rId22"/>
    <p:sldId id="421" r:id="rId23"/>
    <p:sldId id="422" r:id="rId24"/>
    <p:sldId id="423" r:id="rId25"/>
    <p:sldId id="425" r:id="rId26"/>
    <p:sldId id="405" r:id="rId27"/>
    <p:sldId id="406" r:id="rId28"/>
    <p:sldId id="407" r:id="rId29"/>
    <p:sldId id="408" r:id="rId30"/>
    <p:sldId id="409" r:id="rId31"/>
    <p:sldId id="410" r:id="rId32"/>
    <p:sldId id="411" r:id="rId33"/>
    <p:sldId id="412" r:id="rId34"/>
    <p:sldId id="413" r:id="rId35"/>
    <p:sldId id="414" r:id="rId36"/>
    <p:sldId id="415" r:id="rId37"/>
    <p:sldId id="417" r:id="rId38"/>
    <p:sldId id="416" r:id="rId39"/>
    <p:sldId id="418" r:id="rId40"/>
    <p:sldId id="424" r:id="rId41"/>
    <p:sldId id="403" r:id="rId42"/>
    <p:sldId id="404" r:id="rId43"/>
    <p:sldId id="420" r:id="rId44"/>
    <p:sldId id="354"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4245E0-DDFE-4D2E-B559-D27BCB9E9752}">
          <p14:sldIdLst>
            <p14:sldId id="256"/>
          </p14:sldIdLst>
        </p14:section>
        <p14:section name="CS in the News" id="{9E7EE2E9-DE6F-4452-94DF-356C6B9B0C1F}">
          <p14:sldIdLst>
            <p14:sldId id="362"/>
            <p14:sldId id="426"/>
          </p14:sldIdLst>
        </p14:section>
        <p14:section name="Agenda" id="{07311629-CFBB-4924-86BD-4BB48B142690}">
          <p14:sldIdLst>
            <p14:sldId id="291"/>
          </p14:sldIdLst>
        </p14:section>
        <p14:section name="Contest" id="{2DB70A00-AFA1-4F39-B5A6-CD4D124C8253}">
          <p14:sldIdLst>
            <p14:sldId id="353"/>
            <p14:sldId id="390"/>
            <p14:sldId id="391"/>
            <p14:sldId id="392"/>
            <p14:sldId id="393"/>
            <p14:sldId id="394"/>
            <p14:sldId id="395"/>
          </p14:sldIdLst>
        </p14:section>
        <p14:section name="Parting Thoughts" id="{14F7F0F1-2F97-4982-942E-FB3E8401717A}">
          <p14:sldIdLst>
            <p14:sldId id="399"/>
            <p14:sldId id="400"/>
            <p14:sldId id="401"/>
            <p14:sldId id="396"/>
            <p14:sldId id="397"/>
            <p14:sldId id="398"/>
            <p14:sldId id="402"/>
          </p14:sldIdLst>
        </p14:section>
        <p14:section name="Announcements" id="{244C33B5-E919-4590-8B19-379492C9DEAB}">
          <p14:sldIdLst>
            <p14:sldId id="308"/>
            <p14:sldId id="309"/>
          </p14:sldIdLst>
        </p14:section>
        <p14:section name="Computational Biology" id="{90429AC7-CDBB-4E69-B6A1-8F4310029935}">
          <p14:sldIdLst>
            <p14:sldId id="419"/>
            <p14:sldId id="421"/>
            <p14:sldId id="422"/>
            <p14:sldId id="423"/>
            <p14:sldId id="425"/>
          </p14:sldIdLst>
        </p14:section>
        <p14:section name="Artificial Intelligence" id="{4550D2F7-C98E-484A-B4DA-0E303B30A8C9}">
          <p14:sldIdLst>
            <p14:sldId id="405"/>
            <p14:sldId id="406"/>
            <p14:sldId id="407"/>
            <p14:sldId id="408"/>
            <p14:sldId id="409"/>
            <p14:sldId id="410"/>
            <p14:sldId id="411"/>
            <p14:sldId id="412"/>
            <p14:sldId id="413"/>
            <p14:sldId id="414"/>
            <p14:sldId id="415"/>
            <p14:sldId id="417"/>
            <p14:sldId id="416"/>
            <p14:sldId id="418"/>
          </p14:sldIdLst>
        </p14:section>
        <p14:section name="Final Comments" id="{2628A58D-15CD-4735-AB67-3E077F62343D}">
          <p14:sldIdLst>
            <p14:sldId id="424"/>
            <p14:sldId id="403"/>
          </p14:sldIdLst>
        </p14:section>
        <p14:section name="Credits" id="{E74282E5-743C-49B5-9F67-8C06ACB6B376}">
          <p14:sldIdLst>
            <p14:sldId id="404"/>
            <p14:sldId id="420"/>
          </p14:sldIdLst>
        </p14:section>
        <p14:section name="Conclusion" id="{B3CD529E-50D8-438E-8F7C-8D1C15551A67}">
          <p14:sldIdLst>
            <p14:sldId id="35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2735" autoAdjust="0"/>
    <p:restoredTop sz="92230" autoAdjust="0"/>
  </p:normalViewPr>
  <p:slideViewPr>
    <p:cSldViewPr>
      <p:cViewPr varScale="1">
        <p:scale>
          <a:sx n="97" d="100"/>
          <a:sy n="97" d="100"/>
        </p:scale>
        <p:origin x="-114"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4"/>
    </p:cViewPr>
  </p:sorterViewPr>
  <p:notesViewPr>
    <p:cSldViewPr>
      <p:cViewPr varScale="1">
        <p:scale>
          <a:sx n="96" d="100"/>
          <a:sy n="96" d="100"/>
        </p:scale>
        <p:origin x="-350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33CEF-ED81-4DFB-951B-E3290E51FD9A}" type="doc">
      <dgm:prSet loTypeId="urn:microsoft.com/office/officeart/2005/8/layout/process1" loCatId="process" qsTypeId="urn:microsoft.com/office/officeart/2005/8/quickstyle/simple2" qsCatId="simple" csTypeId="urn:microsoft.com/office/officeart/2005/8/colors/colorful1" csCatId="colorful" phldr="1"/>
      <dgm:spPr/>
      <dgm:t>
        <a:bodyPr/>
        <a:lstStyle/>
        <a:p>
          <a:endParaRPr lang="en-US"/>
        </a:p>
      </dgm:t>
    </dgm:pt>
    <dgm:pt modelId="{CE573030-2E48-428D-A82F-9CEF78D0C0CF}">
      <dgm:prSet phldrT="[Text]" custT="1"/>
      <dgm:spPr>
        <a:solidFill>
          <a:schemeClr val="accent5">
            <a:lumMod val="75000"/>
          </a:schemeClr>
        </a:solidFill>
      </dgm:spPr>
      <dgm:t>
        <a:bodyPr/>
        <a:lstStyle/>
        <a:p>
          <a:pPr algn="ctr"/>
          <a:endParaRPr lang="en-US" sz="1200" i="1" dirty="0"/>
        </a:p>
      </dgm:t>
    </dgm:pt>
    <dgm:pt modelId="{9C770306-6265-4BC7-A6BB-827520A067CA}" type="parTrans" cxnId="{F4878FF4-1B11-49B1-B499-5159C7557919}">
      <dgm:prSet/>
      <dgm:spPr/>
      <dgm:t>
        <a:bodyPr/>
        <a:lstStyle/>
        <a:p>
          <a:pPr algn="ctr"/>
          <a:endParaRPr lang="en-US"/>
        </a:p>
      </dgm:t>
    </dgm:pt>
    <dgm:pt modelId="{BF424601-94E3-48D2-83CE-BC74FFC9DCFB}" type="sibTrans" cxnId="{F4878FF4-1B11-49B1-B499-5159C7557919}">
      <dgm:prSet/>
      <dgm:spPr>
        <a:solidFill>
          <a:schemeClr val="accent5">
            <a:lumMod val="75000"/>
          </a:schemeClr>
        </a:solidFill>
      </dgm:spPr>
      <dgm:t>
        <a:bodyPr/>
        <a:lstStyle/>
        <a:p>
          <a:pPr algn="ctr"/>
          <a:endParaRPr lang="en-US" dirty="0"/>
        </a:p>
      </dgm:t>
    </dgm:pt>
    <dgm:pt modelId="{B6742C2C-C856-41E7-BA13-E2EB2987F62B}">
      <dgm:prSet phldrT="[Text]" custT="1"/>
      <dgm:spPr>
        <a:solidFill>
          <a:schemeClr val="accent6">
            <a:lumMod val="75000"/>
          </a:schemeClr>
        </a:solidFill>
      </dgm:spPr>
      <dgm:t>
        <a:bodyPr/>
        <a:lstStyle/>
        <a:p>
          <a:pPr algn="ctr"/>
          <a:endParaRPr lang="en-US" sz="1200" i="1" dirty="0"/>
        </a:p>
      </dgm:t>
    </dgm:pt>
    <dgm:pt modelId="{20B3C5A9-2C5C-44E6-AA16-FC2C95D80950}" type="parTrans" cxnId="{CBC8E527-7326-4D65-A845-37FE7BD24657}">
      <dgm:prSet/>
      <dgm:spPr/>
      <dgm:t>
        <a:bodyPr/>
        <a:lstStyle/>
        <a:p>
          <a:pPr algn="ctr"/>
          <a:endParaRPr lang="en-US"/>
        </a:p>
      </dgm:t>
    </dgm:pt>
    <dgm:pt modelId="{F85978BD-2198-4F94-9918-FE620B28CA88}" type="sibTrans" cxnId="{CBC8E527-7326-4D65-A845-37FE7BD24657}">
      <dgm:prSet/>
      <dgm:spPr/>
      <dgm:t>
        <a:bodyPr/>
        <a:lstStyle/>
        <a:p>
          <a:pPr algn="ctr"/>
          <a:endParaRPr lang="en-US"/>
        </a:p>
      </dgm:t>
    </dgm:pt>
    <dgm:pt modelId="{B03FB4AE-34EE-4383-8B0B-BB2D0DFEEA26}">
      <dgm:prSet phldrT="[Text]" custT="1"/>
      <dgm:spPr>
        <a:solidFill>
          <a:schemeClr val="accent4">
            <a:lumMod val="75000"/>
          </a:schemeClr>
        </a:solidFill>
      </dgm:spPr>
      <dgm:t>
        <a:bodyPr/>
        <a:lstStyle/>
        <a:p>
          <a:pPr algn="ctr"/>
          <a:endParaRPr lang="en-US" sz="1200" i="1" dirty="0"/>
        </a:p>
      </dgm:t>
    </dgm:pt>
    <dgm:pt modelId="{C30A0E2B-1DB0-4CCA-92D0-5A0FD3C733F1}" type="sibTrans" cxnId="{62D13861-A773-4133-A51A-9EE6286048B2}">
      <dgm:prSet/>
      <dgm:spPr>
        <a:solidFill>
          <a:schemeClr val="accent4">
            <a:lumMod val="75000"/>
          </a:schemeClr>
        </a:solidFill>
      </dgm:spPr>
      <dgm:t>
        <a:bodyPr/>
        <a:lstStyle/>
        <a:p>
          <a:pPr algn="ctr"/>
          <a:endParaRPr lang="en-US" dirty="0"/>
        </a:p>
      </dgm:t>
    </dgm:pt>
    <dgm:pt modelId="{D4E31FC5-DC67-40E9-86C4-41B10117EBB3}" type="parTrans" cxnId="{62D13861-A773-4133-A51A-9EE6286048B2}">
      <dgm:prSet/>
      <dgm:spPr/>
      <dgm:t>
        <a:bodyPr/>
        <a:lstStyle/>
        <a:p>
          <a:pPr algn="ctr"/>
          <a:endParaRPr lang="en-US"/>
        </a:p>
      </dgm:t>
    </dgm:pt>
    <dgm:pt modelId="{A10B7A57-A38C-4891-9FEF-A1C23CD6C4FA}">
      <dgm:prSet phldrT="[Text]" custT="1"/>
      <dgm:spPr>
        <a:solidFill>
          <a:srgbClr val="C00000"/>
        </a:solidFill>
      </dgm:spPr>
      <dgm:t>
        <a:bodyPr/>
        <a:lstStyle/>
        <a:p>
          <a:pPr algn="ctr"/>
          <a:endParaRPr lang="en-US" sz="1200" i="1" dirty="0"/>
        </a:p>
      </dgm:t>
    </dgm:pt>
    <dgm:pt modelId="{F7B48512-D72E-4345-BB87-16B8248BDE67}" type="sibTrans" cxnId="{414E0274-8111-4FB2-A9FF-A44251564069}">
      <dgm:prSet/>
      <dgm:spPr>
        <a:solidFill>
          <a:srgbClr val="C00000"/>
        </a:solidFill>
      </dgm:spPr>
      <dgm:t>
        <a:bodyPr/>
        <a:lstStyle/>
        <a:p>
          <a:pPr algn="ctr"/>
          <a:endParaRPr lang="en-US" dirty="0"/>
        </a:p>
      </dgm:t>
    </dgm:pt>
    <dgm:pt modelId="{EE7D0CE1-3BF4-4053-A825-1FF49C545153}" type="parTrans" cxnId="{414E0274-8111-4FB2-A9FF-A44251564069}">
      <dgm:prSet/>
      <dgm:spPr/>
      <dgm:t>
        <a:bodyPr/>
        <a:lstStyle/>
        <a:p>
          <a:pPr algn="ctr"/>
          <a:endParaRPr lang="en-US"/>
        </a:p>
      </dgm:t>
    </dgm:pt>
    <dgm:pt modelId="{EE9A77A3-D858-4AEA-B81B-6FD6D72780D7}">
      <dgm:prSet phldrT="[Text]" custT="1"/>
      <dgm:spPr>
        <a:solidFill>
          <a:schemeClr val="tx2">
            <a:lumMod val="50000"/>
          </a:schemeClr>
        </a:solidFill>
      </dgm:spPr>
      <dgm:t>
        <a:bodyPr/>
        <a:lstStyle/>
        <a:p>
          <a:pPr algn="ctr"/>
          <a:endParaRPr lang="en-US" sz="1200" i="1" dirty="0"/>
        </a:p>
      </dgm:t>
    </dgm:pt>
    <dgm:pt modelId="{24D989DC-90FC-4069-A005-8C4931C5D83B}" type="sibTrans" cxnId="{8BECF777-AA9F-434D-B441-B5B7AFA3251C}">
      <dgm:prSet/>
      <dgm:spPr>
        <a:solidFill>
          <a:schemeClr val="tx2">
            <a:lumMod val="50000"/>
          </a:schemeClr>
        </a:solidFill>
      </dgm:spPr>
      <dgm:t>
        <a:bodyPr/>
        <a:lstStyle/>
        <a:p>
          <a:pPr algn="ctr"/>
          <a:endParaRPr lang="en-US" dirty="0"/>
        </a:p>
      </dgm:t>
    </dgm:pt>
    <dgm:pt modelId="{FAF1B4CE-2D8C-4990-9A62-86EED439A93A}" type="parTrans" cxnId="{8BECF777-AA9F-434D-B441-B5B7AFA3251C}">
      <dgm:prSet/>
      <dgm:spPr/>
      <dgm:t>
        <a:bodyPr/>
        <a:lstStyle/>
        <a:p>
          <a:pPr algn="ctr"/>
          <a:endParaRPr lang="en-US"/>
        </a:p>
      </dgm:t>
    </dgm:pt>
    <dgm:pt modelId="{1BEF9239-9857-4141-94D3-93F61A8164FB}" type="pres">
      <dgm:prSet presAssocID="{87433CEF-ED81-4DFB-951B-E3290E51FD9A}" presName="Name0" presStyleCnt="0">
        <dgm:presLayoutVars>
          <dgm:dir/>
          <dgm:resizeHandles val="exact"/>
        </dgm:presLayoutVars>
      </dgm:prSet>
      <dgm:spPr/>
      <dgm:t>
        <a:bodyPr/>
        <a:lstStyle/>
        <a:p>
          <a:endParaRPr lang="en-US"/>
        </a:p>
      </dgm:t>
    </dgm:pt>
    <dgm:pt modelId="{29840697-E0F8-4C38-9111-5B2FE868299E}" type="pres">
      <dgm:prSet presAssocID="{A10B7A57-A38C-4891-9FEF-A1C23CD6C4FA}" presName="node" presStyleLbl="node1" presStyleIdx="0" presStyleCnt="5">
        <dgm:presLayoutVars>
          <dgm:bulletEnabled val="1"/>
        </dgm:presLayoutVars>
      </dgm:prSet>
      <dgm:spPr/>
      <dgm:t>
        <a:bodyPr/>
        <a:lstStyle/>
        <a:p>
          <a:endParaRPr lang="en-US"/>
        </a:p>
      </dgm:t>
    </dgm:pt>
    <dgm:pt modelId="{27D80F04-C8E6-4C87-BEBB-B14FB5EDCECB}" type="pres">
      <dgm:prSet presAssocID="{F7B48512-D72E-4345-BB87-16B8248BDE67}" presName="sibTrans" presStyleLbl="sibTrans2D1" presStyleIdx="0" presStyleCnt="4"/>
      <dgm:spPr/>
      <dgm:t>
        <a:bodyPr/>
        <a:lstStyle/>
        <a:p>
          <a:endParaRPr lang="en-US"/>
        </a:p>
      </dgm:t>
    </dgm:pt>
    <dgm:pt modelId="{B7B83F48-E09F-4F96-A9FC-8267E6AC6E5C}" type="pres">
      <dgm:prSet presAssocID="{F7B48512-D72E-4345-BB87-16B8248BDE67}" presName="connectorText" presStyleLbl="sibTrans2D1" presStyleIdx="0" presStyleCnt="4"/>
      <dgm:spPr/>
      <dgm:t>
        <a:bodyPr/>
        <a:lstStyle/>
        <a:p>
          <a:endParaRPr lang="en-US"/>
        </a:p>
      </dgm:t>
    </dgm:pt>
    <dgm:pt modelId="{F63DB19B-BD72-44D5-878E-4D5479A118E3}" type="pres">
      <dgm:prSet presAssocID="{EE9A77A3-D858-4AEA-B81B-6FD6D72780D7}" presName="node" presStyleLbl="node1" presStyleIdx="1" presStyleCnt="5">
        <dgm:presLayoutVars>
          <dgm:bulletEnabled val="1"/>
        </dgm:presLayoutVars>
      </dgm:prSet>
      <dgm:spPr/>
      <dgm:t>
        <a:bodyPr/>
        <a:lstStyle/>
        <a:p>
          <a:endParaRPr lang="en-US"/>
        </a:p>
      </dgm:t>
    </dgm:pt>
    <dgm:pt modelId="{0E58652B-3189-40CF-8711-A9D2D038A9D9}" type="pres">
      <dgm:prSet presAssocID="{24D989DC-90FC-4069-A005-8C4931C5D83B}" presName="sibTrans" presStyleLbl="sibTrans2D1" presStyleIdx="1" presStyleCnt="4"/>
      <dgm:spPr/>
      <dgm:t>
        <a:bodyPr/>
        <a:lstStyle/>
        <a:p>
          <a:endParaRPr lang="en-US"/>
        </a:p>
      </dgm:t>
    </dgm:pt>
    <dgm:pt modelId="{8A638D5E-D2BD-4595-A5AD-357B5596CA88}" type="pres">
      <dgm:prSet presAssocID="{24D989DC-90FC-4069-A005-8C4931C5D83B}" presName="connectorText" presStyleLbl="sibTrans2D1" presStyleIdx="1" presStyleCnt="4"/>
      <dgm:spPr/>
      <dgm:t>
        <a:bodyPr/>
        <a:lstStyle/>
        <a:p>
          <a:endParaRPr lang="en-US"/>
        </a:p>
      </dgm:t>
    </dgm:pt>
    <dgm:pt modelId="{DCB6567A-AB2D-4DAD-A758-218485B758E9}" type="pres">
      <dgm:prSet presAssocID="{B03FB4AE-34EE-4383-8B0B-BB2D0DFEEA26}" presName="node" presStyleLbl="node1" presStyleIdx="2" presStyleCnt="5">
        <dgm:presLayoutVars>
          <dgm:bulletEnabled val="1"/>
        </dgm:presLayoutVars>
      </dgm:prSet>
      <dgm:spPr/>
      <dgm:t>
        <a:bodyPr/>
        <a:lstStyle/>
        <a:p>
          <a:endParaRPr lang="en-US"/>
        </a:p>
      </dgm:t>
    </dgm:pt>
    <dgm:pt modelId="{B6FF6782-9D42-4CD5-A940-62B6466C0EAC}" type="pres">
      <dgm:prSet presAssocID="{C30A0E2B-1DB0-4CCA-92D0-5A0FD3C733F1}" presName="sibTrans" presStyleLbl="sibTrans2D1" presStyleIdx="2" presStyleCnt="4"/>
      <dgm:spPr/>
      <dgm:t>
        <a:bodyPr/>
        <a:lstStyle/>
        <a:p>
          <a:endParaRPr lang="en-US"/>
        </a:p>
      </dgm:t>
    </dgm:pt>
    <dgm:pt modelId="{B4718F03-A33A-44B1-8955-2A2F5C3D875D}" type="pres">
      <dgm:prSet presAssocID="{C30A0E2B-1DB0-4CCA-92D0-5A0FD3C733F1}" presName="connectorText" presStyleLbl="sibTrans2D1" presStyleIdx="2" presStyleCnt="4"/>
      <dgm:spPr/>
      <dgm:t>
        <a:bodyPr/>
        <a:lstStyle/>
        <a:p>
          <a:endParaRPr lang="en-US"/>
        </a:p>
      </dgm:t>
    </dgm:pt>
    <dgm:pt modelId="{464B4260-25FE-4512-AE11-7BC4B18952CA}" type="pres">
      <dgm:prSet presAssocID="{CE573030-2E48-428D-A82F-9CEF78D0C0CF}" presName="node" presStyleLbl="node1" presStyleIdx="3" presStyleCnt="5">
        <dgm:presLayoutVars>
          <dgm:bulletEnabled val="1"/>
        </dgm:presLayoutVars>
      </dgm:prSet>
      <dgm:spPr/>
      <dgm:t>
        <a:bodyPr/>
        <a:lstStyle/>
        <a:p>
          <a:endParaRPr lang="en-US"/>
        </a:p>
      </dgm:t>
    </dgm:pt>
    <dgm:pt modelId="{D744FA30-B1F1-4CFA-917F-8D540D5513B9}" type="pres">
      <dgm:prSet presAssocID="{BF424601-94E3-48D2-83CE-BC74FFC9DCFB}" presName="sibTrans" presStyleLbl="sibTrans2D1" presStyleIdx="3" presStyleCnt="4"/>
      <dgm:spPr/>
      <dgm:t>
        <a:bodyPr/>
        <a:lstStyle/>
        <a:p>
          <a:endParaRPr lang="en-US"/>
        </a:p>
      </dgm:t>
    </dgm:pt>
    <dgm:pt modelId="{07A1D4CE-B14E-4BC9-BAE4-E5B6505A4558}" type="pres">
      <dgm:prSet presAssocID="{BF424601-94E3-48D2-83CE-BC74FFC9DCFB}" presName="connectorText" presStyleLbl="sibTrans2D1" presStyleIdx="3" presStyleCnt="4"/>
      <dgm:spPr/>
      <dgm:t>
        <a:bodyPr/>
        <a:lstStyle/>
        <a:p>
          <a:endParaRPr lang="en-US"/>
        </a:p>
      </dgm:t>
    </dgm:pt>
    <dgm:pt modelId="{76C74148-7CC6-4823-8E21-B0923A34DE62}" type="pres">
      <dgm:prSet presAssocID="{B6742C2C-C856-41E7-BA13-E2EB2987F62B}" presName="node" presStyleLbl="node1" presStyleIdx="4" presStyleCnt="5">
        <dgm:presLayoutVars>
          <dgm:bulletEnabled val="1"/>
        </dgm:presLayoutVars>
      </dgm:prSet>
      <dgm:spPr/>
      <dgm:t>
        <a:bodyPr/>
        <a:lstStyle/>
        <a:p>
          <a:endParaRPr lang="en-US"/>
        </a:p>
      </dgm:t>
    </dgm:pt>
  </dgm:ptLst>
  <dgm:cxnLst>
    <dgm:cxn modelId="{575E2488-A375-48F1-8797-F11E8D895ABA}" type="presOf" srcId="{EE9A77A3-D858-4AEA-B81B-6FD6D72780D7}" destId="{F63DB19B-BD72-44D5-878E-4D5479A118E3}" srcOrd="0" destOrd="0" presId="urn:microsoft.com/office/officeart/2005/8/layout/process1"/>
    <dgm:cxn modelId="{CBC8E527-7326-4D65-A845-37FE7BD24657}" srcId="{87433CEF-ED81-4DFB-951B-E3290E51FD9A}" destId="{B6742C2C-C856-41E7-BA13-E2EB2987F62B}" srcOrd="4" destOrd="0" parTransId="{20B3C5A9-2C5C-44E6-AA16-FC2C95D80950}" sibTransId="{F85978BD-2198-4F94-9918-FE620B28CA88}"/>
    <dgm:cxn modelId="{86C892B5-5E4B-4E23-9D91-137742AC4A00}" type="presOf" srcId="{F7B48512-D72E-4345-BB87-16B8248BDE67}" destId="{27D80F04-C8E6-4C87-BEBB-B14FB5EDCECB}" srcOrd="0" destOrd="0" presId="urn:microsoft.com/office/officeart/2005/8/layout/process1"/>
    <dgm:cxn modelId="{0F963BCA-F778-4536-91A5-8F3A6BEC0DD2}" type="presOf" srcId="{F7B48512-D72E-4345-BB87-16B8248BDE67}" destId="{B7B83F48-E09F-4F96-A9FC-8267E6AC6E5C}" srcOrd="1" destOrd="0" presId="urn:microsoft.com/office/officeart/2005/8/layout/process1"/>
    <dgm:cxn modelId="{B3775336-E1E3-4E06-91A2-4CC107A45EE5}" type="presOf" srcId="{87433CEF-ED81-4DFB-951B-E3290E51FD9A}" destId="{1BEF9239-9857-4141-94D3-93F61A8164FB}" srcOrd="0" destOrd="0" presId="urn:microsoft.com/office/officeart/2005/8/layout/process1"/>
    <dgm:cxn modelId="{F4878FF4-1B11-49B1-B499-5159C7557919}" srcId="{87433CEF-ED81-4DFB-951B-E3290E51FD9A}" destId="{CE573030-2E48-428D-A82F-9CEF78D0C0CF}" srcOrd="3" destOrd="0" parTransId="{9C770306-6265-4BC7-A6BB-827520A067CA}" sibTransId="{BF424601-94E3-48D2-83CE-BC74FFC9DCFB}"/>
    <dgm:cxn modelId="{EDBDF2AC-47EE-47E3-8235-6D31E9E8721F}" type="presOf" srcId="{BF424601-94E3-48D2-83CE-BC74FFC9DCFB}" destId="{D744FA30-B1F1-4CFA-917F-8D540D5513B9}" srcOrd="0" destOrd="0" presId="urn:microsoft.com/office/officeart/2005/8/layout/process1"/>
    <dgm:cxn modelId="{459F4A4A-7687-4817-9594-A9377A3A4B51}" type="presOf" srcId="{C30A0E2B-1DB0-4CCA-92D0-5A0FD3C733F1}" destId="{B6FF6782-9D42-4CD5-A940-62B6466C0EAC}" srcOrd="0" destOrd="0" presId="urn:microsoft.com/office/officeart/2005/8/layout/process1"/>
    <dgm:cxn modelId="{3D2A39E9-3CB8-4A0F-92F1-0F717D97CCE7}" type="presOf" srcId="{B6742C2C-C856-41E7-BA13-E2EB2987F62B}" destId="{76C74148-7CC6-4823-8E21-B0923A34DE62}" srcOrd="0" destOrd="0" presId="urn:microsoft.com/office/officeart/2005/8/layout/process1"/>
    <dgm:cxn modelId="{8BECF777-AA9F-434D-B441-B5B7AFA3251C}" srcId="{87433CEF-ED81-4DFB-951B-E3290E51FD9A}" destId="{EE9A77A3-D858-4AEA-B81B-6FD6D72780D7}" srcOrd="1" destOrd="0" parTransId="{FAF1B4CE-2D8C-4990-9A62-86EED439A93A}" sibTransId="{24D989DC-90FC-4069-A005-8C4931C5D83B}"/>
    <dgm:cxn modelId="{360F15AD-C3B4-4E4E-AD2E-62D2689AE92E}" type="presOf" srcId="{BF424601-94E3-48D2-83CE-BC74FFC9DCFB}" destId="{07A1D4CE-B14E-4BC9-BAE4-E5B6505A4558}" srcOrd="1" destOrd="0" presId="urn:microsoft.com/office/officeart/2005/8/layout/process1"/>
    <dgm:cxn modelId="{F11FB7FF-0B5F-45BF-ABE2-4EC28827DB3A}" type="presOf" srcId="{B03FB4AE-34EE-4383-8B0B-BB2D0DFEEA26}" destId="{DCB6567A-AB2D-4DAD-A758-218485B758E9}" srcOrd="0" destOrd="0" presId="urn:microsoft.com/office/officeart/2005/8/layout/process1"/>
    <dgm:cxn modelId="{252F5455-558B-47DC-85CC-322A3472A55D}" type="presOf" srcId="{A10B7A57-A38C-4891-9FEF-A1C23CD6C4FA}" destId="{29840697-E0F8-4C38-9111-5B2FE868299E}" srcOrd="0" destOrd="0" presId="urn:microsoft.com/office/officeart/2005/8/layout/process1"/>
    <dgm:cxn modelId="{2BA8B795-085C-4356-9980-210BAD42A6BA}" type="presOf" srcId="{C30A0E2B-1DB0-4CCA-92D0-5A0FD3C733F1}" destId="{B4718F03-A33A-44B1-8955-2A2F5C3D875D}" srcOrd="1" destOrd="0" presId="urn:microsoft.com/office/officeart/2005/8/layout/process1"/>
    <dgm:cxn modelId="{78DA019E-3FE9-4861-8D88-46561D0B62AA}" type="presOf" srcId="{24D989DC-90FC-4069-A005-8C4931C5D83B}" destId="{8A638D5E-D2BD-4595-A5AD-357B5596CA88}" srcOrd="1" destOrd="0" presId="urn:microsoft.com/office/officeart/2005/8/layout/process1"/>
    <dgm:cxn modelId="{414E0274-8111-4FB2-A9FF-A44251564069}" srcId="{87433CEF-ED81-4DFB-951B-E3290E51FD9A}" destId="{A10B7A57-A38C-4891-9FEF-A1C23CD6C4FA}" srcOrd="0" destOrd="0" parTransId="{EE7D0CE1-3BF4-4053-A825-1FF49C545153}" sibTransId="{F7B48512-D72E-4345-BB87-16B8248BDE67}"/>
    <dgm:cxn modelId="{AD8AB747-9B8B-466A-BAA3-36A128BABDFB}" type="presOf" srcId="{24D989DC-90FC-4069-A005-8C4931C5D83B}" destId="{0E58652B-3189-40CF-8711-A9D2D038A9D9}" srcOrd="0" destOrd="0" presId="urn:microsoft.com/office/officeart/2005/8/layout/process1"/>
    <dgm:cxn modelId="{0822F440-D16D-4BC2-8C7D-F03A88D93C3F}" type="presOf" srcId="{CE573030-2E48-428D-A82F-9CEF78D0C0CF}" destId="{464B4260-25FE-4512-AE11-7BC4B18952CA}" srcOrd="0" destOrd="0" presId="urn:microsoft.com/office/officeart/2005/8/layout/process1"/>
    <dgm:cxn modelId="{62D13861-A773-4133-A51A-9EE6286048B2}" srcId="{87433CEF-ED81-4DFB-951B-E3290E51FD9A}" destId="{B03FB4AE-34EE-4383-8B0B-BB2D0DFEEA26}" srcOrd="2" destOrd="0" parTransId="{D4E31FC5-DC67-40E9-86C4-41B10117EBB3}" sibTransId="{C30A0E2B-1DB0-4CCA-92D0-5A0FD3C733F1}"/>
    <dgm:cxn modelId="{409A7BAA-9873-49FE-8224-A802EC206D27}" type="presParOf" srcId="{1BEF9239-9857-4141-94D3-93F61A8164FB}" destId="{29840697-E0F8-4C38-9111-5B2FE868299E}" srcOrd="0" destOrd="0" presId="urn:microsoft.com/office/officeart/2005/8/layout/process1"/>
    <dgm:cxn modelId="{8336FECD-4251-4E9F-9D8F-E676C5CAC0E7}" type="presParOf" srcId="{1BEF9239-9857-4141-94D3-93F61A8164FB}" destId="{27D80F04-C8E6-4C87-BEBB-B14FB5EDCECB}" srcOrd="1" destOrd="0" presId="urn:microsoft.com/office/officeart/2005/8/layout/process1"/>
    <dgm:cxn modelId="{0CE8ADA5-B5D1-4155-905C-302C3F5F4605}" type="presParOf" srcId="{27D80F04-C8E6-4C87-BEBB-B14FB5EDCECB}" destId="{B7B83F48-E09F-4F96-A9FC-8267E6AC6E5C}" srcOrd="0" destOrd="0" presId="urn:microsoft.com/office/officeart/2005/8/layout/process1"/>
    <dgm:cxn modelId="{70E3977D-03CC-4F8A-922E-0E26BD450A0F}" type="presParOf" srcId="{1BEF9239-9857-4141-94D3-93F61A8164FB}" destId="{F63DB19B-BD72-44D5-878E-4D5479A118E3}" srcOrd="2" destOrd="0" presId="urn:microsoft.com/office/officeart/2005/8/layout/process1"/>
    <dgm:cxn modelId="{E40C448F-565E-4C54-A175-557D6EE3C503}" type="presParOf" srcId="{1BEF9239-9857-4141-94D3-93F61A8164FB}" destId="{0E58652B-3189-40CF-8711-A9D2D038A9D9}" srcOrd="3" destOrd="0" presId="urn:microsoft.com/office/officeart/2005/8/layout/process1"/>
    <dgm:cxn modelId="{BB93D6E4-A162-433F-BF58-5490B4518EF8}" type="presParOf" srcId="{0E58652B-3189-40CF-8711-A9D2D038A9D9}" destId="{8A638D5E-D2BD-4595-A5AD-357B5596CA88}" srcOrd="0" destOrd="0" presId="urn:microsoft.com/office/officeart/2005/8/layout/process1"/>
    <dgm:cxn modelId="{3CBEC04F-5422-4B65-AAC6-0ABAC678B0EB}" type="presParOf" srcId="{1BEF9239-9857-4141-94D3-93F61A8164FB}" destId="{DCB6567A-AB2D-4DAD-A758-218485B758E9}" srcOrd="4" destOrd="0" presId="urn:microsoft.com/office/officeart/2005/8/layout/process1"/>
    <dgm:cxn modelId="{1E290FAC-F0BA-42BB-801E-23643057F7B7}" type="presParOf" srcId="{1BEF9239-9857-4141-94D3-93F61A8164FB}" destId="{B6FF6782-9D42-4CD5-A940-62B6466C0EAC}" srcOrd="5" destOrd="0" presId="urn:microsoft.com/office/officeart/2005/8/layout/process1"/>
    <dgm:cxn modelId="{ED81BB0C-5775-4B5B-AFB8-C850E75C3212}" type="presParOf" srcId="{B6FF6782-9D42-4CD5-A940-62B6466C0EAC}" destId="{B4718F03-A33A-44B1-8955-2A2F5C3D875D}" srcOrd="0" destOrd="0" presId="urn:microsoft.com/office/officeart/2005/8/layout/process1"/>
    <dgm:cxn modelId="{2961063F-CECC-4520-B368-26D400E194FD}" type="presParOf" srcId="{1BEF9239-9857-4141-94D3-93F61A8164FB}" destId="{464B4260-25FE-4512-AE11-7BC4B18952CA}" srcOrd="6" destOrd="0" presId="urn:microsoft.com/office/officeart/2005/8/layout/process1"/>
    <dgm:cxn modelId="{55438937-B1CC-41C8-AC34-1500A5575DAC}" type="presParOf" srcId="{1BEF9239-9857-4141-94D3-93F61A8164FB}" destId="{D744FA30-B1F1-4CFA-917F-8D540D5513B9}" srcOrd="7" destOrd="0" presId="urn:microsoft.com/office/officeart/2005/8/layout/process1"/>
    <dgm:cxn modelId="{0B1BF52B-FD01-44E9-BD77-894C60983A25}" type="presParOf" srcId="{D744FA30-B1F1-4CFA-917F-8D540D5513B9}" destId="{07A1D4CE-B14E-4BC9-BAE4-E5B6505A4558}" srcOrd="0" destOrd="0" presId="urn:microsoft.com/office/officeart/2005/8/layout/process1"/>
    <dgm:cxn modelId="{31D068F4-DDC2-4D85-9B6E-EB2A58AEFA09}" type="presParOf" srcId="{1BEF9239-9857-4141-94D3-93F61A8164FB}" destId="{76C74148-7CC6-4823-8E21-B0923A34DE62}" srcOrd="8"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5A2B3E9-8909-45E4-AB2C-ADC5B6B17EB1}" type="doc">
      <dgm:prSet loTypeId="urn:microsoft.com/office/officeart/2005/8/layout/chevron2" loCatId="process" qsTypeId="urn:microsoft.com/office/officeart/2005/8/quickstyle/simple1" qsCatId="simple" csTypeId="urn:microsoft.com/office/officeart/2005/8/colors/colorful4" csCatId="colorful" phldr="1"/>
      <dgm:spPr/>
    </dgm:pt>
    <dgm:pt modelId="{3D6D4569-7027-4B37-92A0-B98B8AF380B1}">
      <dgm:prSet phldrT="[Text]"/>
      <dgm:spPr/>
      <dgm:t>
        <a:bodyPr/>
        <a:lstStyle/>
        <a:p>
          <a:r>
            <a:rPr lang="en-US" dirty="0" smtClean="0"/>
            <a:t>CS61A</a:t>
          </a:r>
          <a:endParaRPr lang="en-US" dirty="0"/>
        </a:p>
      </dgm:t>
    </dgm:pt>
    <dgm:pt modelId="{30ED477A-178F-42B0-B8FC-0A9875A2F1B2}" type="parTrans" cxnId="{8CA37F48-D51F-4D5D-BE96-A5BB9890B144}">
      <dgm:prSet/>
      <dgm:spPr/>
      <dgm:t>
        <a:bodyPr/>
        <a:lstStyle/>
        <a:p>
          <a:endParaRPr lang="en-US"/>
        </a:p>
      </dgm:t>
    </dgm:pt>
    <dgm:pt modelId="{A36029AA-6D41-47E3-8B66-1879639AC77F}" type="sibTrans" cxnId="{8CA37F48-D51F-4D5D-BE96-A5BB9890B144}">
      <dgm:prSet/>
      <dgm:spPr/>
      <dgm:t>
        <a:bodyPr/>
        <a:lstStyle/>
        <a:p>
          <a:endParaRPr lang="en-US"/>
        </a:p>
      </dgm:t>
    </dgm:pt>
    <dgm:pt modelId="{E9AEED09-FCFC-472B-9D3B-BA2D5A190B1B}">
      <dgm:prSet phldrT="[Text]"/>
      <dgm:spPr/>
      <dgm:t>
        <a:bodyPr/>
        <a:lstStyle/>
        <a:p>
          <a:r>
            <a:rPr lang="en-US" dirty="0" smtClean="0"/>
            <a:t>CS61B</a:t>
          </a:r>
          <a:endParaRPr lang="en-US" dirty="0"/>
        </a:p>
      </dgm:t>
    </dgm:pt>
    <dgm:pt modelId="{33BE0A0D-ACAD-4224-843A-3150AA6FE2F7}" type="parTrans" cxnId="{4FF8D1C5-A564-4A5B-A112-54BB187748E2}">
      <dgm:prSet/>
      <dgm:spPr/>
      <dgm:t>
        <a:bodyPr/>
        <a:lstStyle/>
        <a:p>
          <a:endParaRPr lang="en-US"/>
        </a:p>
      </dgm:t>
    </dgm:pt>
    <dgm:pt modelId="{9E8E2764-116E-40D9-8857-EA30F75C2E1F}" type="sibTrans" cxnId="{4FF8D1C5-A564-4A5B-A112-54BB187748E2}">
      <dgm:prSet/>
      <dgm:spPr/>
      <dgm:t>
        <a:bodyPr/>
        <a:lstStyle/>
        <a:p>
          <a:endParaRPr lang="en-US"/>
        </a:p>
      </dgm:t>
    </dgm:pt>
    <dgm:pt modelId="{193AE55D-86CC-4952-9F46-5CD897C515B4}">
      <dgm:prSet phldrT="[Text]"/>
      <dgm:spPr/>
      <dgm:t>
        <a:bodyPr/>
        <a:lstStyle/>
        <a:p>
          <a:r>
            <a:rPr lang="en-US" dirty="0" smtClean="0"/>
            <a:t>CS61C</a:t>
          </a:r>
          <a:endParaRPr lang="en-US" dirty="0"/>
        </a:p>
      </dgm:t>
    </dgm:pt>
    <dgm:pt modelId="{D87F4399-5C63-47BF-B445-800074BF2037}" type="parTrans" cxnId="{94E91E6F-03B8-4565-837E-1947129DE346}">
      <dgm:prSet/>
      <dgm:spPr/>
      <dgm:t>
        <a:bodyPr/>
        <a:lstStyle/>
        <a:p>
          <a:endParaRPr lang="en-US"/>
        </a:p>
      </dgm:t>
    </dgm:pt>
    <dgm:pt modelId="{7023F652-1D41-46E6-936F-721536457470}" type="sibTrans" cxnId="{94E91E6F-03B8-4565-837E-1947129DE346}">
      <dgm:prSet/>
      <dgm:spPr/>
      <dgm:t>
        <a:bodyPr/>
        <a:lstStyle/>
        <a:p>
          <a:endParaRPr lang="en-US"/>
        </a:p>
      </dgm:t>
    </dgm:pt>
    <dgm:pt modelId="{3975306D-ACB5-4A94-8B44-C4C2738365DE}">
      <dgm:prSet phldrT="[Text]"/>
      <dgm:spPr/>
      <dgm:t>
        <a:bodyPr/>
        <a:lstStyle/>
        <a:p>
          <a:r>
            <a:rPr lang="en-US" dirty="0" smtClean="0"/>
            <a:t>Programming Paradigms</a:t>
          </a:r>
          <a:endParaRPr lang="en-US" dirty="0"/>
        </a:p>
      </dgm:t>
    </dgm:pt>
    <dgm:pt modelId="{C30D7DEF-0228-4936-B59E-7E34CC27E1BE}" type="parTrans" cxnId="{AE908DB5-6098-40A5-9BB9-0285D9776D61}">
      <dgm:prSet/>
      <dgm:spPr/>
      <dgm:t>
        <a:bodyPr/>
        <a:lstStyle/>
        <a:p>
          <a:endParaRPr lang="en-US"/>
        </a:p>
      </dgm:t>
    </dgm:pt>
    <dgm:pt modelId="{95850765-21DF-4957-99FC-D3944099BA21}" type="sibTrans" cxnId="{AE908DB5-6098-40A5-9BB9-0285D9776D61}">
      <dgm:prSet/>
      <dgm:spPr/>
      <dgm:t>
        <a:bodyPr/>
        <a:lstStyle/>
        <a:p>
          <a:endParaRPr lang="en-US"/>
        </a:p>
      </dgm:t>
    </dgm:pt>
    <dgm:pt modelId="{12D53EE3-0D49-4CFE-9CCD-FE839F40B018}">
      <dgm:prSet phldrT="[Text]"/>
      <dgm:spPr/>
      <dgm:t>
        <a:bodyPr/>
        <a:lstStyle/>
        <a:p>
          <a:r>
            <a:rPr lang="en-US" dirty="0" smtClean="0"/>
            <a:t>Data Structures</a:t>
          </a:r>
          <a:endParaRPr lang="en-US" dirty="0"/>
        </a:p>
      </dgm:t>
    </dgm:pt>
    <dgm:pt modelId="{7691415F-AA9D-4EE7-876F-F257C2F5D6D7}" type="parTrans" cxnId="{8223F0F5-CCAA-44B9-B13E-4AB4D077EDE5}">
      <dgm:prSet/>
      <dgm:spPr/>
      <dgm:t>
        <a:bodyPr/>
        <a:lstStyle/>
        <a:p>
          <a:endParaRPr lang="en-US"/>
        </a:p>
      </dgm:t>
    </dgm:pt>
    <dgm:pt modelId="{775EDE91-3175-403E-9649-0989CDE2790E}" type="sibTrans" cxnId="{8223F0F5-CCAA-44B9-B13E-4AB4D077EDE5}">
      <dgm:prSet/>
      <dgm:spPr/>
      <dgm:t>
        <a:bodyPr/>
        <a:lstStyle/>
        <a:p>
          <a:endParaRPr lang="en-US"/>
        </a:p>
      </dgm:t>
    </dgm:pt>
    <dgm:pt modelId="{7AAC80D4-B01E-43AE-9AFB-9A23FC1AE269}">
      <dgm:prSet phldrT="[Text]"/>
      <dgm:spPr/>
      <dgm:t>
        <a:bodyPr/>
        <a:lstStyle/>
        <a:p>
          <a:r>
            <a:rPr lang="en-US" dirty="0" smtClean="0"/>
            <a:t>Algorithms</a:t>
          </a:r>
          <a:endParaRPr lang="en-US" dirty="0"/>
        </a:p>
      </dgm:t>
    </dgm:pt>
    <dgm:pt modelId="{48C12B52-5AE4-41B8-953D-6937B52CF3E7}" type="parTrans" cxnId="{1E80C65D-4A40-4488-BBEC-8F010408AEF3}">
      <dgm:prSet/>
      <dgm:spPr/>
      <dgm:t>
        <a:bodyPr/>
        <a:lstStyle/>
        <a:p>
          <a:endParaRPr lang="en-US"/>
        </a:p>
      </dgm:t>
    </dgm:pt>
    <dgm:pt modelId="{8071A299-1D56-4237-8972-9F76367F4477}" type="sibTrans" cxnId="{1E80C65D-4A40-4488-BBEC-8F010408AEF3}">
      <dgm:prSet/>
      <dgm:spPr/>
      <dgm:t>
        <a:bodyPr/>
        <a:lstStyle/>
        <a:p>
          <a:endParaRPr lang="en-US"/>
        </a:p>
      </dgm:t>
    </dgm:pt>
    <dgm:pt modelId="{EA59C1FD-2021-4D99-8268-F5F0E923A8CF}">
      <dgm:prSet phldrT="[Text]"/>
      <dgm:spPr/>
      <dgm:t>
        <a:bodyPr/>
        <a:lstStyle/>
        <a:p>
          <a:r>
            <a:rPr lang="en-US" dirty="0" smtClean="0"/>
            <a:t>Machine Structure</a:t>
          </a:r>
          <a:endParaRPr lang="en-US" dirty="0"/>
        </a:p>
      </dgm:t>
    </dgm:pt>
    <dgm:pt modelId="{A6749EAF-E956-46E6-9614-5A30FD052306}" type="parTrans" cxnId="{DC28E0CB-F74E-4628-8202-8537A62EF308}">
      <dgm:prSet/>
      <dgm:spPr/>
      <dgm:t>
        <a:bodyPr/>
        <a:lstStyle/>
        <a:p>
          <a:endParaRPr lang="en-US"/>
        </a:p>
      </dgm:t>
    </dgm:pt>
    <dgm:pt modelId="{C3D4BBE7-B5CD-4062-AEA7-A915C0EBBAE1}" type="sibTrans" cxnId="{DC28E0CB-F74E-4628-8202-8537A62EF308}">
      <dgm:prSet/>
      <dgm:spPr/>
      <dgm:t>
        <a:bodyPr/>
        <a:lstStyle/>
        <a:p>
          <a:endParaRPr lang="en-US"/>
        </a:p>
      </dgm:t>
    </dgm:pt>
    <dgm:pt modelId="{9F7D8646-56F6-47A9-B5D8-CEF879526DD9}">
      <dgm:prSet phldrT="[Text]"/>
      <dgm:spPr/>
      <dgm:t>
        <a:bodyPr/>
        <a:lstStyle/>
        <a:p>
          <a:r>
            <a:rPr lang="en-US" dirty="0" smtClean="0"/>
            <a:t>Parallelism</a:t>
          </a:r>
          <a:endParaRPr lang="en-US" dirty="0"/>
        </a:p>
      </dgm:t>
    </dgm:pt>
    <dgm:pt modelId="{4B2C630A-2778-420A-B58B-7DBACA91B68F}" type="parTrans" cxnId="{506562FD-0CEB-4751-922A-A1C01BECB270}">
      <dgm:prSet/>
      <dgm:spPr/>
      <dgm:t>
        <a:bodyPr/>
        <a:lstStyle/>
        <a:p>
          <a:endParaRPr lang="en-US"/>
        </a:p>
      </dgm:t>
    </dgm:pt>
    <dgm:pt modelId="{3C1F3D4A-1B9F-42A4-AC04-F6E6A200673E}" type="sibTrans" cxnId="{506562FD-0CEB-4751-922A-A1C01BECB270}">
      <dgm:prSet/>
      <dgm:spPr/>
      <dgm:t>
        <a:bodyPr/>
        <a:lstStyle/>
        <a:p>
          <a:endParaRPr lang="en-US"/>
        </a:p>
      </dgm:t>
    </dgm:pt>
    <dgm:pt modelId="{B79A45FC-D6F6-4165-988F-0894AAB4CBF7}">
      <dgm:prSet phldrT="[Text]"/>
      <dgm:spPr/>
      <dgm:t>
        <a:bodyPr/>
        <a:lstStyle/>
        <a:p>
          <a:r>
            <a:rPr lang="en-US" dirty="0" smtClean="0"/>
            <a:t>CS70</a:t>
          </a:r>
          <a:endParaRPr lang="en-US" dirty="0"/>
        </a:p>
      </dgm:t>
    </dgm:pt>
    <dgm:pt modelId="{3244FA62-5670-4EC3-A6E6-6D0C0B2AC55D}" type="parTrans" cxnId="{255631EF-9E52-4C1E-B29D-FC230C12D036}">
      <dgm:prSet/>
      <dgm:spPr/>
      <dgm:t>
        <a:bodyPr/>
        <a:lstStyle/>
        <a:p>
          <a:endParaRPr lang="en-US"/>
        </a:p>
      </dgm:t>
    </dgm:pt>
    <dgm:pt modelId="{08A56155-F862-45E4-8DE8-1AE06D512149}" type="sibTrans" cxnId="{255631EF-9E52-4C1E-B29D-FC230C12D036}">
      <dgm:prSet/>
      <dgm:spPr/>
      <dgm:t>
        <a:bodyPr/>
        <a:lstStyle/>
        <a:p>
          <a:endParaRPr lang="en-US"/>
        </a:p>
      </dgm:t>
    </dgm:pt>
    <dgm:pt modelId="{2BEAE2D1-6123-400A-AE3C-2A88E34DC0D3}">
      <dgm:prSet phldrT="[Text]"/>
      <dgm:spPr/>
      <dgm:t>
        <a:bodyPr/>
        <a:lstStyle/>
        <a:p>
          <a:r>
            <a:rPr lang="en-US" dirty="0" smtClean="0"/>
            <a:t>(Doesn’t really lead into CS61A)</a:t>
          </a:r>
          <a:endParaRPr lang="en-US" dirty="0"/>
        </a:p>
      </dgm:t>
    </dgm:pt>
    <dgm:pt modelId="{92B1DE89-C9C9-4577-804B-AC61620C2B82}" type="parTrans" cxnId="{04EBEB08-44EF-4DA1-AC17-A4FBB624A50E}">
      <dgm:prSet/>
      <dgm:spPr/>
      <dgm:t>
        <a:bodyPr/>
        <a:lstStyle/>
        <a:p>
          <a:endParaRPr lang="en-US"/>
        </a:p>
      </dgm:t>
    </dgm:pt>
    <dgm:pt modelId="{B9729B19-58FE-4110-842F-279DC376C416}" type="sibTrans" cxnId="{04EBEB08-44EF-4DA1-AC17-A4FBB624A50E}">
      <dgm:prSet/>
      <dgm:spPr/>
      <dgm:t>
        <a:bodyPr/>
        <a:lstStyle/>
        <a:p>
          <a:endParaRPr lang="en-US"/>
        </a:p>
      </dgm:t>
    </dgm:pt>
    <dgm:pt modelId="{DA5EF374-CD54-4E3B-AC9C-46BEB27D277A}">
      <dgm:prSet phldrT="[Text]"/>
      <dgm:spPr/>
      <dgm:t>
        <a:bodyPr/>
        <a:lstStyle/>
        <a:p>
          <a:r>
            <a:rPr lang="en-US" dirty="0" smtClean="0"/>
            <a:t>Basics of Theory and Probability</a:t>
          </a:r>
          <a:endParaRPr lang="en-US" dirty="0"/>
        </a:p>
      </dgm:t>
    </dgm:pt>
    <dgm:pt modelId="{A3CB5ECA-8BF7-4387-A6B7-576CD6FD89AB}" type="parTrans" cxnId="{96EBE19F-6320-4840-BCD1-49445A4AEC10}">
      <dgm:prSet/>
      <dgm:spPr/>
      <dgm:t>
        <a:bodyPr/>
        <a:lstStyle/>
        <a:p>
          <a:endParaRPr lang="en-US"/>
        </a:p>
      </dgm:t>
    </dgm:pt>
    <dgm:pt modelId="{CB262E38-8792-43CB-89CB-94A037CF7BB7}" type="sibTrans" cxnId="{96EBE19F-6320-4840-BCD1-49445A4AEC10}">
      <dgm:prSet/>
      <dgm:spPr/>
      <dgm:t>
        <a:bodyPr/>
        <a:lstStyle/>
        <a:p>
          <a:endParaRPr lang="en-US"/>
        </a:p>
      </dgm:t>
    </dgm:pt>
    <dgm:pt modelId="{394CA3F2-BAC7-440D-8C16-8CB11B7371E4}">
      <dgm:prSet phldrT="[Text]"/>
      <dgm:spPr/>
      <dgm:t>
        <a:bodyPr/>
        <a:lstStyle/>
        <a:p>
          <a:r>
            <a:rPr lang="en-US" dirty="0" smtClean="0"/>
            <a:t>EE**</a:t>
          </a:r>
          <a:endParaRPr lang="en-US" dirty="0"/>
        </a:p>
      </dgm:t>
    </dgm:pt>
    <dgm:pt modelId="{5917F867-9B6E-4D42-BF2C-043D3DC763D0}" type="parTrans" cxnId="{3625C764-800A-461E-B3DE-083ADB39C7B8}">
      <dgm:prSet/>
      <dgm:spPr/>
      <dgm:t>
        <a:bodyPr/>
        <a:lstStyle/>
        <a:p>
          <a:endParaRPr lang="en-US"/>
        </a:p>
      </dgm:t>
    </dgm:pt>
    <dgm:pt modelId="{42910CB5-372B-4A95-B164-A35118E5AC31}" type="sibTrans" cxnId="{3625C764-800A-461E-B3DE-083ADB39C7B8}">
      <dgm:prSet/>
      <dgm:spPr/>
      <dgm:t>
        <a:bodyPr/>
        <a:lstStyle/>
        <a:p>
          <a:endParaRPr lang="en-US"/>
        </a:p>
      </dgm:t>
    </dgm:pt>
    <dgm:pt modelId="{4857F013-ACF8-49BA-97C3-511F56DF6E4D}">
      <dgm:prSet phldrT="[Text]"/>
      <dgm:spPr/>
      <dgm:t>
        <a:bodyPr/>
        <a:lstStyle/>
        <a:p>
          <a:r>
            <a:rPr lang="en-US" dirty="0" smtClean="0"/>
            <a:t>The Math and Physics Making Your CPU Go!</a:t>
          </a:r>
          <a:endParaRPr lang="en-US" dirty="0"/>
        </a:p>
      </dgm:t>
    </dgm:pt>
    <dgm:pt modelId="{32F3D7BC-FF44-4C15-B79B-C90C3C433EB9}" type="parTrans" cxnId="{DAE5E4DC-2D7B-4846-A7B6-844878F1B01A}">
      <dgm:prSet/>
      <dgm:spPr/>
      <dgm:t>
        <a:bodyPr/>
        <a:lstStyle/>
        <a:p>
          <a:endParaRPr lang="en-US"/>
        </a:p>
      </dgm:t>
    </dgm:pt>
    <dgm:pt modelId="{37FF1361-A470-4DF9-BF6C-899B18A42E3D}" type="sibTrans" cxnId="{DAE5E4DC-2D7B-4846-A7B6-844878F1B01A}">
      <dgm:prSet/>
      <dgm:spPr/>
      <dgm:t>
        <a:bodyPr/>
        <a:lstStyle/>
        <a:p>
          <a:endParaRPr lang="en-US"/>
        </a:p>
      </dgm:t>
    </dgm:pt>
    <dgm:pt modelId="{123E0533-DB66-4A72-86BC-9A0EFAE729D0}" type="pres">
      <dgm:prSet presAssocID="{75A2B3E9-8909-45E4-AB2C-ADC5B6B17EB1}" presName="linearFlow" presStyleCnt="0">
        <dgm:presLayoutVars>
          <dgm:dir/>
          <dgm:animLvl val="lvl"/>
          <dgm:resizeHandles val="exact"/>
        </dgm:presLayoutVars>
      </dgm:prSet>
      <dgm:spPr/>
    </dgm:pt>
    <dgm:pt modelId="{C80899F7-9333-481A-BFA0-076297ED8161}" type="pres">
      <dgm:prSet presAssocID="{B79A45FC-D6F6-4165-988F-0894AAB4CBF7}" presName="composite" presStyleCnt="0"/>
      <dgm:spPr/>
    </dgm:pt>
    <dgm:pt modelId="{22C56DB4-7717-477D-AF23-BB472022789B}" type="pres">
      <dgm:prSet presAssocID="{B79A45FC-D6F6-4165-988F-0894AAB4CBF7}" presName="parentText" presStyleLbl="alignNode1" presStyleIdx="0" presStyleCnt="5">
        <dgm:presLayoutVars>
          <dgm:chMax val="1"/>
          <dgm:bulletEnabled val="1"/>
        </dgm:presLayoutVars>
      </dgm:prSet>
      <dgm:spPr/>
      <dgm:t>
        <a:bodyPr/>
        <a:lstStyle/>
        <a:p>
          <a:endParaRPr lang="en-US"/>
        </a:p>
      </dgm:t>
    </dgm:pt>
    <dgm:pt modelId="{0C634BE9-5A1C-48A1-A972-100B02DE2EAF}" type="pres">
      <dgm:prSet presAssocID="{B79A45FC-D6F6-4165-988F-0894AAB4CBF7}" presName="descendantText" presStyleLbl="alignAcc1" presStyleIdx="0" presStyleCnt="5" custLinFactNeighborX="921" custLinFactNeighborY="-17506">
        <dgm:presLayoutVars>
          <dgm:bulletEnabled val="1"/>
        </dgm:presLayoutVars>
      </dgm:prSet>
      <dgm:spPr/>
      <dgm:t>
        <a:bodyPr/>
        <a:lstStyle/>
        <a:p>
          <a:endParaRPr lang="en-US"/>
        </a:p>
      </dgm:t>
    </dgm:pt>
    <dgm:pt modelId="{3AB9F056-6115-4EC6-8BA0-71AE667FEC26}" type="pres">
      <dgm:prSet presAssocID="{08A56155-F862-45E4-8DE8-1AE06D512149}" presName="sp" presStyleCnt="0"/>
      <dgm:spPr/>
    </dgm:pt>
    <dgm:pt modelId="{8655C948-DC1C-4687-9086-AC7C40829BCA}" type="pres">
      <dgm:prSet presAssocID="{3D6D4569-7027-4B37-92A0-B98B8AF380B1}" presName="composite" presStyleCnt="0"/>
      <dgm:spPr/>
    </dgm:pt>
    <dgm:pt modelId="{4FD6DD79-92A1-48B4-9A29-83A49ECBC642}" type="pres">
      <dgm:prSet presAssocID="{3D6D4569-7027-4B37-92A0-B98B8AF380B1}" presName="parentText" presStyleLbl="alignNode1" presStyleIdx="1" presStyleCnt="5">
        <dgm:presLayoutVars>
          <dgm:chMax val="1"/>
          <dgm:bulletEnabled val="1"/>
        </dgm:presLayoutVars>
      </dgm:prSet>
      <dgm:spPr/>
      <dgm:t>
        <a:bodyPr/>
        <a:lstStyle/>
        <a:p>
          <a:endParaRPr lang="en-US"/>
        </a:p>
      </dgm:t>
    </dgm:pt>
    <dgm:pt modelId="{7B66F3B8-C2F4-4E32-9030-B1A314D5FF92}" type="pres">
      <dgm:prSet presAssocID="{3D6D4569-7027-4B37-92A0-B98B8AF380B1}" presName="descendantText" presStyleLbl="alignAcc1" presStyleIdx="1" presStyleCnt="5">
        <dgm:presLayoutVars>
          <dgm:bulletEnabled val="1"/>
        </dgm:presLayoutVars>
      </dgm:prSet>
      <dgm:spPr/>
      <dgm:t>
        <a:bodyPr/>
        <a:lstStyle/>
        <a:p>
          <a:endParaRPr lang="en-US"/>
        </a:p>
      </dgm:t>
    </dgm:pt>
    <dgm:pt modelId="{FB0A56E3-D320-4931-844A-F1DEAF459E64}" type="pres">
      <dgm:prSet presAssocID="{A36029AA-6D41-47E3-8B66-1879639AC77F}" presName="sp" presStyleCnt="0"/>
      <dgm:spPr/>
    </dgm:pt>
    <dgm:pt modelId="{1F64DDA0-ED80-497B-A7AA-75077B3AFB94}" type="pres">
      <dgm:prSet presAssocID="{E9AEED09-FCFC-472B-9D3B-BA2D5A190B1B}" presName="composite" presStyleCnt="0"/>
      <dgm:spPr/>
    </dgm:pt>
    <dgm:pt modelId="{3605C316-AC00-41CC-ABA1-56797289593F}" type="pres">
      <dgm:prSet presAssocID="{E9AEED09-FCFC-472B-9D3B-BA2D5A190B1B}" presName="parentText" presStyleLbl="alignNode1" presStyleIdx="2" presStyleCnt="5">
        <dgm:presLayoutVars>
          <dgm:chMax val="1"/>
          <dgm:bulletEnabled val="1"/>
        </dgm:presLayoutVars>
      </dgm:prSet>
      <dgm:spPr/>
      <dgm:t>
        <a:bodyPr/>
        <a:lstStyle/>
        <a:p>
          <a:endParaRPr lang="en-US"/>
        </a:p>
      </dgm:t>
    </dgm:pt>
    <dgm:pt modelId="{E33C6E02-D2FD-456E-8AC2-2D3B7CE0DA8E}" type="pres">
      <dgm:prSet presAssocID="{E9AEED09-FCFC-472B-9D3B-BA2D5A190B1B}" presName="descendantText" presStyleLbl="alignAcc1" presStyleIdx="2" presStyleCnt="5">
        <dgm:presLayoutVars>
          <dgm:bulletEnabled val="1"/>
        </dgm:presLayoutVars>
      </dgm:prSet>
      <dgm:spPr/>
      <dgm:t>
        <a:bodyPr/>
        <a:lstStyle/>
        <a:p>
          <a:endParaRPr lang="en-US"/>
        </a:p>
      </dgm:t>
    </dgm:pt>
    <dgm:pt modelId="{22CB46FD-A9DC-42BE-A462-667855323D29}" type="pres">
      <dgm:prSet presAssocID="{9E8E2764-116E-40D9-8857-EA30F75C2E1F}" presName="sp" presStyleCnt="0"/>
      <dgm:spPr/>
    </dgm:pt>
    <dgm:pt modelId="{42E3938D-6AE9-48E4-968D-6A128E261D8F}" type="pres">
      <dgm:prSet presAssocID="{193AE55D-86CC-4952-9F46-5CD897C515B4}" presName="composite" presStyleCnt="0"/>
      <dgm:spPr/>
    </dgm:pt>
    <dgm:pt modelId="{E0F4DBD8-79EB-4F4A-AAD3-DBE7CE82E5DA}" type="pres">
      <dgm:prSet presAssocID="{193AE55D-86CC-4952-9F46-5CD897C515B4}" presName="parentText" presStyleLbl="alignNode1" presStyleIdx="3" presStyleCnt="5">
        <dgm:presLayoutVars>
          <dgm:chMax val="1"/>
          <dgm:bulletEnabled val="1"/>
        </dgm:presLayoutVars>
      </dgm:prSet>
      <dgm:spPr/>
      <dgm:t>
        <a:bodyPr/>
        <a:lstStyle/>
        <a:p>
          <a:endParaRPr lang="en-US"/>
        </a:p>
      </dgm:t>
    </dgm:pt>
    <dgm:pt modelId="{4A15C088-67DF-4C42-BD5D-843182C09DA6}" type="pres">
      <dgm:prSet presAssocID="{193AE55D-86CC-4952-9F46-5CD897C515B4}" presName="descendantText" presStyleLbl="alignAcc1" presStyleIdx="3" presStyleCnt="5">
        <dgm:presLayoutVars>
          <dgm:bulletEnabled val="1"/>
        </dgm:presLayoutVars>
      </dgm:prSet>
      <dgm:spPr/>
      <dgm:t>
        <a:bodyPr/>
        <a:lstStyle/>
        <a:p>
          <a:endParaRPr lang="en-US"/>
        </a:p>
      </dgm:t>
    </dgm:pt>
    <dgm:pt modelId="{D2BF357E-E98C-4AE8-A4C7-FDB628C9B7A0}" type="pres">
      <dgm:prSet presAssocID="{7023F652-1D41-46E6-936F-721536457470}" presName="sp" presStyleCnt="0"/>
      <dgm:spPr/>
    </dgm:pt>
    <dgm:pt modelId="{4C0B1D99-C24D-482E-B7EF-69323DC2634D}" type="pres">
      <dgm:prSet presAssocID="{394CA3F2-BAC7-440D-8C16-8CB11B7371E4}" presName="composite" presStyleCnt="0"/>
      <dgm:spPr/>
    </dgm:pt>
    <dgm:pt modelId="{D52B1D82-D0B7-4586-9A6B-85B163B9D5F9}" type="pres">
      <dgm:prSet presAssocID="{394CA3F2-BAC7-440D-8C16-8CB11B7371E4}" presName="parentText" presStyleLbl="alignNode1" presStyleIdx="4" presStyleCnt="5">
        <dgm:presLayoutVars>
          <dgm:chMax val="1"/>
          <dgm:bulletEnabled val="1"/>
        </dgm:presLayoutVars>
      </dgm:prSet>
      <dgm:spPr/>
      <dgm:t>
        <a:bodyPr/>
        <a:lstStyle/>
        <a:p>
          <a:endParaRPr lang="en-US"/>
        </a:p>
      </dgm:t>
    </dgm:pt>
    <dgm:pt modelId="{F7E2C65F-8609-4C3A-B3F9-2A52C91AF17D}" type="pres">
      <dgm:prSet presAssocID="{394CA3F2-BAC7-440D-8C16-8CB11B7371E4}" presName="descendantText" presStyleLbl="alignAcc1" presStyleIdx="4" presStyleCnt="5">
        <dgm:presLayoutVars>
          <dgm:bulletEnabled val="1"/>
        </dgm:presLayoutVars>
      </dgm:prSet>
      <dgm:spPr/>
      <dgm:t>
        <a:bodyPr/>
        <a:lstStyle/>
        <a:p>
          <a:endParaRPr lang="en-US"/>
        </a:p>
      </dgm:t>
    </dgm:pt>
  </dgm:ptLst>
  <dgm:cxnLst>
    <dgm:cxn modelId="{1FF6208D-255E-43DA-8323-6A8DC4578D9A}" type="presOf" srcId="{EA59C1FD-2021-4D99-8268-F5F0E923A8CF}" destId="{4A15C088-67DF-4C42-BD5D-843182C09DA6}" srcOrd="0" destOrd="0" presId="urn:microsoft.com/office/officeart/2005/8/layout/chevron2"/>
    <dgm:cxn modelId="{1E80C65D-4A40-4488-BBEC-8F010408AEF3}" srcId="{E9AEED09-FCFC-472B-9D3B-BA2D5A190B1B}" destId="{7AAC80D4-B01E-43AE-9AFB-9A23FC1AE269}" srcOrd="1" destOrd="0" parTransId="{48C12B52-5AE4-41B8-953D-6937B52CF3E7}" sibTransId="{8071A299-1D56-4237-8972-9F76367F4477}"/>
    <dgm:cxn modelId="{AE908DB5-6098-40A5-9BB9-0285D9776D61}" srcId="{3D6D4569-7027-4B37-92A0-B98B8AF380B1}" destId="{3975306D-ACB5-4A94-8B44-C4C2738365DE}" srcOrd="0" destOrd="0" parTransId="{C30D7DEF-0228-4936-B59E-7E34CC27E1BE}" sibTransId="{95850765-21DF-4957-99FC-D3944099BA21}"/>
    <dgm:cxn modelId="{8CA37F48-D51F-4D5D-BE96-A5BB9890B144}" srcId="{75A2B3E9-8909-45E4-AB2C-ADC5B6B17EB1}" destId="{3D6D4569-7027-4B37-92A0-B98B8AF380B1}" srcOrd="1" destOrd="0" parTransId="{30ED477A-178F-42B0-B8FC-0A9875A2F1B2}" sibTransId="{A36029AA-6D41-47E3-8B66-1879639AC77F}"/>
    <dgm:cxn modelId="{B513D833-8298-4AF3-A451-816CA50907D0}" type="presOf" srcId="{B79A45FC-D6F6-4165-988F-0894AAB4CBF7}" destId="{22C56DB4-7717-477D-AF23-BB472022789B}" srcOrd="0" destOrd="0" presId="urn:microsoft.com/office/officeart/2005/8/layout/chevron2"/>
    <dgm:cxn modelId="{C29A97C4-C732-4290-942D-58F071A1339A}" type="presOf" srcId="{4857F013-ACF8-49BA-97C3-511F56DF6E4D}" destId="{F7E2C65F-8609-4C3A-B3F9-2A52C91AF17D}" srcOrd="0" destOrd="0" presId="urn:microsoft.com/office/officeart/2005/8/layout/chevron2"/>
    <dgm:cxn modelId="{EA72EAB3-9112-4AA2-A2A0-3A65399319E3}" type="presOf" srcId="{75A2B3E9-8909-45E4-AB2C-ADC5B6B17EB1}" destId="{123E0533-DB66-4A72-86BC-9A0EFAE729D0}" srcOrd="0" destOrd="0" presId="urn:microsoft.com/office/officeart/2005/8/layout/chevron2"/>
    <dgm:cxn modelId="{DB0A9D84-767E-4472-AA7D-DDF1CDC11240}" type="presOf" srcId="{394CA3F2-BAC7-440D-8C16-8CB11B7371E4}" destId="{D52B1D82-D0B7-4586-9A6B-85B163B9D5F9}" srcOrd="0" destOrd="0" presId="urn:microsoft.com/office/officeart/2005/8/layout/chevron2"/>
    <dgm:cxn modelId="{003B3E5D-D5E4-4D6D-A14D-1DF57F7C03FF}" type="presOf" srcId="{9F7D8646-56F6-47A9-B5D8-CEF879526DD9}" destId="{4A15C088-67DF-4C42-BD5D-843182C09DA6}" srcOrd="0" destOrd="1" presId="urn:microsoft.com/office/officeart/2005/8/layout/chevron2"/>
    <dgm:cxn modelId="{4FF8D1C5-A564-4A5B-A112-54BB187748E2}" srcId="{75A2B3E9-8909-45E4-AB2C-ADC5B6B17EB1}" destId="{E9AEED09-FCFC-472B-9D3B-BA2D5A190B1B}" srcOrd="2" destOrd="0" parTransId="{33BE0A0D-ACAD-4224-843A-3150AA6FE2F7}" sibTransId="{9E8E2764-116E-40D9-8857-EA30F75C2E1F}"/>
    <dgm:cxn modelId="{25C8CD27-29BE-414B-A348-DCD9DCAE4269}" type="presOf" srcId="{12D53EE3-0D49-4CFE-9CCD-FE839F40B018}" destId="{E33C6E02-D2FD-456E-8AC2-2D3B7CE0DA8E}" srcOrd="0" destOrd="0" presId="urn:microsoft.com/office/officeart/2005/8/layout/chevron2"/>
    <dgm:cxn modelId="{D32BEB43-9ABD-42F2-ABEA-7796A916DDF8}" type="presOf" srcId="{7AAC80D4-B01E-43AE-9AFB-9A23FC1AE269}" destId="{E33C6E02-D2FD-456E-8AC2-2D3B7CE0DA8E}" srcOrd="0" destOrd="1" presId="urn:microsoft.com/office/officeart/2005/8/layout/chevron2"/>
    <dgm:cxn modelId="{B6406541-1BF3-44B6-99E3-A81169CFFEA5}" type="presOf" srcId="{3D6D4569-7027-4B37-92A0-B98B8AF380B1}" destId="{4FD6DD79-92A1-48B4-9A29-83A49ECBC642}" srcOrd="0" destOrd="0" presId="urn:microsoft.com/office/officeart/2005/8/layout/chevron2"/>
    <dgm:cxn modelId="{94E91E6F-03B8-4565-837E-1947129DE346}" srcId="{75A2B3E9-8909-45E4-AB2C-ADC5B6B17EB1}" destId="{193AE55D-86CC-4952-9F46-5CD897C515B4}" srcOrd="3" destOrd="0" parTransId="{D87F4399-5C63-47BF-B445-800074BF2037}" sibTransId="{7023F652-1D41-46E6-936F-721536457470}"/>
    <dgm:cxn modelId="{E9CE08B8-E001-4A7A-B297-D6FEBFD6F175}" type="presOf" srcId="{3975306D-ACB5-4A94-8B44-C4C2738365DE}" destId="{7B66F3B8-C2F4-4E32-9030-B1A314D5FF92}" srcOrd="0" destOrd="0" presId="urn:microsoft.com/office/officeart/2005/8/layout/chevron2"/>
    <dgm:cxn modelId="{8223F0F5-CCAA-44B9-B13E-4AB4D077EDE5}" srcId="{E9AEED09-FCFC-472B-9D3B-BA2D5A190B1B}" destId="{12D53EE3-0D49-4CFE-9CCD-FE839F40B018}" srcOrd="0" destOrd="0" parTransId="{7691415F-AA9D-4EE7-876F-F257C2F5D6D7}" sibTransId="{775EDE91-3175-403E-9649-0989CDE2790E}"/>
    <dgm:cxn modelId="{DEC7DEE9-BE42-40E7-A64C-705E4FBAF7CD}" type="presOf" srcId="{DA5EF374-CD54-4E3B-AC9C-46BEB27D277A}" destId="{0C634BE9-5A1C-48A1-A972-100B02DE2EAF}" srcOrd="0" destOrd="1" presId="urn:microsoft.com/office/officeart/2005/8/layout/chevron2"/>
    <dgm:cxn modelId="{506562FD-0CEB-4751-922A-A1C01BECB270}" srcId="{193AE55D-86CC-4952-9F46-5CD897C515B4}" destId="{9F7D8646-56F6-47A9-B5D8-CEF879526DD9}" srcOrd="1" destOrd="0" parTransId="{4B2C630A-2778-420A-B58B-7DBACA91B68F}" sibTransId="{3C1F3D4A-1B9F-42A4-AC04-F6E6A200673E}"/>
    <dgm:cxn modelId="{D983ECC8-8209-48CA-B42D-6E79DFED27E4}" type="presOf" srcId="{E9AEED09-FCFC-472B-9D3B-BA2D5A190B1B}" destId="{3605C316-AC00-41CC-ABA1-56797289593F}" srcOrd="0" destOrd="0" presId="urn:microsoft.com/office/officeart/2005/8/layout/chevron2"/>
    <dgm:cxn modelId="{9C56AE0B-B258-411D-AD55-DD9BC362895F}" type="presOf" srcId="{2BEAE2D1-6123-400A-AE3C-2A88E34DC0D3}" destId="{0C634BE9-5A1C-48A1-A972-100B02DE2EAF}" srcOrd="0" destOrd="0" presId="urn:microsoft.com/office/officeart/2005/8/layout/chevron2"/>
    <dgm:cxn modelId="{3625C764-800A-461E-B3DE-083ADB39C7B8}" srcId="{75A2B3E9-8909-45E4-AB2C-ADC5B6B17EB1}" destId="{394CA3F2-BAC7-440D-8C16-8CB11B7371E4}" srcOrd="4" destOrd="0" parTransId="{5917F867-9B6E-4D42-BF2C-043D3DC763D0}" sibTransId="{42910CB5-372B-4A95-B164-A35118E5AC31}"/>
    <dgm:cxn modelId="{04EBEB08-44EF-4DA1-AC17-A4FBB624A50E}" srcId="{B79A45FC-D6F6-4165-988F-0894AAB4CBF7}" destId="{2BEAE2D1-6123-400A-AE3C-2A88E34DC0D3}" srcOrd="0" destOrd="0" parTransId="{92B1DE89-C9C9-4577-804B-AC61620C2B82}" sibTransId="{B9729B19-58FE-4110-842F-279DC376C416}"/>
    <dgm:cxn modelId="{AAA9B932-F549-4599-ABA6-8D66529F2BDB}" type="presOf" srcId="{193AE55D-86CC-4952-9F46-5CD897C515B4}" destId="{E0F4DBD8-79EB-4F4A-AAD3-DBE7CE82E5DA}" srcOrd="0" destOrd="0" presId="urn:microsoft.com/office/officeart/2005/8/layout/chevron2"/>
    <dgm:cxn modelId="{255631EF-9E52-4C1E-B29D-FC230C12D036}" srcId="{75A2B3E9-8909-45E4-AB2C-ADC5B6B17EB1}" destId="{B79A45FC-D6F6-4165-988F-0894AAB4CBF7}" srcOrd="0" destOrd="0" parTransId="{3244FA62-5670-4EC3-A6E6-6D0C0B2AC55D}" sibTransId="{08A56155-F862-45E4-8DE8-1AE06D512149}"/>
    <dgm:cxn modelId="{DC28E0CB-F74E-4628-8202-8537A62EF308}" srcId="{193AE55D-86CC-4952-9F46-5CD897C515B4}" destId="{EA59C1FD-2021-4D99-8268-F5F0E923A8CF}" srcOrd="0" destOrd="0" parTransId="{A6749EAF-E956-46E6-9614-5A30FD052306}" sibTransId="{C3D4BBE7-B5CD-4062-AEA7-A915C0EBBAE1}"/>
    <dgm:cxn modelId="{DAE5E4DC-2D7B-4846-A7B6-844878F1B01A}" srcId="{394CA3F2-BAC7-440D-8C16-8CB11B7371E4}" destId="{4857F013-ACF8-49BA-97C3-511F56DF6E4D}" srcOrd="0" destOrd="0" parTransId="{32F3D7BC-FF44-4C15-B79B-C90C3C433EB9}" sibTransId="{37FF1361-A470-4DF9-BF6C-899B18A42E3D}"/>
    <dgm:cxn modelId="{96EBE19F-6320-4840-BCD1-49445A4AEC10}" srcId="{B79A45FC-D6F6-4165-988F-0894AAB4CBF7}" destId="{DA5EF374-CD54-4E3B-AC9C-46BEB27D277A}" srcOrd="1" destOrd="0" parTransId="{A3CB5ECA-8BF7-4387-A6B7-576CD6FD89AB}" sibTransId="{CB262E38-8792-43CB-89CB-94A037CF7BB7}"/>
    <dgm:cxn modelId="{0C3B1F25-3040-43C1-A04B-ED3C38AFB837}" type="presParOf" srcId="{123E0533-DB66-4A72-86BC-9A0EFAE729D0}" destId="{C80899F7-9333-481A-BFA0-076297ED8161}" srcOrd="0" destOrd="0" presId="urn:microsoft.com/office/officeart/2005/8/layout/chevron2"/>
    <dgm:cxn modelId="{DC27C1CC-9FDD-4C99-BA87-882C209B54EA}" type="presParOf" srcId="{C80899F7-9333-481A-BFA0-076297ED8161}" destId="{22C56DB4-7717-477D-AF23-BB472022789B}" srcOrd="0" destOrd="0" presId="urn:microsoft.com/office/officeart/2005/8/layout/chevron2"/>
    <dgm:cxn modelId="{8CEDA180-D766-4D93-8168-F4235E9055FF}" type="presParOf" srcId="{C80899F7-9333-481A-BFA0-076297ED8161}" destId="{0C634BE9-5A1C-48A1-A972-100B02DE2EAF}" srcOrd="1" destOrd="0" presId="urn:microsoft.com/office/officeart/2005/8/layout/chevron2"/>
    <dgm:cxn modelId="{FBBC24E7-04D8-45E2-A3A5-3E0FA0FE024A}" type="presParOf" srcId="{123E0533-DB66-4A72-86BC-9A0EFAE729D0}" destId="{3AB9F056-6115-4EC6-8BA0-71AE667FEC26}" srcOrd="1" destOrd="0" presId="urn:microsoft.com/office/officeart/2005/8/layout/chevron2"/>
    <dgm:cxn modelId="{9D537AE0-16D7-413C-A5A0-AEE0CC571372}" type="presParOf" srcId="{123E0533-DB66-4A72-86BC-9A0EFAE729D0}" destId="{8655C948-DC1C-4687-9086-AC7C40829BCA}" srcOrd="2" destOrd="0" presId="urn:microsoft.com/office/officeart/2005/8/layout/chevron2"/>
    <dgm:cxn modelId="{4F609B79-213B-4CAB-9196-B1C7C3E52499}" type="presParOf" srcId="{8655C948-DC1C-4687-9086-AC7C40829BCA}" destId="{4FD6DD79-92A1-48B4-9A29-83A49ECBC642}" srcOrd="0" destOrd="0" presId="urn:microsoft.com/office/officeart/2005/8/layout/chevron2"/>
    <dgm:cxn modelId="{3A21F765-870D-4BB0-81AE-F5C02CA81803}" type="presParOf" srcId="{8655C948-DC1C-4687-9086-AC7C40829BCA}" destId="{7B66F3B8-C2F4-4E32-9030-B1A314D5FF92}" srcOrd="1" destOrd="0" presId="urn:microsoft.com/office/officeart/2005/8/layout/chevron2"/>
    <dgm:cxn modelId="{FBA5686B-D788-49B0-8148-03679EE32F11}" type="presParOf" srcId="{123E0533-DB66-4A72-86BC-9A0EFAE729D0}" destId="{FB0A56E3-D320-4931-844A-F1DEAF459E64}" srcOrd="3" destOrd="0" presId="urn:microsoft.com/office/officeart/2005/8/layout/chevron2"/>
    <dgm:cxn modelId="{6B65690F-6256-4FE6-9997-CD7E2B0AE514}" type="presParOf" srcId="{123E0533-DB66-4A72-86BC-9A0EFAE729D0}" destId="{1F64DDA0-ED80-497B-A7AA-75077B3AFB94}" srcOrd="4" destOrd="0" presId="urn:microsoft.com/office/officeart/2005/8/layout/chevron2"/>
    <dgm:cxn modelId="{966E6276-F06B-4412-8F0A-E76262AF4626}" type="presParOf" srcId="{1F64DDA0-ED80-497B-A7AA-75077B3AFB94}" destId="{3605C316-AC00-41CC-ABA1-56797289593F}" srcOrd="0" destOrd="0" presId="urn:microsoft.com/office/officeart/2005/8/layout/chevron2"/>
    <dgm:cxn modelId="{ACCE3F62-9952-4668-8125-9E1796299859}" type="presParOf" srcId="{1F64DDA0-ED80-497B-A7AA-75077B3AFB94}" destId="{E33C6E02-D2FD-456E-8AC2-2D3B7CE0DA8E}" srcOrd="1" destOrd="0" presId="urn:microsoft.com/office/officeart/2005/8/layout/chevron2"/>
    <dgm:cxn modelId="{0F2922A2-C5D6-453B-965A-2147B3EAF4D5}" type="presParOf" srcId="{123E0533-DB66-4A72-86BC-9A0EFAE729D0}" destId="{22CB46FD-A9DC-42BE-A462-667855323D29}" srcOrd="5" destOrd="0" presId="urn:microsoft.com/office/officeart/2005/8/layout/chevron2"/>
    <dgm:cxn modelId="{C02C6501-6036-48E4-9639-061E66FFA2D8}" type="presParOf" srcId="{123E0533-DB66-4A72-86BC-9A0EFAE729D0}" destId="{42E3938D-6AE9-48E4-968D-6A128E261D8F}" srcOrd="6" destOrd="0" presId="urn:microsoft.com/office/officeart/2005/8/layout/chevron2"/>
    <dgm:cxn modelId="{C909028B-6474-4147-B352-F65F94E29708}" type="presParOf" srcId="{42E3938D-6AE9-48E4-968D-6A128E261D8F}" destId="{E0F4DBD8-79EB-4F4A-AAD3-DBE7CE82E5DA}" srcOrd="0" destOrd="0" presId="urn:microsoft.com/office/officeart/2005/8/layout/chevron2"/>
    <dgm:cxn modelId="{F16045F5-A698-4015-8132-1733153A26DB}" type="presParOf" srcId="{42E3938D-6AE9-48E4-968D-6A128E261D8F}" destId="{4A15C088-67DF-4C42-BD5D-843182C09DA6}" srcOrd="1" destOrd="0" presId="urn:microsoft.com/office/officeart/2005/8/layout/chevron2"/>
    <dgm:cxn modelId="{5C3F06EF-D936-464D-B80B-E253944BDCAE}" type="presParOf" srcId="{123E0533-DB66-4A72-86BC-9A0EFAE729D0}" destId="{D2BF357E-E98C-4AE8-A4C7-FDB628C9B7A0}" srcOrd="7" destOrd="0" presId="urn:microsoft.com/office/officeart/2005/8/layout/chevron2"/>
    <dgm:cxn modelId="{BE37C8A8-5D41-4CD4-A09E-EC106893045D}" type="presParOf" srcId="{123E0533-DB66-4A72-86BC-9A0EFAE729D0}" destId="{4C0B1D99-C24D-482E-B7EF-69323DC2634D}" srcOrd="8" destOrd="0" presId="urn:microsoft.com/office/officeart/2005/8/layout/chevron2"/>
    <dgm:cxn modelId="{71630D5A-5874-4439-9BEB-DCA49D594940}" type="presParOf" srcId="{4C0B1D99-C24D-482E-B7EF-69323DC2634D}" destId="{D52B1D82-D0B7-4586-9A6B-85B163B9D5F9}" srcOrd="0" destOrd="0" presId="urn:microsoft.com/office/officeart/2005/8/layout/chevron2"/>
    <dgm:cxn modelId="{2FCF86F0-BE99-439D-BDEF-393C9C74ADD3}" type="presParOf" srcId="{4C0B1D99-C24D-482E-B7EF-69323DC2634D}" destId="{F7E2C65F-8609-4C3A-B3F9-2A52C91AF17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40697-E0F8-4C38-9111-5B2FE868299E}">
      <dsp:nvSpPr>
        <dsp:cNvPr id="0" name=""/>
        <dsp:cNvSpPr/>
      </dsp:nvSpPr>
      <dsp:spPr>
        <a:xfrm>
          <a:off x="1265" y="377651"/>
          <a:ext cx="392162" cy="235297"/>
        </a:xfrm>
        <a:prstGeom prst="roundRect">
          <a:avLst>
            <a:gd name="adj" fmla="val 10000"/>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i="1" kern="1200" dirty="0"/>
        </a:p>
      </dsp:txBody>
      <dsp:txXfrm>
        <a:off x="8157" y="384543"/>
        <a:ext cx="378378" cy="221513"/>
      </dsp:txXfrm>
    </dsp:sp>
    <dsp:sp modelId="{27D80F04-C8E6-4C87-BEBB-B14FB5EDCECB}">
      <dsp:nvSpPr>
        <dsp:cNvPr id="0" name=""/>
        <dsp:cNvSpPr/>
      </dsp:nvSpPr>
      <dsp:spPr>
        <a:xfrm>
          <a:off x="432643" y="446671"/>
          <a:ext cx="83138" cy="97256"/>
        </a:xfrm>
        <a:prstGeom prst="rightArrow">
          <a:avLst>
            <a:gd name="adj1" fmla="val 60000"/>
            <a:gd name="adj2" fmla="val 50000"/>
          </a:avLst>
        </a:prstGeom>
        <a:solidFill>
          <a:srgbClr val="C00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32643" y="466122"/>
        <a:ext cx="58197" cy="58354"/>
      </dsp:txXfrm>
    </dsp:sp>
    <dsp:sp modelId="{F63DB19B-BD72-44D5-878E-4D5479A118E3}">
      <dsp:nvSpPr>
        <dsp:cNvPr id="0" name=""/>
        <dsp:cNvSpPr/>
      </dsp:nvSpPr>
      <dsp:spPr>
        <a:xfrm>
          <a:off x="550291" y="377651"/>
          <a:ext cx="392162" cy="235297"/>
        </a:xfrm>
        <a:prstGeom prst="roundRect">
          <a:avLst>
            <a:gd name="adj" fmla="val 10000"/>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i="1" kern="1200" dirty="0"/>
        </a:p>
      </dsp:txBody>
      <dsp:txXfrm>
        <a:off x="557183" y="384543"/>
        <a:ext cx="378378" cy="221513"/>
      </dsp:txXfrm>
    </dsp:sp>
    <dsp:sp modelId="{0E58652B-3189-40CF-8711-A9D2D038A9D9}">
      <dsp:nvSpPr>
        <dsp:cNvPr id="0" name=""/>
        <dsp:cNvSpPr/>
      </dsp:nvSpPr>
      <dsp:spPr>
        <a:xfrm>
          <a:off x="981670" y="446671"/>
          <a:ext cx="83138" cy="97256"/>
        </a:xfrm>
        <a:prstGeom prst="rightArrow">
          <a:avLst>
            <a:gd name="adj1" fmla="val 60000"/>
            <a:gd name="adj2" fmla="val 50000"/>
          </a:avLst>
        </a:prstGeom>
        <a:solidFill>
          <a:schemeClr val="tx2">
            <a:lumMod val="5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981670" y="466122"/>
        <a:ext cx="58197" cy="58354"/>
      </dsp:txXfrm>
    </dsp:sp>
    <dsp:sp modelId="{DCB6567A-AB2D-4DAD-A758-218485B758E9}">
      <dsp:nvSpPr>
        <dsp:cNvPr id="0" name=""/>
        <dsp:cNvSpPr/>
      </dsp:nvSpPr>
      <dsp:spPr>
        <a:xfrm>
          <a:off x="1099318" y="377651"/>
          <a:ext cx="392162" cy="235297"/>
        </a:xfrm>
        <a:prstGeom prst="roundRect">
          <a:avLst>
            <a:gd name="adj" fmla="val 10000"/>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i="1" kern="1200" dirty="0"/>
        </a:p>
      </dsp:txBody>
      <dsp:txXfrm>
        <a:off x="1106210" y="384543"/>
        <a:ext cx="378378" cy="221513"/>
      </dsp:txXfrm>
    </dsp:sp>
    <dsp:sp modelId="{B6FF6782-9D42-4CD5-A940-62B6466C0EAC}">
      <dsp:nvSpPr>
        <dsp:cNvPr id="0" name=""/>
        <dsp:cNvSpPr/>
      </dsp:nvSpPr>
      <dsp:spPr>
        <a:xfrm>
          <a:off x="1530697" y="446671"/>
          <a:ext cx="83138" cy="97256"/>
        </a:xfrm>
        <a:prstGeom prst="rightArrow">
          <a:avLst>
            <a:gd name="adj1" fmla="val 60000"/>
            <a:gd name="adj2" fmla="val 50000"/>
          </a:avLst>
        </a:prstGeom>
        <a:solidFill>
          <a:schemeClr val="accent4">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530697" y="466122"/>
        <a:ext cx="58197" cy="58354"/>
      </dsp:txXfrm>
    </dsp:sp>
    <dsp:sp modelId="{464B4260-25FE-4512-AE11-7BC4B18952CA}">
      <dsp:nvSpPr>
        <dsp:cNvPr id="0" name=""/>
        <dsp:cNvSpPr/>
      </dsp:nvSpPr>
      <dsp:spPr>
        <a:xfrm>
          <a:off x="1648345" y="377651"/>
          <a:ext cx="392162" cy="235297"/>
        </a:xfrm>
        <a:prstGeom prst="roundRect">
          <a:avLst>
            <a:gd name="adj" fmla="val 10000"/>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i="1" kern="1200" dirty="0"/>
        </a:p>
      </dsp:txBody>
      <dsp:txXfrm>
        <a:off x="1655237" y="384543"/>
        <a:ext cx="378378" cy="221513"/>
      </dsp:txXfrm>
    </dsp:sp>
    <dsp:sp modelId="{D744FA30-B1F1-4CFA-917F-8D540D5513B9}">
      <dsp:nvSpPr>
        <dsp:cNvPr id="0" name=""/>
        <dsp:cNvSpPr/>
      </dsp:nvSpPr>
      <dsp:spPr>
        <a:xfrm>
          <a:off x="2079724" y="446671"/>
          <a:ext cx="83138" cy="97256"/>
        </a:xfrm>
        <a:prstGeom prst="rightArrow">
          <a:avLst>
            <a:gd name="adj1" fmla="val 60000"/>
            <a:gd name="adj2" fmla="val 50000"/>
          </a:avLst>
        </a:prstGeom>
        <a:solidFill>
          <a:schemeClr val="accent5">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79724" y="466122"/>
        <a:ext cx="58197" cy="58354"/>
      </dsp:txXfrm>
    </dsp:sp>
    <dsp:sp modelId="{76C74148-7CC6-4823-8E21-B0923A34DE62}">
      <dsp:nvSpPr>
        <dsp:cNvPr id="0" name=""/>
        <dsp:cNvSpPr/>
      </dsp:nvSpPr>
      <dsp:spPr>
        <a:xfrm>
          <a:off x="2197372" y="377651"/>
          <a:ext cx="392162" cy="235297"/>
        </a:xfrm>
        <a:prstGeom prst="roundRect">
          <a:avLst>
            <a:gd name="adj" fmla="val 10000"/>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i="1" kern="1200" dirty="0"/>
        </a:p>
      </dsp:txBody>
      <dsp:txXfrm>
        <a:off x="2204264" y="384543"/>
        <a:ext cx="378378" cy="221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56DB4-7717-477D-AF23-BB472022789B}">
      <dsp:nvSpPr>
        <dsp:cNvPr id="0" name=""/>
        <dsp:cNvSpPr/>
      </dsp:nvSpPr>
      <dsp:spPr>
        <a:xfrm rot="5400000">
          <a:off x="-136177" y="137878"/>
          <a:ext cx="907851" cy="635496"/>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CS70</a:t>
          </a:r>
          <a:endParaRPr lang="en-US" sz="1700" kern="1200" dirty="0"/>
        </a:p>
      </dsp:txBody>
      <dsp:txXfrm rot="-5400000">
        <a:off x="1" y="319448"/>
        <a:ext cx="635496" cy="272355"/>
      </dsp:txXfrm>
    </dsp:sp>
    <dsp:sp modelId="{0C634BE9-5A1C-48A1-A972-100B02DE2EAF}">
      <dsp:nvSpPr>
        <dsp:cNvPr id="0" name=""/>
        <dsp:cNvSpPr/>
      </dsp:nvSpPr>
      <dsp:spPr>
        <a:xfrm rot="5400000">
          <a:off x="2422996" y="-1787500"/>
          <a:ext cx="590103" cy="4165103"/>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(Doesn’t really lead into CS61A)</a:t>
          </a:r>
          <a:endParaRPr lang="en-US" sz="1600" kern="1200" dirty="0"/>
        </a:p>
        <a:p>
          <a:pPr marL="171450" lvl="1" indent="-171450" algn="l" defTabSz="711200">
            <a:lnSpc>
              <a:spcPct val="90000"/>
            </a:lnSpc>
            <a:spcBef>
              <a:spcPct val="0"/>
            </a:spcBef>
            <a:spcAft>
              <a:spcPct val="15000"/>
            </a:spcAft>
            <a:buChar char="••"/>
          </a:pPr>
          <a:r>
            <a:rPr lang="en-US" sz="1600" kern="1200" dirty="0" smtClean="0"/>
            <a:t>Basics of Theory and Probability</a:t>
          </a:r>
          <a:endParaRPr lang="en-US" sz="1600" kern="1200" dirty="0"/>
        </a:p>
      </dsp:txBody>
      <dsp:txXfrm rot="-5400000">
        <a:off x="635496" y="28806"/>
        <a:ext cx="4136297" cy="532491"/>
      </dsp:txXfrm>
    </dsp:sp>
    <dsp:sp modelId="{4FD6DD79-92A1-48B4-9A29-83A49ECBC642}">
      <dsp:nvSpPr>
        <dsp:cNvPr id="0" name=""/>
        <dsp:cNvSpPr/>
      </dsp:nvSpPr>
      <dsp:spPr>
        <a:xfrm rot="5400000">
          <a:off x="-136177" y="926065"/>
          <a:ext cx="907851" cy="635496"/>
        </a:xfrm>
        <a:prstGeom prst="chevron">
          <a:avLst/>
        </a:prstGeom>
        <a:solidFill>
          <a:schemeClr val="accent4">
            <a:hueOff val="-1116192"/>
            <a:satOff val="6725"/>
            <a:lumOff val="539"/>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CS61A</a:t>
          </a:r>
          <a:endParaRPr lang="en-US" sz="1700" kern="1200" dirty="0"/>
        </a:p>
      </dsp:txBody>
      <dsp:txXfrm rot="-5400000">
        <a:off x="1" y="1107635"/>
        <a:ext cx="635496" cy="272355"/>
      </dsp:txXfrm>
    </dsp:sp>
    <dsp:sp modelId="{7B66F3B8-C2F4-4E32-9030-B1A314D5FF92}">
      <dsp:nvSpPr>
        <dsp:cNvPr id="0" name=""/>
        <dsp:cNvSpPr/>
      </dsp:nvSpPr>
      <dsp:spPr>
        <a:xfrm rot="5400000">
          <a:off x="2422996" y="-997612"/>
          <a:ext cx="590103" cy="4165103"/>
        </a:xfrm>
        <a:prstGeom prst="round2SameRect">
          <a:avLst/>
        </a:prstGeom>
        <a:solidFill>
          <a:schemeClr val="lt1">
            <a:alpha val="90000"/>
            <a:hueOff val="0"/>
            <a:satOff val="0"/>
            <a:lumOff val="0"/>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Programming Paradigms</a:t>
          </a:r>
          <a:endParaRPr lang="en-US" sz="1600" kern="1200" dirty="0"/>
        </a:p>
      </dsp:txBody>
      <dsp:txXfrm rot="-5400000">
        <a:off x="635496" y="818694"/>
        <a:ext cx="4136297" cy="532491"/>
      </dsp:txXfrm>
    </dsp:sp>
    <dsp:sp modelId="{3605C316-AC00-41CC-ABA1-56797289593F}">
      <dsp:nvSpPr>
        <dsp:cNvPr id="0" name=""/>
        <dsp:cNvSpPr/>
      </dsp:nvSpPr>
      <dsp:spPr>
        <a:xfrm rot="5400000">
          <a:off x="-136177" y="1714251"/>
          <a:ext cx="907851" cy="635496"/>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CS61B</a:t>
          </a:r>
          <a:endParaRPr lang="en-US" sz="1700" kern="1200" dirty="0"/>
        </a:p>
      </dsp:txBody>
      <dsp:txXfrm rot="-5400000">
        <a:off x="1" y="1895821"/>
        <a:ext cx="635496" cy="272355"/>
      </dsp:txXfrm>
    </dsp:sp>
    <dsp:sp modelId="{E33C6E02-D2FD-456E-8AC2-2D3B7CE0DA8E}">
      <dsp:nvSpPr>
        <dsp:cNvPr id="0" name=""/>
        <dsp:cNvSpPr/>
      </dsp:nvSpPr>
      <dsp:spPr>
        <a:xfrm rot="5400000">
          <a:off x="2422996" y="-209425"/>
          <a:ext cx="590103" cy="4165103"/>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Data Structures</a:t>
          </a:r>
          <a:endParaRPr lang="en-US" sz="1600" kern="1200" dirty="0"/>
        </a:p>
        <a:p>
          <a:pPr marL="171450" lvl="1" indent="-171450" algn="l" defTabSz="711200">
            <a:lnSpc>
              <a:spcPct val="90000"/>
            </a:lnSpc>
            <a:spcBef>
              <a:spcPct val="0"/>
            </a:spcBef>
            <a:spcAft>
              <a:spcPct val="15000"/>
            </a:spcAft>
            <a:buChar char="••"/>
          </a:pPr>
          <a:r>
            <a:rPr lang="en-US" sz="1600" kern="1200" dirty="0" smtClean="0"/>
            <a:t>Algorithms</a:t>
          </a:r>
          <a:endParaRPr lang="en-US" sz="1600" kern="1200" dirty="0"/>
        </a:p>
      </dsp:txBody>
      <dsp:txXfrm rot="-5400000">
        <a:off x="635496" y="1606881"/>
        <a:ext cx="4136297" cy="532491"/>
      </dsp:txXfrm>
    </dsp:sp>
    <dsp:sp modelId="{E0F4DBD8-79EB-4F4A-AAD3-DBE7CE82E5DA}">
      <dsp:nvSpPr>
        <dsp:cNvPr id="0" name=""/>
        <dsp:cNvSpPr/>
      </dsp:nvSpPr>
      <dsp:spPr>
        <a:xfrm rot="5400000">
          <a:off x="-136177" y="2502438"/>
          <a:ext cx="907851" cy="635496"/>
        </a:xfrm>
        <a:prstGeom prst="chevron">
          <a:avLst/>
        </a:prstGeom>
        <a:solidFill>
          <a:schemeClr val="accent4">
            <a:hueOff val="-3348577"/>
            <a:satOff val="20174"/>
            <a:lumOff val="1617"/>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CS61C</a:t>
          </a:r>
          <a:endParaRPr lang="en-US" sz="1700" kern="1200" dirty="0"/>
        </a:p>
      </dsp:txBody>
      <dsp:txXfrm rot="-5400000">
        <a:off x="1" y="2684008"/>
        <a:ext cx="635496" cy="272355"/>
      </dsp:txXfrm>
    </dsp:sp>
    <dsp:sp modelId="{4A15C088-67DF-4C42-BD5D-843182C09DA6}">
      <dsp:nvSpPr>
        <dsp:cNvPr id="0" name=""/>
        <dsp:cNvSpPr/>
      </dsp:nvSpPr>
      <dsp:spPr>
        <a:xfrm rot="5400000">
          <a:off x="2422996" y="578760"/>
          <a:ext cx="590103" cy="4165103"/>
        </a:xfrm>
        <a:prstGeom prst="round2SameRect">
          <a:avLst/>
        </a:prstGeom>
        <a:solidFill>
          <a:schemeClr val="lt1">
            <a:alpha val="90000"/>
            <a:hueOff val="0"/>
            <a:satOff val="0"/>
            <a:lumOff val="0"/>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Machine Structure</a:t>
          </a:r>
          <a:endParaRPr lang="en-US" sz="1600" kern="1200" dirty="0"/>
        </a:p>
        <a:p>
          <a:pPr marL="171450" lvl="1" indent="-171450" algn="l" defTabSz="711200">
            <a:lnSpc>
              <a:spcPct val="90000"/>
            </a:lnSpc>
            <a:spcBef>
              <a:spcPct val="0"/>
            </a:spcBef>
            <a:spcAft>
              <a:spcPct val="15000"/>
            </a:spcAft>
            <a:buChar char="••"/>
          </a:pPr>
          <a:r>
            <a:rPr lang="en-US" sz="1600" kern="1200" dirty="0" smtClean="0"/>
            <a:t>Parallelism</a:t>
          </a:r>
          <a:endParaRPr lang="en-US" sz="1600" kern="1200" dirty="0"/>
        </a:p>
      </dsp:txBody>
      <dsp:txXfrm rot="-5400000">
        <a:off x="635496" y="2395066"/>
        <a:ext cx="4136297" cy="532491"/>
      </dsp:txXfrm>
    </dsp:sp>
    <dsp:sp modelId="{D52B1D82-D0B7-4586-9A6B-85B163B9D5F9}">
      <dsp:nvSpPr>
        <dsp:cNvPr id="0" name=""/>
        <dsp:cNvSpPr/>
      </dsp:nvSpPr>
      <dsp:spPr>
        <a:xfrm rot="5400000">
          <a:off x="-136177" y="3290625"/>
          <a:ext cx="907851" cy="635496"/>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EE**</a:t>
          </a:r>
          <a:endParaRPr lang="en-US" sz="1700" kern="1200" dirty="0"/>
        </a:p>
      </dsp:txBody>
      <dsp:txXfrm rot="-5400000">
        <a:off x="1" y="3472195"/>
        <a:ext cx="635496" cy="272355"/>
      </dsp:txXfrm>
    </dsp:sp>
    <dsp:sp modelId="{F7E2C65F-8609-4C3A-B3F9-2A52C91AF17D}">
      <dsp:nvSpPr>
        <dsp:cNvPr id="0" name=""/>
        <dsp:cNvSpPr/>
      </dsp:nvSpPr>
      <dsp:spPr>
        <a:xfrm rot="5400000">
          <a:off x="2422996" y="1366947"/>
          <a:ext cx="590103" cy="4165103"/>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The Math and Physics Making Your CPU Go!</a:t>
          </a:r>
          <a:endParaRPr lang="en-US" sz="1600" kern="1200" dirty="0"/>
        </a:p>
      </dsp:txBody>
      <dsp:txXfrm rot="-5400000">
        <a:off x="635496" y="3183253"/>
        <a:ext cx="4136297" cy="5324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F1B6978-5E3E-488D-B057-5C6B94B3E265}" type="datetimeFigureOut">
              <a:rPr lang="en-US" smtClean="0"/>
              <a:t>8/9/2012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42423F3-24E0-4269-B9B4-72E53018CFB6}" type="slidenum">
              <a:rPr lang="en-US" smtClean="0"/>
              <a:t>‹#›</a:t>
            </a:fld>
            <a:endParaRPr lang="en-US"/>
          </a:p>
        </p:txBody>
      </p:sp>
    </p:spTree>
    <p:extLst>
      <p:ext uri="{BB962C8B-B14F-4D97-AF65-F5344CB8AC3E}">
        <p14:creationId xmlns:p14="http://schemas.microsoft.com/office/powerpoint/2010/main" val="3379753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0E945F7-029C-4DD7-822E-0EA23C540B25}" type="datetimeFigureOut">
              <a:rPr lang="en-US" smtClean="0"/>
              <a:t>8/9/2012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E51D97-F361-44BD-98F4-4B58128F5192}" type="slidenum">
              <a:rPr lang="en-US" smtClean="0"/>
              <a:t>‹#›</a:t>
            </a:fld>
            <a:endParaRPr lang="en-US"/>
          </a:p>
        </p:txBody>
      </p:sp>
    </p:spTree>
    <p:extLst>
      <p:ext uri="{BB962C8B-B14F-4D97-AF65-F5344CB8AC3E}">
        <p14:creationId xmlns:p14="http://schemas.microsoft.com/office/powerpoint/2010/main" val="33268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E51D97-F361-44BD-98F4-4B58128F5192}" type="slidenum">
              <a:rPr lang="en-US" smtClean="0"/>
              <a:t>20</a:t>
            </a:fld>
            <a:endParaRPr lang="en-US"/>
          </a:p>
        </p:txBody>
      </p:sp>
    </p:spTree>
    <p:extLst>
      <p:ext uri="{BB962C8B-B14F-4D97-AF65-F5344CB8AC3E}">
        <p14:creationId xmlns:p14="http://schemas.microsoft.com/office/powerpoint/2010/main" val="417542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52960C-22AD-4ECA-A06A-10F2C63FD7BE}" type="slidenum">
              <a:rPr lang="en-US" smtClean="0"/>
              <a:t>‹#›</a:t>
            </a:fld>
            <a:endParaRPr lang="en-US" dirty="0"/>
          </a:p>
        </p:txBody>
      </p:sp>
    </p:spTree>
    <p:extLst>
      <p:ext uri="{BB962C8B-B14F-4D97-AF65-F5344CB8AC3E}">
        <p14:creationId xmlns:p14="http://schemas.microsoft.com/office/powerpoint/2010/main" val="23043281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52960C-22AD-4ECA-A06A-10F2C63FD7BE}" type="slidenum">
              <a:rPr lang="en-US" smtClean="0"/>
              <a:t>‹#›</a:t>
            </a:fld>
            <a:endParaRPr lang="en-US" dirty="0"/>
          </a:p>
        </p:txBody>
      </p:sp>
    </p:spTree>
    <p:extLst>
      <p:ext uri="{BB962C8B-B14F-4D97-AF65-F5344CB8AC3E}">
        <p14:creationId xmlns:p14="http://schemas.microsoft.com/office/powerpoint/2010/main" val="29564526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52960C-22AD-4ECA-A06A-10F2C63FD7BE}" type="slidenum">
              <a:rPr lang="en-US" smtClean="0"/>
              <a:t>‹#›</a:t>
            </a:fld>
            <a:endParaRPr lang="en-US" dirty="0"/>
          </a:p>
        </p:txBody>
      </p:sp>
    </p:spTree>
    <p:extLst>
      <p:ext uri="{BB962C8B-B14F-4D97-AF65-F5344CB8AC3E}">
        <p14:creationId xmlns:p14="http://schemas.microsoft.com/office/powerpoint/2010/main" val="30279097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124200" y="6356350"/>
            <a:ext cx="2895600" cy="365125"/>
          </a:xfrm>
        </p:spPr>
        <p:txBody>
          <a:bodyPr/>
          <a:lstStyle/>
          <a:p>
            <a:endParaRPr lang="en-US" dirty="0"/>
          </a:p>
        </p:txBody>
      </p:sp>
      <p:sp>
        <p:nvSpPr>
          <p:cNvPr id="4" name="TextBox 3"/>
          <p:cNvSpPr txBox="1"/>
          <p:nvPr userDrawn="1"/>
        </p:nvSpPr>
        <p:spPr>
          <a:xfrm>
            <a:off x="7620000" y="6400800"/>
            <a:ext cx="1066800" cy="276999"/>
          </a:xfrm>
          <a:prstGeom prst="rect">
            <a:avLst/>
          </a:prstGeom>
          <a:noFill/>
        </p:spPr>
        <p:txBody>
          <a:bodyPr wrap="square" rtlCol="0">
            <a:spAutoFit/>
          </a:bodyPr>
          <a:lstStyle/>
          <a:p>
            <a:fld id="{5FB3BCDA-CC45-4431-9903-20D3ECADADC0}" type="slidenum">
              <a:rPr lang="en-US" sz="1200" smtClean="0"/>
              <a:t>‹#›</a:t>
            </a:fld>
            <a:endParaRPr lang="en-US" sz="1200" dirty="0"/>
          </a:p>
        </p:txBody>
      </p:sp>
    </p:spTree>
    <p:extLst>
      <p:ext uri="{BB962C8B-B14F-4D97-AF65-F5344CB8AC3E}">
        <p14:creationId xmlns:p14="http://schemas.microsoft.com/office/powerpoint/2010/main" val="9176872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52960C-22AD-4ECA-A06A-10F2C63FD7BE}" type="slidenum">
              <a:rPr lang="en-US" smtClean="0"/>
              <a:t>‹#›</a:t>
            </a:fld>
            <a:endParaRPr lang="en-US" dirty="0"/>
          </a:p>
        </p:txBody>
      </p:sp>
    </p:spTree>
    <p:extLst>
      <p:ext uri="{BB962C8B-B14F-4D97-AF65-F5344CB8AC3E}">
        <p14:creationId xmlns:p14="http://schemas.microsoft.com/office/powerpoint/2010/main" val="3252362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52960C-22AD-4ECA-A06A-10F2C63FD7BE}" type="slidenum">
              <a:rPr lang="en-US" smtClean="0"/>
              <a:t>‹#›</a:t>
            </a:fld>
            <a:endParaRPr lang="en-US" dirty="0"/>
          </a:p>
        </p:txBody>
      </p:sp>
    </p:spTree>
    <p:extLst>
      <p:ext uri="{BB962C8B-B14F-4D97-AF65-F5344CB8AC3E}">
        <p14:creationId xmlns:p14="http://schemas.microsoft.com/office/powerpoint/2010/main" val="32235126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452960C-22AD-4ECA-A06A-10F2C63FD7BE}" type="slidenum">
              <a:rPr lang="en-US" smtClean="0"/>
              <a:t>‹#›</a:t>
            </a:fld>
            <a:endParaRPr lang="en-US" dirty="0"/>
          </a:p>
        </p:txBody>
      </p:sp>
    </p:spTree>
    <p:extLst>
      <p:ext uri="{BB962C8B-B14F-4D97-AF65-F5344CB8AC3E}">
        <p14:creationId xmlns:p14="http://schemas.microsoft.com/office/powerpoint/2010/main" val="9541861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452960C-22AD-4ECA-A06A-10F2C63FD7BE}" type="slidenum">
              <a:rPr lang="en-US" smtClean="0"/>
              <a:t>‹#›</a:t>
            </a:fld>
            <a:endParaRPr lang="en-US" dirty="0"/>
          </a:p>
        </p:txBody>
      </p:sp>
    </p:spTree>
    <p:extLst>
      <p:ext uri="{BB962C8B-B14F-4D97-AF65-F5344CB8AC3E}">
        <p14:creationId xmlns:p14="http://schemas.microsoft.com/office/powerpoint/2010/main" val="39509704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452960C-22AD-4ECA-A06A-10F2C63FD7BE}" type="slidenum">
              <a:rPr lang="en-US" smtClean="0"/>
              <a:t>‹#›</a:t>
            </a:fld>
            <a:endParaRPr lang="en-US" dirty="0"/>
          </a:p>
        </p:txBody>
      </p:sp>
    </p:spTree>
    <p:extLst>
      <p:ext uri="{BB962C8B-B14F-4D97-AF65-F5344CB8AC3E}">
        <p14:creationId xmlns:p14="http://schemas.microsoft.com/office/powerpoint/2010/main" val="10704836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52960C-22AD-4ECA-A06A-10F2C63FD7BE}" type="slidenum">
              <a:rPr lang="en-US" smtClean="0"/>
              <a:t>‹#›</a:t>
            </a:fld>
            <a:endParaRPr lang="en-US" dirty="0"/>
          </a:p>
        </p:txBody>
      </p:sp>
    </p:spTree>
    <p:extLst>
      <p:ext uri="{BB962C8B-B14F-4D97-AF65-F5344CB8AC3E}">
        <p14:creationId xmlns:p14="http://schemas.microsoft.com/office/powerpoint/2010/main" val="42558933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52960C-22AD-4ECA-A06A-10F2C63FD7BE}" type="slidenum">
              <a:rPr lang="en-US" smtClean="0"/>
              <a:t>‹#›</a:t>
            </a:fld>
            <a:endParaRPr lang="en-US" dirty="0"/>
          </a:p>
        </p:txBody>
      </p:sp>
    </p:spTree>
    <p:extLst>
      <p:ext uri="{BB962C8B-B14F-4D97-AF65-F5344CB8AC3E}">
        <p14:creationId xmlns:p14="http://schemas.microsoft.com/office/powerpoint/2010/main" val="6686489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diagramData" Target="../diagrams/data1.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diagramDrawing" Target="../diagrams/drawing1.xml"/><Relationship Id="rId2" Type="http://schemas.openxmlformats.org/officeDocument/2006/relationships/slideLayout" Target="../slideLayouts/slideLayout2.xml"/><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diagramQuickStyle" Target="../diagrams/quickStyl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diagramLayout" Target="../diagrams/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Oval 3"/>
          <p:cNvSpPr/>
          <p:nvPr/>
        </p:nvSpPr>
        <p:spPr>
          <a:xfrm>
            <a:off x="2590800" y="6308567"/>
            <a:ext cx="685800" cy="425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6"/>
          <p:cNvGraphicFramePr>
            <a:graphicFrameLocks/>
          </p:cNvGraphicFramePr>
          <p:nvPr>
            <p:extLst>
              <p:ext uri="{D42A27DB-BD31-4B8C-83A1-F6EECF244321}">
                <p14:modId xmlns:p14="http://schemas.microsoft.com/office/powerpoint/2010/main" val="3320391868"/>
              </p:ext>
            </p:extLst>
          </p:nvPr>
        </p:nvGraphicFramePr>
        <p:xfrm>
          <a:off x="533400" y="6019800"/>
          <a:ext cx="2590800" cy="990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01000" y="6258842"/>
            <a:ext cx="678039" cy="542431"/>
          </a:xfrm>
          <a:prstGeom prst="rect">
            <a:avLst/>
          </a:prstGeom>
        </p:spPr>
      </p:pic>
      <p:sp>
        <p:nvSpPr>
          <p:cNvPr id="11" name="Slide Number Placeholder 5"/>
          <p:cNvSpPr>
            <a:spLocks noGrp="1"/>
          </p:cNvSpPr>
          <p:nvPr>
            <p:ph type="sldNum" sz="quarter" idx="4"/>
          </p:nvPr>
        </p:nvSpPr>
        <p:spPr>
          <a:xfrm>
            <a:off x="6553200" y="6356350"/>
            <a:ext cx="2133600" cy="365125"/>
          </a:xfrm>
          <a:prstGeom prst="rect">
            <a:avLst/>
          </a:prstGeom>
        </p:spPr>
        <p:txBody>
          <a:bodyPr/>
          <a:lstStyle/>
          <a:p>
            <a:fld id="{9999F1A6-9EB1-4C42-9B1A-533E5EC4DDE2}" type="slidenum">
              <a:rPr lang="en-US" smtClean="0"/>
              <a:t>‹#›</a:t>
            </a:fld>
            <a:endParaRPr lang="en-US" dirty="0"/>
          </a:p>
        </p:txBody>
      </p:sp>
    </p:spTree>
    <p:extLst>
      <p:ext uri="{BB962C8B-B14F-4D97-AF65-F5344CB8AC3E}">
        <p14:creationId xmlns:p14="http://schemas.microsoft.com/office/powerpoint/2010/main" val="32487317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illow.coe.berkeley.edu/PHP/gsiapp/menu.php?&amp;dept=eec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981200"/>
          </a:xfrm>
        </p:spPr>
        <p:txBody>
          <a:bodyPr>
            <a:normAutofit/>
          </a:bodyPr>
          <a:lstStyle/>
          <a:p>
            <a:r>
              <a:rPr lang="en-US" dirty="0" smtClean="0"/>
              <a:t>CS61A Lecture 31</a:t>
            </a:r>
            <a:br>
              <a:rPr lang="en-US" dirty="0" smtClean="0"/>
            </a:br>
            <a:r>
              <a:rPr lang="en-US" i="1" dirty="0" smtClean="0"/>
              <a:t>Fin</a:t>
            </a:r>
            <a:endParaRPr lang="en-US" i="1" dirty="0"/>
          </a:p>
        </p:txBody>
      </p:sp>
      <p:sp>
        <p:nvSpPr>
          <p:cNvPr id="3" name="Subtitle 2"/>
          <p:cNvSpPr>
            <a:spLocks noGrp="1"/>
          </p:cNvSpPr>
          <p:nvPr>
            <p:ph type="subTitle" idx="1"/>
          </p:nvPr>
        </p:nvSpPr>
        <p:spPr/>
        <p:txBody>
          <a:bodyPr>
            <a:normAutofit/>
          </a:bodyPr>
          <a:lstStyle/>
          <a:p>
            <a:r>
              <a:rPr lang="en-US" dirty="0" err="1" smtClean="0"/>
              <a:t>Jom</a:t>
            </a:r>
            <a:r>
              <a:rPr lang="en-US" dirty="0" smtClean="0"/>
              <a:t> </a:t>
            </a:r>
            <a:r>
              <a:rPr lang="en-US" dirty="0" err="1" smtClean="0"/>
              <a:t>Magrotker</a:t>
            </a:r>
            <a:r>
              <a:rPr lang="en-US" dirty="0" smtClean="0"/>
              <a:t/>
            </a:r>
            <a:br>
              <a:rPr lang="en-US" dirty="0" smtClean="0"/>
            </a:br>
            <a:r>
              <a:rPr lang="en-US" dirty="0" smtClean="0"/>
              <a:t>UC Berkeley EECS</a:t>
            </a:r>
          </a:p>
          <a:p>
            <a:r>
              <a:rPr lang="en-US" dirty="0" smtClean="0"/>
              <a:t>August 9, 2012</a:t>
            </a:r>
            <a:endParaRPr lang="en-US" dirty="0"/>
          </a:p>
        </p:txBody>
      </p:sp>
    </p:spTree>
    <p:extLst>
      <p:ext uri="{BB962C8B-B14F-4D97-AF65-F5344CB8AC3E}">
        <p14:creationId xmlns:p14="http://schemas.microsoft.com/office/powerpoint/2010/main" val="1694929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Contest Winners:</a:t>
            </a:r>
            <a:r>
              <a:rPr lang="en-US" dirty="0"/>
              <a:t/>
            </a:r>
            <a:br>
              <a:rPr lang="en-US" dirty="0"/>
            </a:br>
            <a:r>
              <a:rPr lang="en-US" dirty="0" smtClean="0"/>
              <a:t>2</a:t>
            </a:r>
            <a:r>
              <a:rPr lang="en-US" baseline="30000" dirty="0" smtClean="0"/>
              <a:t>nd</a:t>
            </a:r>
            <a:r>
              <a:rPr lang="en-US" dirty="0" smtClean="0"/>
              <a:t> Place Heavyweight</a:t>
            </a:r>
            <a:endParaRPr lang="en-US" dirty="0"/>
          </a:p>
        </p:txBody>
      </p:sp>
      <p:sp>
        <p:nvSpPr>
          <p:cNvPr id="3" name="TextBox 2"/>
          <p:cNvSpPr txBox="1"/>
          <p:nvPr/>
        </p:nvSpPr>
        <p:spPr>
          <a:xfrm>
            <a:off x="617688" y="1597742"/>
            <a:ext cx="3192312" cy="2308324"/>
          </a:xfrm>
          <a:prstGeom prst="rect">
            <a:avLst/>
          </a:prstGeom>
          <a:noFill/>
        </p:spPr>
        <p:txBody>
          <a:bodyPr wrap="square" rtlCol="0">
            <a:spAutoFit/>
          </a:bodyPr>
          <a:lstStyle/>
          <a:p>
            <a:r>
              <a:rPr lang="en-US" dirty="0" smtClean="0"/>
              <a:t>Spring Bloom</a:t>
            </a:r>
          </a:p>
          <a:p>
            <a:endParaRPr lang="en-US" dirty="0"/>
          </a:p>
          <a:p>
            <a:r>
              <a:rPr lang="en-US" dirty="0" smtClean="0"/>
              <a:t>by </a:t>
            </a:r>
            <a:r>
              <a:rPr lang="en-US" dirty="0" err="1" smtClean="0"/>
              <a:t>Chien-yi</a:t>
            </a:r>
            <a:r>
              <a:rPr lang="en-US" dirty="0" smtClean="0"/>
              <a:t> Chang</a:t>
            </a:r>
          </a:p>
          <a:p>
            <a:r>
              <a:rPr lang="en-US" dirty="0" smtClean="0"/>
              <a:t>and </a:t>
            </a:r>
            <a:r>
              <a:rPr lang="en-US" dirty="0" err="1" smtClean="0"/>
              <a:t>Jiajia</a:t>
            </a:r>
            <a:r>
              <a:rPr lang="en-US" dirty="0" smtClean="0"/>
              <a:t> Jing</a:t>
            </a:r>
          </a:p>
          <a:p>
            <a:endParaRPr lang="en-US" dirty="0" smtClean="0"/>
          </a:p>
          <a:p>
            <a:r>
              <a:rPr lang="en-US" i="1" dirty="0" smtClean="0"/>
              <a:t>Spring cherry blossoms</a:t>
            </a:r>
          </a:p>
          <a:p>
            <a:r>
              <a:rPr lang="en-US" i="1" dirty="0" smtClean="0"/>
              <a:t>Surrounds exuberant greeneries</a:t>
            </a:r>
          </a:p>
          <a:p>
            <a:r>
              <a:rPr lang="en-US" i="1" dirty="0" smtClean="0"/>
              <a:t>Sounds of nature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597742"/>
            <a:ext cx="452437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250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Contest Winners:</a:t>
            </a:r>
            <a:r>
              <a:rPr lang="en-US" dirty="0"/>
              <a:t/>
            </a:r>
            <a:br>
              <a:rPr lang="en-US" dirty="0"/>
            </a:br>
            <a:r>
              <a:rPr lang="en-US" dirty="0" smtClean="0"/>
              <a:t>1</a:t>
            </a:r>
            <a:r>
              <a:rPr lang="en-US" baseline="30000" dirty="0" smtClean="0"/>
              <a:t>st</a:t>
            </a:r>
            <a:r>
              <a:rPr lang="en-US" dirty="0" smtClean="0"/>
              <a:t> Place Heavyweight</a:t>
            </a:r>
            <a:endParaRPr lang="en-US" dirty="0"/>
          </a:p>
        </p:txBody>
      </p:sp>
      <p:sp>
        <p:nvSpPr>
          <p:cNvPr id="3" name="TextBox 2"/>
          <p:cNvSpPr txBox="1"/>
          <p:nvPr/>
        </p:nvSpPr>
        <p:spPr>
          <a:xfrm>
            <a:off x="617688" y="1597742"/>
            <a:ext cx="3192312" cy="2585323"/>
          </a:xfrm>
          <a:prstGeom prst="rect">
            <a:avLst/>
          </a:prstGeom>
          <a:noFill/>
        </p:spPr>
        <p:txBody>
          <a:bodyPr wrap="square" rtlCol="0">
            <a:spAutoFit/>
          </a:bodyPr>
          <a:lstStyle/>
          <a:p>
            <a:r>
              <a:rPr lang="en-US" dirty="0" smtClean="0"/>
              <a:t>Ring Around the Logo, a Pocketful of Medals...</a:t>
            </a:r>
          </a:p>
          <a:p>
            <a:endParaRPr lang="en-US" dirty="0"/>
          </a:p>
          <a:p>
            <a:r>
              <a:rPr lang="en-US" dirty="0" smtClean="0"/>
              <a:t>by Hannah Chu</a:t>
            </a:r>
          </a:p>
          <a:p>
            <a:r>
              <a:rPr lang="en-US" dirty="0" smtClean="0"/>
              <a:t>and Michael Zhu</a:t>
            </a:r>
          </a:p>
          <a:p>
            <a:endParaRPr lang="en-US" dirty="0" smtClean="0"/>
          </a:p>
          <a:p>
            <a:r>
              <a:rPr lang="en-US" i="1" dirty="0" smtClean="0"/>
              <a:t>Olympic turtles,</a:t>
            </a:r>
          </a:p>
          <a:p>
            <a:r>
              <a:rPr lang="en-US" i="1" dirty="0" smtClean="0"/>
              <a:t>Slow and steady wins the race</a:t>
            </a:r>
          </a:p>
          <a:p>
            <a:r>
              <a:rPr lang="en-US" i="1" dirty="0" smtClean="0"/>
              <a:t>And maybe contest? :D</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97742"/>
            <a:ext cx="459105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52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Happened?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So, what did we learn?</a:t>
            </a:r>
          </a:p>
          <a:p>
            <a:pPr lvl="1"/>
            <a:r>
              <a:rPr lang="en-US" dirty="0" smtClean="0"/>
              <a:t>A way to understand computation.</a:t>
            </a:r>
          </a:p>
          <a:p>
            <a:pPr lvl="1"/>
            <a:r>
              <a:rPr lang="en-US" dirty="0" smtClean="0"/>
              <a:t>Ways to effectively organize our programs.</a:t>
            </a:r>
          </a:p>
          <a:p>
            <a:pPr lvl="1"/>
            <a:r>
              <a:rPr lang="en-US" dirty="0" smtClean="0"/>
              <a:t>Fundamentals!</a:t>
            </a:r>
          </a:p>
          <a:p>
            <a:pPr marL="0" indent="0">
              <a:buNone/>
            </a:pPr>
            <a:r>
              <a:rPr lang="en-US" dirty="0" smtClean="0"/>
              <a:t>Two big points we don’t want you to forget:</a:t>
            </a:r>
          </a:p>
          <a:p>
            <a:pPr lvl="1"/>
            <a:r>
              <a:rPr lang="en-US" dirty="0" smtClean="0"/>
              <a:t>Nothing is Magic!</a:t>
            </a:r>
          </a:p>
          <a:p>
            <a:pPr lvl="1"/>
            <a:r>
              <a:rPr lang="en-US" dirty="0" smtClean="0"/>
              <a:t>A lot of being a good programmer and computer scientist has to do with the way you think about what you are doing, or about to do.</a:t>
            </a:r>
          </a:p>
        </p:txBody>
      </p:sp>
    </p:spTree>
    <p:extLst>
      <p:ext uri="{BB962C8B-B14F-4D97-AF65-F5344CB8AC3E}">
        <p14:creationId xmlns:p14="http://schemas.microsoft.com/office/powerpoint/2010/main" val="227433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You’ve Come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Let’s take a moment to think about how far you’ve come since the beginning of the course.</a:t>
            </a:r>
          </a:p>
        </p:txBody>
      </p:sp>
      <p:pic>
        <p:nvPicPr>
          <p:cNvPr id="8194" name="Picture 2" descr="C:\Users\hkn\AppData\Local\Microsoft\Windows\Temporary Internet Files\Content.IE5\WWTULRLW\MP90040965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7432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hkn\AppData\Local\Microsoft\Windows\Temporary Internet Files\Content.IE5\GAB1OVYR\MC9000710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743200"/>
            <a:ext cx="4606053" cy="28194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8194" idx="3"/>
            <a:endCxn id="8195" idx="1"/>
          </p:cNvCxnSpPr>
          <p:nvPr/>
        </p:nvCxnSpPr>
        <p:spPr>
          <a:xfrm>
            <a:off x="3352800" y="4152900"/>
            <a:ext cx="8382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1179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Don’t Forget What You Learned!</a:t>
            </a:r>
            <a:endParaRPr lang="en-US" cap="small"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All of what you have learned are the foundations of basically everything you will see in computer science!</a:t>
            </a:r>
            <a:endParaRPr lang="en-US" dirty="0"/>
          </a:p>
        </p:txBody>
      </p:sp>
      <p:sp>
        <p:nvSpPr>
          <p:cNvPr id="4" name="Content Placeholder 3"/>
          <p:cNvSpPr>
            <a:spLocks noGrp="1"/>
          </p:cNvSpPr>
          <p:nvPr>
            <p:ph sz="half" idx="2"/>
          </p:nvPr>
        </p:nvSpPr>
        <p:spPr>
          <a:xfrm>
            <a:off x="4648200" y="1600200"/>
            <a:ext cx="4038600" cy="2125801"/>
          </a:xfrm>
        </p:spPr>
        <p:txBody>
          <a:bodyPr>
            <a:normAutofit lnSpcReduction="10000"/>
          </a:bodyPr>
          <a:lstStyle/>
          <a:p>
            <a:pPr marL="0" indent="0">
              <a:buNone/>
            </a:pPr>
            <a:r>
              <a:rPr lang="en-US" dirty="0" smtClean="0"/>
              <a:t>The language you use does not really matter so long as you understand the fundamentals from this course!</a:t>
            </a:r>
            <a:endParaRPr lang="en-US" dirty="0"/>
          </a:p>
        </p:txBody>
      </p:sp>
      <p:pic>
        <p:nvPicPr>
          <p:cNvPr id="9218" name="Picture 2" descr="C:\Users\hkn\AppData\Local\Microsoft\Windows\Temporary Internet Files\Content.IE5\2LTOLAMZ\MC9002169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726001"/>
            <a:ext cx="2286000" cy="230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04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lstStyle/>
          <a:p>
            <a:pPr marL="0" indent="0">
              <a:buNone/>
            </a:pPr>
            <a:r>
              <a:rPr lang="en-US" dirty="0" smtClean="0"/>
              <a:t>You’re (almost) done! Great!</a:t>
            </a:r>
          </a:p>
          <a:p>
            <a:pPr marL="0" indent="0">
              <a:buNone/>
            </a:pPr>
            <a:endParaRPr lang="en-US" dirty="0"/>
          </a:p>
          <a:p>
            <a:pPr marL="0" indent="0">
              <a:buNone/>
            </a:pPr>
            <a:endParaRPr lang="en-US" dirty="0" smtClean="0"/>
          </a:p>
          <a:p>
            <a:pPr marL="0" indent="0" algn="ctr">
              <a:buNone/>
            </a:pPr>
            <a:r>
              <a:rPr lang="en-US" dirty="0" smtClean="0"/>
              <a:t>Now what?</a:t>
            </a:r>
            <a:endParaRPr lang="en-US" dirty="0"/>
          </a:p>
        </p:txBody>
      </p:sp>
    </p:spTree>
    <p:extLst>
      <p:ext uri="{BB962C8B-B14F-4D97-AF65-F5344CB8AC3E}">
        <p14:creationId xmlns:p14="http://schemas.microsoft.com/office/powerpoint/2010/main" val="303453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95" y="228600"/>
            <a:ext cx="8229600" cy="1143000"/>
          </a:xfrm>
        </p:spPr>
        <p:txBody>
          <a:bodyPr>
            <a:normAutofit fontScale="90000"/>
          </a:bodyPr>
          <a:lstStyle/>
          <a:p>
            <a:r>
              <a:rPr lang="en-US" dirty="0" smtClean="0"/>
              <a:t>Moving Forward:</a:t>
            </a:r>
            <a:br>
              <a:rPr lang="en-US" dirty="0" smtClean="0"/>
            </a:br>
            <a:r>
              <a:rPr lang="en-US" dirty="0" smtClean="0"/>
              <a:t>Lower Division Courses</a:t>
            </a:r>
            <a:endParaRPr lang="en-US" dirty="0"/>
          </a:p>
        </p:txBody>
      </p:sp>
      <p:graphicFrame>
        <p:nvGraphicFramePr>
          <p:cNvPr id="4" name="Diagram 3"/>
          <p:cNvGraphicFramePr/>
          <p:nvPr>
            <p:extLst>
              <p:ext uri="{D42A27DB-BD31-4B8C-83A1-F6EECF244321}">
                <p14:modId xmlns:p14="http://schemas.microsoft.com/office/powerpoint/2010/main" val="1238587390"/>
              </p:ext>
            </p:extLst>
          </p:nvPr>
        </p:nvGraphicFramePr>
        <p:xfrm>
          <a:off x="3962400" y="1371600"/>
          <a:ext cx="4800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390372" y="4648200"/>
            <a:ext cx="853119"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dirty="0" smtClean="0"/>
              <a:t>Physics</a:t>
            </a:r>
            <a:endParaRPr lang="en-US" dirty="0"/>
          </a:p>
        </p:txBody>
      </p:sp>
      <p:cxnSp>
        <p:nvCxnSpPr>
          <p:cNvPr id="9" name="Straight Arrow Connector 8"/>
          <p:cNvCxnSpPr>
            <a:stCxn id="5" idx="2"/>
            <a:endCxn id="6" idx="0"/>
          </p:cNvCxnSpPr>
          <p:nvPr/>
        </p:nvCxnSpPr>
        <p:spPr>
          <a:xfrm flipH="1">
            <a:off x="1816932" y="1863835"/>
            <a:ext cx="1" cy="132489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6" idx="2"/>
            <a:endCxn id="7" idx="0"/>
          </p:cNvCxnSpPr>
          <p:nvPr/>
        </p:nvCxnSpPr>
        <p:spPr>
          <a:xfrm>
            <a:off x="1816932" y="3558064"/>
            <a:ext cx="0" cy="10901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3505200" y="2057400"/>
            <a:ext cx="457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a:off x="3505200" y="2819400"/>
            <a:ext cx="457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a:off x="3505200" y="3657600"/>
            <a:ext cx="457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a:off x="3505200" y="4419600"/>
            <a:ext cx="457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3505200" y="2057400"/>
            <a:ext cx="0" cy="3886200"/>
          </a:xfrm>
          <a:prstGeom prst="line">
            <a:avLst/>
          </a:prstGeom>
        </p:spPr>
        <p:style>
          <a:lnRef idx="3">
            <a:schemeClr val="accent6"/>
          </a:lnRef>
          <a:fillRef idx="0">
            <a:schemeClr val="accent6"/>
          </a:fillRef>
          <a:effectRef idx="2">
            <a:schemeClr val="accent6"/>
          </a:effectRef>
          <a:fontRef idx="minor">
            <a:schemeClr val="tx1"/>
          </a:fontRef>
        </p:style>
      </p:cxnSp>
      <p:sp>
        <p:nvSpPr>
          <p:cNvPr id="23" name="TextBox 22"/>
          <p:cNvSpPr txBox="1"/>
          <p:nvPr/>
        </p:nvSpPr>
        <p:spPr>
          <a:xfrm>
            <a:off x="3425975" y="5923935"/>
            <a:ext cx="21336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smtClean="0"/>
              <a:t>Abstraction Barriers!</a:t>
            </a:r>
            <a:endParaRPr lang="en-US" dirty="0"/>
          </a:p>
        </p:txBody>
      </p:sp>
      <p:sp>
        <p:nvSpPr>
          <p:cNvPr id="5" name="TextBox 4"/>
          <p:cNvSpPr txBox="1"/>
          <p:nvPr/>
        </p:nvSpPr>
        <p:spPr>
          <a:xfrm>
            <a:off x="508818" y="1494503"/>
            <a:ext cx="2616229"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dirty="0" smtClean="0"/>
              <a:t>Abstract Theoretical Ideas</a:t>
            </a:r>
            <a:endParaRPr lang="en-US" dirty="0"/>
          </a:p>
        </p:txBody>
      </p:sp>
      <p:sp>
        <p:nvSpPr>
          <p:cNvPr id="6" name="TextBox 5"/>
          <p:cNvSpPr txBox="1"/>
          <p:nvPr/>
        </p:nvSpPr>
        <p:spPr>
          <a:xfrm>
            <a:off x="234928" y="3188732"/>
            <a:ext cx="316400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More Specifics and Applications</a:t>
            </a:r>
            <a:endParaRPr lang="en-US" dirty="0"/>
          </a:p>
        </p:txBody>
      </p:sp>
    </p:spTree>
    <p:extLst>
      <p:ext uri="{BB962C8B-B14F-4D97-AF65-F5344CB8AC3E}">
        <p14:creationId xmlns:p14="http://schemas.microsoft.com/office/powerpoint/2010/main" val="2923990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small" dirty="0" smtClean="0"/>
              <a:t>Moving Forward:</a:t>
            </a:r>
            <a:br>
              <a:rPr lang="en-US" cap="small" dirty="0" smtClean="0"/>
            </a:br>
            <a:r>
              <a:rPr lang="en-US" cap="small" dirty="0" smtClean="0"/>
              <a:t>Upper Division Courses</a:t>
            </a:r>
            <a:endParaRPr lang="en-US" cap="small"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5871" y="1600200"/>
            <a:ext cx="3881257" cy="4525963"/>
          </a:xfrm>
          <a:prstGeom prst="rect">
            <a:avLst/>
          </a:prstGeom>
        </p:spPr>
      </p:pic>
      <p:sp>
        <p:nvSpPr>
          <p:cNvPr id="10" name="Content Placeholder 9"/>
          <p:cNvSpPr>
            <a:spLocks noGrp="1"/>
          </p:cNvSpPr>
          <p:nvPr>
            <p:ph sz="half" idx="2"/>
          </p:nvPr>
        </p:nvSpPr>
        <p:spPr/>
        <p:txBody>
          <a:bodyPr/>
          <a:lstStyle/>
          <a:p>
            <a:pPr marL="0" indent="0">
              <a:buNone/>
            </a:pPr>
            <a:r>
              <a:rPr lang="en-US" dirty="0" smtClean="0"/>
              <a:t>There isn’t </a:t>
            </a:r>
            <a:r>
              <a:rPr lang="en-US" i="1" dirty="0" smtClean="0"/>
              <a:t>exactly</a:t>
            </a:r>
            <a:r>
              <a:rPr lang="en-US" dirty="0" smtClean="0"/>
              <a:t> a “recommended order” or “must-take” set of classes.</a:t>
            </a:r>
          </a:p>
          <a:p>
            <a:pPr marL="0" indent="0">
              <a:buNone/>
            </a:pPr>
            <a:endParaRPr lang="en-US" dirty="0"/>
          </a:p>
          <a:p>
            <a:pPr marL="0" indent="0">
              <a:buNone/>
            </a:pPr>
            <a:r>
              <a:rPr lang="en-US" dirty="0" smtClean="0"/>
              <a:t>We recommend, however, that you take a little of each “area.”</a:t>
            </a:r>
          </a:p>
        </p:txBody>
      </p:sp>
    </p:spTree>
    <p:extLst>
      <p:ext uri="{BB962C8B-B14F-4D97-AF65-F5344CB8AC3E}">
        <p14:creationId xmlns:p14="http://schemas.microsoft.com/office/powerpoint/2010/main" val="2703800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Moving Forward:</a:t>
            </a:r>
            <a:br>
              <a:rPr lang="en-US" dirty="0" smtClean="0"/>
            </a:br>
            <a:r>
              <a:rPr lang="en-US" dirty="0" smtClean="0"/>
              <a:t>Stay Involved </a:t>
            </a:r>
            <a:r>
              <a:rPr lang="en-US" dirty="0"/>
              <a:t>w</a:t>
            </a:r>
            <a:r>
              <a:rPr lang="en-US" dirty="0" smtClean="0"/>
              <a:t>ith the Course!</a:t>
            </a:r>
            <a:endParaRPr lang="en-US" dirty="0"/>
          </a:p>
        </p:txBody>
      </p:sp>
      <p:sp>
        <p:nvSpPr>
          <p:cNvPr id="5" name="Content Placeholder 4"/>
          <p:cNvSpPr>
            <a:spLocks noGrp="1"/>
          </p:cNvSpPr>
          <p:nvPr>
            <p:ph idx="1"/>
          </p:nvPr>
        </p:nvSpPr>
        <p:spPr/>
        <p:txBody>
          <a:bodyPr/>
          <a:lstStyle/>
          <a:p>
            <a:r>
              <a:rPr lang="en-US" dirty="0" smtClean="0"/>
              <a:t>If you can, please lab assist for future semesters of CS61A.</a:t>
            </a:r>
          </a:p>
          <a:p>
            <a:r>
              <a:rPr lang="en-US" dirty="0" smtClean="0"/>
              <a:t>Often, readers and TAs are chosen based on how involved they’ve been with the course, in addition to grades and other factors.</a:t>
            </a:r>
          </a:p>
          <a:p>
            <a:r>
              <a:rPr lang="en-US" dirty="0" smtClean="0"/>
              <a:t>You can apply to be a reader or TA here: </a:t>
            </a:r>
            <a:r>
              <a:rPr lang="en-US" dirty="0" smtClean="0">
                <a:hlinkClick r:id="rId2"/>
              </a:rPr>
              <a:t>https</a:t>
            </a:r>
            <a:r>
              <a:rPr lang="en-US" dirty="0">
                <a:hlinkClick r:id="rId2"/>
              </a:rPr>
              <a:t>://willow.coe.berkeley.edu/PHP/gsiapp/menu.php?&amp;</a:t>
            </a:r>
            <a:r>
              <a:rPr lang="en-US" dirty="0" smtClean="0">
                <a:hlinkClick r:id="rId2"/>
              </a:rPr>
              <a:t>dept=eecs</a:t>
            </a:r>
            <a:endParaRPr lang="en-US" dirty="0" smtClean="0"/>
          </a:p>
          <a:p>
            <a:endParaRPr lang="en-US" dirty="0"/>
          </a:p>
        </p:txBody>
      </p:sp>
    </p:spTree>
    <p:extLst>
      <p:ext uri="{BB962C8B-B14F-4D97-AF65-F5344CB8AC3E}">
        <p14:creationId xmlns:p14="http://schemas.microsoft.com/office/powerpoint/2010/main" val="2972337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457200" y="1600200"/>
            <a:ext cx="8229600" cy="4572000"/>
          </a:xfrm>
        </p:spPr>
        <p:txBody>
          <a:bodyPr>
            <a:normAutofit fontScale="92500" lnSpcReduction="20000"/>
          </a:bodyPr>
          <a:lstStyle/>
          <a:p>
            <a:r>
              <a:rPr lang="en-US" dirty="0" smtClean="0"/>
              <a:t>You are now done with all projects and homework assignments! Congratulations! </a:t>
            </a:r>
            <a:r>
              <a:rPr lang="en-US" dirty="0" smtClean="0">
                <a:sym typeface="Wingdings" pitchFamily="2" charset="2"/>
              </a:rPr>
              <a:t></a:t>
            </a:r>
            <a:endParaRPr lang="en-US" dirty="0" smtClean="0"/>
          </a:p>
          <a:p>
            <a:r>
              <a:rPr lang="en-US" dirty="0" smtClean="0">
                <a:sym typeface="Wingdings" pitchFamily="2" charset="2"/>
              </a:rPr>
              <a:t>Grades Discrepancy</a:t>
            </a:r>
          </a:p>
          <a:p>
            <a:pPr lvl="1"/>
            <a:r>
              <a:rPr lang="en-US" dirty="0" smtClean="0">
                <a:sym typeface="Wingdings" pitchFamily="2" charset="2"/>
              </a:rPr>
              <a:t>You might have noticed we’re missing 10 points.</a:t>
            </a:r>
          </a:p>
          <a:p>
            <a:pPr lvl="1"/>
            <a:r>
              <a:rPr lang="en-US" dirty="0" smtClean="0">
                <a:sym typeface="Wingdings" pitchFamily="2" charset="2"/>
              </a:rPr>
              <a:t>We scaled each project up so the total project points is 90.</a:t>
            </a:r>
            <a:endParaRPr lang="en-US" dirty="0" smtClean="0">
              <a:sym typeface="Wingdings" pitchFamily="2" charset="2"/>
            </a:endParaRPr>
          </a:p>
          <a:p>
            <a:r>
              <a:rPr lang="en-US" dirty="0" smtClean="0">
                <a:sym typeface="Wingdings" pitchFamily="2" charset="2"/>
              </a:rPr>
              <a:t>Accounts get deactivated on the 15</a:t>
            </a:r>
            <a:r>
              <a:rPr lang="en-US" baseline="30000" dirty="0" smtClean="0">
                <a:sym typeface="Wingdings" pitchFamily="2" charset="2"/>
              </a:rPr>
              <a:t>th</a:t>
            </a:r>
            <a:endParaRPr lang="en-US" dirty="0" smtClean="0">
              <a:sym typeface="Wingdings" pitchFamily="2" charset="2"/>
            </a:endParaRPr>
          </a:p>
          <a:p>
            <a:pPr lvl="1"/>
            <a:r>
              <a:rPr lang="en-US" dirty="0" smtClean="0">
                <a:sym typeface="Wingdings" pitchFamily="2" charset="2"/>
              </a:rPr>
              <a:t>If you want to keep your files, copy them from the account now!</a:t>
            </a:r>
          </a:p>
          <a:p>
            <a:r>
              <a:rPr lang="en-US" dirty="0" smtClean="0">
                <a:sym typeface="Wingdings" pitchFamily="2" charset="2"/>
              </a:rPr>
              <a:t>You’re nearly done. Thank you so much for sticking with us!</a:t>
            </a:r>
          </a:p>
        </p:txBody>
      </p:sp>
    </p:spTree>
    <p:extLst>
      <p:ext uri="{BB962C8B-B14F-4D97-AF65-F5344CB8AC3E}">
        <p14:creationId xmlns:p14="http://schemas.microsoft.com/office/powerpoint/2010/main" val="16939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Science in the News</a:t>
            </a:r>
            <a:endParaRPr lang="en-US" dirty="0"/>
          </a:p>
        </p:txBody>
      </p:sp>
      <p:sp>
        <p:nvSpPr>
          <p:cNvPr id="6" name="Rectangle 5"/>
          <p:cNvSpPr/>
          <p:nvPr/>
        </p:nvSpPr>
        <p:spPr>
          <a:xfrm>
            <a:off x="3328987" y="6324600"/>
            <a:ext cx="4367213" cy="338554"/>
          </a:xfrm>
          <a:prstGeom prst="rect">
            <a:avLst/>
          </a:prstGeom>
        </p:spPr>
        <p:txBody>
          <a:bodyPr wrap="square">
            <a:spAutoFit/>
          </a:bodyPr>
          <a:lstStyle/>
          <a:p>
            <a:pPr algn="ctr"/>
            <a:r>
              <a:rPr lang="en-US" sz="800" dirty="0"/>
              <a:t>http://www.readwriteweb.com/archives/microsoft-tech-to-control-computers-with-a-flex-of-a-finger.php</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838" y="1295400"/>
            <a:ext cx="4886325" cy="482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729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 Final</a:t>
            </a:r>
            <a:endParaRPr lang="en-US" dirty="0"/>
          </a:p>
        </p:txBody>
      </p:sp>
      <p:sp>
        <p:nvSpPr>
          <p:cNvPr id="3" name="Content Placeholder 2"/>
          <p:cNvSpPr>
            <a:spLocks noGrp="1"/>
          </p:cNvSpPr>
          <p:nvPr>
            <p:ph idx="1"/>
          </p:nvPr>
        </p:nvSpPr>
        <p:spPr/>
        <p:txBody>
          <a:bodyPr>
            <a:normAutofit/>
          </a:bodyPr>
          <a:lstStyle/>
          <a:p>
            <a:r>
              <a:rPr lang="en-US" dirty="0"/>
              <a:t>Final is </a:t>
            </a:r>
            <a:r>
              <a:rPr lang="en-US" b="1" dirty="0" smtClean="0">
                <a:solidFill>
                  <a:srgbClr val="FF0000"/>
                </a:solidFill>
              </a:rPr>
              <a:t>T</a:t>
            </a:r>
            <a:r>
              <a:rPr lang="en-US" b="1" dirty="0" smtClean="0">
                <a:solidFill>
                  <a:srgbClr val="FFC000"/>
                </a:solidFill>
              </a:rPr>
              <a:t>O</a:t>
            </a:r>
            <a:r>
              <a:rPr lang="en-US" b="1" dirty="0" smtClean="0">
                <a:solidFill>
                  <a:srgbClr val="FFFF00"/>
                </a:solidFill>
              </a:rPr>
              <a:t>D</a:t>
            </a:r>
            <a:r>
              <a:rPr lang="en-US" b="1" dirty="0" smtClean="0">
                <a:solidFill>
                  <a:srgbClr val="00B050"/>
                </a:solidFill>
              </a:rPr>
              <a:t>A</a:t>
            </a:r>
            <a:r>
              <a:rPr lang="en-US" b="1" dirty="0" smtClean="0">
                <a:solidFill>
                  <a:srgbClr val="0070C0"/>
                </a:solidFill>
              </a:rPr>
              <a:t>Y</a:t>
            </a:r>
            <a:r>
              <a:rPr lang="en-US" b="1" dirty="0" smtClean="0">
                <a:solidFill>
                  <a:srgbClr val="7030A0"/>
                </a:solidFill>
              </a:rPr>
              <a:t>!</a:t>
            </a:r>
            <a:endParaRPr lang="en-US" b="1" dirty="0">
              <a:solidFill>
                <a:srgbClr val="7030A0"/>
              </a:solidFill>
            </a:endParaRPr>
          </a:p>
          <a:p>
            <a:pPr lvl="1"/>
            <a:r>
              <a:rPr lang="en-US" i="1" dirty="0"/>
              <a:t>Where</a:t>
            </a:r>
            <a:r>
              <a:rPr lang="en-US" dirty="0"/>
              <a:t>? 1 Pimentel.</a:t>
            </a:r>
          </a:p>
          <a:p>
            <a:pPr lvl="1"/>
            <a:r>
              <a:rPr lang="en-US" i="1" dirty="0"/>
              <a:t>When</a:t>
            </a:r>
            <a:r>
              <a:rPr lang="en-US" dirty="0"/>
              <a:t>? 6PM to 9PM.</a:t>
            </a:r>
          </a:p>
          <a:p>
            <a:pPr lvl="1"/>
            <a:r>
              <a:rPr lang="en-US" i="1" dirty="0"/>
              <a:t>How much</a:t>
            </a:r>
            <a:r>
              <a:rPr lang="en-US" dirty="0"/>
              <a:t>? </a:t>
            </a:r>
            <a:r>
              <a:rPr lang="en-US" i="1" dirty="0"/>
              <a:t>All</a:t>
            </a:r>
            <a:r>
              <a:rPr lang="en-US" dirty="0"/>
              <a:t> of the material in the course, from June 18 to August 8, will be tested.</a:t>
            </a:r>
            <a:endParaRPr lang="en-US" i="1" dirty="0"/>
          </a:p>
          <a:p>
            <a:r>
              <a:rPr lang="en-US" dirty="0"/>
              <a:t>Closed book and closed electronic devices.</a:t>
            </a:r>
          </a:p>
          <a:p>
            <a:r>
              <a:rPr lang="en-US" dirty="0"/>
              <a:t>One 8.5” x 11” ‘cheat sheet’ allowed.</a:t>
            </a:r>
          </a:p>
          <a:p>
            <a:r>
              <a:rPr lang="en-US" dirty="0"/>
              <a:t>No group </a:t>
            </a:r>
            <a:r>
              <a:rPr lang="en-US" dirty="0" smtClean="0"/>
              <a:t>portion.</a:t>
            </a:r>
            <a:endParaRPr lang="en-US" dirty="0"/>
          </a:p>
        </p:txBody>
      </p:sp>
    </p:spTree>
    <p:extLst>
      <p:ext uri="{BB962C8B-B14F-4D97-AF65-F5344CB8AC3E}">
        <p14:creationId xmlns:p14="http://schemas.microsoft.com/office/powerpoint/2010/main" val="703564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Biology</a:t>
            </a:r>
            <a:endParaRPr lang="en-US" dirty="0"/>
          </a:p>
        </p:txBody>
      </p:sp>
      <p:sp>
        <p:nvSpPr>
          <p:cNvPr id="3" name="Content Placeholder 2"/>
          <p:cNvSpPr>
            <a:spLocks noGrp="1"/>
          </p:cNvSpPr>
          <p:nvPr>
            <p:ph idx="1"/>
          </p:nvPr>
        </p:nvSpPr>
        <p:spPr/>
        <p:txBody>
          <a:bodyPr/>
          <a:lstStyle/>
          <a:p>
            <a:pPr marL="0" indent="0" algn="ctr">
              <a:buNone/>
            </a:pPr>
            <a:r>
              <a:rPr lang="en-US" dirty="0" smtClean="0"/>
              <a:t>Use computer science concepts to help understand biological data or to model biological systems.</a:t>
            </a:r>
            <a:endParaRPr lang="en-US" dirty="0"/>
          </a:p>
        </p:txBody>
      </p:sp>
      <p:sp>
        <p:nvSpPr>
          <p:cNvPr id="5" name="Rectangle 4"/>
          <p:cNvSpPr/>
          <p:nvPr/>
        </p:nvSpPr>
        <p:spPr>
          <a:xfrm>
            <a:off x="3276600" y="6444734"/>
            <a:ext cx="4495800" cy="184666"/>
          </a:xfrm>
          <a:prstGeom prst="rect">
            <a:avLst/>
          </a:prstGeom>
        </p:spPr>
        <p:txBody>
          <a:bodyPr wrap="square">
            <a:spAutoFit/>
          </a:bodyPr>
          <a:lstStyle/>
          <a:p>
            <a:pPr algn="ctr"/>
            <a:r>
              <a:rPr lang="en-US" sz="600" dirty="0"/>
              <a:t>http://seis.bris.ac.uk/~enfbm/MCB/dna2.jpg</a:t>
            </a:r>
          </a:p>
        </p:txBody>
      </p:sp>
      <p:pic>
        <p:nvPicPr>
          <p:cNvPr id="8194" name="Picture 2" descr="http://seis.bris.ac.uk/~enfbm/MCB/dn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8075" y="3276600"/>
            <a:ext cx="3727850" cy="286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2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Biology</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There is a </a:t>
            </a:r>
            <a:r>
              <a:rPr lang="en-US" i="1" dirty="0" smtClean="0"/>
              <a:t>lot</a:t>
            </a:r>
            <a:r>
              <a:rPr lang="en-US" dirty="0"/>
              <a:t> </a:t>
            </a:r>
            <a:r>
              <a:rPr lang="en-US" dirty="0" smtClean="0"/>
              <a:t>of data in biology.</a:t>
            </a:r>
          </a:p>
          <a:p>
            <a:pPr marL="0" indent="0" algn="ctr">
              <a:buNone/>
            </a:pPr>
            <a:r>
              <a:rPr lang="en-US" dirty="0" smtClean="0"/>
              <a:t>Understanding, and inferring from, this data are interesting problems that computer science can have answers for, or learn answers from.</a:t>
            </a:r>
          </a:p>
          <a:p>
            <a:pPr marL="0" indent="0" algn="ctr">
              <a:buNone/>
            </a:pPr>
            <a:endParaRPr lang="en-US" dirty="0"/>
          </a:p>
          <a:p>
            <a:pPr marL="0" indent="0" algn="ctr">
              <a:buNone/>
            </a:pPr>
            <a:r>
              <a:rPr lang="en-US" b="1" i="1" dirty="0" smtClean="0"/>
              <a:t>Example problem</a:t>
            </a:r>
            <a:r>
              <a:rPr lang="en-US" dirty="0" smtClean="0"/>
              <a:t>:</a:t>
            </a:r>
          </a:p>
          <a:p>
            <a:pPr marL="0" indent="0" algn="ctr">
              <a:buNone/>
            </a:pPr>
            <a:r>
              <a:rPr lang="en-US" dirty="0" smtClean="0"/>
              <a:t>Compressing the large amount of data available.</a:t>
            </a:r>
          </a:p>
          <a:p>
            <a:pPr marL="0" indent="0" algn="ctr">
              <a:buNone/>
            </a:pPr>
            <a:r>
              <a:rPr lang="en-US" b="1" i="1" dirty="0" smtClean="0"/>
              <a:t>Example solution</a:t>
            </a:r>
            <a:r>
              <a:rPr lang="en-US" dirty="0" smtClean="0"/>
              <a:t>: Burrows-Wheeler transform, used when compressing files using .tar.gz.</a:t>
            </a:r>
            <a:endParaRPr lang="en-US" b="1" i="1" dirty="0"/>
          </a:p>
        </p:txBody>
      </p:sp>
    </p:spTree>
    <p:extLst>
      <p:ext uri="{BB962C8B-B14F-4D97-AF65-F5344CB8AC3E}">
        <p14:creationId xmlns:p14="http://schemas.microsoft.com/office/powerpoint/2010/main" val="884168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Biology</a:t>
            </a:r>
            <a:endParaRPr lang="en-US" dirty="0"/>
          </a:p>
        </p:txBody>
      </p:sp>
      <p:pic>
        <p:nvPicPr>
          <p:cNvPr id="9218" name="Picture 2" descr="Central Dogma of Molecular Biochemistry with Enzy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77103"/>
            <a:ext cx="3590785" cy="43902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76600" y="6444734"/>
            <a:ext cx="4572000" cy="184666"/>
          </a:xfrm>
          <a:prstGeom prst="rect">
            <a:avLst/>
          </a:prstGeom>
        </p:spPr>
        <p:txBody>
          <a:bodyPr>
            <a:spAutoFit/>
          </a:bodyPr>
          <a:lstStyle/>
          <a:p>
            <a:pPr algn="ctr"/>
            <a:r>
              <a:rPr lang="en-US" sz="600" dirty="0"/>
              <a:t>http://en.wikipedia.org/wiki/Central_dogma_of_molecular_biology</a:t>
            </a:r>
          </a:p>
        </p:txBody>
      </p:sp>
      <p:grpSp>
        <p:nvGrpSpPr>
          <p:cNvPr id="9" name="Group 8"/>
          <p:cNvGrpSpPr/>
          <p:nvPr/>
        </p:nvGrpSpPr>
        <p:grpSpPr>
          <a:xfrm>
            <a:off x="5029200" y="2133600"/>
            <a:ext cx="2971800" cy="533400"/>
            <a:chOff x="3810000" y="2133600"/>
            <a:chExt cx="2971800" cy="533400"/>
          </a:xfrm>
        </p:grpSpPr>
        <p:cxnSp>
          <p:nvCxnSpPr>
            <p:cNvPr id="8" name="Straight Arrow Connector 7"/>
            <p:cNvCxnSpPr>
              <a:stCxn id="6" idx="1"/>
            </p:cNvCxnSpPr>
            <p:nvPr/>
          </p:nvCxnSpPr>
          <p:spPr>
            <a:xfrm flipH="1">
              <a:off x="3810000" y="2400300"/>
              <a:ext cx="838200" cy="0"/>
            </a:xfrm>
            <a:prstGeom prst="straightConnector1">
              <a:avLst/>
            </a:prstGeom>
            <a:ln>
              <a:tailEnd type="stealth" w="lg" len="lg"/>
            </a:ln>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4648200" y="2133600"/>
              <a:ext cx="2133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Copying a file</a:t>
              </a:r>
              <a:endParaRPr lang="en-US" dirty="0"/>
            </a:p>
          </p:txBody>
        </p:sp>
      </p:grpSp>
      <p:grpSp>
        <p:nvGrpSpPr>
          <p:cNvPr id="11" name="Group 10"/>
          <p:cNvGrpSpPr/>
          <p:nvPr/>
        </p:nvGrpSpPr>
        <p:grpSpPr>
          <a:xfrm>
            <a:off x="5029200" y="3276600"/>
            <a:ext cx="2971800" cy="1219199"/>
            <a:chOff x="3810000" y="1804101"/>
            <a:chExt cx="2971800" cy="1219199"/>
          </a:xfrm>
        </p:grpSpPr>
        <p:cxnSp>
          <p:nvCxnSpPr>
            <p:cNvPr id="12" name="Straight Arrow Connector 11"/>
            <p:cNvCxnSpPr>
              <a:stCxn id="13" idx="1"/>
            </p:cNvCxnSpPr>
            <p:nvPr/>
          </p:nvCxnSpPr>
          <p:spPr>
            <a:xfrm flipH="1">
              <a:off x="3810000" y="2413701"/>
              <a:ext cx="838200" cy="0"/>
            </a:xfrm>
            <a:prstGeom prst="straightConnector1">
              <a:avLst/>
            </a:prstGeom>
            <a:ln>
              <a:tailEnd type="stealth" w="lg" len="lg"/>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4648200" y="1804101"/>
              <a:ext cx="2133600" cy="12191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Opening a file; converting it to machine code</a:t>
              </a:r>
              <a:endParaRPr lang="en-US" dirty="0"/>
            </a:p>
          </p:txBody>
        </p:sp>
      </p:grpSp>
      <p:grpSp>
        <p:nvGrpSpPr>
          <p:cNvPr id="16" name="Group 15"/>
          <p:cNvGrpSpPr/>
          <p:nvPr/>
        </p:nvGrpSpPr>
        <p:grpSpPr>
          <a:xfrm>
            <a:off x="5029200" y="5105400"/>
            <a:ext cx="2971800" cy="457199"/>
            <a:chOff x="3810000" y="2108901"/>
            <a:chExt cx="2971800" cy="457199"/>
          </a:xfrm>
        </p:grpSpPr>
        <p:cxnSp>
          <p:nvCxnSpPr>
            <p:cNvPr id="17" name="Straight Arrow Connector 16"/>
            <p:cNvCxnSpPr>
              <a:stCxn id="18" idx="1"/>
            </p:cNvCxnSpPr>
            <p:nvPr/>
          </p:nvCxnSpPr>
          <p:spPr>
            <a:xfrm flipH="1">
              <a:off x="3810000" y="2337501"/>
              <a:ext cx="838200" cy="0"/>
            </a:xfrm>
            <a:prstGeom prst="straightConnector1">
              <a:avLst/>
            </a:prstGeom>
            <a:ln>
              <a:tailEnd type="stealth" w="lg" len="lg"/>
            </a:ln>
          </p:spPr>
          <p:style>
            <a:lnRef idx="3">
              <a:schemeClr val="accent1"/>
            </a:lnRef>
            <a:fillRef idx="0">
              <a:schemeClr val="accent1"/>
            </a:fillRef>
            <a:effectRef idx="2">
              <a:schemeClr val="accent1"/>
            </a:effectRef>
            <a:fontRef idx="minor">
              <a:schemeClr val="tx1"/>
            </a:fontRef>
          </p:style>
        </p:cxnSp>
        <p:sp>
          <p:nvSpPr>
            <p:cNvPr id="18" name="Rectangle 17"/>
            <p:cNvSpPr/>
            <p:nvPr/>
          </p:nvSpPr>
          <p:spPr>
            <a:xfrm>
              <a:off x="4648200" y="2108901"/>
              <a:ext cx="2133600" cy="4571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Interpretation</a:t>
              </a:r>
              <a:endParaRPr lang="en-US" dirty="0"/>
            </a:p>
          </p:txBody>
        </p:sp>
      </p:grpSp>
    </p:spTree>
    <p:extLst>
      <p:ext uri="{BB962C8B-B14F-4D97-AF65-F5344CB8AC3E}">
        <p14:creationId xmlns:p14="http://schemas.microsoft.com/office/powerpoint/2010/main" val="273288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Biology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patterns can we infer from the data?</a:t>
            </a:r>
          </a:p>
          <a:p>
            <a:r>
              <a:rPr lang="en-US" dirty="0" smtClean="0"/>
              <a:t>What gene sequences correspond to what function?</a:t>
            </a:r>
          </a:p>
          <a:p>
            <a:r>
              <a:rPr lang="en-US" dirty="0" smtClean="0"/>
              <a:t>What form will a protein fold into?</a:t>
            </a:r>
          </a:p>
          <a:p>
            <a:r>
              <a:rPr lang="en-US" dirty="0" smtClean="0"/>
              <a:t>How can we model an organism as an object that interacts with other organisms?</a:t>
            </a:r>
          </a:p>
          <a:p>
            <a:r>
              <a:rPr lang="en-US" dirty="0" smtClean="0"/>
              <a:t>Can we use these models to make better predictions?</a:t>
            </a:r>
          </a:p>
          <a:p>
            <a:pPr marL="0" indent="0" algn="r">
              <a:buNone/>
            </a:pPr>
            <a:r>
              <a:rPr lang="en-US" i="1" dirty="0" smtClean="0"/>
              <a:t>… and oh so much more.</a:t>
            </a:r>
            <a:endParaRPr lang="en-US" i="1" dirty="0"/>
          </a:p>
        </p:txBody>
      </p:sp>
    </p:spTree>
    <p:extLst>
      <p:ext uri="{BB962C8B-B14F-4D97-AF65-F5344CB8AC3E}">
        <p14:creationId xmlns:p14="http://schemas.microsoft.com/office/powerpoint/2010/main" val="61459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Logic Gates</a:t>
            </a:r>
            <a:endParaRPr lang="en-US" dirty="0"/>
          </a:p>
        </p:txBody>
      </p:sp>
      <p:pic>
        <p:nvPicPr>
          <p:cNvPr id="10242" name="Picture 2" descr="A modular and orthogonal genetic AND gate desig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2560161"/>
            <a:ext cx="5486400" cy="26060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76600" y="6444734"/>
            <a:ext cx="4419600" cy="184666"/>
          </a:xfrm>
          <a:prstGeom prst="rect">
            <a:avLst/>
          </a:prstGeom>
        </p:spPr>
        <p:txBody>
          <a:bodyPr wrap="square">
            <a:spAutoFit/>
          </a:bodyPr>
          <a:lstStyle/>
          <a:p>
            <a:pPr algn="ctr"/>
            <a:r>
              <a:rPr lang="en-US" sz="600" dirty="0"/>
              <a:t>http://www.nature.com/ncomms/journal/v2/n10/full/ncomms1516.html</a:t>
            </a:r>
          </a:p>
        </p:txBody>
      </p:sp>
    </p:spTree>
    <p:extLst>
      <p:ext uri="{BB962C8B-B14F-4D97-AF65-F5344CB8AC3E}">
        <p14:creationId xmlns:p14="http://schemas.microsoft.com/office/powerpoint/2010/main" val="649724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Intelligence</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Attempts to study and design intelligent agents that can sense their environments and make decisions.</a:t>
            </a:r>
          </a:p>
          <a:p>
            <a:pPr marL="0" indent="0" algn="ctr">
              <a:buNone/>
            </a:pPr>
            <a:endParaRPr lang="en-US" dirty="0"/>
          </a:p>
          <a:p>
            <a:r>
              <a:rPr lang="en-US" dirty="0" smtClean="0"/>
              <a:t>Machine learning</a:t>
            </a:r>
          </a:p>
          <a:p>
            <a:r>
              <a:rPr lang="en-US" dirty="0" smtClean="0"/>
              <a:t>Robotic manipulation</a:t>
            </a:r>
          </a:p>
          <a:p>
            <a:r>
              <a:rPr lang="en-US" dirty="0" smtClean="0"/>
              <a:t>Image and voice recognition</a:t>
            </a:r>
          </a:p>
          <a:p>
            <a:r>
              <a:rPr lang="en-US" dirty="0" smtClean="0"/>
              <a:t>Natural language processing</a:t>
            </a:r>
          </a:p>
          <a:p>
            <a:r>
              <a:rPr lang="en-US" dirty="0" smtClean="0"/>
              <a:t>Social intelligence</a:t>
            </a:r>
          </a:p>
          <a:p>
            <a:pPr marL="0" indent="0" algn="r">
              <a:buNone/>
            </a:pPr>
            <a:r>
              <a:rPr lang="en-US" dirty="0" smtClean="0"/>
              <a:t>… </a:t>
            </a:r>
            <a:r>
              <a:rPr lang="en-US" i="1" dirty="0" smtClean="0"/>
              <a:t>and, oh so much more</a:t>
            </a:r>
            <a:r>
              <a:rPr lang="en-US" dirty="0" smtClean="0"/>
              <a:t>.</a:t>
            </a:r>
            <a:endParaRPr lang="en-US" dirty="0"/>
          </a:p>
        </p:txBody>
      </p:sp>
    </p:spTree>
    <p:extLst>
      <p:ext uri="{BB962C8B-B14F-4D97-AF65-F5344CB8AC3E}">
        <p14:creationId xmlns:p14="http://schemas.microsoft.com/office/powerpoint/2010/main" val="24696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Intelligence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361788"/>
            <a:ext cx="7715250" cy="48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76600" y="6444734"/>
            <a:ext cx="4419600" cy="184666"/>
          </a:xfrm>
          <a:prstGeom prst="rect">
            <a:avLst/>
          </a:prstGeom>
        </p:spPr>
        <p:txBody>
          <a:bodyPr wrap="square">
            <a:spAutoFit/>
          </a:bodyPr>
          <a:lstStyle/>
          <a:p>
            <a:pPr algn="ctr"/>
            <a:r>
              <a:rPr lang="en-US" sz="600" dirty="0"/>
              <a:t>http://www.youtube.com/watch?v=TryOC83PH1g</a:t>
            </a:r>
          </a:p>
        </p:txBody>
      </p:sp>
    </p:spTree>
    <p:extLst>
      <p:ext uri="{BB962C8B-B14F-4D97-AF65-F5344CB8AC3E}">
        <p14:creationId xmlns:p14="http://schemas.microsoft.com/office/powerpoint/2010/main" val="3357032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Intelligence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Much of it is based on probabilities: given the data that is available:</a:t>
            </a:r>
          </a:p>
          <a:p>
            <a:r>
              <a:rPr lang="en-US" dirty="0"/>
              <a:t>C</a:t>
            </a:r>
            <a:r>
              <a:rPr lang="en-US" dirty="0" smtClean="0"/>
              <a:t>an a machine determine the probability of an event happening?</a:t>
            </a:r>
          </a:p>
          <a:p>
            <a:r>
              <a:rPr lang="en-US" dirty="0" smtClean="0"/>
              <a:t>Can a machine determine the probability of an object being of a particular type?</a:t>
            </a:r>
          </a:p>
          <a:p>
            <a:r>
              <a:rPr lang="en-US" dirty="0" smtClean="0"/>
              <a:t>Can a machine determine what happened “under-the-hood”, when only data about what has happened “over-the-hood” is available?</a:t>
            </a:r>
            <a:endParaRPr lang="en-US" dirty="0"/>
          </a:p>
        </p:txBody>
      </p:sp>
    </p:spTree>
    <p:extLst>
      <p:ext uri="{BB962C8B-B14F-4D97-AF65-F5344CB8AC3E}">
        <p14:creationId xmlns:p14="http://schemas.microsoft.com/office/powerpoint/2010/main" val="655175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Intelligence</a:t>
            </a:r>
            <a:endParaRPr lang="en-US" dirty="0"/>
          </a:p>
        </p:txBody>
      </p:sp>
      <p:pic>
        <p:nvPicPr>
          <p:cNvPr id="4098" name="Picture 2" descr="http://i.cmpnet.com/informationweek/galleries/automated/570/jeopardy12_ful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8097" y="1600200"/>
            <a:ext cx="6027806" cy="45259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76600" y="6444734"/>
            <a:ext cx="4572000" cy="184666"/>
          </a:xfrm>
          <a:prstGeom prst="rect">
            <a:avLst/>
          </a:prstGeom>
        </p:spPr>
        <p:txBody>
          <a:bodyPr>
            <a:spAutoFit/>
          </a:bodyPr>
          <a:lstStyle/>
          <a:p>
            <a:pPr algn="ctr"/>
            <a:r>
              <a:rPr lang="en-US" sz="600" dirty="0"/>
              <a:t>http://i.cmpnet.com/informationweek/galleries/automated/570/jeopardy12_full.jpg</a:t>
            </a:r>
          </a:p>
        </p:txBody>
      </p:sp>
    </p:spTree>
    <p:extLst>
      <p:ext uri="{BB962C8B-B14F-4D97-AF65-F5344CB8AC3E}">
        <p14:creationId xmlns:p14="http://schemas.microsoft.com/office/powerpoint/2010/main" val="2963459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Science in the News</a:t>
            </a:r>
            <a:endParaRPr lang="en-US" dirty="0"/>
          </a:p>
        </p:txBody>
      </p:sp>
      <p:sp>
        <p:nvSpPr>
          <p:cNvPr id="6" name="Rectangle 5"/>
          <p:cNvSpPr/>
          <p:nvPr/>
        </p:nvSpPr>
        <p:spPr>
          <a:xfrm>
            <a:off x="3328987" y="6413956"/>
            <a:ext cx="4367213" cy="215444"/>
          </a:xfrm>
          <a:prstGeom prst="rect">
            <a:avLst/>
          </a:prstGeom>
        </p:spPr>
        <p:txBody>
          <a:bodyPr wrap="square">
            <a:spAutoFit/>
          </a:bodyPr>
          <a:lstStyle/>
          <a:p>
            <a:pPr algn="ctr"/>
            <a:r>
              <a:rPr lang="en-US" sz="800" dirty="0"/>
              <a:t>http://www.reuters.com/article/2012/07/26/science-music-idUSL6E8IOE3320120726</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885950"/>
            <a:ext cx="61722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072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Machine Learning: Supervised Learning</a:t>
            </a:r>
            <a:endParaRPr lang="en-US" dirty="0"/>
          </a:p>
        </p:txBody>
      </p:sp>
      <p:sp>
        <p:nvSpPr>
          <p:cNvPr id="3" name="Content Placeholder 2"/>
          <p:cNvSpPr>
            <a:spLocks noGrp="1"/>
          </p:cNvSpPr>
          <p:nvPr>
            <p:ph idx="1"/>
          </p:nvPr>
        </p:nvSpPr>
        <p:spPr/>
        <p:txBody>
          <a:bodyPr anchor="ctr"/>
          <a:lstStyle/>
          <a:p>
            <a:pPr marL="0" indent="0" algn="ctr">
              <a:buNone/>
            </a:pPr>
            <a:r>
              <a:rPr lang="en-US" b="1" i="1" dirty="0" smtClean="0"/>
              <a:t>Idea</a:t>
            </a:r>
            <a:r>
              <a:rPr lang="en-US" dirty="0" smtClean="0"/>
              <a:t>: Provide the machine with a </a:t>
            </a:r>
            <a:r>
              <a:rPr lang="en-US" i="1" dirty="0" smtClean="0"/>
              <a:t>lot</a:t>
            </a:r>
            <a:r>
              <a:rPr lang="en-US" dirty="0" smtClean="0"/>
              <a:t> of data and associated human-generated “tags”.</a:t>
            </a:r>
            <a:endParaRPr lang="en-US" dirty="0"/>
          </a:p>
          <a:p>
            <a:pPr marL="0" indent="0" algn="ctr">
              <a:buNone/>
            </a:pPr>
            <a:r>
              <a:rPr lang="en-US" dirty="0" smtClean="0"/>
              <a:t>The machine should learn what tags most likely correspond to different </a:t>
            </a:r>
            <a:r>
              <a:rPr lang="en-US" i="1" dirty="0" smtClean="0"/>
              <a:t>features</a:t>
            </a:r>
            <a:r>
              <a:rPr lang="en-US" dirty="0" smtClean="0"/>
              <a:t> in the input.</a:t>
            </a:r>
          </a:p>
          <a:p>
            <a:pPr marL="0" indent="0" algn="ctr">
              <a:buNone/>
            </a:pPr>
            <a:endParaRPr lang="en-US" dirty="0" smtClean="0"/>
          </a:p>
          <a:p>
            <a:pPr marL="0" indent="0" algn="ctr">
              <a:buNone/>
            </a:pPr>
            <a:r>
              <a:rPr lang="en-US" dirty="0" smtClean="0"/>
              <a:t>This allows us to construct </a:t>
            </a:r>
            <a:r>
              <a:rPr lang="en-US" i="1" dirty="0" smtClean="0"/>
              <a:t>classifiers</a:t>
            </a:r>
            <a:r>
              <a:rPr lang="en-US" dirty="0" smtClean="0"/>
              <a:t>, which tell us what tags belong to a certain piece of data.</a:t>
            </a:r>
          </a:p>
        </p:txBody>
      </p:sp>
    </p:spTree>
    <p:extLst>
      <p:ext uri="{BB962C8B-B14F-4D97-AF65-F5344CB8AC3E}">
        <p14:creationId xmlns:p14="http://schemas.microsoft.com/office/powerpoint/2010/main" val="355089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Machine Learning: Supervised Learning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Usually done in at least two phases:</a:t>
            </a:r>
          </a:p>
          <a:p>
            <a:pPr marL="0" indent="0">
              <a:buNone/>
            </a:pPr>
            <a:r>
              <a:rPr lang="en-US" i="1" dirty="0" smtClean="0"/>
              <a:t>Training Phase</a:t>
            </a:r>
            <a:r>
              <a:rPr lang="en-US" dirty="0" smtClean="0"/>
              <a:t>: Take a large fraction of the available data – the </a:t>
            </a:r>
            <a:r>
              <a:rPr lang="en-US" i="1" dirty="0" smtClean="0"/>
              <a:t>training set</a:t>
            </a:r>
            <a:r>
              <a:rPr lang="en-US" dirty="0" smtClean="0"/>
              <a:t> – and let the machine learn using this data.</a:t>
            </a:r>
          </a:p>
          <a:p>
            <a:pPr marL="0" indent="0">
              <a:buNone/>
            </a:pPr>
            <a:r>
              <a:rPr lang="en-US" i="1" dirty="0" smtClean="0"/>
              <a:t>Testing Phase</a:t>
            </a:r>
            <a:r>
              <a:rPr lang="en-US" dirty="0" smtClean="0"/>
              <a:t>: Test how often the machine is correct, by asking it to predict the tags on the rest of the available data – the </a:t>
            </a:r>
            <a:r>
              <a:rPr lang="en-US" i="1" dirty="0" smtClean="0"/>
              <a:t>test set</a:t>
            </a:r>
            <a:r>
              <a:rPr lang="en-US" dirty="0" smtClean="0"/>
              <a:t>. Improve the machine accordingly.</a:t>
            </a:r>
          </a:p>
          <a:p>
            <a:pPr marL="0" indent="0" algn="ctr">
              <a:buNone/>
            </a:pPr>
            <a:r>
              <a:rPr lang="en-US" b="1" i="1" dirty="0" smtClean="0"/>
              <a:t>Iterative improvement!</a:t>
            </a:r>
            <a:endParaRPr lang="en-US" b="1" i="1" dirty="0"/>
          </a:p>
        </p:txBody>
      </p:sp>
    </p:spTree>
    <p:extLst>
      <p:ext uri="{BB962C8B-B14F-4D97-AF65-F5344CB8AC3E}">
        <p14:creationId xmlns:p14="http://schemas.microsoft.com/office/powerpoint/2010/main" val="36032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Machine Learning: Supervised Learning</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Postal service </a:t>
            </a:r>
            <a:r>
              <a:rPr lang="en-US" dirty="0" err="1" smtClean="0"/>
              <a:t>dgit</a:t>
            </a:r>
            <a:r>
              <a:rPr lang="en-US" dirty="0" smtClean="0"/>
              <a:t> recognition:</a:t>
            </a:r>
          </a:p>
          <a:p>
            <a:pPr marL="0" indent="0" algn="ctr">
              <a:buNone/>
            </a:pPr>
            <a:r>
              <a:rPr lang="en-US" i="1" dirty="0" smtClean="0"/>
              <a:t>93% accurate</a:t>
            </a:r>
            <a:r>
              <a:rPr lang="en-US" dirty="0" smtClean="0"/>
              <a:t>.</a:t>
            </a:r>
            <a:endParaRPr lang="en-US" i="1" dirty="0"/>
          </a:p>
        </p:txBody>
      </p:sp>
      <p:pic>
        <p:nvPicPr>
          <p:cNvPr id="5122" name="Picture 2" descr="http://ars.els-cdn.com/content/image/1-s2.0-S0031320306004250-gr4.jpg"/>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826600" y="3048000"/>
            <a:ext cx="5490800" cy="28193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76600" y="6477000"/>
            <a:ext cx="4419600" cy="184666"/>
          </a:xfrm>
          <a:prstGeom prst="rect">
            <a:avLst/>
          </a:prstGeom>
        </p:spPr>
        <p:txBody>
          <a:bodyPr wrap="square">
            <a:spAutoFit/>
          </a:bodyPr>
          <a:lstStyle/>
          <a:p>
            <a:pPr algn="ctr"/>
            <a:r>
              <a:rPr lang="en-US" sz="600" dirty="0"/>
              <a:t>http://www.sciencedirect.com/science/article/pii/S0031320306004250</a:t>
            </a:r>
          </a:p>
        </p:txBody>
      </p:sp>
    </p:spTree>
    <p:extLst>
      <p:ext uri="{BB962C8B-B14F-4D97-AF65-F5344CB8AC3E}">
        <p14:creationId xmlns:p14="http://schemas.microsoft.com/office/powerpoint/2010/main" val="63615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Machine Learning: Supervised Learning</a:t>
            </a:r>
          </a:p>
        </p:txBody>
      </p:sp>
      <p:sp>
        <p:nvSpPr>
          <p:cNvPr id="3" name="Content Placeholder 2"/>
          <p:cNvSpPr>
            <a:spLocks noGrp="1"/>
          </p:cNvSpPr>
          <p:nvPr>
            <p:ph idx="1"/>
          </p:nvPr>
        </p:nvSpPr>
        <p:spPr/>
        <p:txBody>
          <a:bodyPr>
            <a:normAutofit fontScale="92500"/>
          </a:bodyPr>
          <a:lstStyle/>
          <a:p>
            <a:pPr marL="0" indent="0">
              <a:buNone/>
            </a:pPr>
            <a:r>
              <a:rPr lang="en-US" i="1" dirty="0" smtClean="0"/>
              <a:t>Features</a:t>
            </a:r>
            <a:endParaRPr lang="en-US" dirty="0" smtClean="0"/>
          </a:p>
          <a:p>
            <a:pPr marL="0" indent="0">
              <a:buNone/>
            </a:pPr>
            <a:r>
              <a:rPr lang="en-US" dirty="0" smtClean="0"/>
              <a:t>Aspects of the data that the machine looks for when computing its probabilities.</a:t>
            </a:r>
          </a:p>
          <a:p>
            <a:pPr marL="0" indent="0">
              <a:buNone/>
            </a:pPr>
            <a:endParaRPr lang="en-US" dirty="0"/>
          </a:p>
          <a:p>
            <a:pPr marL="0" indent="0">
              <a:buNone/>
            </a:pPr>
            <a:r>
              <a:rPr lang="en-US" i="1" dirty="0" smtClean="0"/>
              <a:t>For digits</a:t>
            </a:r>
            <a:r>
              <a:rPr lang="en-US" dirty="0" smtClean="0"/>
              <a:t>: Curvature, amount of whitespace in image, rotation, edges, ...</a:t>
            </a:r>
          </a:p>
          <a:p>
            <a:pPr marL="0" indent="0">
              <a:buNone/>
            </a:pPr>
            <a:r>
              <a:rPr lang="en-US" i="1" dirty="0" smtClean="0"/>
              <a:t>For birds</a:t>
            </a:r>
            <a:r>
              <a:rPr lang="en-US" dirty="0" smtClean="0"/>
              <a:t>: Beak, color, general shape, ...</a:t>
            </a:r>
          </a:p>
          <a:p>
            <a:pPr marL="0" indent="0">
              <a:buNone/>
            </a:pPr>
            <a:r>
              <a:rPr lang="en-US" i="1" dirty="0" smtClean="0"/>
              <a:t>For faces</a:t>
            </a:r>
            <a:r>
              <a:rPr lang="en-US" dirty="0" smtClean="0"/>
              <a:t>: Eyes, nose, mouth, relative positions, …</a:t>
            </a:r>
          </a:p>
        </p:txBody>
      </p:sp>
    </p:spTree>
    <p:extLst>
      <p:ext uri="{BB962C8B-B14F-4D97-AF65-F5344CB8AC3E}">
        <p14:creationId xmlns:p14="http://schemas.microsoft.com/office/powerpoint/2010/main" val="1405844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Machine Learning: Supervised Learning</a:t>
            </a:r>
          </a:p>
        </p:txBody>
      </p:sp>
      <p:pic>
        <p:nvPicPr>
          <p:cNvPr id="6146" name="Picture 2" descr="http://www.di.ens.fr/~laptev/objectdetection/detsample_catfac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4562" y="2096294"/>
            <a:ext cx="4714875" cy="35337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00400" y="6444734"/>
            <a:ext cx="4572000" cy="184666"/>
          </a:xfrm>
          <a:prstGeom prst="rect">
            <a:avLst/>
          </a:prstGeom>
        </p:spPr>
        <p:txBody>
          <a:bodyPr>
            <a:spAutoFit/>
          </a:bodyPr>
          <a:lstStyle/>
          <a:p>
            <a:pPr algn="ctr"/>
            <a:r>
              <a:rPr lang="en-US" sz="600" dirty="0"/>
              <a:t>http://www.di.ens.fr/~laptev/objectdetection/detsample_catfaces.jpg</a:t>
            </a:r>
          </a:p>
        </p:txBody>
      </p:sp>
    </p:spTree>
    <p:extLst>
      <p:ext uri="{BB962C8B-B14F-4D97-AF65-F5344CB8AC3E}">
        <p14:creationId xmlns:p14="http://schemas.microsoft.com/office/powerpoint/2010/main" val="5384249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Machine Learning</a:t>
            </a:r>
            <a:endParaRPr lang="en-US" sz="4000" dirty="0"/>
          </a:p>
        </p:txBody>
      </p:sp>
      <p:sp>
        <p:nvSpPr>
          <p:cNvPr id="3" name="Content Placeholder 2"/>
          <p:cNvSpPr>
            <a:spLocks noGrp="1"/>
          </p:cNvSpPr>
          <p:nvPr>
            <p:ph idx="1"/>
          </p:nvPr>
        </p:nvSpPr>
        <p:spPr/>
        <p:txBody>
          <a:bodyPr/>
          <a:lstStyle/>
          <a:p>
            <a:pPr marL="0" indent="0" algn="ctr">
              <a:buNone/>
            </a:pPr>
            <a:r>
              <a:rPr lang="en-US" i="1" dirty="0" smtClean="0"/>
              <a:t>Unsupervised </a:t>
            </a:r>
            <a:r>
              <a:rPr lang="en-US" i="1" dirty="0"/>
              <a:t>Learning</a:t>
            </a:r>
            <a:endParaRPr lang="en-US" i="1" dirty="0" smtClean="0"/>
          </a:p>
          <a:p>
            <a:pPr marL="0" indent="0" algn="ctr">
              <a:buNone/>
            </a:pPr>
            <a:r>
              <a:rPr lang="en-US" dirty="0" smtClean="0"/>
              <a:t>No data is provided:</a:t>
            </a:r>
          </a:p>
          <a:p>
            <a:pPr marL="0" indent="0" algn="ctr">
              <a:buNone/>
            </a:pPr>
            <a:r>
              <a:rPr lang="en-US" dirty="0" smtClean="0"/>
              <a:t>Machine has to learn what it needs to find, and has to detect patterns in data.</a:t>
            </a:r>
          </a:p>
          <a:p>
            <a:pPr marL="0" indent="0" algn="ctr">
              <a:buNone/>
            </a:pPr>
            <a:endParaRPr lang="en-US" dirty="0"/>
          </a:p>
          <a:p>
            <a:pPr marL="0" indent="0" algn="ctr">
              <a:buNone/>
            </a:pPr>
            <a:r>
              <a:rPr lang="en-US" i="1" dirty="0" smtClean="0"/>
              <a:t>Reinforcement Learning</a:t>
            </a:r>
            <a:endParaRPr lang="en-US" dirty="0" smtClean="0"/>
          </a:p>
          <a:p>
            <a:pPr marL="0" indent="0" algn="ctr">
              <a:buNone/>
            </a:pPr>
            <a:r>
              <a:rPr lang="en-US" dirty="0" smtClean="0"/>
              <a:t>There are now consequences to decisions: machine learns what to do and what </a:t>
            </a:r>
            <a:r>
              <a:rPr lang="en-US" i="1" dirty="0" smtClean="0"/>
              <a:t>not</a:t>
            </a:r>
            <a:r>
              <a:rPr lang="en-US" dirty="0" smtClean="0"/>
              <a:t> to do.</a:t>
            </a:r>
            <a:endParaRPr lang="en-US" dirty="0"/>
          </a:p>
        </p:txBody>
      </p:sp>
    </p:spTree>
    <p:extLst>
      <p:ext uri="{BB962C8B-B14F-4D97-AF65-F5344CB8AC3E}">
        <p14:creationId xmlns:p14="http://schemas.microsoft.com/office/powerpoint/2010/main" val="420357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 Processing</a:t>
            </a:r>
            <a:endParaRPr lang="en-US" dirty="0"/>
          </a:p>
        </p:txBody>
      </p:sp>
      <p:sp>
        <p:nvSpPr>
          <p:cNvPr id="3" name="Content Placeholder 2"/>
          <p:cNvSpPr>
            <a:spLocks noGrp="1"/>
          </p:cNvSpPr>
          <p:nvPr>
            <p:ph idx="1"/>
          </p:nvPr>
        </p:nvSpPr>
        <p:spPr/>
        <p:txBody>
          <a:bodyPr anchor="ctr"/>
          <a:lstStyle/>
          <a:p>
            <a:pPr marL="0" indent="0" algn="ctr">
              <a:buNone/>
            </a:pPr>
            <a:r>
              <a:rPr lang="en-US" i="1" dirty="0" smtClean="0"/>
              <a:t>Can a computer understand human language?</a:t>
            </a:r>
          </a:p>
          <a:p>
            <a:pPr marL="0" indent="0" algn="ctr">
              <a:buNone/>
            </a:pPr>
            <a:endParaRPr lang="en-US" dirty="0"/>
          </a:p>
          <a:p>
            <a:pPr marL="0" indent="0" algn="ctr">
              <a:buNone/>
            </a:pPr>
            <a:r>
              <a:rPr lang="en-US" dirty="0" smtClean="0"/>
              <a:t>Early attempts involved giving the rules of a language to a computer; the current trend, however, is to give the computer the data.</a:t>
            </a:r>
          </a:p>
          <a:p>
            <a:pPr marL="0" indent="0" algn="ctr">
              <a:buNone/>
            </a:pPr>
            <a:endParaRPr lang="en-US" dirty="0"/>
          </a:p>
          <a:p>
            <a:pPr marL="0" indent="0" algn="ctr">
              <a:buNone/>
            </a:pPr>
            <a:r>
              <a:rPr lang="en-US" dirty="0" smtClean="0"/>
              <a:t>The computer learns the rules by itself.</a:t>
            </a:r>
            <a:endParaRPr lang="en-US" dirty="0"/>
          </a:p>
        </p:txBody>
      </p:sp>
    </p:spTree>
    <p:extLst>
      <p:ext uri="{BB962C8B-B14F-4D97-AF65-F5344CB8AC3E}">
        <p14:creationId xmlns:p14="http://schemas.microsoft.com/office/powerpoint/2010/main" val="4228067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 Processing</a:t>
            </a:r>
            <a:endParaRPr lang="en-US" dirty="0"/>
          </a:p>
        </p:txBody>
      </p:sp>
      <p:pic>
        <p:nvPicPr>
          <p:cNvPr id="7170" name="Picture 2" descr="http://upload.wikimedia.org/wikipedia/commons/thumb/2/2c/Buffalo_sentence_1_parse_tree.svg/300px-Buffalo_sentence_1_parse_tre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5" y="1524000"/>
            <a:ext cx="8035631" cy="4419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00400" y="6400800"/>
            <a:ext cx="4572000" cy="276999"/>
          </a:xfrm>
          <a:prstGeom prst="rect">
            <a:avLst/>
          </a:prstGeom>
        </p:spPr>
        <p:txBody>
          <a:bodyPr>
            <a:spAutoFit/>
          </a:bodyPr>
          <a:lstStyle/>
          <a:p>
            <a:pPr algn="ctr"/>
            <a:r>
              <a:rPr lang="en-US" sz="600" dirty="0"/>
              <a:t>http://upload.wikimedia.org/wikipedia/commons/thumb/2/2c/Buffalo_sentence_1_parse_tree.svg/300px-Buffalo_sentence_1_parse_tree.svg.png</a:t>
            </a:r>
          </a:p>
        </p:txBody>
      </p:sp>
    </p:spTree>
    <p:extLst>
      <p:ext uri="{BB962C8B-B14F-4D97-AF65-F5344CB8AC3E}">
        <p14:creationId xmlns:p14="http://schemas.microsoft.com/office/powerpoint/2010/main" val="1521087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Computational Humor and Storytelling</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From the 1977 program </a:t>
            </a:r>
            <a:r>
              <a:rPr lang="en-US" i="1" dirty="0" smtClean="0"/>
              <a:t>TALE-SPIN</a:t>
            </a:r>
            <a:r>
              <a:rPr lang="en-US" dirty="0" smtClean="0"/>
              <a:t>:</a:t>
            </a:r>
          </a:p>
          <a:p>
            <a:pPr marL="0" indent="0">
              <a:buNone/>
            </a:pPr>
            <a:r>
              <a:rPr lang="en-US" dirty="0" smtClean="0"/>
              <a:t>“Once upon a time, George Ant lived near a patch of ground. There was a nest in an ash tree. Wilma Bird lived in the nest. There was some water in a river. Wilma knew that the water was in the river. George knew that the water was in the river. One day, Wilma was very thirsty. Wilma wanted to get near some water. Wilma flew from her nest across a meadow through a valley to the river. Wilma drank the water. Wilma was not thirsty any more.</a:t>
            </a:r>
          </a:p>
          <a:p>
            <a:pPr marL="0" indent="0">
              <a:buNone/>
            </a:pPr>
            <a:endParaRPr lang="en-US" dirty="0"/>
          </a:p>
          <a:p>
            <a:pPr marL="0" indent="0">
              <a:buNone/>
            </a:pPr>
            <a:r>
              <a:rPr lang="en-US" dirty="0" smtClean="0"/>
              <a:t>George was very thirsty. George wanted to get near some water. George walked from his patch of ground across the meadow through the valley to a river bank. George fell into the water. George wanted to get near the valley. George couldn’t get near the valley. George wanted to get near the meadow. George couldn’t get near the meadow. Wilma wanted George to get near the meadow. Wilma wanted to get near George. Wilma grabbed George with her claw. Wilma took George from the river through the valley to the meadow. George was devoted to Wilma. George owed everything to Wilma. Wilma let go of George. George fell to the meadow. The end.”</a:t>
            </a:r>
            <a:endParaRPr lang="en-US" dirty="0"/>
          </a:p>
        </p:txBody>
      </p:sp>
      <p:sp>
        <p:nvSpPr>
          <p:cNvPr id="5" name="Rectangle 4"/>
          <p:cNvSpPr/>
          <p:nvPr/>
        </p:nvSpPr>
        <p:spPr>
          <a:xfrm>
            <a:off x="3276600" y="6444734"/>
            <a:ext cx="4419600" cy="184666"/>
          </a:xfrm>
          <a:prstGeom prst="rect">
            <a:avLst/>
          </a:prstGeom>
        </p:spPr>
        <p:txBody>
          <a:bodyPr wrap="square">
            <a:spAutoFit/>
          </a:bodyPr>
          <a:lstStyle/>
          <a:p>
            <a:pPr algn="ctr"/>
            <a:r>
              <a:rPr lang="en-US" sz="600" dirty="0"/>
              <a:t>http://www.j-paine.org/dobbs/lisp_joke_generator.html</a:t>
            </a:r>
          </a:p>
        </p:txBody>
      </p:sp>
    </p:spTree>
    <p:extLst>
      <p:ext uri="{BB962C8B-B14F-4D97-AF65-F5344CB8AC3E}">
        <p14:creationId xmlns:p14="http://schemas.microsoft.com/office/powerpoint/2010/main" val="2766829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Computational Humor and Storytelling</a:t>
            </a:r>
            <a:endParaRPr lang="en-US" dirty="0"/>
          </a:p>
        </p:txBody>
      </p:sp>
      <p:sp>
        <p:nvSpPr>
          <p:cNvPr id="3" name="Content Placeholder 2"/>
          <p:cNvSpPr>
            <a:spLocks noGrp="1"/>
          </p:cNvSpPr>
          <p:nvPr>
            <p:ph idx="1"/>
          </p:nvPr>
        </p:nvSpPr>
        <p:spPr/>
        <p:txBody>
          <a:bodyPr anchor="ctr">
            <a:normAutofit/>
          </a:bodyPr>
          <a:lstStyle/>
          <a:p>
            <a:pPr marL="0" indent="0">
              <a:buNone/>
            </a:pPr>
            <a:r>
              <a:rPr lang="en-US" sz="2600" i="1" dirty="0" smtClean="0"/>
              <a:t>Knock, knock.</a:t>
            </a:r>
          </a:p>
          <a:p>
            <a:pPr marL="0" indent="0">
              <a:buNone/>
            </a:pPr>
            <a:r>
              <a:rPr lang="en-US" sz="2600" dirty="0" smtClean="0"/>
              <a:t>Who’s there?</a:t>
            </a:r>
          </a:p>
          <a:p>
            <a:pPr marL="0" indent="0">
              <a:buNone/>
            </a:pPr>
            <a:r>
              <a:rPr lang="en-US" sz="2600" i="1" dirty="0" smtClean="0"/>
              <a:t>Ammonia.</a:t>
            </a:r>
          </a:p>
          <a:p>
            <a:pPr marL="0" indent="0">
              <a:buNone/>
            </a:pPr>
            <a:r>
              <a:rPr lang="en-US" sz="2600" dirty="0" smtClean="0"/>
              <a:t>Ammonia who?</a:t>
            </a:r>
          </a:p>
          <a:p>
            <a:pPr marL="0" indent="0">
              <a:buNone/>
            </a:pPr>
            <a:r>
              <a:rPr lang="en-US" sz="2600" i="1" dirty="0" smtClean="0"/>
              <a:t>Ammonia trying to be funny.</a:t>
            </a:r>
            <a:endParaRPr lang="en-US" sz="2600" i="1" dirty="0"/>
          </a:p>
        </p:txBody>
      </p:sp>
      <p:sp>
        <p:nvSpPr>
          <p:cNvPr id="5" name="Rectangle 4"/>
          <p:cNvSpPr/>
          <p:nvPr/>
        </p:nvSpPr>
        <p:spPr>
          <a:xfrm>
            <a:off x="3276600" y="6444734"/>
            <a:ext cx="4419600" cy="184666"/>
          </a:xfrm>
          <a:prstGeom prst="rect">
            <a:avLst/>
          </a:prstGeom>
        </p:spPr>
        <p:txBody>
          <a:bodyPr wrap="square">
            <a:spAutoFit/>
          </a:bodyPr>
          <a:lstStyle/>
          <a:p>
            <a:pPr algn="ctr"/>
            <a:r>
              <a:rPr lang="en-US" sz="600" dirty="0"/>
              <a:t>http://www.slideserve.com/duy/opening-computational-door-on-knock-knock-jokes</a:t>
            </a:r>
          </a:p>
        </p:txBody>
      </p:sp>
    </p:spTree>
    <p:extLst>
      <p:ext uri="{BB962C8B-B14F-4D97-AF65-F5344CB8AC3E}">
        <p14:creationId xmlns:p14="http://schemas.microsoft.com/office/powerpoint/2010/main" val="367296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normAutofit/>
          </a:bodyPr>
          <a:lstStyle/>
          <a:p>
            <a:r>
              <a:rPr lang="en-US" dirty="0" smtClean="0"/>
              <a:t>Parting Thoughts</a:t>
            </a:r>
          </a:p>
          <a:p>
            <a:pPr lvl="1"/>
            <a:r>
              <a:rPr lang="en-US" dirty="0" smtClean="0"/>
              <a:t>Where do you go from here?</a:t>
            </a:r>
          </a:p>
          <a:p>
            <a:pPr lvl="1"/>
            <a:r>
              <a:rPr lang="en-US" dirty="0" smtClean="0"/>
              <a:t>Life Lessons</a:t>
            </a:r>
          </a:p>
          <a:p>
            <a:pPr lvl="1"/>
            <a:r>
              <a:rPr lang="en-US" dirty="0" smtClean="0"/>
              <a:t>Advice</a:t>
            </a:r>
          </a:p>
          <a:p>
            <a:r>
              <a:rPr lang="en-US" dirty="0"/>
              <a:t>Computational Biology</a:t>
            </a:r>
          </a:p>
          <a:p>
            <a:r>
              <a:rPr lang="en-US" dirty="0" smtClean="0"/>
              <a:t>Artificial Intelligence</a:t>
            </a:r>
          </a:p>
          <a:p>
            <a:r>
              <a:rPr lang="en-US" dirty="0" smtClean="0"/>
              <a:t>Thanks and Credits</a:t>
            </a:r>
          </a:p>
          <a:p>
            <a:pPr marL="0" indent="0">
              <a:buNone/>
            </a:pPr>
            <a:endParaRPr lang="en-US" dirty="0"/>
          </a:p>
        </p:txBody>
      </p:sp>
    </p:spTree>
    <p:extLst>
      <p:ext uri="{BB962C8B-B14F-4D97-AF65-F5344CB8AC3E}">
        <p14:creationId xmlns:p14="http://schemas.microsoft.com/office/powerpoint/2010/main" val="341515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Science is Huge</a:t>
            </a:r>
            <a:endParaRPr lang="en-US" dirty="0"/>
          </a:p>
        </p:txBody>
      </p:sp>
      <p:sp>
        <p:nvSpPr>
          <p:cNvPr id="3" name="Content Placeholder 2"/>
          <p:cNvSpPr>
            <a:spLocks noGrp="1"/>
          </p:cNvSpPr>
          <p:nvPr>
            <p:ph idx="1"/>
          </p:nvPr>
        </p:nvSpPr>
        <p:spPr/>
        <p:txBody>
          <a:bodyPr anchor="ctr"/>
          <a:lstStyle/>
          <a:p>
            <a:pPr marL="0" indent="0" algn="ctr">
              <a:buNone/>
            </a:pPr>
            <a:r>
              <a:rPr lang="en-US" dirty="0" smtClean="0"/>
              <a:t>There are </a:t>
            </a:r>
            <a:r>
              <a:rPr lang="en-US" b="1" i="1" dirty="0" smtClean="0"/>
              <a:t>so many</a:t>
            </a:r>
            <a:r>
              <a:rPr lang="en-US" dirty="0" smtClean="0"/>
              <a:t> subfields in computer science; many of these are interdisciplinary with other sciences and social sciences.</a:t>
            </a:r>
          </a:p>
          <a:p>
            <a:pPr marL="0" indent="0" algn="ctr">
              <a:buNone/>
            </a:pPr>
            <a:endParaRPr lang="en-US" dirty="0"/>
          </a:p>
          <a:p>
            <a:pPr marL="0" indent="0" algn="ctr">
              <a:buNone/>
            </a:pPr>
            <a:r>
              <a:rPr lang="en-US" dirty="0" smtClean="0"/>
              <a:t>Experiment and find which one suits you!</a:t>
            </a:r>
            <a:endParaRPr lang="en-US" dirty="0"/>
          </a:p>
        </p:txBody>
      </p:sp>
    </p:spTree>
    <p:extLst>
      <p:ext uri="{BB962C8B-B14F-4D97-AF65-F5344CB8AC3E}">
        <p14:creationId xmlns:p14="http://schemas.microsoft.com/office/powerpoint/2010/main" val="2688350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Biggest Secret</a:t>
            </a:r>
            <a:endParaRPr lang="en-US" dirty="0"/>
          </a:p>
        </p:txBody>
      </p:sp>
      <p:sp>
        <p:nvSpPr>
          <p:cNvPr id="3" name="Content Placeholder 2"/>
          <p:cNvSpPr>
            <a:spLocks noGrp="1"/>
          </p:cNvSpPr>
          <p:nvPr>
            <p:ph idx="1"/>
          </p:nvPr>
        </p:nvSpPr>
        <p:spPr/>
        <p:txBody>
          <a:bodyPr anchor="ctr"/>
          <a:lstStyle/>
          <a:p>
            <a:pPr marL="0" indent="0" algn="ctr">
              <a:buNone/>
            </a:pPr>
            <a:r>
              <a:rPr lang="en-US" sz="4000" dirty="0" smtClean="0"/>
              <a:t>“</a:t>
            </a:r>
            <a:r>
              <a:rPr lang="en-US" sz="4000" b="1" dirty="0" smtClean="0">
                <a:solidFill>
                  <a:srgbClr val="0070C0"/>
                </a:solidFill>
              </a:rPr>
              <a:t>Computer</a:t>
            </a:r>
            <a:r>
              <a:rPr lang="en-US" sz="4000" b="1" dirty="0" smtClean="0"/>
              <a:t> </a:t>
            </a:r>
            <a:r>
              <a:rPr lang="en-US" sz="4000" b="1" dirty="0" smtClean="0">
                <a:solidFill>
                  <a:schemeClr val="accent6">
                    <a:lumMod val="75000"/>
                  </a:schemeClr>
                </a:solidFill>
              </a:rPr>
              <a:t>science</a:t>
            </a:r>
            <a:r>
              <a:rPr lang="en-US" sz="4000" dirty="0" smtClean="0"/>
              <a:t> is not about </a:t>
            </a:r>
            <a:r>
              <a:rPr lang="en-US" sz="4000" dirty="0" smtClean="0">
                <a:solidFill>
                  <a:srgbClr val="0070C0"/>
                </a:solidFill>
              </a:rPr>
              <a:t>computers</a:t>
            </a:r>
            <a:r>
              <a:rPr lang="en-US" sz="4000" dirty="0" smtClean="0"/>
              <a:t>, nor is it really a </a:t>
            </a:r>
            <a:r>
              <a:rPr lang="en-US" sz="4000" dirty="0" smtClean="0">
                <a:solidFill>
                  <a:schemeClr val="accent6">
                    <a:lumMod val="75000"/>
                  </a:schemeClr>
                </a:solidFill>
              </a:rPr>
              <a:t>science</a:t>
            </a:r>
            <a:r>
              <a:rPr lang="en-US" sz="4000" dirty="0" smtClean="0"/>
              <a:t>.”</a:t>
            </a:r>
          </a:p>
          <a:p>
            <a:pPr marL="0" indent="0" algn="r">
              <a:buNone/>
            </a:pPr>
            <a:r>
              <a:rPr lang="en-US" dirty="0" smtClean="0"/>
              <a:t>– </a:t>
            </a:r>
            <a:r>
              <a:rPr lang="en-US" i="1" dirty="0" smtClean="0"/>
              <a:t>Prof. Brian Harvey</a:t>
            </a:r>
            <a:endParaRPr lang="en-US" i="1" dirty="0"/>
          </a:p>
        </p:txBody>
      </p:sp>
    </p:spTree>
    <p:extLst>
      <p:ext uri="{BB962C8B-B14F-4D97-AF65-F5344CB8AC3E}">
        <p14:creationId xmlns:p14="http://schemas.microsoft.com/office/powerpoint/2010/main" val="238227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5" name="Rectangle 4"/>
          <p:cNvSpPr/>
          <p:nvPr/>
        </p:nvSpPr>
        <p:spPr>
          <a:xfrm>
            <a:off x="48397" y="1447800"/>
            <a:ext cx="9019403" cy="381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cap="small" dirty="0" smtClean="0"/>
              <a:t>Teaching Assistants</a:t>
            </a:r>
            <a:endParaRPr lang="en-US" b="1" cap="small" dirty="0"/>
          </a:p>
        </p:txBody>
      </p:sp>
      <p:sp>
        <p:nvSpPr>
          <p:cNvPr id="12" name="Rectangle 11"/>
          <p:cNvSpPr/>
          <p:nvPr/>
        </p:nvSpPr>
        <p:spPr>
          <a:xfrm>
            <a:off x="48397" y="3505200"/>
            <a:ext cx="9019403" cy="381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cap="small" dirty="0" smtClean="0"/>
              <a:t>Readers</a:t>
            </a:r>
            <a:endParaRPr lang="en-US" b="1" cap="small" dirty="0"/>
          </a:p>
        </p:txBody>
      </p:sp>
      <p:sp>
        <p:nvSpPr>
          <p:cNvPr id="20" name="Rectangle 19"/>
          <p:cNvSpPr/>
          <p:nvPr/>
        </p:nvSpPr>
        <p:spPr>
          <a:xfrm>
            <a:off x="56634" y="5638800"/>
            <a:ext cx="9011166" cy="381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cap="small" dirty="0" smtClean="0"/>
              <a:t>Lab Assistants</a:t>
            </a:r>
            <a:endParaRPr lang="en-US" b="1" cap="small" dirty="0"/>
          </a:p>
        </p:txBody>
      </p:sp>
      <p:grpSp>
        <p:nvGrpSpPr>
          <p:cNvPr id="9" name="Group 8"/>
          <p:cNvGrpSpPr/>
          <p:nvPr/>
        </p:nvGrpSpPr>
        <p:grpSpPr>
          <a:xfrm>
            <a:off x="48397" y="1905000"/>
            <a:ext cx="9019403" cy="1496199"/>
            <a:chOff x="48397" y="1905000"/>
            <a:chExt cx="9019403" cy="1496199"/>
          </a:xfrm>
        </p:grpSpPr>
        <p:grpSp>
          <p:nvGrpSpPr>
            <p:cNvPr id="4" name="Group 3"/>
            <p:cNvGrpSpPr/>
            <p:nvPr/>
          </p:nvGrpSpPr>
          <p:grpSpPr>
            <a:xfrm>
              <a:off x="48397" y="1905000"/>
              <a:ext cx="9019403" cy="1224653"/>
              <a:chOff x="152400" y="1539240"/>
              <a:chExt cx="8305800" cy="1127760"/>
            </a:xfrm>
          </p:grpSpPr>
          <p:pic>
            <p:nvPicPr>
              <p:cNvPr id="4098" name="Picture 2" descr="Eric K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39240"/>
                <a:ext cx="1409699" cy="11277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even Ta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226" y="1539240"/>
                <a:ext cx="857374" cy="112775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Joy Je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1539241"/>
                <a:ext cx="1409598" cy="112775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tephen Martin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6804" y="1539240"/>
                <a:ext cx="1409596" cy="112776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lbert W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0" y="1539242"/>
                <a:ext cx="1409802" cy="112775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Allen Nguy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8187" y="1539240"/>
                <a:ext cx="1410013" cy="1127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48397" y="3124200"/>
              <a:ext cx="9011166" cy="276999"/>
              <a:chOff x="48397" y="3124200"/>
              <a:chExt cx="9011166" cy="276999"/>
            </a:xfrm>
          </p:grpSpPr>
          <p:sp>
            <p:nvSpPr>
              <p:cNvPr id="7" name="TextBox 6"/>
              <p:cNvSpPr txBox="1"/>
              <p:nvPr/>
            </p:nvSpPr>
            <p:spPr>
              <a:xfrm>
                <a:off x="48397" y="3124200"/>
                <a:ext cx="153081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cap="small" dirty="0" smtClean="0"/>
                  <a:t>Eric Kim</a:t>
                </a:r>
                <a:endParaRPr lang="en-US" sz="1200" cap="small" dirty="0"/>
              </a:p>
            </p:txBody>
          </p:sp>
          <p:sp>
            <p:nvSpPr>
              <p:cNvPr id="23" name="TextBox 22"/>
              <p:cNvSpPr txBox="1"/>
              <p:nvPr/>
            </p:nvSpPr>
            <p:spPr>
              <a:xfrm>
                <a:off x="1669585" y="3124200"/>
                <a:ext cx="94396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cap="small" dirty="0" smtClean="0"/>
                  <a:t>Steven Tang</a:t>
                </a:r>
                <a:endParaRPr lang="en-US" sz="1200" cap="small" dirty="0"/>
              </a:p>
            </p:txBody>
          </p:sp>
          <p:sp>
            <p:nvSpPr>
              <p:cNvPr id="24" name="TextBox 23"/>
              <p:cNvSpPr txBox="1"/>
              <p:nvPr/>
            </p:nvSpPr>
            <p:spPr>
              <a:xfrm>
                <a:off x="2696294" y="3124200"/>
                <a:ext cx="153070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cap="small" dirty="0" smtClean="0"/>
                  <a:t>Joy </a:t>
                </a:r>
                <a:r>
                  <a:rPr lang="en-US" sz="1200" cap="small" dirty="0" err="1" smtClean="0"/>
                  <a:t>Jeng</a:t>
                </a:r>
                <a:endParaRPr lang="en-US" sz="1200" cap="small" dirty="0"/>
              </a:p>
            </p:txBody>
          </p:sp>
          <p:sp>
            <p:nvSpPr>
              <p:cNvPr id="25" name="TextBox 24"/>
              <p:cNvSpPr txBox="1"/>
              <p:nvPr/>
            </p:nvSpPr>
            <p:spPr>
              <a:xfrm>
                <a:off x="4309970" y="3124200"/>
                <a:ext cx="153070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cap="small" dirty="0" smtClean="0"/>
                  <a:t>Stephen Martinis</a:t>
                </a:r>
                <a:endParaRPr lang="en-US" sz="1200" cap="small" dirty="0"/>
              </a:p>
            </p:txBody>
          </p:sp>
          <p:sp>
            <p:nvSpPr>
              <p:cNvPr id="26" name="TextBox 25"/>
              <p:cNvSpPr txBox="1"/>
              <p:nvPr/>
            </p:nvSpPr>
            <p:spPr>
              <a:xfrm>
                <a:off x="5923420" y="3124200"/>
                <a:ext cx="1530927"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cap="small" dirty="0" smtClean="0"/>
                  <a:t>Albert Wu</a:t>
                </a:r>
                <a:endParaRPr lang="en-US" sz="1200" cap="small" dirty="0"/>
              </a:p>
            </p:txBody>
          </p:sp>
          <p:sp>
            <p:nvSpPr>
              <p:cNvPr id="27" name="TextBox 26"/>
              <p:cNvSpPr txBox="1"/>
              <p:nvPr/>
            </p:nvSpPr>
            <p:spPr>
              <a:xfrm>
                <a:off x="7543800" y="3124200"/>
                <a:ext cx="151576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cap="small" dirty="0" smtClean="0"/>
                  <a:t>Allen Nguyen</a:t>
                </a:r>
                <a:endParaRPr lang="en-US" sz="1200" cap="small" dirty="0"/>
              </a:p>
            </p:txBody>
          </p:sp>
        </p:grpSp>
      </p:grpSp>
      <p:grpSp>
        <p:nvGrpSpPr>
          <p:cNvPr id="11" name="Group 10"/>
          <p:cNvGrpSpPr/>
          <p:nvPr/>
        </p:nvGrpSpPr>
        <p:grpSpPr>
          <a:xfrm>
            <a:off x="48397" y="3962400"/>
            <a:ext cx="9028370" cy="1577550"/>
            <a:chOff x="48397" y="3962400"/>
            <a:chExt cx="9028370" cy="1577550"/>
          </a:xfrm>
        </p:grpSpPr>
        <p:grpSp>
          <p:nvGrpSpPr>
            <p:cNvPr id="6" name="Group 5"/>
            <p:cNvGrpSpPr/>
            <p:nvPr/>
          </p:nvGrpSpPr>
          <p:grpSpPr>
            <a:xfrm>
              <a:off x="48397" y="3962400"/>
              <a:ext cx="9019403" cy="1295402"/>
              <a:chOff x="48397" y="3962398"/>
              <a:chExt cx="8911081" cy="1224652"/>
            </a:xfrm>
          </p:grpSpPr>
          <p:pic>
            <p:nvPicPr>
              <p:cNvPr id="4110" name="Picture 14" descr="Sagar Karandik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397" y="3962400"/>
                <a:ext cx="1177825" cy="122465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Jack Lo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9704" y="3962399"/>
                <a:ext cx="1531161" cy="1224651"/>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Mark Miyashit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89114" y="3962400"/>
                <a:ext cx="1530486" cy="1224649"/>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Michael Bal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95800" y="3962398"/>
                <a:ext cx="1224651" cy="1224651"/>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Robert Hua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91200" y="3962400"/>
                <a:ext cx="1530697" cy="1224649"/>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Keegan Man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28442" y="3962401"/>
                <a:ext cx="1531036" cy="12246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48398" y="5249051"/>
              <a:ext cx="9028369" cy="290899"/>
              <a:chOff x="48398" y="5249051"/>
              <a:chExt cx="9028369" cy="290899"/>
            </a:xfrm>
          </p:grpSpPr>
          <p:sp>
            <p:nvSpPr>
              <p:cNvPr id="28" name="TextBox 27"/>
              <p:cNvSpPr txBox="1"/>
              <p:nvPr/>
            </p:nvSpPr>
            <p:spPr>
              <a:xfrm>
                <a:off x="48398" y="5249051"/>
                <a:ext cx="119214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cap="small" dirty="0" err="1" smtClean="0"/>
                  <a:t>Sagar</a:t>
                </a:r>
                <a:r>
                  <a:rPr lang="en-US" sz="1100" cap="small" dirty="0" smtClean="0"/>
                  <a:t> </a:t>
                </a:r>
                <a:r>
                  <a:rPr lang="en-US" sz="1100" cap="small" dirty="0" err="1" smtClean="0"/>
                  <a:t>Karandikar</a:t>
                </a:r>
                <a:endParaRPr lang="en-US" sz="1100" cap="small" dirty="0"/>
              </a:p>
            </p:txBody>
          </p:sp>
          <p:sp>
            <p:nvSpPr>
              <p:cNvPr id="29" name="TextBox 28"/>
              <p:cNvSpPr txBox="1"/>
              <p:nvPr/>
            </p:nvSpPr>
            <p:spPr>
              <a:xfrm>
                <a:off x="1314095" y="5257802"/>
                <a:ext cx="153081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cap="small" dirty="0" smtClean="0"/>
                  <a:t>Jack Long</a:t>
                </a:r>
                <a:endParaRPr lang="en-US" sz="1200" cap="small" dirty="0"/>
              </a:p>
            </p:txBody>
          </p:sp>
          <p:sp>
            <p:nvSpPr>
              <p:cNvPr id="30" name="TextBox 29"/>
              <p:cNvSpPr txBox="1"/>
              <p:nvPr/>
            </p:nvSpPr>
            <p:spPr>
              <a:xfrm>
                <a:off x="2923645" y="5249051"/>
                <a:ext cx="154909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cap="small" dirty="0" smtClean="0"/>
                  <a:t>Mark Miyashita</a:t>
                </a:r>
                <a:endParaRPr lang="en-US" sz="1200" cap="small" dirty="0"/>
              </a:p>
            </p:txBody>
          </p:sp>
          <p:sp>
            <p:nvSpPr>
              <p:cNvPr id="31" name="TextBox 30"/>
              <p:cNvSpPr txBox="1"/>
              <p:nvPr/>
            </p:nvSpPr>
            <p:spPr>
              <a:xfrm>
                <a:off x="5861223" y="5257801"/>
                <a:ext cx="154909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cap="small" dirty="0" smtClean="0"/>
                  <a:t>Robert Huang</a:t>
                </a:r>
                <a:endParaRPr lang="en-US" sz="1200" cap="small" dirty="0"/>
              </a:p>
            </p:txBody>
          </p:sp>
          <p:sp>
            <p:nvSpPr>
              <p:cNvPr id="32" name="TextBox 31"/>
              <p:cNvSpPr txBox="1"/>
              <p:nvPr/>
            </p:nvSpPr>
            <p:spPr>
              <a:xfrm>
                <a:off x="7527677" y="5257800"/>
                <a:ext cx="154909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cap="small" dirty="0" smtClean="0"/>
                  <a:t>Keegan Mann</a:t>
                </a:r>
                <a:endParaRPr lang="en-US" sz="1200" cap="small" dirty="0"/>
              </a:p>
            </p:txBody>
          </p:sp>
          <p:sp>
            <p:nvSpPr>
              <p:cNvPr id="33" name="TextBox 32"/>
              <p:cNvSpPr txBox="1"/>
              <p:nvPr/>
            </p:nvSpPr>
            <p:spPr>
              <a:xfrm>
                <a:off x="4549862" y="5262951"/>
                <a:ext cx="1239538"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cap="small" dirty="0" smtClean="0"/>
                  <a:t>Michael Ball</a:t>
                </a:r>
                <a:endParaRPr lang="en-US" sz="1200" cap="small" dirty="0"/>
              </a:p>
            </p:txBody>
          </p:sp>
        </p:grpSp>
      </p:grpSp>
    </p:spTree>
    <p:extLst>
      <p:ext uri="{BB962C8B-B14F-4D97-AF65-F5344CB8AC3E}">
        <p14:creationId xmlns:p14="http://schemas.microsoft.com/office/powerpoint/2010/main" val="74904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Both of Us…</a:t>
            </a:r>
            <a:endParaRPr lang="en-US" dirty="0"/>
          </a:p>
        </p:txBody>
      </p:sp>
      <p:sp>
        <p:nvSpPr>
          <p:cNvPr id="3" name="Content Placeholder 2"/>
          <p:cNvSpPr>
            <a:spLocks noGrp="1"/>
          </p:cNvSpPr>
          <p:nvPr>
            <p:ph idx="1"/>
          </p:nvPr>
        </p:nvSpPr>
        <p:spPr/>
        <p:txBody>
          <a:bodyPr anchor="ctr">
            <a:normAutofit/>
          </a:bodyPr>
          <a:lstStyle/>
          <a:p>
            <a:pPr marL="0" indent="0" algn="ctr">
              <a:buNone/>
            </a:pPr>
            <a:r>
              <a:rPr lang="en-US" sz="4000" b="1" i="1" dirty="0" smtClean="0"/>
              <a:t>Thank you for being a huge part of a great summer!</a:t>
            </a:r>
          </a:p>
          <a:p>
            <a:pPr marL="0" indent="0" algn="ctr">
              <a:buNone/>
            </a:pPr>
            <a:r>
              <a:rPr lang="en-US" sz="4000" dirty="0" smtClean="0"/>
              <a:t>You – yes, </a:t>
            </a:r>
            <a:r>
              <a:rPr lang="en-US" sz="4000" i="1" dirty="0" smtClean="0"/>
              <a:t>you</a:t>
            </a:r>
            <a:r>
              <a:rPr lang="en-US" sz="4000" dirty="0" smtClean="0"/>
              <a:t> – are CS61Awesome.</a:t>
            </a:r>
          </a:p>
        </p:txBody>
      </p:sp>
    </p:spTree>
    <p:extLst>
      <p:ext uri="{BB962C8B-B14F-4D97-AF65-F5344CB8AC3E}">
        <p14:creationId xmlns:p14="http://schemas.microsoft.com/office/powerpoint/2010/main" val="15516477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219200"/>
            <a:ext cx="8229600" cy="5225534"/>
          </a:xfrm>
        </p:spPr>
        <p:txBody>
          <a:bodyPr>
            <a:normAutofit fontScale="92500" lnSpcReduction="10000"/>
          </a:bodyPr>
          <a:lstStyle/>
          <a:p>
            <a:pPr marL="0" indent="0" algn="ctr">
              <a:buNone/>
            </a:pPr>
            <a:r>
              <a:rPr lang="en-US" dirty="0" smtClean="0"/>
              <a:t>You’re CS61Awesome!</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Good luck on the final tonight!</a:t>
            </a:r>
          </a:p>
        </p:txBody>
      </p:sp>
      <p:grpSp>
        <p:nvGrpSpPr>
          <p:cNvPr id="6" name="Group 5"/>
          <p:cNvGrpSpPr/>
          <p:nvPr/>
        </p:nvGrpSpPr>
        <p:grpSpPr>
          <a:xfrm>
            <a:off x="1027907" y="1752600"/>
            <a:ext cx="7088187" cy="4876800"/>
            <a:chOff x="1027907" y="1828800"/>
            <a:chExt cx="7088187" cy="4876800"/>
          </a:xfrm>
        </p:grpSpPr>
        <p:pic>
          <p:nvPicPr>
            <p:cNvPr id="2050" name="Picture 2" descr="http://1.bp.blogspot.com/-7mqzeXpy1tU/Tjf8M4OAK6I/AAAAAAAAA0o/YTo2eUbWW0c/s1600/21213201012601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907" y="1828800"/>
              <a:ext cx="7088187" cy="39871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76600" y="6520934"/>
              <a:ext cx="4419600" cy="184666"/>
            </a:xfrm>
            <a:prstGeom prst="rect">
              <a:avLst/>
            </a:prstGeom>
          </p:spPr>
          <p:txBody>
            <a:bodyPr wrap="square">
              <a:spAutoFit/>
            </a:bodyPr>
            <a:lstStyle/>
            <a:p>
              <a:pPr algn="ctr"/>
              <a:r>
                <a:rPr lang="en-US" sz="600" dirty="0"/>
                <a:t>http://1.bp.blogspot.com/-7mqzeXpy1tU/Tjf8M4OAK6I/AAAAAAAAA0o/YTo2eUbWW0c/s1600/21213201012601Y.jpg</a:t>
              </a:r>
            </a:p>
          </p:txBody>
        </p:sp>
      </p:grpSp>
    </p:spTree>
    <p:extLst>
      <p:ext uri="{BB962C8B-B14F-4D97-AF65-F5344CB8AC3E}">
        <p14:creationId xmlns:p14="http://schemas.microsoft.com/office/powerpoint/2010/main" val="68609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Contest Winners</a:t>
            </a:r>
            <a:endParaRPr lang="en-US" dirty="0"/>
          </a:p>
        </p:txBody>
      </p:sp>
      <p:sp>
        <p:nvSpPr>
          <p:cNvPr id="3" name="Content Placeholder 2"/>
          <p:cNvSpPr>
            <a:spLocks noGrp="1"/>
          </p:cNvSpPr>
          <p:nvPr>
            <p:ph idx="1"/>
          </p:nvPr>
        </p:nvSpPr>
        <p:spPr/>
        <p:txBody>
          <a:bodyPr anchor="ctr"/>
          <a:lstStyle/>
          <a:p>
            <a:pPr marL="0" indent="0" algn="ctr">
              <a:buNone/>
            </a:pPr>
            <a:r>
              <a:rPr lang="en-US" dirty="0" smtClean="0"/>
              <a:t>Congratulations, everyone!</a:t>
            </a:r>
          </a:p>
          <a:p>
            <a:pPr marL="0" indent="0" algn="ctr">
              <a:buNone/>
            </a:pPr>
            <a:r>
              <a:rPr lang="en-US" dirty="0"/>
              <a:t>A</a:t>
            </a:r>
            <a:r>
              <a:rPr lang="en-US" dirty="0" smtClean="0"/>
              <a:t>ll submissions were amazing!</a:t>
            </a:r>
          </a:p>
          <a:p>
            <a:pPr marL="0" indent="0" algn="ctr">
              <a:buNone/>
            </a:pPr>
            <a:endParaRPr lang="en-US" dirty="0"/>
          </a:p>
          <a:p>
            <a:pPr marL="0" indent="0" algn="ctr">
              <a:buNone/>
            </a:pPr>
            <a:r>
              <a:rPr lang="en-US" dirty="0" smtClean="0"/>
              <a:t>If you see your art up here,</a:t>
            </a:r>
          </a:p>
          <a:p>
            <a:pPr marL="0" indent="0" algn="ctr">
              <a:buNone/>
            </a:pPr>
            <a:r>
              <a:rPr lang="en-US" dirty="0" smtClean="0"/>
              <a:t>come up and claim your prize.</a:t>
            </a:r>
          </a:p>
          <a:p>
            <a:pPr marL="0" indent="0" algn="ctr">
              <a:buNone/>
            </a:pPr>
            <a:endParaRPr lang="en-US" dirty="0"/>
          </a:p>
          <a:p>
            <a:pPr marL="0" indent="0" algn="ctr">
              <a:buNone/>
            </a:pPr>
            <a:r>
              <a:rPr lang="en-US" dirty="0" smtClean="0"/>
              <a:t>Drumroll, please!</a:t>
            </a:r>
            <a:endParaRPr lang="en-US" dirty="0"/>
          </a:p>
        </p:txBody>
      </p:sp>
    </p:spTree>
    <p:extLst>
      <p:ext uri="{BB962C8B-B14F-4D97-AF65-F5344CB8AC3E}">
        <p14:creationId xmlns:p14="http://schemas.microsoft.com/office/powerpoint/2010/main" val="1278879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Contest Winners:</a:t>
            </a:r>
            <a:br>
              <a:rPr lang="en-US" dirty="0" smtClean="0"/>
            </a:br>
            <a:r>
              <a:rPr lang="en-US" dirty="0" smtClean="0"/>
              <a:t>Tied for 2</a:t>
            </a:r>
            <a:r>
              <a:rPr lang="en-US" baseline="30000" dirty="0" smtClean="0"/>
              <a:t>nd</a:t>
            </a:r>
            <a:r>
              <a:rPr lang="en-US" dirty="0" smtClean="0"/>
              <a:t> / 3</a:t>
            </a:r>
            <a:r>
              <a:rPr lang="en-US" baseline="30000" dirty="0" smtClean="0"/>
              <a:t>rd</a:t>
            </a:r>
            <a:r>
              <a:rPr lang="en-US" dirty="0"/>
              <a:t> </a:t>
            </a:r>
            <a:r>
              <a:rPr lang="en-US" dirty="0" smtClean="0"/>
              <a:t>Place Featherweight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45910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76850" y="1600200"/>
            <a:ext cx="2902333" cy="2031325"/>
          </a:xfrm>
          <a:prstGeom prst="rect">
            <a:avLst/>
          </a:prstGeom>
          <a:solidFill>
            <a:schemeClr val="bg1"/>
          </a:solidFill>
        </p:spPr>
        <p:txBody>
          <a:bodyPr wrap="none" rtlCol="0">
            <a:spAutoFit/>
          </a:bodyPr>
          <a:lstStyle/>
          <a:p>
            <a:r>
              <a:rPr lang="en-US" dirty="0" smtClean="0"/>
              <a:t>Tangled Tree</a:t>
            </a:r>
          </a:p>
          <a:p>
            <a:endParaRPr lang="en-US" dirty="0"/>
          </a:p>
          <a:p>
            <a:r>
              <a:rPr lang="en-US" dirty="0" smtClean="0"/>
              <a:t>by David Friedman</a:t>
            </a:r>
          </a:p>
          <a:p>
            <a:endParaRPr lang="en-US" dirty="0"/>
          </a:p>
          <a:p>
            <a:r>
              <a:rPr lang="en-US" i="1" dirty="0"/>
              <a:t>Vines trembling in the breeze</a:t>
            </a:r>
            <a:br>
              <a:rPr lang="en-US" i="1" dirty="0"/>
            </a:br>
            <a:r>
              <a:rPr lang="en-US" i="1" dirty="0"/>
              <a:t>Lulling, calm all at ease</a:t>
            </a:r>
            <a:br>
              <a:rPr lang="en-US" i="1" dirty="0"/>
            </a:br>
            <a:r>
              <a:rPr lang="en-US" i="1" dirty="0"/>
              <a:t>Bones littered beneath</a:t>
            </a:r>
            <a:r>
              <a:rPr lang="en-US" dirty="0"/>
              <a:t>.</a:t>
            </a:r>
          </a:p>
        </p:txBody>
      </p:sp>
    </p:spTree>
    <p:extLst>
      <p:ext uri="{BB962C8B-B14F-4D97-AF65-F5344CB8AC3E}">
        <p14:creationId xmlns:p14="http://schemas.microsoft.com/office/powerpoint/2010/main" val="1461487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Contest Winners:</a:t>
            </a:r>
            <a:br>
              <a:rPr lang="en-US" dirty="0" smtClean="0"/>
            </a:br>
            <a:r>
              <a:rPr lang="en-US" dirty="0" smtClean="0"/>
              <a:t>Tied for 2</a:t>
            </a:r>
            <a:r>
              <a:rPr lang="en-US" baseline="30000" dirty="0" smtClean="0"/>
              <a:t>nd</a:t>
            </a:r>
            <a:r>
              <a:rPr lang="en-US" dirty="0" smtClean="0"/>
              <a:t> / 3</a:t>
            </a:r>
            <a:r>
              <a:rPr lang="en-US" baseline="30000" dirty="0" smtClean="0"/>
              <a:t>rd</a:t>
            </a:r>
            <a:r>
              <a:rPr lang="en-US" dirty="0"/>
              <a:t> </a:t>
            </a:r>
            <a:r>
              <a:rPr lang="en-US" dirty="0" smtClean="0"/>
              <a:t>Place Featherweight</a:t>
            </a:r>
            <a:endParaRPr lang="en-US" dirty="0"/>
          </a:p>
        </p:txBody>
      </p:sp>
      <p:sp>
        <p:nvSpPr>
          <p:cNvPr id="3" name="TextBox 2"/>
          <p:cNvSpPr txBox="1"/>
          <p:nvPr/>
        </p:nvSpPr>
        <p:spPr>
          <a:xfrm>
            <a:off x="1541816" y="1757827"/>
            <a:ext cx="2869696" cy="2308324"/>
          </a:xfrm>
          <a:prstGeom prst="rect">
            <a:avLst/>
          </a:prstGeom>
          <a:noFill/>
        </p:spPr>
        <p:txBody>
          <a:bodyPr wrap="none" rtlCol="0">
            <a:spAutoFit/>
          </a:bodyPr>
          <a:lstStyle/>
          <a:p>
            <a:r>
              <a:rPr lang="en-US" dirty="0" smtClean="0"/>
              <a:t>Recursive Rainbow Roses</a:t>
            </a:r>
          </a:p>
          <a:p>
            <a:endParaRPr lang="en-US" dirty="0"/>
          </a:p>
          <a:p>
            <a:r>
              <a:rPr lang="en-US" dirty="0" smtClean="0"/>
              <a:t>by Stephen </a:t>
            </a:r>
            <a:r>
              <a:rPr lang="en-US" dirty="0" err="1" smtClean="0"/>
              <a:t>Pretto</a:t>
            </a:r>
            <a:endParaRPr lang="en-US" dirty="0" smtClean="0"/>
          </a:p>
          <a:p>
            <a:r>
              <a:rPr lang="en-US" dirty="0" smtClean="0"/>
              <a:t>and Lu Chen</a:t>
            </a:r>
          </a:p>
          <a:p>
            <a:endParaRPr lang="en-US" dirty="0"/>
          </a:p>
          <a:p>
            <a:r>
              <a:rPr lang="en-US" i="1" dirty="0"/>
              <a:t>Rainbows and Roses</a:t>
            </a:r>
            <a:br>
              <a:rPr lang="en-US" i="1" dirty="0"/>
            </a:br>
            <a:r>
              <a:rPr lang="en-US" i="1" dirty="0"/>
              <a:t>Colors that leave you smiling</a:t>
            </a:r>
            <a:br>
              <a:rPr lang="en-US" i="1" dirty="0"/>
            </a:br>
            <a:r>
              <a:rPr lang="en-US" i="1" dirty="0"/>
              <a:t>Now please vote for us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512" y="1757827"/>
            <a:ext cx="242887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95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Contest Winners:</a:t>
            </a:r>
            <a:br>
              <a:rPr lang="en-US" dirty="0" smtClean="0"/>
            </a:br>
            <a:r>
              <a:rPr lang="en-US" dirty="0" smtClean="0"/>
              <a:t>1</a:t>
            </a:r>
            <a:r>
              <a:rPr lang="en-US" baseline="30000" dirty="0" smtClean="0"/>
              <a:t>st</a:t>
            </a:r>
            <a:r>
              <a:rPr lang="en-US" dirty="0" smtClean="0"/>
              <a:t> Place Featherweight</a:t>
            </a:r>
            <a:endParaRPr lang="en-US" dirty="0"/>
          </a:p>
        </p:txBody>
      </p:sp>
      <p:sp>
        <p:nvSpPr>
          <p:cNvPr id="3" name="TextBox 2"/>
          <p:cNvSpPr txBox="1"/>
          <p:nvPr/>
        </p:nvSpPr>
        <p:spPr>
          <a:xfrm>
            <a:off x="617688" y="1597742"/>
            <a:ext cx="2258695" cy="2308324"/>
          </a:xfrm>
          <a:prstGeom prst="rect">
            <a:avLst/>
          </a:prstGeom>
          <a:noFill/>
        </p:spPr>
        <p:txBody>
          <a:bodyPr wrap="none" rtlCol="0">
            <a:spAutoFit/>
          </a:bodyPr>
          <a:lstStyle/>
          <a:p>
            <a:r>
              <a:rPr lang="en-US" dirty="0" smtClean="0"/>
              <a:t>Chagrin</a:t>
            </a:r>
          </a:p>
          <a:p>
            <a:endParaRPr lang="en-US" dirty="0"/>
          </a:p>
          <a:p>
            <a:r>
              <a:rPr lang="en-US" dirty="0" smtClean="0"/>
              <a:t>by Neil Thomas</a:t>
            </a:r>
          </a:p>
          <a:p>
            <a:r>
              <a:rPr lang="en-US" dirty="0" smtClean="0"/>
              <a:t>and Rahul </a:t>
            </a:r>
            <a:r>
              <a:rPr lang="en-US" dirty="0" err="1" smtClean="0"/>
              <a:t>Nadkarni</a:t>
            </a:r>
            <a:endParaRPr lang="en-US" dirty="0" smtClean="0"/>
          </a:p>
          <a:p>
            <a:endParaRPr lang="en-US" dirty="0"/>
          </a:p>
          <a:p>
            <a:r>
              <a:rPr lang="en-US" i="1" dirty="0" smtClean="0"/>
              <a:t>Down the rabbit hole</a:t>
            </a:r>
          </a:p>
          <a:p>
            <a:r>
              <a:rPr lang="en-US" i="1" dirty="0" smtClean="0"/>
              <a:t>Into a </a:t>
            </a:r>
            <a:r>
              <a:rPr lang="en-US" i="1" dirty="0" err="1" smtClean="0"/>
              <a:t>chesire</a:t>
            </a:r>
            <a:r>
              <a:rPr lang="en-US" i="1" dirty="0" smtClean="0"/>
              <a:t> typhoon</a:t>
            </a:r>
          </a:p>
          <a:p>
            <a:r>
              <a:rPr lang="en-US" i="1" dirty="0" smtClean="0"/>
              <a:t>(Re)cursed by Carroll</a:t>
            </a:r>
            <a:endParaRPr lang="en-US"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384" y="1597742"/>
            <a:ext cx="456247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435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Contest Winners:</a:t>
            </a:r>
            <a:r>
              <a:rPr lang="en-US" dirty="0"/>
              <a:t/>
            </a:r>
            <a:br>
              <a:rPr lang="en-US" dirty="0"/>
            </a:br>
            <a:r>
              <a:rPr lang="en-US" dirty="0" smtClean="0"/>
              <a:t>3</a:t>
            </a:r>
            <a:r>
              <a:rPr lang="en-US" baseline="30000" dirty="0" smtClean="0"/>
              <a:t>rd</a:t>
            </a:r>
            <a:r>
              <a:rPr lang="en-US" dirty="0" smtClean="0"/>
              <a:t> Place Heavyweight</a:t>
            </a:r>
            <a:endParaRPr lang="en-US" dirty="0"/>
          </a:p>
        </p:txBody>
      </p:sp>
      <p:sp>
        <p:nvSpPr>
          <p:cNvPr id="3" name="TextBox 2"/>
          <p:cNvSpPr txBox="1"/>
          <p:nvPr/>
        </p:nvSpPr>
        <p:spPr>
          <a:xfrm>
            <a:off x="617688" y="1597742"/>
            <a:ext cx="2644955" cy="2308324"/>
          </a:xfrm>
          <a:prstGeom prst="rect">
            <a:avLst/>
          </a:prstGeom>
          <a:noFill/>
        </p:spPr>
        <p:txBody>
          <a:bodyPr wrap="none" rtlCol="0">
            <a:spAutoFit/>
          </a:bodyPr>
          <a:lstStyle/>
          <a:p>
            <a:r>
              <a:rPr lang="en-US" dirty="0" smtClean="0"/>
              <a:t>Universe Generator</a:t>
            </a:r>
          </a:p>
          <a:p>
            <a:endParaRPr lang="en-US" dirty="0"/>
          </a:p>
          <a:p>
            <a:r>
              <a:rPr lang="en-US" dirty="0" smtClean="0"/>
              <a:t>by Tom </a:t>
            </a:r>
            <a:r>
              <a:rPr lang="en-US" dirty="0" err="1" smtClean="0"/>
              <a:t>Selvi</a:t>
            </a:r>
            <a:endParaRPr lang="en-US" dirty="0" smtClean="0"/>
          </a:p>
          <a:p>
            <a:r>
              <a:rPr lang="en-US" dirty="0" smtClean="0"/>
              <a:t>and Iris Wang</a:t>
            </a:r>
          </a:p>
          <a:p>
            <a:endParaRPr lang="en-US" dirty="0" smtClean="0"/>
          </a:p>
          <a:p>
            <a:r>
              <a:rPr lang="en-US" i="1" dirty="0" smtClean="0"/>
              <a:t>I come to Soda</a:t>
            </a:r>
          </a:p>
          <a:p>
            <a:r>
              <a:rPr lang="en-US" i="1" dirty="0" smtClean="0"/>
              <a:t>In the day I come out and</a:t>
            </a:r>
          </a:p>
          <a:p>
            <a:r>
              <a:rPr lang="en-US" i="1" dirty="0" smtClean="0"/>
              <a:t>Great! It’s now night time.</a:t>
            </a:r>
            <a:endParaRPr lang="en-US"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372" y="1597742"/>
            <a:ext cx="454342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4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lec30</Template>
  <TotalTime>281</TotalTime>
  <Words>1627</Words>
  <Application>Microsoft Office PowerPoint</Application>
  <PresentationFormat>On-screen Show (4:3)</PresentationFormat>
  <Paragraphs>264</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lec30</vt:lpstr>
      <vt:lpstr>CS61A Lecture 31 Fin</vt:lpstr>
      <vt:lpstr>Computer Science in the News</vt:lpstr>
      <vt:lpstr>Computer Science in the News</vt:lpstr>
      <vt:lpstr>Today</vt:lpstr>
      <vt:lpstr>Contest Winners</vt:lpstr>
      <vt:lpstr>Contest Winners: Tied for 2nd / 3rd Place Featherweight</vt:lpstr>
      <vt:lpstr>Contest Winners: Tied for 2nd / 3rd Place Featherweight</vt:lpstr>
      <vt:lpstr>Contest Winners: 1st Place Featherweight</vt:lpstr>
      <vt:lpstr>Contest Winners: 3rd Place Heavyweight</vt:lpstr>
      <vt:lpstr>Contest Winners: 2nd Place Heavyweight</vt:lpstr>
      <vt:lpstr>Contest Winners: 1st Place Heavyweight</vt:lpstr>
      <vt:lpstr>... What Happened?</vt:lpstr>
      <vt:lpstr>How Far You’ve Come</vt:lpstr>
      <vt:lpstr>Don’t Forget What You Learned!</vt:lpstr>
      <vt:lpstr>Moving Forward</vt:lpstr>
      <vt:lpstr>Moving Forward: Lower Division Courses</vt:lpstr>
      <vt:lpstr>Moving Forward: Upper Division Courses</vt:lpstr>
      <vt:lpstr>Moving Forward: Stay Involved with the Course!</vt:lpstr>
      <vt:lpstr>Announcements</vt:lpstr>
      <vt:lpstr>Announcements: Final</vt:lpstr>
      <vt:lpstr>Computational Biology</vt:lpstr>
      <vt:lpstr>Computational Biology</vt:lpstr>
      <vt:lpstr>Computational Biology</vt:lpstr>
      <vt:lpstr>Computational Biology</vt:lpstr>
      <vt:lpstr>Biological Logic Gates</vt:lpstr>
      <vt:lpstr>Artificial Intelligence</vt:lpstr>
      <vt:lpstr>Artificial Intelligence</vt:lpstr>
      <vt:lpstr>Artificial Intelligence</vt:lpstr>
      <vt:lpstr>Artificial Intelligence</vt:lpstr>
      <vt:lpstr>Machine Learning: Supervised Learning</vt:lpstr>
      <vt:lpstr>Machine Learning: Supervised Learning</vt:lpstr>
      <vt:lpstr>Machine Learning: Supervised Learning</vt:lpstr>
      <vt:lpstr>Machine Learning: Supervised Learning</vt:lpstr>
      <vt:lpstr>Machine Learning: Supervised Learning</vt:lpstr>
      <vt:lpstr>Machine Learning</vt:lpstr>
      <vt:lpstr>Natural Language Processing</vt:lpstr>
      <vt:lpstr>Natural Language Processing</vt:lpstr>
      <vt:lpstr>Computational Humor and Storytelling</vt:lpstr>
      <vt:lpstr>Computational Humor and Storytelling</vt:lpstr>
      <vt:lpstr>Computer Science is Huge</vt:lpstr>
      <vt:lpstr>Our Biggest Secret</vt:lpstr>
      <vt:lpstr>Thank You!</vt:lpstr>
      <vt:lpstr>From the Both of Us…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CS61A Lecture 30 Fin</dc:title>
  <dc:creator>hkn</dc:creator>
  <cp:lastModifiedBy>hkn</cp:lastModifiedBy>
  <cp:revision>109</cp:revision>
  <cp:lastPrinted>2012-08-08T21:33:52Z</cp:lastPrinted>
  <dcterms:created xsi:type="dcterms:W3CDTF">2012-08-09T11:38:04Z</dcterms:created>
  <dcterms:modified xsi:type="dcterms:W3CDTF">2012-08-09T16:49:03Z</dcterms:modified>
</cp:coreProperties>
</file>