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7" r:id="rId2"/>
    <p:sldId id="258" r:id="rId3"/>
    <p:sldId id="276" r:id="rId4"/>
    <p:sldId id="277" r:id="rId5"/>
    <p:sldId id="278" r:id="rId6"/>
    <p:sldId id="260" r:id="rId7"/>
    <p:sldId id="269" r:id="rId8"/>
    <p:sldId id="267" r:id="rId9"/>
    <p:sldId id="264" r:id="rId10"/>
    <p:sldId id="268" r:id="rId11"/>
    <p:sldId id="270" r:id="rId12"/>
    <p:sldId id="265" r:id="rId13"/>
    <p:sldId id="280" r:id="rId14"/>
    <p:sldId id="273" r:id="rId15"/>
    <p:sldId id="275" r:id="rId16"/>
    <p:sldId id="279" r:id="rId17"/>
    <p:sldId id="281" r:id="rId18"/>
    <p:sldId id="283" r:id="rId19"/>
    <p:sldId id="284" r:id="rId20"/>
    <p:sldId id="286" r:id="rId21"/>
    <p:sldId id="282" r:id="rId22"/>
    <p:sldId id="287" r:id="rId23"/>
    <p:sldId id="288" r:id="rId24"/>
    <p:sldId id="266" r:id="rId25"/>
    <p:sldId id="272" r:id="rId26"/>
    <p:sldId id="289" r:id="rId27"/>
    <p:sldId id="290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4" y="-4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34B6C-980E-40F9-A649-F64841E40651}" type="datetimeFigureOut">
              <a:rPr lang="en-US" smtClean="0"/>
              <a:t>7/6/2008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5A5BAF-599D-4168-A090-33014D10683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95C135-7C14-4AB1-8213-04BF9EADC14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C8D0F-B2E1-4518-AFEE-7DA8893BACD4}" type="datetimeFigureOut">
              <a:rPr lang="en-US" smtClean="0"/>
              <a:t>7/6/2008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9A726-113C-4BE9-A143-719E18A195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C8D0F-B2E1-4518-AFEE-7DA8893BACD4}" type="datetimeFigureOut">
              <a:rPr lang="en-US" smtClean="0"/>
              <a:t>7/6/2008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9A726-113C-4BE9-A143-719E18A195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C8D0F-B2E1-4518-AFEE-7DA8893BACD4}" type="datetimeFigureOut">
              <a:rPr lang="en-US" smtClean="0"/>
              <a:t>7/6/2008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9A726-113C-4BE9-A143-719E18A195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C8D0F-B2E1-4518-AFEE-7DA8893BACD4}" type="datetimeFigureOut">
              <a:rPr lang="en-US" smtClean="0"/>
              <a:t>7/6/2008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9A726-113C-4BE9-A143-719E18A195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C8D0F-B2E1-4518-AFEE-7DA8893BACD4}" type="datetimeFigureOut">
              <a:rPr lang="en-US" smtClean="0"/>
              <a:t>7/6/2008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9A726-113C-4BE9-A143-719E18A195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C8D0F-B2E1-4518-AFEE-7DA8893BACD4}" type="datetimeFigureOut">
              <a:rPr lang="en-US" smtClean="0"/>
              <a:t>7/6/2008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9A726-113C-4BE9-A143-719E18A195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C8D0F-B2E1-4518-AFEE-7DA8893BACD4}" type="datetimeFigureOut">
              <a:rPr lang="en-US" smtClean="0"/>
              <a:t>7/6/2008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9A726-113C-4BE9-A143-719E18A195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C8D0F-B2E1-4518-AFEE-7DA8893BACD4}" type="datetimeFigureOut">
              <a:rPr lang="en-US" smtClean="0"/>
              <a:t>7/6/2008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9A726-113C-4BE9-A143-719E18A195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C8D0F-B2E1-4518-AFEE-7DA8893BACD4}" type="datetimeFigureOut">
              <a:rPr lang="en-US" smtClean="0"/>
              <a:t>7/6/2008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9A726-113C-4BE9-A143-719E18A195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C8D0F-B2E1-4518-AFEE-7DA8893BACD4}" type="datetimeFigureOut">
              <a:rPr lang="en-US" smtClean="0"/>
              <a:t>7/6/2008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9A726-113C-4BE9-A143-719E18A195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C8D0F-B2E1-4518-AFEE-7DA8893BACD4}" type="datetimeFigureOut">
              <a:rPr lang="en-US" smtClean="0"/>
              <a:t>7/6/2008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9A726-113C-4BE9-A143-719E18A195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C8D0F-B2E1-4518-AFEE-7DA8893BACD4}" type="datetimeFigureOut">
              <a:rPr lang="en-US" smtClean="0"/>
              <a:t>7/6/2008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9A726-113C-4BE9-A143-719E18A195E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CS 61B Data Structures and Programming Methodology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0866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July </a:t>
            </a:r>
            <a:r>
              <a:rPr lang="en-US" dirty="0"/>
              <a:t>8</a:t>
            </a:r>
            <a:r>
              <a:rPr lang="en-US" dirty="0" smtClean="0"/>
              <a:t>, </a:t>
            </a:r>
            <a:r>
              <a:rPr lang="en-US" dirty="0" smtClean="0"/>
              <a:t>2008</a:t>
            </a:r>
          </a:p>
          <a:p>
            <a:r>
              <a:rPr lang="en-US" dirty="0" smtClean="0"/>
              <a:t>David Sun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Inner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n inner class is associated with an </a:t>
            </a:r>
            <a:r>
              <a:rPr lang="en-US" b="1" dirty="0" smtClean="0"/>
              <a:t>instance</a:t>
            </a:r>
            <a:r>
              <a:rPr lang="en-US" dirty="0" smtClean="0"/>
              <a:t> of its enclosing class so it has direct access to that object's methods and fields. </a:t>
            </a:r>
          </a:p>
          <a:p>
            <a:pPr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OuterClass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outerObject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OuterClass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OuterClass.InnerClass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innerObject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outerObject.new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InnerClass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2000" dirty="0" smtClean="0">
                <a:latin typeface="+mj-lt"/>
                <a:cs typeface="Courier New" pitchFamily="49" charset="0"/>
              </a:rPr>
              <a:t>compare with</a:t>
            </a:r>
            <a:endParaRPr lang="en-US" sz="1600" dirty="0" smtClean="0">
              <a:latin typeface="+mj-lt"/>
              <a:cs typeface="Courier New" pitchFamily="49" charset="0"/>
            </a:endParaRPr>
          </a:p>
          <a:p>
            <a:endParaRPr lang="en-US" sz="16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4876800"/>
            <a:ext cx="8077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OuterClass.StaticNestedClass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nestedObject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new 						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OuterClass.StaticNestedClass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953000" cy="4525963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/>
              <a:t>class Bank {</a:t>
            </a:r>
            <a:r>
              <a:rPr lang="en-US" dirty="0"/>
              <a:t>	</a:t>
            </a:r>
            <a:r>
              <a:rPr lang="en-US" dirty="0" smtClean="0"/>
              <a:t>}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private </a:t>
            </a:r>
            <a:r>
              <a:rPr lang="en-US" dirty="0" err="1" smtClean="0"/>
              <a:t>int</a:t>
            </a:r>
            <a:r>
              <a:rPr lang="en-US" dirty="0" smtClean="0"/>
              <a:t> count;</a:t>
            </a:r>
          </a:p>
          <a:p>
            <a:pPr>
              <a:buNone/>
            </a:pPr>
            <a:r>
              <a:rPr lang="en-US" dirty="0" smtClean="0"/>
              <a:t>	private void </a:t>
            </a:r>
            <a:r>
              <a:rPr lang="en-US" dirty="0" err="1" smtClean="0"/>
              <a:t>connectTo</a:t>
            </a:r>
            <a:r>
              <a:rPr lang="en-US" dirty="0" smtClean="0"/>
              <a:t>( . . .) { . . .}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public class Account  {</a:t>
            </a:r>
          </a:p>
          <a:p>
            <a:pPr>
              <a:buNone/>
            </a:pPr>
            <a:r>
              <a:rPr lang="en-US" dirty="0" smtClean="0"/>
              <a:t>		public Account () { </a:t>
            </a:r>
            <a:r>
              <a:rPr lang="en-US" b="1" dirty="0" smtClean="0"/>
              <a:t>count ++;</a:t>
            </a:r>
            <a:r>
              <a:rPr lang="en-US" dirty="0" smtClean="0"/>
              <a:t>} </a:t>
            </a:r>
          </a:p>
          <a:p>
            <a:pPr>
              <a:buNone/>
            </a:pPr>
            <a:r>
              <a:rPr lang="en-US" dirty="0" smtClean="0"/>
              <a:t>		public void call (</a:t>
            </a:r>
            <a:r>
              <a:rPr lang="en-US" dirty="0" err="1" smtClean="0"/>
              <a:t>int</a:t>
            </a:r>
            <a:r>
              <a:rPr lang="en-US" dirty="0" smtClean="0"/>
              <a:t> number) {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b="1" dirty="0" err="1" smtClean="0"/>
              <a:t>Bank.this.connectTo</a:t>
            </a:r>
            <a:r>
              <a:rPr lang="en-US" b="1" dirty="0" smtClean="0"/>
              <a:t>( . . .);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		. . . </a:t>
            </a:r>
          </a:p>
          <a:p>
            <a:pPr>
              <a:buNone/>
            </a:pPr>
            <a:r>
              <a:rPr lang="en-US" dirty="0" smtClean="0"/>
              <a:t>		}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Bank e = new Bank( . . );</a:t>
            </a:r>
          </a:p>
          <a:p>
            <a:pPr>
              <a:buNone/>
            </a:pPr>
            <a:r>
              <a:rPr lang="en-US" dirty="0" err="1" smtClean="0"/>
              <a:t>Bank.Account</a:t>
            </a:r>
            <a:r>
              <a:rPr lang="en-US" dirty="0" smtClean="0"/>
              <a:t> a1 = </a:t>
            </a:r>
            <a:r>
              <a:rPr lang="en-US" dirty="0" err="1" smtClean="0"/>
              <a:t>e.new</a:t>
            </a:r>
            <a:r>
              <a:rPr lang="en-US" dirty="0" smtClean="0"/>
              <a:t> Account( . . . );</a:t>
            </a:r>
          </a:p>
          <a:p>
            <a:pPr>
              <a:buNone/>
            </a:pPr>
            <a:r>
              <a:rPr lang="en-US" dirty="0" err="1" smtClean="0"/>
              <a:t>Bank.Account</a:t>
            </a:r>
            <a:r>
              <a:rPr lang="en-US" dirty="0" smtClean="0"/>
              <a:t> a2 = </a:t>
            </a:r>
            <a:r>
              <a:rPr lang="en-US" dirty="0" err="1" smtClean="0"/>
              <a:t>e.new</a:t>
            </a:r>
            <a:r>
              <a:rPr lang="en-US" dirty="0" smtClean="0"/>
              <a:t> Account( . . .);</a:t>
            </a:r>
          </a:p>
        </p:txBody>
      </p:sp>
      <p:sp>
        <p:nvSpPr>
          <p:cNvPr id="4" name="Rectangle 3"/>
          <p:cNvSpPr/>
          <p:nvPr/>
        </p:nvSpPr>
        <p:spPr>
          <a:xfrm>
            <a:off x="5181600" y="1828800"/>
            <a:ext cx="1676400" cy="1143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Account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outer=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48400" y="3810000"/>
            <a:ext cx="2590800" cy="1143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Bank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private </a:t>
            </a:r>
            <a:r>
              <a:rPr lang="en-US" dirty="0" err="1" smtClean="0">
                <a:solidFill>
                  <a:schemeClr val="tx1"/>
                </a:solidFill>
              </a:rPr>
              <a:t>int</a:t>
            </a:r>
            <a:r>
              <a:rPr lang="en-US" dirty="0" smtClean="0">
                <a:solidFill>
                  <a:schemeClr val="tx1"/>
                </a:solidFill>
              </a:rPr>
              <a:t> count;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private void </a:t>
            </a:r>
            <a:r>
              <a:rPr lang="en-US" dirty="0" err="1" smtClean="0">
                <a:solidFill>
                  <a:schemeClr val="tx1"/>
                </a:solidFill>
              </a:rPr>
              <a:t>connectTo</a:t>
            </a:r>
            <a:r>
              <a:rPr lang="en-US" dirty="0" smtClean="0">
                <a:solidFill>
                  <a:schemeClr val="tx1"/>
                </a:solidFill>
              </a:rPr>
              <a:t>();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86600" y="1600200"/>
            <a:ext cx="2057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the outer reference is invisible in the definition of the inner class.  You can’t explicitly refer to outer.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248400" y="2590800"/>
            <a:ext cx="533400" cy="228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6477000" y="2667000"/>
            <a:ext cx="533400" cy="1108166"/>
          </a:xfrm>
          <a:custGeom>
            <a:avLst/>
            <a:gdLst>
              <a:gd name="connsiteX0" fmla="*/ 23948 w 402771"/>
              <a:gd name="connsiteY0" fmla="*/ 0 h 1045029"/>
              <a:gd name="connsiteX1" fmla="*/ 63137 w 402771"/>
              <a:gd name="connsiteY1" fmla="*/ 731520 h 1045029"/>
              <a:gd name="connsiteX2" fmla="*/ 402771 w 402771"/>
              <a:gd name="connsiteY2" fmla="*/ 1045029 h 1045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2771" h="1045029">
                <a:moveTo>
                  <a:pt x="23948" y="0"/>
                </a:moveTo>
                <a:cubicBezTo>
                  <a:pt x="11974" y="278674"/>
                  <a:pt x="0" y="557349"/>
                  <a:pt x="63137" y="731520"/>
                </a:cubicBezTo>
                <a:cubicBezTo>
                  <a:pt x="126274" y="905691"/>
                  <a:pt x="264522" y="975360"/>
                  <a:pt x="402771" y="1045029"/>
                </a:cubicBezTo>
              </a:path>
            </a:pathLst>
          </a:cu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2" grpId="0"/>
      <p:bldP spid="13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Copying a variable only copies the reference, the original variable and the copy refer to the same object, so changing one affects the other. </a:t>
            </a:r>
          </a:p>
          <a:p>
            <a:pPr lvl="1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Point original = new Point(1, 3);</a:t>
            </a:r>
          </a:p>
          <a:p>
            <a:pPr lvl="1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Point copy = original;</a:t>
            </a:r>
          </a:p>
          <a:p>
            <a:pPr lvl="1">
              <a:buNone/>
            </a:pP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copy.x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= 3;</a:t>
            </a:r>
          </a:p>
          <a:p>
            <a:pPr lvl="1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what’s in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original.x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?</a:t>
            </a: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5105400" y="5334000"/>
            <a:ext cx="1524000" cy="1066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 = 3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y = 3</a:t>
            </a:r>
          </a:p>
        </p:txBody>
      </p:sp>
      <p:sp>
        <p:nvSpPr>
          <p:cNvPr id="5" name="Rectangle 4"/>
          <p:cNvSpPr/>
          <p:nvPr/>
        </p:nvSpPr>
        <p:spPr>
          <a:xfrm>
            <a:off x="2209800" y="5181600"/>
            <a:ext cx="1219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09800" y="6172200"/>
            <a:ext cx="1219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066800" y="51816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original =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219200" y="6172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copy =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200400" y="5410200"/>
            <a:ext cx="1828800" cy="4572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3048000" y="6096000"/>
            <a:ext cx="1981200" cy="3810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want to make a copy of the object that begins its life being identical to original but whose state can diverge over time:</a:t>
            </a:r>
          </a:p>
          <a:p>
            <a:pPr lvl="1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Employee copy 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original.clone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1">
              <a:buNone/>
            </a:pP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copy.x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= 3; //original unchanged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105400" y="3810000"/>
            <a:ext cx="1524000" cy="1066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 = 1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y = 3</a:t>
            </a:r>
          </a:p>
        </p:txBody>
      </p:sp>
      <p:sp>
        <p:nvSpPr>
          <p:cNvPr id="5" name="Rectangle 4"/>
          <p:cNvSpPr/>
          <p:nvPr/>
        </p:nvSpPr>
        <p:spPr>
          <a:xfrm>
            <a:off x="2209800" y="3962400"/>
            <a:ext cx="1219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09800" y="5715000"/>
            <a:ext cx="1219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066800" y="39624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original =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219200" y="57150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copy =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200400" y="4191000"/>
            <a:ext cx="1905000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13" idx="1"/>
          </p:cNvCxnSpPr>
          <p:nvPr/>
        </p:nvCxnSpPr>
        <p:spPr>
          <a:xfrm>
            <a:off x="3048000" y="5943600"/>
            <a:ext cx="1981200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5029200" y="5410200"/>
            <a:ext cx="1524000" cy="1066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 = 3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y =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lone()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clone</a:t>
            </a:r>
            <a:r>
              <a:rPr lang="en-US" dirty="0" smtClean="0"/>
              <a:t> method is a </a:t>
            </a:r>
            <a:r>
              <a:rPr lang="en-US" i="1" dirty="0" smtClean="0"/>
              <a:t>protected</a:t>
            </a:r>
            <a:r>
              <a:rPr lang="en-US" dirty="0" smtClean="0"/>
              <a:t> method of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 So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clone() </a:t>
            </a:r>
            <a:r>
              <a:rPr lang="en-US" dirty="0" smtClean="0"/>
              <a:t>can only be called in side the class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 smtClean="0">
                <a:latin typeface="+mj-lt"/>
                <a:cs typeface="Courier New" pitchFamily="49" charset="0"/>
              </a:rPr>
              <a:t>.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The user of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Point </a:t>
            </a:r>
            <a:r>
              <a:rPr lang="en-US" dirty="0" smtClean="0">
                <a:latin typeface="+mj-lt"/>
                <a:cs typeface="Courier New" pitchFamily="49" charset="0"/>
              </a:rPr>
              <a:t>can’t make the call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original.clone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dirty="0" smtClean="0"/>
          </a:p>
          <a:p>
            <a:r>
              <a:rPr lang="en-US" dirty="0" smtClean="0"/>
              <a:t>Default implementation in Object is a </a:t>
            </a:r>
            <a:r>
              <a:rPr lang="en-US" i="1" dirty="0" smtClean="0"/>
              <a:t>shallow copy:</a:t>
            </a:r>
          </a:p>
          <a:p>
            <a:pPr lvl="1"/>
            <a:r>
              <a:rPr lang="en-US" dirty="0" smtClean="0"/>
              <a:t>It will make a field-by-field copy. </a:t>
            </a:r>
          </a:p>
          <a:p>
            <a:pPr lvl="1"/>
            <a:r>
              <a:rPr lang="en-US" dirty="0" smtClean="0"/>
              <a:t>If all the fields are basic types, then field copying is fine. </a:t>
            </a:r>
          </a:p>
          <a:p>
            <a:pPr lvl="1"/>
            <a:r>
              <a:rPr lang="en-US" dirty="0" smtClean="0"/>
              <a:t>If some of the fields contain references to </a:t>
            </a:r>
            <a:r>
              <a:rPr lang="en-US" dirty="0" err="1" smtClean="0"/>
              <a:t>subobjects</a:t>
            </a:r>
            <a:r>
              <a:rPr lang="en-US" dirty="0" smtClean="0"/>
              <a:t>, then field copying gives your another reference to the </a:t>
            </a:r>
            <a:r>
              <a:rPr lang="en-US" dirty="0" err="1" smtClean="0"/>
              <a:t>subobject</a:t>
            </a:r>
            <a:r>
              <a:rPr lang="en-US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Does Shallow Copy Matter?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depends…</a:t>
            </a:r>
          </a:p>
          <a:p>
            <a:r>
              <a:rPr lang="en-US" dirty="0" smtClean="0"/>
              <a:t>Sharing is “safe” if:</a:t>
            </a:r>
          </a:p>
          <a:p>
            <a:pPr lvl="1"/>
            <a:r>
              <a:rPr lang="en-US" dirty="0" smtClean="0"/>
              <a:t>If the shared </a:t>
            </a:r>
            <a:r>
              <a:rPr lang="en-US" dirty="0" err="1" smtClean="0"/>
              <a:t>subobject</a:t>
            </a:r>
            <a:r>
              <a:rPr lang="en-US" dirty="0" smtClean="0"/>
              <a:t> object is immutable, e.g. a String</a:t>
            </a:r>
          </a:p>
          <a:p>
            <a:pPr lvl="1"/>
            <a:r>
              <a:rPr lang="en-US" dirty="0" smtClean="0"/>
              <a:t>If the </a:t>
            </a:r>
            <a:r>
              <a:rPr lang="en-US" dirty="0" err="1" smtClean="0"/>
              <a:t>subobject</a:t>
            </a:r>
            <a:r>
              <a:rPr lang="en-US" dirty="0" smtClean="0"/>
              <a:t> remain constant throughout the lifetime of the object, with no </a:t>
            </a:r>
            <a:r>
              <a:rPr lang="en-US" dirty="0" err="1" smtClean="0"/>
              <a:t>mutators</a:t>
            </a:r>
            <a:r>
              <a:rPr lang="en-US" dirty="0" smtClean="0"/>
              <a:t> touching it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But frequently you want a </a:t>
            </a:r>
            <a:r>
              <a:rPr lang="en-US" i="1" dirty="0" smtClean="0"/>
              <a:t>deep copy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Redefining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clone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pPr marL="514350" indent="-514350"/>
            <a:r>
              <a:rPr lang="en-US" dirty="0" smtClean="0"/>
              <a:t>How: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Have the class implement the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lonable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+mj-lt"/>
                <a:cs typeface="Courier New" pitchFamily="49" charset="0"/>
              </a:rPr>
              <a:t>interface.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>
                <a:latin typeface="+mj-lt"/>
                <a:cs typeface="Courier New" pitchFamily="49" charset="0"/>
              </a:rPr>
              <a:t>Redefine the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clone</a:t>
            </a:r>
            <a:r>
              <a:rPr lang="en-US" dirty="0" smtClean="0"/>
              <a:t> method with the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dirty="0" smtClean="0"/>
              <a:t> access modifier.</a:t>
            </a:r>
          </a:p>
          <a:p>
            <a:pPr marL="914400" lvl="1" indent="-51435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class Employee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implements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Clonable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914400" lvl="1" indent="-51435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914400" lvl="1" indent="-51435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. . . </a:t>
            </a:r>
          </a:p>
          <a:p>
            <a:pPr marL="914400" lvl="1" indent="-51435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//raise visibility to public, change return type</a:t>
            </a:r>
          </a:p>
          <a:p>
            <a:pPr marL="914400" lvl="1" indent="-51435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Employee clone() throws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CloneNotSupportedException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914400" lvl="1" indent="-51435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914400" lvl="1" indent="-51435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return (Employee)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super.clone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914400" lvl="1" indent="-51435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914400" lvl="1" indent="-51435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3200" dirty="0" smtClean="0">
              <a:latin typeface="+mj-lt"/>
              <a:cs typeface="Courier New" pitchFamily="49" charset="0"/>
            </a:endParaRPr>
          </a:p>
          <a:p>
            <a:pPr marL="514350" indent="-514350">
              <a:buNone/>
            </a:pPr>
            <a:endParaRPr lang="en-US" dirty="0">
              <a:latin typeface="+mj-lt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 Deep Copying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914400" lvl="1" indent="-51435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class Employee implements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Clonable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914400" lvl="1" indent="-51435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914400" lvl="1" indent="-51435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. . . </a:t>
            </a:r>
          </a:p>
          <a:p>
            <a:pPr marL="914400" lvl="1" indent="-51435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914400" lvl="1" indent="-51435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public Employee clone() throws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CloneNotSupportedException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914400" lvl="1" indent="-51435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//call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object.clone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914400" lvl="1" indent="-51435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	Employee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theClone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(Employee)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super.clone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914400" lvl="1" indent="-514350"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914400" lvl="1" indent="-51435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//clone mutable fields</a:t>
            </a:r>
          </a:p>
          <a:p>
            <a:pPr marL="914400" lvl="1" indent="-51435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theClone.birthDay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(Date)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birthDay.clone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914400" lvl="1" indent="-514350"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914400" lvl="1" indent="-51435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//clone other mutable field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914400" lvl="1" indent="-51435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	. . . </a:t>
            </a:r>
          </a:p>
          <a:p>
            <a:pPr marL="914400" lvl="1" indent="-514350"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914400" lvl="1" indent="-51435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	return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theClone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914400" lvl="1" indent="-51435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914400" lvl="1" indent="-51435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public class List implements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Cloneable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{ </a:t>
            </a:r>
          </a:p>
          <a:p>
            <a:pPr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public List clone() throws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CloneNotSupportedException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{ 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		//same as return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super.clone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		</a:t>
            </a:r>
          </a:p>
          <a:p>
            <a:pPr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	List l = new List(); </a:t>
            </a:r>
          </a:p>
          <a:p>
            <a:pPr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l.head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head; </a:t>
            </a:r>
          </a:p>
          <a:p>
            <a:pPr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l.size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size; </a:t>
            </a:r>
          </a:p>
          <a:p>
            <a:pPr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	return l; </a:t>
            </a:r>
          </a:p>
          <a:p>
            <a:pPr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} 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}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public class List implements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Cloneable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{ 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	public List clone() throws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CloneNotSupportedException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{ </a:t>
            </a:r>
          </a:p>
          <a:p>
            <a:pPr marL="914400" lvl="1" indent="-51435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	List l = (List)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super.clone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914400" lvl="1" indent="-51435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l.head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head.clone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914400" lvl="1" indent="-51435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} 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public class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ListNode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implements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Cloneable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ListNode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clone() throws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CloneNotSupportedException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{ </a:t>
            </a:r>
          </a:p>
          <a:p>
            <a:pPr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ListNode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theClone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ListNode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super.clone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theClone.next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theClone.next.clone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(); //recursive</a:t>
            </a:r>
          </a:p>
          <a:p>
            <a:pPr marL="914400" lvl="1" indent="-51435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} 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Midterm 1 is tomorrow 11:00am – 1:00pm.</a:t>
            </a:r>
          </a:p>
          <a:p>
            <a:r>
              <a:rPr lang="en-US" dirty="0" smtClean="0"/>
              <a:t>Everything up to and including today’s material can appear on </a:t>
            </a:r>
            <a:r>
              <a:rPr lang="en-US" smtClean="0"/>
              <a:t>the test.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Cloning in the Subclass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j-lt"/>
                <a:cs typeface="Courier New" pitchFamily="49" charset="0"/>
              </a:rPr>
              <a:t>The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lone </a:t>
            </a:r>
            <a:r>
              <a:rPr lang="en-US" dirty="0" smtClean="0">
                <a:latin typeface="+mj-lt"/>
                <a:cs typeface="Courier New" pitchFamily="49" charset="0"/>
              </a:rPr>
              <a:t>method in the </a:t>
            </a:r>
            <a:r>
              <a:rPr lang="en-US" dirty="0" err="1" smtClean="0">
                <a:latin typeface="+mj-lt"/>
                <a:cs typeface="Courier New" pitchFamily="49" charset="0"/>
              </a:rPr>
              <a:t>superclass</a:t>
            </a:r>
            <a:r>
              <a:rPr lang="en-US" dirty="0" smtClean="0">
                <a:latin typeface="+mj-lt"/>
                <a:cs typeface="Courier New" pitchFamily="49" charset="0"/>
              </a:rPr>
              <a:t> may be sufficient if the additional state in the subclass are all primitive types.</a:t>
            </a:r>
          </a:p>
          <a:p>
            <a:r>
              <a:rPr lang="en-US" dirty="0" smtClean="0">
                <a:latin typeface="+mj-lt"/>
                <a:cs typeface="Courier New" pitchFamily="49" charset="0"/>
              </a:rPr>
              <a:t>If data fields in the subclass contain object reference, then you may want to redefine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clone().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cloneable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Cloneable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+mj-lt"/>
                <a:cs typeface="Courier New" pitchFamily="49" charset="0"/>
              </a:rPr>
              <a:t>doesn’t specify the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clone method,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clone </a:t>
            </a:r>
            <a:r>
              <a:rPr lang="en-US" dirty="0" smtClean="0">
                <a:latin typeface="+mj-lt"/>
                <a:cs typeface="Courier New" pitchFamily="49" charset="0"/>
              </a:rPr>
              <a:t>is a method defined in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Object.</a:t>
            </a:r>
          </a:p>
          <a:p>
            <a:r>
              <a:rPr lang="en-US" dirty="0" smtClean="0">
                <a:latin typeface="+mj-lt"/>
                <a:cs typeface="Courier New" pitchFamily="49" charset="0"/>
              </a:rPr>
              <a:t>In this case the interface acts as a </a:t>
            </a:r>
            <a:r>
              <a:rPr lang="en-US" i="1" dirty="0" smtClean="0">
                <a:latin typeface="+mj-lt"/>
                <a:cs typeface="Courier New" pitchFamily="49" charset="0"/>
              </a:rPr>
              <a:t>tag </a:t>
            </a:r>
            <a:r>
              <a:rPr lang="en-US" dirty="0" smtClean="0">
                <a:latin typeface="+mj-lt"/>
                <a:cs typeface="Courier New" pitchFamily="49" charset="0"/>
              </a:rPr>
              <a:t>, indicating that the class designer understands the cloning process.</a:t>
            </a:r>
          </a:p>
          <a:p>
            <a:r>
              <a:rPr lang="en-US" dirty="0" smtClean="0">
                <a:latin typeface="+mj-lt"/>
                <a:cs typeface="Courier New" pitchFamily="49" charset="0"/>
              </a:rPr>
              <a:t>Cloning is dangerous if care is not taken,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clone </a:t>
            </a:r>
            <a:r>
              <a:rPr lang="en-US" dirty="0" smtClean="0">
                <a:latin typeface="+mj-lt"/>
                <a:cs typeface="Courier New" pitchFamily="49" charset="0"/>
              </a:rPr>
              <a:t>method</a:t>
            </a:r>
            <a:r>
              <a:rPr lang="en-US" dirty="0" smtClean="0"/>
              <a:t> of the object class threatens to throw a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CloneNotSupportedException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+mj-lt"/>
                <a:cs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clone </a:t>
            </a:r>
            <a:r>
              <a:rPr lang="en-US" dirty="0" smtClean="0">
                <a:latin typeface="+mj-lt"/>
                <a:cs typeface="Courier New" pitchFamily="49" charset="0"/>
              </a:rPr>
              <a:t>is called on a class that doesn’t implement the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cloneable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+mj-lt"/>
                <a:cs typeface="Courier New" pitchFamily="49" charset="0"/>
              </a:rPr>
              <a:t>interface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for each </a:t>
            </a:r>
            <a:r>
              <a:rPr lang="en-US" dirty="0" smtClean="0">
                <a:cs typeface="Courier New" pitchFamily="49" charset="0"/>
              </a:rPr>
              <a:t>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Introduced in Java5.0 so you can loop over the elements in an array without having to fuss with index values: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for (</a:t>
            </a:r>
            <a:r>
              <a:rPr lang="en-US" sz="2400" i="1" dirty="0" smtClean="0">
                <a:latin typeface="Courier New" pitchFamily="49" charset="0"/>
                <a:cs typeface="Courier New" pitchFamily="49" charset="0"/>
              </a:rPr>
              <a:t>variable : array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) statement</a:t>
            </a:r>
          </a:p>
          <a:p>
            <a:r>
              <a:rPr lang="nn-NO" dirty="0" smtClean="0">
                <a:latin typeface="+mj-lt"/>
                <a:cs typeface="Courier New" pitchFamily="49" charset="0"/>
              </a:rPr>
              <a:t>Examples:</a:t>
            </a:r>
          </a:p>
          <a:p>
            <a:pPr lvl="1">
              <a:buNone/>
            </a:pPr>
            <a:r>
              <a:rPr lang="nn-NO" sz="1900" dirty="0" smtClean="0">
                <a:latin typeface="Courier New" pitchFamily="49" charset="0"/>
                <a:cs typeface="Courier New" pitchFamily="49" charset="0"/>
              </a:rPr>
              <a:t>int[] array = {7, 12, 3, 8, 4, 9}; </a:t>
            </a:r>
          </a:p>
          <a:p>
            <a:pPr lvl="1">
              <a:buNone/>
            </a:pPr>
            <a:r>
              <a:rPr lang="nn-NO" sz="1900" dirty="0" smtClean="0">
                <a:latin typeface="Courier New" pitchFamily="49" charset="0"/>
                <a:cs typeface="Courier New" pitchFamily="49" charset="0"/>
              </a:rPr>
              <a:t>for (int i : array) { //for each integer in array</a:t>
            </a:r>
          </a:p>
          <a:p>
            <a:pPr lvl="1">
              <a:buNone/>
            </a:pPr>
            <a:r>
              <a:rPr lang="nn-NO" sz="19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nn-NO" sz="1900" dirty="0" smtClean="0">
                <a:latin typeface="Courier New" pitchFamily="49" charset="0"/>
                <a:cs typeface="Courier New" pitchFamily="49" charset="0"/>
              </a:rPr>
              <a:t>System.out.print(i + " "); </a:t>
            </a:r>
          </a:p>
          <a:p>
            <a:pPr lvl="1">
              <a:buNone/>
            </a:pPr>
            <a:r>
              <a:rPr lang="nn-NO" sz="19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>
              <a:buNone/>
            </a:pP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None/>
            </a:pPr>
            <a:r>
              <a:rPr lang="en-US" sz="1900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1900" dirty="0" err="1" smtClean="0">
                <a:latin typeface="Courier New" pitchFamily="49" charset="0"/>
                <a:cs typeface="Courier New" pitchFamily="49" charset="0"/>
              </a:rPr>
              <a:t>concat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 = ""; </a:t>
            </a:r>
          </a:p>
          <a:p>
            <a:pPr>
              <a:buNone/>
            </a:pP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	 for (String s : </a:t>
            </a:r>
            <a:r>
              <a:rPr lang="en-US" sz="1900" dirty="0" err="1" smtClean="0">
                <a:latin typeface="Courier New" pitchFamily="49" charset="0"/>
                <a:cs typeface="Courier New" pitchFamily="49" charset="0"/>
              </a:rPr>
              <a:t>stringArray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) { //for each string in </a:t>
            </a:r>
            <a:r>
              <a:rPr lang="en-US" sz="1900" dirty="0" err="1" smtClean="0">
                <a:latin typeface="Courier New" pitchFamily="49" charset="0"/>
                <a:cs typeface="Courier New" pitchFamily="49" charset="0"/>
              </a:rPr>
              <a:t>StringArray</a:t>
            </a:r>
            <a:endParaRPr lang="en-US" sz="19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9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900" dirty="0" err="1" smtClean="0">
                <a:latin typeface="Courier New" pitchFamily="49" charset="0"/>
                <a:cs typeface="Courier New" pitchFamily="49" charset="0"/>
              </a:rPr>
              <a:t>concat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900" dirty="0" err="1" smtClean="0">
                <a:latin typeface="Courier New" pitchFamily="49" charset="0"/>
                <a:cs typeface="Courier New" pitchFamily="49" charset="0"/>
              </a:rPr>
              <a:t>concat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 + s; </a:t>
            </a:r>
          </a:p>
          <a:p>
            <a:pPr>
              <a:buNone/>
            </a:pPr>
            <a:r>
              <a:rPr lang="en-US" sz="1900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9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Enum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Before Java 5, the standard way of representing enumerating was using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public static final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SEASON_WINTER = 0; </a:t>
            </a: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public static final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SEASON_SPRING = 1; </a:t>
            </a: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public static final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SEASON_SUMMER = 2; </a:t>
            </a: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public static final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SEASON_FALL = 3;</a:t>
            </a:r>
          </a:p>
          <a:p>
            <a:r>
              <a:rPr lang="en-US" dirty="0" smtClean="0">
                <a:latin typeface="+mj-lt"/>
                <a:cs typeface="Courier New" pitchFamily="49" charset="0"/>
              </a:rPr>
              <a:t>Problems:</a:t>
            </a:r>
          </a:p>
          <a:p>
            <a:pPr lvl="1"/>
            <a:r>
              <a:rPr lang="en-US" sz="2400" dirty="0" smtClean="0">
                <a:latin typeface="+mj-lt"/>
                <a:cs typeface="Courier New" pitchFamily="49" charset="0"/>
              </a:rPr>
              <a:t>Not type safe: We can pass in any integer or add any two seasons</a:t>
            </a:r>
          </a:p>
          <a:p>
            <a:pPr lvl="1"/>
            <a:r>
              <a:rPr lang="en-US" sz="2400" dirty="0" smtClean="0">
                <a:latin typeface="+mj-lt"/>
                <a:cs typeface="Courier New" pitchFamily="49" charset="0"/>
              </a:rPr>
              <a:t>No namespace: we need to prefix the constant with a string (SEASON_) to avoid collision. </a:t>
            </a:r>
          </a:p>
          <a:p>
            <a:pPr lvl="1"/>
            <a:r>
              <a:rPr lang="en-US" sz="2400" dirty="0" smtClean="0">
                <a:latin typeface="+mj-lt"/>
                <a:cs typeface="Courier New" pitchFamily="49" charset="0"/>
              </a:rPr>
              <a:t>Print values are uninformative: you get a number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num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enum</a:t>
            </a:r>
            <a:r>
              <a:rPr lang="en-US" i="1" dirty="0" smtClean="0"/>
              <a:t> type</a:t>
            </a:r>
            <a:r>
              <a:rPr lang="en-US" dirty="0" smtClean="0"/>
              <a:t> is a class whose </a:t>
            </a:r>
            <a:r>
              <a:rPr lang="en-US" i="1" dirty="0" smtClean="0"/>
              <a:t>fields</a:t>
            </a:r>
            <a:r>
              <a:rPr lang="en-US" dirty="0" smtClean="0"/>
              <a:t> consist of a fixed set of constants. 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compass directions (values of NORTH, SOUTH, EAST, and WEST) </a:t>
            </a:r>
          </a:p>
          <a:p>
            <a:pPr lvl="1"/>
            <a:r>
              <a:rPr lang="en-US" dirty="0" smtClean="0"/>
              <a:t>days of the week.</a:t>
            </a:r>
          </a:p>
          <a:p>
            <a:r>
              <a:rPr lang="en-US" dirty="0" smtClean="0"/>
              <a:t>Define an </a:t>
            </a:r>
            <a:r>
              <a:rPr lang="en-US" dirty="0" err="1" smtClean="0"/>
              <a:t>enum</a:t>
            </a:r>
            <a:r>
              <a:rPr lang="en-US" dirty="0" smtClean="0"/>
              <a:t> type by using the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enum</a:t>
            </a:r>
            <a:r>
              <a:rPr lang="en-US" dirty="0" smtClean="0"/>
              <a:t> keyword: 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700" dirty="0" err="1" smtClean="0">
                <a:latin typeface="Courier New" pitchFamily="49" charset="0"/>
                <a:cs typeface="Courier New" pitchFamily="49" charset="0"/>
              </a:rPr>
              <a:t>enum</a:t>
            </a: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 Day { </a:t>
            </a:r>
          </a:p>
          <a:p>
            <a:pPr>
              <a:buNone/>
            </a:pPr>
            <a:r>
              <a:rPr lang="en-US" sz="17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	SUNDAY, MONDAY, TUESDAY, WEDNESDAY, THURSDAY, FRIDAY, 	SATURDAY </a:t>
            </a:r>
          </a:p>
          <a:p>
            <a:pPr>
              <a:buNone/>
            </a:pPr>
            <a:r>
              <a:rPr lang="en-US" sz="17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} 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num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enum</a:t>
            </a:r>
            <a:r>
              <a:rPr lang="en-US" dirty="0" smtClean="0"/>
              <a:t> class body can include methods and other fields. </a:t>
            </a:r>
          </a:p>
          <a:p>
            <a:r>
              <a:rPr lang="en-US" dirty="0" smtClean="0"/>
              <a:t>The compiler automatically adds some special methods when it creates an </a:t>
            </a:r>
            <a:r>
              <a:rPr lang="en-US" dirty="0" err="1" smtClean="0"/>
              <a:t>enum</a:t>
            </a:r>
            <a:r>
              <a:rPr lang="en-US" dirty="0" smtClean="0"/>
              <a:t>. </a:t>
            </a:r>
          </a:p>
          <a:p>
            <a:pPr lvl="1"/>
            <a:r>
              <a:rPr lang="en-US" dirty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alues </a:t>
            </a:r>
            <a:r>
              <a:rPr lang="en-US" dirty="0" smtClean="0"/>
              <a:t>returns an array containing all of the values of the </a:t>
            </a:r>
            <a:r>
              <a:rPr lang="en-US" dirty="0" err="1" smtClean="0"/>
              <a:t>enum</a:t>
            </a:r>
            <a:r>
              <a:rPr lang="en-US" dirty="0" smtClean="0"/>
              <a:t> in the order they are declared. </a:t>
            </a:r>
          </a:p>
          <a:p>
            <a:pPr lvl="1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for (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Day 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Day.values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()) {</a:t>
            </a:r>
          </a:p>
          <a:p>
            <a:pPr lvl="1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 	. . .  </a:t>
            </a:r>
          </a:p>
          <a:p>
            <a:pPr lvl="1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 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public class Card { </a:t>
            </a:r>
          </a:p>
          <a:p>
            <a:pPr lvl="1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enum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Rank { DEUCE, THREE, FOUR, FIVE, SIX, SEVEN, EIGHT, NINE, TEN, JACK, QUEEN, KING, ACE } </a:t>
            </a:r>
          </a:p>
          <a:p>
            <a:pPr lvl="1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enum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Suit { CLUBS, DIAMONDS, HEARTS, SPADES }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private final Rank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rank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private final Suit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suit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lvl="1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private Card(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Rank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rank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Suit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suit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{ </a:t>
            </a:r>
          </a:p>
          <a:p>
            <a:pPr lvl="1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this.rank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rank; </a:t>
            </a:r>
          </a:p>
          <a:p>
            <a:pPr lvl="1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this.suit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suit; 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 </a:t>
            </a:r>
          </a:p>
          <a:p>
            <a:pPr lvl="1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public String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 { </a:t>
            </a:r>
          </a:p>
          <a:p>
            <a:pPr lvl="1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 rank + " of " + suit; 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. . . 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Head First Java:</a:t>
            </a:r>
          </a:p>
          <a:p>
            <a:pPr lvl="1"/>
            <a:r>
              <a:rPr lang="en-US" dirty="0" smtClean="0"/>
              <a:t>pp </a:t>
            </a:r>
            <a:r>
              <a:rPr lang="en-US" dirty="0" smtClean="0"/>
              <a:t>376 – 386, </a:t>
            </a:r>
            <a:r>
              <a:rPr lang="en-US" dirty="0" smtClean="0"/>
              <a:t>671 – 672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eturns</a:t>
            </a:r>
            <a:r>
              <a:rPr lang="en-US" dirty="0" smtClean="0"/>
              <a:t> in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finally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06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try { </a:t>
            </a: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statementX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return 1; </a:t>
            </a: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} catch 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SomeException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e) { 	</a:t>
            </a: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e.printStackTrace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(); </a:t>
            </a: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return 2; </a:t>
            </a: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} finally { </a:t>
            </a: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f.close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(); </a:t>
            </a: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return 3; </a:t>
            </a:r>
          </a:p>
          <a:p>
            <a:pPr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0"/>
            <a:r>
              <a:rPr lang="en-US" sz="2800" dirty="0">
                <a:solidFill>
                  <a:prstClr val="black"/>
                </a:solidFill>
              </a:rPr>
              <a:t>The finally clause is executed regardless whether an exception is thrown or not. </a:t>
            </a:r>
            <a:r>
              <a:rPr lang="en-US" sz="2800" dirty="0" smtClean="0">
                <a:solidFill>
                  <a:prstClr val="black"/>
                </a:solidFill>
              </a:rPr>
              <a:t>So in the above, the code always returns 3.</a:t>
            </a:r>
            <a:endParaRPr lang="en-US" sz="2800" dirty="0">
              <a:solidFill>
                <a:prstClr val="black"/>
              </a:solidFill>
            </a:endParaRPr>
          </a:p>
          <a:p>
            <a:pPr>
              <a:buNone/>
            </a:pP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Exceptions Inside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catch</a:t>
            </a:r>
            <a:r>
              <a:rPr lang="en-US" dirty="0" smtClean="0"/>
              <a:t> and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finally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 exception thrown in a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catch</a:t>
            </a:r>
            <a:r>
              <a:rPr lang="en-US" dirty="0" smtClean="0"/>
              <a:t> clause will proceed as usual, but the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finally</a:t>
            </a:r>
            <a:r>
              <a:rPr lang="en-US" dirty="0" smtClean="0"/>
              <a:t> clause will still get executed before the exception goes on.</a:t>
            </a:r>
          </a:p>
          <a:p>
            <a:r>
              <a:rPr lang="en-US" dirty="0" smtClean="0"/>
              <a:t>An exception thrown in a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finally</a:t>
            </a:r>
            <a:r>
              <a:rPr lang="en-US" dirty="0" smtClean="0"/>
              <a:t>  </a:t>
            </a:r>
            <a:r>
              <a:rPr lang="en-US" dirty="0" smtClean="0"/>
              <a:t>clause replaces the old exception, and the method ends immediately. </a:t>
            </a:r>
          </a:p>
          <a:p>
            <a:r>
              <a:rPr lang="en-US" dirty="0" smtClean="0"/>
              <a:t>You can also put a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try </a:t>
            </a:r>
            <a:r>
              <a:rPr lang="en-US" dirty="0" smtClean="0"/>
              <a:t>clause inside a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catch</a:t>
            </a:r>
            <a:r>
              <a:rPr lang="en-US" dirty="0" smtClean="0"/>
              <a:t> </a:t>
            </a:r>
            <a:r>
              <a:rPr lang="en-US" dirty="0" smtClean="0"/>
              <a:t>or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finally</a:t>
            </a:r>
            <a:r>
              <a:rPr lang="en-US" dirty="0" smtClean="0"/>
              <a:t> clause.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Inheritance with Exceptions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class parent {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void f() { . . . }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//Compiler Error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class child extends parent {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void f() 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throws </a:t>
            </a:r>
            <a:r>
              <a:rPr lang="en-US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IOException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 . . . 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 smtClean="0">
                <a:latin typeface="+mj-lt"/>
                <a:cs typeface="Courier New" pitchFamily="49" charset="0"/>
              </a:rPr>
              <a:t>Why? </a:t>
            </a:r>
          </a:p>
          <a:p>
            <a:pPr lvl="1"/>
            <a:r>
              <a:rPr lang="en-US" sz="2000" dirty="0" smtClean="0">
                <a:latin typeface="+mj-lt"/>
                <a:cs typeface="Courier New" pitchFamily="49" charset="0"/>
              </a:rPr>
              <a:t>Substitution rule.</a:t>
            </a:r>
          </a:p>
          <a:p>
            <a:r>
              <a:rPr lang="en-US" sz="2400" dirty="0" smtClean="0">
                <a:latin typeface="+mj-lt"/>
                <a:cs typeface="Courier New" pitchFamily="49" charset="0"/>
              </a:rPr>
              <a:t>Rule: In the overriding method in the child class cannot expand the set of checked exception thrown by the original method in the parent class.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nested class is a class that is defined inside another class.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class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OuterClass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{ </a:t>
            </a:r>
          </a:p>
          <a:p>
            <a:pPr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... </a:t>
            </a:r>
          </a:p>
          <a:p>
            <a:pPr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class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NestedClass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{ </a:t>
            </a:r>
          </a:p>
          <a:p>
            <a:pPr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... </a:t>
            </a:r>
          </a:p>
          <a:p>
            <a:pPr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} </a:t>
            </a:r>
          </a:p>
          <a:p>
            <a:pPr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 smtClean="0"/>
              <a:t>Two types:</a:t>
            </a:r>
          </a:p>
          <a:p>
            <a:pPr lvl="1"/>
            <a:r>
              <a:rPr lang="en-US" dirty="0" smtClean="0"/>
              <a:t>Static </a:t>
            </a:r>
          </a:p>
          <a:p>
            <a:pPr lvl="1"/>
            <a:r>
              <a:rPr lang="en-US" dirty="0" smtClean="0"/>
              <a:t>Non-static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Nested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06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 static nested class interacts with the instance members of its outer class (and other classes) just like any other top-level class.</a:t>
            </a:r>
          </a:p>
          <a:p>
            <a:r>
              <a:rPr lang="en-US" dirty="0" smtClean="0"/>
              <a:t>Why bother?</a:t>
            </a:r>
          </a:p>
          <a:p>
            <a:pPr lvl="1"/>
            <a:r>
              <a:rPr lang="en-US" dirty="0" smtClean="0"/>
              <a:t>The nested class might be </a:t>
            </a:r>
            <a:r>
              <a:rPr lang="en-US" dirty="0"/>
              <a:t>used only in </a:t>
            </a:r>
            <a:r>
              <a:rPr lang="en-US" dirty="0" smtClean="0"/>
              <a:t>the implementation </a:t>
            </a:r>
            <a:r>
              <a:rPr lang="en-US" dirty="0"/>
              <a:t>of the </a:t>
            </a:r>
            <a:r>
              <a:rPr lang="en-US" dirty="0" err="1" smtClean="0"/>
              <a:t>outerclass</a:t>
            </a:r>
            <a:r>
              <a:rPr lang="en-US" dirty="0"/>
              <a:t> </a:t>
            </a:r>
            <a:r>
              <a:rPr lang="en-US" dirty="0" smtClean="0"/>
              <a:t>-- </a:t>
            </a:r>
            <a:r>
              <a:rPr lang="en-US" dirty="0"/>
              <a:t>a</a:t>
            </a:r>
            <a:r>
              <a:rPr lang="en-US" dirty="0" smtClean="0"/>
              <a:t>void name clashes or “pollution of the name space” with names that will never be used anywhere else.</a:t>
            </a:r>
            <a:endParaRPr lang="en-US" dirty="0"/>
          </a:p>
          <a:p>
            <a:pPr lvl="1"/>
            <a:r>
              <a:rPr lang="en-US" dirty="0" smtClean="0"/>
              <a:t>The nested class is </a:t>
            </a:r>
            <a:r>
              <a:rPr lang="en-US" dirty="0"/>
              <a:t>conceptually “subservient” to the </a:t>
            </a:r>
            <a:r>
              <a:rPr lang="en-US" dirty="0" err="1" smtClean="0"/>
              <a:t>outerclass</a:t>
            </a:r>
            <a:r>
              <a:rPr lang="en-US" dirty="0" smtClean="0"/>
              <a:t> -- group classes and provide better encapsulation.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Nested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06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class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OuterClass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 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	private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SomeClass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outerField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	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	private void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outerMethod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 { . . . }	</a:t>
            </a:r>
          </a:p>
          <a:p>
            <a:pPr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static class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StaticNestedClass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 ... }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2000" dirty="0" smtClean="0">
                <a:latin typeface="+mj-lt"/>
                <a:cs typeface="Courier New" pitchFamily="49" charset="0"/>
              </a:rPr>
              <a:t>Like static fields and methods,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StaticNestedClass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+mj-lt"/>
                <a:cs typeface="Courier New" pitchFamily="49" charset="0"/>
              </a:rPr>
              <a:t>is associated with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OuterClass</a:t>
            </a:r>
            <a:r>
              <a:rPr lang="en-US" sz="2000" dirty="0" smtClean="0">
                <a:latin typeface="+mj-lt"/>
                <a:cs typeface="Courier New" pitchFamily="49" charset="0"/>
              </a:rPr>
              <a:t>, i.e. to create an object of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StaticNestedClass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 </a:t>
            </a:r>
            <a:endParaRPr lang="en-US" sz="2000" dirty="0" smtClean="0">
              <a:latin typeface="+mj-lt"/>
              <a:cs typeface="Courier New" pitchFamily="49" charset="0"/>
            </a:endParaRPr>
          </a:p>
          <a:p>
            <a:pPr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OuterClass.StaticNestedClass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nestedObject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= new 								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OuterClass.StaticNestedClass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>
                <a:latin typeface="+mj-lt"/>
                <a:cs typeface="Courier New" pitchFamily="49" charset="0"/>
              </a:rPr>
              <a:t>Like static class methods,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StaticNestedClass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+mj-lt"/>
                <a:cs typeface="Courier New" pitchFamily="49" charset="0"/>
              </a:rPr>
              <a:t>cannot refer to the private instance field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outerField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latin typeface="+mj-lt"/>
                <a:cs typeface="Courier New" pitchFamily="49" charset="0"/>
              </a:rPr>
              <a:t>or the method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outerMethod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+mj-lt"/>
                <a:cs typeface="Courier New" pitchFamily="49" charset="0"/>
              </a:rPr>
              <a:t>defined in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OuterClass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.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3962400" cy="4953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b="0" dirty="0" smtClean="0">
                <a:latin typeface="Courier New" pitchFamily="49" charset="0"/>
                <a:cs typeface="Courier New" pitchFamily="49" charset="0"/>
              </a:rPr>
              <a:t>//List.java</a:t>
            </a:r>
          </a:p>
          <a:p>
            <a:pPr>
              <a:buNone/>
            </a:pPr>
            <a:r>
              <a:rPr lang="en-US" sz="1600" b="0" dirty="0" smtClean="0">
                <a:latin typeface="Courier New" pitchFamily="49" charset="0"/>
                <a:cs typeface="Courier New" pitchFamily="49" charset="0"/>
              </a:rPr>
              <a:t>public class List {</a:t>
            </a:r>
          </a:p>
          <a:p>
            <a:pPr>
              <a:buNone/>
            </a:pPr>
            <a:r>
              <a:rPr lang="en-US" sz="1600" b="0" dirty="0" smtClean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sz="1600" b="0" dirty="0" err="1" smtClean="0">
                <a:latin typeface="Courier New" pitchFamily="49" charset="0"/>
                <a:cs typeface="Courier New" pitchFamily="49" charset="0"/>
              </a:rPr>
              <a:t>ListNode</a:t>
            </a:r>
            <a:r>
              <a:rPr lang="en-US" sz="1600" b="0" dirty="0" smtClean="0">
                <a:latin typeface="Courier New" pitchFamily="49" charset="0"/>
                <a:cs typeface="Courier New" pitchFamily="49" charset="0"/>
              </a:rPr>
              <a:t> head;</a:t>
            </a:r>
          </a:p>
          <a:p>
            <a:pPr>
              <a:buNone/>
            </a:pPr>
            <a:r>
              <a:rPr lang="en-US" sz="1600" b="0" dirty="0" smtClean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sz="1600" b="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0" dirty="0" smtClean="0">
                <a:latin typeface="Courier New" pitchFamily="49" charset="0"/>
                <a:cs typeface="Courier New" pitchFamily="49" charset="0"/>
              </a:rPr>
              <a:t> size; </a:t>
            </a:r>
          </a:p>
          <a:p>
            <a:pPr>
              <a:buNone/>
            </a:pPr>
            <a:endParaRPr lang="en-US" sz="1600" b="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b="0" dirty="0" smtClean="0">
                <a:latin typeface="Courier New" pitchFamily="49" charset="0"/>
                <a:cs typeface="Courier New" pitchFamily="49" charset="0"/>
              </a:rPr>
              <a:t>	public List() {</a:t>
            </a:r>
          </a:p>
          <a:p>
            <a:pPr>
              <a:buNone/>
            </a:pPr>
            <a:r>
              <a:rPr lang="en-US" sz="1600" b="0" dirty="0" smtClean="0">
                <a:latin typeface="Courier New" pitchFamily="49" charset="0"/>
                <a:cs typeface="Courier New" pitchFamily="49" charset="0"/>
              </a:rPr>
              <a:t>		head = null;</a:t>
            </a:r>
          </a:p>
          <a:p>
            <a:pPr>
              <a:buNone/>
            </a:pPr>
            <a:r>
              <a:rPr lang="en-US" sz="1600" b="0" dirty="0" smtClean="0">
                <a:latin typeface="Courier New" pitchFamily="49" charset="0"/>
                <a:cs typeface="Courier New" pitchFamily="49" charset="0"/>
              </a:rPr>
              <a:t>		size = 0;</a:t>
            </a:r>
          </a:p>
          <a:p>
            <a:pPr>
              <a:buNone/>
            </a:pPr>
            <a:r>
              <a:rPr lang="en-US" sz="1600" b="0" dirty="0" smtClean="0">
                <a:latin typeface="Courier New" pitchFamily="49" charset="0"/>
                <a:cs typeface="Courier New" pitchFamily="49" charset="0"/>
              </a:rPr>
              <a:t>	}	</a:t>
            </a:r>
          </a:p>
          <a:p>
            <a:pPr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 . . . </a:t>
            </a:r>
            <a:endParaRPr lang="en-US" sz="1600" b="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//ListNode.java, global</a:t>
            </a:r>
            <a:br>
              <a:rPr lang="en-US" sz="16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//visibility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ListNode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item;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	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ListNode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next;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sz="1600" b="0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6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733800" y="1600200"/>
            <a:ext cx="51816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//List.java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public class List {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private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ListNode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head;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private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size;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public List() {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	head = null;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	size = 0;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}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	 . . 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//now only visible inside List</a:t>
            </a:r>
            <a:endParaRPr kumimoji="0" lang="en-US" sz="2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private static class 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ListNode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item;</a:t>
            </a:r>
          </a:p>
          <a:p>
            <a:pPr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 	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ListNode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next;</a:t>
            </a:r>
          </a:p>
          <a:p>
            <a:pPr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1562</TotalTime>
  <Words>916</Words>
  <Application>Microsoft Office PowerPoint</Application>
  <PresentationFormat>On-screen Show (4:3)</PresentationFormat>
  <Paragraphs>286</Paragraphs>
  <Slides>27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CS 61B Data Structures and Programming Methodology </vt:lpstr>
      <vt:lpstr>Announcement</vt:lpstr>
      <vt:lpstr>returns in finally</vt:lpstr>
      <vt:lpstr>Exceptions Inside catch and finally</vt:lpstr>
      <vt:lpstr>Inheritance with Exceptions</vt:lpstr>
      <vt:lpstr>Nested Classes</vt:lpstr>
      <vt:lpstr>Static Nested Class</vt:lpstr>
      <vt:lpstr>Static Nested Class</vt:lpstr>
      <vt:lpstr>Example</vt:lpstr>
      <vt:lpstr>Inner classes</vt:lpstr>
      <vt:lpstr>Example</vt:lpstr>
      <vt:lpstr>Cloning</vt:lpstr>
      <vt:lpstr>Cloning</vt:lpstr>
      <vt:lpstr>clone()</vt:lpstr>
      <vt:lpstr>Does Shallow Copy Matter?</vt:lpstr>
      <vt:lpstr>Redefining clone </vt:lpstr>
      <vt:lpstr>Implement Deep Copying</vt:lpstr>
      <vt:lpstr>Another Example</vt:lpstr>
      <vt:lpstr>Another Example</vt:lpstr>
      <vt:lpstr>Cloning in the Subclass</vt:lpstr>
      <vt:lpstr>cloneable Interface</vt:lpstr>
      <vt:lpstr>for each Loop</vt:lpstr>
      <vt:lpstr>Enum</vt:lpstr>
      <vt:lpstr>enum</vt:lpstr>
      <vt:lpstr>enum</vt:lpstr>
      <vt:lpstr>Slide 26</vt:lpstr>
      <vt:lpstr>Reading</vt:lpstr>
    </vt:vector>
  </TitlesOfParts>
  <Company>UC Berkeley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61B Data Structures and Programming Methodology </dc:title>
  <dc:creator>David Qin Sun</dc:creator>
  <cp:lastModifiedBy>David Qin Sun</cp:lastModifiedBy>
  <cp:revision>249</cp:revision>
  <dcterms:created xsi:type="dcterms:W3CDTF">2008-07-07T05:47:18Z</dcterms:created>
  <dcterms:modified xsi:type="dcterms:W3CDTF">2008-07-08T07:49:46Z</dcterms:modified>
</cp:coreProperties>
</file>