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358" r:id="rId3"/>
    <p:sldId id="359" r:id="rId4"/>
    <p:sldId id="366" r:id="rId5"/>
    <p:sldId id="371" r:id="rId6"/>
    <p:sldId id="374" r:id="rId7"/>
    <p:sldId id="400" r:id="rId8"/>
    <p:sldId id="401" r:id="rId9"/>
    <p:sldId id="399" r:id="rId10"/>
    <p:sldId id="373" r:id="rId11"/>
    <p:sldId id="375" r:id="rId12"/>
    <p:sldId id="379" r:id="rId13"/>
    <p:sldId id="376" r:id="rId14"/>
    <p:sldId id="393" r:id="rId15"/>
    <p:sldId id="377" r:id="rId16"/>
    <p:sldId id="380" r:id="rId17"/>
    <p:sldId id="381" r:id="rId18"/>
    <p:sldId id="395" r:id="rId19"/>
    <p:sldId id="396" r:id="rId20"/>
    <p:sldId id="397" r:id="rId21"/>
    <p:sldId id="394" r:id="rId22"/>
    <p:sldId id="398" r:id="rId23"/>
    <p:sldId id="34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3214" autoAdjust="0"/>
  </p:normalViewPr>
  <p:slideViewPr>
    <p:cSldViewPr>
      <p:cViewPr varScale="1">
        <p:scale>
          <a:sx n="86" d="100"/>
          <a:sy n="86" d="100"/>
        </p:scale>
        <p:origin x="-9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1806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0B012-6954-4054-8E16-C0D348D89C5A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DD738-DAF3-4059-8149-D2C05A284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F6859-3855-4D5F-9408-AD52691C7547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A8F25-A8A1-4D59-8210-D3DDA74BF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5C135-7C14-4AB1-8213-04BF9EADC14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8F25-A8A1-4D59-8210-D3DDA74BF6E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283A-41C7-477E-B0BA-5D9CA7DEEC65}" type="datetimeFigureOut">
              <a:rPr lang="en-US" smtClean="0"/>
              <a:pPr/>
              <a:t>7/20/2008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1B3FF-6060-48F5-82DA-C228D79FB9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61B Data Structures and Programming Methodology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July 21, 2008</a:t>
            </a:r>
          </a:p>
          <a:p>
            <a:r>
              <a:rPr lang="en-US" dirty="0" smtClean="0"/>
              <a:t>David Sun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get constant-time lookup, need to keep #buckets within constant factor of #items.</a:t>
            </a:r>
          </a:p>
          <a:p>
            <a:r>
              <a:rPr lang="en-US" dirty="0" smtClean="0"/>
              <a:t>Sometimes we can't predict in advance how many entries we'll need to store. </a:t>
            </a:r>
          </a:p>
          <a:p>
            <a:pPr lvl="1"/>
            <a:r>
              <a:rPr lang="en-US" dirty="0" smtClean="0"/>
              <a:t>If the load factor n/N (entries per bucket) gets too large, we are in danger of losing constant-time performance.</a:t>
            </a:r>
          </a:p>
          <a:p>
            <a:r>
              <a:rPr lang="en-US" dirty="0" smtClean="0"/>
              <a:t>Enlarge the hash table when the load factor gets higher than some limit (typically larger than 0.75). </a:t>
            </a:r>
          </a:p>
          <a:p>
            <a:pPr lvl="1"/>
            <a:r>
              <a:rPr lang="en-US" dirty="0" smtClean="0"/>
              <a:t>Allocate a new array (typically at least twice as long as the old)</a:t>
            </a:r>
          </a:p>
          <a:p>
            <a:pPr lvl="1"/>
            <a:r>
              <a:rPr lang="en-US" dirty="0" smtClean="0"/>
              <a:t>Walk through all the entries in the old array and rehash them into the new. </a:t>
            </a:r>
          </a:p>
          <a:p>
            <a:pPr lvl="1"/>
            <a:r>
              <a:rPr lang="en-US" dirty="0" smtClean="0"/>
              <a:t>This operation costs constant time per item.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list that you can only put and take elements from one end.</a:t>
            </a:r>
          </a:p>
          <a:p>
            <a:pPr lvl="1"/>
            <a:r>
              <a:rPr lang="en-US" dirty="0" smtClean="0"/>
              <a:t>Think about a stack of papers, or plates in a restaurant, or boxes in a garage or closet. </a:t>
            </a:r>
          </a:p>
          <a:p>
            <a:r>
              <a:rPr lang="en-US" dirty="0" smtClean="0"/>
              <a:t>Main Operations</a:t>
            </a:r>
          </a:p>
          <a:p>
            <a:pPr lvl="1"/>
            <a:r>
              <a:rPr lang="en-US" dirty="0" smtClean="0"/>
              <a:t>Push a new item onto the top of the stack;</a:t>
            </a:r>
          </a:p>
          <a:p>
            <a:pPr lvl="1"/>
            <a:r>
              <a:rPr lang="en-US" dirty="0" smtClean="0"/>
              <a:t>Pop the top item off the stack;</a:t>
            </a:r>
          </a:p>
          <a:p>
            <a:pPr lvl="1"/>
            <a:r>
              <a:rPr lang="en-US" dirty="0" smtClean="0"/>
              <a:t>Peek at the top  item of the stack.</a:t>
            </a:r>
          </a:p>
          <a:p>
            <a:r>
              <a:rPr lang="en-US" dirty="0" smtClean="0"/>
              <a:t>In any reasonable implementation, all these operations run in </a:t>
            </a:r>
            <a:r>
              <a:rPr lang="en-US" i="1" dirty="0" smtClean="0"/>
              <a:t>O(1)</a:t>
            </a:r>
            <a:r>
              <a:rPr lang="en-US" dirty="0" smtClean="0"/>
              <a:t> time, e.g., using a linked list (see the text book for an implementation).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interface Stack {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size();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void push(Object item); public Object pop() throws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EmptyStackException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Object top() throws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EmptyStackException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parsing an arithmetic expression, the compiler needs to verifying matched parentheses like 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{[(){[]}]()}</a:t>
            </a:r>
            <a:r>
              <a:rPr lang="en-US" dirty="0" smtClean="0"/>
              <a:t>“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Scan through the String, character by character.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you encounter a lefty '{', '[', or '(‘ push it onto the stack.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you encounter a righty, pop its counterpart from top the stack, and check that they match.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there's a mismatch or exception, or if the stack is not empty when you reach the end of the string, the parentheses are not properly matched.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Application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219200"/>
            <a:ext cx="457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void procedure1()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procedure2();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void procedure2()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procedure3();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/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void procedure3() {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procedure4();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 marL="342900" indent="-342900"/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/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Each procedure call pushes the place in the program to return to on a stack maintained by the operating system.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Each procedure return pops the stack to find out where to return to. </a:t>
            </a:r>
            <a:endParaRPr lang="en-US" sz="20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3925" y="1466850"/>
            <a:ext cx="2657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2057400"/>
            <a:ext cx="2657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33925" y="2819400"/>
            <a:ext cx="2657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925" y="3886200"/>
            <a:ext cx="2657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629150"/>
            <a:ext cx="26574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5238750"/>
            <a:ext cx="26574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7467600" y="13716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Procedure 1 calls procedure 2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467600" y="2057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Procedure 2 calls procedure 3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543800" y="2819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Procedure 3 calls procedure 4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7543800" y="3810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Procedure 4 returns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44958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Procedure 3 returns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7543800" y="5105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Procedure 2 returns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queue is a list where you can only insert and delete items from the front and the end, not the middle.</a:t>
            </a:r>
          </a:p>
          <a:p>
            <a:r>
              <a:rPr lang="en-US" dirty="0" smtClean="0"/>
              <a:t>Main operations: 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 an item at the back of the queue; 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 the item at the front; </a:t>
            </a:r>
          </a:p>
          <a:p>
            <a:pPr lvl="1"/>
            <a:r>
              <a:rPr lang="en-US" dirty="0" smtClean="0"/>
              <a:t>Examine the "front" item. </a:t>
            </a:r>
          </a:p>
          <a:p>
            <a:r>
              <a:rPr lang="en-US" dirty="0" smtClean="0"/>
              <a:t>In any reasonable implementation, all these methods run in O(1) time, e.g., using a linked list with a tail pointer.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public interface Queue {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size();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enqueue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(Object item); public Object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dequeue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 throws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EmptyQueueException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Object front() throws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EmptyQueueException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Printer queues. </a:t>
            </a:r>
          </a:p>
          <a:p>
            <a:pPr lvl="1"/>
            <a:r>
              <a:rPr lang="en-US" dirty="0" smtClean="0"/>
              <a:t>When you submit a job to be printed at a selected printer, your job goes into a queue. </a:t>
            </a:r>
          </a:p>
          <a:p>
            <a:pPr lvl="1"/>
            <a:r>
              <a:rPr lang="en-US" dirty="0" smtClean="0"/>
              <a:t>When the printer finishes printing a job, it </a:t>
            </a:r>
            <a:r>
              <a:rPr lang="en-US" dirty="0" err="1" smtClean="0"/>
              <a:t>dequeues</a:t>
            </a:r>
            <a:r>
              <a:rPr lang="en-US" dirty="0" smtClean="0"/>
              <a:t> the next job and prints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</a:t>
            </a:r>
            <a:r>
              <a:rPr lang="en-US" dirty="0" err="1" smtClean="0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Returning the elements of a tree one by one, using an </a:t>
            </a:r>
            <a:r>
              <a:rPr lang="en-US" dirty="0" err="1" smtClean="0"/>
              <a:t>iterator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Are there more tree elements yet to be returned?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hasMoreElements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 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// Return the next element.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// Precondition: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hasMoreElements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 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// throws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NoSuchElementException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when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// that precondition is not met.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nextElement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 );</a:t>
            </a:r>
          </a:p>
          <a:p>
            <a:r>
              <a:rPr lang="en-US" dirty="0" smtClean="0"/>
              <a:t>Must decide what information to maintain to let us find the next tree element to return.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4953000" cy="5715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first element to be returned is the one labeled "1". We need to somewhere keep track of the fact that we have to return to element "5". </a:t>
            </a:r>
          </a:p>
          <a:p>
            <a:r>
              <a:rPr lang="en-US" sz="2400" dirty="0" smtClean="0"/>
              <a:t>Similarly, once we return element "2", we have to remember that element "4" is yet to return. </a:t>
            </a:r>
          </a:p>
          <a:p>
            <a:r>
              <a:rPr lang="en-US" sz="2400" dirty="0" smtClean="0"/>
              <a:t>The state-saving information must include a </a:t>
            </a:r>
            <a:r>
              <a:rPr lang="en-US" sz="2400" i="1" dirty="0" smtClean="0"/>
              <a:t>collection</a:t>
            </a:r>
            <a:r>
              <a:rPr lang="en-US" sz="2400" dirty="0" smtClean="0"/>
              <a:t> of "bookmarks" to nodes we've passed along the way.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6781800" y="22098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5" idx="3"/>
            <a:endCxn id="17" idx="0"/>
          </p:cNvCxnSpPr>
          <p:nvPr/>
        </p:nvCxnSpPr>
        <p:spPr>
          <a:xfrm rot="5400000">
            <a:off x="6324601" y="2317563"/>
            <a:ext cx="349437" cy="6542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5"/>
            <a:endCxn id="21" idx="7"/>
          </p:cNvCxnSpPr>
          <p:nvPr/>
        </p:nvCxnSpPr>
        <p:spPr>
          <a:xfrm rot="16200000" flipH="1">
            <a:off x="7264026" y="2247900"/>
            <a:ext cx="394074" cy="8382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6019800" y="28194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17" idx="3"/>
          </p:cNvCxnSpPr>
          <p:nvPr/>
        </p:nvCxnSpPr>
        <p:spPr>
          <a:xfrm rot="5400000">
            <a:off x="5676901" y="3041463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5"/>
          </p:cNvCxnSpPr>
          <p:nvPr/>
        </p:nvCxnSpPr>
        <p:spPr>
          <a:xfrm rot="16200000" flipH="1">
            <a:off x="6318063" y="3041462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620000" y="28194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1" idx="3"/>
          </p:cNvCxnSpPr>
          <p:nvPr/>
        </p:nvCxnSpPr>
        <p:spPr>
          <a:xfrm rot="5400000">
            <a:off x="7277101" y="3041463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21" idx="5"/>
          </p:cNvCxnSpPr>
          <p:nvPr/>
        </p:nvCxnSpPr>
        <p:spPr>
          <a:xfrm rot="16200000" flipH="1">
            <a:off x="7918263" y="3041462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410200" y="3429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6553200" y="3429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010400" y="3429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8153400" y="3429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6781800" y="41148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32" idx="3"/>
            <a:endCxn id="35" idx="0"/>
          </p:cNvCxnSpPr>
          <p:nvPr/>
        </p:nvCxnSpPr>
        <p:spPr>
          <a:xfrm rot="5400000">
            <a:off x="6324601" y="4222563"/>
            <a:ext cx="349437" cy="6542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2" idx="5"/>
            <a:endCxn id="38" idx="7"/>
          </p:cNvCxnSpPr>
          <p:nvPr/>
        </p:nvCxnSpPr>
        <p:spPr>
          <a:xfrm rot="16200000" flipH="1">
            <a:off x="7264026" y="4152900"/>
            <a:ext cx="394074" cy="8382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019800" y="47244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6" name="Straight Connector 35"/>
          <p:cNvCxnSpPr>
            <a:stCxn id="35" idx="3"/>
          </p:cNvCxnSpPr>
          <p:nvPr/>
        </p:nvCxnSpPr>
        <p:spPr>
          <a:xfrm rot="5400000">
            <a:off x="5676901" y="4946463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5" idx="5"/>
          </p:cNvCxnSpPr>
          <p:nvPr/>
        </p:nvCxnSpPr>
        <p:spPr>
          <a:xfrm rot="16200000" flipH="1">
            <a:off x="6318063" y="4946462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620000" y="4724400"/>
            <a:ext cx="304800" cy="304800"/>
          </a:xfrm>
          <a:prstGeom prst="ellipse">
            <a:avLst/>
          </a:prstGeom>
          <a:noFill/>
          <a:ln w="63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>
            <a:stCxn id="38" idx="3"/>
          </p:cNvCxnSpPr>
          <p:nvPr/>
        </p:nvCxnSpPr>
        <p:spPr>
          <a:xfrm rot="5400000">
            <a:off x="7277101" y="4946463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8" idx="5"/>
          </p:cNvCxnSpPr>
          <p:nvPr/>
        </p:nvCxnSpPr>
        <p:spPr>
          <a:xfrm rot="16200000" flipH="1">
            <a:off x="7918263" y="4946462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5410200" y="5334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553200" y="5334000"/>
            <a:ext cx="304800" cy="304800"/>
          </a:xfrm>
          <a:prstGeom prst="ellipse">
            <a:avLst/>
          </a:prstGeom>
          <a:noFill/>
          <a:ln w="63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010400" y="5334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8153400" y="5334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705600" y="40386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943600" y="46482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334000" y="5257800"/>
            <a:ext cx="457200" cy="457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248400" y="1524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a pre-order walk on the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Hash Code and Compression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How do we design a “good” hash code and compression function?</a:t>
            </a:r>
          </a:p>
          <a:p>
            <a:pPr lvl="1"/>
            <a:r>
              <a:rPr lang="en-US" dirty="0" smtClean="0"/>
              <a:t>Unfortunately it’s a bit of a black art.</a:t>
            </a:r>
          </a:p>
          <a:p>
            <a:pPr lvl="1"/>
            <a:r>
              <a:rPr lang="en-US" dirty="0" smtClean="0"/>
              <a:t>Ideally, hash code and compression function maps each key to a </a:t>
            </a:r>
            <a:r>
              <a:rPr lang="en-US" i="1" dirty="0" smtClean="0"/>
              <a:t>uniformly distributed random </a:t>
            </a:r>
            <a:r>
              <a:rPr lang="en-US" dirty="0" smtClean="0"/>
              <a:t>bucket from zero to </a:t>
            </a:r>
            <a:r>
              <a:rPr lang="en-US" i="1" dirty="0" smtClean="0"/>
              <a:t>N-1</a:t>
            </a:r>
            <a:r>
              <a:rPr lang="en-US" dirty="0" smtClean="0"/>
              <a:t> for any input. </a:t>
            </a:r>
          </a:p>
          <a:p>
            <a:pPr lvl="1"/>
            <a:r>
              <a:rPr lang="en-US" dirty="0" smtClean="0"/>
              <a:t>Note: random does not mean that the hash code gives a random value each time. Hash code on the same object should return the same value each time!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the Fringe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Maintain a </a:t>
            </a:r>
            <a:r>
              <a:rPr lang="en-US" i="1" dirty="0" smtClean="0"/>
              <a:t>fringe</a:t>
            </a:r>
            <a:r>
              <a:rPr lang="en-US" dirty="0" smtClean="0"/>
              <a:t> or </a:t>
            </a:r>
            <a:r>
              <a:rPr lang="en-US" i="1" dirty="0" smtClean="0"/>
              <a:t>frontier</a:t>
            </a:r>
            <a:r>
              <a:rPr lang="en-US" dirty="0" smtClean="0"/>
              <a:t> of all the nodes in the tree that are candidates for returning next.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nextElement</a:t>
            </a:r>
            <a:r>
              <a:rPr lang="en-US" dirty="0" smtClean="0"/>
              <a:t> method will choose one of the elements of the fringe as the one to return, then add its children to the fringe as candidates for the next element to return. 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hasMoreElements</a:t>
            </a:r>
            <a:r>
              <a:rPr lang="en-US" dirty="0" smtClean="0"/>
              <a:t> is true when the fringe isn't empty.</a:t>
            </a:r>
          </a:p>
          <a:p>
            <a:r>
              <a:rPr lang="en-US" dirty="0" smtClean="0"/>
              <a:t>The iteration sequence will then depend on the order we take nodes out of the fringe. </a:t>
            </a:r>
          </a:p>
          <a:p>
            <a:pPr lvl="1"/>
            <a:r>
              <a:rPr lang="en-US" dirty="0" smtClean="0"/>
              <a:t>Depth-first iteration results from storing the fringe elements in a </a:t>
            </a:r>
            <a:r>
              <a:rPr lang="en-US" i="1" dirty="0" smtClean="0"/>
              <a:t>stack</a:t>
            </a:r>
            <a:r>
              <a:rPr lang="en-US" dirty="0" smtClean="0"/>
              <a:t>, a last-in first-out structure.</a:t>
            </a:r>
          </a:p>
          <a:p>
            <a:pPr lvl="1"/>
            <a:r>
              <a:rPr lang="en-US" dirty="0" smtClean="0"/>
              <a:t>Breath-first iteration results from storing the fringe elements in a queue.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Tree </a:t>
            </a:r>
            <a:r>
              <a:rPr lang="en-US" dirty="0" err="1" smtClean="0"/>
              <a:t>Iterator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DepthFirstIterator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implements Enumeration { private Stack fringe = new Stack ( 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DepthFirstIterator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 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null) {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fringe.push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myRoot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hasMoreElements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 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return 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fringe.empty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 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public Object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nextElement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 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if (!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hasMoreElements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 )) {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throw new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NoSuchElementException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("tree ran out of elements");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node =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TreeNode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fringe.pop ( );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node.myRight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null) 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fringe.push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node.myRight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if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node.myLeft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!= null) {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fringe.push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node.myLeft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return node;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} 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maximum number of nodes that the stack will contain during a depth-first traversal of the tree above, and where in the traversal does the stack contain the maximum number of nodes? </a:t>
            </a:r>
          </a:p>
          <a:p>
            <a:r>
              <a:rPr lang="en-US" dirty="0" smtClean="0"/>
              <a:t>What is the maximum number of nodes that the queue will contain during a breadth-first traversal of the tree above, and where in the traversal does the queue contain the maximum number of nodes?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81800" y="22098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>
            <a:stCxn id="4" idx="3"/>
            <a:endCxn id="7" idx="0"/>
          </p:cNvCxnSpPr>
          <p:nvPr/>
        </p:nvCxnSpPr>
        <p:spPr>
          <a:xfrm rot="5400000">
            <a:off x="6324601" y="2317563"/>
            <a:ext cx="349437" cy="6542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4" idx="5"/>
            <a:endCxn id="10" idx="7"/>
          </p:cNvCxnSpPr>
          <p:nvPr/>
        </p:nvCxnSpPr>
        <p:spPr>
          <a:xfrm rot="16200000" flipH="1">
            <a:off x="7264026" y="2247900"/>
            <a:ext cx="394074" cy="838200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019800" y="28194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stCxn id="7" idx="3"/>
          </p:cNvCxnSpPr>
          <p:nvPr/>
        </p:nvCxnSpPr>
        <p:spPr>
          <a:xfrm rot="5400000">
            <a:off x="5676901" y="3041463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7" idx="5"/>
          </p:cNvCxnSpPr>
          <p:nvPr/>
        </p:nvCxnSpPr>
        <p:spPr>
          <a:xfrm rot="16200000" flipH="1">
            <a:off x="6318063" y="3041462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620000" y="28194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>
            <a:stCxn id="10" idx="3"/>
          </p:cNvCxnSpPr>
          <p:nvPr/>
        </p:nvCxnSpPr>
        <p:spPr>
          <a:xfrm rot="5400000">
            <a:off x="7277101" y="3041463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0" idx="5"/>
          </p:cNvCxnSpPr>
          <p:nvPr/>
        </p:nvCxnSpPr>
        <p:spPr>
          <a:xfrm rot="16200000" flipH="1">
            <a:off x="7918263" y="3041462"/>
            <a:ext cx="349437" cy="425637"/>
          </a:xfrm>
          <a:prstGeom prst="line">
            <a:avLst/>
          </a:prstGeom>
          <a:ln w="635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410200" y="3429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553200" y="3429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010400" y="3429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8153400" y="3429000"/>
            <a:ext cx="304800" cy="304800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Objects, Abstraction, Data Structures and Design using Java 5.0</a:t>
            </a:r>
          </a:p>
          <a:p>
            <a:pPr lvl="1"/>
            <a:r>
              <a:rPr lang="en-US" dirty="0" smtClean="0"/>
              <a:t>Chapter 5: pp257 – 277, </a:t>
            </a:r>
          </a:p>
          <a:p>
            <a:pPr lvl="1"/>
            <a:r>
              <a:rPr lang="en-US" dirty="0" smtClean="0"/>
              <a:t>Chapter 6: pp313 - 317,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Bad Compression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integers:</a:t>
            </a:r>
          </a:p>
          <a:p>
            <a:pPr lvl="1"/>
            <a:r>
              <a:rPr lang="en-US" dirty="0" smtClean="0"/>
              <a:t>Try </a:t>
            </a:r>
            <a:r>
              <a:rPr lang="en-US" i="1" dirty="0" err="1" smtClean="0"/>
              <a:t>hashCode</a:t>
            </a:r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) = </a:t>
            </a:r>
            <a:r>
              <a:rPr lang="en-US" i="1" dirty="0" err="1" smtClean="0"/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/>
              <a:t>h(</a:t>
            </a:r>
            <a:r>
              <a:rPr lang="en-US" i="1" dirty="0" err="1" smtClean="0"/>
              <a:t>hashCode</a:t>
            </a:r>
            <a:r>
              <a:rPr lang="en-US" i="1" dirty="0" smtClean="0"/>
              <a:t>) = </a:t>
            </a:r>
            <a:r>
              <a:rPr lang="en-US" i="1" dirty="0" err="1" smtClean="0"/>
              <a:t>hashCode</a:t>
            </a:r>
            <a:r>
              <a:rPr lang="en-US" i="1" dirty="0" smtClean="0"/>
              <a:t> mod N </a:t>
            </a:r>
            <a:r>
              <a:rPr lang="en-US" dirty="0" smtClean="0"/>
              <a:t>where </a:t>
            </a:r>
            <a:r>
              <a:rPr lang="en-US" i="1" dirty="0" smtClean="0"/>
              <a:t>N</a:t>
            </a:r>
            <a:r>
              <a:rPr lang="en-US" dirty="0" smtClean="0"/>
              <a:t> is 10000. </a:t>
            </a:r>
          </a:p>
          <a:p>
            <a:pPr lvl="1"/>
            <a:r>
              <a:rPr lang="en-US" dirty="0" smtClean="0"/>
              <a:t>What’s wrong with this?</a:t>
            </a:r>
          </a:p>
          <a:p>
            <a:r>
              <a:rPr lang="en-US" dirty="0" smtClean="0"/>
              <a:t>Consider an application that </a:t>
            </a:r>
            <a:r>
              <a:rPr lang="en-US" b="1" i="1" dirty="0" smtClean="0"/>
              <a:t>only</a:t>
            </a:r>
            <a:r>
              <a:rPr lang="en-US" dirty="0" smtClean="0"/>
              <a:t> generates integer divisible by 4:</a:t>
            </a:r>
          </a:p>
          <a:p>
            <a:pPr lvl="1"/>
            <a:r>
              <a:rPr lang="en-US" dirty="0" smtClean="0"/>
              <a:t>Any integer divisible by 4 mod 10000 is divisible by 4.</a:t>
            </a:r>
          </a:p>
          <a:p>
            <a:pPr lvl="1"/>
            <a:r>
              <a:rPr lang="en-US" dirty="0" smtClean="0"/>
              <a:t>Three quarters of the buckets are wasted!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Better Compression 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Setting the number of buckets to a prime number:</a:t>
            </a:r>
          </a:p>
          <a:p>
            <a:pPr lvl="1"/>
            <a:r>
              <a:rPr lang="en-US" dirty="0" smtClean="0"/>
              <a:t>The same compression function is much better if N is prime. </a:t>
            </a:r>
          </a:p>
          <a:p>
            <a:pPr lvl="1"/>
            <a:r>
              <a:rPr lang="en-US" dirty="0" smtClean="0"/>
              <a:t>Even if the hash codes are always divisible by 4, numbers larger than N often hash to buckets not divisible by 4, so all the buckets can be used.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Good Hash Code: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private static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(String key) { 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hashVal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0; 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key.length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++) { 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hashVal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= (127 *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hashVal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key.charAt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 % 16908799; 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hashVal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lvl="1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r>
              <a:rPr lang="en-US" sz="2400" dirty="0" smtClean="0"/>
              <a:t>Treat a string as a base 127 number and convert it to an internal integer.</a:t>
            </a:r>
          </a:p>
          <a:p>
            <a:r>
              <a:rPr lang="en-US" sz="2400" dirty="0" smtClean="0"/>
              <a:t>By multiplying the hash code by 127 before adding in each new character to ensure that each character has a different effect on the final result. </a:t>
            </a:r>
          </a:p>
          <a:p>
            <a:r>
              <a:rPr lang="en-US" sz="2400" dirty="0" smtClean="0"/>
              <a:t>The "%" operator with a prime number tends to "mix up the bits" of the hash code. The prime is chosen to be large, but not so large that </a:t>
            </a:r>
            <a:r>
              <a:rPr lang="en-US" sz="2400" i="1" dirty="0" smtClean="0"/>
              <a:t>127 * </a:t>
            </a:r>
            <a:r>
              <a:rPr lang="en-US" sz="2400" i="1" dirty="0" err="1" smtClean="0"/>
              <a:t>hashVal</a:t>
            </a:r>
            <a:r>
              <a:rPr lang="en-US" sz="2400" i="1" dirty="0" smtClean="0"/>
              <a:t> + </a:t>
            </a:r>
            <a:r>
              <a:rPr lang="en-US" sz="2400" i="1" dirty="0" err="1" smtClean="0"/>
              <a:t>key.charAt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)</a:t>
            </a:r>
            <a:r>
              <a:rPr lang="en-US" sz="2400" dirty="0" smtClean="0"/>
              <a:t> will cause an overflow of int.</a:t>
            </a:r>
          </a:p>
        </p:txBody>
      </p:sp>
      <p:sp>
        <p:nvSpPr>
          <p:cNvPr id="4" name="TextBox 3"/>
          <p:cNvSpPr txBox="1"/>
          <p:nvPr/>
        </p:nvSpPr>
        <p:spPr>
          <a:xfrm rot="20361945">
            <a:off x="541191" y="131203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Only 32 bits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361945">
            <a:off x="7284752" y="138132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Large enough prime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Bad Hash Code: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Sum up the ASCII values of the characters. </a:t>
            </a:r>
          </a:p>
          <a:p>
            <a:pPr lvl="1"/>
            <a:r>
              <a:rPr lang="en-US" dirty="0" smtClean="0"/>
              <a:t>The sum will rarely exceed 500.</a:t>
            </a:r>
          </a:p>
          <a:p>
            <a:pPr lvl="1"/>
            <a:r>
              <a:rPr lang="en-US" dirty="0" smtClean="0"/>
              <a:t>Most of the entries will be bunched up in a few hundred buckets.</a:t>
            </a:r>
          </a:p>
          <a:p>
            <a:pPr lvl="1"/>
            <a:r>
              <a:rPr lang="en-US" dirty="0" smtClean="0"/>
              <a:t>Anagrams like "pat," "tap," and "apt" will collide. </a:t>
            </a:r>
          </a:p>
          <a:p>
            <a:r>
              <a:rPr lang="en-US" dirty="0" smtClean="0"/>
              <a:t>Use the first three letters of a word, in a table with 26</a:t>
            </a:r>
            <a:r>
              <a:rPr lang="en-US" baseline="30000" dirty="0" smtClean="0"/>
              <a:t>3</a:t>
            </a:r>
            <a:r>
              <a:rPr lang="en-US" dirty="0" smtClean="0"/>
              <a:t> buckets.</a:t>
            </a:r>
          </a:p>
          <a:p>
            <a:pPr lvl="1"/>
            <a:r>
              <a:rPr lang="en-US" dirty="0" smtClean="0"/>
              <a:t>Systematic bias in the English language, e.g., words beginning with "pre" are much more common than words beginning with "</a:t>
            </a:r>
            <a:r>
              <a:rPr lang="en-US" dirty="0" err="1" smtClean="0"/>
              <a:t>xzq</a:t>
            </a:r>
            <a:r>
              <a:rPr lang="en-US" dirty="0" smtClean="0"/>
              <a:t>", and the former will be bunched up in one long list. </a:t>
            </a:r>
          </a:p>
          <a:p>
            <a:r>
              <a:rPr lang="en-US" dirty="0" smtClean="0"/>
              <a:t>Consider the good hash function. Suppose the prime modulus is 127 instead of 16908799. </a:t>
            </a:r>
          </a:p>
          <a:p>
            <a:pPr lvl="1"/>
            <a:r>
              <a:rPr lang="en-US" dirty="0" smtClean="0"/>
              <a:t>The return value is just the last character of the word, because (127 * </a:t>
            </a:r>
            <a:r>
              <a:rPr lang="en-US" dirty="0" err="1" smtClean="0"/>
              <a:t>hashVal</a:t>
            </a:r>
            <a:r>
              <a:rPr lang="en-US" dirty="0" smtClean="0"/>
              <a:t>) % 127 = 0. </a:t>
            </a:r>
          </a:p>
          <a:p>
            <a:pPr lvl="1"/>
            <a:r>
              <a:rPr lang="en-US" dirty="0" smtClean="0"/>
              <a:t>That's why 127 and 16908799 were chosen to have no common factors.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361945">
            <a:off x="6740277" y="2204166"/>
            <a:ext cx="179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Ordering information is not considered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Lists (</a:t>
            </a:r>
            <a:r>
              <a:rPr lang="en-US" dirty="0" err="1" smtClean="0"/>
              <a:t>ArrayList</a:t>
            </a:r>
            <a:r>
              <a:rPr lang="en-US" dirty="0" smtClean="0"/>
              <a:t>, </a:t>
            </a:r>
            <a:r>
              <a:rPr lang="en-US" dirty="0" err="1" smtClean="0"/>
              <a:t>LinkedList</a:t>
            </a:r>
            <a:r>
              <a:rPr lang="en-US" dirty="0" smtClean="0"/>
              <a:t>, etc.) are </a:t>
            </a:r>
            <a:r>
              <a:rPr lang="en-US" dirty="0" err="1" smtClean="0"/>
              <a:t>analagous</a:t>
            </a:r>
            <a:r>
              <a:rPr lang="en-US" dirty="0" smtClean="0"/>
              <a:t> to strings. Sum the weighted hash values of each item in the list, weigh the item’s the </a:t>
            </a:r>
            <a:r>
              <a:rPr lang="en-US" dirty="0" err="1" smtClean="0"/>
              <a:t>hashcode</a:t>
            </a:r>
            <a:r>
              <a:rPr lang="en-US" dirty="0" smtClean="0"/>
              <a:t> by it’s position in the list. </a:t>
            </a:r>
          </a:p>
          <a:p>
            <a:pPr lvl="1">
              <a:buNone/>
            </a:pP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list.iterator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while 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i.hasNext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Object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i.next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31*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		+ 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==null ? 0 :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obj.hashCode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Can limit time spent computing hash function by not looking at entire list. For example: look only at first few items.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Recursively defined data structures ) recursively defined hash code.</a:t>
            </a:r>
          </a:p>
          <a:p>
            <a:r>
              <a:rPr lang="en-US" dirty="0" smtClean="0"/>
              <a:t>For example, on a binary tree, one can use something like</a:t>
            </a:r>
          </a:p>
          <a:p>
            <a:pPr lvl="1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(T) {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if (T == null)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return 0;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else return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someHashFunction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T.key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())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+ 255 * hash(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T.left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())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+ 255*255 * hash(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T.right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());</a:t>
            </a:r>
          </a:p>
          <a:p>
            <a:pPr lvl="1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Hashing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class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is function </a:t>
            </a:r>
            <a:r>
              <a:rPr lang="en-US" sz="3300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US" sz="33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r>
              <a:rPr lang="en-US" dirty="0" smtClean="0"/>
              <a:t>Inherited by every class. </a:t>
            </a:r>
          </a:p>
          <a:p>
            <a:pPr lvl="1"/>
            <a:r>
              <a:rPr lang="en-US" dirty="0" smtClean="0"/>
              <a:t>By default, returns address of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Can override it for your particular type.</a:t>
            </a:r>
          </a:p>
          <a:p>
            <a:r>
              <a:rPr lang="en-US" dirty="0" smtClean="0"/>
              <a:t>Rule: </a:t>
            </a:r>
          </a:p>
          <a:p>
            <a:pPr lvl="1"/>
            <a:r>
              <a:rPr lang="en-US" dirty="0" smtClean="0"/>
              <a:t>If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dirty="0" smtClean="0"/>
              <a:t> then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x.hashCode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y.hashCode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inverse need not to be true.</a:t>
            </a:r>
          </a:p>
          <a:p>
            <a:r>
              <a:rPr lang="en-US" dirty="0" smtClean="0"/>
              <a:t>The types </a:t>
            </a:r>
            <a:r>
              <a:rPr lang="en-US" sz="3300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US" dirty="0" smtClean="0"/>
              <a:t>, </a:t>
            </a:r>
            <a:r>
              <a:rPr lang="en-US" sz="3300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dirty="0" smtClean="0"/>
              <a:t>, and </a:t>
            </a:r>
            <a:r>
              <a:rPr lang="en-US" sz="33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dirty="0" smtClean="0"/>
              <a:t> use </a:t>
            </a:r>
            <a:r>
              <a:rPr lang="en-US" dirty="0" err="1" smtClean="0"/>
              <a:t>hashCode</a:t>
            </a:r>
            <a:r>
              <a:rPr lang="en-US" dirty="0" smtClean="0"/>
              <a:t> to give you fast look-up of objects.</a:t>
            </a:r>
          </a:p>
          <a:p>
            <a:pPr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KeyType,ValueType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&gt; map =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		new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KeyType,ValueType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&gt; (approximate size, 						load 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fac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-tor);</a:t>
            </a:r>
          </a:p>
          <a:p>
            <a:pPr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map.put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(key, value); 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// VALUE last mapped to by SOMEKEY.</a:t>
            </a:r>
          </a:p>
          <a:p>
            <a:pPr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map.get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someKey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// VALUE last mapped to by SOMEKEY.</a:t>
            </a:r>
          </a:p>
          <a:p>
            <a:pPr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map.containsKey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someKey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// Is SOMEKEY mapped?</a:t>
            </a:r>
          </a:p>
          <a:p>
            <a:pPr>
              <a:buNone/>
            </a:pPr>
            <a:r>
              <a:rPr lang="en-US" sz="1900" dirty="0" err="1" smtClean="0">
                <a:latin typeface="Courier New" pitchFamily="49" charset="0"/>
                <a:cs typeface="Courier New" pitchFamily="49" charset="0"/>
              </a:rPr>
              <a:t>map.keySet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() // All keys in MAP (a Set)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6373</TotalTime>
  <Words>1341</Words>
  <Application>Microsoft Office PowerPoint</Application>
  <PresentationFormat>On-screen Show (4:3)</PresentationFormat>
  <Paragraphs>219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CS 61B Data Structures and Programming Methodology </vt:lpstr>
      <vt:lpstr>Hash Code and Compression Function</vt:lpstr>
      <vt:lpstr>A Bad Compression Function</vt:lpstr>
      <vt:lpstr>A Better Compression Function </vt:lpstr>
      <vt:lpstr>Good Hash Code: Strings</vt:lpstr>
      <vt:lpstr>Bad Hash Code: Strings</vt:lpstr>
      <vt:lpstr>Hashing Lists</vt:lpstr>
      <vt:lpstr>Hashing Trees</vt:lpstr>
      <vt:lpstr>Hashing in Java</vt:lpstr>
      <vt:lpstr>Rehashing</vt:lpstr>
      <vt:lpstr>Stacks</vt:lpstr>
      <vt:lpstr>Slide 12</vt:lpstr>
      <vt:lpstr>Sample Application</vt:lpstr>
      <vt:lpstr>Sample Application</vt:lpstr>
      <vt:lpstr>Queues</vt:lpstr>
      <vt:lpstr>Slide 16</vt:lpstr>
      <vt:lpstr>Sample Application</vt:lpstr>
      <vt:lpstr>Tree Iterator</vt:lpstr>
      <vt:lpstr>Example</vt:lpstr>
      <vt:lpstr>Maintaining the Fringe</vt:lpstr>
      <vt:lpstr>Tree Iterator</vt:lpstr>
      <vt:lpstr>Quiz</vt:lpstr>
      <vt:lpstr>Reading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61B Data Structures and Programming Methodology </dc:title>
  <dc:creator>David Qin Sun</dc:creator>
  <cp:lastModifiedBy>David Qin Sun</cp:lastModifiedBy>
  <cp:revision>1957</cp:revision>
  <dcterms:created xsi:type="dcterms:W3CDTF">2008-07-07T03:40:18Z</dcterms:created>
  <dcterms:modified xsi:type="dcterms:W3CDTF">2008-07-21T01:33:07Z</dcterms:modified>
</cp:coreProperties>
</file>