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docProps/core.xml" ContentType="application/vnd.openxmlformats-package.core-properties+xml"/>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20"/>
  </p:notesMasterIdLst>
  <p:sldIdLst>
    <p:sldId id="281" r:id="rId2"/>
    <p:sldId id="271" r:id="rId3"/>
    <p:sldId id="272" r:id="rId4"/>
    <p:sldId id="258" r:id="rId5"/>
    <p:sldId id="273" r:id="rId6"/>
    <p:sldId id="274" r:id="rId7"/>
    <p:sldId id="260" r:id="rId8"/>
    <p:sldId id="261" r:id="rId9"/>
    <p:sldId id="267" r:id="rId10"/>
    <p:sldId id="268" r:id="rId11"/>
    <p:sldId id="269" r:id="rId12"/>
    <p:sldId id="270" r:id="rId13"/>
    <p:sldId id="275" r:id="rId14"/>
    <p:sldId id="278" r:id="rId15"/>
    <p:sldId id="276" r:id="rId16"/>
    <p:sldId id="277" r:id="rId17"/>
    <p:sldId id="280" r:id="rId18"/>
    <p:sldId id="27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00" d="100"/>
          <a:sy n="100" d="100"/>
        </p:scale>
        <p:origin x="-97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theme" Target="theme/theme1.xml"/><Relationship Id="rId25"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viewProps" Target="viewProps.xml"/><Relationship Id="rId4" Type="http://schemas.openxmlformats.org/officeDocument/2006/relationships/slide" Target="slides/slide3.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notesMaster" Target="notesMasters/notesMaster1.xml"/><Relationship Id="rId22" Type="http://schemas.openxmlformats.org/officeDocument/2006/relationships/presProps" Target="presProps.xml"/><Relationship Id="rId21" Type="http://schemas.openxmlformats.org/officeDocument/2006/relationships/printerSettings" Target="printerSettings/printerSettings1.bin"/><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86D527-6146-964D-B5B3-FC97ED803E7A}" type="datetimeFigureOut">
              <a:rPr lang="en-US" smtClean="0"/>
              <a:t>8/5/08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313B4-24C3-534D-9623-C2F4FCEBF99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B313B4-24C3-534D-9623-C2F4FCEBF99F}"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13858-875C-064C-A1EE-953BCB606530}" type="datetimeFigureOut">
              <a:rPr lang="en-US" smtClean="0"/>
              <a:t>8/5/08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46883-4F17-9F4C-A42A-007C3E0CB21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13858-875C-064C-A1EE-953BCB606530}" type="datetimeFigureOut">
              <a:rPr lang="en-US" smtClean="0"/>
              <a:t>8/5/08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46883-4F17-9F4C-A42A-007C3E0CB2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13858-875C-064C-A1EE-953BCB606530}" type="datetimeFigureOut">
              <a:rPr lang="en-US" smtClean="0"/>
              <a:t>8/5/08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46883-4F17-9F4C-A42A-007C3E0CB2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13858-875C-064C-A1EE-953BCB606530}" type="datetimeFigureOut">
              <a:rPr lang="en-US" smtClean="0"/>
              <a:t>8/5/08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46883-4F17-9F4C-A42A-007C3E0CB2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13858-875C-064C-A1EE-953BCB606530}" type="datetimeFigureOut">
              <a:rPr lang="en-US" smtClean="0"/>
              <a:t>8/5/08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46883-4F17-9F4C-A42A-007C3E0CB21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013858-875C-064C-A1EE-953BCB606530}" type="datetimeFigureOut">
              <a:rPr lang="en-US" smtClean="0"/>
              <a:t>8/5/08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46883-4F17-9F4C-A42A-007C3E0CB2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013858-875C-064C-A1EE-953BCB606530}" type="datetimeFigureOut">
              <a:rPr lang="en-US" smtClean="0"/>
              <a:t>8/5/08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646883-4F17-9F4C-A42A-007C3E0CB2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013858-875C-064C-A1EE-953BCB606530}" type="datetimeFigureOut">
              <a:rPr lang="en-US" smtClean="0"/>
              <a:t>8/5/08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646883-4F17-9F4C-A42A-007C3E0CB2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13858-875C-064C-A1EE-953BCB606530}" type="datetimeFigureOut">
              <a:rPr lang="en-US" smtClean="0"/>
              <a:t>8/5/08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646883-4F17-9F4C-A42A-007C3E0CB2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13858-875C-064C-A1EE-953BCB606530}" type="datetimeFigureOut">
              <a:rPr lang="en-US" smtClean="0"/>
              <a:t>8/5/08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46883-4F17-9F4C-A42A-007C3E0CB2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13858-875C-064C-A1EE-953BCB606530}" type="datetimeFigureOut">
              <a:rPr lang="en-US" smtClean="0"/>
              <a:t>8/5/08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46883-4F17-9F4C-A42A-007C3E0CB2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13858-875C-064C-A1EE-953BCB606530}" type="datetimeFigureOut">
              <a:rPr lang="en-US" smtClean="0"/>
              <a:t>8/5/08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646883-4F17-9F4C-A42A-007C3E0CB2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2130425"/>
            <a:ext cx="7772400" cy="1470025"/>
          </a:xfrm>
        </p:spPr>
        <p:txBody>
          <a:bodyPr>
            <a:normAutofit/>
          </a:bodyPr>
          <a:lstStyle/>
          <a:p>
            <a:r>
              <a:rPr lang="en-US" dirty="0" smtClean="0"/>
              <a:t>CS 61B Data Structures and Programming Methodology </a:t>
            </a:r>
            <a:endParaRPr lang="en-US" dirty="0"/>
          </a:p>
        </p:txBody>
      </p:sp>
      <p:sp>
        <p:nvSpPr>
          <p:cNvPr id="5" name="Subtitle 2"/>
          <p:cNvSpPr>
            <a:spLocks noGrp="1"/>
          </p:cNvSpPr>
          <p:nvPr>
            <p:ph type="subTitle" idx="1"/>
          </p:nvPr>
        </p:nvSpPr>
        <p:spPr>
          <a:xfrm>
            <a:off x="1371600" y="3886200"/>
            <a:ext cx="7086600" cy="1752600"/>
          </a:xfrm>
        </p:spPr>
        <p:txBody>
          <a:bodyPr>
            <a:normAutofit/>
          </a:bodyPr>
          <a:lstStyle/>
          <a:p>
            <a:r>
              <a:rPr lang="en-US" dirty="0" smtClean="0"/>
              <a:t>Aug 5</a:t>
            </a:r>
            <a:r>
              <a:rPr lang="en-US" dirty="0" smtClean="0"/>
              <a:t>, </a:t>
            </a:r>
            <a:r>
              <a:rPr lang="en-US" dirty="0" smtClean="0"/>
              <a:t>2008</a:t>
            </a:r>
          </a:p>
          <a:p>
            <a:r>
              <a:rPr lang="en-US" dirty="0" smtClean="0"/>
              <a:t>David Sun</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Topological Sort</a:t>
            </a:r>
            <a:endParaRPr lang="en-US" dirty="0"/>
          </a:p>
        </p:txBody>
      </p:sp>
      <p:sp>
        <p:nvSpPr>
          <p:cNvPr id="3" name="Content Placeholder 2"/>
          <p:cNvSpPr>
            <a:spLocks noGrp="1"/>
          </p:cNvSpPr>
          <p:nvPr>
            <p:ph idx="1"/>
          </p:nvPr>
        </p:nvSpPr>
        <p:spPr>
          <a:xfrm>
            <a:off x="457200" y="1600200"/>
            <a:ext cx="5105400" cy="4525963"/>
          </a:xfrm>
        </p:spPr>
        <p:txBody>
          <a:bodyPr>
            <a:normAutofit fontScale="85000" lnSpcReduction="10000"/>
          </a:bodyPr>
          <a:lstStyle/>
          <a:p>
            <a:r>
              <a:rPr lang="en-US" dirty="0" smtClean="0"/>
              <a:t>Problem:</a:t>
            </a:r>
          </a:p>
          <a:p>
            <a:pPr lvl="1"/>
            <a:r>
              <a:rPr lang="en-US" dirty="0" smtClean="0"/>
              <a:t> given a DAG, find a </a:t>
            </a:r>
            <a:r>
              <a:rPr lang="en-US" i="1" dirty="0" smtClean="0"/>
              <a:t>linear ordering </a:t>
            </a:r>
            <a:r>
              <a:rPr lang="en-US" dirty="0" smtClean="0"/>
              <a:t>of all the </a:t>
            </a:r>
            <a:r>
              <a:rPr lang="en-US" i="1" dirty="0" smtClean="0"/>
              <a:t>vertices </a:t>
            </a:r>
            <a:r>
              <a:rPr lang="en-US" dirty="0" smtClean="0"/>
              <a:t>that’s consistent with the edges: if </a:t>
            </a:r>
            <a:r>
              <a:rPr lang="en-US" i="1" dirty="0" smtClean="0"/>
              <a:t>(</a:t>
            </a:r>
            <a:r>
              <a:rPr lang="en-US" i="1" dirty="0" err="1" smtClean="0"/>
              <a:t>u,v</a:t>
            </a:r>
            <a:r>
              <a:rPr lang="en-US" i="1" dirty="0" smtClean="0"/>
              <a:t>)</a:t>
            </a:r>
            <a:r>
              <a:rPr lang="en-US" dirty="0" smtClean="0"/>
              <a:t> is an edge, then </a:t>
            </a:r>
            <a:r>
              <a:rPr lang="en-US" i="1" dirty="0" err="1" smtClean="0"/>
              <a:t>u</a:t>
            </a:r>
            <a:r>
              <a:rPr lang="en-US" i="1" dirty="0" smtClean="0"/>
              <a:t> </a:t>
            </a:r>
            <a:r>
              <a:rPr lang="en-US" dirty="0" smtClean="0"/>
              <a:t> appears before </a:t>
            </a:r>
            <a:r>
              <a:rPr lang="en-US" i="1" dirty="0" err="1" smtClean="0"/>
              <a:t>v</a:t>
            </a:r>
            <a:r>
              <a:rPr lang="en-US" i="1" dirty="0" smtClean="0"/>
              <a:t> </a:t>
            </a:r>
            <a:r>
              <a:rPr lang="en-US" dirty="0" smtClean="0"/>
              <a:t>in the ordering.</a:t>
            </a:r>
          </a:p>
          <a:p>
            <a:r>
              <a:rPr lang="en-US" dirty="0" smtClean="0"/>
              <a:t>A topological sort of a DAG can be viewed as an </a:t>
            </a:r>
            <a:r>
              <a:rPr lang="en-US" i="1" dirty="0" smtClean="0"/>
              <a:t>ordering </a:t>
            </a:r>
            <a:r>
              <a:rPr lang="en-US" dirty="0" smtClean="0"/>
              <a:t>of its vertices along a horizontal line so that all directed edges go from </a:t>
            </a:r>
            <a:r>
              <a:rPr lang="en-US" i="1" dirty="0" smtClean="0"/>
              <a:t>left to right. </a:t>
            </a:r>
          </a:p>
          <a:p>
            <a:pPr>
              <a:buNone/>
            </a:pPr>
            <a:endParaRPr lang="en-US" dirty="0" smtClean="0"/>
          </a:p>
        </p:txBody>
      </p:sp>
      <p:pic>
        <p:nvPicPr>
          <p:cNvPr id="5" name="Picture 4"/>
          <p:cNvPicPr>
            <a:picLocks noChangeAspect="1"/>
          </p:cNvPicPr>
          <p:nvPr/>
        </p:nvPicPr>
        <p:blipFill>
          <a:blip r:embed="rId3"/>
          <a:stretch>
            <a:fillRect/>
          </a:stretch>
        </p:blipFill>
        <p:spPr>
          <a:xfrm>
            <a:off x="5715000" y="1981200"/>
            <a:ext cx="3263900" cy="3759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Topological Sort</a:t>
            </a:r>
            <a:endParaRPr lang="en-US" dirty="0"/>
          </a:p>
        </p:txBody>
      </p:sp>
      <p:sp>
        <p:nvSpPr>
          <p:cNvPr id="5" name="Rectangle 4"/>
          <p:cNvSpPr/>
          <p:nvPr/>
        </p:nvSpPr>
        <p:spPr>
          <a:xfrm>
            <a:off x="228600" y="1752600"/>
            <a:ext cx="9525000" cy="4524315"/>
          </a:xfrm>
          <a:prstGeom prst="rect">
            <a:avLst/>
          </a:prstGeom>
        </p:spPr>
        <p:txBody>
          <a:bodyPr wrap="square">
            <a:spAutoFit/>
          </a:bodyPr>
          <a:lstStyle/>
          <a:p>
            <a:r>
              <a:rPr lang="en-US" sz="2400" dirty="0" smtClean="0">
                <a:latin typeface="Courier New"/>
                <a:cs typeface="Courier New"/>
              </a:rPr>
              <a:t>Set</a:t>
            </a:r>
            <a:r>
              <a:rPr lang="en-US" sz="2400" dirty="0">
                <a:latin typeface="Courier New"/>
                <a:cs typeface="Courier New"/>
              </a:rPr>
              <a:t>&lt;Vertex&gt; fringe</a:t>
            </a:r>
            <a:r>
              <a:rPr lang="en-US" sz="2400" dirty="0" smtClean="0">
                <a:latin typeface="Courier New"/>
                <a:cs typeface="Courier New"/>
              </a:rPr>
              <a:t>;</a:t>
            </a:r>
          </a:p>
          <a:p>
            <a:r>
              <a:rPr lang="en-US" sz="2400" dirty="0" smtClean="0">
                <a:latin typeface="Courier New"/>
                <a:cs typeface="Courier New"/>
              </a:rPr>
              <a:t>fringe </a:t>
            </a:r>
            <a:r>
              <a:rPr lang="en-US" sz="2400" dirty="0">
                <a:latin typeface="Courier New"/>
                <a:cs typeface="Courier New"/>
              </a:rPr>
              <a:t>= set of all</a:t>
            </a:r>
            <a:r>
              <a:rPr lang="en-US" sz="2400" dirty="0" smtClean="0">
                <a:latin typeface="Courier New"/>
                <a:cs typeface="Courier New"/>
              </a:rPr>
              <a:t> vertex </a:t>
            </a:r>
            <a:r>
              <a:rPr lang="en-US" sz="2400" dirty="0">
                <a:latin typeface="Courier New"/>
                <a:cs typeface="Courier New"/>
              </a:rPr>
              <a:t>with </a:t>
            </a:r>
            <a:r>
              <a:rPr lang="en-US" sz="2400" dirty="0" smtClean="0">
                <a:latin typeface="Courier New"/>
                <a:cs typeface="Courier New"/>
              </a:rPr>
              <a:t>no predecessors</a:t>
            </a:r>
            <a:r>
              <a:rPr lang="en-US" sz="2400" dirty="0">
                <a:latin typeface="Courier New"/>
                <a:cs typeface="Courier New"/>
              </a:rPr>
              <a:t>;</a:t>
            </a:r>
            <a:r>
              <a:rPr lang="en-US" sz="2400" dirty="0" smtClean="0">
                <a:latin typeface="Courier New"/>
                <a:cs typeface="Courier New"/>
              </a:rPr>
              <a:t> </a:t>
            </a:r>
          </a:p>
          <a:p>
            <a:endParaRPr lang="en-US" sz="2400" smtClean="0">
              <a:latin typeface="Courier New"/>
              <a:cs typeface="Courier New"/>
            </a:endParaRPr>
          </a:p>
          <a:p>
            <a:r>
              <a:rPr lang="en-US" sz="2400" smtClean="0">
                <a:latin typeface="Courier New"/>
                <a:cs typeface="Courier New"/>
              </a:rPr>
              <a:t>while </a:t>
            </a:r>
            <a:r>
              <a:rPr lang="en-US" sz="2400" dirty="0">
                <a:latin typeface="Courier New"/>
                <a:cs typeface="Courier New"/>
              </a:rPr>
              <a:t>(</a:t>
            </a:r>
            <a:r>
              <a:rPr lang="en-US" sz="2400" dirty="0" smtClean="0">
                <a:latin typeface="Courier New"/>
                <a:cs typeface="Courier New"/>
              </a:rPr>
              <a:t>!</a:t>
            </a:r>
            <a:r>
              <a:rPr lang="en-US" sz="2400" dirty="0" err="1" smtClean="0">
                <a:latin typeface="Courier New"/>
                <a:cs typeface="Courier New"/>
              </a:rPr>
              <a:t>fringe</a:t>
            </a:r>
            <a:r>
              <a:rPr lang="en-US" sz="2400" dirty="0" err="1">
                <a:latin typeface="Courier New"/>
                <a:cs typeface="Courier New"/>
              </a:rPr>
              <a:t>.isEmpty</a:t>
            </a:r>
            <a:r>
              <a:rPr lang="en-US" sz="2400" dirty="0">
                <a:latin typeface="Courier New"/>
                <a:cs typeface="Courier New"/>
              </a:rPr>
              <a:t>()) {</a:t>
            </a:r>
            <a:r>
              <a:rPr lang="en-US" sz="2400" dirty="0" smtClean="0">
                <a:latin typeface="Courier New"/>
                <a:cs typeface="Courier New"/>
              </a:rPr>
              <a:t> </a:t>
            </a:r>
          </a:p>
          <a:p>
            <a:r>
              <a:rPr lang="en-US" sz="2400" dirty="0" smtClean="0">
                <a:latin typeface="Courier New"/>
                <a:cs typeface="Courier New"/>
              </a:rPr>
              <a:t>	Vertex </a:t>
            </a:r>
            <a:r>
              <a:rPr lang="en-US" sz="2400" dirty="0" err="1">
                <a:latin typeface="Courier New"/>
                <a:cs typeface="Courier New"/>
              </a:rPr>
              <a:t>v</a:t>
            </a:r>
            <a:r>
              <a:rPr lang="en-US" sz="2400" dirty="0">
                <a:latin typeface="Courier New"/>
                <a:cs typeface="Courier New"/>
              </a:rPr>
              <a:t> = </a:t>
            </a:r>
            <a:r>
              <a:rPr lang="en-US" sz="2400" dirty="0" err="1">
                <a:latin typeface="Courier New"/>
                <a:cs typeface="Courier New"/>
              </a:rPr>
              <a:t>fringe.removeOne</a:t>
            </a:r>
            <a:r>
              <a:rPr lang="en-US" sz="2400" dirty="0">
                <a:latin typeface="Courier New"/>
                <a:cs typeface="Courier New"/>
              </a:rPr>
              <a:t> ();</a:t>
            </a:r>
            <a:r>
              <a:rPr lang="en-US" sz="2400" dirty="0" smtClean="0">
                <a:latin typeface="Courier New"/>
                <a:cs typeface="Courier New"/>
              </a:rPr>
              <a:t> </a:t>
            </a:r>
          </a:p>
          <a:p>
            <a:r>
              <a:rPr lang="en-US" sz="2400" dirty="0" smtClean="0">
                <a:latin typeface="Courier New"/>
                <a:cs typeface="Courier New"/>
              </a:rPr>
              <a:t>	add </a:t>
            </a:r>
            <a:r>
              <a:rPr lang="en-US" sz="2400" dirty="0" err="1">
                <a:latin typeface="Courier New"/>
                <a:cs typeface="Courier New"/>
              </a:rPr>
              <a:t>v</a:t>
            </a:r>
            <a:r>
              <a:rPr lang="en-US" sz="2400" dirty="0">
                <a:latin typeface="Courier New"/>
                <a:cs typeface="Courier New"/>
              </a:rPr>
              <a:t> to end of result list;</a:t>
            </a:r>
            <a:r>
              <a:rPr lang="en-US" sz="2400" dirty="0" smtClean="0">
                <a:latin typeface="Courier New"/>
                <a:cs typeface="Courier New"/>
              </a:rPr>
              <a:t> </a:t>
            </a:r>
          </a:p>
          <a:p>
            <a:r>
              <a:rPr lang="en-US" sz="2400" dirty="0" smtClean="0">
                <a:latin typeface="Courier New"/>
                <a:cs typeface="Courier New"/>
              </a:rPr>
              <a:t>	For </a:t>
            </a:r>
            <a:r>
              <a:rPr lang="en-US" sz="2400" dirty="0">
                <a:latin typeface="Courier New"/>
                <a:cs typeface="Courier New"/>
              </a:rPr>
              <a:t>each edge (</a:t>
            </a:r>
            <a:r>
              <a:rPr lang="en-US" sz="2400" dirty="0" err="1">
                <a:latin typeface="Courier New"/>
                <a:cs typeface="Courier New"/>
              </a:rPr>
              <a:t>v,w</a:t>
            </a:r>
            <a:r>
              <a:rPr lang="en-US" sz="2400" dirty="0">
                <a:latin typeface="Courier New"/>
                <a:cs typeface="Courier New"/>
              </a:rPr>
              <a:t>) {</a:t>
            </a:r>
            <a:r>
              <a:rPr lang="en-US" sz="2400" dirty="0" smtClean="0">
                <a:latin typeface="Courier New"/>
                <a:cs typeface="Courier New"/>
              </a:rPr>
              <a:t> 		</a:t>
            </a:r>
          </a:p>
          <a:p>
            <a:r>
              <a:rPr lang="en-US" sz="2400" dirty="0" smtClean="0">
                <a:latin typeface="Courier New"/>
                <a:cs typeface="Courier New"/>
              </a:rPr>
              <a:t>		decrease </a:t>
            </a:r>
            <a:r>
              <a:rPr lang="en-US" sz="2400" dirty="0">
                <a:latin typeface="Courier New"/>
                <a:cs typeface="Courier New"/>
              </a:rPr>
              <a:t>predecessor count of </a:t>
            </a:r>
            <a:r>
              <a:rPr lang="en-US" sz="2400" dirty="0" err="1">
                <a:latin typeface="Courier New"/>
                <a:cs typeface="Courier New"/>
              </a:rPr>
              <a:t>w</a:t>
            </a:r>
            <a:r>
              <a:rPr lang="en-US" sz="2400" dirty="0" smtClean="0">
                <a:latin typeface="Courier New"/>
                <a:cs typeface="Courier New"/>
              </a:rPr>
              <a:t>;</a:t>
            </a:r>
          </a:p>
          <a:p>
            <a:r>
              <a:rPr lang="en-US" sz="2400" dirty="0" smtClean="0">
                <a:latin typeface="Courier New"/>
                <a:cs typeface="Courier New"/>
              </a:rPr>
              <a:t> 		if </a:t>
            </a:r>
            <a:r>
              <a:rPr lang="en-US" sz="2400" dirty="0">
                <a:latin typeface="Courier New"/>
                <a:cs typeface="Courier New"/>
              </a:rPr>
              <a:t>(predecessor count of </a:t>
            </a:r>
            <a:r>
              <a:rPr lang="en-US" sz="2400" dirty="0" err="1">
                <a:latin typeface="Courier New"/>
                <a:cs typeface="Courier New"/>
              </a:rPr>
              <a:t>w</a:t>
            </a:r>
            <a:r>
              <a:rPr lang="en-US" sz="2400" dirty="0">
                <a:latin typeface="Courier New"/>
                <a:cs typeface="Courier New"/>
              </a:rPr>
              <a:t> == 0)</a:t>
            </a:r>
            <a:r>
              <a:rPr lang="en-US" sz="2400" dirty="0" smtClean="0">
                <a:latin typeface="Courier New"/>
                <a:cs typeface="Courier New"/>
              </a:rPr>
              <a:t> </a:t>
            </a:r>
          </a:p>
          <a:p>
            <a:r>
              <a:rPr lang="en-US" sz="2400" dirty="0" smtClean="0">
                <a:latin typeface="Courier New"/>
                <a:cs typeface="Courier New"/>
              </a:rPr>
              <a:t>			</a:t>
            </a:r>
            <a:r>
              <a:rPr lang="en-US" sz="2400" dirty="0" err="1" smtClean="0">
                <a:latin typeface="Courier New"/>
                <a:cs typeface="Courier New"/>
              </a:rPr>
              <a:t>fringe</a:t>
            </a:r>
            <a:r>
              <a:rPr lang="en-US" sz="2400" dirty="0" err="1">
                <a:latin typeface="Courier New"/>
                <a:cs typeface="Courier New"/>
              </a:rPr>
              <a:t>.add</a:t>
            </a:r>
            <a:r>
              <a:rPr lang="en-US" sz="2400" dirty="0">
                <a:latin typeface="Courier New"/>
                <a:cs typeface="Courier New"/>
              </a:rPr>
              <a:t> (</a:t>
            </a:r>
            <a:r>
              <a:rPr lang="en-US" sz="2400" dirty="0" err="1">
                <a:latin typeface="Courier New"/>
                <a:cs typeface="Courier New"/>
              </a:rPr>
              <a:t>w</a:t>
            </a:r>
            <a:r>
              <a:rPr lang="en-US" sz="2400" dirty="0">
                <a:latin typeface="Courier New"/>
                <a:cs typeface="Courier New"/>
              </a:rPr>
              <a:t>);</a:t>
            </a:r>
            <a:r>
              <a:rPr lang="en-US" sz="2400" dirty="0" smtClean="0">
                <a:latin typeface="Courier New"/>
                <a:cs typeface="Courier New"/>
              </a:rPr>
              <a:t> </a:t>
            </a:r>
          </a:p>
          <a:p>
            <a:r>
              <a:rPr lang="en-US" sz="2400" dirty="0" smtClean="0">
                <a:latin typeface="Courier New"/>
                <a:cs typeface="Courier New"/>
              </a:rPr>
              <a:t>	} </a:t>
            </a:r>
          </a:p>
          <a:p>
            <a:r>
              <a:rPr lang="en-US" sz="2400" dirty="0" smtClean="0">
                <a:latin typeface="Courier New"/>
                <a:cs typeface="Courier New"/>
              </a:rPr>
              <a:t>} </a:t>
            </a:r>
            <a:endParaRPr lang="en-US" sz="2400" dirty="0">
              <a:latin typeface="Courier New"/>
              <a:cs typeface="Courier New"/>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46050" y="1417638"/>
            <a:ext cx="8851900" cy="52197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Topological Sort Using Recursion</a:t>
            </a:r>
            <a:endParaRPr lang="en-US" dirty="0"/>
          </a:p>
        </p:txBody>
      </p:sp>
      <p:sp>
        <p:nvSpPr>
          <p:cNvPr id="3" name="Content Placeholder 2"/>
          <p:cNvSpPr>
            <a:spLocks noGrp="1"/>
          </p:cNvSpPr>
          <p:nvPr>
            <p:ph idx="1"/>
          </p:nvPr>
        </p:nvSpPr>
        <p:spPr>
          <a:xfrm>
            <a:off x="457200" y="1417638"/>
            <a:ext cx="8229600" cy="5440362"/>
          </a:xfrm>
        </p:spPr>
        <p:txBody>
          <a:bodyPr>
            <a:normAutofit fontScale="47500" lnSpcReduction="20000"/>
          </a:bodyPr>
          <a:lstStyle/>
          <a:p>
            <a:r>
              <a:rPr lang="en-US" sz="5053" dirty="0"/>
              <a:t>Observation: if we do a depth-first traversal on a DAG whose edges are reversed, and execute the recursive traverse procedure, we finish executing </a:t>
            </a:r>
            <a:r>
              <a:rPr lang="en-US" sz="5053" dirty="0" err="1"/>
              <a:t>traverse(G,v</a:t>
            </a:r>
            <a:r>
              <a:rPr lang="en-US" sz="5053" dirty="0" smtClean="0"/>
              <a:t>) </a:t>
            </a:r>
            <a:r>
              <a:rPr lang="en-US" sz="5053" dirty="0"/>
              <a:t>in proper topologically sorted order.</a:t>
            </a:r>
            <a:r>
              <a:rPr lang="en-US" sz="5053" dirty="0" smtClean="0"/>
              <a:t> </a:t>
            </a:r>
          </a:p>
          <a:p>
            <a:pPr>
              <a:buNone/>
            </a:pPr>
            <a:endParaRPr lang="en-US" sz="2857" dirty="0" smtClean="0">
              <a:latin typeface="Courier New"/>
              <a:cs typeface="Courier New"/>
            </a:endParaRPr>
          </a:p>
          <a:p>
            <a:pPr>
              <a:buNone/>
            </a:pPr>
            <a:r>
              <a:rPr lang="en-US" sz="2857" dirty="0" smtClean="0">
                <a:latin typeface="Courier New"/>
                <a:cs typeface="Courier New"/>
              </a:rPr>
              <a:t>void </a:t>
            </a:r>
            <a:r>
              <a:rPr lang="en-US" sz="2857" dirty="0" err="1">
                <a:latin typeface="Courier New"/>
                <a:cs typeface="Courier New"/>
              </a:rPr>
              <a:t>topologicalSort</a:t>
            </a:r>
            <a:r>
              <a:rPr lang="en-US" sz="2857" dirty="0">
                <a:latin typeface="Courier New"/>
                <a:cs typeface="Courier New"/>
              </a:rPr>
              <a:t> (Graph G) {</a:t>
            </a:r>
            <a:r>
              <a:rPr lang="en-US" sz="2857" dirty="0" smtClean="0">
                <a:latin typeface="Courier New"/>
                <a:cs typeface="Courier New"/>
              </a:rPr>
              <a:t> </a:t>
            </a:r>
          </a:p>
          <a:p>
            <a:pPr>
              <a:buNone/>
            </a:pPr>
            <a:r>
              <a:rPr lang="en-US" sz="2857" dirty="0" smtClean="0">
                <a:latin typeface="Courier New"/>
                <a:cs typeface="Courier New"/>
              </a:rPr>
              <a:t>	For each vertex </a:t>
            </a:r>
            <a:r>
              <a:rPr lang="en-US" sz="2857" dirty="0" err="1" smtClean="0">
                <a:latin typeface="Courier New"/>
                <a:cs typeface="Courier New"/>
              </a:rPr>
              <a:t>v</a:t>
            </a:r>
            <a:r>
              <a:rPr lang="en-US" sz="2857" dirty="0" smtClean="0">
                <a:latin typeface="Courier New"/>
                <a:cs typeface="Courier New"/>
              </a:rPr>
              <a:t> in G { </a:t>
            </a:r>
          </a:p>
          <a:p>
            <a:pPr>
              <a:buNone/>
            </a:pPr>
            <a:r>
              <a:rPr lang="en-US" sz="2857" dirty="0" smtClean="0">
                <a:latin typeface="Courier New"/>
                <a:cs typeface="Courier New"/>
              </a:rPr>
              <a:t>			traverse (G, </a:t>
            </a:r>
            <a:r>
              <a:rPr lang="en-US" sz="2857" dirty="0" err="1" smtClean="0">
                <a:latin typeface="Courier New"/>
                <a:cs typeface="Courier New"/>
              </a:rPr>
              <a:t>v</a:t>
            </a:r>
            <a:r>
              <a:rPr lang="en-US" sz="2857" dirty="0" smtClean="0">
                <a:latin typeface="Courier New"/>
                <a:cs typeface="Courier New"/>
              </a:rPr>
              <a:t>); </a:t>
            </a:r>
          </a:p>
          <a:p>
            <a:pPr>
              <a:buNone/>
            </a:pPr>
            <a:r>
              <a:rPr lang="en-US" sz="2857" dirty="0" smtClean="0">
                <a:latin typeface="Courier New"/>
                <a:cs typeface="Courier New"/>
              </a:rPr>
              <a:t>	}</a:t>
            </a:r>
          </a:p>
          <a:p>
            <a:pPr>
              <a:buNone/>
            </a:pPr>
            <a:r>
              <a:rPr lang="en-US" sz="2857" dirty="0" smtClean="0">
                <a:latin typeface="Courier New"/>
                <a:cs typeface="Courier New"/>
              </a:rPr>
              <a:t>} </a:t>
            </a:r>
          </a:p>
          <a:p>
            <a:pPr>
              <a:buNone/>
            </a:pPr>
            <a:r>
              <a:rPr lang="en-US" sz="2857" dirty="0" smtClean="0">
                <a:latin typeface="Courier New"/>
                <a:cs typeface="Courier New"/>
              </a:rPr>
              <a:t>void </a:t>
            </a:r>
            <a:r>
              <a:rPr lang="en-US" sz="2857" dirty="0">
                <a:latin typeface="Courier New"/>
                <a:cs typeface="Courier New"/>
              </a:rPr>
              <a:t>traverse (Graph G,</a:t>
            </a:r>
            <a:r>
              <a:rPr lang="en-US" sz="2857" dirty="0" smtClean="0">
                <a:latin typeface="Courier New"/>
                <a:cs typeface="Courier New"/>
              </a:rPr>
              <a:t> Vertex </a:t>
            </a:r>
            <a:r>
              <a:rPr lang="en-US" sz="2857" dirty="0" err="1">
                <a:latin typeface="Courier New"/>
                <a:cs typeface="Courier New"/>
              </a:rPr>
              <a:t>v</a:t>
            </a:r>
            <a:r>
              <a:rPr lang="en-US" sz="2857" dirty="0">
                <a:latin typeface="Courier New"/>
                <a:cs typeface="Courier New"/>
              </a:rPr>
              <a:t>) </a:t>
            </a:r>
            <a:r>
              <a:rPr lang="en-US" sz="2857" dirty="0" smtClean="0">
                <a:latin typeface="Courier New"/>
                <a:cs typeface="Courier New"/>
              </a:rPr>
              <a:t>{</a:t>
            </a:r>
          </a:p>
          <a:p>
            <a:pPr lvl="0">
              <a:buNone/>
            </a:pPr>
            <a:r>
              <a:rPr lang="en-US" sz="2857" dirty="0" smtClean="0">
                <a:latin typeface="Courier New"/>
                <a:cs typeface="Courier New"/>
              </a:rPr>
              <a:t> </a:t>
            </a:r>
            <a:r>
              <a:rPr lang="en-US" sz="3040" dirty="0">
                <a:solidFill>
                  <a:prstClr val="black"/>
                </a:solidFill>
                <a:latin typeface="Courier New"/>
                <a:cs typeface="Courier New"/>
              </a:rPr>
              <a:t>	if (</a:t>
            </a:r>
            <a:r>
              <a:rPr lang="en-US" sz="3040" dirty="0" err="1">
                <a:solidFill>
                  <a:prstClr val="black"/>
                </a:solidFill>
                <a:latin typeface="Courier New"/>
                <a:cs typeface="Courier New"/>
              </a:rPr>
              <a:t>v</a:t>
            </a:r>
            <a:r>
              <a:rPr lang="en-US" sz="3040" dirty="0">
                <a:solidFill>
                  <a:prstClr val="black"/>
                </a:solidFill>
                <a:latin typeface="Courier New"/>
                <a:cs typeface="Courier New"/>
              </a:rPr>
              <a:t> is unmarked) {</a:t>
            </a:r>
          </a:p>
          <a:p>
            <a:pPr lvl="0">
              <a:buNone/>
            </a:pPr>
            <a:r>
              <a:rPr lang="en-US" sz="3040" dirty="0">
                <a:solidFill>
                  <a:prstClr val="black"/>
                </a:solidFill>
                <a:latin typeface="Courier New"/>
                <a:cs typeface="Courier New"/>
              </a:rPr>
              <a:t>			</a:t>
            </a:r>
            <a:r>
              <a:rPr lang="en-US" sz="3040" dirty="0" err="1">
                <a:solidFill>
                  <a:prstClr val="black"/>
                </a:solidFill>
                <a:latin typeface="Courier New"/>
                <a:cs typeface="Courier New"/>
              </a:rPr>
              <a:t>mark(v</a:t>
            </a:r>
            <a:r>
              <a:rPr lang="en-US" sz="3040" dirty="0">
                <a:solidFill>
                  <a:prstClr val="black"/>
                </a:solidFill>
                <a:latin typeface="Courier New"/>
                <a:cs typeface="Courier New"/>
              </a:rPr>
              <a:t>); </a:t>
            </a:r>
          </a:p>
          <a:p>
            <a:pPr lvl="0">
              <a:buNone/>
            </a:pPr>
            <a:r>
              <a:rPr lang="en-US" sz="3040" dirty="0">
                <a:solidFill>
                  <a:prstClr val="black"/>
                </a:solidFill>
                <a:latin typeface="Courier New"/>
                <a:cs typeface="Courier New"/>
              </a:rPr>
              <a:t>			</a:t>
            </a:r>
            <a:r>
              <a:rPr lang="en-US" sz="3040" dirty="0" err="1">
                <a:solidFill>
                  <a:prstClr val="black"/>
                </a:solidFill>
                <a:latin typeface="Courier New"/>
                <a:cs typeface="Courier New"/>
              </a:rPr>
              <a:t>VISIT(v</a:t>
            </a:r>
            <a:r>
              <a:rPr lang="en-US" sz="3040" dirty="0">
                <a:solidFill>
                  <a:prstClr val="black"/>
                </a:solidFill>
                <a:latin typeface="Courier New"/>
                <a:cs typeface="Courier New"/>
              </a:rPr>
              <a:t>); </a:t>
            </a:r>
          </a:p>
          <a:p>
            <a:pPr lvl="0">
              <a:buNone/>
            </a:pPr>
            <a:r>
              <a:rPr lang="en-US" sz="3040" dirty="0">
                <a:solidFill>
                  <a:prstClr val="black"/>
                </a:solidFill>
                <a:latin typeface="Courier New"/>
                <a:cs typeface="Courier New"/>
              </a:rPr>
              <a:t>			For each edge (</a:t>
            </a:r>
            <a:r>
              <a:rPr lang="en-US" sz="3040" dirty="0" err="1">
                <a:solidFill>
                  <a:prstClr val="black"/>
                </a:solidFill>
                <a:latin typeface="Courier New"/>
                <a:cs typeface="Courier New"/>
              </a:rPr>
              <a:t>v,w</a:t>
            </a:r>
            <a:r>
              <a:rPr lang="en-US" sz="3040" dirty="0">
                <a:solidFill>
                  <a:prstClr val="black"/>
                </a:solidFill>
                <a:latin typeface="Courier New"/>
                <a:cs typeface="Courier New"/>
              </a:rPr>
              <a:t>) in G { </a:t>
            </a:r>
          </a:p>
          <a:p>
            <a:pPr lvl="0">
              <a:buNone/>
            </a:pPr>
            <a:r>
              <a:rPr lang="en-US" sz="3040" dirty="0">
                <a:solidFill>
                  <a:prstClr val="black"/>
                </a:solidFill>
                <a:latin typeface="Courier New"/>
                <a:cs typeface="Courier New"/>
              </a:rPr>
              <a:t>				</a:t>
            </a:r>
            <a:r>
              <a:rPr lang="en-US" sz="3040" dirty="0" err="1">
                <a:solidFill>
                  <a:prstClr val="black"/>
                </a:solidFill>
                <a:latin typeface="Courier New"/>
                <a:cs typeface="Courier New"/>
              </a:rPr>
              <a:t>traverse(G,w</a:t>
            </a:r>
            <a:r>
              <a:rPr lang="en-US" sz="3040" dirty="0">
                <a:solidFill>
                  <a:prstClr val="black"/>
                </a:solidFill>
                <a:latin typeface="Courier New"/>
                <a:cs typeface="Courier New"/>
              </a:rPr>
              <a:t>)</a:t>
            </a:r>
          </a:p>
          <a:p>
            <a:pPr lvl="0">
              <a:buNone/>
            </a:pPr>
            <a:r>
              <a:rPr lang="en-US" sz="3040" dirty="0">
                <a:solidFill>
                  <a:prstClr val="black"/>
                </a:solidFill>
                <a:latin typeface="Courier New"/>
                <a:cs typeface="Courier New"/>
              </a:rPr>
              <a:t>			</a:t>
            </a:r>
            <a:r>
              <a:rPr lang="en-US" sz="3040" dirty="0" smtClean="0">
                <a:solidFill>
                  <a:prstClr val="black"/>
                </a:solidFill>
                <a:latin typeface="Courier New"/>
                <a:cs typeface="Courier New"/>
              </a:rPr>
              <a:t>}</a:t>
            </a:r>
          </a:p>
          <a:p>
            <a:pPr lvl="0">
              <a:buNone/>
            </a:pPr>
            <a:r>
              <a:rPr lang="en-US" sz="3040" dirty="0" smtClean="0">
                <a:solidFill>
                  <a:prstClr val="black"/>
                </a:solidFill>
                <a:latin typeface="Courier New"/>
                <a:cs typeface="Courier New"/>
              </a:rPr>
              <a:t>			add </a:t>
            </a:r>
            <a:r>
              <a:rPr lang="en-US" sz="3040" dirty="0" err="1" smtClean="0">
                <a:solidFill>
                  <a:prstClr val="black"/>
                </a:solidFill>
                <a:latin typeface="Courier New"/>
                <a:cs typeface="Courier New"/>
              </a:rPr>
              <a:t>v</a:t>
            </a:r>
            <a:r>
              <a:rPr lang="en-US" sz="3040" dirty="0" smtClean="0">
                <a:solidFill>
                  <a:prstClr val="black"/>
                </a:solidFill>
                <a:latin typeface="Courier New"/>
                <a:cs typeface="Courier New"/>
              </a:rPr>
              <a:t> to the result list. </a:t>
            </a:r>
            <a:endParaRPr lang="en-US" sz="3040" dirty="0">
              <a:solidFill>
                <a:prstClr val="black"/>
              </a:solidFill>
              <a:latin typeface="Courier New"/>
              <a:cs typeface="Courier New"/>
            </a:endParaRPr>
          </a:p>
          <a:p>
            <a:pPr lvl="0">
              <a:buNone/>
            </a:pPr>
            <a:r>
              <a:rPr lang="en-US" sz="3040" dirty="0">
                <a:solidFill>
                  <a:prstClr val="black"/>
                </a:solidFill>
                <a:latin typeface="Courier New"/>
                <a:cs typeface="Courier New"/>
              </a:rPr>
              <a:t>	</a:t>
            </a:r>
            <a:r>
              <a:rPr lang="en-US" sz="3040" dirty="0" smtClean="0">
                <a:solidFill>
                  <a:prstClr val="black"/>
                </a:solidFill>
                <a:latin typeface="Courier New"/>
                <a:cs typeface="Courier New"/>
              </a:rPr>
              <a:t>}</a:t>
            </a:r>
          </a:p>
          <a:p>
            <a:pPr lvl="0">
              <a:buNone/>
            </a:pPr>
            <a:r>
              <a:rPr lang="en-US" sz="3040" dirty="0">
                <a:solidFill>
                  <a:prstClr val="black"/>
                </a:solidFill>
                <a:latin typeface="Courier New"/>
                <a:cs typeface="Courier New"/>
              </a:rPr>
              <a:t>	</a:t>
            </a:r>
            <a:endParaRPr lang="en-US" sz="3040" dirty="0" smtClean="0">
              <a:solidFill>
                <a:prstClr val="black"/>
              </a:solidFill>
              <a:latin typeface="Courier New"/>
              <a:cs typeface="Courier New"/>
            </a:endParaRPr>
          </a:p>
          <a:p>
            <a:pPr>
              <a:buNone/>
            </a:pPr>
            <a:r>
              <a:rPr lang="en-US" sz="2857" dirty="0" smtClean="0">
                <a:latin typeface="Courier New"/>
                <a:cs typeface="Courier New"/>
              </a:rPr>
              <a:t> </a:t>
            </a:r>
            <a:r>
              <a:rPr lang="en-US" sz="2857" dirty="0">
                <a:latin typeface="Courier New"/>
                <a:cs typeface="Courier New"/>
              </a:rPr>
              <a:t>}</a:t>
            </a:r>
            <a:r>
              <a:rPr lang="en-US" sz="2857" dirty="0" smtClean="0">
                <a:latin typeface="Courier New"/>
                <a:cs typeface="Courier New"/>
              </a:rPr>
              <a:t> </a:t>
            </a:r>
          </a:p>
          <a:p>
            <a:pPr>
              <a:buNone/>
            </a:pPr>
            <a:r>
              <a:rPr lang="en-US" sz="2857" dirty="0" smtClean="0">
                <a:latin typeface="Courier New"/>
                <a:cs typeface="Courier New"/>
              </a:rPr>
              <a:t>}</a:t>
            </a:r>
            <a:r>
              <a:rPr lang="en-US" dirty="0" smtClean="0">
                <a:latin typeface="Courier New"/>
                <a:cs typeface="Courier New"/>
              </a:rPr>
              <a:t> </a:t>
            </a:r>
            <a:endParaRPr lang="en-US" dirty="0">
              <a:latin typeface="Courier New"/>
              <a:cs typeface="Courier New"/>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Graphs</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r>
              <a:rPr lang="en-US" dirty="0" smtClean="0"/>
              <a:t>A weighted graph is a graph in which each edge is labeled with a numerical weight.  </a:t>
            </a:r>
          </a:p>
          <a:p>
            <a:r>
              <a:rPr lang="en-US" dirty="0" smtClean="0"/>
              <a:t>A weight might express: </a:t>
            </a:r>
          </a:p>
          <a:p>
            <a:pPr lvl="1"/>
            <a:r>
              <a:rPr lang="en-US" dirty="0" smtClean="0"/>
              <a:t>the distance between two vertices,</a:t>
            </a:r>
          </a:p>
          <a:p>
            <a:pPr lvl="1"/>
            <a:r>
              <a:rPr lang="en-US" dirty="0" smtClean="0"/>
              <a:t>the cost of moving from one to the other,</a:t>
            </a:r>
          </a:p>
          <a:p>
            <a:pPr lvl="1"/>
            <a:r>
              <a:rPr lang="en-US" dirty="0" smtClean="0"/>
              <a:t>the resistance between two points in an electrical circuit.</a:t>
            </a:r>
          </a:p>
          <a:p>
            <a:r>
              <a:rPr lang="en-US" dirty="0" smtClean="0"/>
              <a:t>Representations:</a:t>
            </a:r>
          </a:p>
          <a:p>
            <a:pPr lvl="1"/>
            <a:r>
              <a:rPr lang="en-US" dirty="0" smtClean="0"/>
              <a:t>In an adjacency matrix, use an array of </a:t>
            </a:r>
            <a:r>
              <a:rPr lang="en-US" dirty="0" err="1" smtClean="0"/>
              <a:t>ints</a:t>
            </a:r>
            <a:r>
              <a:rPr lang="en-US" dirty="0" smtClean="0"/>
              <a:t>/doubles rather than </a:t>
            </a:r>
            <a:r>
              <a:rPr lang="en-US" dirty="0" err="1" smtClean="0"/>
              <a:t>booleans</a:t>
            </a:r>
            <a:r>
              <a:rPr lang="en-US" dirty="0" smtClean="0"/>
              <a:t>.</a:t>
            </a:r>
          </a:p>
          <a:p>
            <a:pPr lvl="1"/>
            <a:r>
              <a:rPr lang="en-US" dirty="0" smtClean="0"/>
              <a:t>In an adjacency list, each node must be expanded to include a weight, in addition to the reference to the destination vertex.</a:t>
            </a:r>
          </a:p>
          <a:p>
            <a:endParaRPr lang="en-US"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Shortest Path Problem</a:t>
            </a:r>
            <a:endParaRPr lang="en-US" dirty="0"/>
          </a:p>
        </p:txBody>
      </p:sp>
      <p:sp>
        <p:nvSpPr>
          <p:cNvPr id="3" name="Content Placeholder 2"/>
          <p:cNvSpPr>
            <a:spLocks noGrp="1"/>
          </p:cNvSpPr>
          <p:nvPr>
            <p:ph idx="1"/>
          </p:nvPr>
        </p:nvSpPr>
        <p:spPr/>
        <p:txBody>
          <a:bodyPr/>
          <a:lstStyle/>
          <a:p>
            <a:r>
              <a:rPr lang="en-US" dirty="0" smtClean="0"/>
              <a:t>Suppose a graph represents a highway map, and each road is labeled with the amount of time it takes to drive from one interchange to the next.  What's the fastest way to drive from Berkeley to Los Angeles?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Shortest Paths: </a:t>
            </a:r>
            <a:r>
              <a:rPr lang="en-US" dirty="0" err="1" smtClean="0"/>
              <a:t>Dijkstra’s</a:t>
            </a:r>
            <a:r>
              <a:rPr lang="en-US" dirty="0" smtClean="0"/>
              <a:t> Algorithm</a:t>
            </a:r>
            <a:endParaRPr lang="en-US" dirty="0"/>
          </a:p>
        </p:txBody>
      </p:sp>
      <p:sp>
        <p:nvSpPr>
          <p:cNvPr id="3" name="Content Placeholder 2"/>
          <p:cNvSpPr>
            <a:spLocks noGrp="1"/>
          </p:cNvSpPr>
          <p:nvPr>
            <p:ph idx="1"/>
          </p:nvPr>
        </p:nvSpPr>
        <p:spPr>
          <a:xfrm>
            <a:off x="152400" y="1600200"/>
            <a:ext cx="8534400" cy="4525963"/>
          </a:xfrm>
        </p:spPr>
        <p:txBody>
          <a:bodyPr/>
          <a:lstStyle/>
          <a:p>
            <a:r>
              <a:rPr lang="en-US" dirty="0"/>
              <a:t>Problem: Given a graph (directed or undirected) with </a:t>
            </a:r>
            <a:r>
              <a:rPr lang="en-US" i="1" dirty="0"/>
              <a:t>non-negative </a:t>
            </a:r>
            <a:r>
              <a:rPr lang="en-US" dirty="0"/>
              <a:t>edge weights, compute shortest paths from given source</a:t>
            </a:r>
            <a:r>
              <a:rPr lang="en-US" dirty="0" smtClean="0"/>
              <a:t> vertex, </a:t>
            </a:r>
            <a:r>
              <a:rPr lang="en-US" i="1" dirty="0" err="1"/>
              <a:t>s</a:t>
            </a:r>
            <a:r>
              <a:rPr lang="en-US" dirty="0"/>
              <a:t>, to all</a:t>
            </a:r>
            <a:r>
              <a:rPr lang="en-US" dirty="0" smtClean="0"/>
              <a:t> vertices. </a:t>
            </a:r>
            <a:endParaRPr lang="en-US" dirty="0"/>
          </a:p>
          <a:p>
            <a:pPr lvl="1"/>
            <a:r>
              <a:rPr lang="en-US" dirty="0" smtClean="0"/>
              <a:t>“</a:t>
            </a:r>
            <a:r>
              <a:rPr lang="en-US" dirty="0"/>
              <a:t>Shortest” = sum of weights along path is smallest.</a:t>
            </a:r>
            <a:r>
              <a:rPr lang="en-US" dirty="0" smtClean="0"/>
              <a:t> </a:t>
            </a:r>
          </a:p>
          <a:p>
            <a:pPr lvl="1"/>
            <a:r>
              <a:rPr lang="en-US" dirty="0" smtClean="0"/>
              <a:t> </a:t>
            </a:r>
            <a:r>
              <a:rPr lang="en-US" dirty="0"/>
              <a:t>For each</a:t>
            </a:r>
            <a:r>
              <a:rPr lang="en-US" dirty="0" smtClean="0"/>
              <a:t> vertex, </a:t>
            </a:r>
            <a:r>
              <a:rPr lang="en-US" dirty="0"/>
              <a:t>keep estimated</a:t>
            </a:r>
            <a:r>
              <a:rPr lang="en-US" dirty="0" smtClean="0"/>
              <a:t> distance from </a:t>
            </a:r>
            <a:r>
              <a:rPr lang="en-US" i="1" dirty="0" err="1"/>
              <a:t>s</a:t>
            </a:r>
            <a:r>
              <a:rPr lang="en-US" dirty="0"/>
              <a:t>, . . .</a:t>
            </a:r>
            <a:r>
              <a:rPr lang="en-US" dirty="0" smtClean="0"/>
              <a:t> </a:t>
            </a:r>
          </a:p>
          <a:p>
            <a:pPr lvl="1"/>
            <a:r>
              <a:rPr lang="en-US" dirty="0" smtClean="0"/>
              <a:t> </a:t>
            </a:r>
            <a:r>
              <a:rPr lang="en-US" dirty="0"/>
              <a:t>. . . and of preceding</a:t>
            </a:r>
            <a:r>
              <a:rPr lang="en-US" dirty="0" smtClean="0"/>
              <a:t> vertex </a:t>
            </a:r>
            <a:r>
              <a:rPr lang="en-US" dirty="0"/>
              <a:t>in shortest path from </a:t>
            </a:r>
            <a:r>
              <a:rPr lang="en-US" dirty="0" err="1"/>
              <a:t>s</a:t>
            </a:r>
            <a:r>
              <a:rPr lang="en-US" dirty="0"/>
              <a:t>. </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pPr>
              <a:buNone/>
            </a:pPr>
            <a:r>
              <a:rPr lang="en-US" dirty="0" err="1">
                <a:latin typeface="Courier New"/>
                <a:cs typeface="Courier New"/>
              </a:rPr>
              <a:t>PriorityQueue</a:t>
            </a:r>
            <a:r>
              <a:rPr lang="en-US" dirty="0">
                <a:latin typeface="Courier New"/>
                <a:cs typeface="Courier New"/>
              </a:rPr>
              <a:t>&lt;Vertex&gt; fringe;</a:t>
            </a:r>
            <a:r>
              <a:rPr lang="en-US" dirty="0" smtClean="0">
                <a:latin typeface="Courier New"/>
                <a:cs typeface="Courier New"/>
              </a:rPr>
              <a:t> </a:t>
            </a:r>
          </a:p>
          <a:p>
            <a:pPr>
              <a:buNone/>
            </a:pPr>
            <a:r>
              <a:rPr lang="en-US" dirty="0" smtClean="0">
                <a:latin typeface="Courier New"/>
                <a:cs typeface="Courier New"/>
              </a:rPr>
              <a:t>For </a:t>
            </a:r>
            <a:r>
              <a:rPr lang="en-US" dirty="0">
                <a:latin typeface="Courier New"/>
                <a:cs typeface="Courier New"/>
              </a:rPr>
              <a:t>each</a:t>
            </a:r>
            <a:r>
              <a:rPr lang="en-US" dirty="0" smtClean="0">
                <a:latin typeface="Courier New"/>
                <a:cs typeface="Courier New"/>
              </a:rPr>
              <a:t> vertex </a:t>
            </a:r>
            <a:r>
              <a:rPr lang="en-US" dirty="0" err="1">
                <a:latin typeface="Courier New"/>
                <a:cs typeface="Courier New"/>
              </a:rPr>
              <a:t>v</a:t>
            </a:r>
            <a:r>
              <a:rPr lang="en-US" dirty="0">
                <a:latin typeface="Courier New"/>
                <a:cs typeface="Courier New"/>
              </a:rPr>
              <a:t> {</a:t>
            </a:r>
            <a:r>
              <a:rPr lang="en-US" dirty="0" smtClean="0">
                <a:latin typeface="Courier New"/>
                <a:cs typeface="Courier New"/>
              </a:rPr>
              <a:t> </a:t>
            </a:r>
          </a:p>
          <a:p>
            <a:pPr>
              <a:buNone/>
            </a:pPr>
            <a:r>
              <a:rPr lang="en-US" dirty="0" smtClean="0">
                <a:latin typeface="Courier New"/>
                <a:cs typeface="Courier New"/>
              </a:rPr>
              <a:t>	</a:t>
            </a:r>
            <a:r>
              <a:rPr lang="en-US" dirty="0" err="1" smtClean="0">
                <a:latin typeface="Courier New"/>
                <a:cs typeface="Courier New"/>
              </a:rPr>
              <a:t>v</a:t>
            </a:r>
            <a:r>
              <a:rPr lang="en-US" dirty="0" err="1">
                <a:latin typeface="Courier New"/>
                <a:cs typeface="Courier New"/>
              </a:rPr>
              <a:t>.</a:t>
            </a:r>
            <a:r>
              <a:rPr lang="en-US" dirty="0" err="1" smtClean="0">
                <a:latin typeface="Courier New"/>
                <a:cs typeface="Courier New"/>
              </a:rPr>
              <a:t>dist</a:t>
            </a:r>
            <a:r>
              <a:rPr lang="en-US" dirty="0" smtClean="0">
                <a:latin typeface="Courier New"/>
                <a:cs typeface="Courier New"/>
              </a:rPr>
              <a:t>() </a:t>
            </a:r>
            <a:r>
              <a:rPr lang="en-US" dirty="0">
                <a:latin typeface="Courier New"/>
                <a:cs typeface="Courier New"/>
              </a:rPr>
              <a:t>= ∞;</a:t>
            </a:r>
            <a:r>
              <a:rPr lang="en-US" dirty="0" smtClean="0">
                <a:latin typeface="Courier New"/>
                <a:cs typeface="Courier New"/>
              </a:rPr>
              <a:t> </a:t>
            </a:r>
          </a:p>
          <a:p>
            <a:pPr>
              <a:buNone/>
            </a:pPr>
            <a:r>
              <a:rPr lang="en-US" dirty="0">
                <a:latin typeface="Courier New"/>
                <a:cs typeface="Courier New"/>
              </a:rPr>
              <a:t>	</a:t>
            </a:r>
            <a:r>
              <a:rPr lang="en-US" dirty="0" err="1" smtClean="0">
                <a:latin typeface="Courier New"/>
                <a:cs typeface="Courier New"/>
              </a:rPr>
              <a:t>v</a:t>
            </a:r>
            <a:r>
              <a:rPr lang="en-US" dirty="0" err="1">
                <a:latin typeface="Courier New"/>
                <a:cs typeface="Courier New"/>
              </a:rPr>
              <a:t>.</a:t>
            </a:r>
            <a:r>
              <a:rPr lang="en-US" dirty="0" err="1" smtClean="0">
                <a:latin typeface="Courier New"/>
                <a:cs typeface="Courier New"/>
              </a:rPr>
              <a:t>back</a:t>
            </a:r>
            <a:r>
              <a:rPr lang="en-US" dirty="0" smtClean="0">
                <a:latin typeface="Courier New"/>
                <a:cs typeface="Courier New"/>
              </a:rPr>
              <a:t>() </a:t>
            </a:r>
            <a:r>
              <a:rPr lang="en-US" dirty="0">
                <a:latin typeface="Courier New"/>
                <a:cs typeface="Courier New"/>
              </a:rPr>
              <a:t>= null;</a:t>
            </a:r>
            <a:r>
              <a:rPr lang="en-US" dirty="0" smtClean="0">
                <a:latin typeface="Courier New"/>
                <a:cs typeface="Courier New"/>
              </a:rPr>
              <a:t> </a:t>
            </a:r>
          </a:p>
          <a:p>
            <a:pPr>
              <a:buNone/>
            </a:pPr>
            <a:r>
              <a:rPr lang="en-US" dirty="0" smtClean="0">
                <a:latin typeface="Courier New"/>
                <a:cs typeface="Courier New"/>
              </a:rPr>
              <a:t>} </a:t>
            </a:r>
          </a:p>
          <a:p>
            <a:pPr>
              <a:buNone/>
            </a:pPr>
            <a:r>
              <a:rPr lang="en-US" dirty="0" err="1" smtClean="0">
                <a:latin typeface="Courier New"/>
                <a:cs typeface="Courier New"/>
              </a:rPr>
              <a:t>s</a:t>
            </a:r>
            <a:r>
              <a:rPr lang="en-US" dirty="0" err="1">
                <a:latin typeface="Courier New"/>
                <a:cs typeface="Courier New"/>
              </a:rPr>
              <a:t>.dist</a:t>
            </a:r>
            <a:r>
              <a:rPr lang="en-US" dirty="0">
                <a:latin typeface="Courier New"/>
                <a:cs typeface="Courier New"/>
              </a:rPr>
              <a:t>() = 0;</a:t>
            </a:r>
            <a:r>
              <a:rPr lang="en-US" dirty="0" smtClean="0">
                <a:latin typeface="Courier New"/>
                <a:cs typeface="Courier New"/>
              </a:rPr>
              <a:t> </a:t>
            </a:r>
          </a:p>
          <a:p>
            <a:pPr>
              <a:buNone/>
            </a:pPr>
            <a:r>
              <a:rPr lang="en-US" dirty="0" smtClean="0">
                <a:latin typeface="Courier New"/>
                <a:cs typeface="Courier New"/>
              </a:rPr>
              <a:t>fringe </a:t>
            </a:r>
            <a:r>
              <a:rPr lang="en-US" dirty="0">
                <a:latin typeface="Courier New"/>
                <a:cs typeface="Courier New"/>
              </a:rPr>
              <a:t>= priority queue ordered </a:t>
            </a:r>
            <a:r>
              <a:rPr lang="en-US" dirty="0" smtClean="0">
                <a:latin typeface="Courier New"/>
                <a:cs typeface="Courier New"/>
              </a:rPr>
              <a:t>by</a:t>
            </a:r>
            <a:r>
              <a:rPr lang="en-US" dirty="0">
                <a:latin typeface="Courier New"/>
                <a:cs typeface="Courier New"/>
              </a:rPr>
              <a:t> </a:t>
            </a:r>
            <a:r>
              <a:rPr lang="en-US" dirty="0" smtClean="0">
                <a:latin typeface="Courier New"/>
                <a:cs typeface="Courier New"/>
              </a:rPr>
              <a:t>smallest </a:t>
            </a:r>
            <a:r>
              <a:rPr lang="en-US" dirty="0">
                <a:latin typeface="Courier New"/>
                <a:cs typeface="Courier New"/>
              </a:rPr>
              <a:t>.dist();</a:t>
            </a:r>
            <a:r>
              <a:rPr lang="en-US" dirty="0" smtClean="0">
                <a:latin typeface="Courier New"/>
                <a:cs typeface="Courier New"/>
              </a:rPr>
              <a:t> </a:t>
            </a:r>
          </a:p>
          <a:p>
            <a:pPr>
              <a:buNone/>
            </a:pPr>
            <a:r>
              <a:rPr lang="en-US" dirty="0" smtClean="0">
                <a:latin typeface="Courier New"/>
                <a:cs typeface="Courier New"/>
              </a:rPr>
              <a:t>add </a:t>
            </a:r>
            <a:r>
              <a:rPr lang="en-US" dirty="0">
                <a:latin typeface="Courier New"/>
                <a:cs typeface="Courier New"/>
              </a:rPr>
              <a:t>all vertices to fringe;</a:t>
            </a:r>
            <a:r>
              <a:rPr lang="en-US" dirty="0" smtClean="0">
                <a:latin typeface="Courier New"/>
                <a:cs typeface="Courier New"/>
              </a:rPr>
              <a:t> </a:t>
            </a:r>
          </a:p>
          <a:p>
            <a:pPr>
              <a:buNone/>
            </a:pPr>
            <a:r>
              <a:rPr lang="en-US" dirty="0" smtClean="0">
                <a:latin typeface="Courier New"/>
                <a:cs typeface="Courier New"/>
              </a:rPr>
              <a:t>while </a:t>
            </a:r>
            <a:r>
              <a:rPr lang="en-US" dirty="0">
                <a:latin typeface="Courier New"/>
                <a:cs typeface="Courier New"/>
              </a:rPr>
              <a:t>(! </a:t>
            </a:r>
            <a:r>
              <a:rPr lang="en-US" dirty="0" err="1">
                <a:latin typeface="Courier New"/>
                <a:cs typeface="Courier New"/>
              </a:rPr>
              <a:t>fringe.isEmpty</a:t>
            </a:r>
            <a:r>
              <a:rPr lang="en-US" dirty="0">
                <a:latin typeface="Courier New"/>
                <a:cs typeface="Courier New"/>
              </a:rPr>
              <a:t>()) {</a:t>
            </a:r>
            <a:r>
              <a:rPr lang="en-US" dirty="0" smtClean="0">
                <a:latin typeface="Courier New"/>
                <a:cs typeface="Courier New"/>
              </a:rPr>
              <a:t> </a:t>
            </a:r>
          </a:p>
          <a:p>
            <a:pPr>
              <a:buNone/>
            </a:pPr>
            <a:r>
              <a:rPr lang="en-US" dirty="0">
                <a:latin typeface="Courier New"/>
                <a:cs typeface="Courier New"/>
              </a:rPr>
              <a:t>	</a:t>
            </a:r>
            <a:r>
              <a:rPr lang="en-US" dirty="0" smtClean="0">
                <a:latin typeface="Courier New"/>
                <a:cs typeface="Courier New"/>
              </a:rPr>
              <a:t>Vertex </a:t>
            </a:r>
            <a:r>
              <a:rPr lang="en-US" dirty="0" err="1">
                <a:latin typeface="Courier New"/>
                <a:cs typeface="Courier New"/>
              </a:rPr>
              <a:t>v</a:t>
            </a:r>
            <a:r>
              <a:rPr lang="en-US" dirty="0">
                <a:latin typeface="Courier New"/>
                <a:cs typeface="Courier New"/>
              </a:rPr>
              <a:t> = </a:t>
            </a:r>
            <a:r>
              <a:rPr lang="en-US" dirty="0" err="1">
                <a:latin typeface="Courier New"/>
                <a:cs typeface="Courier New"/>
              </a:rPr>
              <a:t>fringe</a:t>
            </a:r>
            <a:r>
              <a:rPr lang="en-US" dirty="0" err="1" smtClean="0">
                <a:latin typeface="Courier New"/>
                <a:cs typeface="Courier New"/>
              </a:rPr>
              <a:t>.removeMin</a:t>
            </a:r>
            <a:r>
              <a:rPr lang="en-US" dirty="0" smtClean="0">
                <a:latin typeface="Courier New"/>
                <a:cs typeface="Courier New"/>
              </a:rPr>
              <a:t>(</a:t>
            </a:r>
            <a:r>
              <a:rPr lang="en-US" dirty="0">
                <a:latin typeface="Courier New"/>
                <a:cs typeface="Courier New"/>
              </a:rPr>
              <a:t>);</a:t>
            </a:r>
            <a:r>
              <a:rPr lang="en-US" dirty="0" smtClean="0">
                <a:latin typeface="Courier New"/>
                <a:cs typeface="Courier New"/>
              </a:rPr>
              <a:t> </a:t>
            </a:r>
          </a:p>
          <a:p>
            <a:pPr>
              <a:buNone/>
            </a:pPr>
            <a:r>
              <a:rPr lang="en-US" dirty="0">
                <a:latin typeface="Courier New"/>
                <a:cs typeface="Courier New"/>
              </a:rPr>
              <a:t>	</a:t>
            </a:r>
            <a:r>
              <a:rPr lang="en-US" dirty="0" smtClean="0">
                <a:latin typeface="Courier New"/>
                <a:cs typeface="Courier New"/>
              </a:rPr>
              <a:t>For </a:t>
            </a:r>
            <a:r>
              <a:rPr lang="en-US" dirty="0">
                <a:latin typeface="Courier New"/>
                <a:cs typeface="Courier New"/>
              </a:rPr>
              <a:t>each edge (</a:t>
            </a:r>
            <a:r>
              <a:rPr lang="en-US" dirty="0" err="1">
                <a:latin typeface="Courier New"/>
                <a:cs typeface="Courier New"/>
              </a:rPr>
              <a:t>v,w</a:t>
            </a:r>
            <a:r>
              <a:rPr lang="en-US" dirty="0">
                <a:latin typeface="Courier New"/>
                <a:cs typeface="Courier New"/>
              </a:rPr>
              <a:t>) {</a:t>
            </a:r>
            <a:r>
              <a:rPr lang="en-US" dirty="0" smtClean="0">
                <a:latin typeface="Courier New"/>
                <a:cs typeface="Courier New"/>
              </a:rPr>
              <a:t> </a:t>
            </a:r>
          </a:p>
          <a:p>
            <a:pPr>
              <a:buNone/>
            </a:pPr>
            <a:r>
              <a:rPr lang="en-US" dirty="0" smtClean="0">
                <a:latin typeface="Courier New"/>
                <a:cs typeface="Courier New"/>
              </a:rPr>
              <a:t>		if </a:t>
            </a:r>
            <a:r>
              <a:rPr lang="en-US" dirty="0">
                <a:latin typeface="Courier New"/>
                <a:cs typeface="Courier New"/>
              </a:rPr>
              <a:t>(</a:t>
            </a:r>
            <a:r>
              <a:rPr lang="en-US" dirty="0" err="1">
                <a:latin typeface="Courier New"/>
                <a:cs typeface="Courier New"/>
              </a:rPr>
              <a:t>v.dist</a:t>
            </a:r>
            <a:r>
              <a:rPr lang="en-US" dirty="0">
                <a:latin typeface="Courier New"/>
                <a:cs typeface="Courier New"/>
              </a:rPr>
              <a:t>() + </a:t>
            </a:r>
            <a:r>
              <a:rPr lang="en-US" dirty="0" err="1">
                <a:latin typeface="Courier New"/>
                <a:cs typeface="Courier New"/>
              </a:rPr>
              <a:t>weight(v,w</a:t>
            </a:r>
            <a:r>
              <a:rPr lang="en-US" dirty="0">
                <a:latin typeface="Courier New"/>
                <a:cs typeface="Courier New"/>
              </a:rPr>
              <a:t>) &lt; </a:t>
            </a:r>
            <a:r>
              <a:rPr lang="en-US" dirty="0" err="1">
                <a:latin typeface="Courier New"/>
                <a:cs typeface="Courier New"/>
              </a:rPr>
              <a:t>w.dist</a:t>
            </a:r>
            <a:r>
              <a:rPr lang="en-US" dirty="0">
                <a:latin typeface="Courier New"/>
                <a:cs typeface="Courier New"/>
              </a:rPr>
              <a:t>()</a:t>
            </a:r>
            <a:r>
              <a:rPr lang="en-US" dirty="0" smtClean="0">
                <a:latin typeface="Courier New"/>
                <a:cs typeface="Courier New"/>
              </a:rPr>
              <a:t>){ </a:t>
            </a:r>
          </a:p>
          <a:p>
            <a:pPr>
              <a:buNone/>
            </a:pPr>
            <a:r>
              <a:rPr lang="en-US" dirty="0" smtClean="0">
                <a:latin typeface="Courier New"/>
                <a:cs typeface="Courier New"/>
              </a:rPr>
              <a:t>			</a:t>
            </a:r>
            <a:r>
              <a:rPr lang="en-US" dirty="0" err="1" smtClean="0">
                <a:latin typeface="Courier New"/>
                <a:cs typeface="Courier New"/>
              </a:rPr>
              <a:t>w</a:t>
            </a:r>
            <a:r>
              <a:rPr lang="en-US" dirty="0" err="1">
                <a:latin typeface="Courier New"/>
                <a:cs typeface="Courier New"/>
              </a:rPr>
              <a:t>.dist</a:t>
            </a:r>
            <a:r>
              <a:rPr lang="en-US" dirty="0">
                <a:latin typeface="Courier New"/>
                <a:cs typeface="Courier New"/>
              </a:rPr>
              <a:t>() = </a:t>
            </a:r>
            <a:r>
              <a:rPr lang="en-US" dirty="0" err="1">
                <a:latin typeface="Courier New"/>
                <a:cs typeface="Courier New"/>
              </a:rPr>
              <a:t>v.dist</a:t>
            </a:r>
            <a:r>
              <a:rPr lang="en-US" dirty="0">
                <a:latin typeface="Courier New"/>
                <a:cs typeface="Courier New"/>
              </a:rPr>
              <a:t>() + </a:t>
            </a:r>
            <a:r>
              <a:rPr lang="en-US" dirty="0" err="1">
                <a:latin typeface="Courier New"/>
                <a:cs typeface="Courier New"/>
              </a:rPr>
              <a:t>weight(v,w</a:t>
            </a:r>
            <a:r>
              <a:rPr lang="en-US" dirty="0">
                <a:latin typeface="Courier New"/>
                <a:cs typeface="Courier New"/>
              </a:rPr>
              <a:t>); </a:t>
            </a:r>
            <a:r>
              <a:rPr lang="en-US" dirty="0" err="1">
                <a:latin typeface="Courier New"/>
                <a:cs typeface="Courier New"/>
              </a:rPr>
              <a:t>w.</a:t>
            </a:r>
            <a:r>
              <a:rPr lang="en-US" dirty="0" err="1" smtClean="0">
                <a:latin typeface="Courier New"/>
                <a:cs typeface="Courier New"/>
              </a:rPr>
              <a:t>back</a:t>
            </a:r>
            <a:r>
              <a:rPr lang="en-US" dirty="0" smtClean="0">
                <a:latin typeface="Courier New"/>
                <a:cs typeface="Courier New"/>
              </a:rPr>
              <a:t>() </a:t>
            </a:r>
            <a:r>
              <a:rPr lang="en-US" dirty="0">
                <a:latin typeface="Courier New"/>
                <a:cs typeface="Courier New"/>
              </a:rPr>
              <a:t>= </a:t>
            </a:r>
            <a:r>
              <a:rPr lang="en-US" dirty="0" err="1">
                <a:latin typeface="Courier New"/>
                <a:cs typeface="Courier New"/>
              </a:rPr>
              <a:t>v</a:t>
            </a:r>
            <a:r>
              <a:rPr lang="en-US" dirty="0">
                <a:latin typeface="Courier New"/>
                <a:cs typeface="Courier New"/>
              </a:rPr>
              <a:t>;</a:t>
            </a:r>
            <a:r>
              <a:rPr lang="en-US" dirty="0" smtClean="0">
                <a:latin typeface="Courier New"/>
                <a:cs typeface="Courier New"/>
              </a:rPr>
              <a:t> </a:t>
            </a:r>
          </a:p>
          <a:p>
            <a:pPr>
              <a:buNone/>
            </a:pPr>
            <a:r>
              <a:rPr lang="en-US" dirty="0" smtClean="0">
                <a:latin typeface="Courier New"/>
                <a:cs typeface="Courier New"/>
              </a:rPr>
              <a:t>		} </a:t>
            </a:r>
          </a:p>
          <a:p>
            <a:pPr>
              <a:buNone/>
            </a:pPr>
            <a:r>
              <a:rPr lang="en-US" dirty="0">
                <a:latin typeface="Courier New"/>
                <a:cs typeface="Courier New"/>
              </a:rPr>
              <a:t>	</a:t>
            </a:r>
            <a:r>
              <a:rPr lang="en-US" dirty="0" smtClean="0">
                <a:latin typeface="Courier New"/>
                <a:cs typeface="Courier New"/>
              </a:rPr>
              <a:t>} </a:t>
            </a:r>
          </a:p>
          <a:p>
            <a:pPr>
              <a:buNone/>
            </a:pPr>
            <a:r>
              <a:rPr lang="en-US" dirty="0" smtClean="0">
                <a:latin typeface="Courier New"/>
                <a:cs typeface="Courier New"/>
              </a:rPr>
              <a:t>} </a:t>
            </a:r>
            <a:endParaRPr lang="en-US" dirty="0">
              <a:latin typeface="Courier New"/>
              <a:cs typeface="Courier New"/>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90500" y="266700"/>
            <a:ext cx="8763000" cy="6324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Traversal</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Many algorithms on graphs depend on traversing all or some subset of the vertices.</a:t>
            </a:r>
          </a:p>
          <a:p>
            <a:r>
              <a:rPr lang="en-US" dirty="0" smtClean="0"/>
              <a:t>Unlike tree traversals, straight up </a:t>
            </a:r>
            <a:r>
              <a:rPr lang="en-US" i="1" dirty="0" smtClean="0"/>
              <a:t>recursion </a:t>
            </a:r>
            <a:r>
              <a:rPr lang="en-US" dirty="0" smtClean="0"/>
              <a:t>doesn’t quite work because of the existence of </a:t>
            </a:r>
            <a:r>
              <a:rPr lang="en-US" i="1" dirty="0" smtClean="0"/>
              <a:t>cycles </a:t>
            </a:r>
            <a:r>
              <a:rPr lang="en-US" dirty="0" smtClean="0"/>
              <a:t>and </a:t>
            </a:r>
            <a:r>
              <a:rPr lang="en-US" i="1" dirty="0" smtClean="0"/>
              <a:t>multiple paths </a:t>
            </a:r>
            <a:r>
              <a:rPr lang="en-US" dirty="0" smtClean="0"/>
              <a:t>from the a vertex to another vertex.</a:t>
            </a:r>
          </a:p>
          <a:p>
            <a:pPr>
              <a:buNone/>
            </a:pPr>
            <a:endParaRPr lang="en-US" dirty="0" smtClean="0"/>
          </a:p>
          <a:p>
            <a:pPr>
              <a:buNone/>
            </a:pPr>
            <a:endParaRPr lang="en-US" dirty="0" smtClean="0"/>
          </a:p>
          <a:p>
            <a:pPr>
              <a:buNone/>
            </a:pPr>
            <a:endParaRPr lang="en-US" dirty="0" smtClean="0"/>
          </a:p>
          <a:p>
            <a:pPr>
              <a:buNone/>
            </a:pPr>
            <a:r>
              <a:rPr lang="en-US" dirty="0" smtClean="0"/>
              <a:t> </a:t>
            </a:r>
          </a:p>
          <a:p>
            <a:r>
              <a:rPr lang="en-US" dirty="0"/>
              <a:t>Treat 0 as the root and do recursive traversal down the two edges out of each</a:t>
            </a:r>
            <a:r>
              <a:rPr lang="en-US" dirty="0" smtClean="0"/>
              <a:t> vertex: </a:t>
            </a:r>
            <a:r>
              <a:rPr lang="en-US" dirty="0"/>
              <a:t>Θ(2</a:t>
            </a:r>
            <a:r>
              <a:rPr lang="en-US" baseline="30000" dirty="0"/>
              <a:t> N</a:t>
            </a:r>
            <a:r>
              <a:rPr lang="en-US" dirty="0"/>
              <a:t> ) operations! </a:t>
            </a:r>
            <a:endParaRPr lang="en-US" dirty="0" smtClean="0"/>
          </a:p>
          <a:p>
            <a:endParaRPr lang="en-US" dirty="0"/>
          </a:p>
        </p:txBody>
      </p:sp>
      <p:pic>
        <p:nvPicPr>
          <p:cNvPr id="4" name="Picture 3"/>
          <p:cNvPicPr>
            <a:picLocks noChangeAspect="1"/>
          </p:cNvPicPr>
          <p:nvPr/>
        </p:nvPicPr>
        <p:blipFill>
          <a:blip r:embed="rId2"/>
          <a:stretch>
            <a:fillRect/>
          </a:stretch>
        </p:blipFill>
        <p:spPr>
          <a:xfrm>
            <a:off x="1600200" y="3810000"/>
            <a:ext cx="5245100" cy="1676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Graph Traversal Algorithm</a:t>
            </a:r>
            <a:endParaRPr lang="en-US" dirty="0"/>
          </a:p>
        </p:txBody>
      </p:sp>
      <p:sp>
        <p:nvSpPr>
          <p:cNvPr id="3" name="Content Placeholder 2"/>
          <p:cNvSpPr>
            <a:spLocks noGrp="1"/>
          </p:cNvSpPr>
          <p:nvPr>
            <p:ph idx="1"/>
          </p:nvPr>
        </p:nvSpPr>
        <p:spPr>
          <a:xfrm>
            <a:off x="457200" y="1219200"/>
            <a:ext cx="8229600" cy="4525963"/>
          </a:xfrm>
        </p:spPr>
        <p:txBody>
          <a:bodyPr>
            <a:normAutofit fontScale="62500" lnSpcReduction="20000"/>
          </a:bodyPr>
          <a:lstStyle/>
          <a:p>
            <a:pPr>
              <a:buNone/>
            </a:pPr>
            <a:r>
              <a:rPr lang="en-US" b="1" i="1" dirty="0">
                <a:latin typeface="Courier New"/>
                <a:cs typeface="Courier New"/>
              </a:rPr>
              <a:t>COLLECTION OF VERTICES </a:t>
            </a:r>
            <a:r>
              <a:rPr lang="en-US" dirty="0">
                <a:latin typeface="Courier New"/>
                <a:cs typeface="Courier New"/>
              </a:rPr>
              <a:t>fringe;</a:t>
            </a:r>
            <a:r>
              <a:rPr lang="en-US" dirty="0" smtClean="0">
                <a:latin typeface="Courier New"/>
                <a:cs typeface="Courier New"/>
              </a:rPr>
              <a:t> </a:t>
            </a:r>
          </a:p>
          <a:p>
            <a:pPr>
              <a:buNone/>
            </a:pPr>
            <a:r>
              <a:rPr lang="en-US" dirty="0" smtClean="0">
                <a:latin typeface="Courier New"/>
                <a:cs typeface="Courier New"/>
              </a:rPr>
              <a:t>fringe </a:t>
            </a:r>
            <a:r>
              <a:rPr lang="en-US" dirty="0">
                <a:latin typeface="Courier New"/>
                <a:cs typeface="Courier New"/>
              </a:rPr>
              <a:t>= </a:t>
            </a:r>
            <a:r>
              <a:rPr lang="en-US" b="1" i="1" dirty="0">
                <a:latin typeface="Courier New"/>
                <a:cs typeface="Courier New"/>
              </a:rPr>
              <a:t>INITIAL COLLECTION</a:t>
            </a:r>
            <a:r>
              <a:rPr lang="en-US" dirty="0" smtClean="0">
                <a:latin typeface="Courier New"/>
                <a:cs typeface="Courier New"/>
              </a:rPr>
              <a:t>;</a:t>
            </a:r>
          </a:p>
          <a:p>
            <a:pPr>
              <a:buNone/>
            </a:pPr>
            <a:r>
              <a:rPr lang="en-US" dirty="0" smtClean="0">
                <a:latin typeface="Courier New"/>
                <a:cs typeface="Courier New"/>
              </a:rPr>
              <a:t> </a:t>
            </a:r>
          </a:p>
          <a:p>
            <a:pPr>
              <a:buNone/>
            </a:pPr>
            <a:r>
              <a:rPr lang="en-US" dirty="0" smtClean="0">
                <a:latin typeface="Courier New"/>
                <a:cs typeface="Courier New"/>
              </a:rPr>
              <a:t>while </a:t>
            </a:r>
            <a:r>
              <a:rPr lang="en-US" dirty="0">
                <a:latin typeface="Courier New"/>
                <a:cs typeface="Courier New"/>
              </a:rPr>
              <a:t>(</a:t>
            </a:r>
            <a:r>
              <a:rPr lang="en-US" dirty="0" smtClean="0">
                <a:latin typeface="Courier New"/>
                <a:cs typeface="Courier New"/>
              </a:rPr>
              <a:t>!</a:t>
            </a:r>
            <a:r>
              <a:rPr lang="en-US" dirty="0" err="1" smtClean="0">
                <a:latin typeface="Courier New"/>
                <a:cs typeface="Courier New"/>
              </a:rPr>
              <a:t>fringe</a:t>
            </a:r>
            <a:r>
              <a:rPr lang="en-US" dirty="0" err="1">
                <a:latin typeface="Courier New"/>
                <a:cs typeface="Courier New"/>
              </a:rPr>
              <a:t>.isEmpty</a:t>
            </a:r>
            <a:r>
              <a:rPr lang="en-US" dirty="0">
                <a:latin typeface="Courier New"/>
                <a:cs typeface="Courier New"/>
              </a:rPr>
              <a:t>()) {</a:t>
            </a:r>
            <a:r>
              <a:rPr lang="en-US" dirty="0" smtClean="0">
                <a:latin typeface="Courier New"/>
                <a:cs typeface="Courier New"/>
              </a:rPr>
              <a:t> </a:t>
            </a:r>
          </a:p>
          <a:p>
            <a:pPr>
              <a:buNone/>
            </a:pPr>
            <a:r>
              <a:rPr lang="en-US" dirty="0" smtClean="0">
                <a:latin typeface="Courier New"/>
                <a:cs typeface="Courier New"/>
              </a:rPr>
              <a:t>	Vertex </a:t>
            </a:r>
            <a:r>
              <a:rPr lang="en-US" dirty="0" err="1">
                <a:latin typeface="Courier New"/>
                <a:cs typeface="Courier New"/>
              </a:rPr>
              <a:t>v</a:t>
            </a:r>
            <a:r>
              <a:rPr lang="en-US" dirty="0">
                <a:latin typeface="Courier New"/>
                <a:cs typeface="Courier New"/>
              </a:rPr>
              <a:t> = </a:t>
            </a:r>
            <a:r>
              <a:rPr lang="en-US" dirty="0" err="1">
                <a:latin typeface="Courier New"/>
                <a:cs typeface="Courier New"/>
              </a:rPr>
              <a:t>fringe.REMOVE</a:t>
            </a:r>
            <a:r>
              <a:rPr lang="en-US" dirty="0">
                <a:latin typeface="Courier New"/>
                <a:cs typeface="Courier New"/>
              </a:rPr>
              <a:t> HIGHEST PRIORITY ITEM();</a:t>
            </a:r>
            <a:r>
              <a:rPr lang="en-US" dirty="0" smtClean="0">
                <a:latin typeface="Courier New"/>
                <a:cs typeface="Courier New"/>
              </a:rPr>
              <a:t> </a:t>
            </a:r>
          </a:p>
          <a:p>
            <a:pPr>
              <a:buNone/>
            </a:pPr>
            <a:r>
              <a:rPr lang="en-US" dirty="0" smtClean="0">
                <a:latin typeface="Courier New"/>
                <a:cs typeface="Courier New"/>
              </a:rPr>
              <a:t>	if </a:t>
            </a:r>
            <a:r>
              <a:rPr lang="en-US" dirty="0">
                <a:latin typeface="Courier New"/>
                <a:cs typeface="Courier New"/>
              </a:rPr>
              <a:t>(! </a:t>
            </a:r>
            <a:r>
              <a:rPr lang="en-US" dirty="0" err="1">
                <a:latin typeface="Courier New"/>
                <a:cs typeface="Courier New"/>
              </a:rPr>
              <a:t>MARKED(v</a:t>
            </a:r>
            <a:r>
              <a:rPr lang="en-US" dirty="0">
                <a:latin typeface="Courier New"/>
                <a:cs typeface="Courier New"/>
              </a:rPr>
              <a:t>)) {</a:t>
            </a:r>
            <a:r>
              <a:rPr lang="en-US" dirty="0" smtClean="0">
                <a:latin typeface="Courier New"/>
                <a:cs typeface="Courier New"/>
              </a:rPr>
              <a:t> </a:t>
            </a:r>
          </a:p>
          <a:p>
            <a:pPr>
              <a:buNone/>
            </a:pPr>
            <a:r>
              <a:rPr lang="en-US" dirty="0" smtClean="0">
                <a:latin typeface="Courier New"/>
                <a:cs typeface="Courier New"/>
              </a:rPr>
              <a:t>		</a:t>
            </a:r>
            <a:r>
              <a:rPr lang="en-US" b="1" i="1" dirty="0" err="1" smtClean="0">
                <a:latin typeface="Courier New"/>
                <a:cs typeface="Courier New"/>
              </a:rPr>
              <a:t>MARK</a:t>
            </a:r>
            <a:r>
              <a:rPr lang="en-US" dirty="0" err="1">
                <a:latin typeface="Courier New"/>
                <a:cs typeface="Courier New"/>
              </a:rPr>
              <a:t>(v</a:t>
            </a:r>
            <a:r>
              <a:rPr lang="en-US" dirty="0">
                <a:latin typeface="Courier New"/>
                <a:cs typeface="Courier New"/>
              </a:rPr>
              <a:t>);</a:t>
            </a:r>
            <a:r>
              <a:rPr lang="en-US" dirty="0" smtClean="0">
                <a:latin typeface="Courier New"/>
                <a:cs typeface="Courier New"/>
              </a:rPr>
              <a:t> </a:t>
            </a:r>
          </a:p>
          <a:p>
            <a:pPr>
              <a:buNone/>
            </a:pPr>
            <a:r>
              <a:rPr lang="en-US" dirty="0" smtClean="0">
                <a:latin typeface="Courier New"/>
                <a:cs typeface="Courier New"/>
              </a:rPr>
              <a:t>		</a:t>
            </a:r>
            <a:r>
              <a:rPr lang="en-US" b="1" i="1" dirty="0" err="1" smtClean="0">
                <a:latin typeface="Courier New"/>
                <a:cs typeface="Courier New"/>
              </a:rPr>
              <a:t>VISIT</a:t>
            </a:r>
            <a:r>
              <a:rPr lang="en-US" dirty="0" err="1">
                <a:latin typeface="Courier New"/>
                <a:cs typeface="Courier New"/>
              </a:rPr>
              <a:t>(v</a:t>
            </a:r>
            <a:r>
              <a:rPr lang="en-US" dirty="0">
                <a:latin typeface="Courier New"/>
                <a:cs typeface="Courier New"/>
              </a:rPr>
              <a:t>);</a:t>
            </a:r>
            <a:r>
              <a:rPr lang="en-US" dirty="0" smtClean="0">
                <a:latin typeface="Courier New"/>
                <a:cs typeface="Courier New"/>
              </a:rPr>
              <a:t> </a:t>
            </a:r>
          </a:p>
          <a:p>
            <a:pPr>
              <a:buNone/>
            </a:pPr>
            <a:r>
              <a:rPr lang="en-US" dirty="0" smtClean="0">
                <a:latin typeface="Courier New"/>
                <a:cs typeface="Courier New"/>
              </a:rPr>
              <a:t>		For </a:t>
            </a:r>
            <a:r>
              <a:rPr lang="en-US" dirty="0">
                <a:latin typeface="Courier New"/>
                <a:cs typeface="Courier New"/>
              </a:rPr>
              <a:t>each edge (</a:t>
            </a:r>
            <a:r>
              <a:rPr lang="en-US" dirty="0" err="1">
                <a:latin typeface="Courier New"/>
                <a:cs typeface="Courier New"/>
              </a:rPr>
              <a:t>v,w</a:t>
            </a:r>
            <a:r>
              <a:rPr lang="en-US" dirty="0">
                <a:latin typeface="Courier New"/>
                <a:cs typeface="Courier New"/>
              </a:rPr>
              <a:t>) {</a:t>
            </a:r>
            <a:r>
              <a:rPr lang="en-US" dirty="0" smtClean="0">
                <a:latin typeface="Courier New"/>
                <a:cs typeface="Courier New"/>
              </a:rPr>
              <a:t> </a:t>
            </a:r>
          </a:p>
          <a:p>
            <a:pPr>
              <a:buNone/>
            </a:pPr>
            <a:r>
              <a:rPr lang="en-US" dirty="0" smtClean="0">
                <a:latin typeface="Courier New"/>
                <a:cs typeface="Courier New"/>
              </a:rPr>
              <a:t>			if </a:t>
            </a:r>
            <a:r>
              <a:rPr lang="en-US" dirty="0">
                <a:latin typeface="Courier New"/>
                <a:cs typeface="Courier New"/>
              </a:rPr>
              <a:t>(</a:t>
            </a:r>
            <a:r>
              <a:rPr lang="en-US" b="1" i="1" dirty="0">
                <a:latin typeface="Courier New"/>
                <a:cs typeface="Courier New"/>
              </a:rPr>
              <a:t>NEEDS </a:t>
            </a:r>
            <a:r>
              <a:rPr lang="en-US" b="1" i="1" dirty="0" err="1">
                <a:latin typeface="Courier New"/>
                <a:cs typeface="Courier New"/>
              </a:rPr>
              <a:t>PROCESSING</a:t>
            </a:r>
            <a:r>
              <a:rPr lang="en-US" dirty="0" err="1">
                <a:latin typeface="Courier New"/>
                <a:cs typeface="Courier New"/>
              </a:rPr>
              <a:t>(w</a:t>
            </a:r>
            <a:r>
              <a:rPr lang="en-US" dirty="0">
                <a:latin typeface="Courier New"/>
                <a:cs typeface="Courier New"/>
              </a:rPr>
              <a:t>))</a:t>
            </a:r>
            <a:r>
              <a:rPr lang="en-US" dirty="0" smtClean="0">
                <a:latin typeface="Courier New"/>
                <a:cs typeface="Courier New"/>
              </a:rPr>
              <a:t> </a:t>
            </a:r>
          </a:p>
          <a:p>
            <a:pPr>
              <a:buNone/>
            </a:pPr>
            <a:r>
              <a:rPr lang="en-US" dirty="0" smtClean="0">
                <a:latin typeface="Courier New"/>
                <a:cs typeface="Courier New"/>
              </a:rPr>
              <a:t>				Add </a:t>
            </a:r>
            <a:r>
              <a:rPr lang="en-US" dirty="0" err="1">
                <a:latin typeface="Courier New"/>
                <a:cs typeface="Courier New"/>
              </a:rPr>
              <a:t>w</a:t>
            </a:r>
            <a:r>
              <a:rPr lang="en-US" dirty="0">
                <a:latin typeface="Courier New"/>
                <a:cs typeface="Courier New"/>
              </a:rPr>
              <a:t> to fringe;</a:t>
            </a:r>
            <a:r>
              <a:rPr lang="en-US" dirty="0" smtClean="0">
                <a:latin typeface="Courier New"/>
                <a:cs typeface="Courier New"/>
              </a:rPr>
              <a:t> </a:t>
            </a:r>
          </a:p>
          <a:p>
            <a:pPr>
              <a:buNone/>
            </a:pPr>
            <a:r>
              <a:rPr lang="en-US" dirty="0" smtClean="0">
                <a:latin typeface="Courier New"/>
                <a:cs typeface="Courier New"/>
              </a:rPr>
              <a:t>		} </a:t>
            </a:r>
          </a:p>
          <a:p>
            <a:pPr>
              <a:buNone/>
            </a:pPr>
            <a:r>
              <a:rPr lang="en-US" dirty="0" smtClean="0">
                <a:latin typeface="Courier New"/>
                <a:cs typeface="Courier New"/>
              </a:rPr>
              <a:t>	} </a:t>
            </a:r>
          </a:p>
          <a:p>
            <a:pPr>
              <a:buNone/>
            </a:pPr>
            <a:r>
              <a:rPr lang="en-US" dirty="0" smtClean="0">
                <a:latin typeface="Courier New"/>
                <a:cs typeface="Courier New"/>
              </a:rPr>
              <a:t>} </a:t>
            </a:r>
            <a:endParaRPr lang="en-US" dirty="0">
              <a:latin typeface="Courier New"/>
              <a:cs typeface="Courier New"/>
            </a:endParaRPr>
          </a:p>
        </p:txBody>
      </p:sp>
      <p:sp>
        <p:nvSpPr>
          <p:cNvPr id="4" name="Rectangle 3"/>
          <p:cNvSpPr/>
          <p:nvPr/>
        </p:nvSpPr>
        <p:spPr>
          <a:xfrm>
            <a:off x="457200" y="5849163"/>
            <a:ext cx="8229600" cy="738664"/>
          </a:xfrm>
          <a:prstGeom prst="rect">
            <a:avLst/>
          </a:prstGeom>
        </p:spPr>
        <p:txBody>
          <a:bodyPr wrap="square">
            <a:spAutoFit/>
          </a:bodyPr>
          <a:lstStyle/>
          <a:p>
            <a:r>
              <a:rPr lang="en-US" sz="2100" dirty="0"/>
              <a:t>Replace COLLECITON OF VERTICES, INITIAL COLLECTION, etc. with various types, expressions, or methods to different graph </a:t>
            </a:r>
            <a:r>
              <a:rPr lang="en-US" sz="2100" dirty="0" smtClean="0"/>
              <a:t>algorithms</a:t>
            </a:r>
            <a:r>
              <a:rPr lang="en-US" sz="21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Depth First Traversal</a:t>
            </a:r>
            <a:endParaRPr lang="en-US" dirty="0"/>
          </a:p>
        </p:txBody>
      </p:sp>
      <p:sp>
        <p:nvSpPr>
          <p:cNvPr id="3" name="Content Placeholder 2"/>
          <p:cNvSpPr>
            <a:spLocks noGrp="1"/>
          </p:cNvSpPr>
          <p:nvPr>
            <p:ph idx="1"/>
          </p:nvPr>
        </p:nvSpPr>
        <p:spPr>
          <a:xfrm>
            <a:off x="457200" y="1417638"/>
            <a:ext cx="8229600" cy="5257800"/>
          </a:xfrm>
        </p:spPr>
        <p:txBody>
          <a:bodyPr>
            <a:normAutofit/>
          </a:bodyPr>
          <a:lstStyle/>
          <a:p>
            <a:r>
              <a:rPr lang="en-US" dirty="0" smtClean="0"/>
              <a:t>General idea:</a:t>
            </a:r>
          </a:p>
          <a:p>
            <a:pPr lvl="1"/>
            <a:r>
              <a:rPr lang="en-US" dirty="0" smtClean="0"/>
              <a:t>Starts at an arbitrary vertex and searches a graph as "deeply" as possible as early as possible.</a:t>
            </a:r>
          </a:p>
          <a:p>
            <a:pPr lvl="1"/>
            <a:r>
              <a:rPr lang="en-US" dirty="0" smtClean="0"/>
              <a:t>When DFS visits a vertex </a:t>
            </a:r>
            <a:r>
              <a:rPr lang="en-US" i="1" dirty="0" err="1" smtClean="0"/>
              <a:t>u</a:t>
            </a:r>
            <a:r>
              <a:rPr lang="en-US" dirty="0" smtClean="0"/>
              <a:t>, it checks every vertex </a:t>
            </a:r>
            <a:r>
              <a:rPr lang="en-US" i="1" dirty="0" err="1" smtClean="0"/>
              <a:t>v</a:t>
            </a:r>
            <a:r>
              <a:rPr lang="en-US" dirty="0" smtClean="0"/>
              <a:t> that can be reached by some edge </a:t>
            </a:r>
            <a:r>
              <a:rPr lang="en-US" i="1" dirty="0" smtClean="0"/>
              <a:t>(</a:t>
            </a:r>
            <a:r>
              <a:rPr lang="en-US" i="1" dirty="0" err="1" smtClean="0"/>
              <a:t>u</a:t>
            </a:r>
            <a:r>
              <a:rPr lang="en-US" i="1" dirty="0" smtClean="0"/>
              <a:t>, </a:t>
            </a:r>
            <a:r>
              <a:rPr lang="en-US" i="1" dirty="0" err="1" smtClean="0"/>
              <a:t>v</a:t>
            </a:r>
            <a:r>
              <a:rPr lang="en-US" i="1" dirty="0" smtClean="0"/>
              <a:t>)</a:t>
            </a:r>
            <a:r>
              <a:rPr lang="en-US" dirty="0" smtClean="0"/>
              <a:t>.  If </a:t>
            </a:r>
            <a:r>
              <a:rPr lang="en-US" i="1" dirty="0" err="1" smtClean="0"/>
              <a:t>v</a:t>
            </a:r>
            <a:r>
              <a:rPr lang="en-US" dirty="0" smtClean="0"/>
              <a:t> has not yet been visited, DFS visits it recursively.</a:t>
            </a:r>
          </a:p>
          <a:p>
            <a:r>
              <a:rPr lang="en-US" dirty="0" smtClean="0"/>
              <a:t>Avoid cycles:</a:t>
            </a:r>
          </a:p>
          <a:p>
            <a:pPr lvl="1"/>
            <a:r>
              <a:rPr lang="en-US" dirty="0" smtClean="0"/>
              <a:t>Each vertex is marked when the vertex is first visited.  </a:t>
            </a:r>
            <a:br>
              <a:rPr lang="en-US" dirty="0" smtClean="0"/>
            </a:br>
            <a:endParaRPr lang="en-US" dirty="0" smtClean="0"/>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Iterative Depth First Traversal</a:t>
            </a:r>
            <a:endParaRPr lang="en-US" dirty="0"/>
          </a:p>
        </p:txBody>
      </p:sp>
      <p:sp>
        <p:nvSpPr>
          <p:cNvPr id="3" name="Content Placeholder 2"/>
          <p:cNvSpPr>
            <a:spLocks noGrp="1"/>
          </p:cNvSpPr>
          <p:nvPr>
            <p:ph idx="1"/>
          </p:nvPr>
        </p:nvSpPr>
        <p:spPr>
          <a:xfrm>
            <a:off x="457200" y="1417638"/>
            <a:ext cx="8229600" cy="4708525"/>
          </a:xfrm>
        </p:spPr>
        <p:txBody>
          <a:bodyPr>
            <a:normAutofit fontScale="62500" lnSpcReduction="20000"/>
          </a:bodyPr>
          <a:lstStyle/>
          <a:p>
            <a:pPr>
              <a:buNone/>
            </a:pPr>
            <a:r>
              <a:rPr lang="en-US" dirty="0">
                <a:latin typeface="Courier New"/>
                <a:cs typeface="Courier New"/>
              </a:rPr>
              <a:t>Stack&lt;Vertex&gt; fringe;</a:t>
            </a:r>
            <a:r>
              <a:rPr lang="en-US" dirty="0" smtClean="0">
                <a:latin typeface="Courier New"/>
                <a:cs typeface="Courier New"/>
              </a:rPr>
              <a:t> </a:t>
            </a:r>
          </a:p>
          <a:p>
            <a:pPr>
              <a:buNone/>
            </a:pPr>
            <a:r>
              <a:rPr lang="en-US" dirty="0" smtClean="0">
                <a:latin typeface="Courier New"/>
                <a:cs typeface="Courier New"/>
              </a:rPr>
              <a:t>fringe </a:t>
            </a:r>
            <a:r>
              <a:rPr lang="en-US" dirty="0">
                <a:latin typeface="Courier New"/>
                <a:cs typeface="Courier New"/>
              </a:rPr>
              <a:t>= stack containing {</a:t>
            </a:r>
            <a:r>
              <a:rPr lang="en-US" dirty="0" err="1">
                <a:latin typeface="Courier New"/>
                <a:cs typeface="Courier New"/>
              </a:rPr>
              <a:t>v</a:t>
            </a:r>
            <a:r>
              <a:rPr lang="en-US" dirty="0">
                <a:latin typeface="Courier New"/>
                <a:cs typeface="Courier New"/>
              </a:rPr>
              <a:t>}</a:t>
            </a:r>
            <a:r>
              <a:rPr lang="en-US" dirty="0" smtClean="0">
                <a:latin typeface="Courier New"/>
                <a:cs typeface="Courier New"/>
              </a:rPr>
              <a:t>;</a:t>
            </a:r>
          </a:p>
          <a:p>
            <a:pPr>
              <a:buNone/>
            </a:pPr>
            <a:r>
              <a:rPr lang="en-US" dirty="0" smtClean="0">
                <a:latin typeface="Courier New"/>
                <a:cs typeface="Courier New"/>
              </a:rPr>
              <a:t> </a:t>
            </a:r>
          </a:p>
          <a:p>
            <a:pPr>
              <a:buNone/>
            </a:pPr>
            <a:r>
              <a:rPr lang="en-US" dirty="0" smtClean="0">
                <a:latin typeface="Courier New"/>
                <a:cs typeface="Courier New"/>
              </a:rPr>
              <a:t>while </a:t>
            </a:r>
            <a:r>
              <a:rPr lang="en-US" dirty="0">
                <a:latin typeface="Courier New"/>
                <a:cs typeface="Courier New"/>
              </a:rPr>
              <a:t>(! </a:t>
            </a:r>
            <a:r>
              <a:rPr lang="en-US" dirty="0" err="1">
                <a:latin typeface="Courier New"/>
                <a:cs typeface="Courier New"/>
              </a:rPr>
              <a:t>fringe.isEmpty</a:t>
            </a:r>
            <a:r>
              <a:rPr lang="en-US" dirty="0">
                <a:latin typeface="Courier New"/>
                <a:cs typeface="Courier New"/>
              </a:rPr>
              <a:t>()) {</a:t>
            </a:r>
            <a:r>
              <a:rPr lang="en-US" dirty="0" smtClean="0">
                <a:latin typeface="Courier New"/>
                <a:cs typeface="Courier New"/>
              </a:rPr>
              <a:t> </a:t>
            </a:r>
          </a:p>
          <a:p>
            <a:pPr>
              <a:buNone/>
            </a:pPr>
            <a:r>
              <a:rPr lang="en-US" dirty="0" smtClean="0">
                <a:latin typeface="Courier New"/>
                <a:cs typeface="Courier New"/>
              </a:rPr>
              <a:t>	Vertex </a:t>
            </a:r>
            <a:r>
              <a:rPr lang="en-US" dirty="0" err="1">
                <a:latin typeface="Courier New"/>
                <a:cs typeface="Courier New"/>
              </a:rPr>
              <a:t>v</a:t>
            </a:r>
            <a:r>
              <a:rPr lang="en-US" dirty="0">
                <a:latin typeface="Courier New"/>
                <a:cs typeface="Courier New"/>
              </a:rPr>
              <a:t> = </a:t>
            </a:r>
            <a:r>
              <a:rPr lang="en-US" dirty="0" err="1">
                <a:latin typeface="Courier New"/>
                <a:cs typeface="Courier New"/>
              </a:rPr>
              <a:t>fringe.pop</a:t>
            </a:r>
            <a:r>
              <a:rPr lang="en-US" dirty="0">
                <a:latin typeface="Courier New"/>
                <a:cs typeface="Courier New"/>
              </a:rPr>
              <a:t> ();</a:t>
            </a:r>
            <a:r>
              <a:rPr lang="en-US" dirty="0" smtClean="0">
                <a:latin typeface="Courier New"/>
                <a:cs typeface="Courier New"/>
              </a:rPr>
              <a:t> </a:t>
            </a:r>
          </a:p>
          <a:p>
            <a:pPr>
              <a:buNone/>
            </a:pPr>
            <a:r>
              <a:rPr lang="en-US" dirty="0" smtClean="0">
                <a:latin typeface="Courier New"/>
                <a:cs typeface="Courier New"/>
              </a:rPr>
              <a:t>		if </a:t>
            </a:r>
            <a:r>
              <a:rPr lang="en-US" dirty="0">
                <a:latin typeface="Courier New"/>
                <a:cs typeface="Courier New"/>
              </a:rPr>
              <a:t>(! </a:t>
            </a:r>
            <a:r>
              <a:rPr lang="en-US" dirty="0" err="1">
                <a:latin typeface="Courier New"/>
                <a:cs typeface="Courier New"/>
              </a:rPr>
              <a:t>marked(v</a:t>
            </a:r>
            <a:r>
              <a:rPr lang="en-US" dirty="0">
                <a:latin typeface="Courier New"/>
                <a:cs typeface="Courier New"/>
              </a:rPr>
              <a:t>)) {</a:t>
            </a:r>
            <a:r>
              <a:rPr lang="en-US" dirty="0" smtClean="0">
                <a:latin typeface="Courier New"/>
                <a:cs typeface="Courier New"/>
              </a:rPr>
              <a:t> </a:t>
            </a:r>
          </a:p>
          <a:p>
            <a:pPr>
              <a:buNone/>
            </a:pPr>
            <a:r>
              <a:rPr lang="en-US" dirty="0" smtClean="0">
                <a:latin typeface="Courier New"/>
                <a:cs typeface="Courier New"/>
              </a:rPr>
              <a:t>			</a:t>
            </a:r>
            <a:r>
              <a:rPr lang="en-US" b="1" dirty="0" err="1" smtClean="0">
                <a:latin typeface="Courier New"/>
                <a:cs typeface="Courier New"/>
              </a:rPr>
              <a:t>mark</a:t>
            </a:r>
            <a:r>
              <a:rPr lang="en-US" dirty="0" err="1">
                <a:latin typeface="Courier New"/>
                <a:cs typeface="Courier New"/>
              </a:rPr>
              <a:t>(v</a:t>
            </a:r>
            <a:r>
              <a:rPr lang="en-US" dirty="0">
                <a:latin typeface="Courier New"/>
                <a:cs typeface="Courier New"/>
              </a:rPr>
              <a:t>);</a:t>
            </a:r>
            <a:r>
              <a:rPr lang="en-US" dirty="0" smtClean="0">
                <a:latin typeface="Courier New"/>
                <a:cs typeface="Courier New"/>
              </a:rPr>
              <a:t> </a:t>
            </a:r>
          </a:p>
          <a:p>
            <a:pPr>
              <a:buNone/>
            </a:pPr>
            <a:r>
              <a:rPr lang="en-US" dirty="0" smtClean="0">
                <a:latin typeface="Courier New"/>
                <a:cs typeface="Courier New"/>
              </a:rPr>
              <a:t>			</a:t>
            </a:r>
            <a:r>
              <a:rPr lang="en-US" b="1" dirty="0" err="1" smtClean="0">
                <a:latin typeface="Courier New"/>
                <a:cs typeface="Courier New"/>
              </a:rPr>
              <a:t>VISIT</a:t>
            </a:r>
            <a:r>
              <a:rPr lang="en-US" dirty="0" err="1">
                <a:latin typeface="Courier New"/>
                <a:cs typeface="Courier New"/>
              </a:rPr>
              <a:t>(v</a:t>
            </a:r>
            <a:r>
              <a:rPr lang="en-US" dirty="0">
                <a:latin typeface="Courier New"/>
                <a:cs typeface="Courier New"/>
              </a:rPr>
              <a:t>);</a:t>
            </a:r>
            <a:r>
              <a:rPr lang="en-US" dirty="0" smtClean="0">
                <a:latin typeface="Courier New"/>
                <a:cs typeface="Courier New"/>
              </a:rPr>
              <a:t> </a:t>
            </a:r>
          </a:p>
          <a:p>
            <a:pPr>
              <a:buNone/>
            </a:pPr>
            <a:r>
              <a:rPr lang="en-US" dirty="0" smtClean="0">
                <a:latin typeface="Courier New"/>
                <a:cs typeface="Courier New"/>
              </a:rPr>
              <a:t>			For </a:t>
            </a:r>
            <a:r>
              <a:rPr lang="en-US" dirty="0">
                <a:latin typeface="Courier New"/>
                <a:cs typeface="Courier New"/>
              </a:rPr>
              <a:t>each edge (</a:t>
            </a:r>
            <a:r>
              <a:rPr lang="en-US" dirty="0" err="1">
                <a:latin typeface="Courier New"/>
                <a:cs typeface="Courier New"/>
              </a:rPr>
              <a:t>v,w</a:t>
            </a:r>
            <a:r>
              <a:rPr lang="en-US" dirty="0">
                <a:latin typeface="Courier New"/>
                <a:cs typeface="Courier New"/>
              </a:rPr>
              <a:t>) {</a:t>
            </a:r>
            <a:r>
              <a:rPr lang="en-US" dirty="0" smtClean="0">
                <a:latin typeface="Courier New"/>
                <a:cs typeface="Courier New"/>
              </a:rPr>
              <a:t> </a:t>
            </a:r>
          </a:p>
          <a:p>
            <a:pPr>
              <a:buNone/>
            </a:pPr>
            <a:r>
              <a:rPr lang="en-US" dirty="0" smtClean="0">
                <a:latin typeface="Courier New"/>
                <a:cs typeface="Courier New"/>
              </a:rPr>
              <a:t>				if </a:t>
            </a:r>
            <a:r>
              <a:rPr lang="en-US" dirty="0">
                <a:latin typeface="Courier New"/>
                <a:cs typeface="Courier New"/>
              </a:rPr>
              <a:t>(! marked (</a:t>
            </a:r>
            <a:r>
              <a:rPr lang="en-US" dirty="0" err="1">
                <a:latin typeface="Courier New"/>
                <a:cs typeface="Courier New"/>
              </a:rPr>
              <a:t>w</a:t>
            </a:r>
            <a:r>
              <a:rPr lang="en-US" dirty="0">
                <a:latin typeface="Courier New"/>
                <a:cs typeface="Courier New"/>
              </a:rPr>
              <a:t>))</a:t>
            </a:r>
            <a:r>
              <a:rPr lang="en-US" dirty="0" smtClean="0">
                <a:latin typeface="Courier New"/>
                <a:cs typeface="Courier New"/>
              </a:rPr>
              <a:t> </a:t>
            </a:r>
          </a:p>
          <a:p>
            <a:pPr>
              <a:buNone/>
            </a:pPr>
            <a:r>
              <a:rPr lang="en-US" dirty="0" smtClean="0">
                <a:latin typeface="Courier New"/>
                <a:cs typeface="Courier New"/>
              </a:rPr>
              <a:t>					</a:t>
            </a:r>
            <a:r>
              <a:rPr lang="en-US" dirty="0" err="1" smtClean="0">
                <a:latin typeface="Courier New"/>
                <a:cs typeface="Courier New"/>
              </a:rPr>
              <a:t>fringe</a:t>
            </a:r>
            <a:r>
              <a:rPr lang="en-US" dirty="0" err="1">
                <a:latin typeface="Courier New"/>
                <a:cs typeface="Courier New"/>
              </a:rPr>
              <a:t>.push</a:t>
            </a:r>
            <a:r>
              <a:rPr lang="en-US" dirty="0">
                <a:latin typeface="Courier New"/>
                <a:cs typeface="Courier New"/>
              </a:rPr>
              <a:t> (</a:t>
            </a:r>
            <a:r>
              <a:rPr lang="en-US" dirty="0" err="1">
                <a:latin typeface="Courier New"/>
                <a:cs typeface="Courier New"/>
              </a:rPr>
              <a:t>w</a:t>
            </a:r>
            <a:r>
              <a:rPr lang="en-US" dirty="0">
                <a:latin typeface="Courier New"/>
                <a:cs typeface="Courier New"/>
              </a:rPr>
              <a:t>);</a:t>
            </a:r>
            <a:r>
              <a:rPr lang="en-US" dirty="0" smtClean="0">
                <a:latin typeface="Courier New"/>
                <a:cs typeface="Courier New"/>
              </a:rPr>
              <a:t> </a:t>
            </a:r>
          </a:p>
          <a:p>
            <a:pPr>
              <a:buNone/>
            </a:pPr>
            <a:r>
              <a:rPr lang="en-US" dirty="0" smtClean="0">
                <a:latin typeface="Courier New"/>
                <a:cs typeface="Courier New"/>
              </a:rPr>
              <a:t>			} </a:t>
            </a:r>
          </a:p>
          <a:p>
            <a:pPr>
              <a:buNone/>
            </a:pPr>
            <a:r>
              <a:rPr lang="en-US" dirty="0" smtClean="0">
                <a:latin typeface="Courier New"/>
                <a:cs typeface="Courier New"/>
              </a:rPr>
              <a:t>		} </a:t>
            </a:r>
          </a:p>
          <a:p>
            <a:pPr>
              <a:buNone/>
            </a:pPr>
            <a:r>
              <a:rPr lang="en-US" dirty="0" smtClean="0">
                <a:latin typeface="Courier New"/>
                <a:cs typeface="Courier New"/>
              </a:rPr>
              <a:t>} </a:t>
            </a:r>
            <a:endParaRPr lang="en-US" dirty="0">
              <a:latin typeface="Courier New"/>
              <a:cs typeface="Courier New"/>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77800" y="361950"/>
            <a:ext cx="8788400" cy="61341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Depth First Traversal</a:t>
            </a:r>
            <a:endParaRPr lang="en-US" dirty="0"/>
          </a:p>
        </p:txBody>
      </p:sp>
      <p:sp>
        <p:nvSpPr>
          <p:cNvPr id="3" name="Content Placeholder 2"/>
          <p:cNvSpPr>
            <a:spLocks noGrp="1"/>
          </p:cNvSpPr>
          <p:nvPr>
            <p:ph idx="1"/>
          </p:nvPr>
        </p:nvSpPr>
        <p:spPr>
          <a:xfrm>
            <a:off x="457200" y="1417638"/>
            <a:ext cx="8991600" cy="4983162"/>
          </a:xfrm>
        </p:spPr>
        <p:txBody>
          <a:bodyPr>
            <a:normAutofit fontScale="92500" lnSpcReduction="10000"/>
          </a:bodyPr>
          <a:lstStyle/>
          <a:p>
            <a:pPr>
              <a:buNone/>
            </a:pPr>
            <a:r>
              <a:rPr lang="en-US" sz="2000" dirty="0">
                <a:latin typeface="Courier New"/>
                <a:cs typeface="Courier New"/>
              </a:rPr>
              <a:t>void traverse (Graph G) {</a:t>
            </a:r>
            <a:r>
              <a:rPr lang="en-US" sz="2000" dirty="0" smtClean="0">
                <a:latin typeface="Courier New"/>
                <a:cs typeface="Courier New"/>
              </a:rPr>
              <a:t> </a:t>
            </a:r>
          </a:p>
          <a:p>
            <a:pPr>
              <a:buNone/>
            </a:pPr>
            <a:r>
              <a:rPr lang="en-US" sz="2000" dirty="0" smtClean="0">
                <a:latin typeface="Courier New"/>
                <a:cs typeface="Courier New"/>
              </a:rPr>
              <a:t>	For each vertex </a:t>
            </a:r>
            <a:r>
              <a:rPr lang="en-US" sz="2000" dirty="0" err="1" smtClean="0">
                <a:latin typeface="Courier New"/>
                <a:cs typeface="Courier New"/>
              </a:rPr>
              <a:t>v</a:t>
            </a:r>
            <a:r>
              <a:rPr lang="en-US" sz="2000" dirty="0" smtClean="0">
                <a:latin typeface="Courier New"/>
                <a:cs typeface="Courier New"/>
              </a:rPr>
              <a:t> in G </a:t>
            </a:r>
            <a:r>
              <a:rPr lang="en-US" sz="2000" dirty="0">
                <a:latin typeface="Courier New"/>
                <a:cs typeface="Courier New"/>
              </a:rPr>
              <a:t>{</a:t>
            </a:r>
            <a:r>
              <a:rPr lang="en-US" sz="2000" dirty="0" smtClean="0">
                <a:latin typeface="Courier New"/>
                <a:cs typeface="Courier New"/>
              </a:rPr>
              <a:t> </a:t>
            </a:r>
          </a:p>
          <a:p>
            <a:pPr>
              <a:buNone/>
            </a:pPr>
            <a:r>
              <a:rPr lang="en-US" sz="2000" dirty="0" smtClean="0">
                <a:latin typeface="Courier New"/>
                <a:cs typeface="Courier New"/>
              </a:rPr>
              <a:t>			traverse </a:t>
            </a:r>
            <a:r>
              <a:rPr lang="en-US" sz="2000" dirty="0">
                <a:latin typeface="Courier New"/>
                <a:cs typeface="Courier New"/>
              </a:rPr>
              <a:t>(G, </a:t>
            </a:r>
            <a:r>
              <a:rPr lang="en-US" sz="2000" dirty="0" err="1">
                <a:latin typeface="Courier New"/>
                <a:cs typeface="Courier New"/>
              </a:rPr>
              <a:t>v</a:t>
            </a:r>
            <a:r>
              <a:rPr lang="en-US" sz="2000" dirty="0">
                <a:latin typeface="Courier New"/>
                <a:cs typeface="Courier New"/>
              </a:rPr>
              <a:t>);</a:t>
            </a:r>
            <a:r>
              <a:rPr lang="en-US" sz="2000" dirty="0" smtClean="0">
                <a:latin typeface="Courier New"/>
                <a:cs typeface="Courier New"/>
              </a:rPr>
              <a:t> </a:t>
            </a:r>
          </a:p>
          <a:p>
            <a:pPr>
              <a:buNone/>
            </a:pPr>
            <a:r>
              <a:rPr lang="en-US" sz="2000" dirty="0">
                <a:latin typeface="Courier New"/>
                <a:cs typeface="Courier New"/>
              </a:rPr>
              <a:t>	</a:t>
            </a:r>
            <a:r>
              <a:rPr lang="en-US" sz="2000" dirty="0" smtClean="0">
                <a:latin typeface="Courier New"/>
                <a:cs typeface="Courier New"/>
              </a:rPr>
              <a:t>}</a:t>
            </a:r>
          </a:p>
          <a:p>
            <a:pPr>
              <a:buNone/>
            </a:pPr>
            <a:r>
              <a:rPr lang="en-US" sz="2000" dirty="0">
                <a:latin typeface="Courier New"/>
                <a:cs typeface="Courier New"/>
              </a:rPr>
              <a:t>}</a:t>
            </a:r>
            <a:r>
              <a:rPr lang="en-US" sz="2000" dirty="0" smtClean="0">
                <a:latin typeface="Courier New"/>
                <a:cs typeface="Courier New"/>
              </a:rPr>
              <a:t> </a:t>
            </a:r>
          </a:p>
          <a:p>
            <a:pPr>
              <a:buNone/>
            </a:pPr>
            <a:endParaRPr lang="en-US" sz="2000" dirty="0">
              <a:latin typeface="Courier New"/>
              <a:cs typeface="Courier New"/>
            </a:endParaRPr>
          </a:p>
          <a:p>
            <a:pPr>
              <a:buNone/>
            </a:pPr>
            <a:r>
              <a:rPr lang="en-US" sz="2000" dirty="0" smtClean="0">
                <a:latin typeface="Courier New"/>
                <a:cs typeface="Courier New"/>
              </a:rPr>
              <a:t>void </a:t>
            </a:r>
            <a:r>
              <a:rPr lang="en-US" sz="2000" dirty="0">
                <a:latin typeface="Courier New"/>
                <a:cs typeface="Courier New"/>
              </a:rPr>
              <a:t>traverse (Graph G,</a:t>
            </a:r>
            <a:r>
              <a:rPr lang="en-US" sz="2000" dirty="0" smtClean="0">
                <a:latin typeface="Courier New"/>
                <a:cs typeface="Courier New"/>
              </a:rPr>
              <a:t> vertex </a:t>
            </a:r>
            <a:r>
              <a:rPr lang="en-US" sz="2000" dirty="0" err="1" smtClean="0">
                <a:latin typeface="Courier New"/>
                <a:cs typeface="Courier New"/>
              </a:rPr>
              <a:t>v</a:t>
            </a:r>
            <a:r>
              <a:rPr lang="en-US" sz="2000" dirty="0">
                <a:latin typeface="Courier New"/>
                <a:cs typeface="Courier New"/>
              </a:rPr>
              <a:t>) {</a:t>
            </a:r>
            <a:r>
              <a:rPr lang="en-US" sz="2000" dirty="0" smtClean="0">
                <a:latin typeface="Courier New"/>
                <a:cs typeface="Courier New"/>
              </a:rPr>
              <a:t> </a:t>
            </a:r>
          </a:p>
          <a:p>
            <a:pPr>
              <a:buNone/>
            </a:pPr>
            <a:r>
              <a:rPr lang="en-US" sz="2000" dirty="0" smtClean="0">
                <a:latin typeface="Courier New"/>
                <a:cs typeface="Courier New"/>
              </a:rPr>
              <a:t>	if (</a:t>
            </a:r>
            <a:r>
              <a:rPr lang="en-US" sz="2000" dirty="0" err="1" smtClean="0">
                <a:latin typeface="Courier New"/>
                <a:cs typeface="Courier New"/>
              </a:rPr>
              <a:t>v</a:t>
            </a:r>
            <a:r>
              <a:rPr lang="en-US" sz="2000" dirty="0" smtClean="0">
                <a:latin typeface="Courier New"/>
                <a:cs typeface="Courier New"/>
              </a:rPr>
              <a:t> is unmarked) {</a:t>
            </a:r>
          </a:p>
          <a:p>
            <a:pPr>
              <a:buNone/>
            </a:pPr>
            <a:r>
              <a:rPr lang="en-US" sz="2000" dirty="0" smtClean="0">
                <a:latin typeface="Courier New"/>
                <a:cs typeface="Courier New"/>
              </a:rPr>
              <a:t>			</a:t>
            </a:r>
            <a:r>
              <a:rPr lang="en-US" sz="2000" dirty="0" err="1" smtClean="0">
                <a:latin typeface="Courier New"/>
                <a:cs typeface="Courier New"/>
              </a:rPr>
              <a:t>mark(v</a:t>
            </a:r>
            <a:r>
              <a:rPr lang="en-US" sz="2000" dirty="0" smtClean="0">
                <a:latin typeface="Courier New"/>
                <a:cs typeface="Courier New"/>
              </a:rPr>
              <a:t>); </a:t>
            </a:r>
          </a:p>
          <a:p>
            <a:pPr>
              <a:buNone/>
            </a:pPr>
            <a:r>
              <a:rPr lang="en-US" sz="2000" dirty="0" smtClean="0">
                <a:latin typeface="Courier New"/>
                <a:cs typeface="Courier New"/>
              </a:rPr>
              <a:t>			</a:t>
            </a:r>
            <a:r>
              <a:rPr lang="en-US" sz="2000" dirty="0" err="1" smtClean="0">
                <a:latin typeface="Courier New"/>
                <a:cs typeface="Courier New"/>
              </a:rPr>
              <a:t>VISIT(v</a:t>
            </a:r>
            <a:r>
              <a:rPr lang="en-US" sz="2000" dirty="0" smtClean="0">
                <a:latin typeface="Courier New"/>
                <a:cs typeface="Courier New"/>
              </a:rPr>
              <a:t>); </a:t>
            </a:r>
          </a:p>
          <a:p>
            <a:pPr>
              <a:buNone/>
            </a:pPr>
            <a:r>
              <a:rPr lang="en-US" sz="2000" dirty="0" smtClean="0">
                <a:latin typeface="Courier New"/>
                <a:cs typeface="Courier New"/>
              </a:rPr>
              <a:t>			</a:t>
            </a:r>
            <a:r>
              <a:rPr lang="en-US" sz="2000" dirty="0" smtClean="0">
                <a:latin typeface="Courier New"/>
                <a:cs typeface="Courier New"/>
              </a:rPr>
              <a:t>For each edge (</a:t>
            </a:r>
            <a:r>
              <a:rPr lang="en-US" sz="2000" dirty="0" err="1" smtClean="0">
                <a:latin typeface="Courier New"/>
                <a:cs typeface="Courier New"/>
              </a:rPr>
              <a:t>v,w</a:t>
            </a:r>
            <a:r>
              <a:rPr lang="en-US" sz="2000" dirty="0" smtClean="0">
                <a:latin typeface="Courier New"/>
                <a:cs typeface="Courier New"/>
              </a:rPr>
              <a:t>) in G { </a:t>
            </a:r>
          </a:p>
          <a:p>
            <a:pPr>
              <a:buNone/>
            </a:pPr>
            <a:r>
              <a:rPr lang="en-US" sz="2000" dirty="0" smtClean="0">
                <a:latin typeface="Courier New"/>
                <a:cs typeface="Courier New"/>
              </a:rPr>
              <a:t>				</a:t>
            </a:r>
            <a:r>
              <a:rPr lang="en-US" sz="2000" dirty="0" err="1" smtClean="0">
                <a:latin typeface="Courier New"/>
                <a:cs typeface="Courier New"/>
              </a:rPr>
              <a:t>traverse(G,w</a:t>
            </a:r>
            <a:r>
              <a:rPr lang="en-US" sz="2000" dirty="0" smtClean="0">
                <a:latin typeface="Courier New"/>
                <a:cs typeface="Courier New"/>
              </a:rPr>
              <a:t>)</a:t>
            </a:r>
          </a:p>
          <a:p>
            <a:pPr>
              <a:buNone/>
            </a:pPr>
            <a:r>
              <a:rPr lang="en-US" sz="2000" dirty="0" smtClean="0">
                <a:latin typeface="Courier New"/>
                <a:cs typeface="Courier New"/>
              </a:rPr>
              <a:t>			} </a:t>
            </a:r>
          </a:p>
          <a:p>
            <a:pPr>
              <a:buNone/>
            </a:pPr>
            <a:r>
              <a:rPr lang="en-US" sz="2000" dirty="0" smtClean="0">
                <a:latin typeface="Courier New"/>
                <a:cs typeface="Courier New"/>
              </a:rPr>
              <a:t>	}</a:t>
            </a:r>
          </a:p>
          <a:p>
            <a:pPr>
              <a:buNone/>
            </a:pPr>
            <a:r>
              <a:rPr lang="en-US" sz="2000" dirty="0" smtClean="0">
                <a:latin typeface="Courier New"/>
                <a:cs typeface="Courier New"/>
              </a:rPr>
              <a:t>} </a:t>
            </a:r>
            <a:endParaRPr lang="en-US" sz="2000" dirty="0" smtClean="0">
              <a:latin typeface="Courier New"/>
              <a:cs typeface="Courier New"/>
            </a:endParaRPr>
          </a:p>
          <a:p>
            <a:endParaRPr lang="en-US" sz="2000" dirty="0">
              <a:latin typeface="Courier New"/>
              <a:cs typeface="Courier New"/>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a:t>
            </a:r>
            <a:r>
              <a:rPr lang="en-US" dirty="0"/>
              <a:t>T</a:t>
            </a:r>
            <a:r>
              <a:rPr lang="en-US" dirty="0" smtClean="0"/>
              <a:t>ime of DFS</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dirty="0" smtClean="0"/>
              <a:t>DFS must check </a:t>
            </a:r>
            <a:r>
              <a:rPr lang="en-US" i="1" dirty="0" smtClean="0"/>
              <a:t>edge </a:t>
            </a:r>
            <a:r>
              <a:rPr lang="en-US" dirty="0" smtClean="0"/>
              <a:t>once:</a:t>
            </a:r>
          </a:p>
          <a:p>
            <a:pPr lvl="1"/>
            <a:r>
              <a:rPr lang="en-US" i="1" dirty="0" smtClean="0"/>
              <a:t>O(|V| + |E|) </a:t>
            </a:r>
            <a:r>
              <a:rPr lang="en-US" dirty="0" smtClean="0"/>
              <a:t>time if you use an adjacency list</a:t>
            </a:r>
          </a:p>
          <a:p>
            <a:pPr lvl="1"/>
            <a:r>
              <a:rPr lang="en-US" dirty="0" smtClean="0"/>
              <a:t> </a:t>
            </a:r>
            <a:r>
              <a:rPr lang="en-US" i="1" dirty="0" smtClean="0"/>
              <a:t>O(|V|</a:t>
            </a:r>
            <a:r>
              <a:rPr lang="en-US" i="1" baseline="30000" dirty="0" smtClean="0"/>
              <a:t>2</a:t>
            </a:r>
            <a:r>
              <a:rPr lang="en-US" i="1" dirty="0" smtClean="0"/>
              <a:t>)</a:t>
            </a:r>
            <a:r>
              <a:rPr lang="en-US" dirty="0" smtClean="0"/>
              <a:t> time if you use an adjacency matrix. </a:t>
            </a:r>
          </a:p>
          <a:p>
            <a:pPr lvl="1"/>
            <a:r>
              <a:rPr lang="en-US" dirty="0" smtClean="0"/>
              <a:t>Hence, an adjacency list is asymptotically faster if the graph is sparse.</a:t>
            </a:r>
          </a:p>
          <a:p>
            <a:r>
              <a:rPr lang="en-US" dirty="0" smtClean="0"/>
              <a:t>What's an application of DFS?  </a:t>
            </a:r>
          </a:p>
          <a:p>
            <a:pPr lvl="1"/>
            <a:r>
              <a:rPr lang="en-US" dirty="0" smtClean="0"/>
              <a:t>Suppose you want to determine whether there is a path from a vertex </a:t>
            </a:r>
            <a:r>
              <a:rPr lang="en-US" i="1" dirty="0" err="1" smtClean="0"/>
              <a:t>u</a:t>
            </a:r>
            <a:r>
              <a:rPr lang="en-US" dirty="0" smtClean="0"/>
              <a:t> to another vertex </a:t>
            </a:r>
            <a:r>
              <a:rPr lang="en-US" i="1" dirty="0" err="1" smtClean="0"/>
              <a:t>v</a:t>
            </a:r>
            <a:r>
              <a:rPr lang="en-US" dirty="0" smtClean="0"/>
              <a:t>.  </a:t>
            </a:r>
          </a:p>
          <a:p>
            <a:pPr lvl="1"/>
            <a:r>
              <a:rPr lang="en-US" dirty="0" smtClean="0"/>
              <a:t>Just do DFS from </a:t>
            </a:r>
            <a:r>
              <a:rPr lang="en-US" i="1" dirty="0" err="1" smtClean="0"/>
              <a:t>u</a:t>
            </a:r>
            <a:r>
              <a:rPr lang="en-US" dirty="0" smtClean="0"/>
              <a:t>, and see if </a:t>
            </a:r>
            <a:r>
              <a:rPr lang="en-US" i="1" dirty="0" err="1" smtClean="0"/>
              <a:t>v</a:t>
            </a:r>
            <a:r>
              <a:rPr lang="en-US" i="1" dirty="0"/>
              <a:t> </a:t>
            </a:r>
            <a:r>
              <a:rPr lang="en-US" dirty="0" smtClean="0"/>
              <a:t>gets visited.  </a:t>
            </a:r>
          </a:p>
          <a:p>
            <a:pPr lvl="1"/>
            <a:r>
              <a:rPr lang="en-US" dirty="0" smtClean="0"/>
              <a:t>If not, you can't there from here.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Cycles</a:t>
            </a:r>
            <a:endParaRPr lang="en-US" dirty="0"/>
          </a:p>
        </p:txBody>
      </p:sp>
      <p:sp>
        <p:nvSpPr>
          <p:cNvPr id="3" name="Content Placeholder 2"/>
          <p:cNvSpPr>
            <a:spLocks noGrp="1"/>
          </p:cNvSpPr>
          <p:nvPr>
            <p:ph idx="1"/>
          </p:nvPr>
        </p:nvSpPr>
        <p:spPr>
          <a:xfrm>
            <a:off x="457200" y="1219200"/>
            <a:ext cx="8229600" cy="4525963"/>
          </a:xfrm>
        </p:spPr>
        <p:txBody>
          <a:bodyPr>
            <a:normAutofit/>
          </a:bodyPr>
          <a:lstStyle/>
          <a:p>
            <a:r>
              <a:rPr lang="en-US" sz="2800" dirty="0" smtClean="0"/>
              <a:t>A </a:t>
            </a:r>
            <a:r>
              <a:rPr lang="en-US" sz="2800" i="1" dirty="0" smtClean="0"/>
              <a:t>cycle </a:t>
            </a:r>
            <a:r>
              <a:rPr lang="en-US" sz="2800" dirty="0" smtClean="0"/>
              <a:t> is a </a:t>
            </a:r>
            <a:r>
              <a:rPr lang="en-US" sz="2800" i="1" dirty="0" smtClean="0"/>
              <a:t>path </a:t>
            </a:r>
            <a:r>
              <a:rPr lang="en-US" sz="2800" dirty="0" smtClean="0"/>
              <a:t>without repeated edges leading from a vertex back itself.</a:t>
            </a:r>
          </a:p>
          <a:p>
            <a:r>
              <a:rPr lang="en-US" sz="2800" dirty="0" smtClean="0"/>
              <a:t>A graph is called </a:t>
            </a:r>
            <a:r>
              <a:rPr lang="en-US" sz="2800" b="1" i="1" dirty="0" smtClean="0"/>
              <a:t>cyclic </a:t>
            </a:r>
            <a:r>
              <a:rPr lang="en-US" sz="2800" dirty="0" smtClean="0"/>
              <a:t>if it has a a cycle, else </a:t>
            </a:r>
            <a:r>
              <a:rPr lang="en-US" sz="2800" i="1" dirty="0" smtClean="0"/>
              <a:t>acyclic.</a:t>
            </a:r>
          </a:p>
          <a:p>
            <a:r>
              <a:rPr lang="en-US" sz="2800" dirty="0" smtClean="0"/>
              <a:t>DAG: </a:t>
            </a:r>
            <a:r>
              <a:rPr lang="en-US" sz="2800" i="1" dirty="0" smtClean="0"/>
              <a:t>directed acyclic graph</a:t>
            </a:r>
            <a:r>
              <a:rPr lang="en-US" sz="2800" dirty="0" smtClean="0"/>
              <a:t>.</a:t>
            </a:r>
          </a:p>
          <a:p>
            <a:pPr>
              <a:buNone/>
            </a:pPr>
            <a:r>
              <a:rPr lang="en-US" sz="2800" i="1" dirty="0" smtClean="0"/>
              <a:t> </a:t>
            </a:r>
          </a:p>
          <a:p>
            <a:endParaRPr lang="en-US" sz="2800" dirty="0"/>
          </a:p>
        </p:txBody>
      </p:sp>
      <p:pic>
        <p:nvPicPr>
          <p:cNvPr id="4" name="Picture 3"/>
          <p:cNvPicPr>
            <a:picLocks noChangeAspect="1"/>
          </p:cNvPicPr>
          <p:nvPr/>
        </p:nvPicPr>
        <p:blipFill>
          <a:blip r:embed="rId2"/>
          <a:stretch>
            <a:fillRect/>
          </a:stretch>
        </p:blipFill>
        <p:spPr>
          <a:xfrm>
            <a:off x="2819400" y="3276600"/>
            <a:ext cx="2717800" cy="35814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TotalTime>
  <Words>1309</Words>
  <Application>Microsoft Macintosh PowerPoint</Application>
  <PresentationFormat>On-screen Show (4:3)</PresentationFormat>
  <Paragraphs>149</Paragraphs>
  <Slides>18</Slides>
  <Notes>1</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Office Theme</vt:lpstr>
      <vt:lpstr>CS 61B Data Structures and Programming Methodology </vt:lpstr>
      <vt:lpstr>Graph Traversal</vt:lpstr>
      <vt:lpstr>General Graph Traversal Algorithm</vt:lpstr>
      <vt:lpstr>Depth First Traversal</vt:lpstr>
      <vt:lpstr>Iterative Depth First Traversal</vt:lpstr>
      <vt:lpstr>Slide 6</vt:lpstr>
      <vt:lpstr>Recursive Depth First Traversal</vt:lpstr>
      <vt:lpstr>Running Time of DFS</vt:lpstr>
      <vt:lpstr>Cycles</vt:lpstr>
      <vt:lpstr>Topological Sort</vt:lpstr>
      <vt:lpstr>Topological Sort</vt:lpstr>
      <vt:lpstr>Slide 12</vt:lpstr>
      <vt:lpstr>Topological Sort Using Recursion</vt:lpstr>
      <vt:lpstr>Weighted Graphs</vt:lpstr>
      <vt:lpstr>Shortest Path Problem</vt:lpstr>
      <vt:lpstr>Shortest Paths: Dijkstra’s Algorithm</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Sun</dc:creator>
  <cp:lastModifiedBy>David Sun</cp:lastModifiedBy>
  <cp:revision>24</cp:revision>
  <dcterms:created xsi:type="dcterms:W3CDTF">2008-08-05T07:46:06Z</dcterms:created>
  <dcterms:modified xsi:type="dcterms:W3CDTF">2008-08-05T11:07:59Z</dcterms:modified>
</cp:coreProperties>
</file>