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62" r:id="rId2"/>
    <p:sldId id="257" r:id="rId3"/>
    <p:sldId id="258" r:id="rId4"/>
    <p:sldId id="260" r:id="rId5"/>
    <p:sldId id="261" r:id="rId6"/>
    <p:sldId id="263" r:id="rId7"/>
    <p:sldId id="271" r:id="rId8"/>
    <p:sldId id="273" r:id="rId9"/>
    <p:sldId id="272" r:id="rId10"/>
    <p:sldId id="264" r:id="rId11"/>
    <p:sldId id="277" r:id="rId12"/>
    <p:sldId id="274" r:id="rId13"/>
    <p:sldId id="276" r:id="rId14"/>
    <p:sldId id="265" r:id="rId15"/>
    <p:sldId id="278" r:id="rId16"/>
    <p:sldId id="275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17" d="100"/>
          <a:sy n="117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esProps" Target="presProps.xml"/><Relationship Id="rId4" Type="http://schemas.openxmlformats.org/officeDocument/2006/relationships/slide" Target="slides/slide3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slide" Target="slides/slide1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CD3A-E7A8-5C48-8E88-4D57F113B0BD}" type="datetimeFigureOut">
              <a:rPr lang="en-US" smtClean="0"/>
              <a:pPr/>
              <a:t>8/5/08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9345-C622-4C4B-8CE7-392C3574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CD3A-E7A8-5C48-8E88-4D57F113B0BD}" type="datetimeFigureOut">
              <a:rPr lang="en-US" smtClean="0"/>
              <a:pPr/>
              <a:t>8/5/08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9345-C622-4C4B-8CE7-392C3574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CD3A-E7A8-5C48-8E88-4D57F113B0BD}" type="datetimeFigureOut">
              <a:rPr lang="en-US" smtClean="0"/>
              <a:pPr/>
              <a:t>8/5/08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9345-C622-4C4B-8CE7-392C3574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CD3A-E7A8-5C48-8E88-4D57F113B0BD}" type="datetimeFigureOut">
              <a:rPr lang="en-US" smtClean="0"/>
              <a:pPr/>
              <a:t>8/5/08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9345-C622-4C4B-8CE7-392C3574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CD3A-E7A8-5C48-8E88-4D57F113B0BD}" type="datetimeFigureOut">
              <a:rPr lang="en-US" smtClean="0"/>
              <a:pPr/>
              <a:t>8/5/08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9345-C622-4C4B-8CE7-392C3574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CD3A-E7A8-5C48-8E88-4D57F113B0BD}" type="datetimeFigureOut">
              <a:rPr lang="en-US" smtClean="0"/>
              <a:pPr/>
              <a:t>8/5/08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9345-C622-4C4B-8CE7-392C3574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CD3A-E7A8-5C48-8E88-4D57F113B0BD}" type="datetimeFigureOut">
              <a:rPr lang="en-US" smtClean="0"/>
              <a:pPr/>
              <a:t>8/5/08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9345-C622-4C4B-8CE7-392C3574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CD3A-E7A8-5C48-8E88-4D57F113B0BD}" type="datetimeFigureOut">
              <a:rPr lang="en-US" smtClean="0"/>
              <a:pPr/>
              <a:t>8/5/08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9345-C622-4C4B-8CE7-392C3574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CD3A-E7A8-5C48-8E88-4D57F113B0BD}" type="datetimeFigureOut">
              <a:rPr lang="en-US" smtClean="0"/>
              <a:pPr/>
              <a:t>8/5/08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9345-C622-4C4B-8CE7-392C3574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CD3A-E7A8-5C48-8E88-4D57F113B0BD}" type="datetimeFigureOut">
              <a:rPr lang="en-US" smtClean="0"/>
              <a:pPr/>
              <a:t>8/5/08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9345-C622-4C4B-8CE7-392C3574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CD3A-E7A8-5C48-8E88-4D57F113B0BD}" type="datetimeFigureOut">
              <a:rPr lang="en-US" smtClean="0"/>
              <a:pPr/>
              <a:t>8/5/08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9345-C622-4C4B-8CE7-392C3574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6CD3A-E7A8-5C48-8E88-4D57F113B0BD}" type="datetimeFigureOut">
              <a:rPr lang="en-US" smtClean="0"/>
              <a:pPr/>
              <a:t>8/5/08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49345-C622-4C4B-8CE7-392C3574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4" Type="http://schemas.openxmlformats.org/officeDocument/2006/relationships/image" Target="../media/image3.png"/><Relationship Id="rId10" Type="http://schemas.openxmlformats.org/officeDocument/2006/relationships/image" Target="../media/image9.png"/><Relationship Id="rId5" Type="http://schemas.openxmlformats.org/officeDocument/2006/relationships/image" Target="../media/image4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9" Type="http://schemas.openxmlformats.org/officeDocument/2006/relationships/image" Target="../media/image8.png"/><Relationship Id="rId3" Type="http://schemas.openxmlformats.org/officeDocument/2006/relationships/image" Target="../media/image2.png"/><Relationship Id="rId6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CS 61B Data Structures and Programming Methodology 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66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Aug 6, 2008</a:t>
            </a:r>
          </a:p>
          <a:p>
            <a:r>
              <a:rPr lang="en-US" dirty="0" smtClean="0"/>
              <a:t>David Sun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458200" cy="544036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Based directly on the generic minimum-spanning-tree algorithm:</a:t>
            </a:r>
          </a:p>
          <a:p>
            <a:pPr lvl="1"/>
            <a:r>
              <a:rPr lang="en-US" dirty="0" smtClean="0"/>
              <a:t>At each iteration we find the edge of the least weight and that does not create a cycle.</a:t>
            </a:r>
          </a:p>
          <a:p>
            <a:pPr lvl="1"/>
            <a:r>
              <a:rPr lang="en-US" dirty="0" smtClean="0"/>
              <a:t>The set of edges found so far forms a </a:t>
            </a:r>
            <a:r>
              <a:rPr lang="en-US" i="1" dirty="0" smtClean="0"/>
              <a:t>forest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sz="2323" dirty="0" smtClean="0">
                <a:latin typeface="Courier New"/>
                <a:cs typeface="Courier New"/>
              </a:rPr>
              <a:t>MST-</a:t>
            </a:r>
            <a:r>
              <a:rPr lang="en-US" sz="2323" dirty="0" err="1" smtClean="0">
                <a:latin typeface="Courier New"/>
                <a:cs typeface="Courier New"/>
              </a:rPr>
              <a:t>Kruskal(Graph</a:t>
            </a:r>
            <a:r>
              <a:rPr lang="en-US" sz="2323" dirty="0" smtClean="0">
                <a:latin typeface="Courier New"/>
                <a:cs typeface="Courier New"/>
              </a:rPr>
              <a:t> G)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323" dirty="0" smtClean="0">
                <a:latin typeface="Courier New"/>
                <a:cs typeface="Courier New"/>
              </a:rPr>
              <a:t>Create a new tree </a:t>
            </a:r>
            <a:r>
              <a:rPr lang="en-US" sz="2323" i="1" dirty="0" smtClean="0">
                <a:latin typeface="Courier New"/>
                <a:cs typeface="Courier New"/>
              </a:rPr>
              <a:t>T </a:t>
            </a:r>
            <a:r>
              <a:rPr lang="en-US" sz="2323" dirty="0" smtClean="0">
                <a:latin typeface="Courier New"/>
                <a:cs typeface="Courier New"/>
              </a:rPr>
              <a:t>with the same vertex set as G.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323" dirty="0" smtClean="0">
                <a:latin typeface="Courier New"/>
                <a:cs typeface="Courier New"/>
              </a:rPr>
              <a:t>Sort the edges of G in </a:t>
            </a:r>
            <a:r>
              <a:rPr lang="en-US" sz="2323" dirty="0" err="1" smtClean="0">
                <a:latin typeface="Courier New"/>
                <a:cs typeface="Courier New"/>
              </a:rPr>
              <a:t>nondecreasing</a:t>
            </a:r>
            <a:r>
              <a:rPr lang="en-US" sz="2323" dirty="0" smtClean="0">
                <a:latin typeface="Courier New"/>
                <a:cs typeface="Courier New"/>
              </a:rPr>
              <a:t> order by weight.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323" dirty="0" smtClean="0">
                <a:latin typeface="Courier New"/>
                <a:cs typeface="Courier New"/>
              </a:rPr>
              <a:t>Iterate through the sorted edges, for each edge </a:t>
            </a:r>
            <a:r>
              <a:rPr lang="en-US" sz="2323" i="1" dirty="0" smtClean="0">
                <a:latin typeface="Courier New"/>
                <a:cs typeface="Courier New"/>
              </a:rPr>
              <a:t>(</a:t>
            </a:r>
            <a:r>
              <a:rPr lang="en-US" sz="2323" i="1" dirty="0" err="1" smtClean="0">
                <a:latin typeface="Courier New"/>
                <a:cs typeface="Courier New"/>
              </a:rPr>
              <a:t>u,v</a:t>
            </a:r>
            <a:r>
              <a:rPr lang="en-US" sz="2323" i="1" dirty="0" smtClean="0">
                <a:latin typeface="Courier New"/>
                <a:cs typeface="Courier New"/>
              </a:rPr>
              <a:t>): </a:t>
            </a:r>
          </a:p>
          <a:p>
            <a:pPr marL="914400" lvl="1" indent="-457200">
              <a:buNone/>
            </a:pPr>
            <a:r>
              <a:rPr lang="en-US" sz="2323" i="1" dirty="0" smtClean="0">
                <a:latin typeface="Courier New"/>
                <a:cs typeface="Courier New"/>
              </a:rPr>
              <a:t>		</a:t>
            </a:r>
            <a:r>
              <a:rPr lang="en-US" sz="2323" dirty="0" smtClean="0">
                <a:latin typeface="Courier New"/>
                <a:cs typeface="Courier New"/>
              </a:rPr>
              <a:t>If </a:t>
            </a:r>
            <a:r>
              <a:rPr lang="en-US" sz="2323" i="1" dirty="0" err="1" smtClean="0">
                <a:latin typeface="Courier New"/>
                <a:cs typeface="Courier New"/>
              </a:rPr>
              <a:t>u</a:t>
            </a:r>
            <a:r>
              <a:rPr lang="en-US" sz="2323" i="1" dirty="0" smtClean="0">
                <a:latin typeface="Courier New"/>
                <a:cs typeface="Courier New"/>
              </a:rPr>
              <a:t> </a:t>
            </a:r>
            <a:r>
              <a:rPr lang="en-US" sz="2323" dirty="0" smtClean="0">
                <a:latin typeface="Courier New"/>
                <a:cs typeface="Courier New"/>
              </a:rPr>
              <a:t>and </a:t>
            </a:r>
            <a:r>
              <a:rPr lang="en-US" sz="2323" i="1" dirty="0" err="1" smtClean="0">
                <a:latin typeface="Courier New"/>
                <a:cs typeface="Courier New"/>
              </a:rPr>
              <a:t>v</a:t>
            </a:r>
            <a:r>
              <a:rPr lang="en-US" sz="2323" i="1" dirty="0" smtClean="0">
                <a:latin typeface="Courier New"/>
                <a:cs typeface="Courier New"/>
              </a:rPr>
              <a:t> </a:t>
            </a:r>
            <a:r>
              <a:rPr lang="en-US" sz="2323" dirty="0" smtClean="0">
                <a:latin typeface="Courier New"/>
                <a:cs typeface="Courier New"/>
              </a:rPr>
              <a:t>are not connected by an edge in </a:t>
            </a:r>
            <a:r>
              <a:rPr lang="en-US" sz="2323" i="1" dirty="0" smtClean="0">
                <a:latin typeface="Courier New"/>
                <a:cs typeface="Courier New"/>
              </a:rPr>
              <a:t>T</a:t>
            </a:r>
          </a:p>
          <a:p>
            <a:pPr marL="914400" lvl="1" indent="-457200">
              <a:buNone/>
            </a:pPr>
            <a:r>
              <a:rPr lang="en-US" sz="2323" i="1" dirty="0" smtClean="0">
                <a:latin typeface="Courier New"/>
                <a:cs typeface="Courier New"/>
              </a:rPr>
              <a:t>			</a:t>
            </a:r>
            <a:r>
              <a:rPr lang="en-US" sz="2323" dirty="0" smtClean="0">
                <a:latin typeface="Courier New"/>
                <a:cs typeface="Courier New"/>
              </a:rPr>
              <a:t>add </a:t>
            </a:r>
            <a:r>
              <a:rPr lang="en-US" sz="2323" i="1" dirty="0" smtClean="0">
                <a:latin typeface="Courier New"/>
                <a:cs typeface="Courier New"/>
              </a:rPr>
              <a:t>(</a:t>
            </a:r>
            <a:r>
              <a:rPr lang="en-US" sz="2323" i="1" dirty="0" err="1" smtClean="0">
                <a:latin typeface="Courier New"/>
                <a:cs typeface="Courier New"/>
              </a:rPr>
              <a:t>u,v</a:t>
            </a:r>
            <a:r>
              <a:rPr lang="en-US" sz="2323" i="1" dirty="0" smtClean="0">
                <a:latin typeface="Courier New"/>
                <a:cs typeface="Courier New"/>
              </a:rPr>
              <a:t>) to T</a:t>
            </a:r>
            <a:r>
              <a:rPr lang="en-US" sz="2323" dirty="0" smtClean="0">
                <a:latin typeface="Courier New"/>
                <a:cs typeface="Courier New"/>
              </a:rPr>
              <a:t> 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Running Time of </a:t>
            </a:r>
            <a:r>
              <a:rPr lang="en-US" dirty="0" err="1" smtClean="0"/>
              <a:t>Kruskal’s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Step 1 Creating a new graph with the same vertex set:</a:t>
            </a:r>
          </a:p>
          <a:p>
            <a:pPr lvl="1"/>
            <a:r>
              <a:rPr lang="en-US" dirty="0" smtClean="0"/>
              <a:t>Takes </a:t>
            </a:r>
            <a:r>
              <a:rPr lang="en-US" i="1" dirty="0" smtClean="0"/>
              <a:t>O(|V|) </a:t>
            </a:r>
            <a:r>
              <a:rPr lang="en-US" dirty="0" smtClean="0"/>
              <a:t>time.</a:t>
            </a:r>
          </a:p>
          <a:p>
            <a:r>
              <a:rPr lang="en-US" dirty="0" smtClean="0"/>
              <a:t>Step 2 Sorting </a:t>
            </a:r>
            <a:r>
              <a:rPr lang="en-US" i="1" dirty="0" smtClean="0"/>
              <a:t>|</a:t>
            </a:r>
            <a:r>
              <a:rPr lang="en-US" i="1" dirty="0" smtClean="0"/>
              <a:t>E|</a:t>
            </a:r>
            <a:r>
              <a:rPr lang="en-US" dirty="0" smtClean="0"/>
              <a:t> </a:t>
            </a:r>
            <a:r>
              <a:rPr lang="en-US" dirty="0" smtClean="0"/>
              <a:t>edges: </a:t>
            </a:r>
          </a:p>
          <a:p>
            <a:pPr lvl="1"/>
            <a:r>
              <a:rPr lang="en-US" dirty="0" smtClean="0"/>
              <a:t>Using one of the logarithmic-time sorting algorithms, e.g., </a:t>
            </a:r>
            <a:r>
              <a:rPr lang="en-US" dirty="0" err="1" smtClean="0"/>
              <a:t>mergesort</a:t>
            </a:r>
            <a:r>
              <a:rPr lang="en-US" dirty="0" smtClean="0"/>
              <a:t>, </a:t>
            </a:r>
            <a:r>
              <a:rPr lang="en-US" dirty="0" err="1" smtClean="0"/>
              <a:t>heapsort</a:t>
            </a:r>
            <a:r>
              <a:rPr lang="en-US" dirty="0" smtClean="0"/>
              <a:t> or </a:t>
            </a:r>
            <a:r>
              <a:rPr lang="en-US" dirty="0" err="1" smtClean="0"/>
              <a:t>quicksort</a:t>
            </a:r>
            <a:r>
              <a:rPr lang="en-US" dirty="0" smtClean="0"/>
              <a:t>, we can do this in </a:t>
            </a:r>
            <a:r>
              <a:rPr lang="en-US" i="1" dirty="0" smtClean="0"/>
              <a:t>O</a:t>
            </a:r>
            <a:r>
              <a:rPr lang="en-US" i="1" dirty="0" smtClean="0"/>
              <a:t>(|E| log |E|) </a:t>
            </a:r>
            <a:r>
              <a:rPr lang="en-US" dirty="0" smtClean="0"/>
              <a:t>time. </a:t>
            </a:r>
          </a:p>
          <a:p>
            <a:r>
              <a:rPr lang="en-US" dirty="0" smtClean="0"/>
              <a:t>Step 3 Determining whether </a:t>
            </a:r>
            <a:r>
              <a:rPr lang="en-US" i="1" dirty="0" err="1" smtClean="0"/>
              <a:t>u</a:t>
            </a:r>
            <a:r>
              <a:rPr lang="en-US" dirty="0" smtClean="0"/>
              <a:t> and </a:t>
            </a:r>
            <a:r>
              <a:rPr lang="en-US" i="1" dirty="0" err="1" smtClean="0"/>
              <a:t>w</a:t>
            </a:r>
            <a:r>
              <a:rPr lang="en-US" dirty="0" smtClean="0"/>
              <a:t> are already connected by a path.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 simple way is to do a depth-first traversal on </a:t>
            </a:r>
            <a:r>
              <a:rPr lang="en-US" dirty="0" smtClean="0"/>
              <a:t>T starting at </a:t>
            </a:r>
            <a:r>
              <a:rPr lang="en-US" i="1" dirty="0" err="1" smtClean="0"/>
              <a:t>u</a:t>
            </a:r>
            <a:r>
              <a:rPr lang="en-US" dirty="0" smtClean="0"/>
              <a:t>, and see if </a:t>
            </a:r>
            <a:r>
              <a:rPr lang="en-US" dirty="0" smtClean="0"/>
              <a:t>we visit </a:t>
            </a:r>
            <a:r>
              <a:rPr lang="en-US" i="1" dirty="0" err="1" smtClean="0"/>
              <a:t>w</a:t>
            </a:r>
            <a:r>
              <a:rPr lang="en-US" i="1" dirty="0" smtClean="0"/>
              <a:t>,</a:t>
            </a:r>
            <a:r>
              <a:rPr lang="en-US" dirty="0" smtClean="0"/>
              <a:t> however, potentially taking </a:t>
            </a:r>
            <a:r>
              <a:rPr lang="en-US" i="1" dirty="0" smtClean="0"/>
              <a:t>Theta</a:t>
            </a:r>
            <a:r>
              <a:rPr lang="en-US" i="1" dirty="0" smtClean="0"/>
              <a:t>(|V</a:t>
            </a:r>
            <a:r>
              <a:rPr lang="en-US" i="1" dirty="0" smtClean="0"/>
              <a:t>|</a:t>
            </a:r>
            <a:r>
              <a:rPr lang="en-US" i="1" baseline="30000" dirty="0" smtClean="0"/>
              <a:t>2</a:t>
            </a:r>
            <a:r>
              <a:rPr lang="en-US" i="1" dirty="0" smtClean="0"/>
              <a:t>)</a:t>
            </a:r>
            <a:r>
              <a:rPr lang="en-US" dirty="0" smtClean="0"/>
              <a:t> time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We </a:t>
            </a:r>
            <a:r>
              <a:rPr lang="en-US" dirty="0" smtClean="0"/>
              <a:t>can do </a:t>
            </a:r>
            <a:r>
              <a:rPr lang="en-US" dirty="0" smtClean="0"/>
              <a:t>better using </a:t>
            </a:r>
            <a:r>
              <a:rPr lang="en-US" i="1" dirty="0" smtClean="0"/>
              <a:t>Disjoint Sets, </a:t>
            </a:r>
            <a:r>
              <a:rPr lang="en-US" dirty="0" smtClean="0"/>
              <a:t>which takes </a:t>
            </a:r>
            <a:r>
              <a:rPr lang="en-US" i="1" dirty="0" smtClean="0"/>
              <a:t>O</a:t>
            </a:r>
            <a:r>
              <a:rPr lang="en-US" i="1" dirty="0" smtClean="0"/>
              <a:t>(|E| log |E|) </a:t>
            </a:r>
            <a:r>
              <a:rPr lang="en-US" dirty="0" smtClean="0"/>
              <a:t>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Hence, the running time is in </a:t>
            </a:r>
            <a:r>
              <a:rPr lang="en-US" i="1" dirty="0" smtClean="0"/>
              <a:t>O(|V| + |E| log |E|)</a:t>
            </a:r>
            <a:r>
              <a:rPr lang="en-US" dirty="0" smtClean="0"/>
              <a:t>. </a:t>
            </a:r>
            <a:r>
              <a:rPr lang="en-US" dirty="0" smtClean="0"/>
              <a:t> </a:t>
            </a:r>
          </a:p>
          <a:p>
            <a:r>
              <a:rPr lang="en-US" dirty="0" smtClean="0"/>
              <a:t>If </a:t>
            </a:r>
            <a:r>
              <a:rPr lang="en-US" i="1" dirty="0" smtClean="0"/>
              <a:t>|E| &lt; |V</a:t>
            </a:r>
            <a:r>
              <a:rPr lang="en-US" i="1" dirty="0" smtClean="0"/>
              <a:t>|</a:t>
            </a:r>
            <a:r>
              <a:rPr lang="en-US" i="1" baseline="30000" dirty="0" smtClean="0"/>
              <a:t>2</a:t>
            </a:r>
            <a:r>
              <a:rPr lang="en-US" dirty="0" smtClean="0"/>
              <a:t>,</a:t>
            </a:r>
            <a:r>
              <a:rPr lang="en-US" dirty="0" smtClean="0"/>
              <a:t>  then </a:t>
            </a:r>
            <a:r>
              <a:rPr lang="en-US" i="1" dirty="0" smtClean="0"/>
              <a:t>log </a:t>
            </a:r>
            <a:r>
              <a:rPr lang="en-US" i="1" dirty="0" smtClean="0"/>
              <a:t>|E| &lt; 2 log |V|</a:t>
            </a:r>
            <a:r>
              <a:rPr lang="en-US" dirty="0" smtClean="0"/>
              <a:t>.  Therefore, </a:t>
            </a:r>
            <a:r>
              <a:rPr lang="en-US" dirty="0" err="1" smtClean="0"/>
              <a:t>Kruskal's</a:t>
            </a:r>
            <a:r>
              <a:rPr lang="en-US" dirty="0" smtClean="0"/>
              <a:t> algorithm runs </a:t>
            </a:r>
            <a:r>
              <a:rPr lang="en-US" dirty="0" smtClean="0"/>
              <a:t>in </a:t>
            </a:r>
            <a:r>
              <a:rPr lang="en-US" i="1" dirty="0" smtClean="0"/>
              <a:t>O(|</a:t>
            </a:r>
            <a:r>
              <a:rPr lang="en-US" i="1" dirty="0" smtClean="0"/>
              <a:t>E| log |V|) </a:t>
            </a:r>
            <a:r>
              <a:rPr lang="en-US" dirty="0" smtClean="0"/>
              <a:t>time.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 of </a:t>
            </a:r>
            <a:r>
              <a:rPr lang="en-US" dirty="0" err="1" smtClean="0"/>
              <a:t>Kruskal’s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117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Suppose the algorithm </a:t>
            </a:r>
            <a:r>
              <a:rPr lang="en-US" dirty="0" smtClean="0"/>
              <a:t>is considering </a:t>
            </a:r>
            <a:r>
              <a:rPr lang="en-US" dirty="0" smtClean="0"/>
              <a:t>adding an edge </a:t>
            </a:r>
            <a:r>
              <a:rPr lang="en-US" i="1" dirty="0" smtClean="0"/>
              <a:t>(</a:t>
            </a:r>
            <a:r>
              <a:rPr lang="en-US" i="1" dirty="0" err="1" smtClean="0"/>
              <a:t>u</a:t>
            </a:r>
            <a:r>
              <a:rPr lang="en-US" i="1" dirty="0" smtClean="0"/>
              <a:t>, </a:t>
            </a:r>
            <a:r>
              <a:rPr lang="en-US" i="1" dirty="0" err="1" smtClean="0"/>
              <a:t>w</a:t>
            </a:r>
            <a:r>
              <a:rPr lang="en-US" i="1" dirty="0" smtClean="0"/>
              <a:t>) </a:t>
            </a:r>
            <a:r>
              <a:rPr lang="en-US" dirty="0" smtClean="0"/>
              <a:t>to </a:t>
            </a:r>
            <a:r>
              <a:rPr lang="en-US" i="1" dirty="0" smtClean="0"/>
              <a:t>T</a:t>
            </a:r>
            <a:r>
              <a:rPr lang="en-US" dirty="0" smtClean="0"/>
              <a:t>, and there is not yet a path </a:t>
            </a:r>
            <a:r>
              <a:rPr lang="en-US" dirty="0" smtClean="0"/>
              <a:t>connecting </a:t>
            </a:r>
            <a:r>
              <a:rPr lang="en-US" i="1" dirty="0" err="1" smtClean="0"/>
              <a:t>u</a:t>
            </a:r>
            <a:r>
              <a:rPr lang="en-US" dirty="0" smtClean="0"/>
              <a:t> </a:t>
            </a:r>
            <a:r>
              <a:rPr lang="en-US" dirty="0" smtClean="0"/>
              <a:t>to </a:t>
            </a:r>
            <a:r>
              <a:rPr lang="en-US" i="1" dirty="0" err="1" smtClean="0"/>
              <a:t>w</a:t>
            </a:r>
            <a:r>
              <a:rPr lang="en-US" dirty="0" smtClean="0"/>
              <a:t>. </a:t>
            </a:r>
            <a:r>
              <a:rPr lang="en-US" dirty="0" smtClean="0"/>
              <a:t> </a:t>
            </a:r>
          </a:p>
          <a:p>
            <a:r>
              <a:rPr lang="en-US" dirty="0" smtClean="0"/>
              <a:t>Let </a:t>
            </a:r>
            <a:r>
              <a:rPr lang="en-US" i="1" dirty="0" smtClean="0"/>
              <a:t>U</a:t>
            </a:r>
            <a:r>
              <a:rPr lang="en-US" dirty="0" smtClean="0"/>
              <a:t> be the set of vertices in </a:t>
            </a:r>
            <a:r>
              <a:rPr lang="en-US" i="1" dirty="0" smtClean="0"/>
              <a:t>T </a:t>
            </a:r>
            <a:r>
              <a:rPr lang="en-US" dirty="0" smtClean="0"/>
              <a:t>that are connected (so far) to </a:t>
            </a:r>
            <a:r>
              <a:rPr lang="en-US" i="1" dirty="0" err="1" smtClean="0"/>
              <a:t>u</a:t>
            </a:r>
            <a:r>
              <a:rPr lang="en-US" dirty="0" smtClean="0"/>
              <a:t>, and </a:t>
            </a:r>
            <a:r>
              <a:rPr lang="en-US" dirty="0" smtClean="0"/>
              <a:t>let </a:t>
            </a:r>
            <a:r>
              <a:rPr lang="en-US" i="1" dirty="0" smtClean="0"/>
              <a:t>W</a:t>
            </a:r>
            <a:r>
              <a:rPr lang="en-US" dirty="0" smtClean="0"/>
              <a:t> be a set containing all the other vertices, including </a:t>
            </a:r>
            <a:r>
              <a:rPr lang="en-US" i="1" dirty="0" err="1" smtClean="0"/>
              <a:t>w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</a:p>
          <a:p>
            <a:r>
              <a:rPr lang="en-US" dirty="0" smtClean="0"/>
              <a:t>Let the</a:t>
            </a:r>
            <a:r>
              <a:rPr lang="en-US" dirty="0" smtClean="0"/>
              <a:t> </a:t>
            </a:r>
            <a:r>
              <a:rPr lang="en-US" b="1" i="1" dirty="0" smtClean="0"/>
              <a:t>bridge edges </a:t>
            </a:r>
            <a:r>
              <a:rPr lang="en-US" dirty="0" smtClean="0"/>
              <a:t>be any edges in </a:t>
            </a:r>
            <a:r>
              <a:rPr lang="en-US" i="1" dirty="0" smtClean="0"/>
              <a:t>G</a:t>
            </a:r>
            <a:r>
              <a:rPr lang="en-US" dirty="0" smtClean="0"/>
              <a:t> that have one end vertex in </a:t>
            </a:r>
            <a:r>
              <a:rPr lang="en-US" i="1" dirty="0" smtClean="0"/>
              <a:t>U </a:t>
            </a:r>
            <a:r>
              <a:rPr lang="en-US" dirty="0" smtClean="0"/>
              <a:t>and one </a:t>
            </a:r>
            <a:r>
              <a:rPr lang="en-US" dirty="0" smtClean="0"/>
              <a:t>end vertex </a:t>
            </a:r>
            <a:r>
              <a:rPr lang="en-US" dirty="0" smtClean="0"/>
              <a:t>in </a:t>
            </a:r>
            <a:r>
              <a:rPr lang="en-US" i="1" dirty="0" smtClean="0"/>
              <a:t>W</a:t>
            </a:r>
            <a:r>
              <a:rPr lang="en-US" dirty="0" smtClean="0"/>
              <a:t>. </a:t>
            </a:r>
            <a:r>
              <a:rPr lang="en-US" dirty="0" smtClean="0"/>
              <a:t> </a:t>
            </a:r>
          </a:p>
          <a:p>
            <a:r>
              <a:rPr lang="en-US" i="1" dirty="0" smtClean="0"/>
              <a:t>Argument</a:t>
            </a:r>
            <a:r>
              <a:rPr lang="en-US" dirty="0" smtClean="0"/>
              <a:t>: </a:t>
            </a:r>
            <a:r>
              <a:rPr lang="en-US" i="1" dirty="0" smtClean="0"/>
              <a:t>Any </a:t>
            </a:r>
            <a:r>
              <a:rPr lang="en-US" dirty="0" smtClean="0"/>
              <a:t>spanning tree must contain at least one of these </a:t>
            </a:r>
            <a:r>
              <a:rPr lang="en-US" dirty="0" smtClean="0"/>
              <a:t>bridge</a:t>
            </a:r>
            <a:r>
              <a:rPr lang="en-US" dirty="0" smtClean="0"/>
              <a:t> </a:t>
            </a:r>
            <a:r>
              <a:rPr lang="en-US" dirty="0" smtClean="0"/>
              <a:t>edges</a:t>
            </a:r>
            <a:r>
              <a:rPr lang="en-US" dirty="0" smtClean="0"/>
              <a:t>.  As long as we choose a bridge edge with the lowest weight, we are safe.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en-US" dirty="0" smtClean="0"/>
              <a:t>Operates much like </a:t>
            </a:r>
            <a:r>
              <a:rPr lang="en-US" i="1" dirty="0" err="1" smtClean="0"/>
              <a:t>Dijkstra’s</a:t>
            </a:r>
            <a:r>
              <a:rPr lang="en-US" i="1" dirty="0" smtClean="0"/>
              <a:t> </a:t>
            </a:r>
            <a:r>
              <a:rPr lang="en-US" dirty="0" smtClean="0"/>
              <a:t>algorithm for finding shortest paths in a graph.</a:t>
            </a:r>
          </a:p>
          <a:p>
            <a:pPr lvl="1"/>
            <a:r>
              <a:rPr lang="en-US" dirty="0" smtClean="0"/>
              <a:t>The set of edges found so-far always forms a </a:t>
            </a:r>
            <a:r>
              <a:rPr lang="en-US" i="1" dirty="0" smtClean="0"/>
              <a:t>tree.</a:t>
            </a:r>
          </a:p>
          <a:p>
            <a:pPr lvl="1"/>
            <a:r>
              <a:rPr lang="en-US" dirty="0" smtClean="0"/>
              <a:t>Start at some root and grow the tree until it spans the all the vertices in </a:t>
            </a:r>
            <a:r>
              <a:rPr lang="en-US" i="1" dirty="0" smtClean="0"/>
              <a:t>V.</a:t>
            </a:r>
          </a:p>
          <a:p>
            <a:pPr lvl="1"/>
            <a:r>
              <a:rPr lang="en-US" dirty="0" smtClean="0"/>
              <a:t>At each iteration, we add to the </a:t>
            </a:r>
            <a:r>
              <a:rPr lang="en-US" i="1" dirty="0" smtClean="0"/>
              <a:t>tree </a:t>
            </a:r>
            <a:r>
              <a:rPr lang="en-US" dirty="0" smtClean="0"/>
              <a:t>the edge of least weight that does not create a cycle.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MST-</a:t>
            </a:r>
            <a:r>
              <a:rPr lang="en-US" dirty="0" err="1" smtClean="0">
                <a:latin typeface="Courier New"/>
                <a:cs typeface="Courier New"/>
              </a:rPr>
              <a:t>Prime(Graph</a:t>
            </a:r>
            <a:r>
              <a:rPr lang="en-US" dirty="0" smtClean="0">
                <a:latin typeface="Courier New"/>
                <a:cs typeface="Courier New"/>
              </a:rPr>
              <a:t> G)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PriorityQueue</a:t>
            </a:r>
            <a:r>
              <a:rPr lang="en-US" dirty="0" smtClean="0">
                <a:latin typeface="Courier New"/>
                <a:cs typeface="Courier New"/>
              </a:rPr>
              <a:t> fringe;</a:t>
            </a:r>
            <a:r>
              <a:rPr lang="en-US" dirty="0" smtClean="0">
                <a:latin typeface="Courier New"/>
                <a:cs typeface="Courier New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For </a:t>
            </a:r>
            <a:r>
              <a:rPr lang="en-US" dirty="0" smtClean="0">
                <a:latin typeface="Courier New"/>
                <a:cs typeface="Courier New"/>
              </a:rPr>
              <a:t>each</a:t>
            </a:r>
            <a:r>
              <a:rPr lang="en-US" dirty="0" smtClean="0">
                <a:latin typeface="Courier New"/>
                <a:cs typeface="Courier New"/>
              </a:rPr>
              <a:t> vertex </a:t>
            </a:r>
            <a:r>
              <a:rPr lang="en-US" dirty="0" err="1" smtClean="0">
                <a:latin typeface="Courier New"/>
                <a:cs typeface="Courier New"/>
              </a:rPr>
              <a:t>v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{</a:t>
            </a:r>
            <a:r>
              <a:rPr lang="en-US" dirty="0" smtClean="0">
                <a:latin typeface="Courier New"/>
                <a:cs typeface="Courier New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	</a:t>
            </a:r>
            <a:r>
              <a:rPr lang="en-US" dirty="0" err="1" smtClean="0">
                <a:latin typeface="Courier New"/>
                <a:cs typeface="Courier New"/>
              </a:rPr>
              <a:t>v</a:t>
            </a:r>
            <a:r>
              <a:rPr lang="en-US" dirty="0" err="1" smtClean="0">
                <a:latin typeface="Courier New"/>
                <a:cs typeface="Courier New"/>
              </a:rPr>
              <a:t>.dist</a:t>
            </a:r>
            <a:r>
              <a:rPr lang="en-US" dirty="0" smtClean="0">
                <a:latin typeface="Courier New"/>
                <a:cs typeface="Courier New"/>
              </a:rPr>
              <a:t>() = ∞;</a:t>
            </a:r>
            <a:r>
              <a:rPr lang="en-US" dirty="0" smtClean="0">
                <a:latin typeface="Courier New"/>
                <a:cs typeface="Courier New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	</a:t>
            </a:r>
            <a:r>
              <a:rPr lang="en-US" dirty="0" err="1" smtClean="0">
                <a:latin typeface="Courier New"/>
                <a:cs typeface="Courier New"/>
              </a:rPr>
              <a:t>v</a:t>
            </a:r>
            <a:r>
              <a:rPr lang="en-US" dirty="0" err="1" smtClean="0">
                <a:latin typeface="Courier New"/>
                <a:cs typeface="Courier New"/>
              </a:rPr>
              <a:t>.parent</a:t>
            </a:r>
            <a:r>
              <a:rPr lang="en-US" dirty="0" smtClean="0">
                <a:latin typeface="Courier New"/>
                <a:cs typeface="Courier New"/>
              </a:rPr>
              <a:t>() = null;</a:t>
            </a:r>
            <a:r>
              <a:rPr lang="en-US" dirty="0" smtClean="0">
                <a:latin typeface="Courier New"/>
                <a:cs typeface="Courier New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} 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Choose </a:t>
            </a:r>
            <a:r>
              <a:rPr lang="en-US" dirty="0" smtClean="0">
                <a:latin typeface="Courier New"/>
                <a:cs typeface="Courier New"/>
              </a:rPr>
              <a:t>an arbitrary starting</a:t>
            </a:r>
            <a:r>
              <a:rPr lang="en-US" dirty="0" smtClean="0">
                <a:latin typeface="Courier New"/>
                <a:cs typeface="Courier New"/>
              </a:rPr>
              <a:t> vertex, </a:t>
            </a:r>
            <a:r>
              <a:rPr lang="en-US" dirty="0" err="1" smtClean="0">
                <a:latin typeface="Courier New"/>
                <a:cs typeface="Courier New"/>
              </a:rPr>
              <a:t>s</a:t>
            </a:r>
            <a:r>
              <a:rPr lang="en-US" dirty="0" smtClean="0">
                <a:latin typeface="Courier New"/>
                <a:cs typeface="Courier New"/>
              </a:rPr>
              <a:t>;</a:t>
            </a:r>
            <a:r>
              <a:rPr lang="en-US" dirty="0" smtClean="0">
                <a:latin typeface="Courier New"/>
                <a:cs typeface="Courier New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s</a:t>
            </a:r>
            <a:r>
              <a:rPr lang="en-US" dirty="0" err="1" smtClean="0">
                <a:latin typeface="Courier New"/>
                <a:cs typeface="Courier New"/>
              </a:rPr>
              <a:t>.dist</a:t>
            </a:r>
            <a:r>
              <a:rPr lang="en-US" dirty="0" smtClean="0">
                <a:latin typeface="Courier New"/>
                <a:cs typeface="Courier New"/>
              </a:rPr>
              <a:t>() = 0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fringe </a:t>
            </a:r>
            <a:r>
              <a:rPr lang="en-US" dirty="0" smtClean="0">
                <a:latin typeface="Courier New"/>
                <a:cs typeface="Courier New"/>
              </a:rPr>
              <a:t>= priority queue ordered by smallest .dist();</a:t>
            </a:r>
            <a:r>
              <a:rPr lang="en-US" dirty="0" smtClean="0">
                <a:latin typeface="Courier New"/>
                <a:cs typeface="Courier New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add </a:t>
            </a:r>
            <a:r>
              <a:rPr lang="en-US" dirty="0" smtClean="0">
                <a:latin typeface="Courier New"/>
                <a:cs typeface="Courier New"/>
              </a:rPr>
              <a:t>all vertices to fringe;</a:t>
            </a:r>
            <a:r>
              <a:rPr lang="en-US" dirty="0" smtClean="0">
                <a:latin typeface="Courier New"/>
                <a:cs typeface="Courier New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while </a:t>
            </a:r>
            <a:r>
              <a:rPr lang="en-US" dirty="0" smtClean="0">
                <a:latin typeface="Courier New"/>
                <a:cs typeface="Courier New"/>
              </a:rPr>
              <a:t>(! </a:t>
            </a:r>
            <a:r>
              <a:rPr lang="en-US" dirty="0" err="1" smtClean="0">
                <a:latin typeface="Courier New"/>
                <a:cs typeface="Courier New"/>
              </a:rPr>
              <a:t>fringe.isEmpty</a:t>
            </a:r>
            <a:r>
              <a:rPr lang="en-US" dirty="0" smtClean="0">
                <a:latin typeface="Courier New"/>
                <a:cs typeface="Courier New"/>
              </a:rPr>
              <a:t>()) {</a:t>
            </a:r>
            <a:r>
              <a:rPr lang="en-US" dirty="0" smtClean="0">
                <a:latin typeface="Courier New"/>
                <a:cs typeface="Courier New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	Vertex </a:t>
            </a:r>
            <a:r>
              <a:rPr lang="en-US" dirty="0" err="1" smtClean="0">
                <a:latin typeface="Courier New"/>
                <a:cs typeface="Courier New"/>
              </a:rPr>
              <a:t>v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fringe</a:t>
            </a:r>
            <a:r>
              <a:rPr lang="en-US" dirty="0" err="1" smtClean="0">
                <a:latin typeface="Courier New"/>
                <a:cs typeface="Courier New"/>
              </a:rPr>
              <a:t>.removeMin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smtClean="0">
                <a:latin typeface="Courier New"/>
                <a:cs typeface="Courier New"/>
              </a:rPr>
              <a:t>);</a:t>
            </a:r>
            <a:r>
              <a:rPr lang="en-US" dirty="0" smtClean="0">
                <a:latin typeface="Courier New"/>
                <a:cs typeface="Courier New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	For </a:t>
            </a:r>
            <a:r>
              <a:rPr lang="en-US" dirty="0" smtClean="0">
                <a:latin typeface="Courier New"/>
                <a:cs typeface="Courier New"/>
              </a:rPr>
              <a:t>each edge (</a:t>
            </a:r>
            <a:r>
              <a:rPr lang="en-US" dirty="0" err="1" smtClean="0">
                <a:latin typeface="Courier New"/>
                <a:cs typeface="Courier New"/>
              </a:rPr>
              <a:t>v,w</a:t>
            </a:r>
            <a:r>
              <a:rPr lang="en-US" dirty="0" smtClean="0">
                <a:latin typeface="Courier New"/>
                <a:cs typeface="Courier New"/>
              </a:rPr>
              <a:t>) {</a:t>
            </a:r>
            <a:r>
              <a:rPr lang="en-US" dirty="0" smtClean="0">
                <a:latin typeface="Courier New"/>
                <a:cs typeface="Courier New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		if 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w</a:t>
            </a:r>
            <a:r>
              <a:rPr lang="en-US" dirty="0" smtClean="0">
                <a:latin typeface="Courier New"/>
                <a:cs typeface="Courier New"/>
              </a:rPr>
              <a:t> ∈ fringe &amp;&amp; </a:t>
            </a:r>
            <a:r>
              <a:rPr lang="en-US" dirty="0" err="1" smtClean="0">
                <a:latin typeface="Courier New"/>
                <a:cs typeface="Courier New"/>
              </a:rPr>
              <a:t>weight(v,w</a:t>
            </a:r>
            <a:r>
              <a:rPr lang="en-US" dirty="0" smtClean="0">
                <a:latin typeface="Courier New"/>
                <a:cs typeface="Courier New"/>
              </a:rPr>
              <a:t>) &lt; </a:t>
            </a:r>
            <a:r>
              <a:rPr lang="en-US" dirty="0" err="1" smtClean="0">
                <a:latin typeface="Courier New"/>
                <a:cs typeface="Courier New"/>
              </a:rPr>
              <a:t>w.dist</a:t>
            </a:r>
            <a:r>
              <a:rPr lang="en-US" dirty="0" smtClean="0">
                <a:latin typeface="Courier New"/>
                <a:cs typeface="Courier New"/>
              </a:rPr>
              <a:t>()) {</a:t>
            </a:r>
            <a:r>
              <a:rPr lang="en-US" dirty="0" smtClean="0">
                <a:latin typeface="Courier New"/>
                <a:cs typeface="Courier New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			</a:t>
            </a:r>
            <a:r>
              <a:rPr lang="en-US" dirty="0" err="1" smtClean="0">
                <a:latin typeface="Courier New"/>
                <a:cs typeface="Courier New"/>
              </a:rPr>
              <a:t>w</a:t>
            </a:r>
            <a:r>
              <a:rPr lang="en-US" dirty="0" err="1" smtClean="0">
                <a:latin typeface="Courier New"/>
                <a:cs typeface="Courier New"/>
              </a:rPr>
              <a:t>.dist</a:t>
            </a:r>
            <a:r>
              <a:rPr lang="en-US" dirty="0" smtClean="0">
                <a:latin typeface="Courier New"/>
                <a:cs typeface="Courier New"/>
              </a:rPr>
              <a:t>() = weight (</a:t>
            </a:r>
            <a:r>
              <a:rPr lang="en-US" dirty="0" err="1" smtClean="0">
                <a:latin typeface="Courier New"/>
                <a:cs typeface="Courier New"/>
              </a:rPr>
              <a:t>v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w</a:t>
            </a:r>
            <a:r>
              <a:rPr lang="en-US" dirty="0" smtClean="0">
                <a:latin typeface="Courier New"/>
                <a:cs typeface="Courier New"/>
              </a:rPr>
              <a:t>); </a:t>
            </a:r>
            <a:r>
              <a:rPr lang="en-US" dirty="0" err="1" smtClean="0">
                <a:latin typeface="Courier New"/>
                <a:cs typeface="Courier New"/>
              </a:rPr>
              <a:t>w.parent</a:t>
            </a:r>
            <a:r>
              <a:rPr lang="en-US" dirty="0" smtClean="0">
                <a:latin typeface="Courier New"/>
                <a:cs typeface="Courier New"/>
              </a:rPr>
              <a:t>() = </a:t>
            </a:r>
            <a:r>
              <a:rPr lang="en-US" dirty="0" err="1" smtClean="0">
                <a:latin typeface="Courier New"/>
                <a:cs typeface="Courier New"/>
              </a:rPr>
              <a:t>v</a:t>
            </a:r>
            <a:r>
              <a:rPr lang="en-US" dirty="0" smtClean="0">
                <a:latin typeface="Courier New"/>
                <a:cs typeface="Courier New"/>
              </a:rPr>
              <a:t>;</a:t>
            </a:r>
            <a:r>
              <a:rPr lang="en-US" dirty="0" smtClean="0">
                <a:latin typeface="Courier New"/>
                <a:cs typeface="Courier New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		} 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	} 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}</a:t>
            </a:r>
            <a:endParaRPr lang="en-US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8600"/>
            <a:ext cx="2505075" cy="2000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228600"/>
            <a:ext cx="2524125" cy="2009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228600"/>
            <a:ext cx="2447925" cy="20097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2238375"/>
            <a:ext cx="2514600" cy="20383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81400" y="2331115"/>
            <a:ext cx="2384258" cy="21010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38341" y="2228849"/>
            <a:ext cx="2386584" cy="18946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7200" y="4572000"/>
            <a:ext cx="2377440" cy="203403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81400" y="4572000"/>
            <a:ext cx="2377440" cy="208483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477000" y="4432185"/>
            <a:ext cx="2377440" cy="198840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Running Time of </a:t>
            </a:r>
            <a:r>
              <a:rPr lang="en-US" dirty="0" smtClean="0"/>
              <a:t>Prime’s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936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Initialization and putting all the vertices into the priority queue:</a:t>
            </a:r>
            <a:r>
              <a:rPr lang="en-US" i="1" dirty="0" smtClean="0"/>
              <a:t> O(|V|) </a:t>
            </a:r>
            <a:r>
              <a:rPr lang="en-US" dirty="0" smtClean="0"/>
              <a:t>time.</a:t>
            </a:r>
          </a:p>
          <a:p>
            <a:r>
              <a:rPr lang="en-US" dirty="0" smtClean="0"/>
              <a:t>Removing the minimum element from the priority queue in each iteration: </a:t>
            </a:r>
            <a:r>
              <a:rPr lang="en-US" i="1" dirty="0" err="1" smtClean="0"/>
              <a:t>O(log</a:t>
            </a:r>
            <a:r>
              <a:rPr lang="en-US" i="1" dirty="0" smtClean="0"/>
              <a:t> |V|)</a:t>
            </a:r>
            <a:r>
              <a:rPr lang="en-US" dirty="0" smtClean="0"/>
              <a:t> time. This is executed </a:t>
            </a:r>
            <a:r>
              <a:rPr lang="en-US" i="1" dirty="0" smtClean="0"/>
              <a:t>|V| </a:t>
            </a:r>
            <a:r>
              <a:rPr lang="en-US" dirty="0" smtClean="0"/>
              <a:t>times: </a:t>
            </a:r>
            <a:r>
              <a:rPr lang="en-US" i="1" dirty="0" smtClean="0"/>
              <a:t>O(|V| log |V|).</a:t>
            </a:r>
            <a:endParaRPr lang="en-US" dirty="0" smtClean="0"/>
          </a:p>
          <a:p>
            <a:r>
              <a:rPr lang="en-US" dirty="0" smtClean="0"/>
              <a:t>The body of the </a:t>
            </a:r>
            <a:r>
              <a:rPr lang="en-US" i="1" dirty="0" smtClean="0"/>
              <a:t>for-loop</a:t>
            </a:r>
            <a:r>
              <a:rPr lang="en-US" dirty="0" smtClean="0"/>
              <a:t> takes </a:t>
            </a:r>
            <a:r>
              <a:rPr lang="en-US" i="1" dirty="0" err="1" smtClean="0"/>
              <a:t>O(log</a:t>
            </a:r>
            <a:r>
              <a:rPr lang="en-US" i="1" dirty="0" smtClean="0"/>
              <a:t> |V|) </a:t>
            </a:r>
            <a:r>
              <a:rPr lang="en-US" dirty="0" smtClean="0"/>
              <a:t>since by updating </a:t>
            </a:r>
            <a:r>
              <a:rPr lang="en-US" i="1" dirty="0" smtClean="0"/>
              <a:t>.dist()</a:t>
            </a:r>
            <a:r>
              <a:rPr lang="en-US" dirty="0" smtClean="0"/>
              <a:t> of a vertex, we are effectively reinserting the vertex into the priority queue. The body of the </a:t>
            </a:r>
            <a:r>
              <a:rPr lang="en-US" i="1" dirty="0" smtClean="0"/>
              <a:t>for-</a:t>
            </a:r>
            <a:r>
              <a:rPr lang="en-US" dirty="0" smtClean="0"/>
              <a:t>loop is executed </a:t>
            </a:r>
            <a:r>
              <a:rPr lang="en-US" i="1" dirty="0" smtClean="0"/>
              <a:t>|E| </a:t>
            </a:r>
            <a:r>
              <a:rPr lang="en-US" dirty="0" smtClean="0"/>
              <a:t>times: </a:t>
            </a:r>
            <a:r>
              <a:rPr lang="en-US" i="1" dirty="0" err="1" smtClean="0"/>
              <a:t>O(|E|log|V</a:t>
            </a:r>
            <a:r>
              <a:rPr lang="en-US" i="1" dirty="0" smtClean="0"/>
              <a:t>|).</a:t>
            </a:r>
          </a:p>
          <a:p>
            <a:r>
              <a:rPr lang="en-US" dirty="0" smtClean="0"/>
              <a:t>Hence the running time of Prime’s algorithm is </a:t>
            </a:r>
            <a:br>
              <a:rPr lang="en-US" dirty="0" smtClean="0"/>
            </a:br>
            <a:r>
              <a:rPr lang="en-US" i="1" dirty="0" err="1" smtClean="0"/>
              <a:t>O(|E|log|V</a:t>
            </a:r>
            <a:r>
              <a:rPr lang="en-US" i="1" dirty="0" smtClean="0"/>
              <a:t>| + |</a:t>
            </a:r>
            <a:r>
              <a:rPr lang="en-US" i="1" dirty="0" err="1" smtClean="0"/>
              <a:t>V|log|V</a:t>
            </a:r>
            <a:r>
              <a:rPr lang="en-US" i="1" dirty="0" smtClean="0"/>
              <a:t>|) = O(|E| log |V|), </a:t>
            </a:r>
            <a:r>
              <a:rPr lang="en-US" dirty="0" smtClean="0"/>
              <a:t>which is asymptotically the same as the implementation of </a:t>
            </a:r>
            <a:r>
              <a:rPr lang="en-US" dirty="0" err="1" smtClean="0"/>
              <a:t>Kruskal’s</a:t>
            </a:r>
            <a:r>
              <a:rPr lang="en-US" dirty="0" smtClean="0"/>
              <a:t> algorithm using Disjoint Sets.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Breadth-first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Starts at an arbitrary </a:t>
            </a:r>
            <a:r>
              <a:rPr lang="en-US" b="1" i="1" dirty="0" smtClean="0"/>
              <a:t>source </a:t>
            </a:r>
            <a:r>
              <a:rPr lang="en-US" dirty="0" smtClean="0"/>
              <a:t>vertex </a:t>
            </a:r>
            <a:r>
              <a:rPr lang="en-US" i="1" dirty="0" err="1" smtClean="0"/>
              <a:t>s</a:t>
            </a:r>
            <a:r>
              <a:rPr lang="en-US" i="1" dirty="0" smtClean="0"/>
              <a:t> </a:t>
            </a:r>
            <a:r>
              <a:rPr lang="en-US" dirty="0" smtClean="0"/>
              <a:t>then visits every vertex that is reachable from it.</a:t>
            </a:r>
          </a:p>
          <a:p>
            <a:pPr lvl="1"/>
            <a:r>
              <a:rPr lang="en-US" dirty="0" smtClean="0"/>
              <a:t>During this systematic traversal we can compute the </a:t>
            </a:r>
            <a:r>
              <a:rPr lang="en-US" i="1" dirty="0" smtClean="0"/>
              <a:t>distance </a:t>
            </a:r>
            <a:r>
              <a:rPr lang="en-US" dirty="0" smtClean="0"/>
              <a:t>(in terms of the </a:t>
            </a:r>
            <a:r>
              <a:rPr lang="en-US" dirty="0" smtClean="0"/>
              <a:t>smallest number of edges) and the </a:t>
            </a:r>
            <a:r>
              <a:rPr lang="en-US" i="1" dirty="0" smtClean="0"/>
              <a:t>shortest path </a:t>
            </a:r>
            <a:r>
              <a:rPr lang="en-US" dirty="0" smtClean="0"/>
              <a:t>from </a:t>
            </a:r>
            <a:r>
              <a:rPr lang="en-US" i="1" dirty="0" err="1" smtClean="0"/>
              <a:t>s</a:t>
            </a:r>
            <a:r>
              <a:rPr lang="en-US" dirty="0" smtClean="0"/>
              <a:t> to each reachable vertex </a:t>
            </a:r>
            <a:r>
              <a:rPr lang="en-US" i="1" dirty="0" err="1" smtClean="0"/>
              <a:t>v</a:t>
            </a:r>
            <a:r>
              <a:rPr lang="en-US" i="1" dirty="0" smtClean="0"/>
              <a:t>.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Calle</a:t>
            </a:r>
            <a:r>
              <a:rPr lang="en-US" dirty="0" smtClean="0"/>
              <a:t>d Breadth-first because it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Visits all vertices whose distance from the starting vertex is one, then all vertices whose distance from the starting vertex is two, and so on.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458200" cy="5745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BFS(Graph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smtClean="0">
                <a:latin typeface="Courier New"/>
                <a:cs typeface="Courier New"/>
              </a:rPr>
              <a:t>G</a:t>
            </a:r>
            <a:r>
              <a:rPr lang="en-US" sz="1800" dirty="0" smtClean="0">
                <a:latin typeface="Courier New"/>
                <a:cs typeface="Courier New"/>
              </a:rPr>
              <a:t>) {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	Queue&lt;Vertex&gt; fringe;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  fringe </a:t>
            </a:r>
            <a:r>
              <a:rPr lang="en-US" sz="1800" dirty="0" smtClean="0">
                <a:latin typeface="Courier New"/>
                <a:cs typeface="Courier New"/>
              </a:rPr>
              <a:t>=</a:t>
            </a:r>
            <a:r>
              <a:rPr lang="en-US" sz="1800" dirty="0" smtClean="0">
                <a:latin typeface="Courier New"/>
                <a:cs typeface="Courier New"/>
              </a:rPr>
              <a:t> queue containing {</a:t>
            </a:r>
            <a:r>
              <a:rPr lang="en-US" sz="1800" dirty="0" err="1" smtClean="0">
                <a:latin typeface="Courier New"/>
                <a:cs typeface="Courier New"/>
              </a:rPr>
              <a:t>v</a:t>
            </a:r>
            <a:r>
              <a:rPr lang="en-US" sz="1800" dirty="0" smtClean="0">
                <a:latin typeface="Courier New"/>
                <a:cs typeface="Courier New"/>
              </a:rPr>
              <a:t>}</a:t>
            </a:r>
            <a:r>
              <a:rPr lang="en-US" sz="1800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  </a:t>
            </a:r>
            <a:r>
              <a:rPr lang="en-US" sz="1800" dirty="0" err="1" smtClean="0">
                <a:latin typeface="Courier New"/>
                <a:cs typeface="Courier New"/>
              </a:rPr>
              <a:t>v.dist</a:t>
            </a:r>
            <a:r>
              <a:rPr lang="en-US" sz="1800" dirty="0" smtClean="0">
                <a:latin typeface="Courier New"/>
                <a:cs typeface="Courier New"/>
              </a:rPr>
              <a:t>() = 0;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  </a:t>
            </a:r>
            <a:r>
              <a:rPr lang="en-US" sz="1800" dirty="0" err="1" smtClean="0">
                <a:latin typeface="Courier New"/>
                <a:cs typeface="Courier New"/>
              </a:rPr>
              <a:t>v.parent</a:t>
            </a:r>
            <a:r>
              <a:rPr lang="en-US" sz="1800" dirty="0" smtClean="0">
                <a:latin typeface="Courier New"/>
                <a:cs typeface="Courier New"/>
              </a:rPr>
              <a:t>() = null;</a:t>
            </a:r>
          </a:p>
          <a:p>
            <a:pPr>
              <a:buNone/>
            </a:pPr>
            <a:endParaRPr lang="en-US" sz="1800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	while </a:t>
            </a:r>
            <a:r>
              <a:rPr lang="en-US" sz="1800" dirty="0" smtClean="0">
                <a:latin typeface="Courier New"/>
                <a:cs typeface="Courier New"/>
              </a:rPr>
              <a:t>(! </a:t>
            </a:r>
            <a:r>
              <a:rPr lang="en-US" sz="1800" dirty="0" err="1" smtClean="0">
                <a:latin typeface="Courier New"/>
                <a:cs typeface="Courier New"/>
              </a:rPr>
              <a:t>fringe.isEmpty</a:t>
            </a:r>
            <a:r>
              <a:rPr lang="en-US" sz="1800" dirty="0" smtClean="0">
                <a:latin typeface="Courier New"/>
                <a:cs typeface="Courier New"/>
              </a:rPr>
              <a:t>()) { 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		Vertex </a:t>
            </a:r>
            <a:r>
              <a:rPr lang="en-US" sz="1800" dirty="0" err="1" smtClean="0">
                <a:latin typeface="Courier New"/>
                <a:cs typeface="Courier New"/>
              </a:rPr>
              <a:t>v</a:t>
            </a:r>
            <a:r>
              <a:rPr lang="en-US" sz="1800" dirty="0" smtClean="0">
                <a:latin typeface="Courier New"/>
                <a:cs typeface="Courier New"/>
              </a:rPr>
              <a:t> = </a:t>
            </a:r>
            <a:r>
              <a:rPr lang="en-US" sz="1800" dirty="0" err="1" smtClean="0">
                <a:latin typeface="Courier New"/>
                <a:cs typeface="Courier New"/>
              </a:rPr>
              <a:t>fringe</a:t>
            </a:r>
            <a:r>
              <a:rPr lang="en-US" sz="1800" dirty="0" err="1" smtClean="0">
                <a:latin typeface="Courier New"/>
                <a:cs typeface="Courier New"/>
              </a:rPr>
              <a:t>.dequeue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smtClean="0">
                <a:latin typeface="Courier New"/>
                <a:cs typeface="Courier New"/>
              </a:rPr>
              <a:t>();</a:t>
            </a:r>
            <a:r>
              <a:rPr lang="en-US" sz="1800" dirty="0" smtClean="0">
                <a:latin typeface="Courier New"/>
                <a:cs typeface="Courier New"/>
              </a:rPr>
              <a:t>  </a:t>
            </a:r>
            <a:endParaRPr lang="en-US" sz="1800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	For </a:t>
            </a:r>
            <a:r>
              <a:rPr lang="en-US" sz="1800" dirty="0" smtClean="0">
                <a:latin typeface="Courier New"/>
                <a:cs typeface="Courier New"/>
              </a:rPr>
              <a:t>each edge (</a:t>
            </a:r>
            <a:r>
              <a:rPr lang="en-US" sz="1800" dirty="0" err="1" smtClean="0">
                <a:latin typeface="Courier New"/>
                <a:cs typeface="Courier New"/>
              </a:rPr>
              <a:t>v,w</a:t>
            </a:r>
            <a:r>
              <a:rPr lang="en-US" sz="1800" dirty="0" smtClean="0">
                <a:latin typeface="Courier New"/>
                <a:cs typeface="Courier New"/>
              </a:rPr>
              <a:t>) { 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		</a:t>
            </a:r>
            <a:r>
              <a:rPr lang="en-US" sz="1800" dirty="0" smtClean="0">
                <a:latin typeface="Courier New"/>
                <a:cs typeface="Courier New"/>
              </a:rPr>
              <a:t>	if </a:t>
            </a:r>
            <a:r>
              <a:rPr lang="en-US" sz="1800" dirty="0" smtClean="0">
                <a:latin typeface="Courier New"/>
                <a:cs typeface="Courier New"/>
              </a:rPr>
              <a:t>(! marked (</a:t>
            </a:r>
            <a:r>
              <a:rPr lang="en-US" sz="1800" dirty="0" err="1" smtClean="0">
                <a:latin typeface="Courier New"/>
                <a:cs typeface="Courier New"/>
              </a:rPr>
              <a:t>w</a:t>
            </a:r>
            <a:r>
              <a:rPr lang="en-US" sz="1800" dirty="0" smtClean="0">
                <a:latin typeface="Courier New"/>
                <a:cs typeface="Courier New"/>
              </a:rPr>
              <a:t>)</a:t>
            </a:r>
            <a:r>
              <a:rPr lang="en-US" sz="1800" dirty="0" smtClean="0">
                <a:latin typeface="Courier New"/>
                <a:cs typeface="Courier New"/>
              </a:rPr>
              <a:t>)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				</a:t>
            </a:r>
            <a:r>
              <a:rPr lang="en-US" sz="1800" b="1" dirty="0" err="1" smtClean="0">
                <a:latin typeface="Courier New"/>
                <a:cs typeface="Courier New"/>
              </a:rPr>
              <a:t>mark</a:t>
            </a:r>
            <a:r>
              <a:rPr lang="en-US" sz="1800" dirty="0" err="1" smtClean="0">
                <a:latin typeface="Courier New"/>
                <a:cs typeface="Courier New"/>
              </a:rPr>
              <a:t>(w</a:t>
            </a:r>
            <a:r>
              <a:rPr lang="en-US" sz="1800" dirty="0" smtClean="0">
                <a:latin typeface="Courier New"/>
                <a:cs typeface="Courier New"/>
              </a:rPr>
              <a:t>)</a:t>
            </a:r>
            <a:r>
              <a:rPr lang="en-US" sz="1800" dirty="0" smtClean="0">
                <a:latin typeface="Courier New"/>
                <a:cs typeface="Courier New"/>
              </a:rPr>
              <a:t>; 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		</a:t>
            </a:r>
            <a:r>
              <a:rPr lang="en-US" sz="1800" dirty="0" smtClean="0">
                <a:latin typeface="Courier New"/>
                <a:cs typeface="Courier New"/>
              </a:rPr>
              <a:t>		</a:t>
            </a:r>
            <a:r>
              <a:rPr lang="en-US" sz="1800" dirty="0" err="1" smtClean="0">
                <a:latin typeface="Courier New"/>
                <a:cs typeface="Courier New"/>
              </a:rPr>
              <a:t>w.dist</a:t>
            </a:r>
            <a:r>
              <a:rPr lang="en-US" sz="1800" dirty="0" smtClean="0">
                <a:latin typeface="Courier New"/>
                <a:cs typeface="Courier New"/>
              </a:rPr>
              <a:t>() = </a:t>
            </a:r>
            <a:r>
              <a:rPr lang="en-US" sz="1800" dirty="0" err="1" smtClean="0">
                <a:latin typeface="Courier New"/>
                <a:cs typeface="Courier New"/>
              </a:rPr>
              <a:t>v.dist</a:t>
            </a:r>
            <a:r>
              <a:rPr lang="en-US" sz="1800" dirty="0" smtClean="0">
                <a:latin typeface="Courier New"/>
                <a:cs typeface="Courier New"/>
              </a:rPr>
              <a:t>() + 1;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				</a:t>
            </a:r>
            <a:r>
              <a:rPr lang="en-US" sz="1800" dirty="0" err="1" smtClean="0">
                <a:latin typeface="Courier New"/>
                <a:cs typeface="Courier New"/>
              </a:rPr>
              <a:t>w.parent</a:t>
            </a:r>
            <a:r>
              <a:rPr lang="en-US" sz="1800" dirty="0" smtClean="0">
                <a:latin typeface="Courier New"/>
                <a:cs typeface="Courier New"/>
              </a:rPr>
              <a:t>() = </a:t>
            </a:r>
            <a:r>
              <a:rPr lang="en-US" sz="1800" dirty="0" err="1" smtClean="0">
                <a:latin typeface="Courier New"/>
                <a:cs typeface="Courier New"/>
              </a:rPr>
              <a:t>v</a:t>
            </a:r>
            <a:r>
              <a:rPr lang="en-US" sz="1800" dirty="0" smtClean="0">
                <a:latin typeface="Courier New"/>
                <a:cs typeface="Courier New"/>
              </a:rPr>
              <a:t>; </a:t>
            </a:r>
            <a:endParaRPr lang="en-US" sz="1800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			</a:t>
            </a:r>
            <a:r>
              <a:rPr lang="en-US" sz="1800" dirty="0" smtClean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fringe.enqueue(</a:t>
            </a:r>
            <a:r>
              <a:rPr lang="en-US" sz="1800" dirty="0" err="1" smtClean="0">
                <a:latin typeface="Courier New"/>
                <a:cs typeface="Courier New"/>
              </a:rPr>
              <a:t>w</a:t>
            </a:r>
            <a:r>
              <a:rPr lang="en-US" sz="1800" dirty="0" smtClean="0">
                <a:latin typeface="Courier New"/>
                <a:cs typeface="Courier New"/>
              </a:rPr>
              <a:t>); 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			} 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		} 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}</a:t>
            </a:r>
            <a:r>
              <a:rPr lang="en-US" sz="1800" dirty="0" smtClean="0">
                <a:latin typeface="Courier New"/>
                <a:cs typeface="Courier New"/>
              </a:rPr>
              <a:t>  </a:t>
            </a:r>
            <a:endParaRPr lang="en-US" sz="1800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   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endParaRPr lang="en-US" sz="1800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 of </a:t>
            </a:r>
            <a:r>
              <a:rPr lang="en-US" dirty="0" smtClean="0"/>
              <a:t>BFS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8796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starting vertex is </a:t>
            </a:r>
            <a:r>
              <a:rPr lang="en-US" dirty="0" err="1" smtClean="0"/>
              <a:t>enqueued</a:t>
            </a:r>
            <a:r>
              <a:rPr lang="en-US" dirty="0" smtClean="0"/>
              <a:t> first, then all </a:t>
            </a:r>
            <a:r>
              <a:rPr lang="en-US" dirty="0" smtClean="0"/>
              <a:t>the </a:t>
            </a:r>
            <a:r>
              <a:rPr lang="en-US" dirty="0" smtClean="0"/>
              <a:t>vertices at a distance of 1 from the start, then all the vertices at a  distance of 2, and so on. 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Why</a:t>
            </a:r>
            <a:r>
              <a:rPr lang="en-US" dirty="0" smtClean="0"/>
              <a:t>?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When </a:t>
            </a:r>
            <a:r>
              <a:rPr lang="en-US" dirty="0" smtClean="0"/>
              <a:t>the starting vertex is </a:t>
            </a:r>
            <a:r>
              <a:rPr lang="en-US" dirty="0" err="1" smtClean="0"/>
              <a:t>dequeued</a:t>
            </a:r>
            <a:r>
              <a:rPr lang="en-US" dirty="0" smtClean="0"/>
              <a:t>, </a:t>
            </a:r>
            <a:r>
              <a:rPr lang="en-US" dirty="0" smtClean="0"/>
              <a:t> all </a:t>
            </a:r>
            <a:r>
              <a:rPr lang="en-US" dirty="0" smtClean="0"/>
              <a:t>the vertices at a distance of 1 are </a:t>
            </a:r>
            <a:r>
              <a:rPr lang="en-US" dirty="0" err="1" smtClean="0"/>
              <a:t>enqueued</a:t>
            </a:r>
            <a:r>
              <a:rPr lang="en-US" dirty="0" smtClean="0"/>
              <a:t>, but no other vertex is.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When the depth-1 </a:t>
            </a:r>
            <a:r>
              <a:rPr lang="en-US" dirty="0" smtClean="0"/>
              <a:t>vertices are </a:t>
            </a:r>
            <a:r>
              <a:rPr lang="en-US" dirty="0" err="1" smtClean="0"/>
              <a:t>dequeued</a:t>
            </a:r>
            <a:r>
              <a:rPr lang="en-US" dirty="0" smtClean="0"/>
              <a:t> and processed, all the vertices at a distance of 2 are </a:t>
            </a:r>
            <a:r>
              <a:rPr lang="en-US" dirty="0" err="1" smtClean="0"/>
              <a:t>enqueued</a:t>
            </a:r>
            <a:r>
              <a:rPr lang="en-US" dirty="0" smtClean="0"/>
              <a:t>, because every vertex at a distance of 2 must be reachable by a single edge from some vertex at a distance of 1.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When the depth-1 vertices are </a:t>
            </a:r>
            <a:r>
              <a:rPr lang="en-US" dirty="0" err="1" smtClean="0"/>
              <a:t>dequeued</a:t>
            </a:r>
            <a:r>
              <a:rPr lang="en-US" dirty="0" smtClean="0"/>
              <a:t> and processed no vertex at a depth other than 2 will be </a:t>
            </a:r>
            <a:r>
              <a:rPr lang="en-US" dirty="0" err="1" smtClean="0"/>
              <a:t>enqueued</a:t>
            </a:r>
            <a:r>
              <a:rPr lang="en-US" dirty="0" smtClean="0"/>
              <a:t>, because every </a:t>
            </a:r>
            <a:r>
              <a:rPr lang="en-US" dirty="0" smtClean="0"/>
              <a:t>vertex at a distance greater than 2 is not reachable by a single edge from some vertex at</a:t>
            </a:r>
            <a:r>
              <a:rPr lang="en-US" dirty="0" smtClean="0"/>
              <a:t> depth of 1.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 of BFS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458200" cy="54403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Observations:</a:t>
            </a:r>
          </a:p>
          <a:p>
            <a:pPr lvl="1"/>
            <a:r>
              <a:rPr lang="en-US" dirty="0" smtClean="0"/>
              <a:t>Each</a:t>
            </a:r>
            <a:r>
              <a:rPr lang="en-US" dirty="0" smtClean="0"/>
              <a:t> of the </a:t>
            </a:r>
            <a:r>
              <a:rPr lang="en-US" i="1" dirty="0" smtClean="0"/>
              <a:t>|V| </a:t>
            </a:r>
            <a:r>
              <a:rPr lang="en-US" dirty="0" smtClean="0"/>
              <a:t>vertices </a:t>
            </a:r>
            <a:r>
              <a:rPr lang="en-US" dirty="0" smtClean="0"/>
              <a:t>is </a:t>
            </a:r>
            <a:r>
              <a:rPr lang="en-US" dirty="0" err="1" smtClean="0"/>
              <a:t>enqueued</a:t>
            </a:r>
            <a:r>
              <a:rPr lang="en-US" dirty="0" smtClean="0"/>
              <a:t> at most once, and hence </a:t>
            </a:r>
            <a:r>
              <a:rPr lang="en-US" dirty="0" err="1" smtClean="0"/>
              <a:t>dequeued</a:t>
            </a:r>
            <a:r>
              <a:rPr lang="en-US" dirty="0" smtClean="0"/>
              <a:t> at most once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Enqueuing</a:t>
            </a:r>
            <a:r>
              <a:rPr lang="en-US" dirty="0" smtClean="0"/>
              <a:t> and </a:t>
            </a:r>
            <a:r>
              <a:rPr lang="en-US" dirty="0" err="1" smtClean="0"/>
              <a:t>dequeuing</a:t>
            </a:r>
            <a:r>
              <a:rPr lang="en-US" dirty="0" smtClean="0"/>
              <a:t> take </a:t>
            </a:r>
            <a:r>
              <a:rPr lang="en-US" i="1" dirty="0" smtClean="0"/>
              <a:t>O(1)</a:t>
            </a:r>
            <a:r>
              <a:rPr lang="en-US" dirty="0" smtClean="0"/>
              <a:t> time – total time  devoted to queue operations </a:t>
            </a:r>
            <a:r>
              <a:rPr lang="en-US" i="1" dirty="0" smtClean="0"/>
              <a:t>O(|V|).</a:t>
            </a:r>
            <a:endParaRPr lang="en-US" dirty="0" smtClean="0"/>
          </a:p>
          <a:p>
            <a:pPr lvl="1"/>
            <a:r>
              <a:rPr lang="en-US" dirty="0" smtClean="0"/>
              <a:t>If adjacency list representation is used: </a:t>
            </a:r>
          </a:p>
          <a:p>
            <a:pPr lvl="2"/>
            <a:r>
              <a:rPr lang="en-US" dirty="0" smtClean="0"/>
              <a:t>each adjacency list is scanned at most once. 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he sum of the length of all adjacency lists is </a:t>
            </a:r>
            <a:br>
              <a:rPr lang="en-US" dirty="0" smtClean="0"/>
            </a:br>
            <a:r>
              <a:rPr lang="en-US" i="1" dirty="0" err="1" smtClean="0"/>
              <a:t>Theta(|E</a:t>
            </a:r>
            <a:r>
              <a:rPr lang="en-US" i="1" dirty="0" smtClean="0"/>
              <a:t>|).</a:t>
            </a:r>
          </a:p>
          <a:p>
            <a:pPr lvl="2"/>
            <a:r>
              <a:rPr lang="en-US" dirty="0" smtClean="0"/>
              <a:t>time spent scanning the adjacency list is </a:t>
            </a:r>
            <a:r>
              <a:rPr lang="en-US" i="1" dirty="0" smtClean="0"/>
              <a:t>O(|E|)</a:t>
            </a:r>
          </a:p>
          <a:p>
            <a:r>
              <a:rPr lang="en-US" dirty="0" smtClean="0"/>
              <a:t>Running time:</a:t>
            </a:r>
          </a:p>
          <a:p>
            <a:pPr lvl="1"/>
            <a:r>
              <a:rPr lang="en-US" i="1" dirty="0" smtClean="0"/>
              <a:t>O(|V|+|E|) </a:t>
            </a:r>
            <a:r>
              <a:rPr lang="en-US" dirty="0" smtClean="0"/>
              <a:t>if using adjacency list.</a:t>
            </a:r>
          </a:p>
          <a:p>
            <a:pPr lvl="1"/>
            <a:r>
              <a:rPr lang="en-US" i="1" dirty="0" smtClean="0"/>
              <a:t>O(|V|</a:t>
            </a:r>
            <a:r>
              <a:rPr lang="en-US" i="1" baseline="30000" dirty="0" smtClean="0"/>
              <a:t>2</a:t>
            </a:r>
            <a:r>
              <a:rPr lang="en-US" i="1" dirty="0" smtClean="0"/>
              <a:t>) </a:t>
            </a:r>
            <a:r>
              <a:rPr lang="en-US" dirty="0" smtClean="0"/>
              <a:t>if using adjacency matrix.</a:t>
            </a:r>
            <a:endParaRPr lang="en-US" i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403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	</a:t>
            </a:r>
            <a:r>
              <a:rPr lang="en-US" sz="4000" i="1" dirty="0" smtClean="0"/>
              <a:t>Problem: 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	You want to wire the pins of of some circuit component. With </a:t>
            </a:r>
            <a:r>
              <a:rPr lang="en-US" i="1" dirty="0" err="1" smtClean="0"/>
              <a:t>n</a:t>
            </a:r>
            <a:r>
              <a:rPr lang="en-US" i="1" dirty="0" smtClean="0"/>
              <a:t> pins, you can interconnect them using n-1 wires. Of all possible arrangements, we’d like to find the one that uses the </a:t>
            </a:r>
            <a:r>
              <a:rPr lang="en-US" b="1" i="1" dirty="0" smtClean="0"/>
              <a:t>least </a:t>
            </a:r>
            <a:r>
              <a:rPr lang="en-US" i="1" dirty="0" smtClean="0"/>
              <a:t>amount of wire.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Spanning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069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can model the problem using using a connected, undirected graph </a:t>
            </a:r>
            <a:r>
              <a:rPr lang="en-US" i="1" dirty="0" smtClean="0"/>
              <a:t>G = (V, E)</a:t>
            </a:r>
            <a:r>
              <a:rPr lang="en-US" dirty="0" smtClean="0"/>
              <a:t> as follows:</a:t>
            </a:r>
          </a:p>
          <a:p>
            <a:pPr lvl="1"/>
            <a:r>
              <a:rPr lang="en-US" i="1" dirty="0" smtClean="0"/>
              <a:t>V</a:t>
            </a:r>
            <a:r>
              <a:rPr lang="en-US" dirty="0" smtClean="0"/>
              <a:t> is the set of pins,</a:t>
            </a:r>
          </a:p>
          <a:p>
            <a:pPr lvl="1"/>
            <a:r>
              <a:rPr lang="en-US" i="1" dirty="0" smtClean="0"/>
              <a:t>E </a:t>
            </a:r>
            <a:r>
              <a:rPr lang="en-US" dirty="0" smtClean="0"/>
              <a:t>is the set of possible interconnections (between pairs of pins),</a:t>
            </a:r>
          </a:p>
          <a:p>
            <a:pPr lvl="1"/>
            <a:r>
              <a:rPr lang="en-US" dirty="0" smtClean="0"/>
              <a:t>For each edge </a:t>
            </a:r>
            <a:r>
              <a:rPr lang="en-US" i="1" dirty="0" smtClean="0"/>
              <a:t>(</a:t>
            </a:r>
            <a:r>
              <a:rPr lang="en-US" i="1" dirty="0" err="1" smtClean="0"/>
              <a:t>u,v</a:t>
            </a:r>
            <a:r>
              <a:rPr lang="en-US" i="1" dirty="0" smtClean="0"/>
              <a:t>) </a:t>
            </a:r>
            <a:r>
              <a:rPr lang="en-US" dirty="0" smtClean="0"/>
              <a:t>in </a:t>
            </a:r>
            <a:r>
              <a:rPr lang="en-US" i="1" dirty="0" smtClean="0"/>
              <a:t>E</a:t>
            </a:r>
            <a:r>
              <a:rPr lang="en-US" dirty="0" smtClean="0"/>
              <a:t>, there is a </a:t>
            </a:r>
            <a:r>
              <a:rPr lang="en-US" i="1" dirty="0" err="1" smtClean="0"/>
              <a:t>weight(u</a:t>
            </a:r>
            <a:r>
              <a:rPr lang="en-US" i="1" dirty="0" smtClean="0"/>
              <a:t>, </a:t>
            </a:r>
            <a:r>
              <a:rPr lang="en-US" i="1" dirty="0" err="1" smtClean="0"/>
              <a:t>v</a:t>
            </a:r>
            <a:r>
              <a:rPr lang="en-US" i="1" dirty="0" smtClean="0"/>
              <a:t>)</a:t>
            </a:r>
            <a:r>
              <a:rPr lang="en-US" dirty="0" smtClean="0"/>
              <a:t> specifying the cost </a:t>
            </a:r>
            <a:r>
              <a:rPr lang="en-US" i="1" dirty="0" smtClean="0"/>
              <a:t>(amount of wires)</a:t>
            </a:r>
            <a:r>
              <a:rPr lang="en-US" dirty="0" smtClean="0"/>
              <a:t> needed to connect </a:t>
            </a:r>
            <a:r>
              <a:rPr lang="en-US" i="1" dirty="0" err="1" smtClean="0"/>
              <a:t>u</a:t>
            </a:r>
            <a:r>
              <a:rPr lang="en-US" i="1" dirty="0" smtClean="0"/>
              <a:t> </a:t>
            </a:r>
            <a:r>
              <a:rPr lang="en-US" dirty="0" smtClean="0"/>
              <a:t>to </a:t>
            </a:r>
            <a:r>
              <a:rPr lang="en-US" i="1" dirty="0" err="1" smtClean="0"/>
              <a:t>v</a:t>
            </a:r>
            <a:r>
              <a:rPr lang="en-US" i="1" dirty="0" smtClean="0"/>
              <a:t>. </a:t>
            </a:r>
          </a:p>
          <a:p>
            <a:pPr lvl="1"/>
            <a:r>
              <a:rPr lang="en-US" dirty="0" smtClean="0"/>
              <a:t>Now, find an acyclic, subset </a:t>
            </a:r>
            <a:r>
              <a:rPr lang="en-US" i="1" dirty="0" smtClean="0"/>
              <a:t>T </a:t>
            </a:r>
            <a:r>
              <a:rPr lang="en-US" dirty="0" smtClean="0"/>
              <a:t>connects all the vertices and whose total weight is minimized.</a:t>
            </a:r>
            <a:endParaRPr lang="en-US" dirty="0" smtClean="0"/>
          </a:p>
          <a:p>
            <a:endParaRPr lang="en-US" i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Spanning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342900" lvl="1" indent="-342900"/>
            <a:r>
              <a:rPr lang="en-US" i="1" dirty="0" smtClean="0"/>
              <a:t>T </a:t>
            </a:r>
            <a:r>
              <a:rPr lang="en-US" dirty="0" smtClean="0"/>
              <a:t>is acyclic and connects all of the vertices,</a:t>
            </a:r>
            <a:r>
              <a:rPr lang="en-US" dirty="0" smtClean="0"/>
              <a:t> </a:t>
            </a:r>
          </a:p>
          <a:p>
            <a:pPr marL="742950" lvl="2" indent="-342900"/>
            <a:r>
              <a:rPr lang="en-US" dirty="0" smtClean="0"/>
              <a:t>it </a:t>
            </a:r>
            <a:r>
              <a:rPr lang="en-US" dirty="0" smtClean="0"/>
              <a:t>must form a tree, which we call a </a:t>
            </a:r>
            <a:r>
              <a:rPr lang="en-US" b="1" i="1" dirty="0" smtClean="0"/>
              <a:t>spanning tree</a:t>
            </a:r>
            <a:r>
              <a:rPr lang="en-US" dirty="0" smtClean="0"/>
              <a:t> since it “spans” the vertices of the graph </a:t>
            </a:r>
            <a:r>
              <a:rPr lang="en-US" i="1" dirty="0" smtClean="0"/>
              <a:t>G</a:t>
            </a:r>
            <a:r>
              <a:rPr lang="en-US" i="1" dirty="0" smtClean="0"/>
              <a:t>.</a:t>
            </a:r>
          </a:p>
          <a:p>
            <a:pPr marL="742950" lvl="2" indent="-342900"/>
            <a:r>
              <a:rPr lang="en-US" dirty="0" smtClean="0"/>
              <a:t>we are not minimizing the number of edges in </a:t>
            </a:r>
            <a:r>
              <a:rPr lang="en-US" i="1" dirty="0" smtClean="0"/>
              <a:t>T, </a:t>
            </a:r>
            <a:r>
              <a:rPr lang="en-US" dirty="0" smtClean="0"/>
              <a:t>since all spanning trees have exactly </a:t>
            </a:r>
            <a:r>
              <a:rPr lang="en-US" i="1" dirty="0" smtClean="0"/>
              <a:t>|V|-1 </a:t>
            </a:r>
            <a:r>
              <a:rPr lang="en-US" dirty="0" smtClean="0"/>
              <a:t>edges.</a:t>
            </a:r>
          </a:p>
          <a:p>
            <a:pPr marL="742950" lvl="2" indent="-342900"/>
            <a:r>
              <a:rPr lang="en-US" dirty="0" smtClean="0"/>
              <a:t>the problem of determining </a:t>
            </a:r>
            <a:r>
              <a:rPr lang="en-US" i="1" dirty="0" smtClean="0"/>
              <a:t>T</a:t>
            </a:r>
            <a:r>
              <a:rPr lang="en-US" dirty="0" smtClean="0"/>
              <a:t> given a graph is called the  </a:t>
            </a:r>
            <a:r>
              <a:rPr lang="en-US" b="1" i="1" dirty="0" smtClean="0"/>
              <a:t>minimum-spanning-tree problem.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54562"/>
          </a:xfrm>
        </p:spPr>
        <p:txBody>
          <a:bodyPr>
            <a:normAutofit fontScale="70000" lnSpcReduction="20000"/>
          </a:bodyPr>
          <a:lstStyle/>
          <a:p>
            <a:r>
              <a:rPr lang="en-US" sz="4129" dirty="0" smtClean="0"/>
              <a:t>Generic Algorithm for finding the </a:t>
            </a:r>
            <a:r>
              <a:rPr lang="en-US" sz="4129" b="1" i="1" dirty="0" smtClean="0"/>
              <a:t>minimum spanning </a:t>
            </a:r>
            <a:r>
              <a:rPr lang="en-US" sz="4129" b="1" i="1" dirty="0" smtClean="0"/>
              <a:t>tree:</a:t>
            </a:r>
          </a:p>
          <a:p>
            <a:pPr lvl="1"/>
            <a:r>
              <a:rPr lang="en-US" sz="3613" dirty="0" smtClean="0"/>
              <a:t>A iterative algorithm that uses a </a:t>
            </a:r>
            <a:r>
              <a:rPr lang="en-US" sz="3613" i="1" dirty="0" smtClean="0"/>
              <a:t>greedy strategy,</a:t>
            </a:r>
            <a:r>
              <a:rPr lang="en-US" sz="3613" dirty="0" smtClean="0"/>
              <a:t> which means that at each iteration, we “grow” the current spanning tree by picking an edge with the least weight.</a:t>
            </a:r>
          </a:p>
          <a:p>
            <a:pPr lvl="1"/>
            <a:endParaRPr lang="en-US" dirty="0" smtClean="0"/>
          </a:p>
          <a:p>
            <a:pPr lvl="1"/>
            <a:endParaRPr lang="en-US" sz="3765" dirty="0" smtClean="0"/>
          </a:p>
          <a:p>
            <a:pPr lvl="1">
              <a:buNone/>
            </a:pPr>
            <a:r>
              <a:rPr lang="en-US" sz="2353" dirty="0" smtClean="0">
                <a:latin typeface="Courier New"/>
                <a:cs typeface="Courier New"/>
              </a:rPr>
              <a:t>Generic-</a:t>
            </a:r>
            <a:r>
              <a:rPr lang="en-US" sz="2353" dirty="0" err="1" smtClean="0">
                <a:latin typeface="Courier New"/>
                <a:cs typeface="Courier New"/>
              </a:rPr>
              <a:t>MST(Graph</a:t>
            </a:r>
            <a:r>
              <a:rPr lang="en-US" sz="2353" dirty="0" smtClean="0">
                <a:latin typeface="Courier New"/>
                <a:cs typeface="Courier New"/>
              </a:rPr>
              <a:t> G)</a:t>
            </a:r>
          </a:p>
          <a:p>
            <a:pPr lvl="1">
              <a:buNone/>
            </a:pPr>
            <a:r>
              <a:rPr lang="en-US" sz="2353" dirty="0" smtClean="0">
                <a:latin typeface="Courier New"/>
                <a:cs typeface="Courier New"/>
              </a:rPr>
              <a:t>	Set&lt;Vertex&gt;A;</a:t>
            </a:r>
          </a:p>
          <a:p>
            <a:pPr lvl="1">
              <a:buNone/>
            </a:pPr>
            <a:r>
              <a:rPr lang="en-US" sz="2353" dirty="0" smtClean="0">
                <a:latin typeface="Courier New"/>
                <a:cs typeface="Courier New"/>
              </a:rPr>
              <a:t>	while A does not form a spanning tree</a:t>
            </a:r>
          </a:p>
          <a:p>
            <a:pPr lvl="1">
              <a:buNone/>
            </a:pPr>
            <a:r>
              <a:rPr lang="en-US" sz="2353" dirty="0" smtClean="0">
                <a:latin typeface="Courier New"/>
                <a:cs typeface="Courier New"/>
              </a:rPr>
              <a:t>			</a:t>
            </a:r>
            <a:r>
              <a:rPr lang="en-US" sz="2353" dirty="0" smtClean="0">
                <a:solidFill>
                  <a:srgbClr val="FF0000"/>
                </a:solidFill>
                <a:latin typeface="Courier New"/>
                <a:cs typeface="Courier New"/>
              </a:rPr>
              <a:t>find an edge </a:t>
            </a:r>
            <a:r>
              <a:rPr lang="en-US" sz="2353" i="1" dirty="0" smtClean="0">
                <a:solidFill>
                  <a:srgbClr val="FF0000"/>
                </a:solidFill>
                <a:latin typeface="Courier New"/>
                <a:cs typeface="Courier New"/>
              </a:rPr>
              <a:t>(</a:t>
            </a:r>
            <a:r>
              <a:rPr lang="en-US" sz="2353" i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u,v</a:t>
            </a:r>
            <a:r>
              <a:rPr lang="en-US" sz="2353" i="1" dirty="0" smtClean="0">
                <a:solidFill>
                  <a:srgbClr val="FF0000"/>
                </a:solidFill>
                <a:latin typeface="Courier New"/>
                <a:cs typeface="Courier New"/>
              </a:rPr>
              <a:t>) </a:t>
            </a:r>
            <a:r>
              <a:rPr lang="en-US" sz="2353" dirty="0" smtClean="0">
                <a:solidFill>
                  <a:srgbClr val="FF0000"/>
                </a:solidFill>
                <a:latin typeface="Courier New"/>
                <a:cs typeface="Courier New"/>
              </a:rPr>
              <a:t>in </a:t>
            </a:r>
            <a:r>
              <a:rPr lang="en-US" sz="2353" i="1" dirty="0" smtClean="0">
                <a:solidFill>
                  <a:srgbClr val="FF0000"/>
                </a:solidFill>
                <a:latin typeface="Courier New"/>
                <a:cs typeface="Courier New"/>
              </a:rPr>
              <a:t>E of G </a:t>
            </a:r>
            <a:r>
              <a:rPr lang="en-US" sz="2353" dirty="0" smtClean="0">
                <a:solidFill>
                  <a:srgbClr val="FF0000"/>
                </a:solidFill>
                <a:latin typeface="Courier New"/>
                <a:cs typeface="Courier New"/>
              </a:rPr>
              <a:t>such that after adding</a:t>
            </a:r>
            <a:br>
              <a:rPr lang="en-US" sz="2353" dirty="0" smtClean="0">
                <a:solidFill>
                  <a:srgbClr val="FF0000"/>
                </a:solidFill>
                <a:latin typeface="Courier New"/>
                <a:cs typeface="Courier New"/>
              </a:rPr>
            </a:br>
            <a:r>
              <a:rPr lang="en-US" sz="2353" dirty="0" smtClean="0">
                <a:solidFill>
                  <a:srgbClr val="FF0000"/>
                </a:solidFill>
                <a:latin typeface="Courier New"/>
                <a:cs typeface="Courier New"/>
              </a:rPr>
              <a:t>		</a:t>
            </a:r>
            <a:r>
              <a:rPr lang="en-US" sz="2353" i="1" dirty="0" smtClean="0">
                <a:solidFill>
                  <a:srgbClr val="FF0000"/>
                </a:solidFill>
                <a:latin typeface="Courier New"/>
                <a:cs typeface="Courier New"/>
              </a:rPr>
              <a:t>(</a:t>
            </a:r>
            <a:r>
              <a:rPr lang="en-US" sz="2353" i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u,v</a:t>
            </a:r>
            <a:r>
              <a:rPr lang="en-US" sz="2353" i="1" dirty="0" smtClean="0">
                <a:solidFill>
                  <a:srgbClr val="FF0000"/>
                </a:solidFill>
                <a:latin typeface="Courier New"/>
                <a:cs typeface="Courier New"/>
              </a:rPr>
              <a:t>)</a:t>
            </a:r>
            <a:r>
              <a:rPr lang="en-US" sz="2353" dirty="0" smtClean="0">
                <a:solidFill>
                  <a:srgbClr val="FF0000"/>
                </a:solidFill>
                <a:latin typeface="Courier New"/>
                <a:cs typeface="Courier New"/>
              </a:rPr>
              <a:t> to </a:t>
            </a:r>
            <a:r>
              <a:rPr lang="en-US" sz="2353" i="1" dirty="0" smtClean="0">
                <a:solidFill>
                  <a:srgbClr val="FF0000"/>
                </a:solidFill>
                <a:latin typeface="Courier New"/>
                <a:cs typeface="Courier New"/>
              </a:rPr>
              <a:t>A, A </a:t>
            </a:r>
            <a:r>
              <a:rPr lang="en-US" sz="2353" dirty="0" smtClean="0">
                <a:solidFill>
                  <a:srgbClr val="FF0000"/>
                </a:solidFill>
                <a:latin typeface="Courier New"/>
                <a:cs typeface="Courier New"/>
              </a:rPr>
              <a:t>is a subset of</a:t>
            </a:r>
            <a:r>
              <a:rPr lang="en-US" sz="2353" i="1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sz="2353" dirty="0" smtClean="0">
                <a:solidFill>
                  <a:srgbClr val="FF0000"/>
                </a:solidFill>
                <a:latin typeface="Courier New"/>
                <a:cs typeface="Courier New"/>
              </a:rPr>
              <a:t>a minimum spanning</a:t>
            </a:r>
            <a:br>
              <a:rPr lang="en-US" sz="2353" dirty="0" smtClean="0">
                <a:solidFill>
                  <a:srgbClr val="FF0000"/>
                </a:solidFill>
                <a:latin typeface="Courier New"/>
                <a:cs typeface="Courier New"/>
              </a:rPr>
            </a:br>
            <a:r>
              <a:rPr lang="en-US" sz="2353" dirty="0" smtClean="0">
                <a:solidFill>
                  <a:srgbClr val="FF0000"/>
                </a:solidFill>
                <a:latin typeface="Courier New"/>
                <a:cs typeface="Courier New"/>
              </a:rPr>
              <a:t>		 tree.</a:t>
            </a:r>
          </a:p>
          <a:p>
            <a:pPr lvl="1">
              <a:buNone/>
            </a:pPr>
            <a:r>
              <a:rPr lang="en-US" sz="2353" dirty="0" smtClean="0">
                <a:latin typeface="Courier New"/>
                <a:cs typeface="Courier New"/>
              </a:rPr>
              <a:t>				Add </a:t>
            </a:r>
            <a:r>
              <a:rPr lang="en-US" sz="2353" i="1" dirty="0" smtClean="0">
                <a:latin typeface="Courier New"/>
                <a:cs typeface="Courier New"/>
              </a:rPr>
              <a:t>(</a:t>
            </a:r>
            <a:r>
              <a:rPr lang="en-US" sz="2353" i="1" dirty="0" err="1" smtClean="0">
                <a:latin typeface="Courier New"/>
                <a:cs typeface="Courier New"/>
              </a:rPr>
              <a:t>u,v</a:t>
            </a:r>
            <a:r>
              <a:rPr lang="en-US" sz="2353" i="1" dirty="0" smtClean="0">
                <a:latin typeface="Courier New"/>
                <a:cs typeface="Courier New"/>
              </a:rPr>
              <a:t>) </a:t>
            </a:r>
            <a:r>
              <a:rPr lang="en-US" sz="2353" dirty="0" smtClean="0">
                <a:latin typeface="Courier New"/>
                <a:cs typeface="Courier New"/>
              </a:rPr>
              <a:t>to </a:t>
            </a:r>
            <a:r>
              <a:rPr lang="en-US" sz="2353" i="1" dirty="0" smtClean="0">
                <a:latin typeface="Courier New"/>
                <a:cs typeface="Courier New"/>
              </a:rPr>
              <a:t>A</a:t>
            </a:r>
          </a:p>
          <a:p>
            <a:pPr lvl="1">
              <a:buNone/>
            </a:pPr>
            <a:endParaRPr lang="en-US" sz="1730" dirty="0" smtClean="0">
              <a:latin typeface="Courier New"/>
              <a:cs typeface="Courier New"/>
            </a:endParaRPr>
          </a:p>
          <a:p>
            <a:pPr lvl="1">
              <a:buNone/>
            </a:pPr>
            <a:r>
              <a:rPr lang="en-US" dirty="0" smtClean="0">
                <a:latin typeface="Courier New"/>
                <a:cs typeface="Courier New"/>
              </a:rPr>
              <a:t>				</a:t>
            </a:r>
          </a:p>
          <a:p>
            <a:pPr lvl="1"/>
            <a:endParaRPr lang="en-US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1745</Words>
  <Application>Microsoft Macintosh PowerPoint</Application>
  <PresentationFormat>On-screen Show (4:3)</PresentationFormat>
  <Paragraphs>127</Paragraphs>
  <Slides>17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CS 61B Data Structures and Programming Methodology </vt:lpstr>
      <vt:lpstr>Breadth-first Search</vt:lpstr>
      <vt:lpstr>Slide 3</vt:lpstr>
      <vt:lpstr>Correctness of BFS</vt:lpstr>
      <vt:lpstr>Running Time of BFS</vt:lpstr>
      <vt:lpstr>Slide 6</vt:lpstr>
      <vt:lpstr>Minimum Spanning Tree</vt:lpstr>
      <vt:lpstr>Minimum Spanning Tree</vt:lpstr>
      <vt:lpstr>Generic Algorithm</vt:lpstr>
      <vt:lpstr>Kruskal’s Algorithm</vt:lpstr>
      <vt:lpstr>Example</vt:lpstr>
      <vt:lpstr>Running Time of Kruskal’s Algorithm</vt:lpstr>
      <vt:lpstr>Correctness of Kruskal’s Algorithm</vt:lpstr>
      <vt:lpstr>Prime’s Algorithm</vt:lpstr>
      <vt:lpstr>Prime’s Algorithm</vt:lpstr>
      <vt:lpstr>Slide 16</vt:lpstr>
      <vt:lpstr>Running Time of Prime’s Algorithm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Sun</dc:creator>
  <cp:lastModifiedBy>David Sun</cp:lastModifiedBy>
  <cp:revision>46</cp:revision>
  <dcterms:created xsi:type="dcterms:W3CDTF">2008-08-06T01:15:58Z</dcterms:created>
  <dcterms:modified xsi:type="dcterms:W3CDTF">2008-08-06T08:20:16Z</dcterms:modified>
</cp:coreProperties>
</file>