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7"/>
  </p:notesMasterIdLst>
  <p:sldIdLst>
    <p:sldId id="277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74" r:id="rId10"/>
    <p:sldId id="263" r:id="rId11"/>
    <p:sldId id="264" r:id="rId12"/>
    <p:sldId id="265" r:id="rId13"/>
    <p:sldId id="266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F1DBC-9CB1-0E4A-8123-056ECD037D45}" type="datetimeFigureOut">
              <a:rPr lang="en-US" smtClean="0"/>
              <a:t>8/11/08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1E378-C3C7-BF4F-A512-845C6D5E42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1A758F-5FD4-514C-BBAC-D185A52E93B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0AE6B3-41F3-E443-9C15-E430B25B1E1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347-CEA7-E149-981D-CBE63B30C0EE}" type="datetimeFigureOut">
              <a:rPr lang="en-US" smtClean="0"/>
              <a:t>8/10/08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86A-0259-A144-A97E-9620B3C59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347-CEA7-E149-981D-CBE63B30C0EE}" type="datetimeFigureOut">
              <a:rPr lang="en-US" smtClean="0"/>
              <a:t>8/11/08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86A-0259-A144-A97E-9620B3C59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347-CEA7-E149-981D-CBE63B30C0EE}" type="datetimeFigureOut">
              <a:rPr lang="en-US" smtClean="0"/>
              <a:t>8/11/08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86A-0259-A144-A97E-9620B3C59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347-CEA7-E149-981D-CBE63B30C0EE}" type="datetimeFigureOut">
              <a:rPr lang="en-US" smtClean="0"/>
              <a:t>8/11/08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86A-0259-A144-A97E-9620B3C59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347-CEA7-E149-981D-CBE63B30C0EE}" type="datetimeFigureOut">
              <a:rPr lang="en-US" smtClean="0"/>
              <a:t>8/11/08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86A-0259-A144-A97E-9620B3C59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347-CEA7-E149-981D-CBE63B30C0EE}" type="datetimeFigureOut">
              <a:rPr lang="en-US" smtClean="0"/>
              <a:t>8/11/08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86A-0259-A144-A97E-9620B3C59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347-CEA7-E149-981D-CBE63B30C0EE}" type="datetimeFigureOut">
              <a:rPr lang="en-US" smtClean="0"/>
              <a:t>8/11/08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86A-0259-A144-A97E-9620B3C59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347-CEA7-E149-981D-CBE63B30C0EE}" type="datetimeFigureOut">
              <a:rPr lang="en-US" smtClean="0"/>
              <a:t>8/11/08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86A-0259-A144-A97E-9620B3C59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347-CEA7-E149-981D-CBE63B30C0EE}" type="datetimeFigureOut">
              <a:rPr lang="en-US" smtClean="0"/>
              <a:t>8/11/08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86A-0259-A144-A97E-9620B3C59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347-CEA7-E149-981D-CBE63B30C0EE}" type="datetimeFigureOut">
              <a:rPr lang="en-US" smtClean="0"/>
              <a:t>8/11/08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86A-0259-A144-A97E-9620B3C59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347-CEA7-E149-981D-CBE63B30C0EE}" type="datetimeFigureOut">
              <a:rPr lang="en-US" smtClean="0"/>
              <a:t>8/11/08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86A-0259-A144-A97E-9620B3C59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BC347-CEA7-E149-981D-CBE63B30C0EE}" type="datetimeFigureOut">
              <a:rPr lang="en-US" smtClean="0"/>
              <a:t>8/10/08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6486A-0259-A144-A97E-9620B3C59F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CS 61B Data Structures and Programming Methodology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Aug 11, </a:t>
            </a:r>
            <a:r>
              <a:rPr lang="en-US" dirty="0">
                <a:solidFill>
                  <a:srgbClr val="898989"/>
                </a:solidFill>
              </a:rPr>
              <a:t>2008</a:t>
            </a:r>
          </a:p>
          <a:p>
            <a:r>
              <a:rPr lang="en-US" dirty="0">
                <a:solidFill>
                  <a:srgbClr val="898989"/>
                </a:solidFill>
              </a:rPr>
              <a:t>David Sun</a:t>
            </a:r>
          </a:p>
          <a:p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2000, Danny </a:t>
            </a:r>
            <a:r>
              <a:rPr lang="en-US" dirty="0" err="1" smtClean="0"/>
              <a:t>Sleator</a:t>
            </a:r>
            <a:r>
              <a:rPr lang="en-US" dirty="0" smtClean="0"/>
              <a:t> and Robert </a:t>
            </a:r>
            <a:r>
              <a:rPr lang="en-US" dirty="0" err="1" smtClean="0"/>
              <a:t>Tarjan</a:t>
            </a:r>
            <a:r>
              <a:rPr lang="en-US" dirty="0" smtClean="0"/>
              <a:t> won the ACM </a:t>
            </a:r>
            <a:r>
              <a:rPr lang="en-US" dirty="0" err="1" smtClean="0"/>
              <a:t>Kanellakis</a:t>
            </a:r>
            <a:r>
              <a:rPr lang="en-US" dirty="0" smtClean="0"/>
              <a:t> Theory and Practice Award for their papers on splay trees and amortized analysis.  </a:t>
            </a:r>
          </a:p>
          <a:p>
            <a:r>
              <a:rPr lang="en-US" dirty="0" smtClean="0"/>
              <a:t>Splay</a:t>
            </a:r>
            <a:r>
              <a:rPr lang="en-US" dirty="0"/>
              <a:t> </a:t>
            </a:r>
            <a:r>
              <a:rPr lang="en-US" dirty="0" smtClean="0"/>
              <a:t>trees are used in Windows NT (in the virtual memory, networking, and file system code), the </a:t>
            </a:r>
            <a:r>
              <a:rPr lang="en-US" dirty="0" err="1" smtClean="0"/>
              <a:t>gcc</a:t>
            </a:r>
            <a:r>
              <a:rPr lang="en-US" dirty="0" smtClean="0"/>
              <a:t> compiler and GNU C++ library, the </a:t>
            </a:r>
            <a:r>
              <a:rPr lang="en-US" dirty="0" err="1" smtClean="0"/>
              <a:t>sed</a:t>
            </a:r>
            <a:r>
              <a:rPr lang="en-US" dirty="0" smtClean="0"/>
              <a:t> string editor, Fore Systems network routers, the most popular implementation of Unix </a:t>
            </a:r>
            <a:r>
              <a:rPr lang="en-US" dirty="0" err="1" smtClean="0"/>
              <a:t>malloc</a:t>
            </a:r>
            <a:r>
              <a:rPr lang="en-US" dirty="0" smtClean="0"/>
              <a:t>, Linux loadable kernel modules, and in many other software.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Red-Black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Red-black tree is a binary search tree with</a:t>
            </a:r>
            <a:r>
              <a:rPr lang="en-US" dirty="0" smtClean="0"/>
              <a:t> the following additional properties: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Each node is either </a:t>
            </a:r>
            <a:r>
              <a:rPr lang="en-US" dirty="0" smtClean="0">
                <a:solidFill>
                  <a:srgbClr val="FF0000"/>
                </a:solidFill>
              </a:rPr>
              <a:t>red </a:t>
            </a:r>
            <a:r>
              <a:rPr lang="en-US" dirty="0" smtClean="0"/>
              <a:t>or black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root is black.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Every leaf (NIL) is black.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If a node is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, then both its children are black.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For each node, all paths from the node to descendant leaves contain the same number of black nodes. </a:t>
            </a:r>
          </a:p>
          <a:p>
            <a:r>
              <a:rPr lang="en-US" dirty="0" smtClean="0"/>
              <a:t>Used </a:t>
            </a:r>
            <a:r>
              <a:rPr lang="en-US" dirty="0"/>
              <a:t>for Java’s </a:t>
            </a:r>
            <a:r>
              <a:rPr lang="en-US" dirty="0" err="1"/>
              <a:t>TreeSet</a:t>
            </a:r>
            <a:r>
              <a:rPr lang="en-US" dirty="0"/>
              <a:t> and </a:t>
            </a:r>
            <a:r>
              <a:rPr lang="en-US" dirty="0" err="1"/>
              <a:t>TreeMap</a:t>
            </a:r>
            <a:r>
              <a:rPr lang="en-US" dirty="0"/>
              <a:t> types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Red-black Tree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895600"/>
            <a:ext cx="4141492" cy="3962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1238071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/>
              <a:t> Every red-black tree corresponds to a</a:t>
            </a:r>
            <a:r>
              <a:rPr lang="en-US" sz="2400" dirty="0" smtClean="0"/>
              <a:t> 2-3-4 </a:t>
            </a:r>
            <a:r>
              <a:rPr lang="en-US" sz="2400" dirty="0"/>
              <a:t>tree, and the operations on one correspond to those on the other.</a:t>
            </a:r>
            <a:r>
              <a:rPr lang="en-US" sz="2400" dirty="0" smtClean="0"/>
              <a:t>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Each node of</a:t>
            </a:r>
            <a:r>
              <a:rPr lang="en-US" sz="2400" dirty="0" smtClean="0"/>
              <a:t> 2-3-4 </a:t>
            </a:r>
            <a:r>
              <a:rPr lang="en-US" sz="2400" dirty="0"/>
              <a:t>tree corresponds to a cluster of 1–3 red-black nodes in which the top node is black and any others are 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Exactly the same as a normal binary search tree.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Insertions begins  by adding the node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to the tree as if it were an ordinary binary search tree.</a:t>
            </a:r>
          </a:p>
          <a:p>
            <a:r>
              <a:rPr lang="en-US" dirty="0" smtClean="0"/>
              <a:t>The newly inserted node is then colored </a:t>
            </a:r>
            <a:r>
              <a:rPr lang="en-US" dirty="0" smtClean="0">
                <a:solidFill>
                  <a:srgbClr val="FF0000"/>
                </a:solidFill>
              </a:rPr>
              <a:t>red.</a:t>
            </a:r>
          </a:p>
          <a:p>
            <a:r>
              <a:rPr lang="en-US" dirty="0" smtClean="0"/>
              <a:t>Two properties of red-black trees can be violated:</a:t>
            </a:r>
          </a:p>
          <a:p>
            <a:pPr lvl="1"/>
            <a:r>
              <a:rPr lang="en-US" dirty="0" smtClean="0"/>
              <a:t>Property 2: root needs to be black, which occurs if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is the root.</a:t>
            </a:r>
          </a:p>
          <a:p>
            <a:pPr lvl="1"/>
            <a:r>
              <a:rPr lang="en-US" dirty="0" smtClean="0"/>
              <a:t>Property 4: a red node cannot have a red child, which occurs when </a:t>
            </a:r>
            <a:r>
              <a:rPr lang="en-US" i="1" dirty="0" err="1" smtClean="0"/>
              <a:t>n</a:t>
            </a:r>
            <a:r>
              <a:rPr lang="en-US" dirty="0" err="1" smtClean="0"/>
              <a:t>’s</a:t>
            </a:r>
            <a:r>
              <a:rPr lang="en-US" dirty="0" smtClean="0"/>
              <a:t> parent is red.  </a:t>
            </a:r>
          </a:p>
          <a:p>
            <a:r>
              <a:rPr lang="en-US" dirty="0" smtClean="0"/>
              <a:t>First case is easy to deal with, just color the root black.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Preserving Property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Case 1: 	</a:t>
            </a:r>
            <a:r>
              <a:rPr lang="en-US" i="1" dirty="0" err="1" smtClean="0"/>
              <a:t>n’</a:t>
            </a:r>
            <a:r>
              <a:rPr lang="en-US" dirty="0" err="1" smtClean="0"/>
              <a:t>s</a:t>
            </a:r>
            <a:r>
              <a:rPr lang="en-US" dirty="0" smtClean="0"/>
              <a:t> parent and uncle are both red.</a:t>
            </a:r>
          </a:p>
          <a:p>
            <a:pPr lvl="1"/>
            <a:r>
              <a:rPr lang="en-US" i="1" dirty="0" err="1" smtClean="0"/>
              <a:t>n’</a:t>
            </a:r>
            <a:r>
              <a:rPr lang="en-US" dirty="0" err="1" smtClean="0"/>
              <a:t>s</a:t>
            </a:r>
            <a:r>
              <a:rPr lang="en-US" dirty="0" smtClean="0"/>
              <a:t> grandparent must be black (since the tree was valid before the insertion)</a:t>
            </a:r>
          </a:p>
          <a:p>
            <a:pPr lvl="1"/>
            <a:r>
              <a:rPr lang="en-US" dirty="0" smtClean="0"/>
              <a:t>Color </a:t>
            </a:r>
            <a:r>
              <a:rPr lang="en-US" i="1" dirty="0" err="1" smtClean="0"/>
              <a:t>n’</a:t>
            </a:r>
            <a:r>
              <a:rPr lang="en-US" dirty="0" err="1" smtClean="0"/>
              <a:t>s</a:t>
            </a:r>
            <a:r>
              <a:rPr lang="en-US" dirty="0" smtClean="0"/>
              <a:t> parent and uncle red, and the grandparent black. </a:t>
            </a:r>
          </a:p>
          <a:p>
            <a:pPr lvl="1"/>
            <a:r>
              <a:rPr lang="en-US" dirty="0" smtClean="0"/>
              <a:t>Preserve property 1 and 4 for the grandparent.</a:t>
            </a:r>
          </a:p>
          <a:p>
            <a:r>
              <a:rPr lang="en-US" dirty="0" smtClean="0"/>
              <a:t>Case 2:  </a:t>
            </a:r>
            <a:r>
              <a:rPr lang="en-US" i="1" dirty="0" err="1" smtClean="0"/>
              <a:t>n</a:t>
            </a:r>
            <a:r>
              <a:rPr lang="en-US" dirty="0" smtClean="0"/>
              <a:t> is a right child, </a:t>
            </a:r>
            <a:r>
              <a:rPr lang="en-US" i="1" dirty="0" err="1" smtClean="0"/>
              <a:t>n’</a:t>
            </a:r>
            <a:r>
              <a:rPr lang="en-US" dirty="0" err="1" smtClean="0"/>
              <a:t>s</a:t>
            </a:r>
            <a:r>
              <a:rPr lang="en-US" dirty="0" smtClean="0"/>
              <a:t> parent is red but </a:t>
            </a:r>
            <a:r>
              <a:rPr lang="en-US" i="1" dirty="0" err="1" smtClean="0"/>
              <a:t>n</a:t>
            </a:r>
            <a:r>
              <a:rPr lang="en-US" dirty="0" err="1" smtClean="0"/>
              <a:t>’s</a:t>
            </a:r>
            <a:r>
              <a:rPr lang="en-US" dirty="0" smtClean="0"/>
              <a:t> uncle is black.</a:t>
            </a:r>
          </a:p>
          <a:p>
            <a:pPr lvl="1"/>
            <a:r>
              <a:rPr lang="en-US" dirty="0" smtClean="0"/>
              <a:t>Do a left rotation through the parent so the parent is the new child and child is the new parent. </a:t>
            </a:r>
          </a:p>
          <a:p>
            <a:pPr lvl="1"/>
            <a:r>
              <a:rPr lang="en-US" dirty="0" smtClean="0"/>
              <a:t>Apply the solution for case 3. </a:t>
            </a:r>
          </a:p>
          <a:p>
            <a:r>
              <a:rPr lang="en-US" dirty="0" smtClean="0"/>
              <a:t>Case 3: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is a left child,</a:t>
            </a:r>
            <a:r>
              <a:rPr lang="en-US" i="1" dirty="0" smtClean="0"/>
              <a:t> </a:t>
            </a:r>
            <a:r>
              <a:rPr lang="en-US" i="1" dirty="0" err="1" smtClean="0"/>
              <a:t>n’s</a:t>
            </a:r>
            <a:r>
              <a:rPr lang="en-US" i="1" dirty="0" smtClean="0"/>
              <a:t> </a:t>
            </a:r>
            <a:r>
              <a:rPr lang="en-US" dirty="0" smtClean="0"/>
              <a:t>parent is red </a:t>
            </a:r>
            <a:r>
              <a:rPr lang="en-US" dirty="0" smtClean="0"/>
              <a:t>but </a:t>
            </a:r>
            <a:r>
              <a:rPr lang="en-US" i="1" dirty="0" err="1" smtClean="0"/>
              <a:t>n</a:t>
            </a:r>
            <a:r>
              <a:rPr lang="en-US" dirty="0" err="1" smtClean="0"/>
              <a:t>’s</a:t>
            </a:r>
            <a:r>
              <a:rPr lang="en-US" dirty="0" smtClean="0"/>
              <a:t> uncle is black.</a:t>
            </a:r>
          </a:p>
          <a:p>
            <a:pPr lvl="1"/>
            <a:r>
              <a:rPr lang="en-US" dirty="0" smtClean="0"/>
              <a:t>Do a right rotation through the grandparent, so the new node and the former grandparent become the child of the parent. </a:t>
            </a:r>
          </a:p>
          <a:p>
            <a:pPr lvl="1"/>
            <a:r>
              <a:rPr lang="en-US" dirty="0" smtClean="0"/>
              <a:t>Exchange the colors of the parent and the former grandparent.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Final is to be held this Thursday from 11:00 – 2:00 pm in 306 and 310 Soda. </a:t>
            </a:r>
          </a:p>
          <a:p>
            <a:pPr lvl="1"/>
            <a:r>
              <a:rPr lang="en-US" dirty="0" smtClean="0"/>
              <a:t>Open book format.</a:t>
            </a:r>
          </a:p>
          <a:p>
            <a:pPr lvl="1"/>
            <a:r>
              <a:rPr lang="en-US" dirty="0" smtClean="0"/>
              <a:t>If you have conflicts and have not contacted me please send me an email </a:t>
            </a:r>
            <a:r>
              <a:rPr lang="en-US" dirty="0" err="1" smtClean="0"/>
              <a:t>asap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Project 3 due Aug 12 at 11a.m! </a:t>
            </a:r>
          </a:p>
          <a:p>
            <a:pPr lvl="1"/>
            <a:r>
              <a:rPr lang="en-US" dirty="0" smtClean="0"/>
              <a:t>Solve at least 15 hard puzzles under the time limit to earn full points for the programming part. </a:t>
            </a:r>
          </a:p>
          <a:p>
            <a:r>
              <a:rPr lang="en-US" dirty="0" err="1" smtClean="0"/>
              <a:t>Regrades</a:t>
            </a:r>
            <a:r>
              <a:rPr lang="en-US" dirty="0" smtClean="0"/>
              <a:t> for Midterm 1 and 2 are should be visible through </a:t>
            </a:r>
            <a:r>
              <a:rPr lang="en-US" dirty="0" err="1" smtClean="0"/>
              <a:t>glookup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Midterm 2 question 1 (</a:t>
            </a:r>
            <a:r>
              <a:rPr lang="en-US" dirty="0" err="1" smtClean="0"/>
              <a:t>d</a:t>
            </a:r>
            <a:r>
              <a:rPr lang="en-US" dirty="0" smtClean="0"/>
              <a:t>) is nontrivial.</a:t>
            </a:r>
          </a:p>
          <a:p>
            <a:pPr lvl="1"/>
            <a:r>
              <a:rPr lang="en-US" dirty="0" smtClean="0"/>
              <a:t>The question is treated as a bonus question, so the midterm is now out of 49.</a:t>
            </a:r>
          </a:p>
          <a:p>
            <a:pPr lvl="1"/>
            <a:r>
              <a:rPr lang="en-US" dirty="0" smtClean="0"/>
              <a:t>If you answered along the lines of O(log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you will have received some points. If you were not awarded any points for a similar answer come and see me.   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Splay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splay tree is a type of </a:t>
            </a:r>
            <a:r>
              <a:rPr lang="en-US" i="1" dirty="0" smtClean="0"/>
              <a:t>balanced binary search tree</a:t>
            </a:r>
            <a:r>
              <a:rPr lang="en-US" dirty="0" smtClean="0"/>
              <a:t>.  Structurally, it is identical to an ordinary binary search tree; the only difference is in the algorithms for finding, inserting, and deleting entries.</a:t>
            </a:r>
          </a:p>
          <a:p>
            <a:r>
              <a:rPr lang="en-US" dirty="0" smtClean="0"/>
              <a:t>All splay tree operations run in </a:t>
            </a:r>
            <a:r>
              <a:rPr lang="en-US" i="1" dirty="0" err="1" smtClean="0"/>
              <a:t>O(log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) </a:t>
            </a:r>
            <a:r>
              <a:rPr lang="en-US" dirty="0" smtClean="0"/>
              <a:t>time on average, where </a:t>
            </a:r>
            <a:r>
              <a:rPr lang="en-US" i="1" dirty="0" err="1" smtClean="0"/>
              <a:t>n</a:t>
            </a:r>
            <a:r>
              <a:rPr lang="en-US" dirty="0" smtClean="0"/>
              <a:t> is the number of entries in the tree.  Any single operation can take </a:t>
            </a:r>
            <a:r>
              <a:rPr lang="en-US" i="1" dirty="0" err="1" smtClean="0"/>
              <a:t>Theta(n</a:t>
            </a:r>
            <a:r>
              <a:rPr lang="en-US" i="1" dirty="0" smtClean="0"/>
              <a:t>)</a:t>
            </a:r>
            <a:r>
              <a:rPr lang="en-US" dirty="0" smtClean="0"/>
              <a:t> time in the worst case.  But any sequence of </a:t>
            </a:r>
            <a:r>
              <a:rPr lang="en-US" i="1" dirty="0" err="1" smtClean="0"/>
              <a:t>k</a:t>
            </a:r>
            <a:r>
              <a:rPr lang="en-US" dirty="0" smtClean="0"/>
              <a:t> splay tree operations, with the tree initially empty and never exceeding </a:t>
            </a:r>
            <a:r>
              <a:rPr lang="en-US" i="1" dirty="0" err="1" smtClean="0"/>
              <a:t>n</a:t>
            </a:r>
            <a:r>
              <a:rPr lang="en-US" dirty="0" smtClean="0"/>
              <a:t> items, takes </a:t>
            </a:r>
            <a:r>
              <a:rPr lang="en-US" i="1" dirty="0" err="1" smtClean="0"/>
              <a:t>O(k</a:t>
            </a:r>
            <a:r>
              <a:rPr lang="en-US" i="1" dirty="0" smtClean="0"/>
              <a:t> log </a:t>
            </a:r>
            <a:r>
              <a:rPr lang="en-US" i="1" dirty="0" err="1" smtClean="0"/>
              <a:t>n</a:t>
            </a:r>
            <a:r>
              <a:rPr lang="en-US" i="1" dirty="0" smtClean="0"/>
              <a:t>) </a:t>
            </a:r>
            <a:r>
              <a:rPr lang="en-US" dirty="0" smtClean="0"/>
              <a:t>worst-case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Rotation is a procedure that keeps splay tree (and other balanced search trees) balanced.</a:t>
            </a:r>
          </a:p>
          <a:p>
            <a:r>
              <a:rPr lang="en-US" dirty="0" smtClean="0"/>
              <a:t>There are two types -- a left rotation and a right rotation -- and each is the other’s reverse.</a:t>
            </a:r>
          </a:p>
          <a:p>
            <a:r>
              <a:rPr lang="en-US" dirty="0" smtClean="0"/>
              <a:t>The rotation procedure preserves the </a:t>
            </a:r>
            <a:r>
              <a:rPr lang="en-US" i="1" dirty="0" smtClean="0"/>
              <a:t>binary search tree invariant</a:t>
            </a:r>
            <a:r>
              <a:rPr lang="en-US" dirty="0" smtClean="0"/>
              <a:t>, i.e. after the rotation, the left </a:t>
            </a:r>
            <a:r>
              <a:rPr lang="en-US" dirty="0" err="1" smtClean="0"/>
              <a:t>subtree</a:t>
            </a:r>
            <a:r>
              <a:rPr lang="en-US" dirty="0" smtClean="0"/>
              <a:t> is less than or equal to the root and the right </a:t>
            </a:r>
            <a:r>
              <a:rPr lang="en-US" dirty="0" err="1" smtClean="0"/>
              <a:t>subtree</a:t>
            </a:r>
            <a:r>
              <a:rPr lang="en-US" dirty="0" smtClean="0"/>
              <a:t> is more than or equal to the root.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find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alk down the tree until we find the entry with key </a:t>
            </a:r>
            <a:r>
              <a:rPr lang="en-US" dirty="0" err="1" smtClean="0"/>
              <a:t>k</a:t>
            </a:r>
            <a:r>
              <a:rPr lang="en-US" dirty="0" smtClean="0"/>
              <a:t>, or reach a dead end (just like binary search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both cases, splay the last visited node </a:t>
            </a:r>
            <a:r>
              <a:rPr lang="en-US" i="1" dirty="0" smtClean="0"/>
              <a:t>X</a:t>
            </a:r>
            <a:r>
              <a:rPr lang="en-US" dirty="0" smtClean="0"/>
              <a:t> (where the search ended) up the tree to become the new root via a sequence of rotations.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Recently accessed entries are near the root of the tree, so if you access the same few entries repeatedly, accesses will be very fast.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lies deeply down an unbalanced branch of the tree, the splay operation will improve the balance along that branch.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Case 1 </a:t>
            </a:r>
            <a:r>
              <a:rPr lang="en-US" i="1" dirty="0" smtClean="0"/>
              <a:t>X</a:t>
            </a:r>
            <a:r>
              <a:rPr lang="en-US" dirty="0" smtClean="0"/>
              <a:t> is the right child of a left child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P</a:t>
            </a:r>
            <a:r>
              <a:rPr lang="en-US" dirty="0" smtClean="0"/>
              <a:t> be the parent of </a:t>
            </a:r>
            <a:r>
              <a:rPr lang="en-US" i="1" dirty="0" smtClean="0"/>
              <a:t>X</a:t>
            </a:r>
            <a:r>
              <a:rPr lang="en-US" dirty="0" smtClean="0"/>
              <a:t>,  and let </a:t>
            </a:r>
            <a:r>
              <a:rPr lang="en-US" i="1" dirty="0" smtClean="0"/>
              <a:t>G</a:t>
            </a:r>
            <a:r>
              <a:rPr lang="en-US" dirty="0" smtClean="0"/>
              <a:t> be the grandparent of </a:t>
            </a:r>
            <a:r>
              <a:rPr lang="en-US" i="1" dirty="0" smtClean="0"/>
              <a:t>X</a:t>
            </a:r>
            <a:r>
              <a:rPr lang="en-US" dirty="0" smtClean="0"/>
              <a:t>, first rotate </a:t>
            </a:r>
            <a:r>
              <a:rPr lang="en-US" i="1" dirty="0" smtClean="0"/>
              <a:t>X </a:t>
            </a:r>
            <a:r>
              <a:rPr lang="en-US" dirty="0" smtClean="0"/>
              <a:t>and </a:t>
            </a:r>
            <a:r>
              <a:rPr lang="en-US" i="1" dirty="0" smtClean="0"/>
              <a:t>P</a:t>
            </a:r>
            <a:r>
              <a:rPr lang="en-US" dirty="0" smtClean="0"/>
              <a:t> left and then rotate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right. </a:t>
            </a:r>
          </a:p>
          <a:p>
            <a:pPr lvl="1"/>
            <a:r>
              <a:rPr lang="en-US" dirty="0" smtClean="0"/>
              <a:t>called the </a:t>
            </a:r>
            <a:r>
              <a:rPr lang="en-US" i="1" dirty="0" err="1" smtClean="0"/>
              <a:t>zig-zag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Case 1.1 </a:t>
            </a:r>
            <a:r>
              <a:rPr lang="en-US" i="1" dirty="0" smtClean="0"/>
              <a:t>X</a:t>
            </a:r>
            <a:r>
              <a:rPr lang="en-US" dirty="0" smtClean="0"/>
              <a:t> is a left child and </a:t>
            </a:r>
            <a:r>
              <a:rPr lang="en-US" i="1" dirty="0" smtClean="0"/>
              <a:t>P</a:t>
            </a:r>
            <a:r>
              <a:rPr lang="en-US" dirty="0" smtClean="0"/>
              <a:t> is a right child:</a:t>
            </a:r>
          </a:p>
          <a:p>
            <a:pPr lvl="1"/>
            <a:r>
              <a:rPr lang="en-US" dirty="0" smtClean="0"/>
              <a:t>rotate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dirty="0" smtClean="0"/>
              <a:t> right, then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left.</a:t>
            </a:r>
          </a:p>
          <a:p>
            <a:r>
              <a:rPr lang="en-US" dirty="0" smtClean="0"/>
              <a:t>Case 2 </a:t>
            </a:r>
            <a:r>
              <a:rPr lang="en-US" i="1" dirty="0" smtClean="0"/>
              <a:t>X</a:t>
            </a:r>
            <a:r>
              <a:rPr lang="en-US" dirty="0" smtClean="0"/>
              <a:t> is the left child of a left child</a:t>
            </a:r>
          </a:p>
          <a:p>
            <a:pPr lvl="1"/>
            <a:r>
              <a:rPr lang="en-US" dirty="0" smtClean="0"/>
              <a:t>start with the grandparent, and rotate </a:t>
            </a:r>
            <a:r>
              <a:rPr lang="en-US" i="1" dirty="0" smtClean="0"/>
              <a:t>G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dirty="0" smtClean="0"/>
              <a:t> right. Then, rotate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X</a:t>
            </a:r>
            <a:r>
              <a:rPr lang="en-US" dirty="0" smtClean="0"/>
              <a:t> right.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alled the </a:t>
            </a:r>
            <a:r>
              <a:rPr lang="en-US" i="1" dirty="0" err="1" smtClean="0"/>
              <a:t>zig-zig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Case 2.1 </a:t>
            </a:r>
            <a:r>
              <a:rPr lang="en-US" i="1" dirty="0" smtClean="0"/>
              <a:t>X </a:t>
            </a:r>
            <a:r>
              <a:rPr lang="en-US" dirty="0" smtClean="0"/>
              <a:t>is the right child of a right child</a:t>
            </a:r>
          </a:p>
          <a:p>
            <a:pPr lvl="1"/>
            <a:r>
              <a:rPr lang="en-US" dirty="0" smtClean="0"/>
              <a:t>rotate </a:t>
            </a:r>
            <a:r>
              <a:rPr lang="en-US" i="1" dirty="0" smtClean="0"/>
              <a:t>G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dirty="0" smtClean="0"/>
              <a:t> left. rotate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X</a:t>
            </a:r>
            <a:r>
              <a:rPr lang="en-US" dirty="0" smtClean="0"/>
              <a:t> left.</a:t>
            </a:r>
          </a:p>
          <a:p>
            <a:pPr lvl="1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epeatedly apply </a:t>
            </a:r>
            <a:r>
              <a:rPr lang="en-US" dirty="0" err="1" smtClean="0"/>
              <a:t>zig-zag</a:t>
            </a:r>
            <a:r>
              <a:rPr lang="en-US" dirty="0" smtClean="0"/>
              <a:t> and </a:t>
            </a:r>
            <a:r>
              <a:rPr lang="en-US" dirty="0" err="1" smtClean="0"/>
              <a:t>zig-zig</a:t>
            </a:r>
            <a:r>
              <a:rPr lang="en-US" dirty="0" smtClean="0"/>
              <a:t> rotations to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pair of rotations raises </a:t>
            </a:r>
            <a:r>
              <a:rPr lang="en-US" i="1" dirty="0" smtClean="0"/>
              <a:t>X</a:t>
            </a:r>
            <a:r>
              <a:rPr lang="en-US" dirty="0" smtClean="0"/>
              <a:t> two levels higher in the tree. 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ventually, either </a:t>
            </a:r>
            <a:r>
              <a:rPr lang="en-US" i="1" dirty="0" smtClean="0"/>
              <a:t>X</a:t>
            </a:r>
            <a:r>
              <a:rPr lang="en-US" dirty="0" smtClean="0"/>
              <a:t> will reach the root (and we're done), or </a:t>
            </a:r>
            <a:r>
              <a:rPr lang="en-US" i="1" dirty="0" smtClean="0"/>
              <a:t>X</a:t>
            </a:r>
            <a:r>
              <a:rPr lang="en-US" dirty="0" smtClean="0"/>
              <a:t> will become the child of the root</a:t>
            </a:r>
          </a:p>
          <a:p>
            <a:r>
              <a:rPr lang="en-US" dirty="0" smtClean="0"/>
              <a:t>Case 3 </a:t>
            </a:r>
            <a:r>
              <a:rPr lang="en-US" i="1" dirty="0" smtClean="0"/>
              <a:t>X's</a:t>
            </a:r>
            <a:r>
              <a:rPr lang="en-US" dirty="0" smtClean="0"/>
              <a:t> parent </a:t>
            </a:r>
            <a:r>
              <a:rPr lang="en-US" i="1" dirty="0" smtClean="0"/>
              <a:t>P</a:t>
            </a:r>
            <a:r>
              <a:rPr lang="en-US" dirty="0" smtClean="0"/>
              <a:t> is the root:  </a:t>
            </a:r>
          </a:p>
          <a:p>
            <a:pPr lvl="1"/>
            <a:r>
              <a:rPr lang="en-US" dirty="0" smtClean="0"/>
              <a:t>rotate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dirty="0" smtClean="0"/>
              <a:t> so that </a:t>
            </a:r>
            <a:r>
              <a:rPr lang="en-US" i="1" dirty="0" smtClean="0"/>
              <a:t>X</a:t>
            </a:r>
            <a:r>
              <a:rPr lang="en-US" dirty="0" smtClean="0"/>
              <a:t> becomes the root. This is called "</a:t>
            </a:r>
            <a:r>
              <a:rPr lang="en-US" dirty="0" err="1" smtClean="0"/>
              <a:t>zig</a:t>
            </a:r>
            <a:r>
              <a:rPr lang="en-US" dirty="0" smtClean="0"/>
              <a:t>" case.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First, in none of these three cases does the depth of a </a:t>
            </a:r>
            <a:r>
              <a:rPr lang="en-US" dirty="0" err="1" smtClean="0"/>
              <a:t>subtree</a:t>
            </a:r>
            <a:r>
              <a:rPr lang="en-US" dirty="0" smtClean="0"/>
              <a:t> decrease by more than two.  </a:t>
            </a:r>
          </a:p>
          <a:p>
            <a:r>
              <a:rPr lang="en-US" dirty="0" smtClean="0"/>
              <a:t>Second, every time </a:t>
            </a:r>
            <a:r>
              <a:rPr lang="en-US" i="1" dirty="0" smtClean="0"/>
              <a:t>X</a:t>
            </a:r>
            <a:r>
              <a:rPr lang="en-US" dirty="0" smtClean="0"/>
              <a:t> takes two steps toward the root (</a:t>
            </a:r>
            <a:r>
              <a:rPr lang="en-US" dirty="0" err="1" smtClean="0"/>
              <a:t>zig-zig</a:t>
            </a:r>
            <a:r>
              <a:rPr lang="en-US" dirty="0" smtClean="0"/>
              <a:t> or </a:t>
            </a:r>
            <a:r>
              <a:rPr lang="en-US" dirty="0" err="1" smtClean="0"/>
              <a:t>zig-zag</a:t>
            </a:r>
            <a:r>
              <a:rPr lang="en-US" dirty="0"/>
              <a:t>)</a:t>
            </a:r>
            <a:r>
              <a:rPr lang="en-US" dirty="0" smtClean="0"/>
              <a:t> every node in the </a:t>
            </a:r>
            <a:r>
              <a:rPr lang="en-US" dirty="0" err="1" smtClean="0"/>
              <a:t>subtree</a:t>
            </a:r>
            <a:r>
              <a:rPr lang="en-US" dirty="0" smtClean="0"/>
              <a:t> rooted at </a:t>
            </a:r>
            <a:r>
              <a:rPr lang="en-US" i="1" dirty="0" smtClean="0"/>
              <a:t>X</a:t>
            </a:r>
            <a:r>
              <a:rPr lang="en-US" dirty="0" smtClean="0"/>
              <a:t> moves at least one step closer to the root.</a:t>
            </a:r>
          </a:p>
          <a:p>
            <a:r>
              <a:rPr lang="en-US" dirty="0" smtClean="0"/>
              <a:t>It can be shown that a node that initially lies at depth </a:t>
            </a:r>
            <a:r>
              <a:rPr lang="en-US" i="1" dirty="0" err="1" smtClean="0"/>
              <a:t>d</a:t>
            </a:r>
            <a:r>
              <a:rPr lang="en-US" dirty="0" smtClean="0"/>
              <a:t> on the access path from the root to </a:t>
            </a:r>
            <a:r>
              <a:rPr lang="en-US" i="1" dirty="0" smtClean="0"/>
              <a:t>X</a:t>
            </a:r>
            <a:r>
              <a:rPr lang="en-US" dirty="0" smtClean="0"/>
              <a:t> moves to a final depth no greater than </a:t>
            </a:r>
            <a:r>
              <a:rPr lang="en-US" i="1" dirty="0" smtClean="0"/>
              <a:t>3 + d/2</a:t>
            </a:r>
            <a:r>
              <a:rPr lang="en-US" dirty="0" smtClean="0"/>
              <a:t>. In other words, all the nodes deep down the search path have depths roughly halved.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in/max: </a:t>
            </a:r>
          </a:p>
          <a:p>
            <a:pPr lvl="1"/>
            <a:r>
              <a:rPr lang="en-US" dirty="0" smtClean="0"/>
              <a:t>Find the entry with the minimum or maximum key (using binary search).  The node containing the minimum or maximum key is splayed to the root.</a:t>
            </a:r>
          </a:p>
          <a:p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Insert the new entry </a:t>
            </a:r>
            <a:r>
              <a:rPr lang="en-US" i="1" dirty="0" smtClean="0"/>
              <a:t>(</a:t>
            </a:r>
            <a:r>
              <a:rPr lang="en-US" i="1" dirty="0" err="1" smtClean="0"/>
              <a:t>k</a:t>
            </a:r>
            <a:r>
              <a:rPr lang="en-US" i="1" dirty="0" smtClean="0"/>
              <a:t>, </a:t>
            </a:r>
            <a:r>
              <a:rPr lang="en-US" i="1" dirty="0" err="1" smtClean="0"/>
              <a:t>v</a:t>
            </a:r>
            <a:r>
              <a:rPr lang="en-US" i="1" dirty="0" smtClean="0"/>
              <a:t>)</a:t>
            </a:r>
            <a:r>
              <a:rPr lang="en-US" dirty="0" smtClean="0"/>
              <a:t>, just like in an ordinary  binary search tree.  Then, it splays the new node to the root.</a:t>
            </a:r>
          </a:p>
          <a:p>
            <a:r>
              <a:rPr lang="en-US" dirty="0" smtClean="0"/>
              <a:t>Remove</a:t>
            </a:r>
          </a:p>
          <a:p>
            <a:pPr lvl="1"/>
            <a:r>
              <a:rPr lang="en-US" dirty="0" smtClean="0"/>
              <a:t>If the node containing </a:t>
            </a:r>
            <a:r>
              <a:rPr lang="en-US" i="1" dirty="0" err="1" smtClean="0"/>
              <a:t>k</a:t>
            </a:r>
            <a:r>
              <a:rPr lang="en-US" dirty="0" smtClean="0"/>
              <a:t> is removed if it has zero or one children.  </a:t>
            </a:r>
          </a:p>
          <a:p>
            <a:pPr lvl="1"/>
            <a:r>
              <a:rPr lang="en-US" dirty="0" smtClean="0"/>
              <a:t>If it has two children, the node with the next higher key is removed instead.  In either case, let </a:t>
            </a:r>
            <a:r>
              <a:rPr lang="en-US" i="1" dirty="0" smtClean="0"/>
              <a:t>X</a:t>
            </a:r>
            <a:r>
              <a:rPr lang="en-US" dirty="0" smtClean="0"/>
              <a:t> be the node removed from the tree. After </a:t>
            </a:r>
            <a:r>
              <a:rPr lang="en-US" i="1" dirty="0" smtClean="0"/>
              <a:t>X</a:t>
            </a:r>
            <a:r>
              <a:rPr lang="en-US" dirty="0" smtClean="0"/>
              <a:t> is removed, splay </a:t>
            </a:r>
            <a:r>
              <a:rPr lang="en-US" i="1" dirty="0" smtClean="0"/>
              <a:t>X's</a:t>
            </a:r>
            <a:r>
              <a:rPr lang="en-US" dirty="0" smtClean="0"/>
              <a:t> parent to the root.</a:t>
            </a:r>
          </a:p>
          <a:p>
            <a:pPr lvl="1"/>
            <a:r>
              <a:rPr lang="en-US" dirty="0" smtClean="0"/>
              <a:t>If the key 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is not in the tree, splay the node where the search ended to the root, just like in a find() operation.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1435</Words>
  <Application>Microsoft Macintosh PowerPoint</Application>
  <PresentationFormat>On-screen Show (4:3)</PresentationFormat>
  <Paragraphs>91</Paragraphs>
  <Slides>15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 61B Data Structures and Programming Methodology </vt:lpstr>
      <vt:lpstr>Announcements</vt:lpstr>
      <vt:lpstr>Splay Tree</vt:lpstr>
      <vt:lpstr>Rotation</vt:lpstr>
      <vt:lpstr>find</vt:lpstr>
      <vt:lpstr>find</vt:lpstr>
      <vt:lpstr>find</vt:lpstr>
      <vt:lpstr>Observations</vt:lpstr>
      <vt:lpstr>Other Operations</vt:lpstr>
      <vt:lpstr>Slide 10</vt:lpstr>
      <vt:lpstr>Red-Black Trees</vt:lpstr>
      <vt:lpstr>Red-black Tree</vt:lpstr>
      <vt:lpstr>find</vt:lpstr>
      <vt:lpstr>insert</vt:lpstr>
      <vt:lpstr>Preserving Property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Sun</dc:creator>
  <cp:lastModifiedBy>David Sun</cp:lastModifiedBy>
  <cp:revision>28</cp:revision>
  <dcterms:created xsi:type="dcterms:W3CDTF">2008-08-11T01:38:12Z</dcterms:created>
  <dcterms:modified xsi:type="dcterms:W3CDTF">2008-08-11T11:59:51Z</dcterms:modified>
</cp:coreProperties>
</file>