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slides/slide38.xml" ContentType="application/vnd.openxmlformats-officedocument.presentationml.slide+xml"/>
  <Override PartName="/ppt/notesSlides/notesSlide9.xml" ContentType="application/vnd.openxmlformats-officedocument.presentationml.notes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34.xml" ContentType="application/vnd.openxmlformats-officedocument.presentationml.slid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jpeg" ContentType="image/jpeg"/>
  <Override PartName="/ppt/slides/slide22.xml" ContentType="application/vnd.openxmlformats-officedocument.presentationml.slide+xml"/>
  <Override PartName="/ppt/slides/slide30.xml" ContentType="application/vnd.openxmlformats-officedocument.presentationml.slide+xml"/>
  <Override PartName="/docProps/app.xml" ContentType="application/vnd.openxmlformats-officedocument.extended-properties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35.xml" ContentType="application/vnd.openxmlformats-officedocument.presentationml.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Default Extension="png" ContentType="image/png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slideLayouts/slideLayout13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s/slide36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37.xml" ContentType="application/vnd.openxmlformats-officedocument.presentationml.slide+xml"/>
  <Override PartName="/ppt/slides/slide29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257" r:id="rId2"/>
    <p:sldId id="432" r:id="rId3"/>
    <p:sldId id="428" r:id="rId4"/>
    <p:sldId id="273" r:id="rId5"/>
    <p:sldId id="429" r:id="rId6"/>
    <p:sldId id="433" r:id="rId7"/>
    <p:sldId id="431" r:id="rId8"/>
    <p:sldId id="457" r:id="rId9"/>
    <p:sldId id="423" r:id="rId10"/>
    <p:sldId id="424" r:id="rId11"/>
    <p:sldId id="449" r:id="rId12"/>
    <p:sldId id="450" r:id="rId13"/>
    <p:sldId id="426" r:id="rId14"/>
    <p:sldId id="427" r:id="rId15"/>
    <p:sldId id="435" r:id="rId16"/>
    <p:sldId id="440" r:id="rId17"/>
    <p:sldId id="438" r:id="rId18"/>
    <p:sldId id="441" r:id="rId19"/>
    <p:sldId id="448" r:id="rId20"/>
    <p:sldId id="458" r:id="rId21"/>
    <p:sldId id="454" r:id="rId22"/>
    <p:sldId id="462" r:id="rId23"/>
    <p:sldId id="463" r:id="rId24"/>
    <p:sldId id="461" r:id="rId25"/>
    <p:sldId id="439" r:id="rId26"/>
    <p:sldId id="434" r:id="rId27"/>
    <p:sldId id="453" r:id="rId28"/>
    <p:sldId id="455" r:id="rId29"/>
    <p:sldId id="460" r:id="rId30"/>
    <p:sldId id="451" r:id="rId31"/>
    <p:sldId id="452" r:id="rId32"/>
    <p:sldId id="442" r:id="rId33"/>
    <p:sldId id="444" r:id="rId34"/>
    <p:sldId id="445" r:id="rId35"/>
    <p:sldId id="459" r:id="rId36"/>
    <p:sldId id="446" r:id="rId37"/>
    <p:sldId id="447" r:id="rId38"/>
    <p:sldId id="456" r:id="rId3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24975" autoAdjust="0"/>
    <p:restoredTop sz="84825" autoAdjust="0"/>
  </p:normalViewPr>
  <p:slideViewPr>
    <p:cSldViewPr snapToGrid="0">
      <p:cViewPr>
        <p:scale>
          <a:sx n="75" d="100"/>
          <a:sy n="75" d="100"/>
        </p:scale>
        <p:origin x="-2984" y="-1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23648"/>
    </p:cViewPr>
  </p:sorterViewPr>
  <p:notesViewPr>
    <p:cSldViewPr snapToGrid="0" snapToObjects="1">
      <p:cViewPr varScale="1">
        <p:scale>
          <a:sx n="85" d="100"/>
          <a:sy n="85" d="100"/>
        </p:scale>
        <p:origin x="-3128" y="-12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notesMaster" Target="notesMasters/notesMaster1.xml"/><Relationship Id="rId41" Type="http://schemas.openxmlformats.org/officeDocument/2006/relationships/handoutMaster" Target="handoutMasters/handoutMaster1.xml"/><Relationship Id="rId42" Type="http://schemas.openxmlformats.org/officeDocument/2006/relationships/printerSettings" Target="printerSettings/printerSettings1.bin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933265-5E23-BF49-B6BF-1934B9BC786E}" type="datetimeFigureOut">
              <a:rPr lang="en-US" smtClean="0"/>
              <a:pPr/>
              <a:t>1/16/11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4D7F38-D411-9B47-AFF4-70C571B83B5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AA1BC7-CCFC-484A-97F3-979F740C57F6}" type="datetimeFigureOut">
              <a:rPr lang="en-US" smtClean="0"/>
              <a:pPr/>
              <a:t>1/16/11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97FDFF-7B9F-7D4D-BFC0-AAD1F3D3D3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16434" y="4345217"/>
            <a:ext cx="5909964" cy="4110871"/>
          </a:xfrm>
          <a:ln>
            <a:noFill/>
          </a:ln>
        </p:spPr>
        <p:txBody>
          <a:bodyPr lIns="92000" tIns="45192" rIns="92000" bIns="45192"/>
          <a:lstStyle/>
          <a:p>
            <a:r>
              <a:rPr lang="en-US" dirty="0" smtClean="0"/>
              <a:t>Power has become the overriding issue for both data centers and microprocessors.  Power efficiency has joined scalable performance</a:t>
            </a:r>
            <a:r>
              <a:rPr lang="en-US" baseline="0" dirty="0" smtClean="0"/>
              <a:t> making the case for multiprocessors.  Multiprocessors also improve availability.</a:t>
            </a:r>
            <a:endParaRPr lang="en-US" dirty="0"/>
          </a:p>
        </p:txBody>
      </p:sp>
      <p:sp>
        <p:nvSpPr>
          <p:cNvPr id="187392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8875" y="585788"/>
            <a:ext cx="4559300" cy="3419475"/>
          </a:xfrm>
          <a:ln/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31C02895-6F48-D340-B5BB-D4911E35C3BB}" type="datetime3">
              <a:rPr lang="en-US"/>
              <a:pPr/>
              <a:t>January 16, 11</a:t>
            </a:fld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dirty="0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FEF71F-A33A-3449-8F2D-D74D15AC6BB3}" type="slidenum">
              <a:rPr lang="en-US"/>
              <a:pPr/>
              <a:t>30</a:t>
            </a:fld>
            <a:endParaRPr lang="en-US" dirty="0"/>
          </a:p>
        </p:txBody>
      </p:sp>
      <p:sp>
        <p:nvSpPr>
          <p:cNvPr id="419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D18F1186-07F9-BE4F-B429-B3DCD1EEC475}" type="datetime3">
              <a:rPr lang="en-US"/>
              <a:pPr/>
              <a:t>January 16, 11</a:t>
            </a:fld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dirty="0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97A960-F2E5-6743-B445-419E55865893}" type="slidenum">
              <a:rPr lang="en-US"/>
              <a:pPr/>
              <a:t>31</a:t>
            </a:fld>
            <a:endParaRPr lang="en-US" dirty="0"/>
          </a:p>
        </p:txBody>
      </p:sp>
      <p:sp>
        <p:nvSpPr>
          <p:cNvPr id="451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1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16434" y="4345217"/>
            <a:ext cx="5909964" cy="4110871"/>
          </a:xfrm>
          <a:ln>
            <a:noFill/>
          </a:ln>
        </p:spPr>
        <p:txBody>
          <a:bodyPr lIns="92000" tIns="45192" rIns="92000" bIns="45192"/>
          <a:lstStyle/>
          <a:p>
            <a:endParaRPr lang="en-US" dirty="0"/>
          </a:p>
        </p:txBody>
      </p:sp>
      <p:sp>
        <p:nvSpPr>
          <p:cNvPr id="187392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8875" y="585788"/>
            <a:ext cx="4559300" cy="3419475"/>
          </a:xfrm>
          <a:ln/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 dirty="0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EC322388-9E9F-A242-ACD3-693689A848B2}" type="datetime3">
              <a:rPr lang="en-AU"/>
              <a:pPr/>
              <a:t>January 16, 11</a:t>
            </a:fld>
            <a:endParaRPr lang="en-AU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20C3A5-21A9-7F47-828C-B615AADE4374}" type="slidenum">
              <a:rPr lang="en-AU"/>
              <a:pPr/>
              <a:t>11</a:t>
            </a:fld>
            <a:endParaRPr lang="en-AU" dirty="0"/>
          </a:p>
        </p:txBody>
      </p:sp>
      <p:sp>
        <p:nvSpPr>
          <p:cNvPr id="294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 dirty="0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5BD731A7-0362-CE44-872F-CEF317F2115D}" type="datetime3">
              <a:rPr lang="en-AU"/>
              <a:pPr/>
              <a:t>January 16, 11</a:t>
            </a:fld>
            <a:endParaRPr lang="en-AU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FEAD7D-1BA4-5A46-937F-1EE7978BCC49}" type="slidenum">
              <a:rPr lang="en-AU"/>
              <a:pPr/>
              <a:t>12</a:t>
            </a:fld>
            <a:endParaRPr lang="en-AU" dirty="0"/>
          </a:p>
        </p:txBody>
      </p:sp>
      <p:sp>
        <p:nvSpPr>
          <p:cNvPr id="296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9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89952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For class handout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0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9005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For </a:t>
            </a:r>
            <a:r>
              <a:rPr lang="en-US" dirty="0" smtClean="0"/>
              <a:t>lecture</a:t>
            </a:r>
          </a:p>
          <a:p>
            <a:r>
              <a:rPr lang="en-US" dirty="0" smtClean="0"/>
              <a:t>So load balancing issue at second reduction (when half = 2)</a:t>
            </a:r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60463" y="588963"/>
            <a:ext cx="4549775" cy="3413125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6212" y="4342778"/>
            <a:ext cx="5909289" cy="4115111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26" tIns="45712" rIns="91426" bIns="45712"/>
          <a:lstStyle/>
          <a:p>
            <a:pPr algn="l"/>
            <a:r>
              <a:rPr lang="en-US" sz="900" dirty="0">
                <a:solidFill>
                  <a:schemeClr val="folHlink"/>
                </a:solidFill>
                <a:latin typeface="Courier" charset="0"/>
              </a:rPr>
              <a:t>2: 104 10 5 10       then 104 11 5 11</a:t>
            </a:r>
            <a:br>
              <a:rPr lang="en-US" sz="900" dirty="0">
                <a:solidFill>
                  <a:schemeClr val="folHlink"/>
                </a:solidFill>
                <a:latin typeface="Courier" charset="0"/>
              </a:rPr>
            </a:br>
            <a:r>
              <a:rPr lang="en-US" sz="900" dirty="0">
                <a:solidFill>
                  <a:schemeClr val="folHlink"/>
                </a:solidFill>
                <a:latin typeface="Courier" charset="0"/>
              </a:rPr>
              <a:t/>
            </a:r>
            <a:br>
              <a:rPr lang="en-US" sz="900" dirty="0">
                <a:solidFill>
                  <a:schemeClr val="folHlink"/>
                </a:solidFill>
                <a:latin typeface="Courier" charset="0"/>
              </a:rPr>
            </a:br>
            <a:r>
              <a:rPr lang="en-US" sz="900" dirty="0">
                <a:solidFill>
                  <a:schemeClr val="folHlink"/>
                </a:solidFill>
              </a:rPr>
              <a:t>…because </a:t>
            </a:r>
            <a:r>
              <a:rPr lang="en-US" sz="900" dirty="0" err="1">
                <a:solidFill>
                  <a:schemeClr val="folHlink"/>
                </a:solidFill>
                <a:latin typeface="Courier" charset="0"/>
              </a:rPr>
              <a:t>ints</a:t>
            </a:r>
            <a:r>
              <a:rPr lang="en-US" sz="900" dirty="0">
                <a:solidFill>
                  <a:schemeClr val="folHlink"/>
                </a:solidFill>
              </a:rPr>
              <a:t> in this system are 4-bytes long and </a:t>
            </a:r>
            <a:br>
              <a:rPr lang="en-US" sz="900" dirty="0">
                <a:solidFill>
                  <a:schemeClr val="folHlink"/>
                </a:solidFill>
              </a:rPr>
            </a:br>
            <a:r>
              <a:rPr lang="en-US" sz="900" dirty="0">
                <a:solidFill>
                  <a:schemeClr val="folHlink"/>
                </a:solidFill>
              </a:rPr>
              <a:t>the actual address increments by 4 even though it appears to only </a:t>
            </a:r>
            <a:r>
              <a:rPr lang="en-US" sz="900" dirty="0" err="1">
                <a:solidFill>
                  <a:schemeClr val="folHlink"/>
                </a:solidFill>
              </a:rPr>
              <a:t>incrememt</a:t>
            </a:r>
            <a:r>
              <a:rPr lang="en-US" sz="900" dirty="0">
                <a:solidFill>
                  <a:schemeClr val="folHlink"/>
                </a:solidFill>
              </a:rPr>
              <a:t> 1.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3366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D99AF-B366-1144-91FD-4401A3EE1ED0}" type="datetime1">
              <a:rPr lang="en-US" smtClean="0"/>
              <a:pPr/>
              <a:t>1/16/11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2010 -- Lecture #19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B6E85-A093-E24F-B1B0-04E1253FF151}" type="datetime1">
              <a:rPr lang="en-US" smtClean="0"/>
              <a:pPr/>
              <a:t>1/16/11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2010 -- Lecture #19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F6426-B246-8C4E-92CC-500DD0F566BA}" type="datetime1">
              <a:rPr lang="en-US" smtClean="0"/>
              <a:pPr/>
              <a:t>1/16/11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2010 -- Lecture #19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5727700" cy="4746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143000"/>
            <a:ext cx="3848100" cy="2138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1143000"/>
            <a:ext cx="3848100" cy="9921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86300" y="2287588"/>
            <a:ext cx="3848100" cy="993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153400" cy="4222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533400" y="914400"/>
            <a:ext cx="8153400" cy="239395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3A0B0-B2C1-014F-8C6F-22C337307A6B}" type="datetime1">
              <a:rPr lang="en-US" smtClean="0"/>
              <a:pPr/>
              <a:t>1/16/11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2010 -- Lecture #19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AC525-A764-FC48-9B7D-C168BF51462B}" type="datetime1">
              <a:rPr lang="en-US" smtClean="0"/>
              <a:pPr/>
              <a:t>1/16/11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2010 -- Lecture #19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BD7D8-5FC0-1A40-8360-B21409EB2110}" type="datetime1">
              <a:rPr lang="en-US" smtClean="0"/>
              <a:pPr/>
              <a:t>1/16/11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2010 -- Lecture #19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AB111-AB6E-2F4F-AD7B-DB46CECF049D}" type="datetime1">
              <a:rPr lang="en-US" smtClean="0"/>
              <a:pPr/>
              <a:t>1/16/11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2010 -- Lecture #19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625DF-066B-7B48-9734-9B721306943D}" type="datetime1">
              <a:rPr lang="en-US" smtClean="0"/>
              <a:pPr/>
              <a:t>1/16/11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2010 -- Lecture #19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56F6D-A8DA-F14D-A779-4C3156191C9D}" type="datetime1">
              <a:rPr lang="en-US" smtClean="0"/>
              <a:pPr/>
              <a:t>1/16/11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2010 -- Lecture #19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0ED0D-64A5-2E4F-BEFD-F2C30B926B91}" type="datetime1">
              <a:rPr lang="en-US" smtClean="0"/>
              <a:pPr/>
              <a:t>1/16/11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2010 -- Lecture #19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E8041-96F6-F446-B424-EC86F15427FD}" type="datetime1">
              <a:rPr lang="en-US" smtClean="0"/>
              <a:pPr/>
              <a:t>1/16/11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2010 -- Lecture #19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CD950-2726-7B45-A654-925F8838DD1D}" type="datetime1">
              <a:rPr lang="en-US" smtClean="0"/>
              <a:pPr/>
              <a:t>1/16/11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Fall 2010 -- Lecture #19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</p:sldLayoutIdLst>
  <p:timing>
    <p:tnLst>
      <p:par>
        <p:cTn id="1" dur="indefinite" restart="never" nodeType="tmRoot"/>
      </p:par>
    </p:tnLst>
  </p:timing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topics.nytimes.com/top/reference/timestopics/subjects/i/iphone/index.html?inline=nyt-classifier" TargetMode="External"/><Relationship Id="rId4" Type="http://schemas.openxmlformats.org/officeDocument/2006/relationships/hyperlink" Target="http://topics.nytimes.com/top/news/business/companies/apple_computer_inc/index.html?inline=nyt-org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topics.nytimes.com/top/reference/timestopics/people/t/hiroko_tabuchi/index.html?inline=nyt-per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CS 61C: Great Ideas in Computer Architecture (Machine Structures)</a:t>
            </a:r>
            <a:br>
              <a:rPr lang="en-US" dirty="0" smtClean="0"/>
            </a:br>
            <a:r>
              <a:rPr lang="en-US" dirty="0" smtClean="0"/>
              <a:t>Thread Level Parallelism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Instructors:</a:t>
            </a:r>
            <a:br>
              <a:rPr lang="en-US" dirty="0" smtClean="0"/>
            </a:br>
            <a:r>
              <a:rPr lang="en-US" dirty="0" smtClean="0"/>
              <a:t>Randy H. Katz</a:t>
            </a:r>
            <a:br>
              <a:rPr lang="en-US" dirty="0" smtClean="0"/>
            </a:br>
            <a:r>
              <a:rPr lang="en-US" dirty="0" smtClean="0"/>
              <a:t>David A. Patterson</a:t>
            </a:r>
          </a:p>
          <a:p>
            <a:r>
              <a:rPr lang="en-US" dirty="0" smtClean="0"/>
              <a:t>http://inst.eecs.Berkeley.edu/~cs61c/fa10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86242-F926-AC42-B7DE-2FB8E030A395}" type="datetime1">
              <a:rPr lang="en-US" smtClean="0"/>
              <a:pPr/>
              <a:t>1/16/11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2010 -- Lecture #19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26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Shared Memory Multiprocessor (SMP)</a:t>
            </a:r>
            <a:endParaRPr lang="en-US" dirty="0"/>
          </a:p>
        </p:txBody>
      </p:sp>
      <p:sp>
        <p:nvSpPr>
          <p:cNvPr id="1862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039533"/>
          </a:xfrm>
        </p:spPr>
        <p:txBody>
          <a:bodyPr>
            <a:noAutofit/>
          </a:bodyPr>
          <a:lstStyle/>
          <a:p>
            <a:r>
              <a:rPr lang="en-US" dirty="0" smtClean="0"/>
              <a:t>Q1 – Single address space shared by all processors/cores</a:t>
            </a:r>
          </a:p>
          <a:p>
            <a:r>
              <a:rPr lang="en-US" dirty="0" smtClean="0"/>
              <a:t>Q2 – Processors coordinate/communicate through shared variables in memory (via loads and stores)</a:t>
            </a:r>
          </a:p>
          <a:p>
            <a:pPr lvl="1"/>
            <a:r>
              <a:rPr lang="en-US" dirty="0" smtClean="0"/>
              <a:t>Use of shared data must be coordinated via synchronization primitives (locks) that allow access to data to only one processor at a time</a:t>
            </a:r>
          </a:p>
          <a:p>
            <a:r>
              <a:rPr lang="en-US" dirty="0" smtClean="0"/>
              <a:t>All multicore computers today are SMP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69684-CFD4-E749-8E55-312E5BAC5ECE}" type="datetime1">
              <a:rPr lang="en-US" smtClean="0"/>
              <a:pPr/>
              <a:t>1/16/11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2010 -- Lecture #19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2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2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2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2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265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Example: Sum Reduction</a:t>
            </a:r>
          </a:p>
        </p:txBody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AU" sz="2800" dirty="0"/>
              <a:t>Sum 100,000 numbers on 100 processor</a:t>
            </a:r>
            <a:r>
              <a:rPr lang="en-AU" sz="2800" dirty="0" smtClean="0"/>
              <a:t> SMP</a:t>
            </a:r>
          </a:p>
          <a:p>
            <a:pPr lvl="1">
              <a:lnSpc>
                <a:spcPct val="90000"/>
              </a:lnSpc>
            </a:pPr>
            <a:r>
              <a:rPr lang="en-AU" sz="2400" dirty="0"/>
              <a:t>Each processor has ID: 0 </a:t>
            </a:r>
            <a:r>
              <a:rPr lang="en-AU" sz="2400" dirty="0">
                <a:ea typeface="Arial" charset="0"/>
                <a:cs typeface="Arial" charset="0"/>
              </a:rPr>
              <a:t>≤ Pn ≤ 99</a:t>
            </a:r>
          </a:p>
          <a:p>
            <a:pPr lvl="1">
              <a:lnSpc>
                <a:spcPct val="90000"/>
              </a:lnSpc>
            </a:pPr>
            <a:r>
              <a:rPr lang="en-AU" sz="2400" dirty="0">
                <a:ea typeface="Arial" charset="0"/>
                <a:cs typeface="Arial" charset="0"/>
              </a:rPr>
              <a:t>Partition 1000 numbers per processor</a:t>
            </a:r>
          </a:p>
          <a:p>
            <a:pPr lvl="1">
              <a:lnSpc>
                <a:spcPct val="90000"/>
              </a:lnSpc>
            </a:pPr>
            <a:r>
              <a:rPr lang="en-AU" sz="2400" dirty="0">
                <a:ea typeface="Arial" charset="0"/>
                <a:cs typeface="Arial" charset="0"/>
              </a:rPr>
              <a:t>Initial summation on each processor</a:t>
            </a:r>
          </a:p>
          <a:p>
            <a:pPr lvl="1">
              <a:lnSpc>
                <a:spcPct val="90000"/>
              </a:lnSpc>
              <a:buFont typeface="Wingdings" charset="2"/>
              <a:buNone/>
            </a:pPr>
            <a:r>
              <a:rPr lang="en-AU" sz="2400" dirty="0">
                <a:latin typeface="Lucida Console" charset="0"/>
                <a:ea typeface="Arial" charset="0"/>
                <a:cs typeface="Arial" charset="0"/>
              </a:rPr>
              <a:t>  sum[Pn] = 0;</a:t>
            </a:r>
            <a:br>
              <a:rPr lang="en-AU" sz="2400" dirty="0">
                <a:latin typeface="Lucida Console" charset="0"/>
                <a:ea typeface="Arial" charset="0"/>
                <a:cs typeface="Arial" charset="0"/>
              </a:rPr>
            </a:br>
            <a:r>
              <a:rPr lang="en-AU" sz="2400" dirty="0">
                <a:latin typeface="Lucida Console" charset="0"/>
                <a:ea typeface="Arial" charset="0"/>
                <a:cs typeface="Arial" charset="0"/>
              </a:rPr>
              <a:t>  for (i = 1000*Pn;</a:t>
            </a:r>
            <a:br>
              <a:rPr lang="en-AU" sz="2400" dirty="0">
                <a:latin typeface="Lucida Console" charset="0"/>
                <a:ea typeface="Arial" charset="0"/>
                <a:cs typeface="Arial" charset="0"/>
              </a:rPr>
            </a:br>
            <a:r>
              <a:rPr lang="en-AU" sz="2400" dirty="0">
                <a:latin typeface="Lucida Console" charset="0"/>
                <a:ea typeface="Arial" charset="0"/>
                <a:cs typeface="Arial" charset="0"/>
              </a:rPr>
              <a:t>     i &lt; 1000*(Pn+1); i = i + 1)</a:t>
            </a:r>
            <a:br>
              <a:rPr lang="en-AU" sz="2400" dirty="0">
                <a:latin typeface="Lucida Console" charset="0"/>
                <a:ea typeface="Arial" charset="0"/>
                <a:cs typeface="Arial" charset="0"/>
              </a:rPr>
            </a:br>
            <a:r>
              <a:rPr lang="en-AU" sz="2400" dirty="0">
                <a:latin typeface="Lucida Console" charset="0"/>
                <a:ea typeface="Arial" charset="0"/>
                <a:cs typeface="Arial" charset="0"/>
              </a:rPr>
              <a:t>    sum[Pn] = sum[Pn] + A[i];</a:t>
            </a:r>
          </a:p>
          <a:p>
            <a:pPr>
              <a:lnSpc>
                <a:spcPct val="90000"/>
              </a:lnSpc>
            </a:pPr>
            <a:r>
              <a:rPr lang="en-AU" sz="2800" dirty="0">
                <a:ea typeface="Arial" charset="0"/>
                <a:cs typeface="Arial" charset="0"/>
              </a:rPr>
              <a:t>Now need to add these partial sums</a:t>
            </a:r>
          </a:p>
          <a:p>
            <a:pPr lvl="1">
              <a:lnSpc>
                <a:spcPct val="90000"/>
              </a:lnSpc>
            </a:pPr>
            <a:r>
              <a:rPr lang="en-AU" sz="2400" dirty="0">
                <a:ea typeface="Arial" charset="0"/>
                <a:cs typeface="Arial" charset="0"/>
              </a:rPr>
              <a:t>Reduction: divide and conquer</a:t>
            </a:r>
          </a:p>
          <a:p>
            <a:pPr lvl="1">
              <a:lnSpc>
                <a:spcPct val="90000"/>
              </a:lnSpc>
            </a:pPr>
            <a:r>
              <a:rPr lang="en-AU" sz="2400" dirty="0">
                <a:ea typeface="Arial" charset="0"/>
                <a:cs typeface="Arial" charset="0"/>
              </a:rPr>
              <a:t>Half the processors add pairs, then quarter, …</a:t>
            </a:r>
          </a:p>
          <a:p>
            <a:pPr lvl="1">
              <a:lnSpc>
                <a:spcPct val="90000"/>
              </a:lnSpc>
            </a:pPr>
            <a:r>
              <a:rPr lang="en-AU" sz="2400" dirty="0">
                <a:ea typeface="Arial" charset="0"/>
                <a:cs typeface="Arial" charset="0"/>
              </a:rPr>
              <a:t>Need to synchronize between reduction steps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55DF1-7FF5-C34A-8FE2-F3C1F209B8BA}" type="datetime1">
              <a:rPr lang="en-US" smtClean="0"/>
              <a:pPr/>
              <a:t>1/16/11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2010 -- Lecture #19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Example: Sum Reduction</a:t>
            </a:r>
          </a:p>
        </p:txBody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649538"/>
            <a:ext cx="8270875" cy="3587750"/>
          </a:xfrm>
        </p:spPr>
        <p:txBody>
          <a:bodyPr/>
          <a:lstStyle/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AU" sz="2000" dirty="0">
                <a:latin typeface="Lucida Console" charset="0"/>
              </a:rPr>
              <a:t>half = 100;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AU" sz="2000" dirty="0">
                <a:latin typeface="Lucida Console" charset="0"/>
              </a:rPr>
              <a:t>repeat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AU" sz="2000" dirty="0">
                <a:latin typeface="Lucida Console" charset="0"/>
              </a:rPr>
              <a:t>  </a:t>
            </a:r>
            <a:r>
              <a:rPr lang="en-AU" sz="2000" dirty="0">
                <a:solidFill>
                  <a:srgbClr val="FF0000"/>
                </a:solidFill>
                <a:latin typeface="Lucida Console" charset="0"/>
              </a:rPr>
              <a:t>synch();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AU" sz="2000" dirty="0">
                <a:latin typeface="Lucida Console" charset="0"/>
              </a:rPr>
              <a:t>  </a:t>
            </a:r>
            <a:r>
              <a:rPr lang="en-AU" sz="2000" dirty="0">
                <a:solidFill>
                  <a:schemeClr val="tx2"/>
                </a:solidFill>
                <a:latin typeface="Lucida Console" charset="0"/>
              </a:rPr>
              <a:t>if (half%2 != 0 &amp;&amp; Pn == 0)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AU" sz="2000" dirty="0">
                <a:solidFill>
                  <a:schemeClr val="tx2"/>
                </a:solidFill>
                <a:latin typeface="Lucida Console" charset="0"/>
              </a:rPr>
              <a:t>    sum[0] = sum[0] + sum[half-1];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AU" sz="2000" dirty="0">
                <a:solidFill>
                  <a:schemeClr val="tx2"/>
                </a:solidFill>
                <a:latin typeface="Lucida Console" charset="0"/>
              </a:rPr>
              <a:t>    /* Conditional sum needed when half is odd;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AU" sz="2000" dirty="0">
                <a:solidFill>
                  <a:schemeClr val="tx2"/>
                </a:solidFill>
                <a:latin typeface="Lucida Console" charset="0"/>
              </a:rPr>
              <a:t>       Processor0 gets missing element */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AU" sz="2000" dirty="0">
                <a:latin typeface="Lucida Console" charset="0"/>
              </a:rPr>
              <a:t>  half = half/2; /* dividing line on who sums */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AU" sz="2000" dirty="0">
                <a:latin typeface="Lucida Console" charset="0"/>
              </a:rPr>
              <a:t>  if (Pn &lt; half) sum[Pn] = sum[Pn] + sum[Pn+half];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AU" sz="2000" dirty="0">
                <a:latin typeface="Lucida Console" charset="0"/>
              </a:rPr>
              <a:t>until (half == 1);</a:t>
            </a:r>
          </a:p>
        </p:txBody>
      </p:sp>
      <p:pic>
        <p:nvPicPr>
          <p:cNvPr id="295940" name="Picture 4" descr="f07-03-P37449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5" y="1225550"/>
            <a:ext cx="3311525" cy="2066925"/>
          </a:xfrm>
          <a:prstGeom prst="rect">
            <a:avLst/>
          </a:prstGeom>
          <a:noFill/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B518B-7983-4742-A0F3-E3B258A5FB22}" type="datetime1">
              <a:rPr lang="en-US" smtClean="0"/>
              <a:pPr/>
              <a:t>1/16/11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2010 -- Lecture #19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7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 with 10 Processors</a:t>
            </a:r>
            <a:endParaRPr lang="en-US" dirty="0"/>
          </a:p>
        </p:txBody>
      </p:sp>
      <p:grpSp>
        <p:nvGrpSpPr>
          <p:cNvPr id="2" name="Group 53"/>
          <p:cNvGrpSpPr>
            <a:grpSpLocks/>
          </p:cNvGrpSpPr>
          <p:nvPr/>
        </p:nvGrpSpPr>
        <p:grpSpPr bwMode="auto">
          <a:xfrm>
            <a:off x="533400" y="1828800"/>
            <a:ext cx="7391400" cy="457200"/>
            <a:chOff x="480" y="768"/>
            <a:chExt cx="4656" cy="288"/>
          </a:xfrm>
        </p:grpSpPr>
        <p:sp>
          <p:nvSpPr>
            <p:cNvPr id="1897476" name="Oval 4"/>
            <p:cNvSpPr>
              <a:spLocks noChangeArrowheads="1"/>
            </p:cNvSpPr>
            <p:nvPr/>
          </p:nvSpPr>
          <p:spPr bwMode="auto">
            <a:xfrm>
              <a:off x="490" y="768"/>
              <a:ext cx="290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97477" name="Text Box 5"/>
            <p:cNvSpPr txBox="1">
              <a:spLocks noChangeArrowheads="1"/>
            </p:cNvSpPr>
            <p:nvPr/>
          </p:nvSpPr>
          <p:spPr bwMode="auto">
            <a:xfrm>
              <a:off x="480" y="791"/>
              <a:ext cx="292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P0</a:t>
              </a:r>
            </a:p>
          </p:txBody>
        </p:sp>
        <p:sp>
          <p:nvSpPr>
            <p:cNvPr id="1897478" name="Oval 6"/>
            <p:cNvSpPr>
              <a:spLocks noChangeArrowheads="1"/>
            </p:cNvSpPr>
            <p:nvPr/>
          </p:nvSpPr>
          <p:spPr bwMode="auto">
            <a:xfrm>
              <a:off x="983" y="768"/>
              <a:ext cx="290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97479" name="Text Box 7"/>
            <p:cNvSpPr txBox="1">
              <a:spLocks noChangeArrowheads="1"/>
            </p:cNvSpPr>
            <p:nvPr/>
          </p:nvSpPr>
          <p:spPr bwMode="auto">
            <a:xfrm>
              <a:off x="973" y="791"/>
              <a:ext cx="292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P1</a:t>
              </a:r>
            </a:p>
          </p:txBody>
        </p:sp>
        <p:sp>
          <p:nvSpPr>
            <p:cNvPr id="1897480" name="Oval 8"/>
            <p:cNvSpPr>
              <a:spLocks noChangeArrowheads="1"/>
            </p:cNvSpPr>
            <p:nvPr/>
          </p:nvSpPr>
          <p:spPr bwMode="auto">
            <a:xfrm>
              <a:off x="1466" y="768"/>
              <a:ext cx="290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97481" name="Text Box 9"/>
            <p:cNvSpPr txBox="1">
              <a:spLocks noChangeArrowheads="1"/>
            </p:cNvSpPr>
            <p:nvPr/>
          </p:nvSpPr>
          <p:spPr bwMode="auto">
            <a:xfrm>
              <a:off x="1456" y="791"/>
              <a:ext cx="292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P2</a:t>
              </a:r>
            </a:p>
          </p:txBody>
        </p:sp>
        <p:sp>
          <p:nvSpPr>
            <p:cNvPr id="1897482" name="Oval 10"/>
            <p:cNvSpPr>
              <a:spLocks noChangeArrowheads="1"/>
            </p:cNvSpPr>
            <p:nvPr/>
          </p:nvSpPr>
          <p:spPr bwMode="auto">
            <a:xfrm>
              <a:off x="1949" y="768"/>
              <a:ext cx="290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97483" name="Text Box 11"/>
            <p:cNvSpPr txBox="1">
              <a:spLocks noChangeArrowheads="1"/>
            </p:cNvSpPr>
            <p:nvPr/>
          </p:nvSpPr>
          <p:spPr bwMode="auto">
            <a:xfrm>
              <a:off x="1939" y="791"/>
              <a:ext cx="292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P3</a:t>
              </a:r>
            </a:p>
          </p:txBody>
        </p:sp>
        <p:sp>
          <p:nvSpPr>
            <p:cNvPr id="1897484" name="Oval 12"/>
            <p:cNvSpPr>
              <a:spLocks noChangeArrowheads="1"/>
            </p:cNvSpPr>
            <p:nvPr/>
          </p:nvSpPr>
          <p:spPr bwMode="auto">
            <a:xfrm>
              <a:off x="2432" y="768"/>
              <a:ext cx="289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97485" name="Text Box 13"/>
            <p:cNvSpPr txBox="1">
              <a:spLocks noChangeArrowheads="1"/>
            </p:cNvSpPr>
            <p:nvPr/>
          </p:nvSpPr>
          <p:spPr bwMode="auto">
            <a:xfrm>
              <a:off x="2422" y="791"/>
              <a:ext cx="292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P4</a:t>
              </a:r>
            </a:p>
          </p:txBody>
        </p:sp>
        <p:sp>
          <p:nvSpPr>
            <p:cNvPr id="1897486" name="Oval 14"/>
            <p:cNvSpPr>
              <a:spLocks noChangeArrowheads="1"/>
            </p:cNvSpPr>
            <p:nvPr/>
          </p:nvSpPr>
          <p:spPr bwMode="auto">
            <a:xfrm>
              <a:off x="2915" y="768"/>
              <a:ext cx="289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97487" name="Text Box 15"/>
            <p:cNvSpPr txBox="1">
              <a:spLocks noChangeArrowheads="1"/>
            </p:cNvSpPr>
            <p:nvPr/>
          </p:nvSpPr>
          <p:spPr bwMode="auto">
            <a:xfrm>
              <a:off x="2905" y="791"/>
              <a:ext cx="292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P5</a:t>
              </a:r>
            </a:p>
          </p:txBody>
        </p:sp>
        <p:sp>
          <p:nvSpPr>
            <p:cNvPr id="1897488" name="Oval 16"/>
            <p:cNvSpPr>
              <a:spLocks noChangeArrowheads="1"/>
            </p:cNvSpPr>
            <p:nvPr/>
          </p:nvSpPr>
          <p:spPr bwMode="auto">
            <a:xfrm>
              <a:off x="3398" y="768"/>
              <a:ext cx="289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97489" name="Text Box 17"/>
            <p:cNvSpPr txBox="1">
              <a:spLocks noChangeArrowheads="1"/>
            </p:cNvSpPr>
            <p:nvPr/>
          </p:nvSpPr>
          <p:spPr bwMode="auto">
            <a:xfrm>
              <a:off x="3387" y="791"/>
              <a:ext cx="292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P6</a:t>
              </a:r>
            </a:p>
          </p:txBody>
        </p:sp>
        <p:sp>
          <p:nvSpPr>
            <p:cNvPr id="1897490" name="Oval 18"/>
            <p:cNvSpPr>
              <a:spLocks noChangeArrowheads="1"/>
            </p:cNvSpPr>
            <p:nvPr/>
          </p:nvSpPr>
          <p:spPr bwMode="auto">
            <a:xfrm>
              <a:off x="3880" y="768"/>
              <a:ext cx="290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97491" name="Text Box 19"/>
            <p:cNvSpPr txBox="1">
              <a:spLocks noChangeArrowheads="1"/>
            </p:cNvSpPr>
            <p:nvPr/>
          </p:nvSpPr>
          <p:spPr bwMode="auto">
            <a:xfrm>
              <a:off x="3870" y="791"/>
              <a:ext cx="292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P7</a:t>
              </a:r>
            </a:p>
          </p:txBody>
        </p:sp>
        <p:sp>
          <p:nvSpPr>
            <p:cNvPr id="1897492" name="Oval 20"/>
            <p:cNvSpPr>
              <a:spLocks noChangeArrowheads="1"/>
            </p:cNvSpPr>
            <p:nvPr/>
          </p:nvSpPr>
          <p:spPr bwMode="auto">
            <a:xfrm>
              <a:off x="4363" y="768"/>
              <a:ext cx="290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97493" name="Text Box 21"/>
            <p:cNvSpPr txBox="1">
              <a:spLocks noChangeArrowheads="1"/>
            </p:cNvSpPr>
            <p:nvPr/>
          </p:nvSpPr>
          <p:spPr bwMode="auto">
            <a:xfrm>
              <a:off x="4353" y="791"/>
              <a:ext cx="292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P8</a:t>
              </a:r>
            </a:p>
          </p:txBody>
        </p:sp>
        <p:sp>
          <p:nvSpPr>
            <p:cNvPr id="1897495" name="Oval 23"/>
            <p:cNvSpPr>
              <a:spLocks noChangeArrowheads="1"/>
            </p:cNvSpPr>
            <p:nvPr/>
          </p:nvSpPr>
          <p:spPr bwMode="auto">
            <a:xfrm>
              <a:off x="4846" y="768"/>
              <a:ext cx="290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97496" name="Text Box 24"/>
            <p:cNvSpPr txBox="1">
              <a:spLocks noChangeArrowheads="1"/>
            </p:cNvSpPr>
            <p:nvPr/>
          </p:nvSpPr>
          <p:spPr bwMode="auto">
            <a:xfrm>
              <a:off x="4836" y="791"/>
              <a:ext cx="292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P9</a:t>
              </a:r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228600" y="1219200"/>
            <a:ext cx="8016875" cy="336550"/>
            <a:chOff x="288" y="576"/>
            <a:chExt cx="5050" cy="212"/>
          </a:xfrm>
        </p:grpSpPr>
        <p:sp>
          <p:nvSpPr>
            <p:cNvPr id="1897512" name="Text Box 40"/>
            <p:cNvSpPr txBox="1">
              <a:spLocks noChangeArrowheads="1"/>
            </p:cNvSpPr>
            <p:nvPr/>
          </p:nvSpPr>
          <p:spPr bwMode="auto">
            <a:xfrm>
              <a:off x="288" y="576"/>
              <a:ext cx="586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sum[P0]</a:t>
              </a:r>
            </a:p>
          </p:txBody>
        </p:sp>
        <p:sp>
          <p:nvSpPr>
            <p:cNvPr id="1897513" name="Text Box 41"/>
            <p:cNvSpPr txBox="1">
              <a:spLocks noChangeArrowheads="1"/>
            </p:cNvSpPr>
            <p:nvPr/>
          </p:nvSpPr>
          <p:spPr bwMode="auto">
            <a:xfrm>
              <a:off x="768" y="576"/>
              <a:ext cx="586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sum[P1]</a:t>
              </a:r>
            </a:p>
          </p:txBody>
        </p:sp>
        <p:sp>
          <p:nvSpPr>
            <p:cNvPr id="1897514" name="Text Box 42"/>
            <p:cNvSpPr txBox="1">
              <a:spLocks noChangeArrowheads="1"/>
            </p:cNvSpPr>
            <p:nvPr/>
          </p:nvSpPr>
          <p:spPr bwMode="auto">
            <a:xfrm>
              <a:off x="1248" y="576"/>
              <a:ext cx="586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sum[P2]</a:t>
              </a:r>
            </a:p>
          </p:txBody>
        </p:sp>
        <p:sp>
          <p:nvSpPr>
            <p:cNvPr id="1897515" name="Text Box 43"/>
            <p:cNvSpPr txBox="1">
              <a:spLocks noChangeArrowheads="1"/>
            </p:cNvSpPr>
            <p:nvPr/>
          </p:nvSpPr>
          <p:spPr bwMode="auto">
            <a:xfrm>
              <a:off x="1776" y="576"/>
              <a:ext cx="586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sum[P3]</a:t>
              </a:r>
            </a:p>
          </p:txBody>
        </p:sp>
        <p:sp>
          <p:nvSpPr>
            <p:cNvPr id="1897516" name="Text Box 44"/>
            <p:cNvSpPr txBox="1">
              <a:spLocks noChangeArrowheads="1"/>
            </p:cNvSpPr>
            <p:nvPr/>
          </p:nvSpPr>
          <p:spPr bwMode="auto">
            <a:xfrm>
              <a:off x="2256" y="576"/>
              <a:ext cx="586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sum[P4]</a:t>
              </a:r>
            </a:p>
          </p:txBody>
        </p:sp>
        <p:sp>
          <p:nvSpPr>
            <p:cNvPr id="1897517" name="Text Box 45"/>
            <p:cNvSpPr txBox="1">
              <a:spLocks noChangeArrowheads="1"/>
            </p:cNvSpPr>
            <p:nvPr/>
          </p:nvSpPr>
          <p:spPr bwMode="auto">
            <a:xfrm>
              <a:off x="2736" y="576"/>
              <a:ext cx="586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sum[P5]</a:t>
              </a:r>
            </a:p>
          </p:txBody>
        </p:sp>
        <p:sp>
          <p:nvSpPr>
            <p:cNvPr id="1897518" name="Text Box 46"/>
            <p:cNvSpPr txBox="1">
              <a:spLocks noChangeArrowheads="1"/>
            </p:cNvSpPr>
            <p:nvPr/>
          </p:nvSpPr>
          <p:spPr bwMode="auto">
            <a:xfrm>
              <a:off x="3216" y="576"/>
              <a:ext cx="586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sum[P6]</a:t>
              </a:r>
            </a:p>
          </p:txBody>
        </p:sp>
        <p:sp>
          <p:nvSpPr>
            <p:cNvPr id="1897519" name="Text Box 47"/>
            <p:cNvSpPr txBox="1">
              <a:spLocks noChangeArrowheads="1"/>
            </p:cNvSpPr>
            <p:nvPr/>
          </p:nvSpPr>
          <p:spPr bwMode="auto">
            <a:xfrm>
              <a:off x="3744" y="576"/>
              <a:ext cx="586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sum[P7]</a:t>
              </a:r>
            </a:p>
          </p:txBody>
        </p:sp>
        <p:sp>
          <p:nvSpPr>
            <p:cNvPr id="1897520" name="Text Box 48"/>
            <p:cNvSpPr txBox="1">
              <a:spLocks noChangeArrowheads="1"/>
            </p:cNvSpPr>
            <p:nvPr/>
          </p:nvSpPr>
          <p:spPr bwMode="auto">
            <a:xfrm>
              <a:off x="4224" y="576"/>
              <a:ext cx="586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sum[P8]</a:t>
              </a:r>
            </a:p>
          </p:txBody>
        </p:sp>
        <p:sp>
          <p:nvSpPr>
            <p:cNvPr id="1897521" name="Text Box 49"/>
            <p:cNvSpPr txBox="1">
              <a:spLocks noChangeArrowheads="1"/>
            </p:cNvSpPr>
            <p:nvPr/>
          </p:nvSpPr>
          <p:spPr bwMode="auto">
            <a:xfrm>
              <a:off x="4752" y="576"/>
              <a:ext cx="586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sum[P9]</a:t>
              </a:r>
            </a:p>
          </p:txBody>
        </p:sp>
      </p:grpSp>
      <p:sp>
        <p:nvSpPr>
          <p:cNvPr id="1897547" name="Text Box 75"/>
          <p:cNvSpPr txBox="1">
            <a:spLocks noChangeArrowheads="1"/>
          </p:cNvSpPr>
          <p:nvPr/>
        </p:nvSpPr>
        <p:spPr bwMode="auto">
          <a:xfrm>
            <a:off x="8001000" y="1905000"/>
            <a:ext cx="9699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half = 10</a:t>
            </a:r>
          </a:p>
        </p:txBody>
      </p:sp>
      <p:sp>
        <p:nvSpPr>
          <p:cNvPr id="40" name="Date Placeholder 3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03F6E-1A6E-0145-8489-EB62C87392B8}" type="datetime1">
              <a:rPr lang="en-US" smtClean="0"/>
              <a:pPr/>
              <a:t>1/16/11</a:t>
            </a:fld>
            <a:endParaRPr lang="en-US" dirty="0"/>
          </a:p>
        </p:txBody>
      </p:sp>
      <p:sp>
        <p:nvSpPr>
          <p:cNvPr id="41" name="Slide Number Placehold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2" name="Footer Placeholder 4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2010 -- Lecture #19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8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 with 10 Processors</a:t>
            </a:r>
            <a:endParaRPr lang="en-US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3400" y="1828800"/>
            <a:ext cx="7391400" cy="457200"/>
            <a:chOff x="480" y="768"/>
            <a:chExt cx="4656" cy="288"/>
          </a:xfrm>
        </p:grpSpPr>
        <p:sp>
          <p:nvSpPr>
            <p:cNvPr id="1898500" name="Oval 4"/>
            <p:cNvSpPr>
              <a:spLocks noChangeArrowheads="1"/>
            </p:cNvSpPr>
            <p:nvPr/>
          </p:nvSpPr>
          <p:spPr bwMode="auto">
            <a:xfrm>
              <a:off x="490" y="768"/>
              <a:ext cx="290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98501" name="Text Box 5"/>
            <p:cNvSpPr txBox="1">
              <a:spLocks noChangeArrowheads="1"/>
            </p:cNvSpPr>
            <p:nvPr/>
          </p:nvSpPr>
          <p:spPr bwMode="auto">
            <a:xfrm>
              <a:off x="480" y="791"/>
              <a:ext cx="292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P0</a:t>
              </a:r>
            </a:p>
          </p:txBody>
        </p:sp>
        <p:sp>
          <p:nvSpPr>
            <p:cNvPr id="1898502" name="Oval 6"/>
            <p:cNvSpPr>
              <a:spLocks noChangeArrowheads="1"/>
            </p:cNvSpPr>
            <p:nvPr/>
          </p:nvSpPr>
          <p:spPr bwMode="auto">
            <a:xfrm>
              <a:off x="983" y="768"/>
              <a:ext cx="290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98503" name="Text Box 7"/>
            <p:cNvSpPr txBox="1">
              <a:spLocks noChangeArrowheads="1"/>
            </p:cNvSpPr>
            <p:nvPr/>
          </p:nvSpPr>
          <p:spPr bwMode="auto">
            <a:xfrm>
              <a:off x="973" y="791"/>
              <a:ext cx="292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P1</a:t>
              </a:r>
            </a:p>
          </p:txBody>
        </p:sp>
        <p:sp>
          <p:nvSpPr>
            <p:cNvPr id="1898504" name="Oval 8"/>
            <p:cNvSpPr>
              <a:spLocks noChangeArrowheads="1"/>
            </p:cNvSpPr>
            <p:nvPr/>
          </p:nvSpPr>
          <p:spPr bwMode="auto">
            <a:xfrm>
              <a:off x="1466" y="768"/>
              <a:ext cx="290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98505" name="Text Box 9"/>
            <p:cNvSpPr txBox="1">
              <a:spLocks noChangeArrowheads="1"/>
            </p:cNvSpPr>
            <p:nvPr/>
          </p:nvSpPr>
          <p:spPr bwMode="auto">
            <a:xfrm>
              <a:off x="1456" y="791"/>
              <a:ext cx="292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P2</a:t>
              </a:r>
            </a:p>
          </p:txBody>
        </p:sp>
        <p:sp>
          <p:nvSpPr>
            <p:cNvPr id="1898506" name="Oval 10"/>
            <p:cNvSpPr>
              <a:spLocks noChangeArrowheads="1"/>
            </p:cNvSpPr>
            <p:nvPr/>
          </p:nvSpPr>
          <p:spPr bwMode="auto">
            <a:xfrm>
              <a:off x="1949" y="768"/>
              <a:ext cx="290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98507" name="Text Box 11"/>
            <p:cNvSpPr txBox="1">
              <a:spLocks noChangeArrowheads="1"/>
            </p:cNvSpPr>
            <p:nvPr/>
          </p:nvSpPr>
          <p:spPr bwMode="auto">
            <a:xfrm>
              <a:off x="1939" y="791"/>
              <a:ext cx="292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P3</a:t>
              </a:r>
            </a:p>
          </p:txBody>
        </p:sp>
        <p:sp>
          <p:nvSpPr>
            <p:cNvPr id="1898508" name="Oval 12"/>
            <p:cNvSpPr>
              <a:spLocks noChangeArrowheads="1"/>
            </p:cNvSpPr>
            <p:nvPr/>
          </p:nvSpPr>
          <p:spPr bwMode="auto">
            <a:xfrm>
              <a:off x="2432" y="768"/>
              <a:ext cx="289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98509" name="Text Box 13"/>
            <p:cNvSpPr txBox="1">
              <a:spLocks noChangeArrowheads="1"/>
            </p:cNvSpPr>
            <p:nvPr/>
          </p:nvSpPr>
          <p:spPr bwMode="auto">
            <a:xfrm>
              <a:off x="2422" y="791"/>
              <a:ext cx="292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P4</a:t>
              </a:r>
            </a:p>
          </p:txBody>
        </p:sp>
        <p:sp>
          <p:nvSpPr>
            <p:cNvPr id="1898510" name="Oval 14"/>
            <p:cNvSpPr>
              <a:spLocks noChangeArrowheads="1"/>
            </p:cNvSpPr>
            <p:nvPr/>
          </p:nvSpPr>
          <p:spPr bwMode="auto">
            <a:xfrm>
              <a:off x="2915" y="768"/>
              <a:ext cx="289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98511" name="Text Box 15"/>
            <p:cNvSpPr txBox="1">
              <a:spLocks noChangeArrowheads="1"/>
            </p:cNvSpPr>
            <p:nvPr/>
          </p:nvSpPr>
          <p:spPr bwMode="auto">
            <a:xfrm>
              <a:off x="2905" y="791"/>
              <a:ext cx="292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P5</a:t>
              </a:r>
            </a:p>
          </p:txBody>
        </p:sp>
        <p:sp>
          <p:nvSpPr>
            <p:cNvPr id="1898512" name="Oval 16"/>
            <p:cNvSpPr>
              <a:spLocks noChangeArrowheads="1"/>
            </p:cNvSpPr>
            <p:nvPr/>
          </p:nvSpPr>
          <p:spPr bwMode="auto">
            <a:xfrm>
              <a:off x="3398" y="768"/>
              <a:ext cx="289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98513" name="Text Box 17"/>
            <p:cNvSpPr txBox="1">
              <a:spLocks noChangeArrowheads="1"/>
            </p:cNvSpPr>
            <p:nvPr/>
          </p:nvSpPr>
          <p:spPr bwMode="auto">
            <a:xfrm>
              <a:off x="3387" y="791"/>
              <a:ext cx="292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P6</a:t>
              </a:r>
            </a:p>
          </p:txBody>
        </p:sp>
        <p:sp>
          <p:nvSpPr>
            <p:cNvPr id="1898514" name="Oval 18"/>
            <p:cNvSpPr>
              <a:spLocks noChangeArrowheads="1"/>
            </p:cNvSpPr>
            <p:nvPr/>
          </p:nvSpPr>
          <p:spPr bwMode="auto">
            <a:xfrm>
              <a:off x="3880" y="768"/>
              <a:ext cx="290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98515" name="Text Box 19"/>
            <p:cNvSpPr txBox="1">
              <a:spLocks noChangeArrowheads="1"/>
            </p:cNvSpPr>
            <p:nvPr/>
          </p:nvSpPr>
          <p:spPr bwMode="auto">
            <a:xfrm>
              <a:off x="3870" y="791"/>
              <a:ext cx="292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P7</a:t>
              </a:r>
            </a:p>
          </p:txBody>
        </p:sp>
        <p:sp>
          <p:nvSpPr>
            <p:cNvPr id="1898516" name="Oval 20"/>
            <p:cNvSpPr>
              <a:spLocks noChangeArrowheads="1"/>
            </p:cNvSpPr>
            <p:nvPr/>
          </p:nvSpPr>
          <p:spPr bwMode="auto">
            <a:xfrm>
              <a:off x="4363" y="768"/>
              <a:ext cx="290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98517" name="Text Box 21"/>
            <p:cNvSpPr txBox="1">
              <a:spLocks noChangeArrowheads="1"/>
            </p:cNvSpPr>
            <p:nvPr/>
          </p:nvSpPr>
          <p:spPr bwMode="auto">
            <a:xfrm>
              <a:off x="4353" y="791"/>
              <a:ext cx="292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P8</a:t>
              </a:r>
            </a:p>
          </p:txBody>
        </p:sp>
        <p:sp>
          <p:nvSpPr>
            <p:cNvPr id="1898518" name="Oval 22"/>
            <p:cNvSpPr>
              <a:spLocks noChangeArrowheads="1"/>
            </p:cNvSpPr>
            <p:nvPr/>
          </p:nvSpPr>
          <p:spPr bwMode="auto">
            <a:xfrm>
              <a:off x="4846" y="768"/>
              <a:ext cx="290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98519" name="Text Box 23"/>
            <p:cNvSpPr txBox="1">
              <a:spLocks noChangeArrowheads="1"/>
            </p:cNvSpPr>
            <p:nvPr/>
          </p:nvSpPr>
          <p:spPr bwMode="auto">
            <a:xfrm>
              <a:off x="4836" y="791"/>
              <a:ext cx="292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P9</a:t>
              </a:r>
            </a:p>
          </p:txBody>
        </p:sp>
      </p:grp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228600" y="1219200"/>
            <a:ext cx="8016875" cy="336550"/>
            <a:chOff x="288" y="576"/>
            <a:chExt cx="5050" cy="212"/>
          </a:xfrm>
        </p:grpSpPr>
        <p:sp>
          <p:nvSpPr>
            <p:cNvPr id="1898521" name="Text Box 25"/>
            <p:cNvSpPr txBox="1">
              <a:spLocks noChangeArrowheads="1"/>
            </p:cNvSpPr>
            <p:nvPr/>
          </p:nvSpPr>
          <p:spPr bwMode="auto">
            <a:xfrm>
              <a:off x="288" y="576"/>
              <a:ext cx="586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sum[P0]</a:t>
              </a:r>
            </a:p>
          </p:txBody>
        </p:sp>
        <p:sp>
          <p:nvSpPr>
            <p:cNvPr id="1898522" name="Text Box 26"/>
            <p:cNvSpPr txBox="1">
              <a:spLocks noChangeArrowheads="1"/>
            </p:cNvSpPr>
            <p:nvPr/>
          </p:nvSpPr>
          <p:spPr bwMode="auto">
            <a:xfrm>
              <a:off x="768" y="576"/>
              <a:ext cx="586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sum[P1]</a:t>
              </a:r>
            </a:p>
          </p:txBody>
        </p:sp>
        <p:sp>
          <p:nvSpPr>
            <p:cNvPr id="1898523" name="Text Box 27"/>
            <p:cNvSpPr txBox="1">
              <a:spLocks noChangeArrowheads="1"/>
            </p:cNvSpPr>
            <p:nvPr/>
          </p:nvSpPr>
          <p:spPr bwMode="auto">
            <a:xfrm>
              <a:off x="1248" y="576"/>
              <a:ext cx="586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sum[P2]</a:t>
              </a:r>
            </a:p>
          </p:txBody>
        </p:sp>
        <p:sp>
          <p:nvSpPr>
            <p:cNvPr id="1898524" name="Text Box 28"/>
            <p:cNvSpPr txBox="1">
              <a:spLocks noChangeArrowheads="1"/>
            </p:cNvSpPr>
            <p:nvPr/>
          </p:nvSpPr>
          <p:spPr bwMode="auto">
            <a:xfrm>
              <a:off x="1776" y="576"/>
              <a:ext cx="586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sum[P3]</a:t>
              </a:r>
            </a:p>
          </p:txBody>
        </p:sp>
        <p:sp>
          <p:nvSpPr>
            <p:cNvPr id="1898525" name="Text Box 29"/>
            <p:cNvSpPr txBox="1">
              <a:spLocks noChangeArrowheads="1"/>
            </p:cNvSpPr>
            <p:nvPr/>
          </p:nvSpPr>
          <p:spPr bwMode="auto">
            <a:xfrm>
              <a:off x="2256" y="576"/>
              <a:ext cx="586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sum[P4]</a:t>
              </a:r>
            </a:p>
          </p:txBody>
        </p:sp>
        <p:sp>
          <p:nvSpPr>
            <p:cNvPr id="1898526" name="Text Box 30"/>
            <p:cNvSpPr txBox="1">
              <a:spLocks noChangeArrowheads="1"/>
            </p:cNvSpPr>
            <p:nvPr/>
          </p:nvSpPr>
          <p:spPr bwMode="auto">
            <a:xfrm>
              <a:off x="2736" y="576"/>
              <a:ext cx="586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sum[P5]</a:t>
              </a:r>
            </a:p>
          </p:txBody>
        </p:sp>
        <p:sp>
          <p:nvSpPr>
            <p:cNvPr id="1898527" name="Text Box 31"/>
            <p:cNvSpPr txBox="1">
              <a:spLocks noChangeArrowheads="1"/>
            </p:cNvSpPr>
            <p:nvPr/>
          </p:nvSpPr>
          <p:spPr bwMode="auto">
            <a:xfrm>
              <a:off x="3216" y="576"/>
              <a:ext cx="586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sum[P6]</a:t>
              </a:r>
            </a:p>
          </p:txBody>
        </p:sp>
        <p:sp>
          <p:nvSpPr>
            <p:cNvPr id="1898528" name="Text Box 32"/>
            <p:cNvSpPr txBox="1">
              <a:spLocks noChangeArrowheads="1"/>
            </p:cNvSpPr>
            <p:nvPr/>
          </p:nvSpPr>
          <p:spPr bwMode="auto">
            <a:xfrm>
              <a:off x="3744" y="576"/>
              <a:ext cx="586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sum[P7]</a:t>
              </a:r>
            </a:p>
          </p:txBody>
        </p:sp>
        <p:sp>
          <p:nvSpPr>
            <p:cNvPr id="1898529" name="Text Box 33"/>
            <p:cNvSpPr txBox="1">
              <a:spLocks noChangeArrowheads="1"/>
            </p:cNvSpPr>
            <p:nvPr/>
          </p:nvSpPr>
          <p:spPr bwMode="auto">
            <a:xfrm>
              <a:off x="4224" y="576"/>
              <a:ext cx="586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sum[P8]</a:t>
              </a:r>
            </a:p>
          </p:txBody>
        </p:sp>
        <p:sp>
          <p:nvSpPr>
            <p:cNvPr id="1898530" name="Text Box 34"/>
            <p:cNvSpPr txBox="1">
              <a:spLocks noChangeArrowheads="1"/>
            </p:cNvSpPr>
            <p:nvPr/>
          </p:nvSpPr>
          <p:spPr bwMode="auto">
            <a:xfrm>
              <a:off x="4752" y="576"/>
              <a:ext cx="586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sum[P9]</a:t>
              </a:r>
            </a:p>
          </p:txBody>
        </p:sp>
      </p:grpSp>
      <p:grpSp>
        <p:nvGrpSpPr>
          <p:cNvPr id="4" name="Group 74"/>
          <p:cNvGrpSpPr>
            <a:grpSpLocks/>
          </p:cNvGrpSpPr>
          <p:nvPr/>
        </p:nvGrpSpPr>
        <p:grpSpPr bwMode="auto">
          <a:xfrm>
            <a:off x="533400" y="3962400"/>
            <a:ext cx="476250" cy="457200"/>
            <a:chOff x="336" y="2496"/>
            <a:chExt cx="300" cy="288"/>
          </a:xfrm>
        </p:grpSpPr>
        <p:sp>
          <p:nvSpPr>
            <p:cNvPr id="1898531" name="Oval 35"/>
            <p:cNvSpPr>
              <a:spLocks noChangeArrowheads="1"/>
            </p:cNvSpPr>
            <p:nvPr/>
          </p:nvSpPr>
          <p:spPr bwMode="auto">
            <a:xfrm>
              <a:off x="346" y="2496"/>
              <a:ext cx="290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98532" name="Text Box 36"/>
            <p:cNvSpPr txBox="1">
              <a:spLocks noChangeArrowheads="1"/>
            </p:cNvSpPr>
            <p:nvPr/>
          </p:nvSpPr>
          <p:spPr bwMode="auto">
            <a:xfrm>
              <a:off x="336" y="2519"/>
              <a:ext cx="292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P0</a:t>
              </a:r>
            </a:p>
          </p:txBody>
        </p:sp>
      </p:grpSp>
      <p:grpSp>
        <p:nvGrpSpPr>
          <p:cNvPr id="5" name="Group 72"/>
          <p:cNvGrpSpPr>
            <a:grpSpLocks/>
          </p:cNvGrpSpPr>
          <p:nvPr/>
        </p:nvGrpSpPr>
        <p:grpSpPr bwMode="auto">
          <a:xfrm>
            <a:off x="533400" y="2895600"/>
            <a:ext cx="3581400" cy="457200"/>
            <a:chOff x="336" y="1824"/>
            <a:chExt cx="2256" cy="288"/>
          </a:xfrm>
        </p:grpSpPr>
        <p:sp>
          <p:nvSpPr>
            <p:cNvPr id="1898533" name="Oval 37"/>
            <p:cNvSpPr>
              <a:spLocks noChangeArrowheads="1"/>
            </p:cNvSpPr>
            <p:nvPr/>
          </p:nvSpPr>
          <p:spPr bwMode="auto">
            <a:xfrm>
              <a:off x="346" y="1824"/>
              <a:ext cx="290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98534" name="Text Box 38"/>
            <p:cNvSpPr txBox="1">
              <a:spLocks noChangeArrowheads="1"/>
            </p:cNvSpPr>
            <p:nvPr/>
          </p:nvSpPr>
          <p:spPr bwMode="auto">
            <a:xfrm>
              <a:off x="336" y="1847"/>
              <a:ext cx="292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P0</a:t>
              </a:r>
            </a:p>
          </p:txBody>
        </p:sp>
        <p:sp>
          <p:nvSpPr>
            <p:cNvPr id="1898535" name="Oval 39"/>
            <p:cNvSpPr>
              <a:spLocks noChangeArrowheads="1"/>
            </p:cNvSpPr>
            <p:nvPr/>
          </p:nvSpPr>
          <p:spPr bwMode="auto">
            <a:xfrm>
              <a:off x="862" y="1824"/>
              <a:ext cx="290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98536" name="Text Box 40"/>
            <p:cNvSpPr txBox="1">
              <a:spLocks noChangeArrowheads="1"/>
            </p:cNvSpPr>
            <p:nvPr/>
          </p:nvSpPr>
          <p:spPr bwMode="auto">
            <a:xfrm>
              <a:off x="852" y="1847"/>
              <a:ext cx="292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P1</a:t>
              </a:r>
            </a:p>
          </p:txBody>
        </p:sp>
        <p:sp>
          <p:nvSpPr>
            <p:cNvPr id="1898537" name="Oval 41"/>
            <p:cNvSpPr>
              <a:spLocks noChangeArrowheads="1"/>
            </p:cNvSpPr>
            <p:nvPr/>
          </p:nvSpPr>
          <p:spPr bwMode="auto">
            <a:xfrm>
              <a:off x="1354" y="1824"/>
              <a:ext cx="290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98538" name="Text Box 42"/>
            <p:cNvSpPr txBox="1">
              <a:spLocks noChangeArrowheads="1"/>
            </p:cNvSpPr>
            <p:nvPr/>
          </p:nvSpPr>
          <p:spPr bwMode="auto">
            <a:xfrm>
              <a:off x="1344" y="1847"/>
              <a:ext cx="292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P2</a:t>
              </a:r>
            </a:p>
          </p:txBody>
        </p:sp>
        <p:sp>
          <p:nvSpPr>
            <p:cNvPr id="1898539" name="Oval 43"/>
            <p:cNvSpPr>
              <a:spLocks noChangeArrowheads="1"/>
            </p:cNvSpPr>
            <p:nvPr/>
          </p:nvSpPr>
          <p:spPr bwMode="auto">
            <a:xfrm>
              <a:off x="1834" y="1824"/>
              <a:ext cx="290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98540" name="Text Box 44"/>
            <p:cNvSpPr txBox="1">
              <a:spLocks noChangeArrowheads="1"/>
            </p:cNvSpPr>
            <p:nvPr/>
          </p:nvSpPr>
          <p:spPr bwMode="auto">
            <a:xfrm>
              <a:off x="1824" y="1847"/>
              <a:ext cx="292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P3</a:t>
              </a:r>
            </a:p>
          </p:txBody>
        </p:sp>
        <p:sp>
          <p:nvSpPr>
            <p:cNvPr id="1898541" name="Oval 45"/>
            <p:cNvSpPr>
              <a:spLocks noChangeArrowheads="1"/>
            </p:cNvSpPr>
            <p:nvPr/>
          </p:nvSpPr>
          <p:spPr bwMode="auto">
            <a:xfrm>
              <a:off x="2302" y="1824"/>
              <a:ext cx="290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98542" name="Text Box 46"/>
            <p:cNvSpPr txBox="1">
              <a:spLocks noChangeArrowheads="1"/>
            </p:cNvSpPr>
            <p:nvPr/>
          </p:nvSpPr>
          <p:spPr bwMode="auto">
            <a:xfrm>
              <a:off x="2292" y="1847"/>
              <a:ext cx="292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P4</a:t>
              </a:r>
            </a:p>
          </p:txBody>
        </p:sp>
      </p:grpSp>
      <p:sp>
        <p:nvSpPr>
          <p:cNvPr id="1898543" name="Line 47"/>
          <p:cNvSpPr>
            <a:spLocks noChangeShapeType="1"/>
          </p:cNvSpPr>
          <p:nvPr/>
        </p:nvSpPr>
        <p:spPr bwMode="auto">
          <a:xfrm>
            <a:off x="762000" y="22860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898544" name="Line 48"/>
          <p:cNvSpPr>
            <a:spLocks noChangeShapeType="1"/>
          </p:cNvSpPr>
          <p:nvPr/>
        </p:nvSpPr>
        <p:spPr bwMode="auto">
          <a:xfrm>
            <a:off x="1600200" y="22860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898545" name="Line 49"/>
          <p:cNvSpPr>
            <a:spLocks noChangeShapeType="1"/>
          </p:cNvSpPr>
          <p:nvPr/>
        </p:nvSpPr>
        <p:spPr bwMode="auto">
          <a:xfrm>
            <a:off x="2362200" y="22860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898546" name="Line 50"/>
          <p:cNvSpPr>
            <a:spLocks noChangeShapeType="1"/>
          </p:cNvSpPr>
          <p:nvPr/>
        </p:nvSpPr>
        <p:spPr bwMode="auto">
          <a:xfrm>
            <a:off x="3124200" y="22860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898547" name="Line 51"/>
          <p:cNvSpPr>
            <a:spLocks noChangeShapeType="1"/>
          </p:cNvSpPr>
          <p:nvPr/>
        </p:nvSpPr>
        <p:spPr bwMode="auto">
          <a:xfrm>
            <a:off x="3886200" y="22860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898548" name="Line 52"/>
          <p:cNvSpPr>
            <a:spLocks noChangeShapeType="1"/>
          </p:cNvSpPr>
          <p:nvPr/>
        </p:nvSpPr>
        <p:spPr bwMode="auto">
          <a:xfrm flipH="1">
            <a:off x="762000" y="2286000"/>
            <a:ext cx="38100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898549" name="Line 53"/>
          <p:cNvSpPr>
            <a:spLocks noChangeShapeType="1"/>
          </p:cNvSpPr>
          <p:nvPr/>
        </p:nvSpPr>
        <p:spPr bwMode="auto">
          <a:xfrm flipH="1">
            <a:off x="1600200" y="2286000"/>
            <a:ext cx="38100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898550" name="Line 54"/>
          <p:cNvSpPr>
            <a:spLocks noChangeShapeType="1"/>
          </p:cNvSpPr>
          <p:nvPr/>
        </p:nvSpPr>
        <p:spPr bwMode="auto">
          <a:xfrm flipH="1">
            <a:off x="2362200" y="2286000"/>
            <a:ext cx="38100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898551" name="Line 55"/>
          <p:cNvSpPr>
            <a:spLocks noChangeShapeType="1"/>
          </p:cNvSpPr>
          <p:nvPr/>
        </p:nvSpPr>
        <p:spPr bwMode="auto">
          <a:xfrm flipH="1">
            <a:off x="3124200" y="2286000"/>
            <a:ext cx="38100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898552" name="Line 56"/>
          <p:cNvSpPr>
            <a:spLocks noChangeShapeType="1"/>
          </p:cNvSpPr>
          <p:nvPr/>
        </p:nvSpPr>
        <p:spPr bwMode="auto">
          <a:xfrm flipH="1">
            <a:off x="3886200" y="2286000"/>
            <a:ext cx="38100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898553" name="Text Box 57"/>
          <p:cNvSpPr txBox="1">
            <a:spLocks noChangeArrowheads="1"/>
          </p:cNvSpPr>
          <p:nvPr/>
        </p:nvSpPr>
        <p:spPr bwMode="auto">
          <a:xfrm>
            <a:off x="8001000" y="1905000"/>
            <a:ext cx="9699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half = 10</a:t>
            </a:r>
          </a:p>
        </p:txBody>
      </p:sp>
      <p:sp>
        <p:nvSpPr>
          <p:cNvPr id="1898554" name="Text Box 58"/>
          <p:cNvSpPr txBox="1">
            <a:spLocks noChangeArrowheads="1"/>
          </p:cNvSpPr>
          <p:nvPr/>
        </p:nvSpPr>
        <p:spPr bwMode="auto">
          <a:xfrm>
            <a:off x="7981950" y="2895600"/>
            <a:ext cx="8572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half = 5</a:t>
            </a:r>
          </a:p>
        </p:txBody>
      </p:sp>
      <p:grpSp>
        <p:nvGrpSpPr>
          <p:cNvPr id="6" name="Group 73"/>
          <p:cNvGrpSpPr>
            <a:grpSpLocks/>
          </p:cNvGrpSpPr>
          <p:nvPr/>
        </p:nvGrpSpPr>
        <p:grpSpPr bwMode="auto">
          <a:xfrm>
            <a:off x="762000" y="3352800"/>
            <a:ext cx="3124200" cy="609600"/>
            <a:chOff x="480" y="2112"/>
            <a:chExt cx="1968" cy="384"/>
          </a:xfrm>
        </p:grpSpPr>
        <p:sp>
          <p:nvSpPr>
            <p:cNvPr id="1898555" name="Line 59"/>
            <p:cNvSpPr>
              <a:spLocks noChangeShapeType="1"/>
            </p:cNvSpPr>
            <p:nvPr/>
          </p:nvSpPr>
          <p:spPr bwMode="auto">
            <a:xfrm>
              <a:off x="480" y="2112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98556" name="Line 60"/>
            <p:cNvSpPr>
              <a:spLocks noChangeShapeType="1"/>
            </p:cNvSpPr>
            <p:nvPr/>
          </p:nvSpPr>
          <p:spPr bwMode="auto">
            <a:xfrm flipH="1">
              <a:off x="480" y="2112"/>
              <a:ext cx="1968" cy="384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7" name="Group 76"/>
          <p:cNvGrpSpPr>
            <a:grpSpLocks/>
          </p:cNvGrpSpPr>
          <p:nvPr/>
        </p:nvGrpSpPr>
        <p:grpSpPr bwMode="auto">
          <a:xfrm>
            <a:off x="1371600" y="3962400"/>
            <a:ext cx="476250" cy="457200"/>
            <a:chOff x="864" y="2496"/>
            <a:chExt cx="300" cy="288"/>
          </a:xfrm>
        </p:grpSpPr>
        <p:sp>
          <p:nvSpPr>
            <p:cNvPr id="1898557" name="Oval 61"/>
            <p:cNvSpPr>
              <a:spLocks noChangeArrowheads="1"/>
            </p:cNvSpPr>
            <p:nvPr/>
          </p:nvSpPr>
          <p:spPr bwMode="auto">
            <a:xfrm>
              <a:off x="874" y="2496"/>
              <a:ext cx="290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98558" name="Text Box 62"/>
            <p:cNvSpPr txBox="1">
              <a:spLocks noChangeArrowheads="1"/>
            </p:cNvSpPr>
            <p:nvPr/>
          </p:nvSpPr>
          <p:spPr bwMode="auto">
            <a:xfrm>
              <a:off x="864" y="2519"/>
              <a:ext cx="292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P1</a:t>
              </a:r>
            </a:p>
          </p:txBody>
        </p:sp>
      </p:grpSp>
      <p:sp>
        <p:nvSpPr>
          <p:cNvPr id="1898559" name="Line 63"/>
          <p:cNvSpPr>
            <a:spLocks noChangeShapeType="1"/>
          </p:cNvSpPr>
          <p:nvPr/>
        </p:nvSpPr>
        <p:spPr bwMode="auto">
          <a:xfrm>
            <a:off x="1600200" y="33528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898560" name="Text Box 64"/>
          <p:cNvSpPr txBox="1">
            <a:spLocks noChangeArrowheads="1"/>
          </p:cNvSpPr>
          <p:nvPr/>
        </p:nvSpPr>
        <p:spPr bwMode="auto">
          <a:xfrm>
            <a:off x="7924800" y="4038600"/>
            <a:ext cx="8572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half = 2</a:t>
            </a:r>
          </a:p>
        </p:txBody>
      </p:sp>
      <p:sp>
        <p:nvSpPr>
          <p:cNvPr id="1898561" name="Line 65"/>
          <p:cNvSpPr>
            <a:spLocks noChangeShapeType="1"/>
          </p:cNvSpPr>
          <p:nvPr/>
        </p:nvSpPr>
        <p:spPr bwMode="auto">
          <a:xfrm flipH="1">
            <a:off x="1600200" y="3352800"/>
            <a:ext cx="16002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898562" name="Line 66"/>
          <p:cNvSpPr>
            <a:spLocks noChangeShapeType="1"/>
          </p:cNvSpPr>
          <p:nvPr/>
        </p:nvSpPr>
        <p:spPr bwMode="auto">
          <a:xfrm flipH="1">
            <a:off x="762000" y="3352800"/>
            <a:ext cx="16002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7"/>
          <p:cNvGrpSpPr>
            <a:grpSpLocks/>
          </p:cNvGrpSpPr>
          <p:nvPr/>
        </p:nvGrpSpPr>
        <p:grpSpPr bwMode="auto">
          <a:xfrm>
            <a:off x="533400" y="5029200"/>
            <a:ext cx="476250" cy="457200"/>
            <a:chOff x="336" y="3168"/>
            <a:chExt cx="300" cy="288"/>
          </a:xfrm>
        </p:grpSpPr>
        <p:sp>
          <p:nvSpPr>
            <p:cNvPr id="1898563" name="Oval 67"/>
            <p:cNvSpPr>
              <a:spLocks noChangeArrowheads="1"/>
            </p:cNvSpPr>
            <p:nvPr/>
          </p:nvSpPr>
          <p:spPr bwMode="auto">
            <a:xfrm>
              <a:off x="346" y="3168"/>
              <a:ext cx="290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98564" name="Text Box 68"/>
            <p:cNvSpPr txBox="1">
              <a:spLocks noChangeArrowheads="1"/>
            </p:cNvSpPr>
            <p:nvPr/>
          </p:nvSpPr>
          <p:spPr bwMode="auto">
            <a:xfrm>
              <a:off x="336" y="3191"/>
              <a:ext cx="292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P0</a:t>
              </a:r>
            </a:p>
          </p:txBody>
        </p:sp>
      </p:grpSp>
      <p:sp>
        <p:nvSpPr>
          <p:cNvPr id="1898565" name="Line 69"/>
          <p:cNvSpPr>
            <a:spLocks noChangeShapeType="1"/>
          </p:cNvSpPr>
          <p:nvPr/>
        </p:nvSpPr>
        <p:spPr bwMode="auto">
          <a:xfrm>
            <a:off x="762000" y="44196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898566" name="Line 70"/>
          <p:cNvSpPr>
            <a:spLocks noChangeShapeType="1"/>
          </p:cNvSpPr>
          <p:nvPr/>
        </p:nvSpPr>
        <p:spPr bwMode="auto">
          <a:xfrm flipH="1">
            <a:off x="762000" y="4419600"/>
            <a:ext cx="8382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898567" name="Text Box 71"/>
          <p:cNvSpPr txBox="1">
            <a:spLocks noChangeArrowheads="1"/>
          </p:cNvSpPr>
          <p:nvPr/>
        </p:nvSpPr>
        <p:spPr bwMode="auto">
          <a:xfrm>
            <a:off x="7924800" y="4953000"/>
            <a:ext cx="8572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half = 1</a:t>
            </a:r>
          </a:p>
        </p:txBody>
      </p:sp>
      <p:sp>
        <p:nvSpPr>
          <p:cNvPr id="1898571" name="Line 75"/>
          <p:cNvSpPr>
            <a:spLocks noChangeShapeType="1"/>
          </p:cNvSpPr>
          <p:nvPr/>
        </p:nvSpPr>
        <p:spPr bwMode="auto">
          <a:xfrm>
            <a:off x="762000" y="33528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82" name="Date Placeholder 8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1C66B-79D6-E94F-A7A0-A82AFAFA045E}" type="datetime1">
              <a:rPr lang="en-US" smtClean="0"/>
              <a:pPr/>
              <a:t>1/16/11</a:t>
            </a:fld>
            <a:endParaRPr lang="en-US" dirty="0"/>
          </a:p>
        </p:txBody>
      </p:sp>
      <p:sp>
        <p:nvSpPr>
          <p:cNvPr id="83" name="Slide Number Placeholder 8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4" name="Footer Placeholder 8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2010 -- Lecture #19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8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8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898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8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898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8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898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898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8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898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898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8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898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8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898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8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898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8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898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8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8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1898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8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1898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8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1898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8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1898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8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8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1898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8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1898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8543" grpId="0" animBg="1"/>
      <p:bldP spid="1898544" grpId="0" animBg="1"/>
      <p:bldP spid="1898545" grpId="0" animBg="1"/>
      <p:bldP spid="1898546" grpId="0" animBg="1"/>
      <p:bldP spid="1898547" grpId="0" animBg="1"/>
      <p:bldP spid="1898548" grpId="0" animBg="1"/>
      <p:bldP spid="1898549" grpId="0" animBg="1"/>
      <p:bldP spid="1898550" grpId="0" animBg="1"/>
      <p:bldP spid="1898551" grpId="0" animBg="1"/>
      <p:bldP spid="1898552" grpId="0" animBg="1"/>
      <p:bldP spid="1898554" grpId="0"/>
      <p:bldP spid="1898559" grpId="0" animBg="1"/>
      <p:bldP spid="1898560" grpId="0"/>
      <p:bldP spid="1898561" grpId="0" animBg="1"/>
      <p:bldP spid="1898562" grpId="0" animBg="1"/>
      <p:bldP spid="1898565" grpId="0" animBg="1"/>
      <p:bldP spid="1898566" grpId="0" animBg="1"/>
      <p:bldP spid="1898567" grpId="0"/>
      <p:bldP spid="189857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Memory and Caches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97001"/>
            <a:ext cx="8229600" cy="2209800"/>
          </a:xfrm>
        </p:spPr>
        <p:txBody>
          <a:bodyPr/>
          <a:lstStyle/>
          <a:p>
            <a:r>
              <a:rPr lang="en-US" dirty="0" smtClean="0"/>
              <a:t>What if? </a:t>
            </a:r>
          </a:p>
          <a:p>
            <a:pPr lvl="1"/>
            <a:r>
              <a:rPr lang="en-US" dirty="0" smtClean="0"/>
              <a:t>Processors 1 and 2 read Memory[1000] (value  20)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C6CB3-C6D5-5C46-AED0-87C1F1639346}" type="datetime1">
              <a:rPr lang="en-US" smtClean="0"/>
              <a:pPr/>
              <a:t>1/16/11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2010 -- Lecture #19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15</a:t>
            </a:fld>
            <a:endParaRPr lang="en-US" dirty="0"/>
          </a:p>
        </p:txBody>
      </p:sp>
      <p:grpSp>
        <p:nvGrpSpPr>
          <p:cNvPr id="7" name="Group 63"/>
          <p:cNvGrpSpPr/>
          <p:nvPr/>
        </p:nvGrpSpPr>
        <p:grpSpPr>
          <a:xfrm>
            <a:off x="1591731" y="3733799"/>
            <a:ext cx="5334000" cy="2514600"/>
            <a:chOff x="1524000" y="1066800"/>
            <a:chExt cx="5638800" cy="3048000"/>
          </a:xfrm>
        </p:grpSpPr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1524000" y="1066800"/>
              <a:ext cx="1295400" cy="609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1584325" y="1203325"/>
              <a:ext cx="1176338" cy="3365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 dirty="0">
                  <a:solidFill>
                    <a:schemeClr val="tx1"/>
                  </a:solidFill>
                </a:rPr>
                <a:t>Processor</a:t>
              </a: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3200400" y="1066800"/>
              <a:ext cx="1295400" cy="609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5867400" y="1066800"/>
              <a:ext cx="1295400" cy="609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3276600" y="1219200"/>
              <a:ext cx="1176338" cy="3365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 dirty="0">
                  <a:solidFill>
                    <a:schemeClr val="tx1"/>
                  </a:solidFill>
                </a:rPr>
                <a:t>Processor</a:t>
              </a:r>
            </a:p>
          </p:txBody>
        </p:sp>
        <p:sp>
          <p:nvSpPr>
            <p:cNvPr id="13" name="Text Box 10"/>
            <p:cNvSpPr txBox="1">
              <a:spLocks noChangeArrowheads="1"/>
            </p:cNvSpPr>
            <p:nvPr/>
          </p:nvSpPr>
          <p:spPr bwMode="auto">
            <a:xfrm>
              <a:off x="5943600" y="1219200"/>
              <a:ext cx="1176338" cy="3365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 dirty="0">
                  <a:solidFill>
                    <a:schemeClr val="tx1"/>
                  </a:solidFill>
                </a:rPr>
                <a:t>Processor</a:t>
              </a:r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>
              <a:off x="1524000" y="1981200"/>
              <a:ext cx="12954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5" name="Rectangle 12"/>
            <p:cNvSpPr>
              <a:spLocks noChangeArrowheads="1"/>
            </p:cNvSpPr>
            <p:nvPr/>
          </p:nvSpPr>
          <p:spPr bwMode="auto">
            <a:xfrm>
              <a:off x="3200400" y="1981200"/>
              <a:ext cx="12954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6" name="Rectangle 13"/>
            <p:cNvSpPr>
              <a:spLocks noChangeArrowheads="1"/>
            </p:cNvSpPr>
            <p:nvPr/>
          </p:nvSpPr>
          <p:spPr bwMode="auto">
            <a:xfrm>
              <a:off x="5867400" y="1981200"/>
              <a:ext cx="12954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7" name="Text Box 14"/>
            <p:cNvSpPr txBox="1">
              <a:spLocks noChangeArrowheads="1"/>
            </p:cNvSpPr>
            <p:nvPr/>
          </p:nvSpPr>
          <p:spPr bwMode="auto">
            <a:xfrm>
              <a:off x="1752600" y="2057400"/>
              <a:ext cx="792163" cy="3365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 dirty="0">
                  <a:solidFill>
                    <a:schemeClr val="tx1"/>
                  </a:solidFill>
                </a:rPr>
                <a:t>Cache</a:t>
              </a:r>
            </a:p>
          </p:txBody>
        </p:sp>
        <p:sp>
          <p:nvSpPr>
            <p:cNvPr id="18" name="Text Box 15"/>
            <p:cNvSpPr txBox="1">
              <a:spLocks noChangeArrowheads="1"/>
            </p:cNvSpPr>
            <p:nvPr/>
          </p:nvSpPr>
          <p:spPr bwMode="auto">
            <a:xfrm>
              <a:off x="3429000" y="2057400"/>
              <a:ext cx="792163" cy="3365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 dirty="0">
                  <a:solidFill>
                    <a:schemeClr val="tx1"/>
                  </a:solidFill>
                </a:rPr>
                <a:t>Cache</a:t>
              </a:r>
            </a:p>
          </p:txBody>
        </p:sp>
        <p:sp>
          <p:nvSpPr>
            <p:cNvPr id="19" name="Text Box 16"/>
            <p:cNvSpPr txBox="1">
              <a:spLocks noChangeArrowheads="1"/>
            </p:cNvSpPr>
            <p:nvPr/>
          </p:nvSpPr>
          <p:spPr bwMode="auto">
            <a:xfrm>
              <a:off x="6172200" y="2057400"/>
              <a:ext cx="792163" cy="3365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 dirty="0">
                  <a:solidFill>
                    <a:schemeClr val="tx1"/>
                  </a:solidFill>
                </a:rPr>
                <a:t>Cache</a:t>
              </a:r>
            </a:p>
          </p:txBody>
        </p:sp>
        <p:sp>
          <p:nvSpPr>
            <p:cNvPr id="20" name="Rectangle 17"/>
            <p:cNvSpPr>
              <a:spLocks noChangeArrowheads="1"/>
            </p:cNvSpPr>
            <p:nvPr/>
          </p:nvSpPr>
          <p:spPr bwMode="auto">
            <a:xfrm>
              <a:off x="1524000" y="2895600"/>
              <a:ext cx="5638800" cy="304800"/>
            </a:xfrm>
            <a:prstGeom prst="rect">
              <a:avLst/>
            </a:prstGeom>
            <a:noFill/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b="1" dirty="0" smtClean="0">
                  <a:solidFill>
                    <a:schemeClr val="tx1"/>
                  </a:solidFill>
                </a:rPr>
                <a:t>Interconnection Network</a:t>
              </a:r>
              <a:endParaRPr 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ectangle 18"/>
            <p:cNvSpPr>
              <a:spLocks noChangeArrowheads="1"/>
            </p:cNvSpPr>
            <p:nvPr/>
          </p:nvSpPr>
          <p:spPr bwMode="auto">
            <a:xfrm>
              <a:off x="2590800" y="3581400"/>
              <a:ext cx="19050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2" name="Text Box 19"/>
            <p:cNvSpPr txBox="1">
              <a:spLocks noChangeArrowheads="1"/>
            </p:cNvSpPr>
            <p:nvPr/>
          </p:nvSpPr>
          <p:spPr bwMode="auto">
            <a:xfrm>
              <a:off x="3048000" y="3657600"/>
              <a:ext cx="963613" cy="3365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 dirty="0" smtClean="0">
                  <a:solidFill>
                    <a:schemeClr val="tx1"/>
                  </a:solidFill>
                </a:rPr>
                <a:t>Memory</a:t>
              </a:r>
              <a:endParaRPr 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angle 20"/>
            <p:cNvSpPr>
              <a:spLocks noChangeArrowheads="1"/>
            </p:cNvSpPr>
            <p:nvPr/>
          </p:nvSpPr>
          <p:spPr bwMode="auto">
            <a:xfrm>
              <a:off x="5105400" y="3581400"/>
              <a:ext cx="13716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4" name="Text Box 21"/>
            <p:cNvSpPr txBox="1">
              <a:spLocks noChangeArrowheads="1"/>
            </p:cNvSpPr>
            <p:nvPr/>
          </p:nvSpPr>
          <p:spPr bwMode="auto">
            <a:xfrm>
              <a:off x="5562600" y="3733800"/>
              <a:ext cx="457200" cy="3365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 dirty="0">
                  <a:solidFill>
                    <a:schemeClr val="tx1"/>
                  </a:solidFill>
                </a:rPr>
                <a:t>I/O</a:t>
              </a:r>
            </a:p>
          </p:txBody>
        </p:sp>
        <p:sp>
          <p:nvSpPr>
            <p:cNvPr id="25" name="Line 22"/>
            <p:cNvSpPr>
              <a:spLocks noChangeShapeType="1"/>
            </p:cNvSpPr>
            <p:nvPr/>
          </p:nvSpPr>
          <p:spPr bwMode="auto">
            <a:xfrm>
              <a:off x="2133600" y="1676400"/>
              <a:ext cx="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6" name="Line 23"/>
            <p:cNvSpPr>
              <a:spLocks noChangeShapeType="1"/>
            </p:cNvSpPr>
            <p:nvPr/>
          </p:nvSpPr>
          <p:spPr bwMode="auto">
            <a:xfrm>
              <a:off x="3810000" y="1676400"/>
              <a:ext cx="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7" name="Line 24"/>
            <p:cNvSpPr>
              <a:spLocks noChangeShapeType="1"/>
            </p:cNvSpPr>
            <p:nvPr/>
          </p:nvSpPr>
          <p:spPr bwMode="auto">
            <a:xfrm>
              <a:off x="6477000" y="1676400"/>
              <a:ext cx="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8" name="Line 25"/>
            <p:cNvSpPr>
              <a:spLocks noChangeShapeType="1"/>
            </p:cNvSpPr>
            <p:nvPr/>
          </p:nvSpPr>
          <p:spPr bwMode="auto">
            <a:xfrm>
              <a:off x="6477000" y="2514600"/>
              <a:ext cx="0" cy="381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9" name="Line 26"/>
            <p:cNvSpPr>
              <a:spLocks noChangeShapeType="1"/>
            </p:cNvSpPr>
            <p:nvPr/>
          </p:nvSpPr>
          <p:spPr bwMode="auto">
            <a:xfrm>
              <a:off x="3810000" y="2514600"/>
              <a:ext cx="0" cy="381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0" name="Line 27"/>
            <p:cNvSpPr>
              <a:spLocks noChangeShapeType="1"/>
            </p:cNvSpPr>
            <p:nvPr/>
          </p:nvSpPr>
          <p:spPr bwMode="auto">
            <a:xfrm>
              <a:off x="2133600" y="2514600"/>
              <a:ext cx="0" cy="381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1" name="Line 28"/>
            <p:cNvSpPr>
              <a:spLocks noChangeShapeType="1"/>
            </p:cNvSpPr>
            <p:nvPr/>
          </p:nvSpPr>
          <p:spPr bwMode="auto">
            <a:xfrm>
              <a:off x="3505200" y="3200400"/>
              <a:ext cx="0" cy="381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2" name="Line 29"/>
            <p:cNvSpPr>
              <a:spLocks noChangeShapeType="1"/>
            </p:cNvSpPr>
            <p:nvPr/>
          </p:nvSpPr>
          <p:spPr bwMode="auto">
            <a:xfrm>
              <a:off x="5791200" y="3200400"/>
              <a:ext cx="0" cy="381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4470399" y="3979334"/>
            <a:ext cx="7046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</a:rPr>
              <a:t>1000</a:t>
            </a:r>
            <a:endParaRPr lang="en-US" sz="2000" dirty="0">
              <a:solidFill>
                <a:srgbClr val="3366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843866" y="5808133"/>
            <a:ext cx="4446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3366FF"/>
                </a:solidFill>
              </a:rPr>
              <a:t>20</a:t>
            </a:r>
            <a:endParaRPr lang="en-US" sz="2000" b="1" dirty="0">
              <a:solidFill>
                <a:srgbClr val="3366FF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908798" y="3928535"/>
            <a:ext cx="7046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</a:rPr>
              <a:t>1000 </a:t>
            </a:r>
            <a:endParaRPr lang="en-US" sz="2000" dirty="0">
              <a:solidFill>
                <a:srgbClr val="3366FF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183467" y="4504266"/>
            <a:ext cx="704640" cy="40011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</a:rPr>
              <a:t>1000</a:t>
            </a:r>
            <a:endParaRPr lang="en-US" sz="2000" dirty="0">
              <a:solidFill>
                <a:srgbClr val="3366FF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774267" y="4504266"/>
            <a:ext cx="704640" cy="400110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</a:rPr>
              <a:t>1000</a:t>
            </a:r>
            <a:endParaRPr lang="en-US" sz="2000" dirty="0">
              <a:solidFill>
                <a:srgbClr val="3366FF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030133" y="5842000"/>
            <a:ext cx="4446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3366FF"/>
                </a:solidFill>
              </a:rPr>
              <a:t>20</a:t>
            </a:r>
            <a:endParaRPr lang="en-US" sz="2000" b="1" dirty="0">
              <a:solidFill>
                <a:srgbClr val="3366FF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506134" y="38100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4080934" y="3826933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6603982" y="384386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552 0.03241 L -0.07552 0.08195 " pathEditMode="relative" ptsTypes="AA">
                                      <p:cBhvr>
                                        <p:cTn id="10" dur="20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739 0.08194 C -0.11145 0.09444 -0.1125 0.09629 -0.1177 0.11898 C -0.1184 0.13958 -0.11319 0.16203 -0.11961 0.18078 C -0.12257 0.18888 -0.13368 0.17986 -0.13993 0.18333 C -0.14236 0.18449 -0.14132 0.18981 -0.14184 0.19305 C -0.14201 0.19375 -0.14479 0.22407 -0.14548 0.22777 C -0.14687 0.23356 -0.14965 0.23888 -0.15104 0.2449 C -0.17014 0.24189 -0.1835 0.2405 -0.20295 0.24259 C -0.20573 0.24351 -0.21475 0.24699 -0.21597 0.25 C -0.21805 0.25463 -0.2177 0.26759 -0.2177 0.27453 " pathEditMode="relative" ptsTypes="fffffffffA">
                                      <p:cBhvr>
                                        <p:cTn id="14" dur="20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4.44444E-6 C -0.00937 0.00162 -0.0335 0.0088 -0.04444 0.00255 C -0.04635 0.00139 -0.0434 -0.00254 -0.04271 -0.00486 C -0.04219 -0.01967 -0.04305 -0.03495 -0.0408 -0.0493 C -0.04028 -0.05347 -0.02847 -0.05741 -0.02413 -0.05926 C -0.02239 -0.06018 -0.01857 -0.0618 -0.01857 -0.0618 C -0.00382 -0.0919 -0.03021 -0.03565 -0.01302 -0.13588 C -0.01215 -0.14166 -0.00191 -0.1456 -0.00191 -0.1456 C 0.00226 -0.16204 -0.00364 -0.14583 0.00556 -0.15555 C 0.00712 -0.15764 0.00747 -0.16088 0.0092 -0.16296 C 0.01077 -0.16528 0.01285 -0.1662 0.01476 -0.16782 C 0.01528 -0.17037 0.01563 -0.17291 0.01667 -0.17523 C 0.01754 -0.17801 0.02031 -0.18264 0.02031 -0.18264 " pathEditMode="relative" ptsTypes="ffffffffffffA">
                                      <p:cBhvr>
                                        <p:cTn id="2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85185E-6 C -0.02378 0.00394 -0.0474 0.00834 -0.05729 0.03287 C -0.06701 0.05764 -0.00382 0.12963 -0.0592 0.14815 C -0.11476 0.16667 -0.32552 0.125 -0.39062 0.14468 C -0.45556 0.16435 -0.4526 0.21528 -0.44965 0.26667 " pathEditMode="relative" rAng="0" ptsTypes="aaaaA">
                                      <p:cBhvr>
                                        <p:cTn id="38" dur="20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8" y="1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8 -0.00139 C -0.03941 0.00555 -0.07725 0.01273 -0.09132 -0.00139 C -0.10538 -0.01528 -0.13854 -0.07246 -0.08576 -0.08519 C -0.03298 -0.09769 0.16841 -0.05996 0.22622 -0.07708 C 0.28403 -0.09398 0.25521 -0.16921 0.26112 -0.1875 " pathEditMode="relative" rAng="0" ptsTypes="aaaaA">
                                      <p:cBhvr>
                                        <p:cTn id="50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" y="-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build="allAtOnce"/>
      <p:bldP spid="33" grpId="1" build="allAtOnce"/>
      <p:bldP spid="33" grpId="2" build="allAtOnce"/>
      <p:bldP spid="34" grpId="0"/>
      <p:bldP spid="34" grpId="2"/>
      <p:bldP spid="37" grpId="0" build="allAtOnce"/>
      <p:bldP spid="37" grpId="2" build="allAtOnce"/>
      <p:bldP spid="37" grpId="3" build="allAtOnce"/>
      <p:bldP spid="39" grpId="0" animBg="1"/>
      <p:bldP spid="40" grpId="0" animBg="1"/>
      <p:bldP spid="45" grpId="0"/>
      <p:bldP spid="45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Memory and Caches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97001"/>
            <a:ext cx="8229600" cy="2209800"/>
          </a:xfrm>
        </p:spPr>
        <p:txBody>
          <a:bodyPr/>
          <a:lstStyle/>
          <a:p>
            <a:r>
              <a:rPr lang="en-US" dirty="0" smtClean="0"/>
              <a:t>What if? </a:t>
            </a:r>
          </a:p>
          <a:p>
            <a:pPr lvl="1"/>
            <a:r>
              <a:rPr lang="en-US" dirty="0" smtClean="0"/>
              <a:t>Processors 1 and 2 read Memory[1000]</a:t>
            </a:r>
          </a:p>
          <a:p>
            <a:pPr lvl="1"/>
            <a:r>
              <a:rPr lang="en-US" dirty="0" smtClean="0"/>
              <a:t>Processor 0 writes Memory[1000] with 40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BB9DC-3658-E840-8B25-D78C8D76496D}" type="datetime1">
              <a:rPr lang="en-US" smtClean="0"/>
              <a:pPr/>
              <a:t>1/16/11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2010 -- Lecture #19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16</a:t>
            </a:fld>
            <a:endParaRPr lang="en-US" dirty="0"/>
          </a:p>
        </p:txBody>
      </p:sp>
      <p:grpSp>
        <p:nvGrpSpPr>
          <p:cNvPr id="7" name="Group 63"/>
          <p:cNvGrpSpPr/>
          <p:nvPr/>
        </p:nvGrpSpPr>
        <p:grpSpPr>
          <a:xfrm>
            <a:off x="1591731" y="3733799"/>
            <a:ext cx="5334000" cy="2514600"/>
            <a:chOff x="1524000" y="1066800"/>
            <a:chExt cx="5638800" cy="3048000"/>
          </a:xfrm>
        </p:grpSpPr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1524000" y="1066800"/>
              <a:ext cx="1295400" cy="609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1584325" y="1203325"/>
              <a:ext cx="1176338" cy="3365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 dirty="0">
                  <a:solidFill>
                    <a:schemeClr val="tx1"/>
                  </a:solidFill>
                </a:rPr>
                <a:t>Processor</a:t>
              </a: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3200400" y="1066800"/>
              <a:ext cx="1295400" cy="609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5867400" y="1066800"/>
              <a:ext cx="1295400" cy="609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3276600" y="1219200"/>
              <a:ext cx="1176338" cy="3365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 dirty="0">
                  <a:solidFill>
                    <a:schemeClr val="tx1"/>
                  </a:solidFill>
                </a:rPr>
                <a:t>Processor</a:t>
              </a:r>
            </a:p>
          </p:txBody>
        </p:sp>
        <p:sp>
          <p:nvSpPr>
            <p:cNvPr id="13" name="Text Box 10"/>
            <p:cNvSpPr txBox="1">
              <a:spLocks noChangeArrowheads="1"/>
            </p:cNvSpPr>
            <p:nvPr/>
          </p:nvSpPr>
          <p:spPr bwMode="auto">
            <a:xfrm>
              <a:off x="5943600" y="1219200"/>
              <a:ext cx="1176338" cy="3365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 dirty="0">
                  <a:solidFill>
                    <a:schemeClr val="tx1"/>
                  </a:solidFill>
                </a:rPr>
                <a:t>Processor</a:t>
              </a:r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>
              <a:off x="1524000" y="1981200"/>
              <a:ext cx="12954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5" name="Rectangle 12"/>
            <p:cNvSpPr>
              <a:spLocks noChangeArrowheads="1"/>
            </p:cNvSpPr>
            <p:nvPr/>
          </p:nvSpPr>
          <p:spPr bwMode="auto">
            <a:xfrm>
              <a:off x="3200400" y="1981200"/>
              <a:ext cx="12954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6" name="Rectangle 13"/>
            <p:cNvSpPr>
              <a:spLocks noChangeArrowheads="1"/>
            </p:cNvSpPr>
            <p:nvPr/>
          </p:nvSpPr>
          <p:spPr bwMode="auto">
            <a:xfrm>
              <a:off x="5867400" y="1981200"/>
              <a:ext cx="12954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7" name="Text Box 14"/>
            <p:cNvSpPr txBox="1">
              <a:spLocks noChangeArrowheads="1"/>
            </p:cNvSpPr>
            <p:nvPr/>
          </p:nvSpPr>
          <p:spPr bwMode="auto">
            <a:xfrm>
              <a:off x="1752600" y="2057400"/>
              <a:ext cx="792163" cy="3365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 dirty="0">
                  <a:solidFill>
                    <a:schemeClr val="tx1"/>
                  </a:solidFill>
                </a:rPr>
                <a:t>Cache</a:t>
              </a:r>
            </a:p>
          </p:txBody>
        </p:sp>
        <p:sp>
          <p:nvSpPr>
            <p:cNvPr id="18" name="Text Box 15"/>
            <p:cNvSpPr txBox="1">
              <a:spLocks noChangeArrowheads="1"/>
            </p:cNvSpPr>
            <p:nvPr/>
          </p:nvSpPr>
          <p:spPr bwMode="auto">
            <a:xfrm>
              <a:off x="3429000" y="2057400"/>
              <a:ext cx="792163" cy="3365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 dirty="0">
                  <a:solidFill>
                    <a:schemeClr val="tx1"/>
                  </a:solidFill>
                </a:rPr>
                <a:t>Cache</a:t>
              </a:r>
            </a:p>
          </p:txBody>
        </p:sp>
        <p:sp>
          <p:nvSpPr>
            <p:cNvPr id="19" name="Text Box 16"/>
            <p:cNvSpPr txBox="1">
              <a:spLocks noChangeArrowheads="1"/>
            </p:cNvSpPr>
            <p:nvPr/>
          </p:nvSpPr>
          <p:spPr bwMode="auto">
            <a:xfrm>
              <a:off x="6172200" y="2057400"/>
              <a:ext cx="792163" cy="3365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 dirty="0">
                  <a:solidFill>
                    <a:schemeClr val="tx1"/>
                  </a:solidFill>
                </a:rPr>
                <a:t>Cache</a:t>
              </a:r>
            </a:p>
          </p:txBody>
        </p:sp>
        <p:sp>
          <p:nvSpPr>
            <p:cNvPr id="20" name="Rectangle 17"/>
            <p:cNvSpPr>
              <a:spLocks noChangeArrowheads="1"/>
            </p:cNvSpPr>
            <p:nvPr/>
          </p:nvSpPr>
          <p:spPr bwMode="auto">
            <a:xfrm>
              <a:off x="1524000" y="2895600"/>
              <a:ext cx="5638800" cy="304800"/>
            </a:xfrm>
            <a:prstGeom prst="rect">
              <a:avLst/>
            </a:prstGeom>
            <a:noFill/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b="1" dirty="0" smtClean="0">
                  <a:solidFill>
                    <a:schemeClr val="tx1"/>
                  </a:solidFill>
                </a:rPr>
                <a:t>Interconnection Network</a:t>
              </a:r>
              <a:endParaRPr 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ectangle 18"/>
            <p:cNvSpPr>
              <a:spLocks noChangeArrowheads="1"/>
            </p:cNvSpPr>
            <p:nvPr/>
          </p:nvSpPr>
          <p:spPr bwMode="auto">
            <a:xfrm>
              <a:off x="2590800" y="3581400"/>
              <a:ext cx="19050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2" name="Text Box 19"/>
            <p:cNvSpPr txBox="1">
              <a:spLocks noChangeArrowheads="1"/>
            </p:cNvSpPr>
            <p:nvPr/>
          </p:nvSpPr>
          <p:spPr bwMode="auto">
            <a:xfrm>
              <a:off x="3048000" y="3657600"/>
              <a:ext cx="963613" cy="3365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 dirty="0" smtClean="0">
                  <a:solidFill>
                    <a:schemeClr val="tx1"/>
                  </a:solidFill>
                </a:rPr>
                <a:t>Memory</a:t>
              </a:r>
              <a:endParaRPr 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angle 20"/>
            <p:cNvSpPr>
              <a:spLocks noChangeArrowheads="1"/>
            </p:cNvSpPr>
            <p:nvPr/>
          </p:nvSpPr>
          <p:spPr bwMode="auto">
            <a:xfrm>
              <a:off x="5105400" y="3581400"/>
              <a:ext cx="13716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4" name="Text Box 21"/>
            <p:cNvSpPr txBox="1">
              <a:spLocks noChangeArrowheads="1"/>
            </p:cNvSpPr>
            <p:nvPr/>
          </p:nvSpPr>
          <p:spPr bwMode="auto">
            <a:xfrm>
              <a:off x="5562600" y="3733800"/>
              <a:ext cx="457200" cy="3365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 dirty="0">
                  <a:solidFill>
                    <a:schemeClr val="tx1"/>
                  </a:solidFill>
                </a:rPr>
                <a:t>I/O</a:t>
              </a:r>
            </a:p>
          </p:txBody>
        </p:sp>
        <p:sp>
          <p:nvSpPr>
            <p:cNvPr id="25" name="Line 22"/>
            <p:cNvSpPr>
              <a:spLocks noChangeShapeType="1"/>
            </p:cNvSpPr>
            <p:nvPr/>
          </p:nvSpPr>
          <p:spPr bwMode="auto">
            <a:xfrm>
              <a:off x="2133600" y="1676400"/>
              <a:ext cx="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6" name="Line 23"/>
            <p:cNvSpPr>
              <a:spLocks noChangeShapeType="1"/>
            </p:cNvSpPr>
            <p:nvPr/>
          </p:nvSpPr>
          <p:spPr bwMode="auto">
            <a:xfrm>
              <a:off x="3810000" y="1676400"/>
              <a:ext cx="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7" name="Line 24"/>
            <p:cNvSpPr>
              <a:spLocks noChangeShapeType="1"/>
            </p:cNvSpPr>
            <p:nvPr/>
          </p:nvSpPr>
          <p:spPr bwMode="auto">
            <a:xfrm>
              <a:off x="6477000" y="1676400"/>
              <a:ext cx="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8" name="Line 25"/>
            <p:cNvSpPr>
              <a:spLocks noChangeShapeType="1"/>
            </p:cNvSpPr>
            <p:nvPr/>
          </p:nvSpPr>
          <p:spPr bwMode="auto">
            <a:xfrm>
              <a:off x="6477000" y="2514600"/>
              <a:ext cx="0" cy="381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9" name="Line 26"/>
            <p:cNvSpPr>
              <a:spLocks noChangeShapeType="1"/>
            </p:cNvSpPr>
            <p:nvPr/>
          </p:nvSpPr>
          <p:spPr bwMode="auto">
            <a:xfrm>
              <a:off x="3810000" y="2514600"/>
              <a:ext cx="0" cy="381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0" name="Line 27"/>
            <p:cNvSpPr>
              <a:spLocks noChangeShapeType="1"/>
            </p:cNvSpPr>
            <p:nvPr/>
          </p:nvSpPr>
          <p:spPr bwMode="auto">
            <a:xfrm>
              <a:off x="2133600" y="2514600"/>
              <a:ext cx="0" cy="381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1" name="Line 28"/>
            <p:cNvSpPr>
              <a:spLocks noChangeShapeType="1"/>
            </p:cNvSpPr>
            <p:nvPr/>
          </p:nvSpPr>
          <p:spPr bwMode="auto">
            <a:xfrm>
              <a:off x="3505200" y="3200400"/>
              <a:ext cx="0" cy="381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2" name="Line 29"/>
            <p:cNvSpPr>
              <a:spLocks noChangeShapeType="1"/>
            </p:cNvSpPr>
            <p:nvPr/>
          </p:nvSpPr>
          <p:spPr bwMode="auto">
            <a:xfrm>
              <a:off x="5791200" y="3200400"/>
              <a:ext cx="0" cy="381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2506134" y="38100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4080934" y="3826933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6603982" y="384386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3335867" y="4504267"/>
            <a:ext cx="1022611" cy="40011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</a:rPr>
              <a:t>1000 </a:t>
            </a:r>
            <a:r>
              <a:rPr lang="en-US" sz="2000" b="1" dirty="0" smtClean="0">
                <a:solidFill>
                  <a:srgbClr val="3366FF"/>
                </a:solidFill>
              </a:rPr>
              <a:t>20</a:t>
            </a:r>
            <a:endParaRPr lang="en-US" sz="2000" b="1" dirty="0">
              <a:solidFill>
                <a:srgbClr val="3366FF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842000" y="4521200"/>
            <a:ext cx="1022611" cy="40011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</a:rPr>
              <a:t>1000 </a:t>
            </a:r>
            <a:r>
              <a:rPr lang="en-US" sz="2000" b="1" dirty="0" smtClean="0">
                <a:solidFill>
                  <a:srgbClr val="3366FF"/>
                </a:solidFill>
              </a:rPr>
              <a:t>20</a:t>
            </a:r>
            <a:endParaRPr lang="en-US" sz="2000" b="1" dirty="0">
              <a:solidFill>
                <a:srgbClr val="3366FF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095066" y="3674533"/>
            <a:ext cx="181552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Processor 0</a:t>
            </a:r>
          </a:p>
          <a:p>
            <a:r>
              <a:rPr lang="en-US" sz="2400" dirty="0" smtClean="0"/>
              <a:t>Write</a:t>
            </a:r>
          </a:p>
          <a:p>
            <a:r>
              <a:rPr lang="en-US" sz="2400" dirty="0" smtClean="0"/>
              <a:t>Invalidates</a:t>
            </a:r>
          </a:p>
          <a:p>
            <a:r>
              <a:rPr lang="en-US" sz="2400" dirty="0" smtClean="0"/>
              <a:t>Other Copies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762000" y="3860800"/>
            <a:ext cx="704640" cy="40011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</a:rPr>
              <a:t>1000</a:t>
            </a:r>
            <a:endParaRPr lang="en-US" sz="2000" dirty="0">
              <a:solidFill>
                <a:srgbClr val="3366FF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794934" y="4504266"/>
            <a:ext cx="941283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1000 </a:t>
            </a:r>
            <a:r>
              <a:rPr lang="en-US" b="1" dirty="0" smtClean="0">
                <a:solidFill>
                  <a:srgbClr val="3366FF"/>
                </a:solidFill>
              </a:rPr>
              <a:t>40</a:t>
            </a:r>
            <a:endParaRPr lang="en-US" b="1" dirty="0">
              <a:solidFill>
                <a:srgbClr val="3366FF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980267" y="5825067"/>
            <a:ext cx="1022611" cy="40011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</a:rPr>
              <a:t>1000 </a:t>
            </a:r>
            <a:r>
              <a:rPr lang="en-US" sz="2000" b="1" dirty="0" smtClean="0">
                <a:solidFill>
                  <a:srgbClr val="3366FF"/>
                </a:solidFill>
              </a:rPr>
              <a:t>40</a:t>
            </a:r>
            <a:endParaRPr lang="en-US" sz="2000" b="1" dirty="0">
              <a:solidFill>
                <a:srgbClr val="33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09 0.02523 C 0.02326 0.05556 0.04861 0.08611 0.05902 0.09931 " pathEditMode="relative" ptsTypes="aA">
                                      <p:cBhvr>
                                        <p:cTn id="6" dur="20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903 0.0993 C 0.07222 0.09421 0.08576 0.08935 0.09166 0.10671 C 0.09757 0.12407 0.07778 0.18866 0.09427 0.20301 C 0.11076 0.21736 0.15035 0.20509 0.19045 0.19305 " pathEditMode="relative" rAng="0" ptsTypes="aaaA">
                                      <p:cBhvr>
                                        <p:cTn id="10" dur="20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" y="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39" grpId="0"/>
      <p:bldP spid="40" grpId="0" build="allAtOnce" animBg="1"/>
      <p:bldP spid="42" grpId="0" animBg="1"/>
      <p:bldP spid="4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Keeping Multiple Caches Coherent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3667"/>
          </a:xfrm>
        </p:spPr>
        <p:txBody>
          <a:bodyPr>
            <a:normAutofit/>
          </a:bodyPr>
          <a:lstStyle/>
          <a:p>
            <a:r>
              <a:rPr lang="en-US" dirty="0" smtClean="0"/>
              <a:t>Architect’s job: shared memory =&gt; keep cache values coherent</a:t>
            </a:r>
          </a:p>
          <a:p>
            <a:r>
              <a:rPr lang="en-US" dirty="0" smtClean="0"/>
              <a:t>Idea: When any processor has cache miss or writes, notify other processors via interconnection network</a:t>
            </a:r>
          </a:p>
          <a:p>
            <a:pPr lvl="1"/>
            <a:r>
              <a:rPr lang="en-US" dirty="0" smtClean="0"/>
              <a:t>If only reading, many processors can have copies</a:t>
            </a:r>
          </a:p>
          <a:p>
            <a:pPr lvl="1"/>
            <a:r>
              <a:rPr lang="en-US" dirty="0" smtClean="0"/>
              <a:t>If a processor writes, invalidate all other copies</a:t>
            </a:r>
          </a:p>
          <a:p>
            <a:r>
              <a:rPr lang="en-US" dirty="0" smtClean="0"/>
              <a:t>Shared written result can “ping-pong” between caches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4B6E9-95E5-0E45-B1E0-FDD4A38874E9}" type="datetime1">
              <a:rPr lang="en-US" smtClean="0"/>
              <a:pPr/>
              <a:t>1/16/11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2010 -- Lecture #19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HW Keep $ Coherent?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267" y="1481666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Each cache tracks state of each </a:t>
            </a:r>
            <a:r>
              <a:rPr lang="en-US" i="1" dirty="0" smtClean="0">
                <a:solidFill>
                  <a:srgbClr val="3366FF"/>
                </a:solidFill>
              </a:rPr>
              <a:t>block </a:t>
            </a:r>
            <a:r>
              <a:rPr lang="en-US" dirty="0" smtClean="0"/>
              <a:t>in cache: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>
                <a:solidFill>
                  <a:srgbClr val="3366FF"/>
                </a:solidFill>
              </a:rPr>
              <a:t>Shared</a:t>
            </a:r>
            <a:r>
              <a:rPr lang="en-US" dirty="0" smtClean="0"/>
              <a:t>:  up-to-date data, other caches may have a copy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>
                <a:solidFill>
                  <a:srgbClr val="3366FF"/>
                </a:solidFill>
              </a:rPr>
              <a:t>Modified</a:t>
            </a:r>
            <a:r>
              <a:rPr lang="en-US" dirty="0" smtClean="0"/>
              <a:t>: up-to-date data, changed (dirty), no other cache has a copy, OK to write, memory out-of-date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2690C-1E06-3041-82D9-E70A3BB55F86}" type="datetime1">
              <a:rPr lang="en-US" smtClean="0"/>
              <a:pPr/>
              <a:t>1/16/11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2010 -- Lecture #19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 Optional Performance Optimizations of Cache Coherency via new States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267" y="1481666"/>
            <a:ext cx="8229600" cy="486833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Each cache tracks state of each </a:t>
            </a:r>
            <a:r>
              <a:rPr lang="en-US" i="1" dirty="0" smtClean="0">
                <a:solidFill>
                  <a:srgbClr val="3366FF"/>
                </a:solidFill>
              </a:rPr>
              <a:t>block </a:t>
            </a:r>
            <a:r>
              <a:rPr lang="en-US" dirty="0" smtClean="0"/>
              <a:t>in cache: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i="1" dirty="0" smtClean="0">
                <a:solidFill>
                  <a:srgbClr val="3366FF"/>
                </a:solidFill>
              </a:rPr>
              <a:t>Exclusive</a:t>
            </a:r>
            <a:r>
              <a:rPr lang="en-US" dirty="0" smtClean="0"/>
              <a:t>: up-to-date data, no other cache has a copy, OK to write, memory up-to-date</a:t>
            </a:r>
          </a:p>
          <a:p>
            <a:pPr marL="914400" lvl="1" indent="-514350"/>
            <a:r>
              <a:rPr lang="en-US" dirty="0" smtClean="0"/>
              <a:t>Avoids writing to memory if block replaced</a:t>
            </a:r>
          </a:p>
          <a:p>
            <a:pPr marL="914400" lvl="1" indent="-514350"/>
            <a:r>
              <a:rPr lang="en-US" dirty="0" smtClean="0"/>
              <a:t>Supplies data on read instead of going to memory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i="1" dirty="0" smtClean="0">
                <a:solidFill>
                  <a:srgbClr val="3366FF"/>
                </a:solidFill>
              </a:rPr>
              <a:t>Owner</a:t>
            </a:r>
            <a:r>
              <a:rPr lang="en-US" dirty="0" smtClean="0"/>
              <a:t>:  up-to-date data, other caches may have a copy (they must be in Shared state)</a:t>
            </a:r>
          </a:p>
          <a:p>
            <a:pPr marL="914400" lvl="1" indent="-514350"/>
            <a:r>
              <a:rPr lang="en-US" dirty="0" smtClean="0"/>
              <a:t>Only cache that supplies data on read instead of going to memory</a:t>
            </a:r>
          </a:p>
          <a:p>
            <a:pPr marL="514350" indent="-514350">
              <a:buFont typeface="+mj-lt"/>
              <a:buAutoNum type="arabicPeriod" startAt="3"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E8A69-9B67-0A48-8C5E-1D78161FC362}" type="datetime1">
              <a:rPr lang="en-US" smtClean="0"/>
              <a:pPr/>
              <a:t>1/16/11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2010 -- Lecture #19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Intel SSE SIMD Instructions</a:t>
            </a:r>
          </a:p>
          <a:p>
            <a:pPr lvl="1"/>
            <a:r>
              <a:rPr lang="en-US" dirty="0" smtClean="0"/>
              <a:t>One instruction fetch that operates on multiple operands simultaneously</a:t>
            </a:r>
          </a:p>
          <a:p>
            <a:r>
              <a:rPr lang="en-US" dirty="0" smtClean="0"/>
              <a:t>SSE Instructions in C</a:t>
            </a:r>
          </a:p>
          <a:p>
            <a:pPr lvl="1"/>
            <a:r>
              <a:rPr lang="en-US" dirty="0" smtClean="0"/>
              <a:t>Can embed the SEE machine instructions directly into C programs through the use of intrinsics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C4B2-5930-2A40-94D3-DB26BCD3454B}" type="datetime1">
              <a:rPr lang="en-US" smtClean="0"/>
              <a:pPr/>
              <a:t>1/16/11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2010 -- Lecture #19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Name of Common Cache Coherency Protocol: MOESI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Memory access to cache is either</a:t>
            </a:r>
          </a:p>
          <a:p>
            <a:pPr lvl="1">
              <a:buNone/>
            </a:pPr>
            <a:r>
              <a:rPr lang="en-US" sz="3200" u="sng" dirty="0" smtClean="0">
                <a:solidFill>
                  <a:srgbClr val="3366FF"/>
                </a:solidFill>
              </a:rPr>
              <a:t>M</a:t>
            </a:r>
            <a:r>
              <a:rPr lang="en-US" sz="3200" dirty="0" smtClean="0"/>
              <a:t>odified (in cache)</a:t>
            </a:r>
          </a:p>
          <a:p>
            <a:pPr lvl="1">
              <a:buNone/>
            </a:pPr>
            <a:r>
              <a:rPr lang="en-US" sz="3200" u="sng" dirty="0" smtClean="0">
                <a:solidFill>
                  <a:srgbClr val="3366FF"/>
                </a:solidFill>
              </a:rPr>
              <a:t>O</a:t>
            </a:r>
            <a:r>
              <a:rPr lang="en-US" sz="3200" dirty="0" smtClean="0"/>
              <a:t>wned (in cache)</a:t>
            </a:r>
          </a:p>
          <a:p>
            <a:pPr lvl="1">
              <a:buNone/>
            </a:pPr>
            <a:r>
              <a:rPr lang="en-US" sz="3200" u="sng" dirty="0" smtClean="0">
                <a:solidFill>
                  <a:srgbClr val="3366FF"/>
                </a:solidFill>
              </a:rPr>
              <a:t>E</a:t>
            </a:r>
            <a:r>
              <a:rPr lang="en-US" sz="3200" dirty="0" smtClean="0"/>
              <a:t>xclusive (in cache)</a:t>
            </a:r>
          </a:p>
          <a:p>
            <a:pPr lvl="1">
              <a:buNone/>
            </a:pPr>
            <a:r>
              <a:rPr lang="en-US" sz="3200" u="sng" dirty="0" smtClean="0">
                <a:solidFill>
                  <a:srgbClr val="3366FF"/>
                </a:solidFill>
              </a:rPr>
              <a:t>S</a:t>
            </a:r>
            <a:r>
              <a:rPr lang="en-US" sz="3200" dirty="0" smtClean="0"/>
              <a:t>hared (in cache)</a:t>
            </a:r>
          </a:p>
          <a:p>
            <a:pPr lvl="1">
              <a:buNone/>
            </a:pPr>
            <a:r>
              <a:rPr lang="en-US" sz="3200" u="sng" dirty="0" smtClean="0">
                <a:solidFill>
                  <a:srgbClr val="3366FF"/>
                </a:solidFill>
              </a:rPr>
              <a:t>I</a:t>
            </a:r>
            <a:r>
              <a:rPr lang="en-US" sz="3200" dirty="0" smtClean="0"/>
              <a:t>nvalid (not in cache)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3BCA5-E600-C14F-A740-51BF8E69EBD6}" type="datetime1">
              <a:rPr lang="en-US" smtClean="0"/>
              <a:pPr/>
              <a:t>1/16/11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2010 -- Lecture #19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Multiprocessor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Cache Coherence</a:t>
            </a:r>
          </a:p>
          <a:p>
            <a:r>
              <a:rPr lang="en-US" dirty="0" smtClean="0"/>
              <a:t>Administrivia</a:t>
            </a:r>
          </a:p>
          <a:p>
            <a:r>
              <a:rPr lang="en-US" dirty="0" smtClean="0"/>
              <a:t>Synchronization</a:t>
            </a:r>
          </a:p>
          <a:p>
            <a:r>
              <a:rPr lang="en-US" dirty="0" smtClean="0"/>
              <a:t>OpenMP (if there is time)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E5F42-3D90-A441-85AA-5FD196D420DE}" type="datetime1">
              <a:rPr lang="en-US" smtClean="0"/>
              <a:pPr/>
              <a:t>1/16/11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2010 -- Lecture #19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Midterm answers and grading </a:t>
            </a:r>
            <a:r>
              <a:rPr lang="en-US" dirty="0" err="1" smtClean="0"/>
              <a:t>ruberic</a:t>
            </a:r>
            <a:r>
              <a:rPr lang="en-US" dirty="0" smtClean="0"/>
              <a:t> online</a:t>
            </a:r>
          </a:p>
          <a:p>
            <a:r>
              <a:rPr lang="en-US" dirty="0" smtClean="0"/>
              <a:t>Turn in your written </a:t>
            </a:r>
            <a:r>
              <a:rPr lang="en-US" dirty="0" err="1" smtClean="0"/>
              <a:t>regrade</a:t>
            </a:r>
            <a:r>
              <a:rPr lang="en-US" dirty="0" smtClean="0"/>
              <a:t> petitions with your exam to your TA by next Tuesday Oct 19</a:t>
            </a:r>
          </a:p>
          <a:p>
            <a:r>
              <a:rPr lang="en-US" dirty="0" smtClean="0"/>
              <a:t>Final Exam 8-11AM (TBD) Monday Dec 13</a:t>
            </a:r>
          </a:p>
          <a:p>
            <a:r>
              <a:rPr lang="en-US" dirty="0" smtClean="0"/>
              <a:t>Make sure all grades are correct but Project 4, Final by December 1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3A0B0-B2C1-014F-8C6F-22C337307A6B}" type="datetime1">
              <a:rPr lang="en-US" smtClean="0"/>
              <a:pPr/>
              <a:t>1/16/11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2010 -- Lecture #19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Computers in the 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/>
              <a:t>“Intel Tries Anonymity, for a Change”</a:t>
            </a:r>
            <a:br>
              <a:rPr lang="en-US" b="1" dirty="0" smtClean="0"/>
            </a:br>
            <a:r>
              <a:rPr lang="en-US" b="1" dirty="0" smtClean="0"/>
              <a:t>By ASHLEE VANCE, NY Times,  </a:t>
            </a:r>
            <a:r>
              <a:rPr lang="en-US" dirty="0" smtClean="0"/>
              <a:t>October 12, 2010</a:t>
            </a:r>
          </a:p>
          <a:p>
            <a:r>
              <a:rPr lang="en-US" b="1" dirty="0" smtClean="0"/>
              <a:t>Japanese Game Maker on a Buying Spree</a:t>
            </a:r>
            <a:br>
              <a:rPr lang="en-US" b="1" dirty="0" smtClean="0"/>
            </a:br>
            <a:r>
              <a:rPr lang="en-US" b="1" dirty="0" smtClean="0"/>
              <a:t>By </a:t>
            </a:r>
            <a:r>
              <a:rPr lang="en-US" b="1" dirty="0" smtClean="0">
                <a:hlinkClick r:id="rId2" tooltip="More Articles by Hiroko Tabuchi"/>
              </a:rPr>
              <a:t>HIROKO TABUCHI</a:t>
            </a:r>
            <a:r>
              <a:rPr lang="en-US" b="1" dirty="0" smtClean="0"/>
              <a:t>, NY Times,  </a:t>
            </a:r>
            <a:r>
              <a:rPr lang="en-US" dirty="0" smtClean="0"/>
              <a:t>October 12, 2010</a:t>
            </a:r>
            <a:endParaRPr lang="en-US" b="1" dirty="0" smtClean="0"/>
          </a:p>
          <a:p>
            <a:r>
              <a:rPr lang="en-US" dirty="0" smtClean="0"/>
              <a:t>TOKYO — </a:t>
            </a:r>
            <a:r>
              <a:rPr lang="en-US" dirty="0" err="1" smtClean="0"/>
              <a:t>DeNA</a:t>
            </a:r>
            <a:r>
              <a:rPr lang="en-US" dirty="0" smtClean="0"/>
              <a:t>, a Japanese social game company, said on Tuesday that it would acquire </a:t>
            </a:r>
            <a:r>
              <a:rPr lang="en-US" dirty="0" err="1" smtClean="0"/>
              <a:t>Ngmoco</a:t>
            </a:r>
            <a:r>
              <a:rPr lang="en-US" dirty="0" smtClean="0"/>
              <a:t>, a Silicon Valley </a:t>
            </a:r>
            <a:r>
              <a:rPr lang="en-US" dirty="0" smtClean="0">
                <a:hlinkClick r:id="rId3" tooltip="Recent and archival news about the iPhone."/>
              </a:rPr>
              <a:t>iPhone</a:t>
            </a:r>
            <a:r>
              <a:rPr lang="en-US" dirty="0" smtClean="0"/>
              <a:t> game developer, for $400 million — one of the largest deals involving an iPhone software company and another sign that </a:t>
            </a:r>
            <a:r>
              <a:rPr lang="en-US" dirty="0" smtClean="0">
                <a:hlinkClick r:id="rId4" tooltip="More information about Apple Inc."/>
              </a:rPr>
              <a:t>Apple</a:t>
            </a:r>
            <a:r>
              <a:rPr lang="en-US" dirty="0" smtClean="0"/>
              <a:t>’s products are fast becoming the hottest mobile game devices on the market. 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b="1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3A0B0-B2C1-014F-8C6F-22C337307A6B}" type="datetime1">
              <a:rPr lang="en-US" smtClean="0"/>
              <a:pPr/>
              <a:t>1/16/11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2010 -- Lecture #19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Too much reading?</a:t>
            </a:r>
          </a:p>
          <a:p>
            <a:pPr lvl="1"/>
            <a:r>
              <a:rPr lang="en-US" dirty="0" smtClean="0"/>
              <a:t>To midterm - K&amp;R: 97 pg; WSC: 33; P&amp;H: 143 </a:t>
            </a:r>
            <a:br>
              <a:rPr lang="en-US" dirty="0" smtClean="0"/>
            </a:br>
            <a:r>
              <a:rPr lang="en-US" dirty="0" smtClean="0"/>
              <a:t>= 273 total pages</a:t>
            </a:r>
          </a:p>
          <a:p>
            <a:pPr lvl="1"/>
            <a:r>
              <a:rPr lang="en-US" dirty="0" smtClean="0"/>
              <a:t>Midterm to end - P&amp;H: 186 pg, Handouts: 39 pages </a:t>
            </a:r>
            <a:br>
              <a:rPr lang="en-US" dirty="0" smtClean="0"/>
            </a:br>
            <a:r>
              <a:rPr lang="en-US" dirty="0" smtClean="0"/>
              <a:t>= 225 total pages</a:t>
            </a:r>
          </a:p>
          <a:p>
            <a:pPr lvl="1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7 weeks: average is 39 pages / week</a:t>
            </a:r>
          </a:p>
          <a:p>
            <a:pPr lvl="1"/>
            <a:r>
              <a:rPr lang="en-US" dirty="0" smtClean="0"/>
              <a:t>Last 8 weeks: average is 28 pages / week </a:t>
            </a:r>
          </a:p>
          <a:p>
            <a:pPr lvl="1"/>
            <a:r>
              <a:rPr lang="en-US" dirty="0" smtClean="0"/>
              <a:t>~10% don’t read book or look at slides</a:t>
            </a:r>
          </a:p>
          <a:p>
            <a:r>
              <a:rPr lang="en-US" dirty="0" smtClean="0"/>
              <a:t>Highest rated assignment (learned the most): </a:t>
            </a:r>
            <a:br>
              <a:rPr lang="en-US" dirty="0" smtClean="0"/>
            </a:br>
            <a:r>
              <a:rPr lang="en-US" dirty="0" smtClean="0"/>
              <a:t>Project 1 42% “I enjoyed it and learned a lot” + 40% “it was a satisfactory assignment and I learned some”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3A0B0-B2C1-014F-8C6F-22C337307A6B}" type="datetime1">
              <a:rPr lang="en-US" smtClean="0"/>
              <a:pPr/>
              <a:t>1/16/11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2010 -- Lecture #19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Coherency and Block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block size is 32 bytes</a:t>
            </a:r>
          </a:p>
          <a:p>
            <a:r>
              <a:rPr lang="en-US" dirty="0" smtClean="0"/>
              <a:t>Suppose Processor 0 reading and writing variable X, Processor 1 reading and writing variable Y</a:t>
            </a:r>
          </a:p>
          <a:p>
            <a:r>
              <a:rPr lang="en-US" dirty="0" smtClean="0"/>
              <a:t>Suppose in X location 4000,  Y in 4012</a:t>
            </a:r>
          </a:p>
          <a:p>
            <a:r>
              <a:rPr lang="en-US" dirty="0" smtClean="0"/>
              <a:t>What will happen?</a:t>
            </a:r>
          </a:p>
          <a:p>
            <a:r>
              <a:rPr lang="en-US" dirty="0" smtClean="0"/>
              <a:t>Effect called </a:t>
            </a:r>
            <a:r>
              <a:rPr lang="en-US" i="1" dirty="0" smtClean="0">
                <a:solidFill>
                  <a:srgbClr val="3366FF"/>
                </a:solidFill>
              </a:rPr>
              <a:t>false sharing </a:t>
            </a:r>
          </a:p>
          <a:p>
            <a:r>
              <a:rPr lang="en-US" dirty="0" smtClean="0"/>
              <a:t>How can you prevent it?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7D543-EFBD-D743-9370-287555DDB09E}" type="datetime1">
              <a:rPr lang="en-US" smtClean="0"/>
              <a:pPr/>
              <a:t>1/16/11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2010 -- Lecture #19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i="1" dirty="0" smtClean="0">
                <a:solidFill>
                  <a:srgbClr val="3366FF"/>
                </a:solidFill>
              </a:rPr>
              <a:t>thread of execution</a:t>
            </a:r>
            <a:r>
              <a:rPr lang="en-US" dirty="0" smtClean="0"/>
              <a:t>: smallest unit of processing scheduled by operating system</a:t>
            </a:r>
          </a:p>
          <a:p>
            <a:r>
              <a:rPr lang="en-US" dirty="0" smtClean="0"/>
              <a:t>On 1 processor, multithreading occurs </a:t>
            </a:r>
            <a:r>
              <a:rPr lang="en-US" i="1" dirty="0" smtClean="0">
                <a:solidFill>
                  <a:srgbClr val="3366FF"/>
                </a:solidFill>
              </a:rPr>
              <a:t>by time-division multiplexing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Processor switched between different threads </a:t>
            </a:r>
          </a:p>
          <a:p>
            <a:pPr lvl="1"/>
            <a:r>
              <a:rPr lang="en-US" i="1" dirty="0" smtClean="0">
                <a:solidFill>
                  <a:srgbClr val="3366FF"/>
                </a:solidFill>
              </a:rPr>
              <a:t>Context switching </a:t>
            </a:r>
            <a:r>
              <a:rPr lang="en-US" dirty="0" smtClean="0"/>
              <a:t>happens frequently enough user perceives threads as running at the same time </a:t>
            </a:r>
          </a:p>
          <a:p>
            <a:r>
              <a:rPr lang="en-US" dirty="0" smtClean="0"/>
              <a:t>On a multiprocessor, threads run at the same time, with each processor running a thread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6EB35-DD18-1C4C-AA1C-5BBDBDFD0980}" type="datetime1">
              <a:rPr lang="en-US" smtClean="0"/>
              <a:pPr/>
              <a:t>1/16/11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2010 -- Lecture #19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Races and Synchronization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2 memory accesses form a </a:t>
            </a:r>
            <a:r>
              <a:rPr lang="en-US" i="1" dirty="0" smtClean="0">
                <a:solidFill>
                  <a:srgbClr val="3366FF"/>
                </a:solidFill>
              </a:rPr>
              <a:t>data race </a:t>
            </a:r>
            <a:r>
              <a:rPr lang="en-US" dirty="0" smtClean="0"/>
              <a:t>if from different threads to same location, and at least one is a write, and they occur one after another</a:t>
            </a:r>
          </a:p>
          <a:p>
            <a:r>
              <a:rPr lang="en-US" dirty="0" smtClean="0"/>
              <a:t>If there is a data race, result of program can vary depending on chance (which thread first?)</a:t>
            </a:r>
          </a:p>
          <a:p>
            <a:r>
              <a:rPr lang="en-US" dirty="0" smtClean="0"/>
              <a:t>Avoid data races by synchronizing writing and reading to get deterministic behavior</a:t>
            </a:r>
          </a:p>
          <a:p>
            <a:r>
              <a:rPr lang="en-US" dirty="0" smtClean="0"/>
              <a:t>Synchronization done by user-level routines that rely on hardware synchronization instructions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5EFCE-469A-624A-BFDA-D57BD3751F7E}" type="datetime1">
              <a:rPr lang="en-US" smtClean="0"/>
              <a:pPr/>
              <a:t>1/16/11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2010 -- Lecture #19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 and Unlock Synchronization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066" y="1363134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Lock used to create region (“</a:t>
            </a:r>
            <a:r>
              <a:rPr lang="en-US" i="1" dirty="0" smtClean="0">
                <a:solidFill>
                  <a:srgbClr val="3366FF"/>
                </a:solidFill>
              </a:rPr>
              <a:t>critical section</a:t>
            </a:r>
            <a:r>
              <a:rPr lang="en-US" dirty="0" smtClean="0"/>
              <a:t>”) where only 1 processor can operate</a:t>
            </a:r>
          </a:p>
          <a:p>
            <a:r>
              <a:rPr lang="en-US" dirty="0" smtClean="0"/>
              <a:t>Given shared memory, use memory location to act synchronization point: “lock”</a:t>
            </a:r>
          </a:p>
          <a:p>
            <a:r>
              <a:rPr lang="en-US" dirty="0" smtClean="0"/>
              <a:t>Processors read it to see if must wait, or OK to go into critical section (and set to locked)</a:t>
            </a:r>
          </a:p>
          <a:p>
            <a:r>
              <a:rPr lang="en-US" dirty="0" smtClean="0"/>
              <a:t>0 =&gt; lock is free / open / unlocked</a:t>
            </a:r>
          </a:p>
          <a:p>
            <a:r>
              <a:rPr lang="en-US" dirty="0" smtClean="0"/>
              <a:t>1 =&gt; lock is taken / closed / locked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A28B3-568D-8147-B1F8-0EC82F316D74}" type="datetime1">
              <a:rPr lang="en-US" smtClean="0"/>
              <a:pPr/>
              <a:t>1/16/11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2010 -- Lecture #19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31800" y="779992"/>
            <a:ext cx="8712200" cy="6078008"/>
          </a:xfrm>
        </p:spPr>
        <p:txBody>
          <a:bodyPr>
            <a:normAutofit/>
          </a:bodyPr>
          <a:lstStyle/>
          <a:p>
            <a:pPr lvl="1">
              <a:buNone/>
              <a:tabLst>
                <a:tab pos="2116138" algn="l"/>
                <a:tab pos="5435600" algn="l"/>
              </a:tabLst>
            </a:pPr>
            <a:r>
              <a:rPr lang="en-US" dirty="0" smtClean="0"/>
              <a:t>		addiu $t1,$zero, 1 		; t1 = Locked value </a:t>
            </a:r>
          </a:p>
          <a:p>
            <a:pPr lvl="1">
              <a:buNone/>
              <a:tabLst>
                <a:tab pos="2116138" algn="l"/>
                <a:tab pos="5435600" algn="l"/>
              </a:tabLst>
            </a:pPr>
            <a:r>
              <a:rPr lang="en-US" dirty="0" smtClean="0"/>
              <a:t>Tryagain: 	lw $t0, lock($s0) 		; load lock</a:t>
            </a:r>
            <a:endParaRPr lang="en-US" dirty="0" smtClean="0"/>
          </a:p>
          <a:p>
            <a:pPr lvl="1">
              <a:buNone/>
              <a:tabLst>
                <a:tab pos="2116138" algn="l"/>
                <a:tab pos="5435600" algn="l"/>
              </a:tabLst>
            </a:pPr>
            <a:r>
              <a:rPr lang="en-US" dirty="0" smtClean="0"/>
              <a:t>	              	</a:t>
            </a:r>
            <a:r>
              <a:rPr lang="en-US" dirty="0" err="1" smtClean="0"/>
              <a:t>beq</a:t>
            </a:r>
            <a:r>
              <a:rPr lang="en-US" dirty="0" smtClean="0"/>
              <a:t> $t0, $zero, </a:t>
            </a:r>
            <a:r>
              <a:rPr lang="en-US" dirty="0" err="1" smtClean="0"/>
              <a:t>Trygain</a:t>
            </a:r>
            <a:r>
              <a:rPr lang="en-US" dirty="0" smtClean="0"/>
              <a:t> 	; loop if 0</a:t>
            </a:r>
          </a:p>
          <a:p>
            <a:pPr lvl="1">
              <a:buNone/>
              <a:tabLst>
                <a:tab pos="2116138" algn="l"/>
                <a:tab pos="5435600" algn="l"/>
              </a:tabLst>
            </a:pPr>
            <a:r>
              <a:rPr lang="en-US" dirty="0" err="1" smtClean="0"/>
              <a:t>HaveLock</a:t>
            </a:r>
            <a:r>
              <a:rPr lang="en-US" dirty="0" smtClean="0"/>
              <a:t>:	</a:t>
            </a:r>
            <a:r>
              <a:rPr lang="en-US" dirty="0" err="1" smtClean="0"/>
              <a:t>sw</a:t>
            </a:r>
            <a:r>
              <a:rPr lang="en-US" dirty="0" smtClean="0"/>
              <a:t> $t1, lock($s0)		;  Lock  must be 1?</a:t>
            </a:r>
          </a:p>
          <a:p>
            <a:pPr marL="514350" indent="-514350">
              <a:lnSpc>
                <a:spcPct val="65000"/>
              </a:lnSpc>
              <a:buFont typeface="Times" charset="0"/>
              <a:buAutoNum type="romanUcPeriod"/>
            </a:pPr>
            <a:r>
              <a:rPr lang="en-US" sz="2800" dirty="0" smtClean="0"/>
              <a:t>Implements </a:t>
            </a:r>
            <a:r>
              <a:rPr lang="en-US" sz="2800" dirty="0" smtClean="0"/>
              <a:t>lock correctly</a:t>
            </a:r>
          </a:p>
          <a:p>
            <a:pPr marL="514350" indent="-514350">
              <a:lnSpc>
                <a:spcPct val="65000"/>
              </a:lnSpc>
              <a:buFont typeface="Times" charset="0"/>
              <a:buAutoNum type="romanUcPeriod"/>
            </a:pPr>
            <a:r>
              <a:rPr lang="en-US" sz="2800" dirty="0" smtClean="0"/>
              <a:t>Infinite Loop, since no change to lock before beq</a:t>
            </a:r>
          </a:p>
          <a:p>
            <a:pPr marL="514350" indent="-514350">
              <a:lnSpc>
                <a:spcPct val="65000"/>
              </a:lnSpc>
              <a:buFont typeface="Times" charset="0"/>
              <a:buAutoNum type="romanUcPeriod"/>
            </a:pPr>
            <a:r>
              <a:rPr lang="en-US" sz="2800" dirty="0" smtClean="0"/>
              <a:t>Doesn’t work because another core could read lock in memory before sw changes it to 1, go to critical section</a:t>
            </a:r>
          </a:p>
          <a:p>
            <a:pPr marL="514350" indent="-514350">
              <a:lnSpc>
                <a:spcPct val="65000"/>
              </a:lnSpc>
              <a:buFont typeface="Times" charset="0"/>
              <a:buAutoNum type="romanUcPeriod"/>
            </a:pPr>
            <a:r>
              <a:rPr lang="en-US" sz="2800" dirty="0" smtClean="0"/>
              <a:t>Doesn’t work because OS could schedule another thread on this core between lw and sw, and the other thread could go into critical section</a:t>
            </a:r>
          </a:p>
          <a:p>
            <a:pPr>
              <a:lnSpc>
                <a:spcPct val="65000"/>
              </a:lnSpc>
              <a:buFont typeface="Times" charset="0"/>
              <a:buNone/>
            </a:pPr>
            <a:r>
              <a:rPr lang="en-US" sz="2800" dirty="0" smtClean="0"/>
              <a:t>	</a:t>
            </a:r>
            <a:r>
              <a:rPr lang="en-US" sz="2800" dirty="0" err="1" smtClean="0">
                <a:solidFill>
                  <a:srgbClr val="FF0000"/>
                </a:solidFill>
              </a:rPr>
              <a:t>A)(red</a:t>
            </a:r>
            <a:r>
              <a:rPr lang="en-US" sz="2800" dirty="0" smtClean="0">
                <a:solidFill>
                  <a:srgbClr val="FF0000"/>
                </a:solidFill>
              </a:rPr>
              <a:t>)   		I only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err="1" smtClean="0">
                <a:solidFill>
                  <a:srgbClr val="FF6600"/>
                </a:solidFill>
              </a:rPr>
              <a:t>B)(orange</a:t>
            </a:r>
            <a:r>
              <a:rPr lang="en-US" sz="2800" dirty="0" smtClean="0">
                <a:solidFill>
                  <a:srgbClr val="FF6600"/>
                </a:solidFill>
              </a:rPr>
              <a:t>) 	II only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err="1" smtClean="0">
                <a:solidFill>
                  <a:srgbClr val="008000"/>
                </a:solidFill>
              </a:rPr>
              <a:t>C)(green</a:t>
            </a:r>
            <a:r>
              <a:rPr lang="en-US" sz="2800" dirty="0" smtClean="0">
                <a:solidFill>
                  <a:srgbClr val="008000"/>
                </a:solidFill>
              </a:rPr>
              <a:t>) 	 	III only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b="1" dirty="0" err="1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D)(yellow</a:t>
            </a:r>
            <a:r>
              <a:rPr lang="en-US" sz="28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) 	IV only</a:t>
            </a:r>
          </a:p>
          <a:p>
            <a:pPr>
              <a:lnSpc>
                <a:spcPct val="65000"/>
              </a:lnSpc>
              <a:buFont typeface="Times" charset="0"/>
              <a:buNone/>
            </a:pPr>
            <a:r>
              <a:rPr lang="en-US" sz="2800" dirty="0" smtClean="0"/>
              <a:t>	</a:t>
            </a:r>
            <a:r>
              <a:rPr lang="en-US" sz="2800" b="1" dirty="0" err="1" smtClean="0">
                <a:solidFill>
                  <a:srgbClr val="FF66FF"/>
                </a:solidFill>
                <a:ea typeface="Times New Roman"/>
                <a:cs typeface="Times New Roman"/>
              </a:rPr>
              <a:t>E)(pink</a:t>
            </a:r>
            <a:r>
              <a:rPr lang="en-US" sz="2800" b="1" dirty="0" smtClean="0">
                <a:solidFill>
                  <a:srgbClr val="FF66FF"/>
                </a:solidFill>
                <a:ea typeface="Times New Roman"/>
                <a:cs typeface="Times New Roman"/>
              </a:rPr>
              <a:t>) 		III and IV</a:t>
            </a:r>
            <a:endParaRPr lang="en-US" sz="2800" b="1" dirty="0">
              <a:solidFill>
                <a:srgbClr val="FF66FF"/>
              </a:solidFill>
              <a:ea typeface="Times New Roman"/>
              <a:cs typeface="Times New Roman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title"/>
          </p:nvPr>
        </p:nvSpPr>
        <p:spPr>
          <a:xfrm>
            <a:off x="609599" y="211138"/>
            <a:ext cx="7958667" cy="474662"/>
          </a:xfrm>
        </p:spPr>
        <p:txBody>
          <a:bodyPr>
            <a:normAutofit fontScale="90000"/>
          </a:bodyPr>
          <a:lstStyle/>
          <a:p>
            <a:r>
              <a:rPr lang="en-US" dirty="0"/>
              <a:t>Peer </a:t>
            </a:r>
            <a:r>
              <a:rPr lang="en-US" dirty="0" smtClean="0"/>
              <a:t>Instruction: What Happens?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Flynn Taxonomy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3302002"/>
            <a:ext cx="8229600" cy="3369735"/>
          </a:xfrm>
        </p:spPr>
        <p:txBody>
          <a:bodyPr>
            <a:normAutofit/>
          </a:bodyPr>
          <a:lstStyle/>
          <a:p>
            <a:r>
              <a:rPr lang="en-US" dirty="0" smtClean="0"/>
              <a:t>SISD and MIMD most commonly encountered</a:t>
            </a:r>
          </a:p>
          <a:p>
            <a:r>
              <a:rPr lang="en-US" dirty="0" smtClean="0"/>
              <a:t>Most common parallel processing programming style: Single Program Multiple Data</a:t>
            </a:r>
          </a:p>
          <a:p>
            <a:pPr lvl="1"/>
            <a:r>
              <a:rPr lang="en-US" dirty="0" smtClean="0"/>
              <a:t>Single program that runs on all processors of an MIMD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91BE1-21FC-C144-B054-F407DC14CD5D}" type="datetime1">
              <a:rPr lang="en-US" smtClean="0"/>
              <a:pPr/>
              <a:t>1/16/11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2010 -- Lecture #19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11" name="Picture 4" descr="f07-06-P37449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82174"/>
            <a:ext cx="9158310" cy="2019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5604933" y="2709333"/>
            <a:ext cx="3539067" cy="6604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Hardware Synchronization</a:t>
            </a:r>
            <a:endParaRPr lang="en-AU" dirty="0"/>
          </a:p>
        </p:txBody>
      </p:sp>
      <p:sp>
        <p:nvSpPr>
          <p:cNvPr id="418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Hardware </a:t>
            </a:r>
            <a:r>
              <a:rPr lang="en-AU" dirty="0"/>
              <a:t>support </a:t>
            </a:r>
            <a:r>
              <a:rPr lang="en-AU" dirty="0" smtClean="0"/>
              <a:t>required to prevent interloper (either thread on other core or thread on same core) from changing the value </a:t>
            </a:r>
          </a:p>
          <a:p>
            <a:pPr lvl="1"/>
            <a:r>
              <a:rPr lang="en-AU" i="1" dirty="0">
                <a:solidFill>
                  <a:srgbClr val="3366FF"/>
                </a:solidFill>
              </a:rPr>
              <a:t>Atomic </a:t>
            </a:r>
            <a:r>
              <a:rPr lang="en-AU" dirty="0"/>
              <a:t>read/write memory operation</a:t>
            </a:r>
          </a:p>
          <a:p>
            <a:pPr lvl="1"/>
            <a:r>
              <a:rPr lang="en-AU" dirty="0"/>
              <a:t>No other access to the location allowed between the read and write</a:t>
            </a:r>
          </a:p>
          <a:p>
            <a:r>
              <a:rPr lang="en-AU" dirty="0"/>
              <a:t>Could be a single instruction</a:t>
            </a:r>
          </a:p>
          <a:p>
            <a:pPr lvl="1"/>
            <a:r>
              <a:rPr lang="en-AU" dirty="0"/>
              <a:t>E.g., atomic swap of register </a:t>
            </a:r>
            <a:r>
              <a:rPr lang="en-AU" dirty="0">
                <a:ea typeface="Arial" charset="0"/>
                <a:cs typeface="Arial" charset="0"/>
              </a:rPr>
              <a:t>↔ memory</a:t>
            </a:r>
          </a:p>
          <a:p>
            <a:pPr lvl="1"/>
            <a:r>
              <a:rPr lang="en-AU" dirty="0">
                <a:ea typeface="Arial" charset="0"/>
                <a:cs typeface="Arial" charset="0"/>
              </a:rPr>
              <a:t>Or an atomic pair of instructions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D8C8B-1B4E-924C-8EBD-ADF19A3343C2}" type="datetime1">
              <a:rPr lang="en-US" smtClean="0"/>
              <a:pPr/>
              <a:t>1/16/11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2010 -- Lecture #19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Fall 2010 -- Lecture #19</a:t>
            </a:r>
            <a:endParaRPr lang="en-AU" dirty="0"/>
          </a:p>
        </p:txBody>
      </p:sp>
      <p:sp>
        <p:nvSpPr>
          <p:cNvPr id="450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Synchronization in MIPS </a:t>
            </a:r>
          </a:p>
        </p:txBody>
      </p:sp>
      <p:sp>
        <p:nvSpPr>
          <p:cNvPr id="450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AU" sz="2800" dirty="0"/>
              <a:t>Load linked: </a:t>
            </a:r>
            <a:r>
              <a:rPr lang="en-AU" sz="2800" dirty="0">
                <a:latin typeface="Lucida Console" charset="0"/>
              </a:rPr>
              <a:t>ll </a:t>
            </a:r>
            <a:r>
              <a:rPr lang="en-US" sz="2800" dirty="0">
                <a:latin typeface="Lucida Console" charset="0"/>
              </a:rPr>
              <a:t>rt, offset(rs)</a:t>
            </a:r>
          </a:p>
          <a:p>
            <a:pPr>
              <a:lnSpc>
                <a:spcPct val="90000"/>
              </a:lnSpc>
            </a:pPr>
            <a:r>
              <a:rPr lang="en-AU" sz="2800" dirty="0"/>
              <a:t>Store conditional: </a:t>
            </a:r>
            <a:r>
              <a:rPr lang="en-AU" sz="2800" dirty="0">
                <a:latin typeface="Lucida Console" charset="0"/>
              </a:rPr>
              <a:t>sc rt, </a:t>
            </a:r>
            <a:r>
              <a:rPr lang="en-US" sz="2800" dirty="0">
                <a:latin typeface="Lucida Console" charset="0"/>
              </a:rPr>
              <a:t>offset(rs)</a:t>
            </a:r>
          </a:p>
          <a:p>
            <a:pPr lvl="1">
              <a:lnSpc>
                <a:spcPct val="90000"/>
              </a:lnSpc>
            </a:pPr>
            <a:r>
              <a:rPr lang="en-AU" sz="2400" dirty="0"/>
              <a:t>Succeeds if location not changed since the </a:t>
            </a:r>
            <a:r>
              <a:rPr lang="en-AU" sz="2400" dirty="0">
                <a:latin typeface="Lucida Console" charset="0"/>
              </a:rPr>
              <a:t>ll</a:t>
            </a:r>
          </a:p>
          <a:p>
            <a:pPr lvl="2">
              <a:lnSpc>
                <a:spcPct val="90000"/>
              </a:lnSpc>
            </a:pPr>
            <a:r>
              <a:rPr lang="en-AU" sz="2000" dirty="0"/>
              <a:t>Returns 1 in rt</a:t>
            </a:r>
          </a:p>
          <a:p>
            <a:pPr lvl="1">
              <a:lnSpc>
                <a:spcPct val="90000"/>
              </a:lnSpc>
            </a:pPr>
            <a:r>
              <a:rPr lang="en-AU" sz="2400" dirty="0"/>
              <a:t>Fails if location is changed</a:t>
            </a:r>
          </a:p>
          <a:p>
            <a:pPr lvl="2">
              <a:lnSpc>
                <a:spcPct val="90000"/>
              </a:lnSpc>
            </a:pPr>
            <a:r>
              <a:rPr lang="en-AU" sz="2000" dirty="0"/>
              <a:t>Returns 0 in rt</a:t>
            </a:r>
          </a:p>
          <a:p>
            <a:pPr>
              <a:lnSpc>
                <a:spcPct val="90000"/>
              </a:lnSpc>
            </a:pPr>
            <a:r>
              <a:rPr lang="en-AU" sz="2800" dirty="0"/>
              <a:t>Example: atomic swap (to test/set lock variable)</a:t>
            </a:r>
          </a:p>
          <a:p>
            <a:pPr lvl="1">
              <a:lnSpc>
                <a:spcPct val="90000"/>
              </a:lnSpc>
              <a:buFont typeface="Wingdings" charset="2"/>
              <a:buNone/>
            </a:pPr>
            <a:r>
              <a:rPr lang="en-AU" sz="2200" dirty="0">
                <a:latin typeface="Lucida Console" charset="0"/>
              </a:rPr>
              <a:t>try: add $t0,$zero,$s4 ;copy exchange value</a:t>
            </a:r>
          </a:p>
          <a:p>
            <a:pPr lvl="1">
              <a:lnSpc>
                <a:spcPct val="90000"/>
              </a:lnSpc>
              <a:buFont typeface="Wingdings" charset="2"/>
              <a:buNone/>
            </a:pPr>
            <a:r>
              <a:rPr lang="en-AU" sz="2200" dirty="0">
                <a:latin typeface="Lucida Console" charset="0"/>
              </a:rPr>
              <a:t>     ll  $t1,0($s1)    ;load linked</a:t>
            </a:r>
          </a:p>
          <a:p>
            <a:pPr lvl="1">
              <a:lnSpc>
                <a:spcPct val="90000"/>
              </a:lnSpc>
              <a:buFont typeface="Wingdings" charset="2"/>
              <a:buNone/>
            </a:pPr>
            <a:r>
              <a:rPr lang="en-AU" sz="2200" dirty="0">
                <a:latin typeface="Lucida Console" charset="0"/>
              </a:rPr>
              <a:t>     sc  $t0,0($s1)    ;store conditional</a:t>
            </a:r>
          </a:p>
          <a:p>
            <a:pPr lvl="1">
              <a:lnSpc>
                <a:spcPct val="90000"/>
              </a:lnSpc>
              <a:buFont typeface="Wingdings" charset="2"/>
              <a:buNone/>
            </a:pPr>
            <a:r>
              <a:rPr lang="en-AU" sz="2200" dirty="0">
                <a:latin typeface="Lucida Console" charset="0"/>
              </a:rPr>
              <a:t>     beq $t0,$zero,try ;branch store fails</a:t>
            </a:r>
          </a:p>
          <a:p>
            <a:pPr lvl="1">
              <a:lnSpc>
                <a:spcPct val="90000"/>
              </a:lnSpc>
              <a:buFont typeface="Wingdings" charset="2"/>
              <a:buNone/>
            </a:pPr>
            <a:r>
              <a:rPr lang="en-AU" sz="2200" dirty="0">
                <a:latin typeface="Lucida Console" charset="0"/>
              </a:rPr>
              <a:t>     add $s4,$zero,$t1 ;put load value in $s4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D6B71-B473-F744-B32D-41F77E5A0CC9}" type="datetime1">
              <a:rPr lang="en-US" smtClean="0"/>
              <a:pPr/>
              <a:t>1/16/11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OpenMP</a:t>
            </a:r>
            <a:endParaRPr lang="en-US" dirty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OpenMP is an API used for multi-threaded, shared memory parallelism</a:t>
            </a:r>
          </a:p>
          <a:p>
            <a:pPr lvl="1"/>
            <a:r>
              <a:rPr lang="en-US" dirty="0" smtClean="0"/>
              <a:t>Compiler Directives</a:t>
            </a:r>
          </a:p>
          <a:p>
            <a:pPr lvl="1"/>
            <a:r>
              <a:rPr lang="en-US" dirty="0" smtClean="0"/>
              <a:t>Runtime Library Routines</a:t>
            </a:r>
          </a:p>
          <a:p>
            <a:pPr lvl="1"/>
            <a:r>
              <a:rPr lang="en-US" dirty="0" smtClean="0"/>
              <a:t>Environment Variables</a:t>
            </a:r>
          </a:p>
          <a:p>
            <a:r>
              <a:rPr lang="en-US" dirty="0" smtClean="0"/>
              <a:t>Portable</a:t>
            </a:r>
          </a:p>
          <a:p>
            <a:r>
              <a:rPr lang="en-US" dirty="0" smtClean="0"/>
              <a:t>Standardized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9B7DF-D6E7-B047-9D65-6FB459D1401D}" type="datetime1">
              <a:rPr lang="en-US" smtClean="0"/>
              <a:pPr/>
              <a:t>1/16/11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2010 -- Lecture #19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Fork/Join Parallelism</a:t>
            </a:r>
            <a:endParaRPr lang="en-US" dirty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out executing the program with one master thread</a:t>
            </a:r>
          </a:p>
          <a:p>
            <a:r>
              <a:rPr lang="en-US" dirty="0" smtClean="0"/>
              <a:t>Master thread forks worker threads</a:t>
            </a:r>
          </a:p>
          <a:p>
            <a:r>
              <a:rPr lang="en-US" dirty="0" smtClean="0"/>
              <a:t>Worker threads die or suspend at end of parallel code</a:t>
            </a:r>
            <a:endParaRPr lang="en-US" dirty="0"/>
          </a:p>
        </p:txBody>
      </p:sp>
      <p:pic>
        <p:nvPicPr>
          <p:cNvPr id="922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50533" y="4538133"/>
            <a:ext cx="4857750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TextBox 4"/>
          <p:cNvSpPr txBox="1">
            <a:spLocks noChangeArrowheads="1"/>
          </p:cNvSpPr>
          <p:nvPr/>
        </p:nvSpPr>
        <p:spPr bwMode="auto">
          <a:xfrm>
            <a:off x="533400" y="6096000"/>
            <a:ext cx="457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000" dirty="0">
                <a:latin typeface="Verdana" charset="0"/>
              </a:rPr>
              <a:t>Image courtesy of http://www.llnl.gov/computing/tutorials/openMP/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8EC25-BA72-5442-B345-7ABB070A5078}" type="datetime1">
              <a:rPr lang="en-US" smtClean="0"/>
              <a:pPr/>
              <a:t>1/16/11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2010 -- Lecture #19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Parallelization</a:t>
            </a:r>
            <a:endParaRPr lang="en-US" dirty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smtClean="0">
                <a:latin typeface="Courier New"/>
                <a:cs typeface="Courier New"/>
              </a:rPr>
              <a:t>for (i=0; i&lt;max; i++) zero[i] = 0;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For loop must have canonical shape for OpenMP to parallelize it </a:t>
            </a:r>
          </a:p>
          <a:p>
            <a:pPr lvl="2"/>
            <a:r>
              <a:rPr lang="en-US" dirty="0" smtClean="0"/>
              <a:t>Necessary for run-time system to determine loop iterations</a:t>
            </a:r>
          </a:p>
          <a:p>
            <a:pPr lvl="1"/>
            <a:r>
              <a:rPr lang="en-US" dirty="0" smtClean="0"/>
              <a:t>No premature exits from the loop allowed</a:t>
            </a:r>
          </a:p>
          <a:p>
            <a:pPr lvl="2"/>
            <a:r>
              <a:rPr lang="en-US" dirty="0" smtClean="0"/>
              <a:t>i.e., No break, return, exit, goto statements</a:t>
            </a:r>
          </a:p>
          <a:p>
            <a:pPr lvl="1"/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6D853-9509-AA44-9CD2-49AB526E8205}" type="datetime1">
              <a:rPr lang="en-US" smtClean="0"/>
              <a:pPr/>
              <a:t>1/16/11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2010 -- Lecture #19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OpenMP Extends C with Pragmas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Pragmas are a mechanism C provides for language extensions</a:t>
            </a:r>
          </a:p>
          <a:p>
            <a:r>
              <a:rPr lang="en-US" dirty="0" smtClean="0"/>
              <a:t>Commonly implemented </a:t>
            </a:r>
            <a:r>
              <a:rPr lang="en-US" dirty="0" err="1" smtClean="0"/>
              <a:t>pragmas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smtClean="0"/>
              <a:t>structure packing, symbol aliasing, floating point exception modes</a:t>
            </a:r>
          </a:p>
          <a:p>
            <a:r>
              <a:rPr lang="en-US" dirty="0" smtClean="0"/>
              <a:t>Good mechanism for OpenMP because compilers that don't recognize a pragma are supposed to ignore them</a:t>
            </a:r>
          </a:p>
          <a:p>
            <a:pPr lvl="1"/>
            <a:r>
              <a:rPr lang="en-US" dirty="0" smtClean="0"/>
              <a:t>Runs on sequential computer even with embedded </a:t>
            </a:r>
            <a:r>
              <a:rPr lang="en-US" dirty="0" err="1" smtClean="0"/>
              <a:t>pragmas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3A0B0-B2C1-014F-8C6F-22C337307A6B}" type="datetime1">
              <a:rPr lang="en-US" smtClean="0"/>
              <a:pPr/>
              <a:t>1/16/11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2010 -- Lecture #19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35</a:t>
            </a:fld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parallel </a:t>
            </a:r>
            <a:r>
              <a:rPr lang="en-US" dirty="0" smtClean="0">
                <a:latin typeface="Courier New"/>
                <a:cs typeface="Courier New"/>
              </a:rPr>
              <a:t>for </a:t>
            </a:r>
            <a:r>
              <a:rPr lang="en-US" dirty="0" smtClean="0"/>
              <a:t>pragma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733" y="1600200"/>
            <a:ext cx="8585199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3366FF"/>
                </a:solidFill>
                <a:latin typeface="Courier New"/>
                <a:cs typeface="Courier New"/>
              </a:rPr>
              <a:t>#pragma omp parallel for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for (i=0; i&lt;max; i++) zero[i] = 0;</a:t>
            </a:r>
          </a:p>
          <a:p>
            <a:endParaRPr lang="en-US" dirty="0" smtClean="0"/>
          </a:p>
          <a:p>
            <a:r>
              <a:rPr lang="en-US" dirty="0" smtClean="0"/>
              <a:t>Master thread creates additional threads, each with a separate execution context</a:t>
            </a:r>
          </a:p>
          <a:p>
            <a:r>
              <a:rPr lang="en-US" dirty="0" smtClean="0"/>
              <a:t>All variables declared outside for loop are shared by default, except for loop index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3CC62-4A58-C64A-9448-48897A5A26A9}" type="datetime1">
              <a:rPr lang="en-US" smtClean="0"/>
              <a:pPr/>
              <a:t>1/16/11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2010 -- Lecture #19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 Creation</a:t>
            </a:r>
            <a:endParaRPr lang="en-US" dirty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many threads will OpenMP create?</a:t>
            </a:r>
          </a:p>
          <a:p>
            <a:pPr lvl="1"/>
            <a:r>
              <a:rPr lang="en-US" dirty="0" smtClean="0"/>
              <a:t>Defined by OMP_NUM_THREADS environment variable	</a:t>
            </a:r>
          </a:p>
          <a:p>
            <a:pPr lvl="1"/>
            <a:r>
              <a:rPr lang="en-US" dirty="0" smtClean="0"/>
              <a:t>Set this variable to the maximum number of threads you want OpenMP to use</a:t>
            </a:r>
          </a:p>
          <a:p>
            <a:pPr lvl="1"/>
            <a:r>
              <a:rPr lang="en-US" dirty="0" smtClean="0"/>
              <a:t>Presumably = number of processors in computer running program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245CA-EFCC-E743-9908-CEF37191D973}" type="datetime1">
              <a:rPr lang="en-US" smtClean="0"/>
              <a:pPr/>
              <a:t>1/16/11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2010 -- Lecture #19</a:t>
            </a: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467" y="1430867"/>
            <a:ext cx="8229600" cy="4851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Sequential software is slow software</a:t>
            </a:r>
          </a:p>
          <a:p>
            <a:pPr lvl="1"/>
            <a:r>
              <a:rPr lang="en-US" dirty="0" smtClean="0"/>
              <a:t>SIMD and MIMD only path to higher performance</a:t>
            </a:r>
          </a:p>
          <a:p>
            <a:r>
              <a:rPr lang="en-US" dirty="0" smtClean="0"/>
              <a:t>Multiprocessor (Multicore) uses Shared Memory (single address space)</a:t>
            </a:r>
          </a:p>
          <a:p>
            <a:r>
              <a:rPr lang="en-US" dirty="0" smtClean="0"/>
              <a:t>Cache coherency implements shared memory even with multiple copies in multiple caches</a:t>
            </a:r>
          </a:p>
          <a:p>
            <a:pPr lvl="1"/>
            <a:r>
              <a:rPr lang="en-US" dirty="0" smtClean="0"/>
              <a:t>False sharing a concern</a:t>
            </a:r>
          </a:p>
          <a:p>
            <a:r>
              <a:rPr lang="en-US" dirty="0" smtClean="0"/>
              <a:t>Synchronization via hardware primitives:</a:t>
            </a:r>
          </a:p>
          <a:p>
            <a:pPr lvl="1"/>
            <a:r>
              <a:rPr lang="en-US" dirty="0" smtClean="0"/>
              <a:t>MIPS does it with Load Linked + Store Conditional</a:t>
            </a:r>
          </a:p>
          <a:p>
            <a:r>
              <a:rPr lang="en-US" dirty="0" smtClean="0"/>
              <a:t>OpenMP as simple parallel extension to C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BBF70-3F1D-F24D-BCE5-36899CDA751A}" type="datetime1">
              <a:rPr lang="en-US" smtClean="0"/>
              <a:pPr/>
              <a:t>1/16/11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2010 -- Lecture #19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Multiprocessor</a:t>
            </a:r>
          </a:p>
          <a:p>
            <a:r>
              <a:rPr lang="en-US" dirty="0" smtClean="0"/>
              <a:t>Cache Coherence</a:t>
            </a:r>
          </a:p>
          <a:p>
            <a:r>
              <a:rPr lang="en-US" dirty="0" smtClean="0"/>
              <a:t>Administrivia</a:t>
            </a:r>
          </a:p>
          <a:p>
            <a:r>
              <a:rPr lang="en-US" dirty="0" smtClean="0"/>
              <a:t>Technology Break</a:t>
            </a:r>
          </a:p>
          <a:p>
            <a:r>
              <a:rPr lang="en-US" dirty="0" smtClean="0"/>
              <a:t>Synchronization</a:t>
            </a:r>
          </a:p>
          <a:p>
            <a:r>
              <a:rPr lang="en-US" dirty="0" smtClean="0"/>
              <a:t>OpenMP (if there is time)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99A0D-85EA-984B-8D65-0177C3CAEBFC}" type="datetime1">
              <a:rPr lang="en-US" smtClean="0"/>
              <a:pPr/>
              <a:t>1/16/11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2010 -- Lecture #19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28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Parallel Processing:</a:t>
            </a:r>
            <a:br>
              <a:rPr lang="en-US" dirty="0" smtClean="0"/>
            </a:br>
            <a:r>
              <a:rPr lang="en-US" dirty="0" smtClean="0"/>
              <a:t>Multiprocessor Systems (MIMD)</a:t>
            </a:r>
            <a:endParaRPr lang="en-US" dirty="0"/>
          </a:p>
        </p:txBody>
      </p:sp>
      <p:sp>
        <p:nvSpPr>
          <p:cNvPr id="1872937" name="Rectangle 41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783667"/>
          </a:xfrm>
        </p:spPr>
        <p:txBody>
          <a:bodyPr>
            <a:normAutofit fontScale="70000" lnSpcReduction="20000"/>
          </a:bodyPr>
          <a:lstStyle/>
          <a:p>
            <a:pPr>
              <a:buClr>
                <a:schemeClr val="tx1"/>
              </a:buClr>
            </a:pPr>
            <a:r>
              <a:rPr lang="en-US" dirty="0" smtClean="0">
                <a:solidFill>
                  <a:srgbClr val="FF0000"/>
                </a:solidFill>
              </a:rPr>
              <a:t>Multiprocessor (MIMD)</a:t>
            </a:r>
            <a:r>
              <a:rPr lang="en-US" dirty="0" smtClean="0"/>
              <a:t>: a computer system with at least 2 processors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Deliver high throughput for independent jobs via job-level parallelism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 smtClean="0"/>
              <a:t>Improve the run time of a single program that has been specially crafted to run on a multiprocessor - a parallel processing program</a:t>
            </a:r>
          </a:p>
          <a:p>
            <a:pPr marL="971550" lvl="1" indent="-514350">
              <a:buNone/>
            </a:pPr>
            <a:r>
              <a:rPr lang="en-US" b="1" dirty="0" smtClean="0"/>
              <a:t>Now Use term </a:t>
            </a:r>
            <a:r>
              <a:rPr lang="en-US" b="1" i="1" dirty="0" smtClean="0">
                <a:solidFill>
                  <a:srgbClr val="3366FF"/>
                </a:solidFill>
              </a:rPr>
              <a:t>core </a:t>
            </a:r>
            <a:r>
              <a:rPr lang="en-US" b="1" dirty="0" smtClean="0"/>
              <a:t>for processor (“Multicore”) because </a:t>
            </a:r>
            <a:br>
              <a:rPr lang="en-US" b="1" dirty="0" smtClean="0"/>
            </a:br>
            <a:r>
              <a:rPr lang="en-US" b="1" dirty="0" smtClean="0"/>
              <a:t>“Multiprocessor Microprocessor” too redundant</a:t>
            </a:r>
          </a:p>
        </p:txBody>
      </p:sp>
      <p:sp>
        <p:nvSpPr>
          <p:cNvPr id="1872914" name="Rectangle 18"/>
          <p:cNvSpPr>
            <a:spLocks noChangeArrowheads="1"/>
          </p:cNvSpPr>
          <p:nvPr/>
        </p:nvSpPr>
        <p:spPr bwMode="auto">
          <a:xfrm>
            <a:off x="131763" y="2943225"/>
            <a:ext cx="1809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2" name="Group 63"/>
          <p:cNvGrpSpPr/>
          <p:nvPr/>
        </p:nvGrpSpPr>
        <p:grpSpPr>
          <a:xfrm>
            <a:off x="1862665" y="2209799"/>
            <a:ext cx="5334000" cy="2514600"/>
            <a:chOff x="1524000" y="1066800"/>
            <a:chExt cx="5638800" cy="3048000"/>
          </a:xfrm>
        </p:grpSpPr>
        <p:sp>
          <p:nvSpPr>
            <p:cNvPr id="39" name="Rectangle 5"/>
            <p:cNvSpPr>
              <a:spLocks noChangeArrowheads="1"/>
            </p:cNvSpPr>
            <p:nvPr/>
          </p:nvSpPr>
          <p:spPr bwMode="auto">
            <a:xfrm>
              <a:off x="1524000" y="1066800"/>
              <a:ext cx="1295400" cy="609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0" name="Text Box 6"/>
            <p:cNvSpPr txBox="1">
              <a:spLocks noChangeArrowheads="1"/>
            </p:cNvSpPr>
            <p:nvPr/>
          </p:nvSpPr>
          <p:spPr bwMode="auto">
            <a:xfrm>
              <a:off x="1584325" y="1203325"/>
              <a:ext cx="1176338" cy="3365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 dirty="0">
                  <a:solidFill>
                    <a:schemeClr val="tx1"/>
                  </a:solidFill>
                </a:rPr>
                <a:t>Processor</a:t>
              </a:r>
            </a:p>
          </p:txBody>
        </p:sp>
        <p:sp>
          <p:nvSpPr>
            <p:cNvPr id="41" name="Rectangle 7"/>
            <p:cNvSpPr>
              <a:spLocks noChangeArrowheads="1"/>
            </p:cNvSpPr>
            <p:nvPr/>
          </p:nvSpPr>
          <p:spPr bwMode="auto">
            <a:xfrm>
              <a:off x="3200400" y="1066800"/>
              <a:ext cx="1295400" cy="609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2" name="Rectangle 8"/>
            <p:cNvSpPr>
              <a:spLocks noChangeArrowheads="1"/>
            </p:cNvSpPr>
            <p:nvPr/>
          </p:nvSpPr>
          <p:spPr bwMode="auto">
            <a:xfrm>
              <a:off x="5867400" y="1066800"/>
              <a:ext cx="1295400" cy="609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3" name="Text Box 9"/>
            <p:cNvSpPr txBox="1">
              <a:spLocks noChangeArrowheads="1"/>
            </p:cNvSpPr>
            <p:nvPr/>
          </p:nvSpPr>
          <p:spPr bwMode="auto">
            <a:xfrm>
              <a:off x="3276600" y="1219200"/>
              <a:ext cx="1176338" cy="3365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 dirty="0">
                  <a:solidFill>
                    <a:schemeClr val="tx1"/>
                  </a:solidFill>
                </a:rPr>
                <a:t>Processor</a:t>
              </a:r>
            </a:p>
          </p:txBody>
        </p:sp>
        <p:sp>
          <p:nvSpPr>
            <p:cNvPr id="44" name="Text Box 10"/>
            <p:cNvSpPr txBox="1">
              <a:spLocks noChangeArrowheads="1"/>
            </p:cNvSpPr>
            <p:nvPr/>
          </p:nvSpPr>
          <p:spPr bwMode="auto">
            <a:xfrm>
              <a:off x="5943600" y="1219200"/>
              <a:ext cx="1176338" cy="3365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 dirty="0">
                  <a:solidFill>
                    <a:schemeClr val="tx1"/>
                  </a:solidFill>
                </a:rPr>
                <a:t>Processor</a:t>
              </a:r>
            </a:p>
          </p:txBody>
        </p:sp>
        <p:sp>
          <p:nvSpPr>
            <p:cNvPr id="45" name="Rectangle 11"/>
            <p:cNvSpPr>
              <a:spLocks noChangeArrowheads="1"/>
            </p:cNvSpPr>
            <p:nvPr/>
          </p:nvSpPr>
          <p:spPr bwMode="auto">
            <a:xfrm>
              <a:off x="1524000" y="1981200"/>
              <a:ext cx="12954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6" name="Rectangle 12"/>
            <p:cNvSpPr>
              <a:spLocks noChangeArrowheads="1"/>
            </p:cNvSpPr>
            <p:nvPr/>
          </p:nvSpPr>
          <p:spPr bwMode="auto">
            <a:xfrm>
              <a:off x="3200400" y="1981200"/>
              <a:ext cx="12954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7" name="Rectangle 13"/>
            <p:cNvSpPr>
              <a:spLocks noChangeArrowheads="1"/>
            </p:cNvSpPr>
            <p:nvPr/>
          </p:nvSpPr>
          <p:spPr bwMode="auto">
            <a:xfrm>
              <a:off x="5867400" y="1981200"/>
              <a:ext cx="12954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8" name="Text Box 14"/>
            <p:cNvSpPr txBox="1">
              <a:spLocks noChangeArrowheads="1"/>
            </p:cNvSpPr>
            <p:nvPr/>
          </p:nvSpPr>
          <p:spPr bwMode="auto">
            <a:xfrm>
              <a:off x="1752600" y="2057400"/>
              <a:ext cx="792163" cy="3365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 dirty="0">
                  <a:solidFill>
                    <a:schemeClr val="tx1"/>
                  </a:solidFill>
                </a:rPr>
                <a:t>Cache</a:t>
              </a:r>
            </a:p>
          </p:txBody>
        </p:sp>
        <p:sp>
          <p:nvSpPr>
            <p:cNvPr id="49" name="Text Box 15"/>
            <p:cNvSpPr txBox="1">
              <a:spLocks noChangeArrowheads="1"/>
            </p:cNvSpPr>
            <p:nvPr/>
          </p:nvSpPr>
          <p:spPr bwMode="auto">
            <a:xfrm>
              <a:off x="3429000" y="2057400"/>
              <a:ext cx="792163" cy="3365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 dirty="0">
                  <a:solidFill>
                    <a:schemeClr val="tx1"/>
                  </a:solidFill>
                </a:rPr>
                <a:t>Cache</a:t>
              </a:r>
            </a:p>
          </p:txBody>
        </p:sp>
        <p:sp>
          <p:nvSpPr>
            <p:cNvPr id="50" name="Text Box 16"/>
            <p:cNvSpPr txBox="1">
              <a:spLocks noChangeArrowheads="1"/>
            </p:cNvSpPr>
            <p:nvPr/>
          </p:nvSpPr>
          <p:spPr bwMode="auto">
            <a:xfrm>
              <a:off x="6172200" y="2057400"/>
              <a:ext cx="792163" cy="3365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 dirty="0">
                  <a:solidFill>
                    <a:schemeClr val="tx1"/>
                  </a:solidFill>
                </a:rPr>
                <a:t>Cache</a:t>
              </a:r>
            </a:p>
          </p:txBody>
        </p:sp>
        <p:sp>
          <p:nvSpPr>
            <p:cNvPr id="51" name="Rectangle 17"/>
            <p:cNvSpPr>
              <a:spLocks noChangeArrowheads="1"/>
            </p:cNvSpPr>
            <p:nvPr/>
          </p:nvSpPr>
          <p:spPr bwMode="auto">
            <a:xfrm>
              <a:off x="1524000" y="2895600"/>
              <a:ext cx="5638800" cy="304800"/>
            </a:xfrm>
            <a:prstGeom prst="rect">
              <a:avLst/>
            </a:prstGeom>
            <a:noFill/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b="1" dirty="0" smtClean="0">
                  <a:solidFill>
                    <a:schemeClr val="tx1"/>
                  </a:solidFill>
                </a:rPr>
                <a:t>Interconnection Network</a:t>
              </a:r>
              <a:endParaRPr 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angle 18"/>
            <p:cNvSpPr>
              <a:spLocks noChangeArrowheads="1"/>
            </p:cNvSpPr>
            <p:nvPr/>
          </p:nvSpPr>
          <p:spPr bwMode="auto">
            <a:xfrm>
              <a:off x="2590800" y="3581400"/>
              <a:ext cx="19050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3" name="Text Box 19"/>
            <p:cNvSpPr txBox="1">
              <a:spLocks noChangeArrowheads="1"/>
            </p:cNvSpPr>
            <p:nvPr/>
          </p:nvSpPr>
          <p:spPr bwMode="auto">
            <a:xfrm>
              <a:off x="3048000" y="3657600"/>
              <a:ext cx="963613" cy="3365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 dirty="0">
                  <a:solidFill>
                    <a:schemeClr val="tx1"/>
                  </a:solidFill>
                </a:rPr>
                <a:t>Memory</a:t>
              </a:r>
            </a:p>
          </p:txBody>
        </p:sp>
        <p:sp>
          <p:nvSpPr>
            <p:cNvPr id="54" name="Rectangle 20"/>
            <p:cNvSpPr>
              <a:spLocks noChangeArrowheads="1"/>
            </p:cNvSpPr>
            <p:nvPr/>
          </p:nvSpPr>
          <p:spPr bwMode="auto">
            <a:xfrm>
              <a:off x="5105400" y="3581400"/>
              <a:ext cx="13716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5" name="Text Box 21"/>
            <p:cNvSpPr txBox="1">
              <a:spLocks noChangeArrowheads="1"/>
            </p:cNvSpPr>
            <p:nvPr/>
          </p:nvSpPr>
          <p:spPr bwMode="auto">
            <a:xfrm>
              <a:off x="5562600" y="3733800"/>
              <a:ext cx="457200" cy="3365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 dirty="0">
                  <a:solidFill>
                    <a:schemeClr val="tx1"/>
                  </a:solidFill>
                </a:rPr>
                <a:t>I/O</a:t>
              </a:r>
            </a:p>
          </p:txBody>
        </p:sp>
        <p:sp>
          <p:nvSpPr>
            <p:cNvPr id="56" name="Line 22"/>
            <p:cNvSpPr>
              <a:spLocks noChangeShapeType="1"/>
            </p:cNvSpPr>
            <p:nvPr/>
          </p:nvSpPr>
          <p:spPr bwMode="auto">
            <a:xfrm>
              <a:off x="2133600" y="1676400"/>
              <a:ext cx="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7" name="Line 23"/>
            <p:cNvSpPr>
              <a:spLocks noChangeShapeType="1"/>
            </p:cNvSpPr>
            <p:nvPr/>
          </p:nvSpPr>
          <p:spPr bwMode="auto">
            <a:xfrm>
              <a:off x="3810000" y="1676400"/>
              <a:ext cx="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8" name="Line 24"/>
            <p:cNvSpPr>
              <a:spLocks noChangeShapeType="1"/>
            </p:cNvSpPr>
            <p:nvPr/>
          </p:nvSpPr>
          <p:spPr bwMode="auto">
            <a:xfrm>
              <a:off x="6477000" y="1676400"/>
              <a:ext cx="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9" name="Line 25"/>
            <p:cNvSpPr>
              <a:spLocks noChangeShapeType="1"/>
            </p:cNvSpPr>
            <p:nvPr/>
          </p:nvSpPr>
          <p:spPr bwMode="auto">
            <a:xfrm>
              <a:off x="6477000" y="2514600"/>
              <a:ext cx="0" cy="381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0" name="Line 26"/>
            <p:cNvSpPr>
              <a:spLocks noChangeShapeType="1"/>
            </p:cNvSpPr>
            <p:nvPr/>
          </p:nvSpPr>
          <p:spPr bwMode="auto">
            <a:xfrm>
              <a:off x="3810000" y="2514600"/>
              <a:ext cx="0" cy="381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1" name="Line 27"/>
            <p:cNvSpPr>
              <a:spLocks noChangeShapeType="1"/>
            </p:cNvSpPr>
            <p:nvPr/>
          </p:nvSpPr>
          <p:spPr bwMode="auto">
            <a:xfrm>
              <a:off x="2133600" y="2514600"/>
              <a:ext cx="0" cy="381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2" name="Line 28"/>
            <p:cNvSpPr>
              <a:spLocks noChangeShapeType="1"/>
            </p:cNvSpPr>
            <p:nvPr/>
          </p:nvSpPr>
          <p:spPr bwMode="auto">
            <a:xfrm>
              <a:off x="3505200" y="3200400"/>
              <a:ext cx="0" cy="381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3" name="Line 29"/>
            <p:cNvSpPr>
              <a:spLocks noChangeShapeType="1"/>
            </p:cNvSpPr>
            <p:nvPr/>
          </p:nvSpPr>
          <p:spPr bwMode="auto">
            <a:xfrm>
              <a:off x="5791200" y="3200400"/>
              <a:ext cx="0" cy="381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33" name="Date Placeholder 3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491DE-9A64-2648-8B4D-9F29AE57DAC1}" type="datetime1">
              <a:rPr lang="en-US" smtClean="0"/>
              <a:pPr/>
              <a:t>1/16/11</a:t>
            </a:fld>
            <a:endParaRPr lang="en-US" dirty="0"/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5" name="Footer Placeholder 3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2010 -- Lecture #19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29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293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293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293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2937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74133" y="0"/>
            <a:ext cx="8229600" cy="1143000"/>
          </a:xfrm>
        </p:spPr>
        <p:txBody>
          <a:bodyPr/>
          <a:lstStyle/>
          <a:p>
            <a:r>
              <a:rPr lang="en-US" dirty="0" smtClean="0"/>
              <a:t>Transition to Multicore</a:t>
            </a:r>
            <a:endParaRPr lang="en-US" dirty="0"/>
          </a:p>
        </p:txBody>
      </p:sp>
      <p:pic>
        <p:nvPicPr>
          <p:cNvPr id="10244" name="Picture 3"/>
          <p:cNvPicPr>
            <a:picLocks noChangeAspect="1"/>
          </p:cNvPicPr>
          <p:nvPr/>
        </p:nvPicPr>
        <p:blipFill>
          <a:blip r:embed="rId2"/>
          <a:srcRect t="11171"/>
          <a:stretch>
            <a:fillRect/>
          </a:stretch>
        </p:blipFill>
        <p:spPr bwMode="auto">
          <a:xfrm>
            <a:off x="228600" y="923784"/>
            <a:ext cx="8601969" cy="593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6" name="TextBox 5"/>
          <p:cNvSpPr txBox="1">
            <a:spLocks noChangeArrowheads="1"/>
          </p:cNvSpPr>
          <p:nvPr/>
        </p:nvSpPr>
        <p:spPr bwMode="auto">
          <a:xfrm>
            <a:off x="6934200" y="2736850"/>
            <a:ext cx="181610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700" dirty="0">
                <a:effectLst/>
                <a:latin typeface="Tahoma" charset="0"/>
                <a:ea typeface="Tahoma" charset="0"/>
                <a:cs typeface="Tahoma" charset="0"/>
              </a:rPr>
              <a:t>Sequential App Performance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79EC2-0A35-5D43-B196-CB8F5CDF6BD7}" type="datetime1">
              <a:rPr lang="en-US" smtClean="0"/>
              <a:pPr/>
              <a:t>1/16/11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2010 -- Lecture #19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2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Multiprocessors and You</a:t>
            </a:r>
            <a:endParaRPr lang="en-US" dirty="0"/>
          </a:p>
        </p:txBody>
      </p:sp>
      <p:sp>
        <p:nvSpPr>
          <p:cNvPr id="1872937" name="Rectangle 41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Only path to performance is parallelism</a:t>
            </a:r>
          </a:p>
          <a:p>
            <a:pPr lvl="1"/>
            <a:r>
              <a:rPr lang="en-US" dirty="0" smtClean="0"/>
              <a:t>Clock rates flat or declining</a:t>
            </a:r>
          </a:p>
          <a:p>
            <a:pPr lvl="1"/>
            <a:r>
              <a:rPr lang="en-US" dirty="0" smtClean="0"/>
              <a:t>SIMD: 2X width every 3-4 years</a:t>
            </a:r>
          </a:p>
          <a:p>
            <a:pPr lvl="2"/>
            <a:r>
              <a:rPr lang="en-US" dirty="0" smtClean="0"/>
              <a:t> 128b wide now, 256b 2011, 512b in 2014?, 1024b in 2018?</a:t>
            </a:r>
          </a:p>
          <a:p>
            <a:pPr lvl="1"/>
            <a:r>
              <a:rPr lang="en-US" dirty="0" smtClean="0"/>
              <a:t>MIMD: Add 2 cores every 2 years: 2, 4, 6, 8, 10, …</a:t>
            </a:r>
          </a:p>
          <a:p>
            <a:r>
              <a:rPr lang="en-US" dirty="0" smtClean="0"/>
              <a:t>A key challenge is to craft parallel programs that have high performance on multiprocessors as the number of processors increase – i.e., that scale</a:t>
            </a:r>
          </a:p>
          <a:p>
            <a:pPr lvl="1"/>
            <a:r>
              <a:rPr lang="en-US" dirty="0" smtClean="0"/>
              <a:t>Scheduling, load balancing, time for synchronization, overhead for communication</a:t>
            </a:r>
          </a:p>
          <a:p>
            <a:r>
              <a:rPr lang="en-US" dirty="0" smtClean="0"/>
              <a:t>Project 4: fastest code on 8 processor computers</a:t>
            </a:r>
          </a:p>
          <a:p>
            <a:pPr lvl="1"/>
            <a:r>
              <a:rPr lang="en-US" dirty="0" smtClean="0"/>
              <a:t>2 chips/computer, 4 cores/chip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96CEA-8B58-7B41-9450-B836B3A05362}" type="datetime1">
              <a:rPr lang="en-US" smtClean="0"/>
              <a:pPr/>
              <a:t>1/16/11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2010 -- Lecture #19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872914" name="Rectangle 18"/>
          <p:cNvSpPr>
            <a:spLocks noChangeArrowheads="1"/>
          </p:cNvSpPr>
          <p:nvPr/>
        </p:nvSpPr>
        <p:spPr bwMode="auto">
          <a:xfrm>
            <a:off x="131763" y="2943225"/>
            <a:ext cx="1809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29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29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29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29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29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29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29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29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29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293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133" y="0"/>
            <a:ext cx="8229600" cy="1143000"/>
          </a:xfrm>
        </p:spPr>
        <p:txBody>
          <a:bodyPr/>
          <a:lstStyle/>
          <a:p>
            <a:r>
              <a:rPr lang="en-US" dirty="0" smtClean="0"/>
              <a:t>Parallel Performance Over Time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312332"/>
          <a:ext cx="8229600" cy="50164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5467"/>
                <a:gridCol w="1303866"/>
                <a:gridCol w="2228427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latin typeface="Verdana"/>
                        </a:rPr>
                        <a:t>Year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latin typeface="Verdana"/>
                        </a:rPr>
                        <a:t>Cores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Verdana"/>
                        </a:rPr>
                        <a:t>SIMD </a:t>
                      </a:r>
                      <a:r>
                        <a:rPr lang="en-US" sz="2000" b="0" i="0" u="none" strike="noStrike" dirty="0" smtClean="0">
                          <a:latin typeface="Verdana"/>
                        </a:rPr>
                        <a:t>bits /</a:t>
                      </a:r>
                      <a:r>
                        <a:rPr lang="en-US" sz="2000" b="0" i="0" u="none" strike="noStrike" dirty="0">
                          <a:latin typeface="Verdana"/>
                        </a:rPr>
                        <a:t>Core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latin typeface="Verdana"/>
                        </a:rPr>
                        <a:t>Core *</a:t>
                      </a:r>
                      <a:br>
                        <a:rPr lang="en-US" sz="2000" b="0" i="0" u="none" strike="noStrike" dirty="0" smtClean="0">
                          <a:latin typeface="Verdana"/>
                        </a:rPr>
                      </a:br>
                      <a:r>
                        <a:rPr lang="en-US" sz="2000" b="0" i="0" u="none" strike="noStrike" dirty="0" smtClean="0">
                          <a:latin typeface="Verdana"/>
                        </a:rPr>
                        <a:t>SIMD </a:t>
                      </a:r>
                      <a:r>
                        <a:rPr lang="en-US" sz="2000" b="0" i="0" u="none" strike="noStrike" dirty="0">
                          <a:latin typeface="Verdana"/>
                        </a:rPr>
                        <a:t>bits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latin typeface="Verdana"/>
                        </a:rPr>
                        <a:t>Peak DP </a:t>
                      </a:r>
                      <a:r>
                        <a:rPr lang="en-US" sz="2000" b="0" i="0" u="none" strike="noStrike" dirty="0" err="1" smtClean="0">
                          <a:latin typeface="Verdana"/>
                        </a:rPr>
                        <a:t>FLOPs</a:t>
                      </a:r>
                      <a:endParaRPr lang="en-US" sz="20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latin typeface="Verdana"/>
                        </a:rPr>
                        <a:t>2003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latin typeface="Verdana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Verdana"/>
                        </a:rPr>
                        <a:t>128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Verdana"/>
                        </a:rPr>
                        <a:t>256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Verdana"/>
                        </a:rPr>
                        <a:t>4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Verdana"/>
                        </a:rPr>
                        <a:t>2005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Verdana"/>
                        </a:rPr>
                        <a:t>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latin typeface="Verdana"/>
                        </a:rPr>
                        <a:t>128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Verdana"/>
                        </a:rPr>
                        <a:t>512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Verdana"/>
                        </a:rPr>
                        <a:t>8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latin typeface="Verdana"/>
                        </a:rPr>
                        <a:t>2007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Verdana"/>
                        </a:rPr>
                        <a:t>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Verdana"/>
                        </a:rPr>
                        <a:t>128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latin typeface="Verdana"/>
                        </a:rPr>
                        <a:t>768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Verdana"/>
                        </a:rPr>
                        <a:t>12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Verdana"/>
                        </a:rPr>
                        <a:t>2009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Verdana"/>
                        </a:rPr>
                        <a:t>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Verdana"/>
                        </a:rPr>
                        <a:t>128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Verdana"/>
                        </a:rPr>
                        <a:t>1024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Verdana"/>
                        </a:rPr>
                        <a:t>16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Verdana"/>
                        </a:rPr>
                        <a:t>2011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latin typeface="Verdana"/>
                        </a:rPr>
                        <a:t>10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3366FF"/>
                          </a:solidFill>
                          <a:latin typeface="Verdana"/>
                        </a:rPr>
                        <a:t>256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latin typeface="Verdana"/>
                        </a:rPr>
                        <a:t>2560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Verdana"/>
                        </a:rPr>
                        <a:t>40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Verdana"/>
                        </a:rPr>
                        <a:t>2013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latin typeface="Verdana"/>
                        </a:rPr>
                        <a:t>12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Verdana"/>
                        </a:rPr>
                        <a:t>256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latin typeface="Verdana"/>
                        </a:rPr>
                        <a:t>3072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Verdana"/>
                        </a:rPr>
                        <a:t>48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Verdana"/>
                        </a:rPr>
                        <a:t>2015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Verdana"/>
                        </a:rPr>
                        <a:t>14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3366FF"/>
                          </a:solidFill>
                          <a:latin typeface="Verdana"/>
                        </a:rPr>
                        <a:t>512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Verdana"/>
                        </a:rPr>
                        <a:t>7168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latin typeface="Verdana"/>
                        </a:rPr>
                        <a:t>112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latin typeface="Verdana"/>
                        </a:rPr>
                        <a:t>2017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latin typeface="Verdana"/>
                        </a:rPr>
                        <a:t>16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Verdana"/>
                        </a:rPr>
                        <a:t>512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Verdana"/>
                        </a:rPr>
                        <a:t>8192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latin typeface="Verdana"/>
                        </a:rPr>
                        <a:t>128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latin typeface="Verdana"/>
                        </a:rPr>
                        <a:t>2019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latin typeface="Verdana"/>
                        </a:rPr>
                        <a:t>18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3366FF"/>
                          </a:solidFill>
                          <a:latin typeface="Verdana"/>
                        </a:rPr>
                        <a:t>1024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Verdana"/>
                        </a:rPr>
                        <a:t>18432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latin typeface="Verdana"/>
                        </a:rPr>
                        <a:t>288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latin typeface="Verdana"/>
                        </a:rPr>
                        <a:t>2021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latin typeface="Verdana"/>
                        </a:rPr>
                        <a:t>20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Verdana"/>
                        </a:rPr>
                        <a:t>1024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Verdana"/>
                        </a:rPr>
                        <a:t>20480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latin typeface="Verdana"/>
                        </a:rPr>
                        <a:t>320</a:t>
                      </a: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0FCF8-A00F-8345-A9C2-0B5D203F0FD9}" type="datetime1">
              <a:rPr lang="en-US" smtClean="0"/>
              <a:pPr/>
              <a:t>1/16/11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2010 -- Lecture #19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54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Multiprocessor Key Questions</a:t>
            </a:r>
            <a:endParaRPr lang="en-US" dirty="0"/>
          </a:p>
        </p:txBody>
      </p:sp>
      <p:sp>
        <p:nvSpPr>
          <p:cNvPr id="1855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Q1 – How do they share data?</a:t>
            </a:r>
          </a:p>
          <a:p>
            <a:endParaRPr lang="en-US" dirty="0" smtClean="0"/>
          </a:p>
          <a:p>
            <a:r>
              <a:rPr lang="en-US" dirty="0" smtClean="0"/>
              <a:t>Q2 – How do they coordinate?</a:t>
            </a:r>
          </a:p>
          <a:p>
            <a:endParaRPr lang="en-US" dirty="0" smtClean="0"/>
          </a:p>
          <a:p>
            <a:r>
              <a:rPr lang="en-US" dirty="0" smtClean="0"/>
              <a:t>Q3 – How many processors can be supported?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4FC5D-BE0C-3447-89CE-5E716DF280F1}" type="datetime1">
              <a:rPr lang="en-US" smtClean="0"/>
              <a:pPr/>
              <a:t>1/16/11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2010 -- Lecture #19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16194</TotalTime>
  <Words>2934</Words>
  <Application>Microsoft Macintosh PowerPoint</Application>
  <PresentationFormat>On-screen Show (4:3)</PresentationFormat>
  <Paragraphs>522</Paragraphs>
  <Slides>38</Slides>
  <Notes>11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Theme</vt:lpstr>
      <vt:lpstr>CS 61C: Great Ideas in Computer Architecture (Machine Structures) Thread Level Parallelism</vt:lpstr>
      <vt:lpstr>Review</vt:lpstr>
      <vt:lpstr>Review: Flynn Taxonomy</vt:lpstr>
      <vt:lpstr>Agenda</vt:lpstr>
      <vt:lpstr>Parallel Processing: Multiprocessor Systems (MIMD)</vt:lpstr>
      <vt:lpstr>Transition to Multicore</vt:lpstr>
      <vt:lpstr>Multiprocessors and You</vt:lpstr>
      <vt:lpstr>Parallel Performance Over Time</vt:lpstr>
      <vt:lpstr>Multiprocessor Key Questions</vt:lpstr>
      <vt:lpstr>Shared Memory Multiprocessor (SMP)</vt:lpstr>
      <vt:lpstr>Example: Sum Reduction</vt:lpstr>
      <vt:lpstr>Example: Sum Reduction</vt:lpstr>
      <vt:lpstr>An Example with 10 Processors</vt:lpstr>
      <vt:lpstr>An Example with 10 Processors</vt:lpstr>
      <vt:lpstr>Shared Memory and Caches</vt:lpstr>
      <vt:lpstr>Shared Memory and Caches</vt:lpstr>
      <vt:lpstr>Keeping Multiple Caches Coherent</vt:lpstr>
      <vt:lpstr>How Does HW Keep $ Coherent?</vt:lpstr>
      <vt:lpstr>2 Optional Performance Optimizations of Cache Coherency via new States</vt:lpstr>
      <vt:lpstr>Name of Common Cache Coherency Protocol: MOESI</vt:lpstr>
      <vt:lpstr>Agenda</vt:lpstr>
      <vt:lpstr>Administrivia</vt:lpstr>
      <vt:lpstr>Computers in the News</vt:lpstr>
      <vt:lpstr>Survey</vt:lpstr>
      <vt:lpstr>Cache Coherency and Block Size</vt:lpstr>
      <vt:lpstr>Threads</vt:lpstr>
      <vt:lpstr>Data Races and Synchronization</vt:lpstr>
      <vt:lpstr>Lock and Unlock Synchronization</vt:lpstr>
      <vt:lpstr>Peer Instruction: What Happens? </vt:lpstr>
      <vt:lpstr>Hardware Synchronization</vt:lpstr>
      <vt:lpstr>Synchronization in MIPS </vt:lpstr>
      <vt:lpstr>OpenMP</vt:lpstr>
      <vt:lpstr>Fork/Join Parallelism</vt:lpstr>
      <vt:lpstr>Simple Parallelization</vt:lpstr>
      <vt:lpstr>OpenMP Extends C with Pragmas </vt:lpstr>
      <vt:lpstr>The parallel for pragma</vt:lpstr>
      <vt:lpstr>Thread Creation</vt:lpstr>
      <vt:lpstr>Summary</vt:lpstr>
    </vt:vector>
  </TitlesOfParts>
  <Company>UC Berkeley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61C: Great Ideas in Computer Architecture (Machine Structures)</dc:title>
  <dc:creator>Randy Katz</dc:creator>
  <cp:lastModifiedBy>David Patterson</cp:lastModifiedBy>
  <cp:revision>120</cp:revision>
  <cp:lastPrinted>2010-10-13T11:29:38Z</cp:lastPrinted>
  <dcterms:created xsi:type="dcterms:W3CDTF">2011-01-16T12:28:18Z</dcterms:created>
  <dcterms:modified xsi:type="dcterms:W3CDTF">2011-01-16T12:34:20Z</dcterms:modified>
</cp:coreProperties>
</file>