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476" r:id="rId3"/>
    <p:sldId id="507" r:id="rId4"/>
    <p:sldId id="534" r:id="rId5"/>
    <p:sldId id="529" r:id="rId6"/>
    <p:sldId id="545" r:id="rId7"/>
    <p:sldId id="546" r:id="rId8"/>
    <p:sldId id="547" r:id="rId9"/>
    <p:sldId id="544" r:id="rId10"/>
    <p:sldId id="542" r:id="rId11"/>
    <p:sldId id="543" r:id="rId12"/>
    <p:sldId id="548" r:id="rId13"/>
    <p:sldId id="549" r:id="rId14"/>
    <p:sldId id="550" r:id="rId15"/>
    <p:sldId id="551" r:id="rId16"/>
    <p:sldId id="555" r:id="rId17"/>
    <p:sldId id="508" r:id="rId18"/>
    <p:sldId id="509" r:id="rId19"/>
    <p:sldId id="535" r:id="rId20"/>
    <p:sldId id="552" r:id="rId21"/>
    <p:sldId id="554" r:id="rId22"/>
    <p:sldId id="513" r:id="rId23"/>
    <p:sldId id="514" r:id="rId24"/>
    <p:sldId id="515" r:id="rId25"/>
    <p:sldId id="517" r:id="rId26"/>
    <p:sldId id="518" r:id="rId27"/>
    <p:sldId id="519" r:id="rId28"/>
    <p:sldId id="520" r:id="rId29"/>
    <p:sldId id="521" r:id="rId30"/>
    <p:sldId id="522" r:id="rId31"/>
    <p:sldId id="526" r:id="rId32"/>
    <p:sldId id="510" r:id="rId33"/>
    <p:sldId id="536" r:id="rId34"/>
    <p:sldId id="537" r:id="rId35"/>
    <p:sldId id="553" r:id="rId36"/>
    <p:sldId id="527" r:id="rId37"/>
    <p:sldId id="541" r:id="rId3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clrMru>
    <a:srgbClr val="C9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975" autoAdjust="0"/>
    <p:restoredTop sz="84825" autoAdjust="0"/>
  </p:normalViewPr>
  <p:slideViewPr>
    <p:cSldViewPr snapToGrid="0">
      <p:cViewPr>
        <p:scale>
          <a:sx n="75" d="100"/>
          <a:sy n="75" d="100"/>
        </p:scale>
        <p:origin x="-2984" y="-1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232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smoothMarker"/>
        <c:ser>
          <c:idx val="3"/>
          <c:order val="0"/>
          <c:tx>
            <c:strRef>
              <c:f>Sheet1!$C$1</c:f>
              <c:strCache>
                <c:ptCount val="1"/>
                <c:pt idx="0">
                  <c:v>Clock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25.0</c:v>
                </c:pt>
                <c:pt idx="1">
                  <c:v>66.0</c:v>
                </c:pt>
                <c:pt idx="2">
                  <c:v>200.0</c:v>
                </c:pt>
                <c:pt idx="3">
                  <c:v>2000.0</c:v>
                </c:pt>
                <c:pt idx="4">
                  <c:v>3600.0</c:v>
                </c:pt>
                <c:pt idx="5">
                  <c:v>2930.0</c:v>
                </c:pt>
                <c:pt idx="6">
                  <c:v>2930.0</c:v>
                </c:pt>
                <c:pt idx="7">
                  <c:v>3460.0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Sheet1!$E$28</c:f>
              <c:strCache>
                <c:ptCount val="1"/>
                <c:pt idx="0">
                  <c:v>Power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Sheet1!$E$29:$E$36</c:f>
              <c:numCache>
                <c:formatCode>General</c:formatCode>
                <c:ptCount val="8"/>
                <c:pt idx="0">
                  <c:v>5.0</c:v>
                </c:pt>
                <c:pt idx="1">
                  <c:v>10.0</c:v>
                </c:pt>
                <c:pt idx="2">
                  <c:v>29.0</c:v>
                </c:pt>
                <c:pt idx="3">
                  <c:v>75.0</c:v>
                </c:pt>
                <c:pt idx="4">
                  <c:v>103.0</c:v>
                </c:pt>
                <c:pt idx="5">
                  <c:v>75.0</c:v>
                </c:pt>
                <c:pt idx="6">
                  <c:v>95.0</c:v>
                </c:pt>
                <c:pt idx="7">
                  <c:v>130.0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Sheet1!$B$28</c:f>
              <c:strCache>
                <c:ptCount val="1"/>
                <c:pt idx="0">
                  <c:v>Pipeline Stages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Sheet1!$B$29:$B$36</c:f>
              <c:numCache>
                <c:formatCode>General</c:formatCode>
                <c:ptCount val="8"/>
                <c:pt idx="0">
                  <c:v>5.0</c:v>
                </c:pt>
                <c:pt idx="1">
                  <c:v>5.0</c:v>
                </c:pt>
                <c:pt idx="2">
                  <c:v>10.0</c:v>
                </c:pt>
                <c:pt idx="3">
                  <c:v>22.0</c:v>
                </c:pt>
                <c:pt idx="4">
                  <c:v>31.0</c:v>
                </c:pt>
                <c:pt idx="5">
                  <c:v>14.0</c:v>
                </c:pt>
                <c:pt idx="6">
                  <c:v>16.0</c:v>
                </c:pt>
                <c:pt idx="7">
                  <c:v>16.0</c:v>
                </c:pt>
              </c:numCache>
            </c:numRef>
          </c:yVal>
          <c:smooth val="1"/>
        </c:ser>
        <c:ser>
          <c:idx val="1"/>
          <c:order val="3"/>
          <c:tx>
            <c:strRef>
              <c:f>Sheet1!$C$28</c:f>
              <c:strCache>
                <c:ptCount val="1"/>
                <c:pt idx="0">
                  <c:v>Issue width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Sheet1!$C$29:$C$36</c:f>
              <c:numCache>
                <c:formatCode>General</c:formatCode>
                <c:ptCount val="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4.0</c:v>
                </c:pt>
                <c:pt idx="6">
                  <c:v>4.0</c:v>
                </c:pt>
                <c:pt idx="7">
                  <c:v>4.0</c:v>
                </c:pt>
              </c:numCache>
            </c:numRef>
          </c:yVal>
          <c:smooth val="1"/>
        </c:ser>
        <c:ser>
          <c:idx val="2"/>
          <c:order val="4"/>
          <c:tx>
            <c:strRef>
              <c:f>Sheet1!$D$28</c:f>
              <c:strCache>
                <c:ptCount val="1"/>
                <c:pt idx="0">
                  <c:v>Cores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1989.0</c:v>
                </c:pt>
                <c:pt idx="1">
                  <c:v>1993.0</c:v>
                </c:pt>
                <c:pt idx="2">
                  <c:v>1997.0</c:v>
                </c:pt>
                <c:pt idx="3">
                  <c:v>2001.0</c:v>
                </c:pt>
                <c:pt idx="4">
                  <c:v>2004.0</c:v>
                </c:pt>
                <c:pt idx="5">
                  <c:v>2006.0</c:v>
                </c:pt>
                <c:pt idx="6">
                  <c:v>2008.0</c:v>
                </c:pt>
                <c:pt idx="7">
                  <c:v>2010.0</c:v>
                </c:pt>
              </c:numCache>
            </c:numRef>
          </c:xVal>
          <c:yVal>
            <c:numRef>
              <c:f>Sheet1!$D$29:$D$36</c:f>
              <c:numCache>
                <c:formatCode>General</c:formatCode>
                <c:ptCount val="8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2.0</c:v>
                </c:pt>
                <c:pt idx="6">
                  <c:v>4.0</c:v>
                </c:pt>
                <c:pt idx="7">
                  <c:v>6.0</c:v>
                </c:pt>
              </c:numCache>
            </c:numRef>
          </c:yVal>
          <c:smooth val="1"/>
        </c:ser>
        <c:axId val="773864216"/>
        <c:axId val="476470696"/>
      </c:scatterChart>
      <c:valAx>
        <c:axId val="773864216"/>
        <c:scaling>
          <c:orientation val="minMax"/>
          <c:max val="2011.0"/>
          <c:min val="1989.0"/>
        </c:scaling>
        <c:axPos val="b"/>
        <c:numFmt formatCode="General" sourceLinked="1"/>
        <c:tickLblPos val="nextTo"/>
        <c:crossAx val="476470696"/>
        <c:crosses val="autoZero"/>
        <c:crossBetween val="midCat"/>
        <c:majorUnit val="3.0"/>
      </c:valAx>
      <c:valAx>
        <c:axId val="476470696"/>
        <c:scaling>
          <c:logBase val="10.0"/>
          <c:orientation val="minMax"/>
          <c:max val="10000.0"/>
          <c:min val="1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73864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6501409546029"/>
          <c:y val="0.0610955060834567"/>
          <c:w val="0.234239331194712"/>
          <c:h val="0.785209689076115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268FA2-7CF9-2740-AB14-E7E21D87C02F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5AB81-E06C-6C46-8C67-59DB7C70983B}" type="slidenum">
              <a:rPr lang="en-AU"/>
              <a:pPr/>
              <a:t>3</a:t>
            </a:fld>
            <a:endParaRPr lang="en-AU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17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546C76-CB49-074E-95C8-DCBED3C1E9C8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3241-D29C-874C-98FC-9077FCF2A6CB}" type="slidenum">
              <a:rPr lang="en-AU"/>
              <a:pPr/>
              <a:t>18</a:t>
            </a:fld>
            <a:endParaRPr lang="en-A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5" y="3259424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20</a:t>
            </a:fld>
            <a:endParaRPr lang="en-AU"/>
          </a:p>
        </p:txBody>
      </p:sp>
      <p:sp>
        <p:nvSpPr>
          <p:cNvPr id="523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BC6696-C04A-7942-817A-16D749ED94AA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E8C5-C243-CF4D-AE24-CD80589A8387}" type="slidenum">
              <a:rPr lang="en-AU"/>
              <a:pPr/>
              <a:t>22</a:t>
            </a:fld>
            <a:endParaRPr lang="en-A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872803-1B95-9F4A-BE47-301179359FC8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8F3F-7E48-374B-91F9-397E1E680F45}" type="slidenum">
              <a:rPr lang="en-AU"/>
              <a:pPr/>
              <a:t>23</a:t>
            </a:fld>
            <a:endParaRPr lang="en-A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115DE6-86FD-F94F-A753-3983D58F7757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9E9B6-66AB-D24C-8356-262725D45CB7}" type="slidenum">
              <a:rPr lang="en-AU"/>
              <a:pPr/>
              <a:t>24</a:t>
            </a:fld>
            <a:endParaRPr lang="en-AU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6FB966-3C3B-4445-B617-283F1A9976E8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13F78-D37E-EA47-A8AE-7049400825B3}" type="slidenum">
              <a:rPr lang="en-AU"/>
              <a:pPr/>
              <a:t>25</a:t>
            </a:fld>
            <a:endParaRPr lang="en-AU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26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1EC150-52A5-204F-9E7E-C92C211BEE7F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F6CF6-6F97-BB49-A76C-AC72779F66A2}" type="slidenum">
              <a:rPr lang="en-AU"/>
              <a:pPr/>
              <a:t>27</a:t>
            </a:fld>
            <a:endParaRPr lang="en-AU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2DA6BB8-A081-D947-ABB7-97EC8E60C349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5630E-C095-8B46-9A05-110955FE8AC3}" type="slidenum">
              <a:rPr lang="en-AU"/>
              <a:pPr/>
              <a:t>4</a:t>
            </a:fld>
            <a:endParaRPr lang="en-AU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63C451-8954-A64D-AE8C-1D44378AF28B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9B947-CA34-2D4C-A5A5-2D9DD83BACE7}" type="slidenum">
              <a:rPr lang="en-AU"/>
              <a:pPr/>
              <a:t>28</a:t>
            </a:fld>
            <a:endParaRPr lang="en-AU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D2DBC1-964F-A44A-9C68-D799C4C3736D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C6316-0602-6844-8FAB-A1F4706C0AC1}" type="slidenum">
              <a:rPr lang="en-AU"/>
              <a:pPr/>
              <a:t>29</a:t>
            </a:fld>
            <a:endParaRPr lang="en-AU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FF4BC0-1810-4843-8B0D-995DB9F61F08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304E0-3D2D-124E-8FC2-1C01DE879BDE}" type="slidenum">
              <a:rPr lang="en-AU"/>
              <a:pPr/>
              <a:t>30</a:t>
            </a:fld>
            <a:endParaRPr lang="en-AU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246471-157A-684C-A639-70D4591683E8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4F127-D3A8-9740-9974-D0983B7D2310}" type="slidenum">
              <a:rPr lang="en-AU"/>
              <a:pPr/>
              <a:t>31</a:t>
            </a:fld>
            <a:endParaRPr lang="en-AU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2F2AB5A-D2E7-0849-B023-89369F68AE30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CE3A3-78FB-1D4F-B0FC-19F5A270B94D}" type="slidenum">
              <a:rPr lang="en-AU"/>
              <a:pPr/>
              <a:t>32</a:t>
            </a:fld>
            <a:endParaRPr lang="en-A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5" y="3259424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5" y="3259424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35</a:t>
            </a:fld>
            <a:endParaRPr lang="en-AU"/>
          </a:p>
        </p:txBody>
      </p:sp>
      <p:sp>
        <p:nvSpPr>
          <p:cNvPr id="523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09F285-90D4-2440-9BF1-DEF5A436E331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75267-91B9-3241-A22B-B6F67C1780FE}" type="slidenum">
              <a:rPr lang="en-AU"/>
              <a:pPr/>
              <a:t>36</a:t>
            </a:fld>
            <a:endParaRPr lang="en-AU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5" y="3259424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6C02BC-3A8D-9F48-A6C5-B2621AC755C3}" type="datetime3">
              <a:rPr lang="en-AU"/>
              <a:pPr/>
              <a:t>November 5, 10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A3701-F82B-BB49-A793-6738827A0BD5}" type="slidenum">
              <a:rPr lang="en-AU"/>
              <a:pPr/>
              <a:t>5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3" y="3257084"/>
            <a:ext cx="7879052" cy="308633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3375" y="441325"/>
            <a:ext cx="3414713" cy="25606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4" y="3259423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3" y="3257084"/>
            <a:ext cx="7879052" cy="308633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3375" y="441325"/>
            <a:ext cx="3414713" cy="25606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5" y="3259424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8138" y="439738"/>
            <a:ext cx="3416300" cy="2562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5" y="3259424"/>
            <a:ext cx="7876985" cy="30839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8283" y="3257084"/>
            <a:ext cx="7879052" cy="308633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73375" y="441325"/>
            <a:ext cx="3414713" cy="25606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699A-1A09-8645-B417-3104E9C93B1A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A6C0-8CA6-3B42-B6AD-34B2B1996663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8BCF-CD36-8649-984E-971E2A83C8CC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AFEB-FA00-5A43-A205-7BDFF8D3ABEE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32C6-B563-ED49-B17B-F72BA028C2D1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47E-26B9-404B-A116-6FD0A2055594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E7F8-E2A8-204C-890C-DB8D9E24CC6D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0E60-5341-D840-8C1A-64536AD65A09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B56A-88D5-F94F-99B2-266B73D3537B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ECAB-CF5F-7547-A8F6-96CCF7694CF1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0F07-9B39-C949-84F6-8C626FC6CB7B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6E1EC-F036-004A-80D6-EEB06871CAAD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Instruction </a:t>
            </a:r>
            <a:r>
              <a:rPr lang="en-US" dirty="0" smtClean="0"/>
              <a:t>Level Parallelism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Randy H. Katz</a:t>
            </a:r>
            <a:br>
              <a:rPr lang="en-US" dirty="0" smtClean="0"/>
            </a:br>
            <a:r>
              <a:rPr lang="en-US" dirty="0" smtClean="0"/>
              <a:t>David A. Patterson</a:t>
            </a:r>
          </a:p>
          <a:p>
            <a:r>
              <a:rPr lang="en-US" dirty="0" smtClean="0"/>
              <a:t>http://inst.eecs.Berkeley.edu/~cs61c/fa10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0E61-F3BF-9B47-9BCE-CFA97D7BBF35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</a:t>
            </a:r>
            <a:endParaRPr lang="en-US" dirty="0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Option #3: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(called the </a:t>
            </a:r>
            <a:r>
              <a:rPr lang="en-US" dirty="0" smtClean="0">
                <a:solidFill>
                  <a:schemeClr val="accent2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term </a:t>
            </a:r>
            <a:r>
              <a:rPr lang="en-US" dirty="0" smtClean="0">
                <a:solidFill>
                  <a:schemeClr val="accent2"/>
                </a:solidFill>
              </a:rPr>
              <a:t>“Delayed Branch”</a:t>
            </a:r>
            <a:r>
              <a:rPr lang="en-US" dirty="0" smtClean="0"/>
              <a:t> means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we always execute inst after branch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optimization is used with MIPS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968A-F085-EA44-9CC0-1E47B1D9BB1D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</a:t>
            </a:r>
            <a:endParaRPr lang="en-US" dirty="0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chemeClr val="accent2"/>
                </a:solidFill>
              </a:rPr>
              <a:t>Branch-Delay Slot</a:t>
            </a:r>
          </a:p>
          <a:p>
            <a:r>
              <a:rPr lang="en-US" dirty="0" smtClean="0"/>
              <a:t>Worst-Case Scenario: put a no-op in the branch-delay slot</a:t>
            </a:r>
          </a:p>
          <a:p>
            <a:r>
              <a:rPr lang="en-US" dirty="0" smtClean="0"/>
              <a:t>Better Case: find instruction preceding branch placed in the branch-delay slot without affecting flow of program</a:t>
            </a:r>
          </a:p>
          <a:p>
            <a:pPr lvl="1"/>
            <a:r>
              <a:rPr lang="en-US" dirty="0" smtClean="0"/>
              <a:t>Re-ordering instructions is  common way to speed up programs</a:t>
            </a:r>
          </a:p>
          <a:p>
            <a:pPr lvl="1"/>
            <a:r>
              <a:rPr lang="en-US" dirty="0" smtClean="0"/>
              <a:t>Compiler usually finds such an instruction 50% of time</a:t>
            </a:r>
          </a:p>
          <a:p>
            <a:pPr lvl="1"/>
            <a:r>
              <a:rPr lang="en-US" dirty="0" smtClean="0"/>
              <a:t>Jumps also have a delay slot…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CD0F-A8B2-6E4D-A3B6-FCD196648045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44613" y="1677987"/>
            <a:ext cx="3595687" cy="3511550"/>
            <a:chOff x="507" y="854"/>
            <a:chExt cx="2265" cy="2212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$1 ,$2,$3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$4, $5,$6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beq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or </a:t>
              </a:r>
              <a:r>
                <a:rPr lang="en-US" sz="2800" b="1" dirty="0" smtClean="0">
                  <a:solidFill>
                    <a:schemeClr val="tx1"/>
                  </a:solidFill>
                  <a:latin typeface="Courier New" pitchFamily="-65" charset="0"/>
                </a:rPr>
                <a:t> $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8, $9 ,$10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13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$10, $1,$11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1214438" y="1206500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3" y="1725612"/>
            <a:ext cx="3595687" cy="3463925"/>
            <a:chOff x="3107" y="884"/>
            <a:chExt cx="2265" cy="2182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$1 ,$2,$3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$4, $5,$6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beq $1, $4, Exit</a:t>
              </a: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u="sng" dirty="0">
                  <a:latin typeface="Courier New" pitchFamily="-65" charset="0"/>
                </a:rPr>
                <a:t>or </a:t>
              </a:r>
              <a:r>
                <a:rPr lang="en-US" sz="2800" b="1" u="sng" dirty="0" smtClean="0">
                  <a:latin typeface="Courier New" pitchFamily="-65" charset="0"/>
                </a:rPr>
                <a:t> $</a:t>
              </a:r>
              <a:r>
                <a:rPr lang="en-US" sz="2800" b="1" u="sng" dirty="0">
                  <a:latin typeface="Courier New" pitchFamily="-65" charset="0"/>
                </a:rPr>
                <a:t>8, $9 ,$10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13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$10, $1,$11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5" y="1206500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9750" y="1879600"/>
            <a:ext cx="1247775" cy="4749800"/>
            <a:chOff x="0" y="981"/>
            <a:chExt cx="786" cy="2992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3" y="1879600"/>
            <a:ext cx="1247775" cy="4749800"/>
            <a:chOff x="2631" y="981"/>
            <a:chExt cx="786" cy="2992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8" y="2193925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5" y="3627437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Delayed Branch/Jump and MIPS ISA?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JAL put PC+8 in register 31?</a:t>
            </a:r>
          </a:p>
          <a:p>
            <a:r>
              <a:rPr lang="en-US" dirty="0" smtClean="0"/>
              <a:t>JAL executes following instruction (PC+4) so should return to PC+8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AFEB-FA00-5A43-A205-7BDFF8D3ABEE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Instruction Set Design and Pipelined Execution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Control Hazards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Branch Prediction</a:t>
            </a:r>
          </a:p>
          <a:p>
            <a:r>
              <a:rPr lang="en-US" dirty="0" smtClean="0"/>
              <a:t>Higher Level ILP</a:t>
            </a:r>
          </a:p>
          <a:p>
            <a:r>
              <a:rPr lang="en-US" dirty="0" smtClean="0"/>
              <a:t>Summary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57EC-DAF9-4A46-81F7-236C5A700B4A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28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Project 3: Thread Level Parallelism + Data Level Parallelism + Cache Optimization</a:t>
            </a:r>
          </a:p>
          <a:p>
            <a:pPr lvl="1"/>
            <a:r>
              <a:rPr lang="en-US" dirty="0" smtClean="0"/>
              <a:t>Due Part 2 due Saturday 11/13</a:t>
            </a:r>
          </a:p>
          <a:p>
            <a:r>
              <a:rPr lang="en-US" dirty="0" smtClean="0"/>
              <a:t>Project 4: Single Cycle Processor in </a:t>
            </a:r>
            <a:r>
              <a:rPr lang="en-US" dirty="0" err="1" smtClean="0"/>
              <a:t>Logicsim</a:t>
            </a:r>
            <a:endParaRPr lang="en-US" dirty="0" smtClean="0"/>
          </a:p>
          <a:p>
            <a:pPr lvl="1"/>
            <a:r>
              <a:rPr lang="en-US" dirty="0" smtClean="0"/>
              <a:t>Due Part 2 due Saturday 11/27</a:t>
            </a:r>
          </a:p>
          <a:p>
            <a:pPr lvl="1"/>
            <a:r>
              <a:rPr lang="en-US" dirty="0" smtClean="0"/>
              <a:t>Face-to-Face grading: Signup for time slot in last week</a:t>
            </a:r>
          </a:p>
          <a:p>
            <a:r>
              <a:rPr lang="en-US" dirty="0" smtClean="0"/>
              <a:t>Extra Credit: Fastest Version of Project 3</a:t>
            </a:r>
          </a:p>
          <a:p>
            <a:pPr lvl="1"/>
            <a:r>
              <a:rPr lang="en-US" dirty="0" smtClean="0"/>
              <a:t>Due Monday 11/29 Midnight</a:t>
            </a:r>
          </a:p>
          <a:p>
            <a:r>
              <a:rPr lang="en-US" dirty="0" smtClean="0"/>
              <a:t>Final Review:  TBD (Vote via Survey!)</a:t>
            </a:r>
          </a:p>
          <a:p>
            <a:pPr lvl="1"/>
            <a:r>
              <a:rPr lang="en-US" dirty="0" smtClean="0"/>
              <a:t>“Please narrow what we need to study on review”</a:t>
            </a:r>
          </a:p>
          <a:p>
            <a:r>
              <a:rPr lang="en-US" dirty="0" smtClean="0"/>
              <a:t>Final: Mon Dec 13 8AM-11AM (TBD)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281-46B1-E441-9AA8-A03ED2E973EE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33" y="3285067"/>
            <a:ext cx="7620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933"/>
            <a:ext cx="8229600" cy="29379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</a:t>
            </a:r>
            <a:r>
              <a:rPr lang="en-US" b="1" dirty="0" err="1" smtClean="0"/>
              <a:t>Kinect</a:t>
            </a:r>
            <a:r>
              <a:rPr lang="en-US" b="1" dirty="0" smtClean="0"/>
              <a:t> Pushes Users Into a Sweaty New </a:t>
            </a:r>
            <a:r>
              <a:rPr lang="en-US" b="1" dirty="0" smtClean="0"/>
              <a:t>Dimension</a:t>
            </a:r>
            <a:r>
              <a:rPr lang="en-US" dirty="0" smtClean="0"/>
              <a:t>”, </a:t>
            </a:r>
            <a:r>
              <a:rPr lang="en-US" i="1" dirty="0" smtClean="0"/>
              <a:t>NY Times</a:t>
            </a:r>
            <a:r>
              <a:rPr lang="en-US" dirty="0" smtClean="0"/>
              <a:t>, Nov </a:t>
            </a:r>
            <a:r>
              <a:rPr lang="en-US" dirty="0" smtClean="0"/>
              <a:t>4, </a:t>
            </a:r>
            <a:r>
              <a:rPr lang="en-US" smtClean="0"/>
              <a:t>David Pogue </a:t>
            </a:r>
            <a:r>
              <a:rPr lang="en-US" dirty="0" smtClean="0"/>
              <a:t>(Motion tracking)</a:t>
            </a:r>
            <a:br>
              <a:rPr lang="en-US" dirty="0" smtClean="0"/>
            </a:br>
            <a:r>
              <a:rPr lang="en-US" dirty="0" smtClean="0"/>
              <a:t>“The </a:t>
            </a:r>
            <a:r>
              <a:rPr lang="en-US" dirty="0" err="1" smtClean="0"/>
              <a:t>Kinect’s</a:t>
            </a:r>
            <a:r>
              <a:rPr lang="en-US" dirty="0" smtClean="0"/>
              <a:t> astonishing technology creates a completely new activity that’s social, age-spanning and even athletic. Microsoft owes a huge debt to the Nintendo </a:t>
            </a:r>
            <a:r>
              <a:rPr lang="en-US" dirty="0" err="1" smtClean="0"/>
              <a:t>Wii</a:t>
            </a:r>
            <a:r>
              <a:rPr lang="en-US" dirty="0" smtClean="0"/>
              <a:t>, yes, but it also deserves huge credit for catapulting the motion-tracking concept into a mind-boggling new </a:t>
            </a:r>
            <a:r>
              <a:rPr lang="en-US" dirty="0" smtClean="0"/>
              <a:t>dimension.”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AFEB-FA00-5A43-A205-7BDFF8D3ABEE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Greater Instruction</a:t>
            </a:r>
            <a:r>
              <a:rPr lang="en-US" sz="3600" dirty="0"/>
              <a:t>-Level Parallelism (ILP)</a:t>
            </a:r>
            <a:endParaRPr lang="en-AU" sz="3600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Deeper pipeline (5 =&gt; 10 =&gt; 15 stages)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work per stage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shorter clock cycle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Multiple </a:t>
            </a:r>
            <a:r>
              <a:rPr lang="en-US" dirty="0" smtClean="0">
                <a:sym typeface="Symbol" charset="2"/>
              </a:rPr>
              <a:t>issue “superscalar”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Replicate pipeline stages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multiple pipelines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Start multiple instructions per clock cycle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CPI &lt; 1, so use Instructions Per Cycle (IPC)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E.g., 4GHz 4-way multiple-issue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16 BIPS, peak CPI = 0.25, peak IPC = 4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But dependencies reduce this in practice</a:t>
            </a:r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 rot="5400000">
            <a:off x="5776119" y="3001169"/>
            <a:ext cx="63690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folHlink"/>
                </a:solidFill>
              </a:rPr>
              <a:t>§4.10 </a:t>
            </a:r>
            <a:r>
              <a:rPr lang="en-AU" sz="1800">
                <a:solidFill>
                  <a:schemeClr val="folHlink"/>
                </a:solidFill>
              </a:rPr>
              <a:t>Parallelism and Advanced Instruction Level Parallelism</a:t>
            </a:r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15C5-4AE9-8045-BFEC-4C55653DEEB5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Issue</a:t>
            </a:r>
            <a:endParaRPr lang="en-AU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Static multiple issue</a:t>
            </a:r>
          </a:p>
          <a:p>
            <a:pPr lvl="1"/>
            <a:r>
              <a:rPr lang="en-US" sz="2400"/>
              <a:t>Compiler groups instructions to be issued together</a:t>
            </a:r>
          </a:p>
          <a:p>
            <a:pPr lvl="1"/>
            <a:r>
              <a:rPr lang="en-US" sz="2400"/>
              <a:t>Packages them into “issue slots”</a:t>
            </a:r>
          </a:p>
          <a:p>
            <a:pPr lvl="1"/>
            <a:r>
              <a:rPr lang="en-US" sz="2400"/>
              <a:t>Compiler detects and avoids hazards</a:t>
            </a:r>
          </a:p>
          <a:p>
            <a:r>
              <a:rPr lang="en-US" sz="2800"/>
              <a:t>Dynamic multiple issue</a:t>
            </a:r>
          </a:p>
          <a:p>
            <a:pPr lvl="1"/>
            <a:r>
              <a:rPr lang="en-US" sz="2400"/>
              <a:t>CPU examines instruction stream and chooses instructions to issue each cycle</a:t>
            </a:r>
          </a:p>
          <a:p>
            <a:pPr lvl="1"/>
            <a:r>
              <a:rPr lang="en-US" sz="2400"/>
              <a:t>Compiler can help by reordering instructions</a:t>
            </a:r>
          </a:p>
          <a:p>
            <a:pPr lvl="1"/>
            <a:r>
              <a:rPr lang="en-US" sz="2400"/>
              <a:t>CPU resolves hazards using advanced techniques at runtime</a:t>
            </a:r>
            <a:endParaRPr lang="en-AU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2D7F-2CEC-844D-BDDD-A92DD67551D9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Superscalar Laundry: Parallel per stage</a:t>
            </a:r>
            <a:endParaRPr lang="en-US" sz="3600" dirty="0"/>
          </a:p>
        </p:txBody>
      </p:sp>
      <p:sp>
        <p:nvSpPr>
          <p:cNvPr id="280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More resources, HW to match mix of parallel tasks?</a:t>
            </a:r>
            <a:endParaRPr lang="en-US" sz="2800" dirty="0"/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0" y="2417763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50975" y="3124200"/>
            <a:ext cx="401638" cy="454025"/>
            <a:chOff x="1028" y="1968"/>
            <a:chExt cx="285" cy="286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8" y="1968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60500" y="3616325"/>
            <a:ext cx="401638" cy="454025"/>
            <a:chOff x="1034" y="2278"/>
            <a:chExt cx="286" cy="286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4" y="227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5" y="2497138"/>
            <a:ext cx="401638" cy="454025"/>
            <a:chOff x="1029" y="1573"/>
            <a:chExt cx="284" cy="286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0"/>
            <a:ext cx="1392238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0"/>
            <a:ext cx="1392238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5"/>
            <a:ext cx="3760788" cy="1547813"/>
            <a:chOff x="2459" y="1526"/>
            <a:chExt cx="2664" cy="975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60788" cy="1547813"/>
            <a:chOff x="2855" y="2558"/>
            <a:chExt cx="2664" cy="975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52613" y="1752600"/>
            <a:ext cx="2105025" cy="623888"/>
            <a:chOff x="1304" y="1181"/>
            <a:chExt cx="1493" cy="393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8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4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61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5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6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5" name="Date Placeholder 18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202E-002A-C649-B80C-0D0F2CCC9F13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186" name="Slide Number Placeholder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87" name="Footer Placeholder 1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Instruction Set Design and Pipelined Execution</a:t>
            </a:r>
          </a:p>
          <a:p>
            <a:r>
              <a:rPr lang="en-US" dirty="0" smtClean="0"/>
              <a:t>Control Hazards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Branch Prediction</a:t>
            </a:r>
          </a:p>
          <a:p>
            <a:r>
              <a:rPr lang="en-US" dirty="0" smtClean="0"/>
              <a:t>Higher Level ILP</a:t>
            </a:r>
          </a:p>
          <a:p>
            <a:r>
              <a:rPr lang="en-US" dirty="0" smtClean="0"/>
              <a:t>Summary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57EC-DAF9-4A46-81F7-236C5A700B4A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4BAFD147-BD7A-7742-88AF-07F53507BB30}" type="slidenum">
              <a:rPr lang="en-AU"/>
              <a:pPr/>
              <a:t>20</a:t>
            </a:fld>
            <a:endParaRPr lang="en-AU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r>
              <a:rPr lang="en-AU" dirty="0" smtClean="0"/>
              <a:t>Intel Processors over Time</a:t>
            </a:r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237067" y="2246841"/>
          <a:ext cx="8635998" cy="3566160"/>
        </p:xfrm>
        <a:graphic>
          <a:graphicData uri="http://schemas.openxmlformats.org/drawingml/2006/table">
            <a:tbl>
              <a:tblPr/>
              <a:tblGrid>
                <a:gridCol w="1896533"/>
                <a:gridCol w="945570"/>
                <a:gridCol w="1306467"/>
                <a:gridCol w="1194820"/>
                <a:gridCol w="1065544"/>
                <a:gridCol w="1030286"/>
                <a:gridCol w="119677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Conroe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AFEB-FA00-5A43-A205-7BDFF8D3ABEE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Multiple Issue</a:t>
            </a:r>
            <a:endParaRPr lang="en-AU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Compiler groups instructions into “issue packets”</a:t>
            </a:r>
          </a:p>
          <a:p>
            <a:pPr lvl="1"/>
            <a:r>
              <a:rPr lang="en-US" dirty="0"/>
              <a:t>Group of instructions that can be issued on a single cycle</a:t>
            </a:r>
          </a:p>
          <a:p>
            <a:pPr lvl="1"/>
            <a:r>
              <a:rPr lang="en-US" dirty="0"/>
              <a:t>Determined by pipeline resources required</a:t>
            </a:r>
          </a:p>
          <a:p>
            <a:r>
              <a:rPr lang="en-US" dirty="0"/>
              <a:t>Think of an issue packet as a very long instruction</a:t>
            </a:r>
          </a:p>
          <a:p>
            <a:pPr lvl="1"/>
            <a:r>
              <a:rPr lang="en-US" dirty="0"/>
              <a:t>Specifies multiple concurrent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B6AB-F067-C54C-9327-61FD5F785398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Scheduling Static Multiple Issue</a:t>
            </a:r>
            <a:endParaRPr lang="en-AU" sz="400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Compiler must remove some/all hazards</a:t>
            </a:r>
          </a:p>
          <a:p>
            <a:pPr lvl="1"/>
            <a:r>
              <a:rPr lang="en-US"/>
              <a:t>Reorder instructions into issue packets</a:t>
            </a:r>
          </a:p>
          <a:p>
            <a:pPr lvl="1"/>
            <a:r>
              <a:rPr lang="en-US"/>
              <a:t>No dependencies with a packet</a:t>
            </a:r>
          </a:p>
          <a:p>
            <a:pPr lvl="1"/>
            <a:r>
              <a:rPr lang="en-US"/>
              <a:t>Possibly some dependencies between packets</a:t>
            </a:r>
          </a:p>
          <a:p>
            <a:pPr lvl="2"/>
            <a:r>
              <a:rPr lang="en-US"/>
              <a:t>Varies between ISAs; compiler must know!</a:t>
            </a:r>
          </a:p>
          <a:p>
            <a:pPr lvl="1"/>
            <a:r>
              <a:rPr lang="en-US"/>
              <a:t>Pad with nop if necessary</a:t>
            </a:r>
            <a:endParaRPr lang="en-AU"/>
          </a:p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D11-33BC-B243-B5A7-53600FD1CAC2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with Static Dual Issue</a:t>
            </a:r>
            <a:endParaRPr lang="en-AU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765425"/>
          </a:xfrm>
        </p:spPr>
        <p:txBody>
          <a:bodyPr/>
          <a:lstStyle/>
          <a:p>
            <a:r>
              <a:rPr lang="en-US" sz="2800"/>
              <a:t>Two-issue packets</a:t>
            </a:r>
          </a:p>
          <a:p>
            <a:pPr lvl="1"/>
            <a:r>
              <a:rPr lang="en-US" sz="2400"/>
              <a:t>One ALU/branch instruction</a:t>
            </a:r>
          </a:p>
          <a:p>
            <a:pPr lvl="1"/>
            <a:r>
              <a:rPr lang="en-US" sz="2400"/>
              <a:t>One load/store instruction</a:t>
            </a:r>
          </a:p>
          <a:p>
            <a:pPr lvl="1"/>
            <a:r>
              <a:rPr lang="en-US" sz="2400"/>
              <a:t>64-bit aligned</a:t>
            </a:r>
          </a:p>
          <a:p>
            <a:pPr lvl="2"/>
            <a:r>
              <a:rPr lang="en-US" sz="2000"/>
              <a:t>ALU/branch, then load/store</a:t>
            </a:r>
          </a:p>
          <a:p>
            <a:pPr lvl="2"/>
            <a:r>
              <a:rPr lang="en-US" sz="2000"/>
              <a:t>Pad an unused instruction with nop</a:t>
            </a:r>
            <a:endParaRPr lang="en-AU" sz="2000"/>
          </a:p>
        </p:txBody>
      </p:sp>
      <p:graphicFrame>
        <p:nvGraphicFramePr>
          <p:cNvPr id="493656" name="Group 88"/>
          <p:cNvGraphicFramePr>
            <a:graphicFrameLocks noGrp="1"/>
          </p:cNvGraphicFramePr>
          <p:nvPr/>
        </p:nvGraphicFramePr>
        <p:xfrm>
          <a:off x="1258888" y="4005263"/>
          <a:ext cx="7231062" cy="2133599"/>
        </p:xfrm>
        <a:graphic>
          <a:graphicData uri="http://schemas.openxmlformats.org/drawingml/2006/table">
            <a:tbl>
              <a:tblPr/>
              <a:tblGrid>
                <a:gridCol w="936625"/>
                <a:gridCol w="1547812"/>
                <a:gridCol w="677863"/>
                <a:gridCol w="677862"/>
                <a:gridCol w="679450"/>
                <a:gridCol w="677863"/>
                <a:gridCol w="677862"/>
                <a:gridCol w="677863"/>
                <a:gridCol w="677862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type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+ 4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+ 8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+ 12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+ 16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+ 20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D835-495C-F74F-BF2D-4EFA74F466B3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Hazards in the Dual-Issue MIPS</a:t>
            </a:r>
            <a:endParaRPr lang="en-AU" sz="400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More instructions executing in parallel</a:t>
            </a:r>
          </a:p>
          <a:p>
            <a:r>
              <a:rPr lang="en-US" sz="2800"/>
              <a:t>EX data hazard</a:t>
            </a:r>
          </a:p>
          <a:p>
            <a:pPr lvl="1"/>
            <a:r>
              <a:rPr lang="en-US" sz="2400"/>
              <a:t>Forwarding avoided stalls with single-issue</a:t>
            </a:r>
          </a:p>
          <a:p>
            <a:pPr lvl="1"/>
            <a:r>
              <a:rPr lang="en-US" sz="2400"/>
              <a:t>Now can’t use ALU result in load/store in same packet</a:t>
            </a:r>
          </a:p>
          <a:p>
            <a:pPr lvl="2"/>
            <a:r>
              <a:rPr lang="en-US" sz="2000">
                <a:latin typeface="Lucida Console" charset="0"/>
              </a:rPr>
              <a:t>add  </a:t>
            </a:r>
            <a:r>
              <a:rPr lang="en-US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US" sz="2000">
                <a:latin typeface="Lucida Console" charset="0"/>
              </a:rPr>
              <a:t>, $s0, $s1</a:t>
            </a:r>
            <a:br>
              <a:rPr lang="en-US" sz="2000">
                <a:latin typeface="Lucida Console" charset="0"/>
              </a:rPr>
            </a:br>
            <a:r>
              <a:rPr lang="en-US" sz="2000">
                <a:latin typeface="Lucida Console" charset="0"/>
              </a:rPr>
              <a:t>load $s2, 0(</a:t>
            </a:r>
            <a:r>
              <a:rPr lang="en-US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US" sz="2000">
                <a:latin typeface="Lucida Console" charset="0"/>
              </a:rPr>
              <a:t>)</a:t>
            </a:r>
          </a:p>
          <a:p>
            <a:pPr lvl="2"/>
            <a:r>
              <a:rPr lang="en-US" sz="2000"/>
              <a:t>Split into two packets, effectively a stall</a:t>
            </a:r>
          </a:p>
          <a:p>
            <a:r>
              <a:rPr lang="en-US" sz="2800"/>
              <a:t>Load-use hazard</a:t>
            </a:r>
          </a:p>
          <a:p>
            <a:pPr lvl="1"/>
            <a:r>
              <a:rPr lang="en-US" sz="2400"/>
              <a:t>Still one cycle use latency, but now two instructions</a:t>
            </a:r>
          </a:p>
          <a:p>
            <a:r>
              <a:rPr lang="en-US" sz="2800"/>
              <a:t>More aggressive scheduling required</a:t>
            </a:r>
            <a:endParaRPr lang="en-AU" sz="2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BDCC-498D-5E45-A5ED-97AB9E27FA37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690562"/>
          </a:xfrm>
        </p:spPr>
        <p:txBody>
          <a:bodyPr/>
          <a:lstStyle/>
          <a:p>
            <a:r>
              <a:rPr lang="en-US"/>
              <a:t>Schedule this for dual-issue MIPS</a:t>
            </a:r>
            <a:endParaRPr lang="en-AU" sz="240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346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>
                <a:latin typeface="Lucida Console" charset="0"/>
              </a:rPr>
              <a:t>Loop: lw  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$t0=array element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addu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</a:t>
            </a:r>
            <a:r>
              <a:rPr lang="en-AU" sz="200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$s2    # add scalar in $s2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sw   </a:t>
            </a:r>
            <a:r>
              <a:rPr lang="en-AU" sz="2000">
                <a:solidFill>
                  <a:srgbClr val="009900"/>
                </a:solidFill>
                <a:latin typeface="Lucida Console" charset="0"/>
              </a:rPr>
              <a:t>$t0</a:t>
            </a:r>
            <a:r>
              <a:rPr lang="en-AU" sz="2000">
                <a:latin typeface="Lucida Console" charset="0"/>
              </a:rPr>
              <a:t>, 0($s1)      # store result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addi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$s1,–4      # decrement pointer</a:t>
            </a:r>
            <a:br>
              <a:rPr lang="en-AU" sz="2000">
                <a:latin typeface="Lucida Console" charset="0"/>
              </a:rPr>
            </a:br>
            <a:r>
              <a:rPr lang="en-AU" sz="2000">
                <a:latin typeface="Lucida Console" charset="0"/>
              </a:rPr>
              <a:t>      bne  </a:t>
            </a:r>
            <a:r>
              <a:rPr lang="en-AU" sz="2000">
                <a:solidFill>
                  <a:srgbClr val="A47B38"/>
                </a:solidFill>
                <a:latin typeface="Lucida Console" charset="0"/>
              </a:rPr>
              <a:t>$s1</a:t>
            </a:r>
            <a:r>
              <a:rPr lang="en-AU" sz="2000">
                <a:latin typeface="Lucida Console" charset="0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/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9749" name="Rectangle 37"/>
          <p:cNvSpPr>
            <a:spLocks noChangeArrowheads="1"/>
          </p:cNvSpPr>
          <p:nvPr/>
        </p:nvSpPr>
        <p:spPr bwMode="auto">
          <a:xfrm>
            <a:off x="1182688" y="5661025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 algn="l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800">
                <a:ea typeface="ＭＳ Ｐゴシック" charset="-128"/>
              </a:rPr>
              <a:t>IPC = 5/4 = 1.25 (c.f. peak IPC = 2)</a:t>
            </a:r>
            <a:endParaRPr lang="en-AU" sz="2000">
              <a:latin typeface="Lucida Console" charset="0"/>
              <a:ea typeface="ＭＳ Ｐゴシック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B2023-ADD3-FD4F-82FC-E80327170FCF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</a:t>
            </a:r>
            <a:endParaRPr lang="en-AU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Replicate loop body to expose more parallelism</a:t>
            </a:r>
          </a:p>
          <a:p>
            <a:pPr lvl="1"/>
            <a:r>
              <a:rPr lang="en-US" dirty="0"/>
              <a:t>Reduces loop-control overhead</a:t>
            </a:r>
          </a:p>
          <a:p>
            <a:r>
              <a:rPr lang="en-US" dirty="0"/>
              <a:t>Use different registers per replication</a:t>
            </a:r>
          </a:p>
          <a:p>
            <a:pPr lvl="1"/>
            <a:r>
              <a:rPr lang="en-US" dirty="0"/>
              <a:t>Called “</a:t>
            </a:r>
            <a:r>
              <a:rPr lang="en-US" dirty="0">
                <a:solidFill>
                  <a:srgbClr val="3366FF"/>
                </a:solidFill>
              </a:rPr>
              <a:t>register renaming</a:t>
            </a:r>
            <a:r>
              <a:rPr lang="en-US" dirty="0"/>
              <a:t>”</a:t>
            </a:r>
            <a:endParaRPr lang="en-AU" dirty="0"/>
          </a:p>
          <a:p>
            <a:pPr lvl="1"/>
            <a:r>
              <a:rPr lang="en-US" dirty="0"/>
              <a:t>Avoid loop-carried “</a:t>
            </a:r>
            <a:r>
              <a:rPr lang="en-US" dirty="0">
                <a:solidFill>
                  <a:srgbClr val="3366FF"/>
                </a:solidFill>
              </a:rPr>
              <a:t>anti-dependencies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Store followed by a load of the same register</a:t>
            </a:r>
          </a:p>
          <a:p>
            <a:pPr lvl="2"/>
            <a:r>
              <a:rPr lang="en-US" dirty="0"/>
              <a:t>Aka “name dependence”</a:t>
            </a:r>
            <a:r>
              <a:rPr lang="en-US" dirty="0">
                <a:ea typeface="Arial" charset="0"/>
                <a:cs typeface="Arial" charset="0"/>
              </a:rPr>
              <a:t> </a:t>
            </a:r>
          </a:p>
          <a:p>
            <a:pPr lvl="3"/>
            <a:r>
              <a:rPr lang="en-US" dirty="0"/>
              <a:t>Reuse of a register name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3476-5C0F-D546-AA64-E72D15604B80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 Example</a:t>
            </a:r>
            <a:endParaRPr lang="en-AU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889500"/>
            <a:ext cx="8270875" cy="1347788"/>
          </a:xfrm>
        </p:spPr>
        <p:txBody>
          <a:bodyPr/>
          <a:lstStyle/>
          <a:p>
            <a:r>
              <a:rPr lang="en-US" sz="2800"/>
              <a:t>IPC = 14/8 = 1.75</a:t>
            </a:r>
          </a:p>
          <a:p>
            <a:pPr lvl="1"/>
            <a:r>
              <a:rPr lang="en-US" sz="2400"/>
              <a:t>Closer to 2, but at cost of registers and code size</a:t>
            </a:r>
            <a:endParaRPr lang="en-AU" sz="2400"/>
          </a:p>
        </p:txBody>
      </p:sp>
      <p:graphicFrame>
        <p:nvGraphicFramePr>
          <p:cNvPr id="503867" name="Group 59"/>
          <p:cNvGraphicFramePr>
            <a:graphicFrameLocks noGrp="1"/>
          </p:cNvGraphicFramePr>
          <p:nvPr/>
        </p:nvGraphicFramePr>
        <p:xfrm>
          <a:off x="1187450" y="1557338"/>
          <a:ext cx="7272338" cy="301752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16($s1)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5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$t4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6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7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8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14CB-0F4E-1D48-A1DF-F6D4FFB22D24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Multiple Issue</a:t>
            </a:r>
            <a:endParaRPr lang="en-AU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“Superscalar” processors</a:t>
            </a:r>
          </a:p>
          <a:p>
            <a:r>
              <a:rPr lang="en-US"/>
              <a:t>CPU decides whether to issue 0, 1, 2, … each cycle</a:t>
            </a:r>
          </a:p>
          <a:p>
            <a:pPr lvl="1"/>
            <a:r>
              <a:rPr lang="en-US"/>
              <a:t>Avoiding structural and data hazards</a:t>
            </a:r>
          </a:p>
          <a:p>
            <a:r>
              <a:rPr lang="en-US"/>
              <a:t>Avoids the need for compiler scheduling</a:t>
            </a:r>
          </a:p>
          <a:p>
            <a:pPr lvl="1"/>
            <a:r>
              <a:rPr lang="en-US"/>
              <a:t>Though it may still help</a:t>
            </a:r>
          </a:p>
          <a:p>
            <a:pPr lvl="1"/>
            <a:r>
              <a:rPr lang="en-US"/>
              <a:t>Code semantics ensured by the CPU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9D8A-120E-0D4C-8195-2ED0620D5221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AU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270875" cy="43926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Pipelining improves performance by increasing instruction </a:t>
            </a:r>
            <a:r>
              <a:rPr lang="en-US" dirty="0" smtClean="0"/>
              <a:t>throughput: exploits ILP</a:t>
            </a:r>
          </a:p>
          <a:p>
            <a:pPr lvl="1"/>
            <a:r>
              <a:rPr lang="en-US" dirty="0"/>
              <a:t>Executes multiple instructions in parallel</a:t>
            </a:r>
          </a:p>
          <a:p>
            <a:pPr lvl="1"/>
            <a:r>
              <a:rPr lang="en-US" dirty="0"/>
              <a:t>Each instruction has the same latency</a:t>
            </a:r>
          </a:p>
          <a:p>
            <a:r>
              <a:rPr lang="en-US" dirty="0"/>
              <a:t>Subject to hazards</a:t>
            </a:r>
          </a:p>
          <a:p>
            <a:pPr lvl="1"/>
            <a:r>
              <a:rPr lang="en-US" dirty="0"/>
              <a:t>Structure, data, </a:t>
            </a:r>
            <a:r>
              <a:rPr lang="en-US" dirty="0" smtClean="0"/>
              <a:t>control</a:t>
            </a:r>
          </a:p>
          <a:p>
            <a:r>
              <a:rPr lang="en-AU" dirty="0" smtClean="0"/>
              <a:t>Stalls reduce performance</a:t>
            </a:r>
          </a:p>
          <a:p>
            <a:pPr lvl="1"/>
            <a:r>
              <a:rPr lang="en-AU" dirty="0" smtClean="0"/>
              <a:t>But are required to get correct results</a:t>
            </a:r>
          </a:p>
          <a:p>
            <a:r>
              <a:rPr lang="en-AU" dirty="0" smtClean="0"/>
              <a:t>Compiler can arrange code to avoid hazards and stalls</a:t>
            </a:r>
          </a:p>
          <a:p>
            <a:pPr lvl="1"/>
            <a:r>
              <a:rPr lang="en-AU" dirty="0" smtClean="0"/>
              <a:t>Requires knowledge of the pipeline structure</a:t>
            </a: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684213" y="1258888"/>
            <a:ext cx="28257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Arial Black" charset="0"/>
              </a:rPr>
              <a:t>The BIG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7186-E008-3F45-B613-557BF02E569A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Pipeline Scheduling</a:t>
            </a:r>
            <a:endParaRPr lang="en-AU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 the CPU to execute instructions </a:t>
            </a:r>
            <a:r>
              <a:rPr lang="en-US" i="1" dirty="0">
                <a:solidFill>
                  <a:srgbClr val="3366FF"/>
                </a:solidFill>
              </a:rPr>
              <a:t>out of order</a:t>
            </a:r>
            <a:r>
              <a:rPr lang="en-US" dirty="0"/>
              <a:t> to avoid stalls</a:t>
            </a:r>
          </a:p>
          <a:p>
            <a:pPr lvl="1"/>
            <a:r>
              <a:rPr lang="en-US" dirty="0"/>
              <a:t>But commit result to registers in order</a:t>
            </a:r>
          </a:p>
          <a:p>
            <a:r>
              <a:rPr lang="en-US" dirty="0"/>
              <a:t>Example</a:t>
            </a:r>
          </a:p>
          <a:p>
            <a:pPr lvl="1">
              <a:buFont typeface="Wingdings" charset="2"/>
              <a:buNone/>
            </a:pPr>
            <a:r>
              <a:rPr lang="en-US" dirty="0"/>
              <a:t>	</a:t>
            </a:r>
            <a:r>
              <a:rPr lang="fr-FR" dirty="0" err="1">
                <a:latin typeface="Lucida Console" charset="0"/>
              </a:rPr>
              <a:t>lw</a:t>
            </a:r>
            <a:r>
              <a:rPr lang="fr-FR" dirty="0">
                <a:latin typeface="Lucida Console" charset="0"/>
              </a:rPr>
              <a:t>    </a:t>
            </a:r>
            <a:r>
              <a:rPr lang="fr-FR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fr-FR" dirty="0">
                <a:latin typeface="Lucida Console" charset="0"/>
              </a:rPr>
              <a:t>, 20($s2)</a:t>
            </a:r>
            <a:br>
              <a:rPr lang="fr-FR" dirty="0">
                <a:latin typeface="Lucida Console" charset="0"/>
              </a:rPr>
            </a:br>
            <a:r>
              <a:rPr lang="fr-FR" dirty="0" err="1">
                <a:latin typeface="Lucida Console" charset="0"/>
              </a:rPr>
              <a:t>addu</a:t>
            </a:r>
            <a:r>
              <a:rPr lang="fr-FR" dirty="0">
                <a:latin typeface="Lucida Console" charset="0"/>
              </a:rPr>
              <a:t>  $t1, </a:t>
            </a:r>
            <a:r>
              <a:rPr lang="fr-FR" dirty="0">
                <a:solidFill>
                  <a:schemeClr val="hlink"/>
                </a:solidFill>
                <a:latin typeface="Lucida Console" charset="0"/>
              </a:rPr>
              <a:t>$t0</a:t>
            </a:r>
            <a:r>
              <a:rPr lang="fr-FR" dirty="0">
                <a:latin typeface="Lucida Console" charset="0"/>
              </a:rPr>
              <a:t>, $t2</a:t>
            </a:r>
            <a:br>
              <a:rPr lang="fr-FR" dirty="0">
                <a:latin typeface="Lucida Console" charset="0"/>
              </a:rPr>
            </a:br>
            <a:r>
              <a:rPr lang="fr-FR" dirty="0" err="1" smtClean="0">
                <a:latin typeface="Lucida Console" charset="0"/>
              </a:rPr>
              <a:t>subu</a:t>
            </a:r>
            <a:r>
              <a:rPr lang="fr-FR" dirty="0" smtClean="0">
                <a:latin typeface="Lucida Console" charset="0"/>
              </a:rPr>
              <a:t>   </a:t>
            </a:r>
            <a:r>
              <a:rPr lang="fr-FR" dirty="0">
                <a:latin typeface="Lucida Console" charset="0"/>
              </a:rPr>
              <a:t>$s4, $s4, $t3</a:t>
            </a:r>
            <a:br>
              <a:rPr lang="fr-FR" dirty="0">
                <a:latin typeface="Lucida Console" charset="0"/>
              </a:rPr>
            </a:br>
            <a:r>
              <a:rPr lang="fr-FR" dirty="0" err="1">
                <a:latin typeface="Lucida Console" charset="0"/>
              </a:rPr>
              <a:t>slti</a:t>
            </a:r>
            <a:r>
              <a:rPr lang="fr-FR" dirty="0">
                <a:latin typeface="Lucida Console" charset="0"/>
              </a:rPr>
              <a:t>  $t5, $s4, 20</a:t>
            </a:r>
          </a:p>
          <a:p>
            <a:pPr lvl="1"/>
            <a:r>
              <a:rPr lang="en-US" dirty="0"/>
              <a:t>Can start </a:t>
            </a:r>
            <a:r>
              <a:rPr lang="en-US" dirty="0" err="1" smtClean="0">
                <a:latin typeface="Lucida Console" charset="0"/>
              </a:rPr>
              <a:t>subu</a:t>
            </a:r>
            <a:r>
              <a:rPr lang="en-US" dirty="0" smtClean="0"/>
              <a:t> </a:t>
            </a:r>
            <a:r>
              <a:rPr lang="en-US" dirty="0"/>
              <a:t>while </a:t>
            </a:r>
            <a:r>
              <a:rPr lang="en-US" dirty="0" err="1">
                <a:latin typeface="Lucida Console" charset="0"/>
              </a:rPr>
              <a:t>addu</a:t>
            </a:r>
            <a:r>
              <a:rPr lang="en-US" dirty="0"/>
              <a:t> is waiting for </a:t>
            </a:r>
            <a:r>
              <a:rPr lang="en-US" dirty="0" err="1"/>
              <a:t>lw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7832-21B2-E448-83A4-EBE00A61B3A9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Dynamic Scheduling?</a:t>
            </a:r>
            <a:endParaRPr lang="en-AU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not just let the compiler schedule code?</a:t>
            </a:r>
          </a:p>
          <a:p>
            <a:r>
              <a:rPr lang="en-US"/>
              <a:t>Not all stalls are predicable</a:t>
            </a:r>
          </a:p>
          <a:p>
            <a:pPr lvl="1"/>
            <a:r>
              <a:rPr lang="en-US"/>
              <a:t>e.g., cache misses</a:t>
            </a:r>
          </a:p>
          <a:p>
            <a:r>
              <a:rPr lang="en-US"/>
              <a:t>Can’t always schedule around branches</a:t>
            </a:r>
          </a:p>
          <a:p>
            <a:pPr lvl="1"/>
            <a:r>
              <a:rPr lang="en-US"/>
              <a:t>Branch outcome is dynamically determined</a:t>
            </a:r>
          </a:p>
          <a:p>
            <a:r>
              <a:rPr lang="en-US"/>
              <a:t>Different implementations of an ISA have different latencies and hazards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46D3-29E3-7E4D-9298-C644166B11A2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  <a:endParaRPr lang="en-AU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“Guess” what to do with an instruction</a:t>
            </a:r>
          </a:p>
          <a:p>
            <a:pPr lvl="1"/>
            <a:r>
              <a:rPr lang="en-US" sz="2400" dirty="0"/>
              <a:t>Start operation as soon as possible</a:t>
            </a:r>
          </a:p>
          <a:p>
            <a:pPr lvl="1"/>
            <a:r>
              <a:rPr lang="en-US" sz="2400" dirty="0"/>
              <a:t>Check whether guess was right</a:t>
            </a:r>
          </a:p>
          <a:p>
            <a:pPr lvl="2"/>
            <a:r>
              <a:rPr lang="en-US" sz="2000" dirty="0"/>
              <a:t>If so, complete the operation</a:t>
            </a:r>
          </a:p>
          <a:p>
            <a:pPr lvl="2"/>
            <a:r>
              <a:rPr lang="en-US" sz="2000" dirty="0"/>
              <a:t>If not, roll-back and do the right thing</a:t>
            </a:r>
          </a:p>
          <a:p>
            <a:r>
              <a:rPr lang="en-US" sz="2800" dirty="0"/>
              <a:t>Common to static and dynamic multiple issue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400" dirty="0"/>
              <a:t>Speculate on branch </a:t>
            </a:r>
            <a:r>
              <a:rPr lang="en-US" sz="2400" dirty="0" smtClean="0"/>
              <a:t>outcome (Branch Prediction)</a:t>
            </a:r>
          </a:p>
          <a:p>
            <a:pPr lvl="2"/>
            <a:r>
              <a:rPr lang="en-US" sz="2000" dirty="0"/>
              <a:t>Roll back if path taken is different</a:t>
            </a:r>
          </a:p>
          <a:p>
            <a:pPr lvl="1"/>
            <a:r>
              <a:rPr lang="en-US" sz="2400" dirty="0"/>
              <a:t>Speculate on load</a:t>
            </a:r>
          </a:p>
          <a:p>
            <a:pPr lvl="2"/>
            <a:r>
              <a:rPr lang="en-US" sz="2000" dirty="0"/>
              <a:t>Roll back if location is updated</a:t>
            </a:r>
            <a:endParaRPr lang="en-AU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87D2-B6E4-7947-86E2-98527107DAC1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Pipeline Hazard: Matching socks in later load</a:t>
            </a:r>
            <a:endParaRPr lang="en-US" sz="3200" dirty="0"/>
          </a:p>
        </p:txBody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A depends on D; stall since folder tied up; </a:t>
            </a: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1865313"/>
            <a:ext cx="930275" cy="3740150"/>
            <a:chOff x="587" y="1175"/>
            <a:chExt cx="586" cy="2356"/>
          </a:xfrm>
        </p:grpSpPr>
        <p:sp>
          <p:nvSpPr>
            <p:cNvPr id="2800645" name="Rectangle 5"/>
            <p:cNvSpPr>
              <a:spLocks noChangeArrowheads="1"/>
            </p:cNvSpPr>
            <p:nvPr/>
          </p:nvSpPr>
          <p:spPr bwMode="auto">
            <a:xfrm>
              <a:off x="587" y="1175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800646" name="Line 6"/>
            <p:cNvSpPr>
              <a:spLocks noChangeShapeType="1"/>
            </p:cNvSpPr>
            <p:nvPr/>
          </p:nvSpPr>
          <p:spPr bwMode="auto">
            <a:xfrm flipH="1">
              <a:off x="827" y="1366"/>
              <a:ext cx="24" cy="20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7" name="Freeform 7"/>
            <p:cNvSpPr>
              <a:spLocks/>
            </p:cNvSpPr>
            <p:nvPr/>
          </p:nvSpPr>
          <p:spPr bwMode="auto">
            <a:xfrm>
              <a:off x="926" y="1854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8" name="Rectangle 8"/>
            <p:cNvSpPr>
              <a:spLocks noChangeArrowheads="1"/>
            </p:cNvSpPr>
            <p:nvPr/>
          </p:nvSpPr>
          <p:spPr bwMode="auto">
            <a:xfrm>
              <a:off x="915" y="181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800649" name="Freeform 9"/>
            <p:cNvSpPr>
              <a:spLocks/>
            </p:cNvSpPr>
            <p:nvPr/>
          </p:nvSpPr>
          <p:spPr bwMode="auto">
            <a:xfrm>
              <a:off x="932" y="2165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0" name="Rectangle 10"/>
            <p:cNvSpPr>
              <a:spLocks noChangeArrowheads="1"/>
            </p:cNvSpPr>
            <p:nvPr/>
          </p:nvSpPr>
          <p:spPr bwMode="auto">
            <a:xfrm>
              <a:off x="919" y="212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20" y="2445"/>
              <a:ext cx="253" cy="286"/>
              <a:chOff x="1034" y="2602"/>
              <a:chExt cx="286" cy="286"/>
            </a:xfrm>
          </p:grpSpPr>
          <p:sp>
            <p:nvSpPr>
              <p:cNvPr id="2800652" name="Freeform 12"/>
              <p:cNvSpPr>
                <a:spLocks/>
              </p:cNvSpPr>
              <p:nvPr/>
            </p:nvSpPr>
            <p:spPr bwMode="auto">
              <a:xfrm>
                <a:off x="1048" y="2646"/>
                <a:ext cx="237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53" name="Rectangle 13"/>
              <p:cNvSpPr>
                <a:spLocks noChangeArrowheads="1"/>
              </p:cNvSpPr>
              <p:nvPr/>
            </p:nvSpPr>
            <p:spPr bwMode="auto">
              <a:xfrm>
                <a:off x="1034" y="2602"/>
                <a:ext cx="28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</p:grpSp>
        <p:sp>
          <p:nvSpPr>
            <p:cNvPr id="2800654" name="Freeform 14"/>
            <p:cNvSpPr>
              <a:spLocks/>
            </p:cNvSpPr>
            <p:nvPr/>
          </p:nvSpPr>
          <p:spPr bwMode="auto">
            <a:xfrm>
              <a:off x="926" y="1460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5" name="Rectangle 15"/>
            <p:cNvSpPr>
              <a:spLocks noChangeArrowheads="1"/>
            </p:cNvSpPr>
            <p:nvPr/>
          </p:nvSpPr>
          <p:spPr bwMode="auto">
            <a:xfrm>
              <a:off x="914" y="141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800656" name="Freeform 16"/>
            <p:cNvSpPr>
              <a:spLocks/>
            </p:cNvSpPr>
            <p:nvPr/>
          </p:nvSpPr>
          <p:spPr bwMode="auto">
            <a:xfrm>
              <a:off x="932" y="284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7" name="Rectangle 17"/>
            <p:cNvSpPr>
              <a:spLocks noChangeArrowheads="1"/>
            </p:cNvSpPr>
            <p:nvPr/>
          </p:nvSpPr>
          <p:spPr bwMode="auto">
            <a:xfrm>
              <a:off x="926" y="2805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E</a:t>
              </a:r>
            </a:p>
          </p:txBody>
        </p:sp>
        <p:sp>
          <p:nvSpPr>
            <p:cNvPr id="2800658" name="Freeform 18"/>
            <p:cNvSpPr>
              <a:spLocks/>
            </p:cNvSpPr>
            <p:nvPr/>
          </p:nvSpPr>
          <p:spPr bwMode="auto">
            <a:xfrm>
              <a:off x="932" y="320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9" name="Rectangle 19"/>
            <p:cNvSpPr>
              <a:spLocks noChangeArrowheads="1"/>
            </p:cNvSpPr>
            <p:nvPr/>
          </p:nvSpPr>
          <p:spPr bwMode="auto">
            <a:xfrm>
              <a:off x="930" y="3165"/>
              <a:ext cx="23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F</a:t>
              </a:r>
            </a:p>
          </p:txBody>
        </p:sp>
      </p:grpSp>
      <p:sp>
        <p:nvSpPr>
          <p:cNvPr id="2800660" name="AutoShape 20"/>
          <p:cNvSpPr>
            <a:spLocks noChangeArrowheads="1"/>
          </p:cNvSpPr>
          <p:nvPr/>
        </p:nvSpPr>
        <p:spPr bwMode="auto">
          <a:xfrm>
            <a:off x="2352675" y="2854325"/>
            <a:ext cx="293688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1" name="AutoShape 21"/>
          <p:cNvSpPr>
            <a:spLocks noChangeArrowheads="1"/>
          </p:cNvSpPr>
          <p:nvPr/>
        </p:nvSpPr>
        <p:spPr bwMode="auto">
          <a:xfrm>
            <a:off x="2424113" y="2771775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2" name="AutoShape 22"/>
          <p:cNvSpPr>
            <a:spLocks noChangeArrowheads="1"/>
          </p:cNvSpPr>
          <p:nvPr/>
        </p:nvSpPr>
        <p:spPr bwMode="auto">
          <a:xfrm>
            <a:off x="2411413" y="28860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367213" y="2827338"/>
            <a:ext cx="284162" cy="407987"/>
            <a:chOff x="3095" y="1938"/>
            <a:chExt cx="201" cy="257"/>
          </a:xfrm>
        </p:grpSpPr>
        <p:sp>
          <p:nvSpPr>
            <p:cNvPr id="2800664" name="Freeform 24"/>
            <p:cNvSpPr>
              <a:spLocks/>
            </p:cNvSpPr>
            <p:nvPr/>
          </p:nvSpPr>
          <p:spPr bwMode="auto">
            <a:xfrm>
              <a:off x="32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5" name="Rectangle 25"/>
            <p:cNvSpPr>
              <a:spLocks noChangeArrowheads="1"/>
            </p:cNvSpPr>
            <p:nvPr/>
          </p:nvSpPr>
          <p:spPr bwMode="auto">
            <a:xfrm>
              <a:off x="32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6" name="Rectangle 26"/>
            <p:cNvSpPr>
              <a:spLocks noChangeArrowheads="1"/>
            </p:cNvSpPr>
            <p:nvPr/>
          </p:nvSpPr>
          <p:spPr bwMode="auto">
            <a:xfrm>
              <a:off x="32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7" name="Rectangle 27"/>
            <p:cNvSpPr>
              <a:spLocks noChangeArrowheads="1"/>
            </p:cNvSpPr>
            <p:nvPr/>
          </p:nvSpPr>
          <p:spPr bwMode="auto">
            <a:xfrm>
              <a:off x="30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8" name="Oval 28"/>
            <p:cNvSpPr>
              <a:spLocks noChangeArrowheads="1"/>
            </p:cNvSpPr>
            <p:nvPr/>
          </p:nvSpPr>
          <p:spPr bwMode="auto">
            <a:xfrm>
              <a:off x="31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9" name="Freeform 29"/>
            <p:cNvSpPr>
              <a:spLocks/>
            </p:cNvSpPr>
            <p:nvPr/>
          </p:nvSpPr>
          <p:spPr bwMode="auto">
            <a:xfrm>
              <a:off x="30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0" name="Freeform 30"/>
          <p:cNvSpPr>
            <a:spLocks/>
          </p:cNvSpPr>
          <p:nvPr/>
        </p:nvSpPr>
        <p:spPr bwMode="auto">
          <a:xfrm>
            <a:off x="4737100" y="2787650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654300" y="2771775"/>
            <a:ext cx="366713" cy="493713"/>
            <a:chOff x="1881" y="1903"/>
            <a:chExt cx="260" cy="311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0673" name="AutoShape 3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74" name="AutoShape 3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75" name="Oval 3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76" name="AutoShape 3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7" name="AutoShape 37"/>
          <p:cNvSpPr>
            <a:spLocks noChangeArrowheads="1"/>
          </p:cNvSpPr>
          <p:nvPr/>
        </p:nvSpPr>
        <p:spPr bwMode="auto">
          <a:xfrm>
            <a:off x="2754313" y="3382963"/>
            <a:ext cx="290512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8" name="AutoShape 38"/>
          <p:cNvSpPr>
            <a:spLocks noChangeArrowheads="1"/>
          </p:cNvSpPr>
          <p:nvPr/>
        </p:nvSpPr>
        <p:spPr bwMode="auto">
          <a:xfrm>
            <a:off x="2825750" y="3302000"/>
            <a:ext cx="219075" cy="71438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9" name="AutoShape 39"/>
          <p:cNvSpPr>
            <a:spLocks noChangeArrowheads="1"/>
          </p:cNvSpPr>
          <p:nvPr/>
        </p:nvSpPr>
        <p:spPr bwMode="auto">
          <a:xfrm>
            <a:off x="2813050" y="3414713"/>
            <a:ext cx="149225" cy="23812"/>
          </a:xfrm>
          <a:prstGeom prst="parallelogram">
            <a:avLst>
              <a:gd name="adj" fmla="val 156641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816475" y="3365500"/>
            <a:ext cx="284163" cy="407988"/>
            <a:chOff x="3413" y="2277"/>
            <a:chExt cx="202" cy="257"/>
          </a:xfrm>
        </p:grpSpPr>
        <p:sp>
          <p:nvSpPr>
            <p:cNvPr id="2800681" name="Freeform 41"/>
            <p:cNvSpPr>
              <a:spLocks/>
            </p:cNvSpPr>
            <p:nvPr/>
          </p:nvSpPr>
          <p:spPr bwMode="auto">
            <a:xfrm>
              <a:off x="3543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2" name="Rectangle 42"/>
            <p:cNvSpPr>
              <a:spLocks noChangeArrowheads="1"/>
            </p:cNvSpPr>
            <p:nvPr/>
          </p:nvSpPr>
          <p:spPr bwMode="auto">
            <a:xfrm>
              <a:off x="3538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3" name="Rectangle 43"/>
            <p:cNvSpPr>
              <a:spLocks noChangeArrowheads="1"/>
            </p:cNvSpPr>
            <p:nvPr/>
          </p:nvSpPr>
          <p:spPr bwMode="auto">
            <a:xfrm>
              <a:off x="3546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4" name="Rectangle 44"/>
            <p:cNvSpPr>
              <a:spLocks noChangeArrowheads="1"/>
            </p:cNvSpPr>
            <p:nvPr/>
          </p:nvSpPr>
          <p:spPr bwMode="auto">
            <a:xfrm>
              <a:off x="3415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5" name="Oval 45"/>
            <p:cNvSpPr>
              <a:spLocks noChangeArrowheads="1"/>
            </p:cNvSpPr>
            <p:nvPr/>
          </p:nvSpPr>
          <p:spPr bwMode="auto">
            <a:xfrm>
              <a:off x="3473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6" name="Freeform 46"/>
            <p:cNvSpPr>
              <a:spLocks/>
            </p:cNvSpPr>
            <p:nvPr/>
          </p:nvSpPr>
          <p:spPr bwMode="auto">
            <a:xfrm>
              <a:off x="3413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87" name="Freeform 47"/>
          <p:cNvSpPr>
            <a:spLocks/>
          </p:cNvSpPr>
          <p:nvPr/>
        </p:nvSpPr>
        <p:spPr bwMode="auto">
          <a:xfrm>
            <a:off x="5170488" y="3317875"/>
            <a:ext cx="284162" cy="461963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054350" y="3302000"/>
            <a:ext cx="368300" cy="492125"/>
            <a:chOff x="2165" y="2237"/>
            <a:chExt cx="260" cy="310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0690" name="AutoShape 50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91" name="AutoShape 51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92" name="Oval 52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3" name="AutoShape 53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94" name="AutoShape 54"/>
          <p:cNvSpPr>
            <a:spLocks noChangeArrowheads="1"/>
          </p:cNvSpPr>
          <p:nvPr/>
        </p:nvSpPr>
        <p:spPr bwMode="auto">
          <a:xfrm>
            <a:off x="3232150" y="3838575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5" name="AutoShape 55"/>
          <p:cNvSpPr>
            <a:spLocks noChangeArrowheads="1"/>
          </p:cNvSpPr>
          <p:nvPr/>
        </p:nvSpPr>
        <p:spPr bwMode="auto">
          <a:xfrm>
            <a:off x="3221038" y="39528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6" name="AutoShape 56"/>
          <p:cNvSpPr>
            <a:spLocks noChangeArrowheads="1"/>
          </p:cNvSpPr>
          <p:nvPr/>
        </p:nvSpPr>
        <p:spPr bwMode="auto">
          <a:xfrm>
            <a:off x="3163888" y="3919538"/>
            <a:ext cx="292100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254625" y="3903663"/>
            <a:ext cx="285750" cy="407987"/>
            <a:chOff x="3724" y="2616"/>
            <a:chExt cx="202" cy="257"/>
          </a:xfrm>
        </p:grpSpPr>
        <p:sp>
          <p:nvSpPr>
            <p:cNvPr id="2800698" name="Freeform 58"/>
            <p:cNvSpPr>
              <a:spLocks/>
            </p:cNvSpPr>
            <p:nvPr/>
          </p:nvSpPr>
          <p:spPr bwMode="auto">
            <a:xfrm>
              <a:off x="3854" y="2735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9" name="Rectangle 59"/>
            <p:cNvSpPr>
              <a:spLocks noChangeArrowheads="1"/>
            </p:cNvSpPr>
            <p:nvPr/>
          </p:nvSpPr>
          <p:spPr bwMode="auto">
            <a:xfrm>
              <a:off x="3849" y="2735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0" name="Rectangle 60"/>
            <p:cNvSpPr>
              <a:spLocks noChangeArrowheads="1"/>
            </p:cNvSpPr>
            <p:nvPr/>
          </p:nvSpPr>
          <p:spPr bwMode="auto">
            <a:xfrm>
              <a:off x="3857" y="2791"/>
              <a:ext cx="57" cy="13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1" name="Rectangle 61"/>
            <p:cNvSpPr>
              <a:spLocks noChangeArrowheads="1"/>
            </p:cNvSpPr>
            <p:nvPr/>
          </p:nvSpPr>
          <p:spPr bwMode="auto">
            <a:xfrm>
              <a:off x="3726" y="2791"/>
              <a:ext cx="73" cy="9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2" name="Oval 62"/>
            <p:cNvSpPr>
              <a:spLocks noChangeArrowheads="1"/>
            </p:cNvSpPr>
            <p:nvPr/>
          </p:nvSpPr>
          <p:spPr bwMode="auto">
            <a:xfrm>
              <a:off x="3784" y="2616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3" name="Freeform 63"/>
            <p:cNvSpPr>
              <a:spLocks/>
            </p:cNvSpPr>
            <p:nvPr/>
          </p:nvSpPr>
          <p:spPr bwMode="auto">
            <a:xfrm>
              <a:off x="3724" y="2660"/>
              <a:ext cx="140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1" y="212"/>
                </a:cxn>
                <a:cxn ang="0">
                  <a:pos x="115" y="102"/>
                </a:cxn>
                <a:cxn ang="0">
                  <a:pos x="114" y="99"/>
                </a:cxn>
                <a:cxn ang="0">
                  <a:pos x="113" y="98"/>
                </a:cxn>
                <a:cxn ang="0">
                  <a:pos x="111" y="96"/>
                </a:cxn>
                <a:cxn ang="0">
                  <a:pos x="109" y="94"/>
                </a:cxn>
                <a:cxn ang="0">
                  <a:pos x="107" y="93"/>
                </a:cxn>
                <a:cxn ang="0">
                  <a:pos x="104" y="93"/>
                </a:cxn>
                <a:cxn ang="0">
                  <a:pos x="101" y="93"/>
                </a:cxn>
                <a:cxn ang="0">
                  <a:pos x="99" y="93"/>
                </a:cxn>
                <a:cxn ang="0">
                  <a:pos x="67" y="54"/>
                </a:cxn>
                <a:cxn ang="0">
                  <a:pos x="129" y="67"/>
                </a:cxn>
                <a:cxn ang="0">
                  <a:pos x="132" y="66"/>
                </a:cxn>
                <a:cxn ang="0">
                  <a:pos x="133" y="66"/>
                </a:cxn>
                <a:cxn ang="0">
                  <a:pos x="136" y="64"/>
                </a:cxn>
                <a:cxn ang="0">
                  <a:pos x="138" y="62"/>
                </a:cxn>
                <a:cxn ang="0">
                  <a:pos x="138" y="59"/>
                </a:cxn>
                <a:cxn ang="0">
                  <a:pos x="139" y="56"/>
                </a:cxn>
                <a:cxn ang="0">
                  <a:pos x="138" y="53"/>
                </a:cxn>
                <a:cxn ang="0">
                  <a:pos x="137" y="51"/>
                </a:cxn>
                <a:cxn ang="0">
                  <a:pos x="135" y="49"/>
                </a:cxn>
                <a:cxn ang="0">
                  <a:pos x="133" y="47"/>
                </a:cxn>
                <a:cxn ang="0">
                  <a:pos x="130" y="46"/>
                </a:cxn>
                <a:cxn ang="0">
                  <a:pos x="88" y="46"/>
                </a:cxn>
                <a:cxn ang="0">
                  <a:pos x="81" y="30"/>
                </a:cxn>
                <a:cxn ang="0">
                  <a:pos x="81" y="26"/>
                </a:cxn>
                <a:cxn ang="0">
                  <a:pos x="82" y="22"/>
                </a:cxn>
                <a:cxn ang="0">
                  <a:pos x="82" y="18"/>
                </a:cxn>
                <a:cxn ang="0">
                  <a:pos x="81" y="14"/>
                </a:cxn>
                <a:cxn ang="0">
                  <a:pos x="79" y="11"/>
                </a:cxn>
                <a:cxn ang="0">
                  <a:pos x="77" y="8"/>
                </a:cxn>
                <a:cxn ang="0">
                  <a:pos x="74" y="5"/>
                </a:cxn>
                <a:cxn ang="0">
                  <a:pos x="71" y="3"/>
                </a:cxn>
                <a:cxn ang="0">
                  <a:pos x="67" y="1"/>
                </a:cxn>
                <a:cxn ang="0">
                  <a:pos x="63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50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40" y="12"/>
                </a:cxn>
                <a:cxn ang="0">
                  <a:pos x="38" y="16"/>
                </a:cxn>
              </a:cxnLst>
              <a:rect l="0" t="0" r="r" b="b"/>
              <a:pathLst>
                <a:path w="140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1" y="119"/>
                  </a:lnTo>
                  <a:lnTo>
                    <a:pt x="91" y="212"/>
                  </a:lnTo>
                  <a:lnTo>
                    <a:pt x="115" y="212"/>
                  </a:lnTo>
                  <a:lnTo>
                    <a:pt x="115" y="102"/>
                  </a:lnTo>
                  <a:lnTo>
                    <a:pt x="115" y="101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2" y="97"/>
                  </a:lnTo>
                  <a:lnTo>
                    <a:pt x="111" y="96"/>
                  </a:lnTo>
                  <a:lnTo>
                    <a:pt x="110" y="95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3"/>
                  </a:lnTo>
                  <a:lnTo>
                    <a:pt x="101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55" y="90"/>
                  </a:lnTo>
                  <a:lnTo>
                    <a:pt x="67" y="54"/>
                  </a:lnTo>
                  <a:lnTo>
                    <a:pt x="76" y="67"/>
                  </a:lnTo>
                  <a:lnTo>
                    <a:pt x="129" y="67"/>
                  </a:lnTo>
                  <a:lnTo>
                    <a:pt x="130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3" y="66"/>
                  </a:lnTo>
                  <a:lnTo>
                    <a:pt x="135" y="64"/>
                  </a:lnTo>
                  <a:lnTo>
                    <a:pt x="136" y="64"/>
                  </a:lnTo>
                  <a:lnTo>
                    <a:pt x="137" y="63"/>
                  </a:lnTo>
                  <a:lnTo>
                    <a:pt x="138" y="62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4"/>
                  </a:lnTo>
                  <a:lnTo>
                    <a:pt x="138" y="53"/>
                  </a:lnTo>
                  <a:lnTo>
                    <a:pt x="138" y="52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5" y="49"/>
                  </a:lnTo>
                  <a:lnTo>
                    <a:pt x="134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0" y="46"/>
                  </a:lnTo>
                  <a:lnTo>
                    <a:pt x="129" y="46"/>
                  </a:lnTo>
                  <a:lnTo>
                    <a:pt x="88" y="46"/>
                  </a:lnTo>
                  <a:lnTo>
                    <a:pt x="79" y="31"/>
                  </a:lnTo>
                  <a:lnTo>
                    <a:pt x="81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2" y="24"/>
                  </a:lnTo>
                  <a:lnTo>
                    <a:pt x="82" y="22"/>
                  </a:lnTo>
                  <a:lnTo>
                    <a:pt x="82" y="20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0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1" y="3"/>
                  </a:lnTo>
                  <a:lnTo>
                    <a:pt x="69" y="2"/>
                  </a:lnTo>
                  <a:lnTo>
                    <a:pt x="67" y="1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50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04" name="Freeform 64"/>
          <p:cNvSpPr>
            <a:spLocks/>
          </p:cNvSpPr>
          <p:nvPr/>
        </p:nvSpPr>
        <p:spPr bwMode="auto">
          <a:xfrm>
            <a:off x="5594350" y="3836988"/>
            <a:ext cx="284163" cy="465137"/>
          </a:xfrm>
          <a:custGeom>
            <a:avLst/>
            <a:gdLst/>
            <a:ahLst/>
            <a:cxnLst>
              <a:cxn ang="0">
                <a:pos x="201" y="264"/>
              </a:cxn>
              <a:cxn ang="0">
                <a:pos x="186" y="264"/>
              </a:cxn>
              <a:cxn ang="0">
                <a:pos x="159" y="230"/>
              </a:cxn>
              <a:cxn ang="0">
                <a:pos x="123" y="170"/>
              </a:cxn>
              <a:cxn ang="0">
                <a:pos x="113" y="142"/>
              </a:cxn>
              <a:cxn ang="0">
                <a:pos x="115" y="123"/>
              </a:cxn>
              <a:cxn ang="0">
                <a:pos x="124" y="120"/>
              </a:cxn>
              <a:cxn ang="0">
                <a:pos x="138" y="130"/>
              </a:cxn>
              <a:cxn ang="0">
                <a:pos x="157" y="141"/>
              </a:cxn>
              <a:cxn ang="0">
                <a:pos x="166" y="141"/>
              </a:cxn>
              <a:cxn ang="0">
                <a:pos x="167" y="135"/>
              </a:cxn>
              <a:cxn ang="0">
                <a:pos x="158" y="123"/>
              </a:cxn>
              <a:cxn ang="0">
                <a:pos x="137" y="108"/>
              </a:cxn>
              <a:cxn ang="0">
                <a:pos x="128" y="87"/>
              </a:cxn>
              <a:cxn ang="0">
                <a:pos x="124" y="69"/>
              </a:cxn>
              <a:cxn ang="0">
                <a:pos x="114" y="57"/>
              </a:cxn>
              <a:cxn ang="0">
                <a:pos x="110" y="48"/>
              </a:cxn>
              <a:cxn ang="0">
                <a:pos x="115" y="37"/>
              </a:cxn>
              <a:cxn ang="0">
                <a:pos x="120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5" y="13"/>
              </a:cxn>
              <a:cxn ang="0">
                <a:pos x="85" y="23"/>
              </a:cxn>
              <a:cxn ang="0">
                <a:pos x="88" y="35"/>
              </a:cxn>
              <a:cxn ang="0">
                <a:pos x="88" y="47"/>
              </a:cxn>
              <a:cxn ang="0">
                <a:pos x="78" y="57"/>
              </a:cxn>
              <a:cxn ang="0">
                <a:pos x="66" y="64"/>
              </a:cxn>
              <a:cxn ang="0">
                <a:pos x="56" y="76"/>
              </a:cxn>
              <a:cxn ang="0">
                <a:pos x="47" y="99"/>
              </a:cxn>
              <a:cxn ang="0">
                <a:pos x="42" y="122"/>
              </a:cxn>
              <a:cxn ang="0">
                <a:pos x="40" y="146"/>
              </a:cxn>
              <a:cxn ang="0">
                <a:pos x="42" y="159"/>
              </a:cxn>
              <a:cxn ang="0">
                <a:pos x="49" y="162"/>
              </a:cxn>
              <a:cxn ang="0">
                <a:pos x="53" y="159"/>
              </a:cxn>
              <a:cxn ang="0">
                <a:pos x="53" y="133"/>
              </a:cxn>
              <a:cxn ang="0">
                <a:pos x="56" y="117"/>
              </a:cxn>
              <a:cxn ang="0">
                <a:pos x="64" y="110"/>
              </a:cxn>
              <a:cxn ang="0">
                <a:pos x="71" y="115"/>
              </a:cxn>
              <a:cxn ang="0">
                <a:pos x="68" y="141"/>
              </a:cxn>
              <a:cxn ang="0">
                <a:pos x="62" y="167"/>
              </a:cxn>
              <a:cxn ang="0">
                <a:pos x="53" y="198"/>
              </a:cxn>
              <a:cxn ang="0">
                <a:pos x="33" y="227"/>
              </a:cxn>
              <a:cxn ang="0">
                <a:pos x="8" y="257"/>
              </a:cxn>
              <a:cxn ang="0">
                <a:pos x="0" y="273"/>
              </a:cxn>
              <a:cxn ang="0">
                <a:pos x="19" y="292"/>
              </a:cxn>
              <a:cxn ang="0">
                <a:pos x="33" y="289"/>
              </a:cxn>
              <a:cxn ang="0">
                <a:pos x="23" y="277"/>
              </a:cxn>
              <a:cxn ang="0">
                <a:pos x="30" y="261"/>
              </a:cxn>
              <a:cxn ang="0">
                <a:pos x="62" y="224"/>
              </a:cxn>
              <a:cxn ang="0">
                <a:pos x="85" y="198"/>
              </a:cxn>
              <a:cxn ang="0">
                <a:pos x="96" y="191"/>
              </a:cxn>
              <a:cxn ang="0">
                <a:pos x="110" y="200"/>
              </a:cxn>
              <a:cxn ang="0">
                <a:pos x="143" y="244"/>
              </a:cxn>
              <a:cxn ang="0">
                <a:pos x="169" y="282"/>
              </a:cxn>
              <a:cxn ang="0">
                <a:pos x="180" y="284"/>
              </a:cxn>
              <a:cxn ang="0">
                <a:pos x="193" y="274"/>
              </a:cxn>
            </a:cxnLst>
            <a:rect l="0" t="0" r="r" b="b"/>
            <a:pathLst>
              <a:path w="202" h="293">
                <a:moveTo>
                  <a:pt x="200" y="269"/>
                </a:moveTo>
                <a:lnTo>
                  <a:pt x="201" y="264"/>
                </a:lnTo>
                <a:lnTo>
                  <a:pt x="193" y="266"/>
                </a:lnTo>
                <a:lnTo>
                  <a:pt x="186" y="264"/>
                </a:lnTo>
                <a:lnTo>
                  <a:pt x="176" y="257"/>
                </a:lnTo>
                <a:lnTo>
                  <a:pt x="159" y="230"/>
                </a:lnTo>
                <a:lnTo>
                  <a:pt x="135" y="191"/>
                </a:lnTo>
                <a:lnTo>
                  <a:pt x="123" y="170"/>
                </a:lnTo>
                <a:lnTo>
                  <a:pt x="114" y="152"/>
                </a:lnTo>
                <a:lnTo>
                  <a:pt x="113" y="142"/>
                </a:lnTo>
                <a:lnTo>
                  <a:pt x="113" y="131"/>
                </a:lnTo>
                <a:lnTo>
                  <a:pt x="115" y="123"/>
                </a:lnTo>
                <a:lnTo>
                  <a:pt x="120" y="120"/>
                </a:lnTo>
                <a:lnTo>
                  <a:pt x="124" y="120"/>
                </a:lnTo>
                <a:lnTo>
                  <a:pt x="129" y="122"/>
                </a:lnTo>
                <a:lnTo>
                  <a:pt x="138" y="130"/>
                </a:lnTo>
                <a:lnTo>
                  <a:pt x="149" y="137"/>
                </a:lnTo>
                <a:lnTo>
                  <a:pt x="157" y="141"/>
                </a:lnTo>
                <a:lnTo>
                  <a:pt x="162" y="142"/>
                </a:lnTo>
                <a:lnTo>
                  <a:pt x="166" y="141"/>
                </a:lnTo>
                <a:lnTo>
                  <a:pt x="168" y="137"/>
                </a:lnTo>
                <a:lnTo>
                  <a:pt x="167" y="135"/>
                </a:lnTo>
                <a:lnTo>
                  <a:pt x="166" y="131"/>
                </a:lnTo>
                <a:lnTo>
                  <a:pt x="158" y="123"/>
                </a:lnTo>
                <a:lnTo>
                  <a:pt x="144" y="115"/>
                </a:lnTo>
                <a:lnTo>
                  <a:pt x="137" y="108"/>
                </a:lnTo>
                <a:lnTo>
                  <a:pt x="131" y="99"/>
                </a:lnTo>
                <a:lnTo>
                  <a:pt x="128" y="87"/>
                </a:lnTo>
                <a:lnTo>
                  <a:pt x="126" y="74"/>
                </a:lnTo>
                <a:lnTo>
                  <a:pt x="124" y="69"/>
                </a:lnTo>
                <a:lnTo>
                  <a:pt x="120" y="63"/>
                </a:lnTo>
                <a:lnTo>
                  <a:pt x="114" y="57"/>
                </a:lnTo>
                <a:lnTo>
                  <a:pt x="110" y="53"/>
                </a:lnTo>
                <a:lnTo>
                  <a:pt x="110" y="48"/>
                </a:lnTo>
                <a:lnTo>
                  <a:pt x="113" y="40"/>
                </a:lnTo>
                <a:lnTo>
                  <a:pt x="115" y="37"/>
                </a:lnTo>
                <a:lnTo>
                  <a:pt x="118" y="31"/>
                </a:lnTo>
                <a:lnTo>
                  <a:pt x="120" y="24"/>
                </a:lnTo>
                <a:lnTo>
                  <a:pt x="118" y="15"/>
                </a:lnTo>
                <a:lnTo>
                  <a:pt x="116" y="9"/>
                </a:lnTo>
                <a:lnTo>
                  <a:pt x="113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5" y="13"/>
                </a:lnTo>
                <a:lnTo>
                  <a:pt x="83" y="18"/>
                </a:lnTo>
                <a:lnTo>
                  <a:pt x="85" y="23"/>
                </a:lnTo>
                <a:lnTo>
                  <a:pt x="87" y="30"/>
                </a:lnTo>
                <a:lnTo>
                  <a:pt x="88" y="35"/>
                </a:lnTo>
                <a:lnTo>
                  <a:pt x="90" y="40"/>
                </a:lnTo>
                <a:lnTo>
                  <a:pt x="88" y="47"/>
                </a:lnTo>
                <a:lnTo>
                  <a:pt x="85" y="52"/>
                </a:lnTo>
                <a:lnTo>
                  <a:pt x="78" y="57"/>
                </a:lnTo>
                <a:lnTo>
                  <a:pt x="71" y="60"/>
                </a:lnTo>
                <a:lnTo>
                  <a:pt x="66" y="64"/>
                </a:lnTo>
                <a:lnTo>
                  <a:pt x="61" y="69"/>
                </a:lnTo>
                <a:lnTo>
                  <a:pt x="56" y="76"/>
                </a:lnTo>
                <a:lnTo>
                  <a:pt x="51" y="87"/>
                </a:lnTo>
                <a:lnTo>
                  <a:pt x="47" y="99"/>
                </a:lnTo>
                <a:lnTo>
                  <a:pt x="43" y="110"/>
                </a:lnTo>
                <a:lnTo>
                  <a:pt x="42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4"/>
                </a:lnTo>
                <a:lnTo>
                  <a:pt x="42" y="159"/>
                </a:lnTo>
                <a:lnTo>
                  <a:pt x="44" y="161"/>
                </a:lnTo>
                <a:lnTo>
                  <a:pt x="49" y="162"/>
                </a:lnTo>
                <a:lnTo>
                  <a:pt x="52" y="161"/>
                </a:lnTo>
                <a:lnTo>
                  <a:pt x="53" y="159"/>
                </a:lnTo>
                <a:lnTo>
                  <a:pt x="53" y="149"/>
                </a:lnTo>
                <a:lnTo>
                  <a:pt x="53" y="133"/>
                </a:lnTo>
                <a:lnTo>
                  <a:pt x="54" y="123"/>
                </a:lnTo>
                <a:lnTo>
                  <a:pt x="56" y="117"/>
                </a:lnTo>
                <a:lnTo>
                  <a:pt x="59" y="111"/>
                </a:lnTo>
                <a:lnTo>
                  <a:pt x="64" y="110"/>
                </a:lnTo>
                <a:lnTo>
                  <a:pt x="70" y="111"/>
                </a:lnTo>
                <a:lnTo>
                  <a:pt x="71" y="115"/>
                </a:lnTo>
                <a:lnTo>
                  <a:pt x="70" y="126"/>
                </a:lnTo>
                <a:lnTo>
                  <a:pt x="68" y="141"/>
                </a:lnTo>
                <a:lnTo>
                  <a:pt x="66" y="155"/>
                </a:lnTo>
                <a:lnTo>
                  <a:pt x="62" y="167"/>
                </a:lnTo>
                <a:lnTo>
                  <a:pt x="58" y="184"/>
                </a:lnTo>
                <a:lnTo>
                  <a:pt x="53" y="198"/>
                </a:lnTo>
                <a:lnTo>
                  <a:pt x="42" y="215"/>
                </a:lnTo>
                <a:lnTo>
                  <a:pt x="33" y="227"/>
                </a:lnTo>
                <a:lnTo>
                  <a:pt x="18" y="244"/>
                </a:lnTo>
                <a:lnTo>
                  <a:pt x="8" y="257"/>
                </a:lnTo>
                <a:lnTo>
                  <a:pt x="0" y="268"/>
                </a:lnTo>
                <a:lnTo>
                  <a:pt x="0" y="273"/>
                </a:lnTo>
                <a:lnTo>
                  <a:pt x="8" y="282"/>
                </a:lnTo>
                <a:lnTo>
                  <a:pt x="19" y="292"/>
                </a:lnTo>
                <a:lnTo>
                  <a:pt x="30" y="292"/>
                </a:lnTo>
                <a:lnTo>
                  <a:pt x="33" y="289"/>
                </a:lnTo>
                <a:lnTo>
                  <a:pt x="28" y="283"/>
                </a:lnTo>
                <a:lnTo>
                  <a:pt x="23" y="277"/>
                </a:lnTo>
                <a:lnTo>
                  <a:pt x="23" y="272"/>
                </a:lnTo>
                <a:lnTo>
                  <a:pt x="30" y="261"/>
                </a:lnTo>
                <a:lnTo>
                  <a:pt x="43" y="248"/>
                </a:lnTo>
                <a:lnTo>
                  <a:pt x="62" y="224"/>
                </a:lnTo>
                <a:lnTo>
                  <a:pt x="78" y="204"/>
                </a:lnTo>
                <a:lnTo>
                  <a:pt x="85" y="198"/>
                </a:lnTo>
                <a:lnTo>
                  <a:pt x="88" y="193"/>
                </a:lnTo>
                <a:lnTo>
                  <a:pt x="96" y="191"/>
                </a:lnTo>
                <a:lnTo>
                  <a:pt x="102" y="195"/>
                </a:lnTo>
                <a:lnTo>
                  <a:pt x="110" y="200"/>
                </a:lnTo>
                <a:lnTo>
                  <a:pt x="125" y="220"/>
                </a:lnTo>
                <a:lnTo>
                  <a:pt x="143" y="244"/>
                </a:lnTo>
                <a:lnTo>
                  <a:pt x="159" y="268"/>
                </a:lnTo>
                <a:lnTo>
                  <a:pt x="169" y="282"/>
                </a:lnTo>
                <a:lnTo>
                  <a:pt x="173" y="284"/>
                </a:lnTo>
                <a:lnTo>
                  <a:pt x="180" y="284"/>
                </a:lnTo>
                <a:lnTo>
                  <a:pt x="186" y="279"/>
                </a:lnTo>
                <a:lnTo>
                  <a:pt x="193" y="274"/>
                </a:lnTo>
                <a:lnTo>
                  <a:pt x="200" y="269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3462338" y="3838575"/>
            <a:ext cx="368300" cy="493713"/>
            <a:chOff x="2454" y="2575"/>
            <a:chExt cx="261" cy="311"/>
          </a:xfrm>
        </p:grpSpPr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sp>
            <p:nvSpPr>
              <p:cNvPr id="2800707" name="AutoShape 67"/>
              <p:cNvSpPr>
                <a:spLocks noChangeArrowheads="1"/>
              </p:cNvSpPr>
              <p:nvPr/>
            </p:nvSpPr>
            <p:spPr bwMode="auto">
              <a:xfrm>
                <a:off x="2454" y="2626"/>
                <a:ext cx="261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08" name="AutoShape 68"/>
              <p:cNvSpPr>
                <a:spLocks noChangeArrowheads="1"/>
              </p:cNvSpPr>
              <p:nvPr/>
            </p:nvSpPr>
            <p:spPr bwMode="auto">
              <a:xfrm>
                <a:off x="2518" y="2575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09" name="Oval 69"/>
            <p:cNvSpPr>
              <a:spLocks noChangeArrowheads="1"/>
            </p:cNvSpPr>
            <p:nvPr/>
          </p:nvSpPr>
          <p:spPr bwMode="auto">
            <a:xfrm>
              <a:off x="2537" y="2601"/>
              <a:ext cx="26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0" name="AutoShape 70"/>
            <p:cNvSpPr>
              <a:spLocks noChangeArrowheads="1"/>
            </p:cNvSpPr>
            <p:nvPr/>
          </p:nvSpPr>
          <p:spPr bwMode="auto">
            <a:xfrm>
              <a:off x="2487" y="2749"/>
              <a:ext cx="137" cy="54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1"/>
          <p:cNvGrpSpPr>
            <a:grpSpLocks/>
          </p:cNvGrpSpPr>
          <p:nvPr/>
        </p:nvGrpSpPr>
        <p:grpSpPr bwMode="auto">
          <a:xfrm>
            <a:off x="1954213" y="2252663"/>
            <a:ext cx="290512" cy="492125"/>
            <a:chOff x="1385" y="1576"/>
            <a:chExt cx="206" cy="310"/>
          </a:xfrm>
        </p:grpSpPr>
        <p:sp>
          <p:nvSpPr>
            <p:cNvPr id="2800712" name="AutoShape 72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3" name="AutoShape 73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4" name="AutoShape 74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956050" y="2317750"/>
            <a:ext cx="285750" cy="407988"/>
            <a:chOff x="2803" y="1617"/>
            <a:chExt cx="203" cy="257"/>
          </a:xfrm>
        </p:grpSpPr>
        <p:sp>
          <p:nvSpPr>
            <p:cNvPr id="2800716" name="Freeform 76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7" name="Rectangle 77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8" name="Rectangle 78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9" name="Rectangle 79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0" name="Oval 80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1" name="Freeform 81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22" name="Freeform 82"/>
          <p:cNvSpPr>
            <a:spLocks/>
          </p:cNvSpPr>
          <p:nvPr/>
        </p:nvSpPr>
        <p:spPr bwMode="auto">
          <a:xfrm>
            <a:off x="4318000" y="2268538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2254250" y="2252663"/>
            <a:ext cx="365125" cy="492125"/>
            <a:chOff x="1597" y="1576"/>
            <a:chExt cx="259" cy="310"/>
          </a:xfrm>
        </p:grpSpPr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0725" name="AutoShape 85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26" name="AutoShape 86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27" name="Oval 87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8" name="AutoShape 88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4840288" y="4313238"/>
            <a:ext cx="1393825" cy="495300"/>
            <a:chOff x="3430" y="2874"/>
            <a:chExt cx="988" cy="312"/>
          </a:xfrm>
        </p:grpSpPr>
        <p:sp>
          <p:nvSpPr>
            <p:cNvPr id="2800730" name="AutoShape 90"/>
            <p:cNvSpPr>
              <a:spLocks noChangeArrowheads="1"/>
            </p:cNvSpPr>
            <p:nvPr/>
          </p:nvSpPr>
          <p:spPr bwMode="auto">
            <a:xfrm>
              <a:off x="3430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3976" y="2916"/>
              <a:ext cx="202" cy="257"/>
              <a:chOff x="3976" y="2916"/>
              <a:chExt cx="202" cy="257"/>
            </a:xfrm>
          </p:grpSpPr>
          <p:sp>
            <p:nvSpPr>
              <p:cNvPr id="2800732" name="Freeform 92"/>
              <p:cNvSpPr>
                <a:spLocks/>
              </p:cNvSpPr>
              <p:nvPr/>
            </p:nvSpPr>
            <p:spPr bwMode="auto">
              <a:xfrm>
                <a:off x="4106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3" name="Rectangle 93"/>
              <p:cNvSpPr>
                <a:spLocks noChangeArrowheads="1"/>
              </p:cNvSpPr>
              <p:nvPr/>
            </p:nvSpPr>
            <p:spPr bwMode="auto">
              <a:xfrm>
                <a:off x="4101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4" name="Rectangle 94"/>
              <p:cNvSpPr>
                <a:spLocks noChangeArrowheads="1"/>
              </p:cNvSpPr>
              <p:nvPr/>
            </p:nvSpPr>
            <p:spPr bwMode="auto">
              <a:xfrm>
                <a:off x="4109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5" name="Rectangle 95"/>
              <p:cNvSpPr>
                <a:spLocks noChangeArrowheads="1"/>
              </p:cNvSpPr>
              <p:nvPr/>
            </p:nvSpPr>
            <p:spPr bwMode="auto">
              <a:xfrm>
                <a:off x="3978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6" name="Oval 96"/>
              <p:cNvSpPr>
                <a:spLocks noChangeArrowheads="1"/>
              </p:cNvSpPr>
              <p:nvPr/>
            </p:nvSpPr>
            <p:spPr bwMode="auto">
              <a:xfrm>
                <a:off x="4036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7" name="Freeform 97"/>
              <p:cNvSpPr>
                <a:spLocks/>
              </p:cNvSpPr>
              <p:nvPr/>
            </p:nvSpPr>
            <p:spPr bwMode="auto">
              <a:xfrm>
                <a:off x="3976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38" name="Freeform 98"/>
            <p:cNvSpPr>
              <a:spLocks/>
            </p:cNvSpPr>
            <p:nvPr/>
          </p:nvSpPr>
          <p:spPr bwMode="auto">
            <a:xfrm>
              <a:off x="4216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3642" y="2875"/>
              <a:ext cx="261" cy="311"/>
              <a:chOff x="3642" y="2875"/>
              <a:chExt cx="261" cy="311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642" y="2875"/>
                <a:ext cx="261" cy="311"/>
                <a:chOff x="3642" y="2875"/>
                <a:chExt cx="261" cy="311"/>
              </a:xfrm>
            </p:grpSpPr>
            <p:sp>
              <p:nvSpPr>
                <p:cNvPr id="28007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642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42" name="AutoShape 102"/>
                <p:cNvSpPr>
                  <a:spLocks noChangeArrowheads="1"/>
                </p:cNvSpPr>
                <p:nvPr/>
              </p:nvSpPr>
              <p:spPr bwMode="auto">
                <a:xfrm>
                  <a:off x="3706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43" name="Oval 103"/>
              <p:cNvSpPr>
                <a:spLocks noChangeArrowheads="1"/>
              </p:cNvSpPr>
              <p:nvPr/>
            </p:nvSpPr>
            <p:spPr bwMode="auto">
              <a:xfrm>
                <a:off x="3725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4" name="AutoShape 104"/>
              <p:cNvSpPr>
                <a:spLocks noChangeArrowheads="1"/>
              </p:cNvSpPr>
              <p:nvPr/>
            </p:nvSpPr>
            <p:spPr bwMode="auto">
              <a:xfrm>
                <a:off x="3675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05"/>
          <p:cNvGrpSpPr>
            <a:grpSpLocks/>
          </p:cNvGrpSpPr>
          <p:nvPr/>
        </p:nvGrpSpPr>
        <p:grpSpPr bwMode="auto">
          <a:xfrm>
            <a:off x="5145088" y="4789488"/>
            <a:ext cx="1393825" cy="495300"/>
            <a:chOff x="3646" y="3174"/>
            <a:chExt cx="988" cy="312"/>
          </a:xfrm>
        </p:grpSpPr>
        <p:sp>
          <p:nvSpPr>
            <p:cNvPr id="2800746" name="AutoShape 106"/>
            <p:cNvSpPr>
              <a:spLocks noChangeArrowheads="1"/>
            </p:cNvSpPr>
            <p:nvPr/>
          </p:nvSpPr>
          <p:spPr bwMode="auto">
            <a:xfrm>
              <a:off x="3646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4192" y="3216"/>
              <a:ext cx="202" cy="257"/>
              <a:chOff x="4192" y="3216"/>
              <a:chExt cx="202" cy="257"/>
            </a:xfrm>
          </p:grpSpPr>
          <p:sp>
            <p:nvSpPr>
              <p:cNvPr id="2800748" name="Freeform 108"/>
              <p:cNvSpPr>
                <a:spLocks/>
              </p:cNvSpPr>
              <p:nvPr/>
            </p:nvSpPr>
            <p:spPr bwMode="auto">
              <a:xfrm>
                <a:off x="4322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9" name="Rectangle 109"/>
              <p:cNvSpPr>
                <a:spLocks noChangeArrowheads="1"/>
              </p:cNvSpPr>
              <p:nvPr/>
            </p:nvSpPr>
            <p:spPr bwMode="auto">
              <a:xfrm>
                <a:off x="4317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0" name="Rectangle 110"/>
              <p:cNvSpPr>
                <a:spLocks noChangeArrowheads="1"/>
              </p:cNvSpPr>
              <p:nvPr/>
            </p:nvSpPr>
            <p:spPr bwMode="auto">
              <a:xfrm>
                <a:off x="4325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1" name="Rectangle 111"/>
              <p:cNvSpPr>
                <a:spLocks noChangeArrowheads="1"/>
              </p:cNvSpPr>
              <p:nvPr/>
            </p:nvSpPr>
            <p:spPr bwMode="auto">
              <a:xfrm>
                <a:off x="4194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2" name="Oval 112"/>
              <p:cNvSpPr>
                <a:spLocks noChangeArrowheads="1"/>
              </p:cNvSpPr>
              <p:nvPr/>
            </p:nvSpPr>
            <p:spPr bwMode="auto">
              <a:xfrm>
                <a:off x="4252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3" name="Freeform 113"/>
              <p:cNvSpPr>
                <a:spLocks/>
              </p:cNvSpPr>
              <p:nvPr/>
            </p:nvSpPr>
            <p:spPr bwMode="auto">
              <a:xfrm>
                <a:off x="4192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54" name="Freeform 114"/>
            <p:cNvSpPr>
              <a:spLocks/>
            </p:cNvSpPr>
            <p:nvPr/>
          </p:nvSpPr>
          <p:spPr bwMode="auto">
            <a:xfrm>
              <a:off x="4432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115"/>
            <p:cNvGrpSpPr>
              <a:grpSpLocks/>
            </p:cNvGrpSpPr>
            <p:nvPr/>
          </p:nvGrpSpPr>
          <p:grpSpPr bwMode="auto">
            <a:xfrm>
              <a:off x="3858" y="3175"/>
              <a:ext cx="261" cy="311"/>
              <a:chOff x="3858" y="3175"/>
              <a:chExt cx="261" cy="311"/>
            </a:xfrm>
          </p:grpSpPr>
          <p:grpSp>
            <p:nvGrpSpPr>
              <p:cNvPr id="24" name="Group 116"/>
              <p:cNvGrpSpPr>
                <a:grpSpLocks/>
              </p:cNvGrpSpPr>
              <p:nvPr/>
            </p:nvGrpSpPr>
            <p:grpSpPr bwMode="auto">
              <a:xfrm>
                <a:off x="3858" y="3175"/>
                <a:ext cx="261" cy="311"/>
                <a:chOff x="3858" y="3175"/>
                <a:chExt cx="261" cy="311"/>
              </a:xfrm>
            </p:grpSpPr>
            <p:sp>
              <p:nvSpPr>
                <p:cNvPr id="2800757" name="AutoShape 117"/>
                <p:cNvSpPr>
                  <a:spLocks noChangeArrowheads="1"/>
                </p:cNvSpPr>
                <p:nvPr/>
              </p:nvSpPr>
              <p:spPr bwMode="auto">
                <a:xfrm>
                  <a:off x="3858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58" name="AutoShape 118"/>
                <p:cNvSpPr>
                  <a:spLocks noChangeArrowheads="1"/>
                </p:cNvSpPr>
                <p:nvPr/>
              </p:nvSpPr>
              <p:spPr bwMode="auto">
                <a:xfrm>
                  <a:off x="3922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59" name="Oval 119"/>
              <p:cNvSpPr>
                <a:spLocks noChangeArrowheads="1"/>
              </p:cNvSpPr>
              <p:nvPr/>
            </p:nvSpPr>
            <p:spPr bwMode="auto">
              <a:xfrm>
                <a:off x="3941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60" name="AutoShape 120"/>
              <p:cNvSpPr>
                <a:spLocks noChangeArrowheads="1"/>
              </p:cNvSpPr>
              <p:nvPr/>
            </p:nvSpPr>
            <p:spPr bwMode="auto">
              <a:xfrm>
                <a:off x="3891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0761" name="Arc 121"/>
          <p:cNvSpPr>
            <a:spLocks/>
          </p:cNvSpPr>
          <p:nvPr/>
        </p:nvSpPr>
        <p:spPr bwMode="auto">
          <a:xfrm>
            <a:off x="3944938" y="2741613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762" name="Line 122"/>
          <p:cNvSpPr>
            <a:spLocks noChangeShapeType="1"/>
          </p:cNvSpPr>
          <p:nvPr/>
        </p:nvSpPr>
        <p:spPr bwMode="auto">
          <a:xfrm>
            <a:off x="3956050" y="4132263"/>
            <a:ext cx="1231900" cy="0"/>
          </a:xfrm>
          <a:prstGeom prst="line">
            <a:avLst/>
          </a:prstGeom>
          <a:noFill/>
          <a:ln w="38100">
            <a:solidFill>
              <a:srgbClr val="00DFC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123"/>
          <p:cNvGrpSpPr>
            <a:grpSpLocks/>
          </p:cNvGrpSpPr>
          <p:nvPr/>
        </p:nvGrpSpPr>
        <p:grpSpPr bwMode="auto">
          <a:xfrm>
            <a:off x="2709863" y="2189163"/>
            <a:ext cx="1331912" cy="457200"/>
            <a:chOff x="1920" y="1536"/>
            <a:chExt cx="864" cy="288"/>
          </a:xfrm>
        </p:grpSpPr>
        <p:sp>
          <p:nvSpPr>
            <p:cNvPr id="2800764" name="AutoShape 124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0765" name="Text Box 125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6" name="Group 126"/>
          <p:cNvGrpSpPr>
            <a:grpSpLocks/>
          </p:cNvGrpSpPr>
          <p:nvPr/>
        </p:nvGrpSpPr>
        <p:grpSpPr bwMode="auto">
          <a:xfrm>
            <a:off x="1581150" y="990600"/>
            <a:ext cx="7113588" cy="1268413"/>
            <a:chOff x="996" y="624"/>
            <a:chExt cx="4481" cy="799"/>
          </a:xfrm>
        </p:grpSpPr>
        <p:sp>
          <p:nvSpPr>
            <p:cNvPr id="2800767" name="Rectangle 127"/>
            <p:cNvSpPr>
              <a:spLocks noChangeArrowheads="1"/>
            </p:cNvSpPr>
            <p:nvPr/>
          </p:nvSpPr>
          <p:spPr bwMode="auto">
            <a:xfrm>
              <a:off x="4026" y="63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800768" name="Rectangle 128"/>
            <p:cNvSpPr>
              <a:spLocks noChangeArrowheads="1"/>
            </p:cNvSpPr>
            <p:nvPr/>
          </p:nvSpPr>
          <p:spPr bwMode="auto">
            <a:xfrm>
              <a:off x="4904" y="62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800769" name="Rectangle 129"/>
            <p:cNvSpPr>
              <a:spLocks noChangeArrowheads="1"/>
            </p:cNvSpPr>
            <p:nvPr/>
          </p:nvSpPr>
          <p:spPr bwMode="auto">
            <a:xfrm>
              <a:off x="996" y="6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800770" name="Line 130"/>
            <p:cNvSpPr>
              <a:spLocks noChangeShapeType="1"/>
            </p:cNvSpPr>
            <p:nvPr/>
          </p:nvSpPr>
          <p:spPr bwMode="auto">
            <a:xfrm>
              <a:off x="1181" y="858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1" name="Rectangle 131"/>
            <p:cNvSpPr>
              <a:spLocks noChangeArrowheads="1"/>
            </p:cNvSpPr>
            <p:nvPr/>
          </p:nvSpPr>
          <p:spPr bwMode="auto">
            <a:xfrm>
              <a:off x="1604" y="64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800772" name="Rectangle 132"/>
            <p:cNvSpPr>
              <a:spLocks noChangeArrowheads="1"/>
            </p:cNvSpPr>
            <p:nvPr/>
          </p:nvSpPr>
          <p:spPr bwMode="auto">
            <a:xfrm>
              <a:off x="2092" y="64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800773" name="Rectangle 133"/>
            <p:cNvSpPr>
              <a:spLocks noChangeArrowheads="1"/>
            </p:cNvSpPr>
            <p:nvPr/>
          </p:nvSpPr>
          <p:spPr bwMode="auto">
            <a:xfrm>
              <a:off x="2604" y="65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800774" name="Rectangle 134"/>
            <p:cNvSpPr>
              <a:spLocks noChangeArrowheads="1"/>
            </p:cNvSpPr>
            <p:nvPr/>
          </p:nvSpPr>
          <p:spPr bwMode="auto">
            <a:xfrm>
              <a:off x="3065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800775" name="Rectangle 135"/>
            <p:cNvSpPr>
              <a:spLocks noChangeArrowheads="1"/>
            </p:cNvSpPr>
            <p:nvPr/>
          </p:nvSpPr>
          <p:spPr bwMode="auto">
            <a:xfrm>
              <a:off x="3570" y="64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800776" name="Rectangle 136"/>
            <p:cNvSpPr>
              <a:spLocks noChangeArrowheads="1"/>
            </p:cNvSpPr>
            <p:nvPr/>
          </p:nvSpPr>
          <p:spPr bwMode="auto">
            <a:xfrm>
              <a:off x="4592" y="64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800777" name="Line 137"/>
            <p:cNvSpPr>
              <a:spLocks noChangeShapeType="1"/>
            </p:cNvSpPr>
            <p:nvPr/>
          </p:nvSpPr>
          <p:spPr bwMode="auto">
            <a:xfrm>
              <a:off x="1188" y="951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8" name="Rectangle 138"/>
            <p:cNvSpPr>
              <a:spLocks noChangeArrowheads="1"/>
            </p:cNvSpPr>
            <p:nvPr/>
          </p:nvSpPr>
          <p:spPr bwMode="auto">
            <a:xfrm>
              <a:off x="3512" y="1045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grpSp>
          <p:nvGrpSpPr>
            <p:cNvPr id="27" name="Group 139"/>
            <p:cNvGrpSpPr>
              <a:grpSpLocks/>
            </p:cNvGrpSpPr>
            <p:nvPr/>
          </p:nvGrpSpPr>
          <p:grpSpPr bwMode="auto">
            <a:xfrm>
              <a:off x="1160" y="1024"/>
              <a:ext cx="1823" cy="399"/>
              <a:chOff x="1305" y="1181"/>
              <a:chExt cx="2050" cy="399"/>
            </a:xfrm>
          </p:grpSpPr>
          <p:sp>
            <p:nvSpPr>
              <p:cNvPr id="2800780" name="Line 140"/>
              <p:cNvSpPr>
                <a:spLocks noChangeShapeType="1"/>
              </p:cNvSpPr>
              <p:nvPr/>
            </p:nvSpPr>
            <p:spPr bwMode="auto">
              <a:xfrm flipH="1">
                <a:off x="1884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1" name="Line 141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2" name="Line 142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3" name="Line 143"/>
              <p:cNvSpPr>
                <a:spLocks noChangeShapeType="1"/>
              </p:cNvSpPr>
              <p:nvPr/>
            </p:nvSpPr>
            <p:spPr bwMode="auto">
              <a:xfrm>
                <a:off x="1902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4" name="Line 144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5" name="Line 145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6" name="Rectangle 146"/>
              <p:cNvSpPr>
                <a:spLocks noChangeArrowheads="1"/>
              </p:cNvSpPr>
              <p:nvPr/>
            </p:nvSpPr>
            <p:spPr bwMode="auto">
              <a:xfrm>
                <a:off x="2428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87" name="Line 147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8" name="Line 148"/>
              <p:cNvSpPr>
                <a:spLocks noChangeShapeType="1"/>
              </p:cNvSpPr>
              <p:nvPr/>
            </p:nvSpPr>
            <p:spPr bwMode="auto">
              <a:xfrm>
                <a:off x="2185" y="125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9" name="Line 149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0" name="Line 150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1" name="Line 151"/>
              <p:cNvSpPr>
                <a:spLocks noChangeShapeType="1"/>
              </p:cNvSpPr>
              <p:nvPr/>
            </p:nvSpPr>
            <p:spPr bwMode="auto">
              <a:xfrm>
                <a:off x="2469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2" name="Line 152"/>
              <p:cNvSpPr>
                <a:spLocks noChangeShapeType="1"/>
              </p:cNvSpPr>
              <p:nvPr/>
            </p:nvSpPr>
            <p:spPr bwMode="auto">
              <a:xfrm>
                <a:off x="1906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3" name="Line 153"/>
              <p:cNvSpPr>
                <a:spLocks noChangeShapeType="1"/>
              </p:cNvSpPr>
              <p:nvPr/>
            </p:nvSpPr>
            <p:spPr bwMode="auto">
              <a:xfrm>
                <a:off x="2191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4" name="Line 154"/>
              <p:cNvSpPr>
                <a:spLocks noChangeShapeType="1"/>
              </p:cNvSpPr>
              <p:nvPr/>
            </p:nvSpPr>
            <p:spPr bwMode="auto">
              <a:xfrm>
                <a:off x="1337" y="120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5" name="Rectangle 155"/>
              <p:cNvSpPr>
                <a:spLocks noChangeArrowheads="1"/>
              </p:cNvSpPr>
              <p:nvPr/>
            </p:nvSpPr>
            <p:spPr bwMode="auto">
              <a:xfrm>
                <a:off x="1305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6" name="Rectangle 156"/>
              <p:cNvSpPr>
                <a:spLocks noChangeArrowheads="1"/>
              </p:cNvSpPr>
              <p:nvPr/>
            </p:nvSpPr>
            <p:spPr bwMode="auto">
              <a:xfrm>
                <a:off x="1561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7" name="Line 157"/>
              <p:cNvSpPr>
                <a:spLocks noChangeShapeType="1"/>
              </p:cNvSpPr>
              <p:nvPr/>
            </p:nvSpPr>
            <p:spPr bwMode="auto">
              <a:xfrm>
                <a:off x="1617" y="125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8" name="Rectangle 158"/>
              <p:cNvSpPr>
                <a:spLocks noChangeArrowheads="1"/>
              </p:cNvSpPr>
              <p:nvPr/>
            </p:nvSpPr>
            <p:spPr bwMode="auto">
              <a:xfrm>
                <a:off x="214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9" name="Rectangle 159"/>
              <p:cNvSpPr>
                <a:spLocks noChangeArrowheads="1"/>
              </p:cNvSpPr>
              <p:nvPr/>
            </p:nvSpPr>
            <p:spPr bwMode="auto">
              <a:xfrm>
                <a:off x="185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00" name="Line 160"/>
              <p:cNvSpPr>
                <a:spLocks noChangeShapeType="1"/>
              </p:cNvSpPr>
              <p:nvPr/>
            </p:nvSpPr>
            <p:spPr bwMode="auto">
              <a:xfrm>
                <a:off x="1909" y="130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1" name="Line 161"/>
              <p:cNvSpPr>
                <a:spLocks noChangeShapeType="1"/>
              </p:cNvSpPr>
              <p:nvPr/>
            </p:nvSpPr>
            <p:spPr bwMode="auto">
              <a:xfrm>
                <a:off x="2191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2" name="Line 162"/>
              <p:cNvSpPr>
                <a:spLocks noChangeShapeType="1"/>
              </p:cNvSpPr>
              <p:nvPr/>
            </p:nvSpPr>
            <p:spPr bwMode="auto">
              <a:xfrm>
                <a:off x="2191" y="130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3" name="Line 163"/>
              <p:cNvSpPr>
                <a:spLocks noChangeShapeType="1"/>
              </p:cNvSpPr>
              <p:nvPr/>
            </p:nvSpPr>
            <p:spPr bwMode="auto">
              <a:xfrm>
                <a:off x="2476" y="130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4" name="Line 164"/>
              <p:cNvSpPr>
                <a:spLocks noChangeShapeType="1"/>
              </p:cNvSpPr>
              <p:nvPr/>
            </p:nvSpPr>
            <p:spPr bwMode="auto">
              <a:xfrm>
                <a:off x="2475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5" name="Line 165"/>
              <p:cNvSpPr>
                <a:spLocks noChangeShapeType="1"/>
              </p:cNvSpPr>
              <p:nvPr/>
            </p:nvSpPr>
            <p:spPr bwMode="auto">
              <a:xfrm>
                <a:off x="2761" y="130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6" name="Line 166"/>
              <p:cNvSpPr>
                <a:spLocks noChangeShapeType="1"/>
              </p:cNvSpPr>
              <p:nvPr/>
            </p:nvSpPr>
            <p:spPr bwMode="auto">
              <a:xfrm>
                <a:off x="2759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7" name="Line 167"/>
              <p:cNvSpPr>
                <a:spLocks noChangeShapeType="1"/>
              </p:cNvSpPr>
              <p:nvPr/>
            </p:nvSpPr>
            <p:spPr bwMode="auto">
              <a:xfrm>
                <a:off x="3044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8" name="Line 168"/>
              <p:cNvSpPr>
                <a:spLocks noChangeShapeType="1"/>
              </p:cNvSpPr>
              <p:nvPr/>
            </p:nvSpPr>
            <p:spPr bwMode="auto">
              <a:xfrm>
                <a:off x="1622" y="120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9" name="Rectangle 169"/>
              <p:cNvSpPr>
                <a:spLocks noChangeArrowheads="1"/>
              </p:cNvSpPr>
              <p:nvPr/>
            </p:nvSpPr>
            <p:spPr bwMode="auto">
              <a:xfrm>
                <a:off x="2703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0" name="Rectangle 170"/>
              <p:cNvSpPr>
                <a:spLocks noChangeArrowheads="1"/>
              </p:cNvSpPr>
              <p:nvPr/>
            </p:nvSpPr>
            <p:spPr bwMode="auto">
              <a:xfrm>
                <a:off x="2986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1" name="Line 171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2" name="Line 172"/>
              <p:cNvSpPr>
                <a:spLocks noChangeShapeType="1"/>
              </p:cNvSpPr>
              <p:nvPr/>
            </p:nvSpPr>
            <p:spPr bwMode="auto">
              <a:xfrm>
                <a:off x="1609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3" name="Line 173"/>
              <p:cNvSpPr>
                <a:spLocks noChangeShapeType="1"/>
              </p:cNvSpPr>
              <p:nvPr/>
            </p:nvSpPr>
            <p:spPr bwMode="auto">
              <a:xfrm>
                <a:off x="189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4" name="Line 174"/>
              <p:cNvSpPr>
                <a:spLocks noChangeShapeType="1"/>
              </p:cNvSpPr>
              <p:nvPr/>
            </p:nvSpPr>
            <p:spPr bwMode="auto">
              <a:xfrm>
                <a:off x="217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5" name="Line 175"/>
              <p:cNvSpPr>
                <a:spLocks noChangeShapeType="1"/>
              </p:cNvSpPr>
              <p:nvPr/>
            </p:nvSpPr>
            <p:spPr bwMode="auto">
              <a:xfrm>
                <a:off x="2462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6" name="Line 176"/>
              <p:cNvSpPr>
                <a:spLocks noChangeShapeType="1"/>
              </p:cNvSpPr>
              <p:nvPr/>
            </p:nvSpPr>
            <p:spPr bwMode="auto">
              <a:xfrm flipH="1">
                <a:off x="3020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7" name="Line 177"/>
              <p:cNvSpPr>
                <a:spLocks noChangeShapeType="1"/>
              </p:cNvSpPr>
              <p:nvPr/>
            </p:nvSpPr>
            <p:spPr bwMode="auto">
              <a:xfrm flipH="1">
                <a:off x="3305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8" name="Date Placeholder 17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55E87-D96C-1944-829F-055D90DF7586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179" name="Slide Number Placeholder 1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80" name="Footer Placeholder 1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690" name="Arc 2"/>
          <p:cNvSpPr>
            <a:spLocks/>
          </p:cNvSpPr>
          <p:nvPr/>
        </p:nvSpPr>
        <p:spPr bwMode="auto">
          <a:xfrm>
            <a:off x="3944938" y="2990850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Out-of-Order Laundry: Don’t Wait</a:t>
            </a:r>
            <a:endParaRPr lang="en-US"/>
          </a:p>
        </p:txBody>
      </p:sp>
      <p:sp>
        <p:nvSpPr>
          <p:cNvPr id="2802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9933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depends on D; rest continue; need more resources to allow out-of-order</a:t>
            </a:r>
            <a:endParaRPr lang="en-US" sz="2800" dirty="0"/>
          </a:p>
        </p:txBody>
      </p:sp>
      <p:sp>
        <p:nvSpPr>
          <p:cNvPr id="2802693" name="Rectangle 5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2694" name="Rectangle 6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2695" name="Rectangle 7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2696" name="Rectangle 8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2697" name="Line 9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8" name="Rectangle 10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2699" name="Rectangle 11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2700" name="Rectangle 12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2701" name="Rectangle 13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2702" name="Rectangle 14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2703" name="Rectangle 15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2704" name="Line 16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5" name="Line 17"/>
          <p:cNvSpPr>
            <a:spLocks noChangeShapeType="1"/>
          </p:cNvSpPr>
          <p:nvPr/>
        </p:nvSpPr>
        <p:spPr bwMode="auto">
          <a:xfrm flipH="1">
            <a:off x="1312863" y="2417763"/>
            <a:ext cx="38100" cy="3284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6" name="Rectangle 18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2707" name="Freeform 19"/>
          <p:cNvSpPr>
            <a:spLocks/>
          </p:cNvSpPr>
          <p:nvPr/>
        </p:nvSpPr>
        <p:spPr bwMode="auto">
          <a:xfrm>
            <a:off x="1470025" y="3192463"/>
            <a:ext cx="334963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8" name="Rectangle 20"/>
          <p:cNvSpPr>
            <a:spLocks noChangeArrowheads="1"/>
          </p:cNvSpPr>
          <p:nvPr/>
        </p:nvSpPr>
        <p:spPr bwMode="auto">
          <a:xfrm>
            <a:off x="1450975" y="3124200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B</a:t>
            </a:r>
          </a:p>
        </p:txBody>
      </p:sp>
      <p:sp>
        <p:nvSpPr>
          <p:cNvPr id="2802709" name="Freeform 21"/>
          <p:cNvSpPr>
            <a:spLocks/>
          </p:cNvSpPr>
          <p:nvPr/>
        </p:nvSpPr>
        <p:spPr bwMode="auto">
          <a:xfrm>
            <a:off x="1479550" y="3686175"/>
            <a:ext cx="333375" cy="334963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0" name="Rectangle 22"/>
          <p:cNvSpPr>
            <a:spLocks noChangeArrowheads="1"/>
          </p:cNvSpPr>
          <p:nvPr/>
        </p:nvSpPr>
        <p:spPr bwMode="auto">
          <a:xfrm>
            <a:off x="1458913" y="361632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C</a:t>
            </a:r>
          </a:p>
        </p:txBody>
      </p:sp>
      <p:sp>
        <p:nvSpPr>
          <p:cNvPr id="2802711" name="Freeform 23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2" name="Rectangle 24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D</a:t>
            </a:r>
          </a:p>
        </p:txBody>
      </p:sp>
      <p:sp>
        <p:nvSpPr>
          <p:cNvPr id="2802713" name="Freeform 25"/>
          <p:cNvSpPr>
            <a:spLocks/>
          </p:cNvSpPr>
          <p:nvPr/>
        </p:nvSpPr>
        <p:spPr bwMode="auto">
          <a:xfrm>
            <a:off x="1470025" y="2566988"/>
            <a:ext cx="334963" cy="334962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4" name="Rectangle 26"/>
          <p:cNvSpPr>
            <a:spLocks noChangeArrowheads="1"/>
          </p:cNvSpPr>
          <p:nvPr/>
        </p:nvSpPr>
        <p:spPr bwMode="auto">
          <a:xfrm>
            <a:off x="1450975" y="2497138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A</a:t>
            </a:r>
          </a:p>
        </p:txBody>
      </p:sp>
      <p:sp>
        <p:nvSpPr>
          <p:cNvPr id="2802715" name="Line 27"/>
          <p:cNvSpPr>
            <a:spLocks noChangeShapeType="1"/>
          </p:cNvSpPr>
          <p:nvPr/>
        </p:nvSpPr>
        <p:spPr bwMode="auto">
          <a:xfrm flipH="1">
            <a:off x="2659063" y="1874838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6" name="Line 2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7" name="Line 2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8" name="AutoShape 30"/>
          <p:cNvSpPr>
            <a:spLocks noChangeArrowheads="1"/>
          </p:cNvSpPr>
          <p:nvPr/>
        </p:nvSpPr>
        <p:spPr bwMode="auto">
          <a:xfrm>
            <a:off x="2352675" y="3103563"/>
            <a:ext cx="293688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9" name="AutoShape 31"/>
          <p:cNvSpPr>
            <a:spLocks noChangeArrowheads="1"/>
          </p:cNvSpPr>
          <p:nvPr/>
        </p:nvSpPr>
        <p:spPr bwMode="auto">
          <a:xfrm>
            <a:off x="2424113" y="3021013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20" name="AutoShape 32"/>
          <p:cNvSpPr>
            <a:spLocks noChangeArrowheads="1"/>
          </p:cNvSpPr>
          <p:nvPr/>
        </p:nvSpPr>
        <p:spPr bwMode="auto">
          <a:xfrm>
            <a:off x="2411413" y="31353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97213" y="3076575"/>
            <a:ext cx="284162" cy="407988"/>
            <a:chOff x="2195" y="1938"/>
            <a:chExt cx="201" cy="257"/>
          </a:xfrm>
        </p:grpSpPr>
        <p:sp>
          <p:nvSpPr>
            <p:cNvPr id="2802722" name="Freeform 34"/>
            <p:cNvSpPr>
              <a:spLocks/>
            </p:cNvSpPr>
            <p:nvPr/>
          </p:nvSpPr>
          <p:spPr bwMode="auto">
            <a:xfrm>
              <a:off x="23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3" name="Rectangle 35"/>
            <p:cNvSpPr>
              <a:spLocks noChangeArrowheads="1"/>
            </p:cNvSpPr>
            <p:nvPr/>
          </p:nvSpPr>
          <p:spPr bwMode="auto">
            <a:xfrm>
              <a:off x="23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4" name="Rectangle 36"/>
            <p:cNvSpPr>
              <a:spLocks noChangeArrowheads="1"/>
            </p:cNvSpPr>
            <p:nvPr/>
          </p:nvSpPr>
          <p:spPr bwMode="auto">
            <a:xfrm>
              <a:off x="23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5" name="Rectangle 37"/>
            <p:cNvSpPr>
              <a:spLocks noChangeArrowheads="1"/>
            </p:cNvSpPr>
            <p:nvPr/>
          </p:nvSpPr>
          <p:spPr bwMode="auto">
            <a:xfrm>
              <a:off x="21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6" name="Oval 38"/>
            <p:cNvSpPr>
              <a:spLocks noChangeArrowheads="1"/>
            </p:cNvSpPr>
            <p:nvPr/>
          </p:nvSpPr>
          <p:spPr bwMode="auto">
            <a:xfrm>
              <a:off x="22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7" name="Freeform 39"/>
            <p:cNvSpPr>
              <a:spLocks/>
            </p:cNvSpPr>
            <p:nvPr/>
          </p:nvSpPr>
          <p:spPr bwMode="auto">
            <a:xfrm>
              <a:off x="21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28" name="Freeform 40"/>
          <p:cNvSpPr>
            <a:spLocks/>
          </p:cNvSpPr>
          <p:nvPr/>
        </p:nvSpPr>
        <p:spPr bwMode="auto">
          <a:xfrm>
            <a:off x="3467100" y="3036888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654300" y="3021013"/>
            <a:ext cx="366713" cy="493712"/>
            <a:chOff x="1881" y="1903"/>
            <a:chExt cx="260" cy="311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2731" name="AutoShape 4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32" name="AutoShape 4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33" name="Oval 4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34" name="AutoShape 4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35" name="Line 47"/>
          <p:cNvSpPr>
            <a:spLocks noChangeShapeType="1"/>
          </p:cNvSpPr>
          <p:nvPr/>
        </p:nvSpPr>
        <p:spPr bwMode="auto">
          <a:xfrm>
            <a:off x="26844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6" name="Line 4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7" name="Line 4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8" name="Rectangle 50"/>
          <p:cNvSpPr>
            <a:spLocks noChangeArrowheads="1"/>
          </p:cNvSpPr>
          <p:nvPr/>
        </p:nvSpPr>
        <p:spPr bwMode="auto">
          <a:xfrm>
            <a:off x="342741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739" name="Line 5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0" name="AutoShape 52"/>
          <p:cNvSpPr>
            <a:spLocks noChangeArrowheads="1"/>
          </p:cNvSpPr>
          <p:nvPr/>
        </p:nvSpPr>
        <p:spPr bwMode="auto">
          <a:xfrm>
            <a:off x="2754313" y="3632200"/>
            <a:ext cx="290512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1" name="AutoShape 53"/>
          <p:cNvSpPr>
            <a:spLocks noChangeArrowheads="1"/>
          </p:cNvSpPr>
          <p:nvPr/>
        </p:nvSpPr>
        <p:spPr bwMode="auto">
          <a:xfrm>
            <a:off x="2825750" y="3551238"/>
            <a:ext cx="219075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2" name="AutoShape 54"/>
          <p:cNvSpPr>
            <a:spLocks noChangeArrowheads="1"/>
          </p:cNvSpPr>
          <p:nvPr/>
        </p:nvSpPr>
        <p:spPr bwMode="auto">
          <a:xfrm>
            <a:off x="2813050" y="36639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495675" y="3614738"/>
            <a:ext cx="284163" cy="407987"/>
            <a:chOff x="2477" y="2277"/>
            <a:chExt cx="202" cy="257"/>
          </a:xfrm>
        </p:grpSpPr>
        <p:sp>
          <p:nvSpPr>
            <p:cNvPr id="2802744" name="Freeform 56"/>
            <p:cNvSpPr>
              <a:spLocks/>
            </p:cNvSpPr>
            <p:nvPr/>
          </p:nvSpPr>
          <p:spPr bwMode="auto">
            <a:xfrm>
              <a:off x="2607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5" name="Rectangle 57"/>
            <p:cNvSpPr>
              <a:spLocks noChangeArrowheads="1"/>
            </p:cNvSpPr>
            <p:nvPr/>
          </p:nvSpPr>
          <p:spPr bwMode="auto">
            <a:xfrm>
              <a:off x="2602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6" name="Rectangle 58"/>
            <p:cNvSpPr>
              <a:spLocks noChangeArrowheads="1"/>
            </p:cNvSpPr>
            <p:nvPr/>
          </p:nvSpPr>
          <p:spPr bwMode="auto">
            <a:xfrm>
              <a:off x="2610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7" name="Rectangle 59"/>
            <p:cNvSpPr>
              <a:spLocks noChangeArrowheads="1"/>
            </p:cNvSpPr>
            <p:nvPr/>
          </p:nvSpPr>
          <p:spPr bwMode="auto">
            <a:xfrm>
              <a:off x="2479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8" name="Oval 60"/>
            <p:cNvSpPr>
              <a:spLocks noChangeArrowheads="1"/>
            </p:cNvSpPr>
            <p:nvPr/>
          </p:nvSpPr>
          <p:spPr bwMode="auto">
            <a:xfrm>
              <a:off x="2537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9" name="Freeform 61"/>
            <p:cNvSpPr>
              <a:spLocks/>
            </p:cNvSpPr>
            <p:nvPr/>
          </p:nvSpPr>
          <p:spPr bwMode="auto">
            <a:xfrm>
              <a:off x="2477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0" name="Freeform 62"/>
          <p:cNvSpPr>
            <a:spLocks/>
          </p:cNvSpPr>
          <p:nvPr/>
        </p:nvSpPr>
        <p:spPr bwMode="auto">
          <a:xfrm>
            <a:off x="3849688" y="3567113"/>
            <a:ext cx="284162" cy="461962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054350" y="3551238"/>
            <a:ext cx="368300" cy="492125"/>
            <a:chOff x="2165" y="2237"/>
            <a:chExt cx="260" cy="310"/>
          </a:xfrm>
        </p:grpSpPr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2753" name="AutoShape 65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54" name="AutoShape 66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55" name="Oval 67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56" name="AutoShape 68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7" name="Line 69"/>
          <p:cNvSpPr>
            <a:spLocks noChangeShapeType="1"/>
          </p:cNvSpPr>
          <p:nvPr/>
        </p:nvSpPr>
        <p:spPr bwMode="auto">
          <a:xfrm>
            <a:off x="3082925" y="1989138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8" name="Line 70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9" name="Line 7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0" name="AutoShape 72"/>
          <p:cNvSpPr>
            <a:spLocks noChangeArrowheads="1"/>
          </p:cNvSpPr>
          <p:nvPr/>
        </p:nvSpPr>
        <p:spPr bwMode="auto">
          <a:xfrm>
            <a:off x="3232150" y="40878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1" name="AutoShape 73"/>
          <p:cNvSpPr>
            <a:spLocks noChangeArrowheads="1"/>
          </p:cNvSpPr>
          <p:nvPr/>
        </p:nvSpPr>
        <p:spPr bwMode="auto">
          <a:xfrm>
            <a:off x="3221038" y="42021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63888" y="4086225"/>
            <a:ext cx="1393825" cy="495300"/>
            <a:chOff x="2242" y="2574"/>
            <a:chExt cx="988" cy="312"/>
          </a:xfrm>
        </p:grpSpPr>
        <p:sp>
          <p:nvSpPr>
            <p:cNvPr id="2802763" name="AutoShape 75"/>
            <p:cNvSpPr>
              <a:spLocks noChangeArrowheads="1"/>
            </p:cNvSpPr>
            <p:nvPr/>
          </p:nvSpPr>
          <p:spPr bwMode="auto">
            <a:xfrm>
              <a:off x="2242" y="26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2788" y="2616"/>
              <a:ext cx="202" cy="257"/>
              <a:chOff x="2788" y="2616"/>
              <a:chExt cx="202" cy="257"/>
            </a:xfrm>
          </p:grpSpPr>
          <p:sp>
            <p:nvSpPr>
              <p:cNvPr id="2802765" name="Freeform 77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6" name="Rectangle 78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7" name="Rectangle 79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8" name="Rectangle 80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9" name="Oval 81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0" name="Freeform 82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71" name="Freeform 83"/>
            <p:cNvSpPr>
              <a:spLocks/>
            </p:cNvSpPr>
            <p:nvPr/>
          </p:nvSpPr>
          <p:spPr bwMode="auto">
            <a:xfrm>
              <a:off x="3028" y="25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grpSp>
            <p:nvGrpSpPr>
              <p:cNvPr id="11" name="Group 85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802774" name="AutoShape 86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775" name="AutoShape 87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776" name="Oval 88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7" name="AutoShape 89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2778" name="Line 90"/>
          <p:cNvSpPr>
            <a:spLocks noChangeShapeType="1"/>
          </p:cNvSpPr>
          <p:nvPr/>
        </p:nvSpPr>
        <p:spPr bwMode="auto">
          <a:xfrm>
            <a:off x="34845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79" name="Line 91"/>
          <p:cNvSpPr>
            <a:spLocks noChangeShapeType="1"/>
          </p:cNvSpPr>
          <p:nvPr/>
        </p:nvSpPr>
        <p:spPr bwMode="auto">
          <a:xfrm>
            <a:off x="2689225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80" name="Line 92"/>
          <p:cNvSpPr>
            <a:spLocks noChangeShapeType="1"/>
          </p:cNvSpPr>
          <p:nvPr/>
        </p:nvSpPr>
        <p:spPr bwMode="auto">
          <a:xfrm>
            <a:off x="3092450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954213" y="2501900"/>
            <a:ext cx="290512" cy="492125"/>
            <a:chOff x="1385" y="1576"/>
            <a:chExt cx="206" cy="310"/>
          </a:xfrm>
        </p:grpSpPr>
        <p:sp>
          <p:nvSpPr>
            <p:cNvPr id="2802782" name="AutoShape 94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3" name="AutoShape 95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4" name="AutoShape 96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3956050" y="2566988"/>
            <a:ext cx="285750" cy="407987"/>
            <a:chOff x="2803" y="1617"/>
            <a:chExt cx="203" cy="257"/>
          </a:xfrm>
        </p:grpSpPr>
        <p:sp>
          <p:nvSpPr>
            <p:cNvPr id="2802786" name="Freeform 98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7" name="Rectangle 99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8" name="Rectangle 100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9" name="Rectangle 101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0" name="Oval 102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1" name="Freeform 103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2" name="Freeform 104"/>
          <p:cNvSpPr>
            <a:spLocks/>
          </p:cNvSpPr>
          <p:nvPr/>
        </p:nvSpPr>
        <p:spPr bwMode="auto">
          <a:xfrm>
            <a:off x="4318000" y="2517775"/>
            <a:ext cx="282575" cy="461963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05"/>
          <p:cNvGrpSpPr>
            <a:grpSpLocks/>
          </p:cNvGrpSpPr>
          <p:nvPr/>
        </p:nvGrpSpPr>
        <p:grpSpPr bwMode="auto">
          <a:xfrm>
            <a:off x="2254250" y="2501900"/>
            <a:ext cx="365125" cy="492125"/>
            <a:chOff x="1597" y="1576"/>
            <a:chExt cx="259" cy="310"/>
          </a:xfrm>
        </p:grpSpPr>
        <p:grpSp>
          <p:nvGrpSpPr>
            <p:cNvPr id="15" name="Group 106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2795" name="AutoShape 107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96" name="AutoShape 108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97" name="Oval 109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8" name="AutoShape 110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9" name="Line 111"/>
          <p:cNvSpPr>
            <a:spLocks noChangeShapeType="1"/>
          </p:cNvSpPr>
          <p:nvPr/>
        </p:nvSpPr>
        <p:spPr bwMode="auto">
          <a:xfrm>
            <a:off x="1885950" y="1917700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0" name="Rectangle 112"/>
          <p:cNvSpPr>
            <a:spLocks noChangeArrowheads="1"/>
          </p:cNvSpPr>
          <p:nvPr/>
        </p:nvSpPr>
        <p:spPr bwMode="auto">
          <a:xfrm>
            <a:off x="1841500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1" name="Rectangle 113"/>
          <p:cNvSpPr>
            <a:spLocks noChangeArrowheads="1"/>
          </p:cNvSpPr>
          <p:nvPr/>
        </p:nvSpPr>
        <p:spPr bwMode="auto">
          <a:xfrm>
            <a:off x="22018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2" name="Line 114"/>
          <p:cNvSpPr>
            <a:spLocks noChangeShapeType="1"/>
          </p:cNvSpPr>
          <p:nvPr/>
        </p:nvSpPr>
        <p:spPr bwMode="auto">
          <a:xfrm>
            <a:off x="2281238" y="198913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3" name="Rectangle 115"/>
          <p:cNvSpPr>
            <a:spLocks noChangeArrowheads="1"/>
          </p:cNvSpPr>
          <p:nvPr/>
        </p:nvSpPr>
        <p:spPr bwMode="auto">
          <a:xfrm>
            <a:off x="30273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4" name="Rectangle 116"/>
          <p:cNvSpPr>
            <a:spLocks noChangeArrowheads="1"/>
          </p:cNvSpPr>
          <p:nvPr/>
        </p:nvSpPr>
        <p:spPr bwMode="auto">
          <a:xfrm>
            <a:off x="2617788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5" name="Line 117"/>
          <p:cNvSpPr>
            <a:spLocks noChangeShapeType="1"/>
          </p:cNvSpPr>
          <p:nvPr/>
        </p:nvSpPr>
        <p:spPr bwMode="auto">
          <a:xfrm>
            <a:off x="2693988" y="2068513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6" name="Line 118"/>
          <p:cNvSpPr>
            <a:spLocks noChangeShapeType="1"/>
          </p:cNvSpPr>
          <p:nvPr/>
        </p:nvSpPr>
        <p:spPr bwMode="auto">
          <a:xfrm>
            <a:off x="3092450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7" name="Line 119"/>
          <p:cNvSpPr>
            <a:spLocks noChangeShapeType="1"/>
          </p:cNvSpPr>
          <p:nvPr/>
        </p:nvSpPr>
        <p:spPr bwMode="auto">
          <a:xfrm>
            <a:off x="3092450" y="20701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8" name="Line 120"/>
          <p:cNvSpPr>
            <a:spLocks noChangeShapeType="1"/>
          </p:cNvSpPr>
          <p:nvPr/>
        </p:nvSpPr>
        <p:spPr bwMode="auto">
          <a:xfrm>
            <a:off x="3494088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9" name="Line 121"/>
          <p:cNvSpPr>
            <a:spLocks noChangeShapeType="1"/>
          </p:cNvSpPr>
          <p:nvPr/>
        </p:nvSpPr>
        <p:spPr bwMode="auto">
          <a:xfrm>
            <a:off x="3492500" y="2138363"/>
            <a:ext cx="354013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0" name="Line 122"/>
          <p:cNvSpPr>
            <a:spLocks noChangeShapeType="1"/>
          </p:cNvSpPr>
          <p:nvPr/>
        </p:nvSpPr>
        <p:spPr bwMode="auto">
          <a:xfrm>
            <a:off x="3895725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1" name="Line 123"/>
          <p:cNvSpPr>
            <a:spLocks noChangeShapeType="1"/>
          </p:cNvSpPr>
          <p:nvPr/>
        </p:nvSpPr>
        <p:spPr bwMode="auto">
          <a:xfrm>
            <a:off x="3892550" y="2138363"/>
            <a:ext cx="355600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2" name="Line 124"/>
          <p:cNvSpPr>
            <a:spLocks noChangeShapeType="1"/>
          </p:cNvSpPr>
          <p:nvPr/>
        </p:nvSpPr>
        <p:spPr bwMode="auto">
          <a:xfrm>
            <a:off x="4295775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3" name="Line 125"/>
          <p:cNvSpPr>
            <a:spLocks noChangeShapeType="1"/>
          </p:cNvSpPr>
          <p:nvPr/>
        </p:nvSpPr>
        <p:spPr bwMode="auto">
          <a:xfrm>
            <a:off x="2289175" y="1917700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4" name="Rectangle 126"/>
          <p:cNvSpPr>
            <a:spLocks noChangeArrowheads="1"/>
          </p:cNvSpPr>
          <p:nvPr/>
        </p:nvSpPr>
        <p:spPr bwMode="auto">
          <a:xfrm>
            <a:off x="3813175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5" name="Rectangle 127"/>
          <p:cNvSpPr>
            <a:spLocks noChangeArrowheads="1"/>
          </p:cNvSpPr>
          <p:nvPr/>
        </p:nvSpPr>
        <p:spPr bwMode="auto">
          <a:xfrm>
            <a:off x="4214813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6" name="Line 128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7" name="Line 129"/>
          <p:cNvSpPr>
            <a:spLocks noChangeShapeType="1"/>
          </p:cNvSpPr>
          <p:nvPr/>
        </p:nvSpPr>
        <p:spPr bwMode="auto">
          <a:xfrm>
            <a:off x="2270125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8" name="Line 130"/>
          <p:cNvSpPr>
            <a:spLocks noChangeShapeType="1"/>
          </p:cNvSpPr>
          <p:nvPr/>
        </p:nvSpPr>
        <p:spPr bwMode="auto">
          <a:xfrm>
            <a:off x="26733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9" name="Line 131"/>
          <p:cNvSpPr>
            <a:spLocks noChangeShapeType="1"/>
          </p:cNvSpPr>
          <p:nvPr/>
        </p:nvSpPr>
        <p:spPr bwMode="auto">
          <a:xfrm>
            <a:off x="307340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0" name="Line 132"/>
          <p:cNvSpPr>
            <a:spLocks noChangeShapeType="1"/>
          </p:cNvSpPr>
          <p:nvPr/>
        </p:nvSpPr>
        <p:spPr bwMode="auto">
          <a:xfrm>
            <a:off x="34734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1" name="Line 133"/>
          <p:cNvSpPr>
            <a:spLocks noChangeShapeType="1"/>
          </p:cNvSpPr>
          <p:nvPr/>
        </p:nvSpPr>
        <p:spPr bwMode="auto">
          <a:xfrm flipH="1">
            <a:off x="42608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2" name="Line 134"/>
          <p:cNvSpPr>
            <a:spLocks noChangeShapeType="1"/>
          </p:cNvSpPr>
          <p:nvPr/>
        </p:nvSpPr>
        <p:spPr bwMode="auto">
          <a:xfrm flipH="1">
            <a:off x="4664075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3" name="Freeform 135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4" name="Rectangle 136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2825" name="Freeform 137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6" name="Rectangle 138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16" name="Group 139"/>
          <p:cNvGrpSpPr>
            <a:grpSpLocks/>
          </p:cNvGrpSpPr>
          <p:nvPr/>
        </p:nvGrpSpPr>
        <p:grpSpPr bwMode="auto">
          <a:xfrm>
            <a:off x="3468688" y="4562475"/>
            <a:ext cx="1393825" cy="495300"/>
            <a:chOff x="2458" y="2874"/>
            <a:chExt cx="988" cy="312"/>
          </a:xfrm>
        </p:grpSpPr>
        <p:sp>
          <p:nvSpPr>
            <p:cNvPr id="2802828" name="AutoShape 140"/>
            <p:cNvSpPr>
              <a:spLocks noChangeArrowheads="1"/>
            </p:cNvSpPr>
            <p:nvPr/>
          </p:nvSpPr>
          <p:spPr bwMode="auto">
            <a:xfrm>
              <a:off x="2458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41"/>
            <p:cNvGrpSpPr>
              <a:grpSpLocks/>
            </p:cNvGrpSpPr>
            <p:nvPr/>
          </p:nvGrpSpPr>
          <p:grpSpPr bwMode="auto">
            <a:xfrm>
              <a:off x="3004" y="2916"/>
              <a:ext cx="202" cy="257"/>
              <a:chOff x="3004" y="2916"/>
              <a:chExt cx="202" cy="257"/>
            </a:xfrm>
          </p:grpSpPr>
          <p:sp>
            <p:nvSpPr>
              <p:cNvPr id="2802830" name="Freeform 142"/>
              <p:cNvSpPr>
                <a:spLocks/>
              </p:cNvSpPr>
              <p:nvPr/>
            </p:nvSpPr>
            <p:spPr bwMode="auto">
              <a:xfrm>
                <a:off x="3134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1" name="Rectangle 143"/>
              <p:cNvSpPr>
                <a:spLocks noChangeArrowheads="1"/>
              </p:cNvSpPr>
              <p:nvPr/>
            </p:nvSpPr>
            <p:spPr bwMode="auto">
              <a:xfrm>
                <a:off x="3129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2" name="Rectangle 144"/>
              <p:cNvSpPr>
                <a:spLocks noChangeArrowheads="1"/>
              </p:cNvSpPr>
              <p:nvPr/>
            </p:nvSpPr>
            <p:spPr bwMode="auto">
              <a:xfrm>
                <a:off x="3137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3" name="Rectangle 145"/>
              <p:cNvSpPr>
                <a:spLocks noChangeArrowheads="1"/>
              </p:cNvSpPr>
              <p:nvPr/>
            </p:nvSpPr>
            <p:spPr bwMode="auto">
              <a:xfrm>
                <a:off x="3006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4" name="Oval 146"/>
              <p:cNvSpPr>
                <a:spLocks noChangeArrowheads="1"/>
              </p:cNvSpPr>
              <p:nvPr/>
            </p:nvSpPr>
            <p:spPr bwMode="auto">
              <a:xfrm>
                <a:off x="3064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5" name="Freeform 147"/>
              <p:cNvSpPr>
                <a:spLocks/>
              </p:cNvSpPr>
              <p:nvPr/>
            </p:nvSpPr>
            <p:spPr bwMode="auto">
              <a:xfrm>
                <a:off x="3004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36" name="Freeform 148"/>
            <p:cNvSpPr>
              <a:spLocks/>
            </p:cNvSpPr>
            <p:nvPr/>
          </p:nvSpPr>
          <p:spPr bwMode="auto">
            <a:xfrm>
              <a:off x="3244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49"/>
            <p:cNvGrpSpPr>
              <a:grpSpLocks/>
            </p:cNvGrpSpPr>
            <p:nvPr/>
          </p:nvGrpSpPr>
          <p:grpSpPr bwMode="auto">
            <a:xfrm>
              <a:off x="2670" y="2875"/>
              <a:ext cx="261" cy="311"/>
              <a:chOff x="2670" y="2875"/>
              <a:chExt cx="261" cy="311"/>
            </a:xfrm>
          </p:grpSpPr>
          <p:grpSp>
            <p:nvGrpSpPr>
              <p:cNvPr id="19" name="Group 150"/>
              <p:cNvGrpSpPr>
                <a:grpSpLocks/>
              </p:cNvGrpSpPr>
              <p:nvPr/>
            </p:nvGrpSpPr>
            <p:grpSpPr bwMode="auto">
              <a:xfrm>
                <a:off x="2670" y="2875"/>
                <a:ext cx="261" cy="311"/>
                <a:chOff x="2670" y="2875"/>
                <a:chExt cx="261" cy="311"/>
              </a:xfrm>
            </p:grpSpPr>
            <p:sp>
              <p:nvSpPr>
                <p:cNvPr id="2802839" name="AutoShape 151"/>
                <p:cNvSpPr>
                  <a:spLocks noChangeArrowheads="1"/>
                </p:cNvSpPr>
                <p:nvPr/>
              </p:nvSpPr>
              <p:spPr bwMode="auto">
                <a:xfrm>
                  <a:off x="2670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40" name="AutoShape 152"/>
                <p:cNvSpPr>
                  <a:spLocks noChangeArrowheads="1"/>
                </p:cNvSpPr>
                <p:nvPr/>
              </p:nvSpPr>
              <p:spPr bwMode="auto">
                <a:xfrm>
                  <a:off x="2734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41" name="Oval 153"/>
              <p:cNvSpPr>
                <a:spLocks noChangeArrowheads="1"/>
              </p:cNvSpPr>
              <p:nvPr/>
            </p:nvSpPr>
            <p:spPr bwMode="auto">
              <a:xfrm>
                <a:off x="2753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2" name="AutoShape 154"/>
              <p:cNvSpPr>
                <a:spLocks noChangeArrowheads="1"/>
              </p:cNvSpPr>
              <p:nvPr/>
            </p:nvSpPr>
            <p:spPr bwMode="auto">
              <a:xfrm>
                <a:off x="2703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55"/>
          <p:cNvGrpSpPr>
            <a:grpSpLocks/>
          </p:cNvGrpSpPr>
          <p:nvPr/>
        </p:nvGrpSpPr>
        <p:grpSpPr bwMode="auto">
          <a:xfrm>
            <a:off x="3773488" y="5038725"/>
            <a:ext cx="1393825" cy="495300"/>
            <a:chOff x="2674" y="3174"/>
            <a:chExt cx="988" cy="312"/>
          </a:xfrm>
        </p:grpSpPr>
        <p:sp>
          <p:nvSpPr>
            <p:cNvPr id="2802844" name="AutoShape 156"/>
            <p:cNvSpPr>
              <a:spLocks noChangeArrowheads="1"/>
            </p:cNvSpPr>
            <p:nvPr/>
          </p:nvSpPr>
          <p:spPr bwMode="auto">
            <a:xfrm>
              <a:off x="2674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57"/>
            <p:cNvGrpSpPr>
              <a:grpSpLocks/>
            </p:cNvGrpSpPr>
            <p:nvPr/>
          </p:nvGrpSpPr>
          <p:grpSpPr bwMode="auto">
            <a:xfrm>
              <a:off x="3220" y="3216"/>
              <a:ext cx="202" cy="257"/>
              <a:chOff x="3220" y="3216"/>
              <a:chExt cx="202" cy="257"/>
            </a:xfrm>
          </p:grpSpPr>
          <p:sp>
            <p:nvSpPr>
              <p:cNvPr id="2802846" name="Freeform 158"/>
              <p:cNvSpPr>
                <a:spLocks/>
              </p:cNvSpPr>
              <p:nvPr/>
            </p:nvSpPr>
            <p:spPr bwMode="auto">
              <a:xfrm>
                <a:off x="3350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7" name="Rectangle 159"/>
              <p:cNvSpPr>
                <a:spLocks noChangeArrowheads="1"/>
              </p:cNvSpPr>
              <p:nvPr/>
            </p:nvSpPr>
            <p:spPr bwMode="auto">
              <a:xfrm>
                <a:off x="3345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8" name="Rectangle 160"/>
              <p:cNvSpPr>
                <a:spLocks noChangeArrowheads="1"/>
              </p:cNvSpPr>
              <p:nvPr/>
            </p:nvSpPr>
            <p:spPr bwMode="auto">
              <a:xfrm>
                <a:off x="3353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9" name="Rectangle 161"/>
              <p:cNvSpPr>
                <a:spLocks noChangeArrowheads="1"/>
              </p:cNvSpPr>
              <p:nvPr/>
            </p:nvSpPr>
            <p:spPr bwMode="auto">
              <a:xfrm>
                <a:off x="3222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0" name="Oval 162"/>
              <p:cNvSpPr>
                <a:spLocks noChangeArrowheads="1"/>
              </p:cNvSpPr>
              <p:nvPr/>
            </p:nvSpPr>
            <p:spPr bwMode="auto">
              <a:xfrm>
                <a:off x="3280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1" name="Freeform 163"/>
              <p:cNvSpPr>
                <a:spLocks/>
              </p:cNvSpPr>
              <p:nvPr/>
            </p:nvSpPr>
            <p:spPr bwMode="auto">
              <a:xfrm>
                <a:off x="3220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52" name="Freeform 164"/>
            <p:cNvSpPr>
              <a:spLocks/>
            </p:cNvSpPr>
            <p:nvPr/>
          </p:nvSpPr>
          <p:spPr bwMode="auto">
            <a:xfrm>
              <a:off x="3460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65"/>
            <p:cNvGrpSpPr>
              <a:grpSpLocks/>
            </p:cNvGrpSpPr>
            <p:nvPr/>
          </p:nvGrpSpPr>
          <p:grpSpPr bwMode="auto">
            <a:xfrm>
              <a:off x="2886" y="3175"/>
              <a:ext cx="261" cy="311"/>
              <a:chOff x="2886" y="3175"/>
              <a:chExt cx="261" cy="311"/>
            </a:xfrm>
          </p:grpSpPr>
          <p:grpSp>
            <p:nvGrpSpPr>
              <p:cNvPr id="23" name="Group 166"/>
              <p:cNvGrpSpPr>
                <a:grpSpLocks/>
              </p:cNvGrpSpPr>
              <p:nvPr/>
            </p:nvGrpSpPr>
            <p:grpSpPr bwMode="auto">
              <a:xfrm>
                <a:off x="2886" y="3175"/>
                <a:ext cx="261" cy="311"/>
                <a:chOff x="2886" y="3175"/>
                <a:chExt cx="261" cy="311"/>
              </a:xfrm>
            </p:grpSpPr>
            <p:sp>
              <p:nvSpPr>
                <p:cNvPr id="2802855" name="AutoShape 167"/>
                <p:cNvSpPr>
                  <a:spLocks noChangeArrowheads="1"/>
                </p:cNvSpPr>
                <p:nvPr/>
              </p:nvSpPr>
              <p:spPr bwMode="auto">
                <a:xfrm>
                  <a:off x="2886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56" name="AutoShape 168"/>
                <p:cNvSpPr>
                  <a:spLocks noChangeArrowheads="1"/>
                </p:cNvSpPr>
                <p:nvPr/>
              </p:nvSpPr>
              <p:spPr bwMode="auto">
                <a:xfrm>
                  <a:off x="2950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57" name="Oval 169"/>
              <p:cNvSpPr>
                <a:spLocks noChangeArrowheads="1"/>
              </p:cNvSpPr>
              <p:nvPr/>
            </p:nvSpPr>
            <p:spPr bwMode="auto">
              <a:xfrm>
                <a:off x="2969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8" name="AutoShape 170"/>
              <p:cNvSpPr>
                <a:spLocks noChangeArrowheads="1"/>
              </p:cNvSpPr>
              <p:nvPr/>
            </p:nvSpPr>
            <p:spPr bwMode="auto">
              <a:xfrm>
                <a:off x="2919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171"/>
          <p:cNvGrpSpPr>
            <a:grpSpLocks/>
          </p:cNvGrpSpPr>
          <p:nvPr/>
        </p:nvGrpSpPr>
        <p:grpSpPr bwMode="auto">
          <a:xfrm>
            <a:off x="2709863" y="2438400"/>
            <a:ext cx="1296987" cy="457200"/>
            <a:chOff x="1920" y="1536"/>
            <a:chExt cx="864" cy="288"/>
          </a:xfrm>
        </p:grpSpPr>
        <p:sp>
          <p:nvSpPr>
            <p:cNvPr id="2802860" name="AutoShape 172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2861" name="Text Box 173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802862" name="AutoShape 174"/>
          <p:cNvSpPr>
            <a:spLocks noChangeArrowheads="1"/>
          </p:cNvSpPr>
          <p:nvPr/>
        </p:nvSpPr>
        <p:spPr bwMode="auto">
          <a:xfrm>
            <a:off x="3222625" y="42005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3" name="AutoShape 175"/>
          <p:cNvSpPr>
            <a:spLocks noChangeArrowheads="1"/>
          </p:cNvSpPr>
          <p:nvPr/>
        </p:nvSpPr>
        <p:spPr bwMode="auto">
          <a:xfrm>
            <a:off x="3530600" y="46704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4" name="AutoShape 176"/>
          <p:cNvSpPr>
            <a:spLocks noChangeArrowheads="1"/>
          </p:cNvSpPr>
          <p:nvPr/>
        </p:nvSpPr>
        <p:spPr bwMode="auto">
          <a:xfrm>
            <a:off x="3838575" y="51498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5" name="AutoShape 177"/>
          <p:cNvSpPr>
            <a:spLocks noChangeArrowheads="1"/>
          </p:cNvSpPr>
          <p:nvPr/>
        </p:nvSpPr>
        <p:spPr bwMode="auto">
          <a:xfrm>
            <a:off x="3533775" y="45704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6" name="AutoShape 178"/>
          <p:cNvSpPr>
            <a:spLocks noChangeArrowheads="1"/>
          </p:cNvSpPr>
          <p:nvPr/>
        </p:nvSpPr>
        <p:spPr bwMode="auto">
          <a:xfrm>
            <a:off x="3841750" y="50530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Date Placeholder 1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3F3E-3C6E-DA4D-A0CB-41FD6DD87E4E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180" name="Slide Number Placeholder 1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81" name="Footer Placeholder 1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4BAFD147-BD7A-7742-88AF-07F53507BB30}" type="slidenum">
              <a:rPr lang="en-AU"/>
              <a:pPr/>
              <a:t>35</a:t>
            </a:fld>
            <a:endParaRPr lang="en-AU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 Of Order Intel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r>
              <a:rPr lang="en-AU" dirty="0" smtClean="0"/>
              <a:t>All use OOO since 2001</a:t>
            </a:r>
            <a:endParaRPr lang="en-AU" dirty="0"/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135465" y="2924175"/>
          <a:ext cx="8893174" cy="3110548"/>
        </p:xfrm>
        <a:graphic>
          <a:graphicData uri="http://schemas.openxmlformats.org/drawingml/2006/table">
            <a:tbl>
              <a:tblPr/>
              <a:tblGrid>
                <a:gridCol w="1540956"/>
                <a:gridCol w="954498"/>
                <a:gridCol w="1147118"/>
                <a:gridCol w="1049088"/>
                <a:gridCol w="935581"/>
                <a:gridCol w="1310501"/>
                <a:gridCol w="904624"/>
                <a:gridCol w="105080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Out-of-order/ Speculation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Multiple Issue Work?</a:t>
            </a:r>
            <a:endParaRPr lang="en-AU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270875" cy="4392613"/>
          </a:xfrm>
        </p:spPr>
        <p:txBody>
          <a:bodyPr>
            <a:normAutofit lnSpcReduction="10000"/>
          </a:bodyPr>
          <a:lstStyle/>
          <a:p>
            <a:r>
              <a:rPr lang="en-US" sz="2800"/>
              <a:t>Yes, but not as much as we’d like</a:t>
            </a:r>
          </a:p>
          <a:p>
            <a:r>
              <a:rPr lang="en-US" sz="2800"/>
              <a:t>Programs have real dependencies that limit ILP</a:t>
            </a:r>
          </a:p>
          <a:p>
            <a:r>
              <a:rPr lang="en-US" sz="2800"/>
              <a:t>Some dependencies are hard to eliminate</a:t>
            </a:r>
          </a:p>
          <a:p>
            <a:pPr lvl="1"/>
            <a:r>
              <a:rPr lang="en-US" sz="2400"/>
              <a:t>e.g., pointer aliasing</a:t>
            </a:r>
          </a:p>
          <a:p>
            <a:r>
              <a:rPr lang="en-US" sz="2800"/>
              <a:t>Some parallelism is hard to expose</a:t>
            </a:r>
          </a:p>
          <a:p>
            <a:pPr lvl="1"/>
            <a:r>
              <a:rPr lang="en-US" sz="2400"/>
              <a:t>Limited window size during instruction issue</a:t>
            </a:r>
          </a:p>
          <a:p>
            <a:r>
              <a:rPr lang="en-US" sz="2800"/>
              <a:t>Memory delays and limited bandwidth</a:t>
            </a:r>
          </a:p>
          <a:p>
            <a:pPr lvl="1"/>
            <a:r>
              <a:rPr lang="en-US" sz="2400"/>
              <a:t>Hard to keep pipelines full</a:t>
            </a:r>
          </a:p>
          <a:p>
            <a:r>
              <a:rPr lang="en-AU" sz="2800"/>
              <a:t>Speculation can help if done well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684213" y="1258888"/>
            <a:ext cx="28257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Arial Black" charset="0"/>
              </a:rPr>
              <a:t>The BIG Picture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2BB6-4D3D-474C-ABF0-E01E6F32AB0C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Conclusion..”</a:t>
            </a:r>
            <a:endParaRPr lang="en-US"/>
          </a:p>
        </p:txBody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Pipeline challenge is hazards</a:t>
            </a:r>
          </a:p>
          <a:p>
            <a:pPr lvl="1"/>
            <a:r>
              <a:rPr lang="en-US" dirty="0" smtClean="0"/>
              <a:t>Forwarding helps </a:t>
            </a:r>
            <a:r>
              <a:rPr lang="en-US" dirty="0" err="1" smtClean="0"/>
              <a:t>w</a:t>
            </a:r>
            <a:r>
              <a:rPr lang="en-US" dirty="0" smtClean="0"/>
              <a:t>/many data hazards</a:t>
            </a:r>
          </a:p>
          <a:p>
            <a:pPr lvl="1"/>
            <a:r>
              <a:rPr lang="en-US" dirty="0" smtClean="0"/>
              <a:t>Delayed branch helps with control hazard in 5 stage pipeline</a:t>
            </a:r>
          </a:p>
          <a:p>
            <a:pPr lvl="1"/>
            <a:r>
              <a:rPr lang="en-US" dirty="0" smtClean="0"/>
              <a:t>Load delay slot / interlock necessary</a:t>
            </a:r>
          </a:p>
          <a:p>
            <a:r>
              <a:rPr lang="en-US" dirty="0" smtClean="0"/>
              <a:t>More aggressive performance: </a:t>
            </a:r>
          </a:p>
          <a:p>
            <a:pPr lvl="1"/>
            <a:r>
              <a:rPr lang="en-US" dirty="0" smtClean="0"/>
              <a:t>Longer pipelines</a:t>
            </a:r>
          </a:p>
          <a:p>
            <a:pPr lvl="1"/>
            <a:r>
              <a:rPr lang="en-US" dirty="0" smtClean="0"/>
              <a:t>Superscalar</a:t>
            </a:r>
          </a:p>
          <a:p>
            <a:pPr lvl="1"/>
            <a:r>
              <a:rPr lang="en-US" dirty="0" smtClean="0"/>
              <a:t>Out-of-order execution</a:t>
            </a:r>
          </a:p>
          <a:p>
            <a:pPr lvl="1"/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D821F-7123-A340-85E7-7185B12850EE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 and ISA Design</a:t>
            </a:r>
            <a:endParaRPr lang="en-AU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6673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MIPS</a:t>
            </a:r>
            <a:r>
              <a:rPr lang="en-US" dirty="0" smtClean="0"/>
              <a:t> Instruction Set designed </a:t>
            </a:r>
            <a:r>
              <a:rPr lang="en-US" dirty="0"/>
              <a:t>for pipelining</a:t>
            </a:r>
          </a:p>
          <a:p>
            <a:pPr>
              <a:lnSpc>
                <a:spcPct val="90000"/>
              </a:lnSpc>
            </a:pPr>
            <a:r>
              <a:rPr lang="en-US" dirty="0"/>
              <a:t>All instructions are 32-bits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Easier to fetch and decode in one cycle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x86</a:t>
            </a:r>
            <a:r>
              <a:rPr lang="en-US" dirty="0"/>
              <a:t>: 1- to 17-byte </a:t>
            </a:r>
            <a:r>
              <a:rPr lang="en-US" dirty="0" smtClean="0"/>
              <a:t>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(x86 HW actually translates to internal RISC instructions!)</a:t>
            </a:r>
          </a:p>
          <a:p>
            <a:pPr>
              <a:lnSpc>
                <a:spcPct val="90000"/>
              </a:lnSpc>
            </a:pPr>
            <a:r>
              <a:rPr lang="en-US" dirty="0"/>
              <a:t>Few and regular instruction </a:t>
            </a:r>
            <a:r>
              <a:rPr lang="en-US" dirty="0" smtClean="0"/>
              <a:t>formats, 2 source register fields always in same place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decode and read registers in one step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Memory operands only in Loads and Stores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calculate address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stage, access memory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stage</a:t>
            </a:r>
          </a:p>
          <a:p>
            <a:pPr>
              <a:lnSpc>
                <a:spcPct val="90000"/>
              </a:lnSpc>
            </a:pPr>
            <a:r>
              <a:rPr lang="en-US" dirty="0"/>
              <a:t>Alignment of memory operands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access takes only one cycle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AC4A-699E-8641-B222-798981738F14}" type="datetime1">
              <a:rPr lang="en-US" smtClean="0"/>
              <a:pPr/>
              <a:t>11/5/10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AU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Hazards</a:t>
            </a:r>
            <a:endParaRPr lang="en-AU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ID stage of branch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BEQ, BNE in MIPS pipeline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solution Option 1: </a:t>
            </a:r>
            <a:r>
              <a:rPr lang="en-US" i="1" dirty="0" smtClean="0">
                <a:solidFill>
                  <a:srgbClr val="3366FF"/>
                </a:solidFill>
              </a:rPr>
              <a:t>Stall </a:t>
            </a:r>
            <a:r>
              <a:rPr lang="en-US" dirty="0" smtClean="0"/>
              <a:t>on every branch until have new PC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Would add 2 bubbles/clock cycles for every Branch! (~ 20% of instructions executed)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929-4074-654E-984D-C5725C11C361}" type="datetime1">
              <a:rPr lang="en-US" smtClean="0"/>
              <a:pPr/>
              <a:t>11/5/10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=&gt; 2 bubbles/clocks</a:t>
            </a:r>
            <a:endParaRPr lang="en-US" dirty="0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917575" y="6189663"/>
            <a:ext cx="736419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EB80A"/>
                </a:solidFill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179513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</a:t>
            </a:r>
            <a:endParaRPr lang="en-US" dirty="0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chemeClr val="accent1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This means that branches are idle in Stages 3, 4 and 5.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Clock Cycle Stall</a:t>
            </a:r>
            <a:endParaRPr lang="en-US" dirty="0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96000"/>
            <a:ext cx="71333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EB80A"/>
                </a:solidFill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0938" y="1116058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8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2: </a:t>
            </a:r>
            <a:r>
              <a:rPr lang="en-US" i="1" dirty="0" smtClean="0">
                <a:solidFill>
                  <a:srgbClr val="3366FF"/>
                </a:solidFill>
              </a:rPr>
              <a:t>Predict </a:t>
            </a:r>
            <a:r>
              <a:rPr lang="en-US" dirty="0" smtClean="0"/>
              <a:t>outcome of a branch, </a:t>
            </a:r>
            <a:r>
              <a:rPr lang="en-US" dirty="0" err="1" smtClean="0"/>
              <a:t>fixup</a:t>
            </a:r>
            <a:r>
              <a:rPr lang="en-US" dirty="0" smtClean="0"/>
              <a:t> if guess wrong </a:t>
            </a:r>
          </a:p>
          <a:p>
            <a:pPr lvl="1"/>
            <a:r>
              <a:rPr lang="en-US" dirty="0" smtClean="0"/>
              <a:t>Must cancel all instructions in pipeline that depended on guess that was wrong</a:t>
            </a:r>
          </a:p>
          <a:p>
            <a:r>
              <a:rPr lang="en-US" dirty="0" smtClean="0"/>
              <a:t>Simplest hardware if predict all branches NOT taken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AFEB-FA00-5A43-A205-7BDFF8D3ABEE}" type="datetime1">
              <a:rPr lang="en-US" smtClean="0"/>
              <a:pPr/>
              <a:t>11/5/10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20626</TotalTime>
  <Words>3055</Words>
  <Application>Microsoft Macintosh PowerPoint</Application>
  <PresentationFormat>On-screen Show (4:3)</PresentationFormat>
  <Paragraphs>851</Paragraphs>
  <Slides>37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CS 61C: Great Ideas in Computer Architecture (Machine Structures) Instruction Level Parallelism</vt:lpstr>
      <vt:lpstr>Agenda</vt:lpstr>
      <vt:lpstr>Review</vt:lpstr>
      <vt:lpstr>Pipelining and ISA Design</vt:lpstr>
      <vt:lpstr>Control Hazards</vt:lpstr>
      <vt:lpstr>Stall =&gt; 2 bubbles/clocks</vt:lpstr>
      <vt:lpstr>Control Hazard: Branching</vt:lpstr>
      <vt:lpstr>One Clock Cycle Stall</vt:lpstr>
      <vt:lpstr>Control Hazards</vt:lpstr>
      <vt:lpstr>Control Hazard: Branching</vt:lpstr>
      <vt:lpstr>Control Hazard: Branching</vt:lpstr>
      <vt:lpstr>Example: Nondelayed vs. Delayed Branch</vt:lpstr>
      <vt:lpstr>Delayed Branch/Jump and MIPS ISA?</vt:lpstr>
      <vt:lpstr>Agenda</vt:lpstr>
      <vt:lpstr>Administrivia</vt:lpstr>
      <vt:lpstr>Computers in the News</vt:lpstr>
      <vt:lpstr>Greater Instruction-Level Parallelism (ILP)</vt:lpstr>
      <vt:lpstr>Multiple Issue</vt:lpstr>
      <vt:lpstr>Superscalar Laundry: Parallel per stage</vt:lpstr>
      <vt:lpstr>Pipeline Depth and Issue Width</vt:lpstr>
      <vt:lpstr>Pipeline Depth and Issue Width</vt:lpstr>
      <vt:lpstr>Static Multiple Issue</vt:lpstr>
      <vt:lpstr>Scheduling Static Multiple Issue</vt:lpstr>
      <vt:lpstr>MIPS with Static Dual Issue</vt:lpstr>
      <vt:lpstr>Hazards in the Dual-Issue MIPS</vt:lpstr>
      <vt:lpstr>Scheduling Example</vt:lpstr>
      <vt:lpstr>Loop Unrolling</vt:lpstr>
      <vt:lpstr>Loop Unrolling Example</vt:lpstr>
      <vt:lpstr>Dynamic Multiple Issue</vt:lpstr>
      <vt:lpstr>Dynamic Pipeline Scheduling</vt:lpstr>
      <vt:lpstr>Why Do Dynamic Scheduling?</vt:lpstr>
      <vt:lpstr>Speculation</vt:lpstr>
      <vt:lpstr>Pipeline Hazard: Matching socks in later load</vt:lpstr>
      <vt:lpstr>Out-of-Order Laundry: Don’t Wait</vt:lpstr>
      <vt:lpstr>Out Of Order Intel</vt:lpstr>
      <vt:lpstr>Does Multiple Issue Work?</vt:lpstr>
      <vt:lpstr>“And in Conclusion..”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David Patterson</cp:lastModifiedBy>
  <cp:revision>216</cp:revision>
  <cp:lastPrinted>2010-11-05T13:29:29Z</cp:lastPrinted>
  <dcterms:created xsi:type="dcterms:W3CDTF">2010-11-05T12:17:53Z</dcterms:created>
  <dcterms:modified xsi:type="dcterms:W3CDTF">2010-11-05T13:29:39Z</dcterms:modified>
</cp:coreProperties>
</file>