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letter"/>
  <p:notesSz cx="7023100" cy="9309100"/>
  <p:defaultTextStyle>
    <a:defPPr>
      <a:defRPr lang="en-US"/>
    </a:defPPr>
    <a:lvl1pPr algn="l" rtl="0" fontAlgn="base">
      <a:spcBef>
        <a:spcPct val="0"/>
      </a:spcBef>
      <a:spcAft>
        <a:spcPct val="0"/>
      </a:spcAft>
      <a:defRPr sz="25600" kern="1200">
        <a:solidFill>
          <a:schemeClr val="accent1"/>
        </a:solidFill>
        <a:latin typeface="Helvetica" charset="0"/>
        <a:ea typeface="ＭＳ Ｐゴシック" pitchFamily="34" charset="-128"/>
        <a:cs typeface="+mn-cs"/>
      </a:defRPr>
    </a:lvl1pPr>
    <a:lvl2pPr marL="457200" algn="l" rtl="0" fontAlgn="base">
      <a:spcBef>
        <a:spcPct val="0"/>
      </a:spcBef>
      <a:spcAft>
        <a:spcPct val="0"/>
      </a:spcAft>
      <a:defRPr sz="25600" kern="1200">
        <a:solidFill>
          <a:schemeClr val="accent1"/>
        </a:solidFill>
        <a:latin typeface="Helvetica" charset="0"/>
        <a:ea typeface="ＭＳ Ｐゴシック" pitchFamily="34" charset="-128"/>
        <a:cs typeface="+mn-cs"/>
      </a:defRPr>
    </a:lvl2pPr>
    <a:lvl3pPr marL="914400" algn="l" rtl="0" fontAlgn="base">
      <a:spcBef>
        <a:spcPct val="0"/>
      </a:spcBef>
      <a:spcAft>
        <a:spcPct val="0"/>
      </a:spcAft>
      <a:defRPr sz="25600" kern="1200">
        <a:solidFill>
          <a:schemeClr val="accent1"/>
        </a:solidFill>
        <a:latin typeface="Helvetica" charset="0"/>
        <a:ea typeface="ＭＳ Ｐゴシック" pitchFamily="34" charset="-128"/>
        <a:cs typeface="+mn-cs"/>
      </a:defRPr>
    </a:lvl3pPr>
    <a:lvl4pPr marL="1371600" algn="l" rtl="0" fontAlgn="base">
      <a:spcBef>
        <a:spcPct val="0"/>
      </a:spcBef>
      <a:spcAft>
        <a:spcPct val="0"/>
      </a:spcAft>
      <a:defRPr sz="25600" kern="1200">
        <a:solidFill>
          <a:schemeClr val="accent1"/>
        </a:solidFill>
        <a:latin typeface="Helvetica" charset="0"/>
        <a:ea typeface="ＭＳ Ｐゴシック" pitchFamily="34" charset="-128"/>
        <a:cs typeface="+mn-cs"/>
      </a:defRPr>
    </a:lvl4pPr>
    <a:lvl5pPr marL="1828800" algn="l" rtl="0" fontAlgn="base">
      <a:spcBef>
        <a:spcPct val="0"/>
      </a:spcBef>
      <a:spcAft>
        <a:spcPct val="0"/>
      </a:spcAft>
      <a:defRPr sz="25600" kern="1200">
        <a:solidFill>
          <a:schemeClr val="accent1"/>
        </a:solidFill>
        <a:latin typeface="Helvetica" charset="0"/>
        <a:ea typeface="ＭＳ Ｐゴシック" pitchFamily="34" charset="-128"/>
        <a:cs typeface="+mn-cs"/>
      </a:defRPr>
    </a:lvl5pPr>
    <a:lvl6pPr marL="2286000" algn="l" defTabSz="914400" rtl="0" eaLnBrk="1" latinLnBrk="0" hangingPunct="1">
      <a:defRPr sz="25600" kern="1200">
        <a:solidFill>
          <a:schemeClr val="accent1"/>
        </a:solidFill>
        <a:latin typeface="Helvetica" charset="0"/>
        <a:ea typeface="ＭＳ Ｐゴシック" pitchFamily="34" charset="-128"/>
        <a:cs typeface="+mn-cs"/>
      </a:defRPr>
    </a:lvl6pPr>
    <a:lvl7pPr marL="2743200" algn="l" defTabSz="914400" rtl="0" eaLnBrk="1" latinLnBrk="0" hangingPunct="1">
      <a:defRPr sz="25600" kern="1200">
        <a:solidFill>
          <a:schemeClr val="accent1"/>
        </a:solidFill>
        <a:latin typeface="Helvetica" charset="0"/>
        <a:ea typeface="ＭＳ Ｐゴシック" pitchFamily="34" charset="-128"/>
        <a:cs typeface="+mn-cs"/>
      </a:defRPr>
    </a:lvl7pPr>
    <a:lvl8pPr marL="3200400" algn="l" defTabSz="914400" rtl="0" eaLnBrk="1" latinLnBrk="0" hangingPunct="1">
      <a:defRPr sz="25600" kern="1200">
        <a:solidFill>
          <a:schemeClr val="accent1"/>
        </a:solidFill>
        <a:latin typeface="Helvetica" charset="0"/>
        <a:ea typeface="ＭＳ Ｐゴシック" pitchFamily="34" charset="-128"/>
        <a:cs typeface="+mn-cs"/>
      </a:defRPr>
    </a:lvl8pPr>
    <a:lvl9pPr marL="3657600" algn="l" defTabSz="914400" rtl="0" eaLnBrk="1" latinLnBrk="0" hangingPunct="1">
      <a:defRPr sz="25600" kern="1200">
        <a:solidFill>
          <a:schemeClr val="accent1"/>
        </a:solidFill>
        <a:latin typeface="Helvetica"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showPr>
  <p:clrMru>
    <a:srgbClr val="67AEBD"/>
    <a:srgbClr val="91A8BE"/>
    <a:srgbClr val="FFFF2F"/>
    <a:srgbClr val="32415C"/>
    <a:srgbClr val="FB0A10"/>
    <a:srgbClr val="94F0E4"/>
    <a:srgbClr val="5771A0"/>
    <a:srgbClr val="800080"/>
    <a:srgbClr val="66FF33"/>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8222" autoAdjust="0"/>
  </p:normalViewPr>
  <p:slideViewPr>
    <p:cSldViewPr>
      <p:cViewPr varScale="1">
        <p:scale>
          <a:sx n="145" d="100"/>
          <a:sy n="145" d="100"/>
        </p:scale>
        <p:origin x="-1400" y="-112"/>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259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0259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50722" name="Rectangle 2"/>
          <p:cNvSpPr>
            <a:spLocks noGrp="1" noRot="1" noChangeAspect="1" noChangeArrowheads="1" noTextEdit="1"/>
          </p:cNvSpPr>
          <p:nvPr>
            <p:ph type="sldImg"/>
          </p:nvPr>
        </p:nvSpPr>
        <p:spPr/>
      </p:sp>
      <p:sp>
        <p:nvSpPr>
          <p:cNvPr id="195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205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2205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409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2409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614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2614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819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2819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024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3024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22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322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433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3433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253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4253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0" tIns="46659" rIns="93320" bIns="46659">
            <a:prstTxWarp prst="textNoShape">
              <a:avLst/>
            </a:prstTxWarp>
          </a:bodyPr>
          <a:lstStyle/>
          <a:p>
            <a:r>
              <a:rPr lang="en-US"/>
              <a:t>Ans: 7</a:t>
            </a:r>
          </a:p>
          <a:p>
            <a:r>
              <a:rPr lang="en-US"/>
              <a:t>Beq is the opposite (opposite of j&lt;2 is j≥2), bne is just the test (j&lt;i), and you restart the loop if either is true, so it’s an or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457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4457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464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0464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638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3638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843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384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048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4048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66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066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873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0873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078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1078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283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128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4882" name="Rectangle 2"/>
          <p:cNvSpPr>
            <a:spLocks noGrp="1" noRot="1" noChangeAspect="1" noChangeArrowheads="1"/>
          </p:cNvSpPr>
          <p:nvPr>
            <p:ph type="sldImg"/>
          </p:nvPr>
        </p:nvSpPr>
        <p:spPr bwMode="auto">
          <a:xfrm>
            <a:off x="1201738" y="596900"/>
            <a:ext cx="4637087" cy="3478213"/>
          </a:xfrm>
          <a:prstGeom prst="rect">
            <a:avLst/>
          </a:prstGeom>
          <a:solidFill>
            <a:srgbClr val="FFFFFF"/>
          </a:solidFill>
          <a:ln>
            <a:solidFill>
              <a:srgbClr val="000000"/>
            </a:solidFill>
            <a:miter lim="800000"/>
            <a:headEnd/>
            <a:tailEnd/>
          </a:ln>
        </p:spPr>
      </p:sp>
      <p:sp>
        <p:nvSpPr>
          <p:cNvPr id="1914883" name="Rectangle 3"/>
          <p:cNvSpPr>
            <a:spLocks noGrp="1" noChangeArrowheads="1"/>
          </p:cNvSpPr>
          <p:nvPr>
            <p:ph type="body" idx="1"/>
          </p:nvPr>
        </p:nvSpPr>
        <p:spPr bwMode="auto">
          <a:xfrm>
            <a:off x="528638" y="4422775"/>
            <a:ext cx="6051550" cy="418782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6930" name="Rectangle 2"/>
          <p:cNvSpPr>
            <a:spLocks noGrp="1" noRot="1" noChangeAspect="1" noChangeArrowheads="1" noTextEdit="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191693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pPr marL="209550" indent="-209550">
              <a:buFontTx/>
              <a:buAutoNum type="arabicPeriod"/>
            </a:pPr>
            <a:r>
              <a:rPr lang="en-US"/>
              <a:t>Do goto first</a:t>
            </a:r>
          </a:p>
          <a:p>
            <a:pPr marL="209550" indent="-209550">
              <a:buFontTx/>
              <a:buAutoNum type="arabicPeriod"/>
            </a:pPr>
            <a:r>
              <a:rPr lang="en-US"/>
              <a:t>Then I = I + J</a:t>
            </a:r>
          </a:p>
          <a:p>
            <a:pPr marL="209550" indent="-209550">
              <a:buFontTx/>
              <a:buAutoNum type="arabicPeriod"/>
            </a:pPr>
            <a:r>
              <a:rPr lang="en-US"/>
              <a:t>Then 1</a:t>
            </a:r>
            <a:r>
              <a:rPr lang="en-US" baseline="30000"/>
              <a:t>st</a:t>
            </a:r>
            <a:r>
              <a:rPr lang="en-US"/>
              <a:t> 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897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1897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11"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12" name="Slide Number Placeholder 2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3757529E-B9E9-4D07-A8F2-BB09529B11C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5DD7C601-209F-40D3-98BC-20DD7722DC0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96439EB9-D70F-48A7-BBA6-8132AA7C5D9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17296AFF-E97A-4074-8EFC-88FBCCD9407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B4BF27AD-C49C-4753-9BED-CCFF787B30E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21"/>
          <p:cNvSpPr>
            <a:spLocks noGrp="1"/>
          </p:cNvSpPr>
          <p:nvPr>
            <p:ph type="title"/>
          </p:nvPr>
        </p:nvSpPr>
        <p:spPr>
          <a:xfrm>
            <a:off x="457200" y="228600"/>
            <a:ext cx="8229600" cy="762000"/>
          </a:xfrm>
          <a:prstGeom prst="rect">
            <a:avLst/>
          </a:prstGeom>
        </p:spPr>
        <p:txBody>
          <a:bodyPr/>
          <a:lstStyle/>
          <a:p>
            <a:r>
              <a:rPr lang="en-US" dirty="0" smtClean="0"/>
              <a:t>Click to edit Master title style</a:t>
            </a:r>
            <a:endParaRPr lang="en-US" dirty="0"/>
          </a:p>
        </p:txBody>
      </p:sp>
      <p:sp>
        <p:nvSpPr>
          <p:cNvPr id="10" name="Rectangle 11"/>
          <p:cNvSpPr>
            <a:spLocks noChangeArrowheads="1"/>
          </p:cNvSpPr>
          <p:nvPr userDrawn="1"/>
        </p:nvSpPr>
        <p:spPr bwMode="auto">
          <a:xfrm>
            <a:off x="7245350" y="6621463"/>
            <a:ext cx="1898650" cy="236537"/>
          </a:xfrm>
          <a:prstGeom prst="rect">
            <a:avLst/>
          </a:prstGeom>
          <a:noFill/>
          <a:ln w="12700">
            <a:noFill/>
            <a:miter lim="800000"/>
            <a:headEnd/>
            <a:tailEnd/>
          </a:ln>
          <a:effectLst/>
        </p:spPr>
        <p:txBody>
          <a:bodyPr wrap="none" lIns="63500" tIns="25400" rIns="63500" bIns="25400">
            <a:spAutoFit/>
          </a:bodyPr>
          <a:lstStyle/>
          <a:p>
            <a:pPr algn="r" eaLnBrk="0" hangingPunct="0">
              <a:defRPr/>
            </a:pPr>
            <a:r>
              <a:rPr lang="en-US" sz="1200" dirty="0">
                <a:solidFill>
                  <a:schemeClr val="tx1"/>
                </a:solidFill>
                <a:latin typeface="18 VAG Rounded Light   02390"/>
                <a:ea typeface="+mn-ea"/>
              </a:rPr>
              <a:t>2010-02-01 @ Faculty Lunch</a:t>
            </a:r>
          </a:p>
        </p:txBody>
      </p:sp>
      <p:sp>
        <p:nvSpPr>
          <p:cNvPr id="11" name="Rectangle 10"/>
          <p:cNvSpPr/>
          <p:nvPr userDrawn="1"/>
        </p:nvSpPr>
        <p:spPr>
          <a:xfrm>
            <a:off x="2057400" y="6334125"/>
            <a:ext cx="5029200" cy="523875"/>
          </a:xfrm>
          <a:prstGeom prst="rect">
            <a:avLst/>
          </a:prstGeom>
        </p:spPr>
        <p:txBody>
          <a:bodyPr>
            <a:spAutoFit/>
          </a:bodyPr>
          <a:lstStyle/>
          <a:p>
            <a:pPr algn="ctr" eaLnBrk="0" hangingPunct="0"/>
            <a:r>
              <a:rPr lang="en-US" sz="1400" b="1">
                <a:solidFill>
                  <a:schemeClr val="tx1"/>
                </a:solidFill>
                <a:latin typeface="18 VAG Rounded Black   09390" charset="0"/>
              </a:rPr>
              <a:t>CS10 : The Beauty and Joy of Computing</a:t>
            </a:r>
            <a:br>
              <a:rPr lang="en-US" sz="1400" b="1">
                <a:solidFill>
                  <a:schemeClr val="tx1"/>
                </a:solidFill>
                <a:latin typeface="18 VAG Rounded Black   09390" charset="0"/>
              </a:rPr>
            </a:br>
            <a:r>
              <a:rPr lang="en-US" sz="1400" b="1">
                <a:solidFill>
                  <a:srgbClr val="FFFF00"/>
                </a:solidFill>
                <a:latin typeface="Courier New" pitchFamily="49" charset="0"/>
                <a:cs typeface="Courier New" pitchFamily="49" charset="0"/>
              </a:rPr>
              <a:t>http://inst.eecs.berkeley.edu/~cs39n/fa10/</a:t>
            </a:r>
            <a:endParaRPr lang="en-US" sz="3200">
              <a:latin typeface="Courier New" pitchFamily="49" charset="0"/>
              <a:cs typeface="Courier New" pitchFamily="49" charset="0"/>
            </a:endParaRPr>
          </a:p>
        </p:txBody>
      </p:sp>
      <p:pic>
        <p:nvPicPr>
          <p:cNvPr id="12" name="Picture 14"/>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0" y="6321898"/>
            <a:ext cx="685800" cy="536101"/>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7456432A-154C-4E40-895D-64BA6493365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54407C3D-B081-48CC-B1A5-7AD3CD21AF0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0ABA5629-1446-4C33-BC73-B73CD3C3B32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DC155539-8C0D-4B78-9F60-8CEDDE9CEC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C3D42032-9C79-42F6-B9B6-45455687F89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27"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9"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L07 Introduction to MIPS : Decisions II </a:t>
            </a:r>
            <a:r>
              <a:rPr lang="en-US" sz="1000" b="1">
                <a:solidFill>
                  <a:schemeClr val="tx1"/>
                </a:solidFill>
                <a:latin typeface="18 VAG Rounded Bold   07390"/>
              </a:rPr>
              <a:t>(</a:t>
            </a:r>
            <a:fld id="{A675322B-6B6F-8840-A2AB-2E8B2F733D1E}"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0" name="Rectangle 11"/>
          <p:cNvSpPr>
            <a:spLocks noChangeArrowheads="1"/>
          </p:cNvSpPr>
          <p:nvPr userDrawn="1"/>
        </p:nvSpPr>
        <p:spPr bwMode="auto">
          <a:xfrm>
            <a:off x="7698060" y="6651625"/>
            <a:ext cx="1449115"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Fall 2011 © UCB</a:t>
            </a:r>
          </a:p>
        </p:txBody>
      </p:sp>
      <p:pic>
        <p:nvPicPr>
          <p:cNvPr id="11" name="Picture 14"/>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72" r:id="rId12"/>
  </p:sldLayoutIdLst>
  <p:timing>
    <p:tnLst>
      <p:par>
        <p:cTn id="1" dur="indefinite" restart="never" nodeType="tmRoot"/>
      </p:par>
    </p:tnLst>
  </p:timing>
  <p:txStyles>
    <p:titleStyle>
      <a:lvl1pPr algn="l" rtl="0" eaLnBrk="0" fontAlgn="base" hangingPunct="0">
        <a:spcBef>
          <a:spcPct val="0"/>
        </a:spcBef>
        <a:spcAft>
          <a:spcPct val="0"/>
        </a:spcAft>
        <a:defRPr sz="400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2pPr>
      <a:lvl3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3pPr>
      <a:lvl4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4pPr>
      <a:lvl5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18 VAG Rounded Thin   55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2" charset="2"/>
        <a:buChar char=""/>
        <a:defRPr sz="2600" kern="1200">
          <a:solidFill>
            <a:srgbClr val="FFE39D"/>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18" charset="2"/>
        <a:buChar char=""/>
        <a:defRPr sz="2400" kern="1200">
          <a:solidFill>
            <a:srgbClr val="A7D6FF"/>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18" charset="2"/>
        <a:buChar char=""/>
        <a:defRPr sz="220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76170"/>
            <a:ext cx="7162800" cy="2771835"/>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18 VAG Rounded Bold   07390"/>
              </a:rPr>
              <a:t>inst.eecs.berkeley.edu/~cs61c</a:t>
            </a:r>
            <a:r>
              <a:rPr lang="en-US" sz="3200" b="1" dirty="0">
                <a:solidFill>
                  <a:schemeClr val="bg2"/>
                </a:solidFill>
                <a:latin typeface="18 VAG Rounded Bold   07390"/>
              </a:rPr>
              <a:t> </a:t>
            </a:r>
            <a:r>
              <a:rPr lang="en-US" sz="3200" b="1" dirty="0">
                <a:solidFill>
                  <a:schemeClr val="accent2"/>
                </a:solidFill>
                <a:latin typeface="18 VAG Rounded Bold   07390"/>
              </a:rPr>
              <a:t/>
            </a:r>
            <a:br>
              <a:rPr lang="en-US" sz="3200" b="1" dirty="0">
                <a:solidFill>
                  <a:schemeClr val="accent2"/>
                </a:solidFill>
                <a:latin typeface="18 VAG Rounded Bold   07390"/>
              </a:rPr>
            </a:br>
            <a:r>
              <a:rPr lang="en-US" sz="3600" b="1" dirty="0">
                <a:solidFill>
                  <a:schemeClr val="tx2"/>
                </a:solidFill>
                <a:latin typeface="18 VAG Rounded Bold   07390"/>
              </a:rPr>
              <a:t>UCB CS61C : Machine Structures</a:t>
            </a:r>
            <a:r>
              <a:rPr lang="en-US" sz="3200" b="1" dirty="0">
                <a:solidFill>
                  <a:schemeClr val="tx2"/>
                </a:solidFill>
                <a:latin typeface="18 VAG Rounded Bold   07390"/>
              </a:rPr>
              <a:t/>
            </a:r>
            <a:br>
              <a:rPr lang="en-US" sz="3200" b="1" dirty="0">
                <a:solidFill>
                  <a:schemeClr val="tx2"/>
                </a:solidFill>
                <a:latin typeface="18 VAG Rounded Bold   07390"/>
              </a:rPr>
            </a:br>
            <a:r>
              <a:rPr lang="en-US" sz="3200" b="1" dirty="0">
                <a:solidFill>
                  <a:schemeClr val="tx2"/>
                </a:solidFill>
                <a:latin typeface="18 VAG Rounded Bold   07390"/>
              </a:rPr>
              <a:t/>
            </a:r>
            <a:br>
              <a:rPr lang="en-US" sz="3200" b="1" dirty="0">
                <a:solidFill>
                  <a:schemeClr val="tx2"/>
                </a:solidFill>
                <a:latin typeface="18 VAG Rounded Bold   07390"/>
              </a:rPr>
            </a:br>
            <a:r>
              <a:rPr lang="en-US" sz="3200" b="1" dirty="0">
                <a:solidFill>
                  <a:schemeClr val="tx2"/>
                </a:solidFill>
                <a:latin typeface="18 VAG Rounded Bold   07390"/>
              </a:rPr>
              <a:t> </a:t>
            </a:r>
            <a:r>
              <a:rPr lang="en-US" sz="3200" b="1" dirty="0">
                <a:latin typeface="18 VAG Rounded Bold   07390"/>
              </a:rPr>
              <a:t>Lecture</a:t>
            </a:r>
            <a:r>
              <a:rPr lang="en-US" sz="3200" b="1" dirty="0" smtClean="0">
                <a:latin typeface="18 VAG Rounded Bold   07390"/>
              </a:rPr>
              <a:t> 07</a:t>
            </a:r>
            <a:br>
              <a:rPr lang="en-US" sz="3200" b="1" dirty="0" smtClean="0">
                <a:latin typeface="18 VAG Rounded Bold   07390"/>
              </a:rPr>
            </a:br>
            <a:r>
              <a:rPr lang="en-US" sz="3200" b="1" dirty="0">
                <a:latin typeface="18 VAG Rounded Bold   07390"/>
              </a:rPr>
              <a:t>Introduction to MIPS : </a:t>
            </a:r>
            <a:r>
              <a:rPr lang="en-US" sz="3200" b="1" dirty="0" smtClean="0">
                <a:latin typeface="18 VAG Rounded Bold   07390"/>
              </a:rPr>
              <a:t>Decisions II</a:t>
            </a:r>
            <a:r>
              <a:rPr lang="en-US" sz="3200" b="1" dirty="0" smtClean="0">
                <a:solidFill>
                  <a:schemeClr val="tx2"/>
                </a:solidFill>
                <a:latin typeface="18 VAG Rounded Bold   07390"/>
              </a:rPr>
              <a:t/>
            </a:r>
            <a:br>
              <a:rPr lang="en-US" sz="3200" b="1" dirty="0" smtClean="0">
                <a:solidFill>
                  <a:schemeClr val="tx2"/>
                </a:solidFill>
                <a:latin typeface="18 VAG Rounded Bold   07390"/>
              </a:rPr>
            </a:br>
            <a:r>
              <a:rPr lang="en-US" sz="3200" b="1" dirty="0">
                <a:solidFill>
                  <a:schemeClr val="tx2"/>
                </a:solidFill>
                <a:latin typeface="18 VAG Rounded Bold   07390"/>
              </a:rPr>
              <a:t/>
            </a:r>
            <a:br>
              <a:rPr lang="en-US" sz="3200" b="1" dirty="0">
                <a:solidFill>
                  <a:schemeClr val="tx2"/>
                </a:solidFill>
                <a:latin typeface="18 VAG Rounded Bold   07390"/>
              </a:rPr>
            </a:br>
            <a:r>
              <a:rPr lang="en-US" sz="3200" b="1" dirty="0">
                <a:solidFill>
                  <a:schemeClr val="tx2"/>
                </a:solidFill>
                <a:latin typeface="18 VAG Rounded Bold   07390"/>
              </a:rPr>
              <a:t> </a:t>
            </a:r>
            <a:r>
              <a:rPr lang="en-US" sz="3200" b="1" dirty="0">
                <a:solidFill>
                  <a:schemeClr val="tx1"/>
                </a:solidFill>
                <a:latin typeface="18 VAG Rounded Bold   07390"/>
              </a:rPr>
              <a:t>2011-09-12</a:t>
            </a:r>
          </a:p>
        </p:txBody>
      </p:sp>
      <p:sp>
        <p:nvSpPr>
          <p:cNvPr id="48" name="Title 47"/>
          <p:cNvSpPr>
            <a:spLocks noGrp="1"/>
          </p:cNvSpPr>
          <p:nvPr>
            <p:ph type="ctrTitle"/>
          </p:nvPr>
        </p:nvSpPr>
        <p:spPr>
          <a:xfrm>
            <a:off x="609600" y="3505200"/>
            <a:ext cx="5486400" cy="609600"/>
          </a:xfrm>
        </p:spPr>
        <p:txBody>
          <a:bodyPr/>
          <a:lstStyle/>
          <a:p>
            <a:pPr eaLnBrk="1" fontAlgn="auto" hangingPunct="1">
              <a:spcAft>
                <a:spcPts val="0"/>
              </a:spcAft>
              <a:defRPr/>
            </a:pPr>
            <a:r>
              <a:rPr lang="en-US" sz="2700" dirty="0" smtClean="0">
                <a:solidFill>
                  <a:srgbClr val="FFFF00"/>
                </a:solidFill>
                <a:ea typeface="+mj-ea"/>
                <a:cs typeface="+mj-cs"/>
              </a:rPr>
              <a:t>Kinect? Your body is antenna!</a:t>
            </a:r>
            <a:endParaRPr lang="en-US" sz="2700" dirty="0">
              <a:solidFill>
                <a:srgbClr val="FFFF00"/>
              </a:solidFill>
              <a:ea typeface="+mj-ea"/>
              <a:cs typeface="+mj-cs"/>
            </a:endParaRPr>
          </a:p>
        </p:txBody>
      </p:sp>
      <p:sp>
        <p:nvSpPr>
          <p:cNvPr id="15365" name="Subtitle 48"/>
          <p:cNvSpPr>
            <a:spLocks noGrp="1"/>
          </p:cNvSpPr>
          <p:nvPr>
            <p:ph type="subTitle" idx="1"/>
          </p:nvPr>
        </p:nvSpPr>
        <p:spPr>
          <a:xfrm>
            <a:off x="609600" y="4038600"/>
            <a:ext cx="5257800" cy="2286000"/>
          </a:xfrm>
        </p:spPr>
        <p:txBody>
          <a:bodyPr anchor="t"/>
          <a:lstStyle/>
          <a:p>
            <a:pPr eaLnBrk="1" hangingPunct="1">
              <a:spcBef>
                <a:spcPct val="0"/>
              </a:spcBef>
            </a:pPr>
            <a:r>
              <a:rPr lang="en-US" dirty="0" smtClean="0">
                <a:ea typeface="ＭＳ Ｐゴシック" pitchFamily="-65" charset="-128"/>
                <a:cs typeface="ＭＳ Ｐゴシック" pitchFamily="-65" charset="-128"/>
              </a:rPr>
              <a:t>Researchers at Microsoft and UW are working on a system that uses the fact that your body can act as an antenna and notes how ambient electric fields change to figure out what your position or motion was.  The idea is you don’t need a camera or Wiimote to interact with it!</a:t>
            </a:r>
          </a:p>
        </p:txBody>
      </p:sp>
      <p:sp>
        <p:nvSpPr>
          <p:cNvPr id="51" name="TextBox 50"/>
          <p:cNvSpPr txBox="1"/>
          <p:nvPr/>
        </p:nvSpPr>
        <p:spPr>
          <a:xfrm>
            <a:off x="304800" y="2438400"/>
            <a:ext cx="1752600" cy="1015663"/>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0" y="6096000"/>
            <a:ext cx="91440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400" b="1" dirty="0" err="1">
                <a:latin typeface="Courier New" pitchFamily="-65" charset="0"/>
                <a:ea typeface="Courier New" pitchFamily="-65" charset="0"/>
                <a:cs typeface="Courier New" pitchFamily="-65" charset="0"/>
              </a:rPr>
              <a:t>www.nytimes.com/2011/09/11/business/using-gestures-to-control-electronic-devices.html</a:t>
            </a:r>
            <a:endParaRPr lang="en-US" sz="2400" b="1" dirty="0">
              <a:latin typeface="Courier New" pitchFamily="-65" charset="0"/>
              <a:ea typeface="Courier New" pitchFamily="-65" charset="0"/>
              <a:cs typeface="Courier New" pitchFamily="-65" charset="0"/>
            </a:endParaRPr>
          </a:p>
        </p:txBody>
      </p:sp>
      <p:sp>
        <p:nvSpPr>
          <p:cNvPr id="54" name="Oval 53"/>
          <p:cNvSpPr/>
          <p:nvPr/>
        </p:nvSpPr>
        <p:spPr>
          <a:xfrm>
            <a:off x="5791200" y="5638800"/>
            <a:ext cx="3225803" cy="624348"/>
          </a:xfrm>
          <a:prstGeom prst="ellipse">
            <a:avLst/>
          </a:prstGeom>
          <a:solidFill>
            <a:schemeClr val="bg1">
              <a:alpha val="17000"/>
            </a:schemeClr>
          </a:solidFill>
          <a:ln>
            <a:noFill/>
          </a:ln>
          <a:effectLst>
            <a:softEdge rad="1651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2" name="TextBox 11"/>
          <p:cNvSpPr txBox="1"/>
          <p:nvPr/>
        </p:nvSpPr>
        <p:spPr>
          <a:xfrm>
            <a:off x="6934200" y="2209800"/>
            <a:ext cx="1981200" cy="58477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US" sz="1600" dirty="0">
                <a:solidFill>
                  <a:schemeClr val="bg1"/>
                </a:solidFill>
                <a:latin typeface="18 VAG Rounded Thin   55390"/>
                <a:cs typeface="T VAG Rounded Thin"/>
              </a:rPr>
              <a:t>Hello to </a:t>
            </a:r>
            <a:r>
              <a:rPr lang="en-US" sz="1600" b="1" dirty="0">
                <a:solidFill>
                  <a:schemeClr val="bg1"/>
                </a:solidFill>
                <a:latin typeface="18 VAG Rounded Thin   55390"/>
                <a:cs typeface="T VAG Rounded Thin"/>
              </a:rPr>
              <a:t>Dr Mauro Sgarzi </a:t>
            </a:r>
            <a:r>
              <a:rPr lang="en-US" sz="1600" dirty="0">
                <a:solidFill>
                  <a:schemeClr val="bg1"/>
                </a:solidFill>
                <a:latin typeface="18 VAG Rounded Thin   55390"/>
                <a:cs typeface="T VAG Rounded Thin"/>
              </a:rPr>
              <a:t>from </a:t>
            </a:r>
            <a:r>
              <a:rPr lang="en-US" sz="1600" b="1" dirty="0">
                <a:solidFill>
                  <a:schemeClr val="bg1"/>
                </a:solidFill>
                <a:latin typeface="18 VAG Rounded Thin   55390"/>
                <a:cs typeface="T VAG Rounded Thin"/>
              </a:rPr>
              <a:t>Italy!!</a:t>
            </a:r>
          </a:p>
        </p:txBody>
      </p:sp>
      <p:pic>
        <p:nvPicPr>
          <p:cNvPr id="10" name="Picture 9"/>
          <p:cNvPicPr>
            <a:picLocks noChangeAspect="1"/>
          </p:cNvPicPr>
          <p:nvPr/>
        </p:nvPicPr>
        <p:blipFill>
          <a:blip r:embed="rId3"/>
          <a:stretch>
            <a:fillRect/>
          </a:stretch>
        </p:blipFill>
        <p:spPr>
          <a:xfrm>
            <a:off x="6172200" y="3048000"/>
            <a:ext cx="2413000" cy="2578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7954" name="Rectangle 2"/>
          <p:cNvSpPr>
            <a:spLocks noGrp="1" noChangeArrowheads="1"/>
          </p:cNvSpPr>
          <p:nvPr>
            <p:ph type="title"/>
          </p:nvPr>
        </p:nvSpPr>
        <p:spPr/>
        <p:txBody>
          <a:bodyPr/>
          <a:lstStyle/>
          <a:p>
            <a:r>
              <a:rPr lang="en-US" smtClean="0"/>
              <a:t>Loops in C/Assembly (3/3)</a:t>
            </a:r>
            <a:endParaRPr lang="en-US" dirty="0"/>
          </a:p>
        </p:txBody>
      </p:sp>
      <p:sp>
        <p:nvSpPr>
          <p:cNvPr id="1917955" name="Rectangle 3"/>
          <p:cNvSpPr>
            <a:spLocks noGrp="1" noChangeArrowheads="1"/>
          </p:cNvSpPr>
          <p:nvPr>
            <p:ph type="body" idx="1"/>
          </p:nvPr>
        </p:nvSpPr>
        <p:spPr/>
        <p:txBody>
          <a:bodyPr/>
          <a:lstStyle/>
          <a:p>
            <a:r>
              <a:rPr lang="en-US" dirty="0" smtClean="0"/>
              <a:t>There are three types of loops in C:</a:t>
            </a:r>
          </a:p>
          <a:p>
            <a:pPr lvl="1"/>
            <a:r>
              <a:rPr lang="en-US" b="1" dirty="0" smtClean="0">
                <a:solidFill>
                  <a:schemeClr val="accent2"/>
                </a:solidFill>
                <a:latin typeface="Courier New"/>
                <a:cs typeface="Courier New"/>
              </a:rPr>
              <a:t>while</a:t>
            </a:r>
          </a:p>
          <a:p>
            <a:pPr lvl="1"/>
            <a:r>
              <a:rPr lang="en-US" b="1" dirty="0" smtClean="0">
                <a:solidFill>
                  <a:schemeClr val="accent2"/>
                </a:solidFill>
                <a:latin typeface="Courier New"/>
                <a:cs typeface="Courier New"/>
              </a:rPr>
              <a:t>do … while</a:t>
            </a:r>
          </a:p>
          <a:p>
            <a:pPr lvl="1"/>
            <a:r>
              <a:rPr lang="en-US" b="1" dirty="0" smtClean="0">
                <a:solidFill>
                  <a:schemeClr val="accent2"/>
                </a:solidFill>
                <a:latin typeface="Courier New"/>
                <a:cs typeface="Courier New"/>
              </a:rPr>
              <a:t>for</a:t>
            </a:r>
          </a:p>
          <a:p>
            <a:r>
              <a:rPr lang="en-US" dirty="0" smtClean="0"/>
              <a:t>Each can be rewritten as either of the other two, so the method used in the previous example can be applied to these loops as well.</a:t>
            </a:r>
          </a:p>
          <a:p>
            <a:r>
              <a:rPr lang="en-US" dirty="0" smtClean="0"/>
              <a:t>Key Concept: Though there are multiple ways of writing a loop in MIPS, the key to decision-making is conditional branch</a:t>
            </a:r>
            <a:endParaRPr lang="en-US"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0002" name="Rectangle 2"/>
          <p:cNvSpPr>
            <a:spLocks noGrp="1" noChangeArrowheads="1"/>
          </p:cNvSpPr>
          <p:nvPr>
            <p:ph type="title"/>
          </p:nvPr>
        </p:nvSpPr>
        <p:spPr/>
        <p:txBody>
          <a:bodyPr/>
          <a:lstStyle/>
          <a:p>
            <a:r>
              <a:rPr lang="en-US" dirty="0" err="1" smtClean="0"/>
              <a:t>Administrivia</a:t>
            </a:r>
            <a:endParaRPr lang="en-US" dirty="0"/>
          </a:p>
        </p:txBody>
      </p:sp>
      <p:sp>
        <p:nvSpPr>
          <p:cNvPr id="1920003" name="Rectangle 3"/>
          <p:cNvSpPr>
            <a:spLocks noGrp="1" noChangeArrowheads="1"/>
          </p:cNvSpPr>
          <p:nvPr>
            <p:ph type="body" idx="1"/>
          </p:nvPr>
        </p:nvSpPr>
        <p:spPr/>
        <p:txBody>
          <a:bodyPr/>
          <a:lstStyle/>
          <a:p>
            <a:r>
              <a:rPr lang="en-US" sz="2800" dirty="0" smtClean="0"/>
              <a:t>The schedule through week 7 has been determined</a:t>
            </a:r>
          </a:p>
          <a:p>
            <a:pPr lvl="1"/>
            <a:r>
              <a:rPr lang="en-US" sz="2000" dirty="0" smtClean="0"/>
              <a:t>Midterm 7-9pm on 2011-10-06</a:t>
            </a:r>
            <a:endParaRPr lang="en-US" sz="2000" dirty="0" smtClean="0"/>
          </a:p>
          <a:p>
            <a:r>
              <a:rPr lang="en-US" sz="2800" dirty="0" smtClean="0"/>
              <a:t>Other </a:t>
            </a:r>
            <a:r>
              <a:rPr lang="en-US" sz="2800" dirty="0" err="1" smtClean="0"/>
              <a:t>administrivia</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1026" name="Rectangle 2"/>
          <p:cNvSpPr>
            <a:spLocks noGrp="1" noChangeArrowheads="1"/>
          </p:cNvSpPr>
          <p:nvPr>
            <p:ph type="title"/>
          </p:nvPr>
        </p:nvSpPr>
        <p:spPr/>
        <p:txBody>
          <a:bodyPr/>
          <a:lstStyle/>
          <a:p>
            <a:r>
              <a:rPr lang="en-US" smtClean="0"/>
              <a:t>Inequalities in MIPS (1/4)</a:t>
            </a:r>
            <a:endParaRPr lang="en-US" dirty="0"/>
          </a:p>
        </p:txBody>
      </p:sp>
      <p:sp>
        <p:nvSpPr>
          <p:cNvPr id="1921027" name="Rectangle 3"/>
          <p:cNvSpPr>
            <a:spLocks noGrp="1" noChangeArrowheads="1"/>
          </p:cNvSpPr>
          <p:nvPr>
            <p:ph type="body" idx="1"/>
          </p:nvPr>
        </p:nvSpPr>
        <p:spPr/>
        <p:txBody>
          <a:bodyPr/>
          <a:lstStyle/>
          <a:p>
            <a:r>
              <a:rPr lang="en-US" dirty="0" smtClean="0"/>
              <a:t>Until now, we’ve only tested equalities </a:t>
            </a:r>
            <a:br>
              <a:rPr lang="en-US" dirty="0" smtClean="0"/>
            </a:br>
            <a:r>
              <a:rPr lang="en-US" dirty="0" smtClean="0"/>
              <a:t>(</a:t>
            </a:r>
            <a:r>
              <a:rPr lang="en-US" b="1" dirty="0" smtClean="0">
                <a:latin typeface="Courier New"/>
                <a:cs typeface="Courier New"/>
              </a:rPr>
              <a:t>==</a:t>
            </a:r>
            <a:r>
              <a:rPr lang="en-US" dirty="0" smtClean="0">
                <a:latin typeface="Courier New"/>
                <a:cs typeface="Courier New"/>
              </a:rPr>
              <a:t> </a:t>
            </a:r>
            <a:r>
              <a:rPr lang="en-US" dirty="0" smtClean="0"/>
              <a:t>and </a:t>
            </a:r>
            <a:r>
              <a:rPr lang="en-US" b="1" dirty="0" smtClean="0">
                <a:latin typeface="Courier New"/>
                <a:cs typeface="Courier New"/>
              </a:rPr>
              <a:t>!=</a:t>
            </a:r>
            <a:r>
              <a:rPr lang="en-US" dirty="0" smtClean="0"/>
              <a:t> in C).  General programs need to test </a:t>
            </a:r>
            <a:r>
              <a:rPr lang="en-US" b="1" dirty="0" smtClean="0">
                <a:latin typeface="Courier New"/>
                <a:cs typeface="Courier New"/>
              </a:rPr>
              <a:t>&lt;</a:t>
            </a:r>
            <a:r>
              <a:rPr lang="en-US" dirty="0" smtClean="0"/>
              <a:t> and </a:t>
            </a:r>
            <a:r>
              <a:rPr lang="en-US" b="1" dirty="0" smtClean="0">
                <a:latin typeface="Courier New"/>
                <a:cs typeface="Courier New"/>
              </a:rPr>
              <a:t>&gt;</a:t>
            </a:r>
            <a:r>
              <a:rPr lang="en-US" dirty="0" smtClean="0"/>
              <a:t> as well.</a:t>
            </a:r>
          </a:p>
          <a:p>
            <a:r>
              <a:rPr lang="en-US" dirty="0" smtClean="0"/>
              <a:t>Introduce MIPS Inequality Instruction:</a:t>
            </a:r>
          </a:p>
          <a:p>
            <a:pPr lvl="1"/>
            <a:r>
              <a:rPr lang="en-US" dirty="0" smtClean="0"/>
              <a:t>“Set on Less Than”</a:t>
            </a:r>
          </a:p>
          <a:p>
            <a:pPr lvl="1"/>
            <a:r>
              <a:rPr lang="en-US" dirty="0" smtClean="0"/>
              <a:t>Syntax:         </a:t>
            </a:r>
            <a:r>
              <a:rPr lang="en-US" b="1" dirty="0" err="1" smtClean="0">
                <a:solidFill>
                  <a:schemeClr val="accent2"/>
                </a:solidFill>
                <a:latin typeface="Courier New"/>
                <a:cs typeface="Courier New"/>
              </a:rPr>
              <a:t>slt</a:t>
            </a:r>
            <a:r>
              <a:rPr lang="en-US" b="1" dirty="0" smtClean="0">
                <a:solidFill>
                  <a:schemeClr val="accent2"/>
                </a:solidFill>
                <a:latin typeface="Courier New"/>
                <a:cs typeface="Courier New"/>
              </a:rPr>
              <a:t> reg1,reg2,reg3</a:t>
            </a:r>
          </a:p>
          <a:p>
            <a:pPr lvl="1"/>
            <a:r>
              <a:rPr lang="en-US" dirty="0" smtClean="0"/>
              <a:t>Meaning:</a:t>
            </a:r>
          </a:p>
          <a:p>
            <a:pPr lvl="1">
              <a:buNone/>
            </a:pPr>
            <a:r>
              <a:rPr lang="en-US" dirty="0" smtClean="0"/>
              <a:t>		</a:t>
            </a:r>
            <a:r>
              <a:rPr lang="en-US" b="1" dirty="0" smtClean="0">
                <a:solidFill>
                  <a:schemeClr val="accent2"/>
                </a:solidFill>
                <a:latin typeface="Courier New"/>
                <a:cs typeface="Courier New"/>
              </a:rPr>
              <a:t>if (reg2 &lt; reg3) </a:t>
            </a:r>
            <a:br>
              <a:rPr lang="en-US" b="1" dirty="0" smtClean="0">
                <a:solidFill>
                  <a:schemeClr val="accent2"/>
                </a:solidFill>
                <a:latin typeface="Courier New"/>
                <a:cs typeface="Courier New"/>
              </a:rPr>
            </a:br>
            <a:r>
              <a:rPr lang="en-US" b="1" dirty="0" smtClean="0">
                <a:solidFill>
                  <a:schemeClr val="accent2"/>
                </a:solidFill>
                <a:latin typeface="Courier New"/>
                <a:cs typeface="Courier New"/>
              </a:rPr>
              <a:t>		reg1 = 1; </a:t>
            </a:r>
            <a:br>
              <a:rPr lang="en-US" b="1" dirty="0" smtClean="0">
                <a:solidFill>
                  <a:schemeClr val="accent2"/>
                </a:solidFill>
                <a:latin typeface="Courier New"/>
                <a:cs typeface="Courier New"/>
              </a:rPr>
            </a:br>
            <a:r>
              <a:rPr lang="en-US" b="1" dirty="0" smtClean="0">
                <a:solidFill>
                  <a:schemeClr val="accent2"/>
                </a:solidFill>
                <a:latin typeface="Courier New"/>
                <a:cs typeface="Courier New"/>
              </a:rPr>
              <a:t>	else reg1 = 0; </a:t>
            </a:r>
          </a:p>
          <a:p>
            <a:pPr lvl="1">
              <a:buNone/>
            </a:pPr>
            <a:r>
              <a:rPr lang="en-US" dirty="0" smtClean="0"/>
              <a:t>    “set” means “change to 1”, </a:t>
            </a:r>
            <a:br>
              <a:rPr lang="en-US" dirty="0" smtClean="0"/>
            </a:br>
            <a:r>
              <a:rPr lang="en-US" dirty="0" smtClean="0"/>
              <a:t>“reset” means “change to 0”.</a:t>
            </a:r>
            <a:endParaRPr lang="en-US" dirty="0"/>
          </a:p>
        </p:txBody>
      </p:sp>
      <p:sp>
        <p:nvSpPr>
          <p:cNvPr id="1921028" name="Rectangle 4"/>
          <p:cNvSpPr>
            <a:spLocks noChangeArrowheads="1"/>
          </p:cNvSpPr>
          <p:nvPr/>
        </p:nvSpPr>
        <p:spPr bwMode="auto">
          <a:xfrm>
            <a:off x="2895600" y="3962400"/>
            <a:ext cx="4063282" cy="461665"/>
          </a:xfrm>
          <a:prstGeom prst="rect">
            <a:avLst/>
          </a:prstGeom>
          <a:noFill/>
          <a:ln w="12700">
            <a:noFill/>
            <a:miter lim="800000"/>
            <a:headEnd/>
            <a:tailEnd/>
          </a:ln>
          <a:effectLst/>
        </p:spPr>
        <p:txBody>
          <a:bodyPr wrap="none">
            <a:prstTxWarp prst="textNoShape">
              <a:avLst/>
            </a:prstTxWarp>
            <a:spAutoFit/>
          </a:bodyPr>
          <a:lstStyle/>
          <a:p>
            <a:r>
              <a:rPr lang="en-US" sz="2400" b="1" dirty="0">
                <a:latin typeface="Courier New" pitchFamily="-65" charset="0"/>
              </a:rPr>
              <a:t>reg1 = (reg2 &lt; reg3);</a:t>
            </a:r>
          </a:p>
        </p:txBody>
      </p:sp>
      <p:sp>
        <p:nvSpPr>
          <p:cNvPr id="1921029" name="Rectangle 5"/>
          <p:cNvSpPr>
            <a:spLocks noChangeArrowheads="1"/>
          </p:cNvSpPr>
          <p:nvPr/>
        </p:nvSpPr>
        <p:spPr bwMode="auto">
          <a:xfrm>
            <a:off x="1223962" y="4495800"/>
            <a:ext cx="3581400" cy="1219200"/>
          </a:xfrm>
          <a:prstGeom prst="rect">
            <a:avLst/>
          </a:prstGeom>
          <a:noFill/>
          <a:ln w="12700">
            <a:solidFill>
              <a:schemeClr val="tx1"/>
            </a:solidFill>
            <a:miter lim="800000"/>
            <a:headEnd/>
            <a:tailEnd/>
          </a:ln>
          <a:effectLst/>
        </p:spPr>
        <p:txBody>
          <a:bodyPr wrap="none" anchor="ctr">
            <a:prstTxWarp prst="textNoShape">
              <a:avLst/>
            </a:prstTxWarp>
            <a:spAutoFit/>
          </a:bodyPr>
          <a:lstStyle/>
          <a:p>
            <a:endParaRPr lang="en-US"/>
          </a:p>
        </p:txBody>
      </p:sp>
      <p:sp>
        <p:nvSpPr>
          <p:cNvPr id="1921030" name="AutoShape 6"/>
          <p:cNvSpPr>
            <a:spLocks noChangeArrowheads="1"/>
          </p:cNvSpPr>
          <p:nvPr/>
        </p:nvSpPr>
        <p:spPr bwMode="auto">
          <a:xfrm>
            <a:off x="4818005" y="4585854"/>
            <a:ext cx="2689441" cy="1039356"/>
          </a:xfrm>
          <a:prstGeom prst="leftArrow">
            <a:avLst>
              <a:gd name="adj1" fmla="val 50000"/>
              <a:gd name="adj2" fmla="val 69215"/>
            </a:avLst>
          </a:prstGeom>
          <a:noFill/>
          <a:ln w="12700">
            <a:solidFill>
              <a:schemeClr val="tx1"/>
            </a:solidFill>
            <a:miter lim="800000"/>
            <a:headEnd/>
            <a:tailEnd/>
          </a:ln>
          <a:effectLst/>
        </p:spPr>
        <p:txBody>
          <a:bodyPr wrap="none" anchor="ctr">
            <a:prstTxWarp prst="textNoShape">
              <a:avLst/>
            </a:prstTxWarp>
            <a:spAutoFit/>
          </a:bodyPr>
          <a:lstStyle/>
          <a:p>
            <a:pPr algn="ctr"/>
            <a:r>
              <a:rPr lang="en-US" sz="2800" b="1" dirty="0">
                <a:solidFill>
                  <a:schemeClr val="tx1"/>
                </a:solidFill>
                <a:latin typeface="18 VAG Rounded Bold   07390"/>
                <a:cs typeface="Corbel"/>
              </a:rPr>
              <a:t>Same 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921030"/>
                                        </p:tgtEl>
                                        <p:attrNameLst>
                                          <p:attrName>style.visibility</p:attrName>
                                        </p:attrNameLst>
                                      </p:cBhvr>
                                      <p:to>
                                        <p:strVal val="visible"/>
                                      </p:to>
                                    </p:set>
                                    <p:animEffect transition="in" filter="wipe(right)">
                                      <p:cBhvr>
                                        <p:cTn id="7" dur="500"/>
                                        <p:tgtEl>
                                          <p:spTgt spid="192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1030" grpId="0" animBg="1"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3074" name="Rectangle 2"/>
          <p:cNvSpPr>
            <a:spLocks noGrp="1" noChangeArrowheads="1"/>
          </p:cNvSpPr>
          <p:nvPr>
            <p:ph type="title"/>
          </p:nvPr>
        </p:nvSpPr>
        <p:spPr>
          <a:xfrm>
            <a:off x="611188" y="211138"/>
            <a:ext cx="6170612" cy="474662"/>
          </a:xfrm>
        </p:spPr>
        <p:txBody>
          <a:bodyPr/>
          <a:lstStyle/>
          <a:p>
            <a:r>
              <a:rPr lang="en-US" dirty="0"/>
              <a:t>Inequalities in MIPS (2/4)</a:t>
            </a:r>
          </a:p>
        </p:txBody>
      </p:sp>
      <p:sp>
        <p:nvSpPr>
          <p:cNvPr id="1923075" name="Rectangle 3"/>
          <p:cNvSpPr>
            <a:spLocks noGrp="1" noChangeArrowheads="1"/>
          </p:cNvSpPr>
          <p:nvPr>
            <p:ph type="body" idx="1"/>
          </p:nvPr>
        </p:nvSpPr>
        <p:spPr>
          <a:xfrm>
            <a:off x="533400" y="1143000"/>
            <a:ext cx="7848600" cy="4781550"/>
          </a:xfrm>
        </p:spPr>
        <p:txBody>
          <a:bodyPr/>
          <a:lstStyle/>
          <a:p>
            <a:r>
              <a:rPr lang="en-US" sz="2800" dirty="0"/>
              <a:t>How do we use this? Compile by hand</a:t>
            </a:r>
            <a:r>
              <a:rPr lang="en-US" sz="2800" dirty="0" smtClean="0"/>
              <a:t>:</a:t>
            </a:r>
            <a:br>
              <a:rPr lang="en-US" sz="2800" dirty="0" smtClean="0"/>
            </a:br>
            <a:r>
              <a:rPr lang="en-US" sz="2800" b="1" dirty="0">
                <a:solidFill>
                  <a:schemeClr val="accent2"/>
                </a:solidFill>
                <a:latin typeface="Courier New" pitchFamily="-65" charset="0"/>
              </a:rPr>
              <a:t>if (</a:t>
            </a:r>
            <a:r>
              <a:rPr lang="en-US" sz="2800" b="1" dirty="0" err="1">
                <a:solidFill>
                  <a:schemeClr val="accent2"/>
                </a:solidFill>
                <a:latin typeface="Courier New" pitchFamily="-65" charset="0"/>
              </a:rPr>
              <a:t>g</a:t>
            </a:r>
            <a:r>
              <a:rPr lang="en-US" sz="2800" b="1" dirty="0">
                <a:solidFill>
                  <a:schemeClr val="accent2"/>
                </a:solidFill>
                <a:latin typeface="Courier New" pitchFamily="-65" charset="0"/>
              </a:rPr>
              <a:t> &lt; </a:t>
            </a:r>
            <a:r>
              <a:rPr lang="en-US" sz="2800" b="1" dirty="0" err="1">
                <a:solidFill>
                  <a:schemeClr val="accent2"/>
                </a:solidFill>
                <a:latin typeface="Courier New" pitchFamily="-65" charset="0"/>
              </a:rPr>
              <a:t>h</a:t>
            </a:r>
            <a:r>
              <a:rPr lang="en-US" sz="2800" b="1" dirty="0">
                <a:solidFill>
                  <a:schemeClr val="accent2"/>
                </a:solidFill>
                <a:latin typeface="Courier New" pitchFamily="-65" charset="0"/>
              </a:rPr>
              <a:t>) </a:t>
            </a:r>
            <a:r>
              <a:rPr lang="en-US" sz="2800" b="1" dirty="0" err="1">
                <a:solidFill>
                  <a:schemeClr val="accent2"/>
                </a:solidFill>
                <a:latin typeface="Courier New" pitchFamily="-65" charset="0"/>
              </a:rPr>
              <a:t>goto</a:t>
            </a:r>
            <a:r>
              <a:rPr lang="en-US" sz="2800" b="1" dirty="0">
                <a:solidFill>
                  <a:schemeClr val="accent2"/>
                </a:solidFill>
                <a:latin typeface="Courier New" pitchFamily="-65" charset="0"/>
              </a:rPr>
              <a:t> Less;</a:t>
            </a:r>
            <a:r>
              <a:rPr lang="en-US" sz="2800" b="1" dirty="0">
                <a:latin typeface="Courier New" pitchFamily="-65" charset="0"/>
              </a:rPr>
              <a:t> </a:t>
            </a:r>
            <a:r>
              <a:rPr lang="en-US" sz="2800" b="1" dirty="0">
                <a:solidFill>
                  <a:schemeClr val="bg2"/>
                </a:solidFill>
                <a:latin typeface="Courier New" pitchFamily="-65" charset="0"/>
              </a:rPr>
              <a:t>#g:$s0</a:t>
            </a:r>
            <a:r>
              <a:rPr lang="en-US" sz="2800" b="1" dirty="0">
                <a:solidFill>
                  <a:schemeClr val="bg2"/>
                </a:solidFill>
              </a:rPr>
              <a:t>, </a:t>
            </a:r>
            <a:r>
              <a:rPr lang="en-US" sz="2800" b="1" dirty="0">
                <a:solidFill>
                  <a:schemeClr val="bg2"/>
                </a:solidFill>
                <a:latin typeface="Courier New" pitchFamily="-65" charset="0"/>
              </a:rPr>
              <a:t>h:$s1</a:t>
            </a:r>
            <a:endParaRPr lang="en-US" sz="2800" b="1" dirty="0"/>
          </a:p>
          <a:p>
            <a:r>
              <a:rPr lang="en-US" sz="2800" dirty="0"/>
              <a:t>Answer: compiled MIPS code…</a:t>
            </a:r>
            <a:endParaRPr lang="en-US" sz="2800" dirty="0">
              <a:latin typeface="Courier New" pitchFamily="-65" charset="0"/>
            </a:endParaRPr>
          </a:p>
          <a:p>
            <a:pPr>
              <a:buFont typeface="Times" pitchFamily="-65" charset="0"/>
              <a:buNone/>
            </a:pPr>
            <a:r>
              <a:rPr lang="en-US" sz="2800" dirty="0">
                <a:latin typeface="Courier New" pitchFamily="-65" charset="0"/>
              </a:rPr>
              <a:t>	</a:t>
            </a:r>
            <a:r>
              <a:rPr lang="en-US" sz="2800" b="1" dirty="0" err="1">
                <a:solidFill>
                  <a:schemeClr val="accent2"/>
                </a:solidFill>
                <a:latin typeface="Courier New" pitchFamily="-65" charset="0"/>
              </a:rPr>
              <a:t>slt</a:t>
            </a:r>
            <a:r>
              <a:rPr lang="en-US" sz="2800" b="1" dirty="0">
                <a:solidFill>
                  <a:schemeClr val="accent2"/>
                </a:solidFill>
                <a:latin typeface="Courier New" pitchFamily="-65" charset="0"/>
              </a:rPr>
              <a:t> $t0,$s0,$s1 </a:t>
            </a:r>
            <a:r>
              <a:rPr lang="en-US" sz="2800" b="1" i="1" dirty="0">
                <a:solidFill>
                  <a:schemeClr val="bg2"/>
                </a:solidFill>
                <a:latin typeface="Courier New" pitchFamily="-65" charset="0"/>
              </a:rPr>
              <a:t># $t0 = 1 if</a:t>
            </a:r>
            <a:r>
              <a:rPr lang="en-US" sz="2800" b="1" dirty="0">
                <a:solidFill>
                  <a:schemeClr val="bg2"/>
                </a:solidFill>
                <a:latin typeface="Courier New" pitchFamily="-65" charset="0"/>
              </a:rPr>
              <a:t> </a:t>
            </a:r>
            <a:r>
              <a:rPr lang="en-US" sz="2800" b="1" i="1" dirty="0" err="1">
                <a:solidFill>
                  <a:schemeClr val="bg2"/>
                </a:solidFill>
                <a:latin typeface="Courier New" pitchFamily="-65" charset="0"/>
              </a:rPr>
              <a:t>g</a:t>
            </a:r>
            <a:r>
              <a:rPr lang="en-US" sz="2800" b="1" i="1" dirty="0">
                <a:solidFill>
                  <a:schemeClr val="bg2"/>
                </a:solidFill>
                <a:latin typeface="Courier New" pitchFamily="-65" charset="0"/>
              </a:rPr>
              <a:t>&lt;</a:t>
            </a:r>
            <a:r>
              <a:rPr lang="en-US" sz="2800" b="1" i="1" dirty="0" err="1">
                <a:solidFill>
                  <a:schemeClr val="bg2"/>
                </a:solidFill>
                <a:latin typeface="Courier New" pitchFamily="-65" charset="0"/>
              </a:rPr>
              <a:t>h</a:t>
            </a:r>
            <a:r>
              <a:rPr lang="en-US" sz="2800" b="1" i="1" dirty="0">
                <a:latin typeface="Courier New" pitchFamily="-65" charset="0"/>
              </a:rPr>
              <a:t>	</a:t>
            </a:r>
            <a:br>
              <a:rPr lang="en-US" sz="2800" b="1" i="1" dirty="0">
                <a:latin typeface="Courier New" pitchFamily="-65" charset="0"/>
              </a:rPr>
            </a:br>
            <a:r>
              <a:rPr lang="en-US" sz="2800" b="1" dirty="0" err="1">
                <a:solidFill>
                  <a:schemeClr val="accent2"/>
                </a:solidFill>
                <a:latin typeface="Courier New" pitchFamily="-65" charset="0"/>
              </a:rPr>
              <a:t>bne</a:t>
            </a:r>
            <a:r>
              <a:rPr lang="en-US" sz="2800" b="1" dirty="0">
                <a:solidFill>
                  <a:schemeClr val="accent2"/>
                </a:solidFill>
                <a:latin typeface="Courier New" pitchFamily="-65" charset="0"/>
              </a:rPr>
              <a:t> $t0,$0,Less </a:t>
            </a:r>
            <a:r>
              <a:rPr lang="en-US" sz="2800" b="1" i="1" dirty="0">
                <a:solidFill>
                  <a:schemeClr val="bg2"/>
                </a:solidFill>
                <a:latin typeface="Courier New" pitchFamily="-65" charset="0"/>
              </a:rPr>
              <a:t># </a:t>
            </a:r>
            <a:r>
              <a:rPr lang="en-US" sz="2800" b="1" i="1" dirty="0" err="1">
                <a:solidFill>
                  <a:schemeClr val="bg2"/>
                </a:solidFill>
                <a:latin typeface="Courier New" pitchFamily="-65" charset="0"/>
              </a:rPr>
              <a:t>goto</a:t>
            </a:r>
            <a:r>
              <a:rPr lang="en-US" sz="2800" b="1" i="1" dirty="0">
                <a:solidFill>
                  <a:schemeClr val="bg2"/>
                </a:solidFill>
                <a:latin typeface="Courier New" pitchFamily="-65" charset="0"/>
              </a:rPr>
              <a:t> Less</a:t>
            </a:r>
            <a:r>
              <a:rPr lang="en-US" sz="2800" b="1" dirty="0">
                <a:latin typeface="Courier New" pitchFamily="-65" charset="0"/>
              </a:rPr>
              <a:t/>
            </a:r>
            <a:br>
              <a:rPr lang="en-US" sz="2800" b="1" dirty="0">
                <a:latin typeface="Courier New" pitchFamily="-65" charset="0"/>
              </a:rPr>
            </a:br>
            <a:r>
              <a:rPr lang="en-US" sz="2800" b="1" dirty="0">
                <a:latin typeface="Courier New" pitchFamily="-65" charset="0"/>
              </a:rPr>
              <a:t>                </a:t>
            </a:r>
            <a:r>
              <a:rPr lang="en-US" sz="2800" b="1" i="1" dirty="0">
                <a:solidFill>
                  <a:schemeClr val="bg2"/>
                </a:solidFill>
                <a:latin typeface="Courier New" pitchFamily="-65" charset="0"/>
              </a:rPr>
              <a:t># if $t0!=0</a:t>
            </a:r>
            <a:r>
              <a:rPr lang="en-US" sz="2800" b="1" i="1" dirty="0">
                <a:latin typeface="Courier New" pitchFamily="-65" charset="0"/>
              </a:rPr>
              <a:t/>
            </a:r>
            <a:br>
              <a:rPr lang="en-US" sz="2800" b="1" i="1" dirty="0">
                <a:latin typeface="Courier New" pitchFamily="-65" charset="0"/>
              </a:rPr>
            </a:br>
            <a:r>
              <a:rPr lang="en-US" sz="2800" b="1" i="1" dirty="0">
                <a:latin typeface="Courier New" pitchFamily="-65" charset="0"/>
              </a:rPr>
              <a:t>                </a:t>
            </a:r>
            <a:r>
              <a:rPr lang="en-US" sz="2800" b="1" i="1" dirty="0">
                <a:solidFill>
                  <a:schemeClr val="bg2"/>
                </a:solidFill>
                <a:latin typeface="Courier New" pitchFamily="-65" charset="0"/>
              </a:rPr>
              <a:t># (if (</a:t>
            </a:r>
            <a:r>
              <a:rPr lang="en-US" sz="2800" b="1" i="1" dirty="0" err="1">
                <a:solidFill>
                  <a:schemeClr val="bg2"/>
                </a:solidFill>
                <a:latin typeface="Courier New" pitchFamily="-65" charset="0"/>
              </a:rPr>
              <a:t>g</a:t>
            </a:r>
            <a:r>
              <a:rPr lang="en-US" sz="2800" b="1" i="1" dirty="0">
                <a:solidFill>
                  <a:schemeClr val="bg2"/>
                </a:solidFill>
                <a:latin typeface="Courier New" pitchFamily="-65" charset="0"/>
              </a:rPr>
              <a:t>&lt;</a:t>
            </a:r>
            <a:r>
              <a:rPr lang="en-US" sz="2800" b="1" i="1" dirty="0" err="1">
                <a:solidFill>
                  <a:schemeClr val="bg2"/>
                </a:solidFill>
                <a:latin typeface="Courier New" pitchFamily="-65" charset="0"/>
              </a:rPr>
              <a:t>h</a:t>
            </a:r>
            <a:r>
              <a:rPr lang="en-US" sz="2800" b="1" i="1" dirty="0">
                <a:solidFill>
                  <a:schemeClr val="bg2"/>
                </a:solidFill>
                <a:latin typeface="Courier New" pitchFamily="-65" charset="0"/>
              </a:rPr>
              <a:t>)) </a:t>
            </a:r>
            <a:r>
              <a:rPr lang="en-US" sz="2800" b="1" dirty="0">
                <a:solidFill>
                  <a:schemeClr val="bg2"/>
                </a:solidFill>
                <a:latin typeface="Courier New" pitchFamily="-65" charset="0"/>
              </a:rPr>
              <a:t>Less:</a:t>
            </a:r>
            <a:endParaRPr lang="en-US" sz="2800" b="1" dirty="0">
              <a:latin typeface="Courier New" pitchFamily="-65" charset="0"/>
            </a:endParaRPr>
          </a:p>
          <a:p>
            <a:r>
              <a:rPr lang="en-US" sz="2800" dirty="0"/>
              <a:t>Register </a:t>
            </a:r>
            <a:r>
              <a:rPr lang="en-US" sz="2800" b="1" dirty="0">
                <a:latin typeface="Courier New" pitchFamily="-65" charset="0"/>
              </a:rPr>
              <a:t>$0</a:t>
            </a:r>
            <a:r>
              <a:rPr lang="en-US" sz="2800" dirty="0"/>
              <a:t> always contains the value </a:t>
            </a:r>
            <a:r>
              <a:rPr lang="en-US" sz="2800" dirty="0">
                <a:latin typeface="Courier New" pitchFamily="-65" charset="0"/>
              </a:rPr>
              <a:t>0</a:t>
            </a:r>
            <a:r>
              <a:rPr lang="en-US" sz="2800" dirty="0"/>
              <a:t>, so </a:t>
            </a:r>
            <a:r>
              <a:rPr lang="en-US" sz="2800" b="1" dirty="0" err="1">
                <a:solidFill>
                  <a:schemeClr val="accent2"/>
                </a:solidFill>
                <a:latin typeface="Courier New" pitchFamily="-65" charset="0"/>
              </a:rPr>
              <a:t>bne</a:t>
            </a:r>
            <a:r>
              <a:rPr lang="en-US" sz="2800" b="1" dirty="0">
                <a:solidFill>
                  <a:schemeClr val="accent2"/>
                </a:solidFill>
              </a:rPr>
              <a:t> </a:t>
            </a:r>
            <a:r>
              <a:rPr lang="en-US" sz="2800" dirty="0"/>
              <a:t>and </a:t>
            </a:r>
            <a:r>
              <a:rPr lang="en-US" sz="2800" b="1" dirty="0" err="1">
                <a:solidFill>
                  <a:schemeClr val="accent2"/>
                </a:solidFill>
                <a:latin typeface="Courier New" pitchFamily="-65" charset="0"/>
              </a:rPr>
              <a:t>beq</a:t>
            </a:r>
            <a:r>
              <a:rPr lang="en-US" sz="2800" b="1" dirty="0">
                <a:solidFill>
                  <a:schemeClr val="accent2"/>
                </a:solidFill>
              </a:rPr>
              <a:t> </a:t>
            </a:r>
            <a:r>
              <a:rPr lang="en-US" sz="2800" dirty="0"/>
              <a:t>often use it for comparison after an </a:t>
            </a:r>
            <a:r>
              <a:rPr lang="en-US" sz="2800" b="1" dirty="0" err="1">
                <a:solidFill>
                  <a:schemeClr val="accent2"/>
                </a:solidFill>
                <a:latin typeface="Courier New" pitchFamily="-65" charset="0"/>
              </a:rPr>
              <a:t>slt</a:t>
            </a:r>
            <a:r>
              <a:rPr lang="en-US" sz="2800" b="1" dirty="0">
                <a:solidFill>
                  <a:schemeClr val="accent2"/>
                </a:solidFill>
              </a:rPr>
              <a:t> </a:t>
            </a:r>
            <a:r>
              <a:rPr lang="en-US" sz="2800" dirty="0"/>
              <a:t>instruction.</a:t>
            </a:r>
          </a:p>
          <a:p>
            <a:r>
              <a:rPr lang="en-US" sz="2800" dirty="0">
                <a:solidFill>
                  <a:schemeClr val="accent1"/>
                </a:solidFill>
              </a:rPr>
              <a:t>  A </a:t>
            </a:r>
            <a:r>
              <a:rPr lang="en-US" sz="2800" b="1" dirty="0" err="1">
                <a:solidFill>
                  <a:schemeClr val="accent1"/>
                </a:solidFill>
                <a:latin typeface="Courier New" pitchFamily="-65" charset="0"/>
              </a:rPr>
              <a:t>slt</a:t>
            </a:r>
            <a:r>
              <a:rPr lang="en-US" sz="2800" b="1" dirty="0">
                <a:solidFill>
                  <a:schemeClr val="accent1"/>
                </a:solidFill>
              </a:rPr>
              <a:t> </a:t>
            </a:r>
            <a:r>
              <a:rPr lang="en-US" sz="2800" dirty="0" err="1">
                <a:solidFill>
                  <a:schemeClr val="accent1"/>
                </a:solidFill>
                <a:sym typeface="Wingdings" pitchFamily="-65" charset="2"/>
              </a:rPr>
              <a:t></a:t>
            </a:r>
            <a:r>
              <a:rPr lang="en-US" sz="2800" dirty="0">
                <a:solidFill>
                  <a:schemeClr val="accent1"/>
                </a:solidFill>
              </a:rPr>
              <a:t> </a:t>
            </a:r>
            <a:r>
              <a:rPr lang="en-US" sz="2800" b="1" dirty="0" err="1">
                <a:solidFill>
                  <a:schemeClr val="accent1"/>
                </a:solidFill>
                <a:latin typeface="Courier New" pitchFamily="-65" charset="0"/>
              </a:rPr>
              <a:t>bne</a:t>
            </a:r>
            <a:r>
              <a:rPr lang="en-US" sz="2800" b="1" dirty="0">
                <a:solidFill>
                  <a:schemeClr val="accent1"/>
                </a:solidFill>
              </a:rPr>
              <a:t> </a:t>
            </a:r>
            <a:r>
              <a:rPr lang="en-US" sz="2800" dirty="0">
                <a:solidFill>
                  <a:schemeClr val="accent1"/>
                </a:solidFill>
              </a:rPr>
              <a:t>pair means </a:t>
            </a:r>
            <a:r>
              <a:rPr lang="en-US" sz="2800" b="1" dirty="0">
                <a:solidFill>
                  <a:schemeClr val="accent1"/>
                </a:solidFill>
                <a:latin typeface="Courier New" pitchFamily="-65" charset="0"/>
              </a:rPr>
              <a:t>if(… &lt; …)</a:t>
            </a:r>
            <a:r>
              <a:rPr lang="en-US" sz="2800" b="1" dirty="0" err="1">
                <a:solidFill>
                  <a:schemeClr val="accent1"/>
                </a:solidFill>
                <a:latin typeface="Courier New" pitchFamily="-65" charset="0"/>
              </a:rPr>
              <a:t>goto</a:t>
            </a:r>
            <a:r>
              <a:rPr lang="en-US" sz="2800" b="1" dirty="0">
                <a:solidFill>
                  <a:schemeClr val="accent1"/>
                </a:solidFill>
                <a:latin typeface="Courier New" pitchFamily="-65" charset="0"/>
              </a:rPr>
              <a:t>…</a:t>
            </a:r>
            <a:endParaRPr lang="en-US" sz="28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92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230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2307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230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2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3075"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5122" name="Rectangle 2"/>
          <p:cNvSpPr>
            <a:spLocks noGrp="1" noChangeArrowheads="1"/>
          </p:cNvSpPr>
          <p:nvPr>
            <p:ph type="title"/>
          </p:nvPr>
        </p:nvSpPr>
        <p:spPr>
          <a:xfrm>
            <a:off x="611188" y="211138"/>
            <a:ext cx="5561012" cy="474662"/>
          </a:xfrm>
        </p:spPr>
        <p:txBody>
          <a:bodyPr/>
          <a:lstStyle/>
          <a:p>
            <a:r>
              <a:rPr lang="en-US" dirty="0"/>
              <a:t>Inequalities in MIPS (3/4)</a:t>
            </a:r>
          </a:p>
        </p:txBody>
      </p:sp>
      <p:sp>
        <p:nvSpPr>
          <p:cNvPr id="1925123" name="Rectangle 3"/>
          <p:cNvSpPr>
            <a:spLocks noGrp="1" noChangeArrowheads="1"/>
          </p:cNvSpPr>
          <p:nvPr>
            <p:ph type="body" idx="1"/>
          </p:nvPr>
        </p:nvSpPr>
        <p:spPr>
          <a:xfrm>
            <a:off x="533400" y="1143000"/>
            <a:ext cx="7848600" cy="4548188"/>
          </a:xfrm>
        </p:spPr>
        <p:txBody>
          <a:bodyPr/>
          <a:lstStyle/>
          <a:p>
            <a:r>
              <a:rPr lang="en-US" dirty="0" smtClean="0"/>
              <a:t>Now </a:t>
            </a:r>
            <a:r>
              <a:rPr lang="en-US" dirty="0"/>
              <a:t>we can implement </a:t>
            </a:r>
            <a:r>
              <a:rPr lang="en-US" b="1" dirty="0">
                <a:solidFill>
                  <a:schemeClr val="accent2"/>
                </a:solidFill>
                <a:latin typeface="Courier New" pitchFamily="-65" charset="0"/>
              </a:rPr>
              <a:t>&lt;</a:t>
            </a:r>
            <a:r>
              <a:rPr lang="en-US" dirty="0"/>
              <a:t>,</a:t>
            </a:r>
            <a:r>
              <a:rPr lang="en-US" dirty="0" smtClean="0"/>
              <a:t> </a:t>
            </a:r>
            <a:br>
              <a:rPr lang="en-US" dirty="0" smtClean="0"/>
            </a:br>
            <a:r>
              <a:rPr lang="en-US" dirty="0" smtClean="0"/>
              <a:t>but </a:t>
            </a:r>
            <a:r>
              <a:rPr lang="en-US" dirty="0"/>
              <a:t>how do we implement </a:t>
            </a:r>
            <a:r>
              <a:rPr lang="en-US" b="1" dirty="0">
                <a:solidFill>
                  <a:schemeClr val="accent2"/>
                </a:solidFill>
                <a:latin typeface="Courier New" pitchFamily="-65" charset="0"/>
              </a:rPr>
              <a:t>&gt;</a:t>
            </a:r>
            <a:r>
              <a:rPr lang="en-US" dirty="0"/>
              <a:t>, </a:t>
            </a:r>
            <a:r>
              <a:rPr lang="en-US" b="1" dirty="0">
                <a:solidFill>
                  <a:schemeClr val="accent2"/>
                </a:solidFill>
                <a:latin typeface="Courier New" pitchFamily="-65" charset="0"/>
              </a:rPr>
              <a:t>≤</a:t>
            </a:r>
            <a:r>
              <a:rPr lang="en-US" dirty="0"/>
              <a:t> and </a:t>
            </a:r>
            <a:r>
              <a:rPr lang="en-US" b="1" dirty="0">
                <a:solidFill>
                  <a:schemeClr val="accent2"/>
                </a:solidFill>
                <a:latin typeface="Courier New" pitchFamily="-65" charset="0"/>
              </a:rPr>
              <a:t>≥</a:t>
            </a:r>
            <a:r>
              <a:rPr lang="en-US" dirty="0"/>
              <a:t> ?</a:t>
            </a:r>
          </a:p>
          <a:p>
            <a:r>
              <a:rPr lang="en-US" dirty="0"/>
              <a:t>We could add 3 more instructions, but:</a:t>
            </a:r>
          </a:p>
          <a:p>
            <a:pPr lvl="1"/>
            <a:r>
              <a:rPr lang="en-US" dirty="0"/>
              <a:t>MIPS goal: </a:t>
            </a:r>
            <a:r>
              <a:rPr lang="en-US" dirty="0">
                <a:solidFill>
                  <a:schemeClr val="accent1"/>
                </a:solidFill>
              </a:rPr>
              <a:t>Simpler is Better</a:t>
            </a:r>
            <a:endParaRPr lang="en-US" dirty="0"/>
          </a:p>
          <a:p>
            <a:r>
              <a:rPr lang="en-US" dirty="0"/>
              <a:t>Can we implement </a:t>
            </a:r>
            <a:r>
              <a:rPr lang="en-US" b="1" dirty="0">
                <a:solidFill>
                  <a:schemeClr val="accent2"/>
                </a:solidFill>
                <a:latin typeface="Courier New" pitchFamily="-65" charset="0"/>
              </a:rPr>
              <a:t>≤</a:t>
            </a:r>
            <a:r>
              <a:rPr lang="en-US" dirty="0"/>
              <a:t> in one or more instructions using just </a:t>
            </a:r>
            <a:r>
              <a:rPr lang="en-US" b="1" dirty="0" err="1">
                <a:solidFill>
                  <a:schemeClr val="accent2"/>
                </a:solidFill>
                <a:latin typeface="Courier New" pitchFamily="-65" charset="0"/>
              </a:rPr>
              <a:t>slt</a:t>
            </a:r>
            <a:r>
              <a:rPr lang="en-US" b="1" dirty="0"/>
              <a:t> </a:t>
            </a:r>
            <a:r>
              <a:rPr lang="en-US" dirty="0"/>
              <a:t>and</a:t>
            </a:r>
            <a:r>
              <a:rPr lang="en-US" dirty="0" smtClean="0"/>
              <a:t> </a:t>
            </a:r>
            <a:r>
              <a:rPr lang="en-US" dirty="0" smtClean="0">
                <a:solidFill>
                  <a:schemeClr val="accent2"/>
                </a:solidFill>
              </a:rPr>
              <a:t>branches</a:t>
            </a:r>
            <a:r>
              <a:rPr lang="en-US" dirty="0"/>
              <a:t>?</a:t>
            </a:r>
          </a:p>
          <a:p>
            <a:pPr lvl="1"/>
            <a:r>
              <a:rPr lang="en-US" dirty="0"/>
              <a:t>What about </a:t>
            </a:r>
            <a:r>
              <a:rPr lang="en-US" b="1" dirty="0">
                <a:latin typeface="Courier New" pitchFamily="-65" charset="0"/>
              </a:rPr>
              <a:t>&gt;</a:t>
            </a:r>
            <a:r>
              <a:rPr lang="en-US" dirty="0"/>
              <a:t>?</a:t>
            </a:r>
          </a:p>
          <a:p>
            <a:pPr lvl="1"/>
            <a:r>
              <a:rPr lang="en-US" dirty="0"/>
              <a:t>What about </a:t>
            </a:r>
            <a:r>
              <a:rPr lang="en-US" b="1" dirty="0">
                <a:latin typeface="Courier New" pitchFamily="-65" charset="0"/>
              </a:rPr>
              <a:t>≥</a:t>
            </a:r>
            <a:r>
              <a:rPr lang="en-US"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7170" name="Rectangle 2"/>
          <p:cNvSpPr>
            <a:spLocks noGrp="1" noChangeArrowheads="1"/>
          </p:cNvSpPr>
          <p:nvPr>
            <p:ph type="title"/>
          </p:nvPr>
        </p:nvSpPr>
        <p:spPr>
          <a:xfrm>
            <a:off x="611188" y="211138"/>
            <a:ext cx="6094412" cy="474662"/>
          </a:xfrm>
        </p:spPr>
        <p:txBody>
          <a:bodyPr/>
          <a:lstStyle/>
          <a:p>
            <a:r>
              <a:rPr lang="en-US" dirty="0"/>
              <a:t>Inequalities in MIPS (4/4)</a:t>
            </a:r>
          </a:p>
        </p:txBody>
      </p:sp>
      <p:sp>
        <p:nvSpPr>
          <p:cNvPr id="1927171" name="Rectangle 3"/>
          <p:cNvSpPr>
            <a:spLocks noGrp="1" noChangeArrowheads="1"/>
          </p:cNvSpPr>
          <p:nvPr>
            <p:ph type="body" idx="1"/>
          </p:nvPr>
        </p:nvSpPr>
        <p:spPr>
          <a:xfrm>
            <a:off x="533400" y="1143000"/>
            <a:ext cx="8229600" cy="4714875"/>
          </a:xfrm>
        </p:spPr>
        <p:txBody>
          <a:bodyPr/>
          <a:lstStyle/>
          <a:p>
            <a:pPr>
              <a:buFont typeface="Times" pitchFamily="-65" charset="0"/>
              <a:buNone/>
            </a:pPr>
            <a:r>
              <a:rPr lang="en-US" sz="2800" i="1" dirty="0">
                <a:latin typeface="Courier New" pitchFamily="-65" charset="0"/>
              </a:rPr>
              <a:t> </a:t>
            </a:r>
            <a:r>
              <a:rPr lang="en-US" sz="2800" b="1" i="1" dirty="0">
                <a:solidFill>
                  <a:schemeClr val="bg2"/>
                </a:solidFill>
                <a:latin typeface="Courier New" pitchFamily="-65" charset="0"/>
              </a:rPr>
              <a:t># a:$s0</a:t>
            </a:r>
            <a:r>
              <a:rPr lang="en-US" sz="2800" b="1" i="1" dirty="0">
                <a:solidFill>
                  <a:schemeClr val="bg2"/>
                </a:solidFill>
              </a:rPr>
              <a:t>,</a:t>
            </a:r>
            <a:r>
              <a:rPr lang="en-US" sz="2800" b="1" i="1" dirty="0" smtClean="0">
                <a:solidFill>
                  <a:schemeClr val="bg2"/>
                </a:solidFill>
              </a:rPr>
              <a:t>  </a:t>
            </a:r>
            <a:r>
              <a:rPr lang="en-US" sz="2800" b="1" i="1" dirty="0" smtClean="0">
                <a:solidFill>
                  <a:schemeClr val="bg2"/>
                </a:solidFill>
                <a:latin typeface="Courier New" pitchFamily="-65" charset="0"/>
              </a:rPr>
              <a:t>b</a:t>
            </a:r>
            <a:r>
              <a:rPr lang="en-US" sz="2800" b="1" i="1" dirty="0">
                <a:solidFill>
                  <a:schemeClr val="bg2"/>
                </a:solidFill>
                <a:latin typeface="Courier New" pitchFamily="-65" charset="0"/>
              </a:rPr>
              <a:t>:$s1</a:t>
            </a:r>
            <a:r>
              <a:rPr lang="en-US" sz="2800" b="1" dirty="0">
                <a:latin typeface="Courier New" pitchFamily="-65" charset="0"/>
              </a:rPr>
              <a:t> </a:t>
            </a:r>
            <a:br>
              <a:rPr lang="en-US" sz="2800" b="1" dirty="0">
                <a:latin typeface="Courier New" pitchFamily="-65" charset="0"/>
              </a:rPr>
            </a:br>
            <a:r>
              <a:rPr lang="en-US" sz="2800" b="1" dirty="0" err="1">
                <a:latin typeface="Courier New" pitchFamily="-65" charset="0"/>
              </a:rPr>
              <a:t>slt</a:t>
            </a:r>
            <a:r>
              <a:rPr lang="en-US" sz="2800" b="1" dirty="0">
                <a:latin typeface="Courier New" pitchFamily="-65" charset="0"/>
              </a:rPr>
              <a:t> $t0,$s0,$s1 </a:t>
            </a:r>
            <a:r>
              <a:rPr lang="en-US" sz="2800" b="1" i="1" dirty="0">
                <a:solidFill>
                  <a:schemeClr val="bg2"/>
                </a:solidFill>
                <a:latin typeface="Courier New" pitchFamily="-65" charset="0"/>
              </a:rPr>
              <a:t># $t0 = 1 if</a:t>
            </a:r>
            <a:r>
              <a:rPr lang="en-US" sz="2800" b="1" dirty="0">
                <a:solidFill>
                  <a:schemeClr val="bg2"/>
                </a:solidFill>
                <a:latin typeface="Courier New" pitchFamily="-65" charset="0"/>
              </a:rPr>
              <a:t> </a:t>
            </a:r>
            <a:r>
              <a:rPr lang="en-US" sz="2800" b="1" i="1" dirty="0">
                <a:solidFill>
                  <a:schemeClr val="bg2"/>
                </a:solidFill>
                <a:latin typeface="Courier New" pitchFamily="-65" charset="0"/>
              </a:rPr>
              <a:t>a&lt;</a:t>
            </a:r>
            <a:r>
              <a:rPr lang="en-US" sz="2800" b="1" i="1" dirty="0" err="1">
                <a:solidFill>
                  <a:schemeClr val="bg2"/>
                </a:solidFill>
                <a:latin typeface="Courier New" pitchFamily="-65" charset="0"/>
              </a:rPr>
              <a:t>b</a:t>
            </a:r>
            <a:r>
              <a:rPr lang="en-US" sz="2800" b="1" i="1" dirty="0">
                <a:latin typeface="Courier New" pitchFamily="-65" charset="0"/>
              </a:rPr>
              <a:t>	</a:t>
            </a:r>
            <a:br>
              <a:rPr lang="en-US" sz="2800" b="1" i="1" dirty="0">
                <a:latin typeface="Courier New" pitchFamily="-65" charset="0"/>
              </a:rPr>
            </a:br>
            <a:r>
              <a:rPr lang="en-US" sz="2800" b="1" dirty="0" err="1">
                <a:latin typeface="Courier New" pitchFamily="-65" charset="0"/>
              </a:rPr>
              <a:t>beq</a:t>
            </a:r>
            <a:r>
              <a:rPr lang="en-US" sz="2800" b="1" dirty="0">
                <a:latin typeface="Courier New" pitchFamily="-65" charset="0"/>
              </a:rPr>
              <a:t> $t0,$0,skip </a:t>
            </a:r>
            <a:r>
              <a:rPr lang="en-US" sz="2800" b="1" i="1" dirty="0">
                <a:solidFill>
                  <a:schemeClr val="bg2"/>
                </a:solidFill>
                <a:latin typeface="Courier New" pitchFamily="-65" charset="0"/>
              </a:rPr>
              <a:t># skip if a &gt;= </a:t>
            </a:r>
            <a:r>
              <a:rPr lang="en-US" sz="2800" b="1" i="1" dirty="0" err="1">
                <a:solidFill>
                  <a:schemeClr val="bg2"/>
                </a:solidFill>
                <a:latin typeface="Courier New" pitchFamily="-65" charset="0"/>
              </a:rPr>
              <a:t>b</a:t>
            </a:r>
            <a:r>
              <a:rPr lang="en-US" sz="2800" b="1" dirty="0">
                <a:latin typeface="Courier New" pitchFamily="-65" charset="0"/>
              </a:rPr>
              <a:t/>
            </a:r>
            <a:br>
              <a:rPr lang="en-US" sz="2800" b="1" dirty="0">
                <a:latin typeface="Courier New" pitchFamily="-65" charset="0"/>
              </a:rPr>
            </a:br>
            <a:r>
              <a:rPr lang="en-US" sz="2800" b="1" dirty="0">
                <a:latin typeface="Courier New" pitchFamily="-65" charset="0"/>
              </a:rPr>
              <a:t>    &lt;</a:t>
            </a:r>
            <a:r>
              <a:rPr lang="en-US" sz="2800" b="1" i="1" dirty="0">
                <a:latin typeface="Arial" pitchFamily="-65" charset="0"/>
              </a:rPr>
              <a:t>stuff&gt;	       </a:t>
            </a:r>
            <a:r>
              <a:rPr lang="en-US" sz="2800" b="1" i="1" dirty="0" smtClean="0">
                <a:latin typeface="Arial" pitchFamily="-65" charset="0"/>
              </a:rPr>
              <a:t>    </a:t>
            </a:r>
            <a:r>
              <a:rPr lang="en-US" sz="2800" b="1" i="1" dirty="0" smtClean="0">
                <a:solidFill>
                  <a:schemeClr val="bg2"/>
                </a:solidFill>
                <a:latin typeface="Courier New" pitchFamily="-65" charset="0"/>
              </a:rPr>
              <a:t># </a:t>
            </a:r>
            <a:r>
              <a:rPr lang="en-US" sz="2800" b="1" i="1" dirty="0">
                <a:solidFill>
                  <a:schemeClr val="bg2"/>
                </a:solidFill>
                <a:latin typeface="Courier New" pitchFamily="-65" charset="0"/>
              </a:rPr>
              <a:t>do if a&lt;</a:t>
            </a:r>
            <a:r>
              <a:rPr lang="en-US" sz="2800" b="1" i="1" dirty="0" err="1" smtClean="0">
                <a:solidFill>
                  <a:schemeClr val="bg2"/>
                </a:solidFill>
                <a:latin typeface="Courier New" pitchFamily="-65" charset="0"/>
              </a:rPr>
              <a:t>b</a:t>
            </a:r>
            <a:r>
              <a:rPr lang="en-US" sz="2800" b="1" i="1" dirty="0">
                <a:solidFill>
                  <a:schemeClr val="bg2"/>
                </a:solidFill>
                <a:latin typeface="Courier New" pitchFamily="-65" charset="0"/>
              </a:rPr>
              <a:t/>
            </a:r>
            <a:br>
              <a:rPr lang="en-US" sz="2800" b="1" i="1" dirty="0">
                <a:solidFill>
                  <a:schemeClr val="bg2"/>
                </a:solidFill>
                <a:latin typeface="Courier New" pitchFamily="-65" charset="0"/>
              </a:rPr>
            </a:br>
            <a:r>
              <a:rPr lang="en-US" sz="2800" b="1" dirty="0" smtClean="0">
                <a:latin typeface="Courier New" pitchFamily="-65" charset="0"/>
              </a:rPr>
              <a:t>skip</a:t>
            </a:r>
            <a:r>
              <a:rPr lang="en-US" sz="2800" b="1" dirty="0">
                <a:latin typeface="Courier New" pitchFamily="-65" charset="0"/>
              </a:rPr>
              <a:t>:</a:t>
            </a:r>
            <a:endParaRPr lang="en-US" sz="3600" b="1" dirty="0"/>
          </a:p>
          <a:p>
            <a:pPr>
              <a:buFont typeface="Times" pitchFamily="-65" charset="0"/>
              <a:buNone/>
            </a:pPr>
            <a:r>
              <a:rPr lang="en-US" sz="3600" dirty="0"/>
              <a:t>Two independent variations possible:</a:t>
            </a:r>
          </a:p>
          <a:p>
            <a:pPr lvl="1">
              <a:buFontTx/>
              <a:buNone/>
            </a:pPr>
            <a:r>
              <a:rPr lang="en-US" sz="3200" dirty="0"/>
              <a:t>Use </a:t>
            </a:r>
            <a:r>
              <a:rPr lang="en-US" b="1" dirty="0" err="1">
                <a:latin typeface="Courier New" pitchFamily="-65" charset="0"/>
              </a:rPr>
              <a:t>slt</a:t>
            </a:r>
            <a:r>
              <a:rPr lang="en-US" b="1" dirty="0">
                <a:latin typeface="Courier New" pitchFamily="-65" charset="0"/>
              </a:rPr>
              <a:t> $t0,</a:t>
            </a:r>
            <a:r>
              <a:rPr lang="en-US" b="1" dirty="0">
                <a:solidFill>
                  <a:schemeClr val="accent2"/>
                </a:solidFill>
                <a:latin typeface="Courier New" pitchFamily="-65" charset="0"/>
              </a:rPr>
              <a:t>$s1,$s0</a:t>
            </a:r>
            <a:r>
              <a:rPr lang="en-US" sz="2400" b="1" dirty="0">
                <a:solidFill>
                  <a:schemeClr val="accent2"/>
                </a:solidFill>
                <a:latin typeface="Courier New" pitchFamily="-65" charset="0"/>
              </a:rPr>
              <a:t> </a:t>
            </a:r>
            <a:r>
              <a:rPr lang="en-US" sz="3200" dirty="0"/>
              <a:t>instead of </a:t>
            </a:r>
          </a:p>
          <a:p>
            <a:pPr lvl="1">
              <a:buFontTx/>
              <a:buNone/>
            </a:pPr>
            <a:r>
              <a:rPr lang="en-US" b="1" dirty="0" err="1">
                <a:latin typeface="Courier New" pitchFamily="-65" charset="0"/>
              </a:rPr>
              <a:t>slt</a:t>
            </a:r>
            <a:r>
              <a:rPr lang="en-US" b="1" dirty="0">
                <a:latin typeface="Courier New" pitchFamily="-65" charset="0"/>
              </a:rPr>
              <a:t> $t0,</a:t>
            </a:r>
            <a:r>
              <a:rPr lang="en-US" b="1" dirty="0">
                <a:solidFill>
                  <a:schemeClr val="accent2"/>
                </a:solidFill>
                <a:latin typeface="Courier New" pitchFamily="-65" charset="0"/>
              </a:rPr>
              <a:t>$s0,$s1</a:t>
            </a:r>
          </a:p>
          <a:p>
            <a:pPr lvl="1">
              <a:buFontTx/>
              <a:buNone/>
            </a:pPr>
            <a:r>
              <a:rPr lang="en-US" sz="3200" dirty="0"/>
              <a:t>Use </a:t>
            </a:r>
            <a:r>
              <a:rPr lang="en-US" b="1" dirty="0" err="1">
                <a:latin typeface="Courier New" pitchFamily="-65" charset="0"/>
              </a:rPr>
              <a:t>b</a:t>
            </a:r>
            <a:r>
              <a:rPr lang="en-US" b="1" dirty="0" err="1">
                <a:solidFill>
                  <a:schemeClr val="accent2"/>
                </a:solidFill>
                <a:latin typeface="Courier New" pitchFamily="-65" charset="0"/>
              </a:rPr>
              <a:t>ne</a:t>
            </a:r>
            <a:r>
              <a:rPr lang="en-US" sz="3200" b="1" dirty="0"/>
              <a:t> </a:t>
            </a:r>
            <a:r>
              <a:rPr lang="en-US" sz="3200" dirty="0"/>
              <a:t>instead of </a:t>
            </a:r>
            <a:r>
              <a:rPr lang="en-US" b="1" dirty="0" err="1">
                <a:latin typeface="Courier New" pitchFamily="-65" charset="0"/>
              </a:rPr>
              <a:t>b</a:t>
            </a:r>
            <a:r>
              <a:rPr lang="en-US" b="1" dirty="0" err="1">
                <a:solidFill>
                  <a:schemeClr val="accent2"/>
                </a:solidFill>
                <a:latin typeface="Courier New" pitchFamily="-65" charset="0"/>
              </a:rPr>
              <a:t>eq</a:t>
            </a:r>
            <a:endParaRPr lang="en-US" sz="2400" b="1" dirty="0">
              <a:solidFill>
                <a:schemeClr val="accent2"/>
              </a:solidFill>
              <a:latin typeface="Courier New" pitchFamily="-65"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9218" name="Rectangle 2"/>
          <p:cNvSpPr>
            <a:spLocks noGrp="1" noChangeArrowheads="1"/>
          </p:cNvSpPr>
          <p:nvPr>
            <p:ph type="title"/>
          </p:nvPr>
        </p:nvSpPr>
        <p:spPr>
          <a:xfrm>
            <a:off x="611188" y="228600"/>
            <a:ext cx="6399212" cy="458788"/>
          </a:xfrm>
        </p:spPr>
        <p:txBody>
          <a:bodyPr/>
          <a:lstStyle/>
          <a:p>
            <a:r>
              <a:rPr lang="en-US" dirty="0" err="1"/>
              <a:t>Immediates</a:t>
            </a:r>
            <a:r>
              <a:rPr lang="en-US" dirty="0"/>
              <a:t> in Inequalities</a:t>
            </a:r>
          </a:p>
        </p:txBody>
      </p:sp>
      <p:sp>
        <p:nvSpPr>
          <p:cNvPr id="1929219" name="Rectangle 3"/>
          <p:cNvSpPr>
            <a:spLocks noGrp="1" noChangeArrowheads="1"/>
          </p:cNvSpPr>
          <p:nvPr>
            <p:ph type="body" idx="1"/>
          </p:nvPr>
        </p:nvSpPr>
        <p:spPr>
          <a:xfrm>
            <a:off x="685800" y="1143000"/>
            <a:ext cx="8001000" cy="5160963"/>
          </a:xfrm>
        </p:spPr>
        <p:txBody>
          <a:bodyPr/>
          <a:lstStyle/>
          <a:p>
            <a:r>
              <a:rPr lang="en-US" dirty="0"/>
              <a:t>There is also an immediate version of  </a:t>
            </a:r>
            <a:r>
              <a:rPr lang="en-US" b="1" dirty="0" err="1">
                <a:solidFill>
                  <a:schemeClr val="accent2"/>
                </a:solidFill>
                <a:latin typeface="Courier New" pitchFamily="-65" charset="0"/>
              </a:rPr>
              <a:t>slt</a:t>
            </a:r>
            <a:r>
              <a:rPr lang="en-US" b="1" dirty="0"/>
              <a:t> </a:t>
            </a:r>
            <a:r>
              <a:rPr lang="en-US" dirty="0"/>
              <a:t>to test against constants: </a:t>
            </a:r>
            <a:r>
              <a:rPr lang="en-US" b="1" dirty="0" err="1">
                <a:solidFill>
                  <a:schemeClr val="accent2"/>
                </a:solidFill>
                <a:latin typeface="Courier New" pitchFamily="-65" charset="0"/>
              </a:rPr>
              <a:t>slti</a:t>
            </a:r>
            <a:endParaRPr lang="en-US" b="1" dirty="0">
              <a:latin typeface="Courier New" pitchFamily="-65" charset="0"/>
            </a:endParaRPr>
          </a:p>
          <a:p>
            <a:pPr lvl="1"/>
            <a:r>
              <a:rPr lang="en-US" dirty="0"/>
              <a:t>Helpful in </a:t>
            </a:r>
            <a:r>
              <a:rPr lang="en-US" b="1" dirty="0">
                <a:latin typeface="Courier New" pitchFamily="-65" charset="0"/>
              </a:rPr>
              <a:t>for</a:t>
            </a:r>
            <a:r>
              <a:rPr lang="en-US" b="1" dirty="0"/>
              <a:t> </a:t>
            </a:r>
            <a:r>
              <a:rPr lang="en-US" dirty="0"/>
              <a:t>loops</a:t>
            </a:r>
            <a:endParaRPr lang="en-US" dirty="0">
              <a:latin typeface="Courier New" pitchFamily="-65" charset="0"/>
            </a:endParaRPr>
          </a:p>
          <a:p>
            <a:pPr>
              <a:buFont typeface="Times" pitchFamily="-65" charset="0"/>
              <a:buNone/>
            </a:pPr>
            <a:r>
              <a:rPr lang="en-US" dirty="0">
                <a:latin typeface="Courier New" pitchFamily="-65" charset="0"/>
              </a:rPr>
              <a:t>		</a:t>
            </a:r>
            <a:r>
              <a:rPr lang="en-US" b="1" dirty="0">
                <a:latin typeface="Courier New" pitchFamily="-65" charset="0"/>
              </a:rPr>
              <a:t>if (</a:t>
            </a:r>
            <a:r>
              <a:rPr lang="en-US" b="1" dirty="0" err="1">
                <a:latin typeface="Courier New" pitchFamily="-65" charset="0"/>
              </a:rPr>
              <a:t>g</a:t>
            </a:r>
            <a:r>
              <a:rPr lang="en-US" b="1" dirty="0">
                <a:latin typeface="Courier New" pitchFamily="-65" charset="0"/>
              </a:rPr>
              <a:t> &gt;= 1) </a:t>
            </a:r>
            <a:r>
              <a:rPr lang="en-US" b="1" dirty="0" err="1">
                <a:latin typeface="Courier New" pitchFamily="-65" charset="0"/>
              </a:rPr>
              <a:t>goto</a:t>
            </a:r>
            <a:r>
              <a:rPr lang="en-US" b="1" dirty="0">
                <a:latin typeface="Courier New" pitchFamily="-65" charset="0"/>
              </a:rPr>
              <a:t> Loop</a:t>
            </a:r>
            <a:endParaRPr lang="en-US" b="1" dirty="0" smtClean="0"/>
          </a:p>
          <a:p>
            <a:pPr>
              <a:buFont typeface="Times" pitchFamily="-65" charset="0"/>
              <a:buNone/>
            </a:pPr>
            <a:r>
              <a:rPr lang="en-US" b="1" dirty="0" smtClean="0">
                <a:latin typeface="Courier New" pitchFamily="-65" charset="0"/>
              </a:rPr>
              <a:t> </a:t>
            </a:r>
            <a:r>
              <a:rPr lang="en-US" sz="2600" b="1" dirty="0" smtClean="0">
                <a:solidFill>
                  <a:schemeClr val="accent2"/>
                </a:solidFill>
                <a:latin typeface="Courier New" pitchFamily="-65" charset="0"/>
              </a:rPr>
              <a:t>Loop: </a:t>
            </a:r>
            <a:r>
              <a:rPr lang="en-US" sz="2600" b="1" i="1" dirty="0" smtClean="0">
                <a:latin typeface="Courier New" pitchFamily="-65" charset="0"/>
              </a:rPr>
              <a:t>	. . .</a:t>
            </a:r>
            <a:r>
              <a:rPr lang="en-US" sz="2600" b="1" dirty="0" smtClean="0">
                <a:latin typeface="Courier New" pitchFamily="-65" charset="0"/>
              </a:rPr>
              <a:t/>
            </a:r>
            <a:br>
              <a:rPr lang="en-US" sz="2600" b="1" dirty="0" smtClean="0">
                <a:latin typeface="Courier New" pitchFamily="-65" charset="0"/>
              </a:rPr>
            </a:br>
            <a:r>
              <a:rPr lang="en-US" sz="2600" b="1" dirty="0" smtClean="0">
                <a:latin typeface="Courier New" pitchFamily="-65" charset="0"/>
              </a:rPr>
              <a:t/>
            </a:r>
            <a:br>
              <a:rPr lang="en-US" sz="2600" b="1" dirty="0" smtClean="0">
                <a:latin typeface="Courier New" pitchFamily="-65" charset="0"/>
              </a:rPr>
            </a:br>
            <a:r>
              <a:rPr lang="en-US" sz="2600" b="1" dirty="0" err="1" smtClean="0">
                <a:latin typeface="Courier New" pitchFamily="-65" charset="0"/>
              </a:rPr>
              <a:t>slti</a:t>
            </a:r>
            <a:r>
              <a:rPr lang="en-US" sz="2600" b="1" dirty="0" smtClean="0">
                <a:latin typeface="Courier New" pitchFamily="-65" charset="0"/>
              </a:rPr>
              <a:t> $t0,$s0,1    </a:t>
            </a:r>
            <a:r>
              <a:rPr lang="en-US" sz="2600" b="1" i="1" dirty="0" smtClean="0">
                <a:solidFill>
                  <a:schemeClr val="bg2"/>
                </a:solidFill>
                <a:latin typeface="Courier New" pitchFamily="-65" charset="0"/>
              </a:rPr>
              <a:t># $t0 = 1 if</a:t>
            </a:r>
            <a:r>
              <a:rPr lang="en-US" sz="2600" b="1" dirty="0" smtClean="0">
                <a:latin typeface="Courier New" pitchFamily="-65" charset="0"/>
              </a:rPr>
              <a:t/>
            </a:r>
            <a:br>
              <a:rPr lang="en-US" sz="2600" b="1" dirty="0" smtClean="0">
                <a:latin typeface="Courier New" pitchFamily="-65" charset="0"/>
              </a:rPr>
            </a:br>
            <a:r>
              <a:rPr lang="en-US" sz="2600" b="1" dirty="0" smtClean="0">
                <a:latin typeface="Courier New" pitchFamily="-65" charset="0"/>
              </a:rPr>
              <a:t>                  </a:t>
            </a:r>
            <a:r>
              <a:rPr lang="en-US" sz="2600" b="1" i="1" dirty="0" smtClean="0">
                <a:solidFill>
                  <a:schemeClr val="bg2"/>
                </a:solidFill>
                <a:latin typeface="Courier New" pitchFamily="-65" charset="0"/>
              </a:rPr>
              <a:t># $s0&lt;1 (</a:t>
            </a:r>
            <a:r>
              <a:rPr lang="en-US" sz="2600" b="1" i="1" dirty="0" err="1" smtClean="0">
                <a:solidFill>
                  <a:schemeClr val="bg2"/>
                </a:solidFill>
                <a:latin typeface="Courier New" pitchFamily="-65" charset="0"/>
              </a:rPr>
              <a:t>g</a:t>
            </a:r>
            <a:r>
              <a:rPr lang="en-US" sz="2600" b="1" i="1" dirty="0" smtClean="0">
                <a:solidFill>
                  <a:schemeClr val="bg2"/>
                </a:solidFill>
                <a:latin typeface="Courier New" pitchFamily="-65" charset="0"/>
              </a:rPr>
              <a:t>&lt;1)</a:t>
            </a:r>
            <a:r>
              <a:rPr lang="en-US" sz="2600" b="1" i="1" dirty="0" smtClean="0">
                <a:latin typeface="Courier New" pitchFamily="-65" charset="0"/>
              </a:rPr>
              <a:t/>
            </a:r>
            <a:br>
              <a:rPr lang="en-US" sz="2600" b="1" i="1" dirty="0" smtClean="0">
                <a:latin typeface="Courier New" pitchFamily="-65" charset="0"/>
              </a:rPr>
            </a:br>
            <a:r>
              <a:rPr lang="en-US" sz="2600" b="1" dirty="0" err="1" smtClean="0">
                <a:latin typeface="Courier New" pitchFamily="-65" charset="0"/>
              </a:rPr>
              <a:t>beq</a:t>
            </a:r>
            <a:r>
              <a:rPr lang="en-US" sz="2600" b="1" dirty="0" smtClean="0">
                <a:latin typeface="Courier New" pitchFamily="-65" charset="0"/>
              </a:rPr>
              <a:t>  $t0,$0,</a:t>
            </a:r>
            <a:r>
              <a:rPr lang="en-US" sz="2600" b="1" dirty="0" smtClean="0">
                <a:solidFill>
                  <a:schemeClr val="accent2"/>
                </a:solidFill>
                <a:latin typeface="Courier New" pitchFamily="-65" charset="0"/>
              </a:rPr>
              <a:t>Loop  </a:t>
            </a:r>
            <a:r>
              <a:rPr lang="en-US" sz="2600" b="1" i="1" dirty="0" smtClean="0">
                <a:solidFill>
                  <a:schemeClr val="bg2"/>
                </a:solidFill>
                <a:latin typeface="Courier New" pitchFamily="-65" charset="0"/>
              </a:rPr>
              <a:t># </a:t>
            </a:r>
            <a:r>
              <a:rPr lang="en-US" sz="2600" b="1" i="1" dirty="0" err="1" smtClean="0">
                <a:solidFill>
                  <a:schemeClr val="bg2"/>
                </a:solidFill>
                <a:latin typeface="Courier New" pitchFamily="-65" charset="0"/>
              </a:rPr>
              <a:t>goto</a:t>
            </a:r>
            <a:r>
              <a:rPr lang="en-US" sz="2600" b="1" i="1" dirty="0" smtClean="0">
                <a:solidFill>
                  <a:schemeClr val="bg2"/>
                </a:solidFill>
                <a:latin typeface="Courier New" pitchFamily="-65" charset="0"/>
              </a:rPr>
              <a:t> </a:t>
            </a:r>
            <a:r>
              <a:rPr lang="en-US" sz="2600" b="1" dirty="0" smtClean="0">
                <a:solidFill>
                  <a:schemeClr val="bg2"/>
                </a:solidFill>
                <a:latin typeface="Courier New" pitchFamily="-65" charset="0"/>
              </a:rPr>
              <a:t>Loop</a:t>
            </a:r>
            <a:br>
              <a:rPr lang="en-US" sz="2600" b="1" dirty="0" smtClean="0">
                <a:solidFill>
                  <a:schemeClr val="bg2"/>
                </a:solidFill>
                <a:latin typeface="Courier New" pitchFamily="-65" charset="0"/>
              </a:rPr>
            </a:br>
            <a:r>
              <a:rPr lang="en-US" sz="2600" b="1" dirty="0" smtClean="0">
                <a:solidFill>
                  <a:schemeClr val="bg2"/>
                </a:solidFill>
                <a:latin typeface="Courier New" pitchFamily="-65" charset="0"/>
              </a:rPr>
              <a:t>                  </a:t>
            </a:r>
            <a:r>
              <a:rPr lang="en-US" sz="2600" b="1" i="1" dirty="0" smtClean="0">
                <a:solidFill>
                  <a:schemeClr val="bg2"/>
                </a:solidFill>
                <a:latin typeface="Courier New" pitchFamily="-65" charset="0"/>
              </a:rPr>
              <a:t># if $t0==0</a:t>
            </a:r>
            <a:r>
              <a:rPr lang="en-US" sz="2600" dirty="0" smtClean="0">
                <a:latin typeface="Courier New" pitchFamily="-65" charset="0"/>
              </a:rPr>
              <a:t/>
            </a:r>
            <a:br>
              <a:rPr lang="en-US" sz="2600" dirty="0" smtClean="0">
                <a:latin typeface="Courier New" pitchFamily="-65" charset="0"/>
              </a:rPr>
            </a:br>
            <a:r>
              <a:rPr lang="en-US" sz="2600" dirty="0" smtClean="0">
                <a:latin typeface="Courier New" pitchFamily="-65" charset="0"/>
              </a:rPr>
              <a:t>				 </a:t>
            </a:r>
            <a:r>
              <a:rPr lang="en-US" sz="2600" i="1" dirty="0" smtClean="0">
                <a:solidFill>
                  <a:schemeClr val="bg2"/>
                </a:solidFill>
                <a:latin typeface="Courier New" pitchFamily="-65" charset="0"/>
              </a:rPr>
              <a:t># (if (</a:t>
            </a:r>
            <a:r>
              <a:rPr lang="en-US" sz="2600" i="1" dirty="0" err="1" smtClean="0">
                <a:solidFill>
                  <a:schemeClr val="bg2"/>
                </a:solidFill>
                <a:latin typeface="Courier New" pitchFamily="-65" charset="0"/>
              </a:rPr>
              <a:t>g</a:t>
            </a:r>
            <a:r>
              <a:rPr lang="en-US" sz="2600" i="1" dirty="0" smtClean="0">
                <a:solidFill>
                  <a:schemeClr val="bg2"/>
                </a:solidFill>
                <a:latin typeface="Courier New" pitchFamily="-65" charset="0"/>
              </a:rPr>
              <a:t>&gt;=1))</a:t>
            </a:r>
            <a:r>
              <a:rPr lang="en-US" i="1" dirty="0" smtClean="0">
                <a:latin typeface="Courier New" pitchFamily="-65" charset="0"/>
              </a:rPr>
              <a:t/>
            </a:r>
            <a:br>
              <a:rPr lang="en-US" i="1" dirty="0" smtClean="0">
                <a:latin typeface="Courier New" pitchFamily="-65" charset="0"/>
              </a:rPr>
            </a:br>
            <a:r>
              <a:rPr lang="en-US" i="1" dirty="0">
                <a:latin typeface="Courier New" pitchFamily="-65" charset="0"/>
              </a:rPr>
              <a:t>	</a:t>
            </a:r>
          </a:p>
        </p:txBody>
      </p:sp>
      <p:sp>
        <p:nvSpPr>
          <p:cNvPr id="1929220" name="Line 4"/>
          <p:cNvSpPr>
            <a:spLocks noChangeShapeType="1"/>
          </p:cNvSpPr>
          <p:nvPr/>
        </p:nvSpPr>
        <p:spPr bwMode="auto">
          <a:xfrm>
            <a:off x="152400" y="3200400"/>
            <a:ext cx="8610600" cy="0"/>
          </a:xfrm>
          <a:prstGeom prst="line">
            <a:avLst/>
          </a:prstGeom>
          <a:noFill/>
          <a:ln w="38100">
            <a:solidFill>
              <a:schemeClr val="accent1"/>
            </a:solidFill>
            <a:round/>
            <a:headEnd/>
            <a:tailEnd/>
          </a:ln>
          <a:effectLst/>
        </p:spPr>
        <p:txBody>
          <a:bodyPr wrap="none" anchor="ctr">
            <a:prstTxWarp prst="textNoShape">
              <a:avLst/>
            </a:prstTxWarp>
          </a:bodyPr>
          <a:lstStyle/>
          <a:p>
            <a:endParaRPr lang="en-US"/>
          </a:p>
        </p:txBody>
      </p:sp>
      <p:sp>
        <p:nvSpPr>
          <p:cNvPr id="1929221" name="Text Box 5"/>
          <p:cNvSpPr txBox="1">
            <a:spLocks noChangeArrowheads="1"/>
          </p:cNvSpPr>
          <p:nvPr/>
        </p:nvSpPr>
        <p:spPr bwMode="auto">
          <a:xfrm>
            <a:off x="228600" y="2605088"/>
            <a:ext cx="458788" cy="558800"/>
          </a:xfrm>
          <a:prstGeom prst="rect">
            <a:avLst/>
          </a:prstGeom>
          <a:noFill/>
          <a:ln w="12700">
            <a:noFill/>
            <a:miter lim="800000"/>
            <a:headEnd/>
            <a:tailEnd/>
          </a:ln>
          <a:effectLst/>
        </p:spPr>
        <p:txBody>
          <a:bodyPr wrap="none" lIns="87294" tIns="43647" rIns="87294" bIns="43647">
            <a:prstTxWarp prst="textNoShape">
              <a:avLst/>
            </a:prstTxWarp>
            <a:spAutoFit/>
          </a:bodyPr>
          <a:lstStyle/>
          <a:p>
            <a:pPr defTabSz="873125"/>
            <a:r>
              <a:rPr lang="en-US" sz="3100" b="1"/>
              <a:t>C</a:t>
            </a:r>
          </a:p>
        </p:txBody>
      </p:sp>
      <p:sp>
        <p:nvSpPr>
          <p:cNvPr id="1929222" name="Text Box 6"/>
          <p:cNvSpPr txBox="1">
            <a:spLocks noChangeArrowheads="1"/>
          </p:cNvSpPr>
          <p:nvPr/>
        </p:nvSpPr>
        <p:spPr bwMode="auto">
          <a:xfrm>
            <a:off x="238125" y="3443288"/>
            <a:ext cx="503238" cy="1978025"/>
          </a:xfrm>
          <a:prstGeom prst="rect">
            <a:avLst/>
          </a:prstGeom>
          <a:noFill/>
          <a:ln w="12700">
            <a:noFill/>
            <a:miter lim="800000"/>
            <a:headEnd/>
            <a:tailEnd/>
          </a:ln>
          <a:effectLst/>
        </p:spPr>
        <p:txBody>
          <a:bodyPr wrap="none" lIns="87294" tIns="43647" rIns="87294" bIns="43647">
            <a:prstTxWarp prst="textNoShape">
              <a:avLst/>
            </a:prstTxWarp>
            <a:spAutoFit/>
          </a:bodyPr>
          <a:lstStyle/>
          <a:p>
            <a:pPr algn="ctr" defTabSz="873125"/>
            <a:r>
              <a:rPr lang="en-US" sz="3100" b="1"/>
              <a:t>M</a:t>
            </a:r>
            <a:br>
              <a:rPr lang="en-US" sz="3100" b="1"/>
            </a:br>
            <a:r>
              <a:rPr lang="en-US" sz="3100" b="1"/>
              <a:t>I</a:t>
            </a:r>
            <a:br>
              <a:rPr lang="en-US" sz="3100" b="1"/>
            </a:br>
            <a:r>
              <a:rPr lang="en-US" sz="3100" b="1"/>
              <a:t>P</a:t>
            </a:r>
            <a:br>
              <a:rPr lang="en-US" sz="3100" b="1"/>
            </a:br>
            <a:r>
              <a:rPr lang="en-US" sz="3100" b="1"/>
              <a:t>S</a:t>
            </a:r>
          </a:p>
        </p:txBody>
      </p:sp>
      <p:sp>
        <p:nvSpPr>
          <p:cNvPr id="1929223" name="Rectangle 7"/>
          <p:cNvSpPr>
            <a:spLocks noChangeArrowheads="1"/>
          </p:cNvSpPr>
          <p:nvPr/>
        </p:nvSpPr>
        <p:spPr bwMode="auto">
          <a:xfrm>
            <a:off x="990600" y="6096000"/>
            <a:ext cx="7234097" cy="523220"/>
          </a:xfrm>
          <a:prstGeom prst="rect">
            <a:avLst/>
          </a:prstGeom>
          <a:noFill/>
          <a:ln w="12700">
            <a:noFill/>
            <a:miter lim="800000"/>
            <a:headEnd/>
            <a:tailEnd/>
          </a:ln>
          <a:effectLst/>
        </p:spPr>
        <p:txBody>
          <a:bodyPr wrap="none">
            <a:prstTxWarp prst="textNoShape">
              <a:avLst/>
            </a:prstTxWarp>
            <a:spAutoFit/>
          </a:bodyPr>
          <a:lstStyle/>
          <a:p>
            <a:r>
              <a:rPr lang="en-US" sz="2800" b="1" dirty="0"/>
              <a:t>An </a:t>
            </a:r>
            <a:r>
              <a:rPr lang="en-US" sz="2800" b="1" dirty="0" err="1">
                <a:latin typeface="Courier New" pitchFamily="-65" charset="0"/>
              </a:rPr>
              <a:t>slt</a:t>
            </a:r>
            <a:r>
              <a:rPr lang="en-US" sz="2800" b="1" dirty="0"/>
              <a:t> </a:t>
            </a:r>
            <a:r>
              <a:rPr lang="en-US" sz="2800" b="1" dirty="0" err="1">
                <a:sym typeface="Wingdings" pitchFamily="-65" charset="2"/>
              </a:rPr>
              <a:t></a:t>
            </a:r>
            <a:r>
              <a:rPr lang="en-US" sz="2800" b="1" dirty="0"/>
              <a:t> </a:t>
            </a:r>
            <a:r>
              <a:rPr lang="en-US" sz="2800" b="1" dirty="0" err="1">
                <a:latin typeface="Courier New" pitchFamily="-65" charset="0"/>
              </a:rPr>
              <a:t>beq</a:t>
            </a:r>
            <a:r>
              <a:rPr lang="en-US" sz="2800" b="1" dirty="0"/>
              <a:t> pair means </a:t>
            </a:r>
            <a:r>
              <a:rPr lang="en-US" sz="2800" b="1" dirty="0">
                <a:latin typeface="Courier New" pitchFamily="-65" charset="0"/>
              </a:rPr>
              <a:t>if(… ≥ …)</a:t>
            </a:r>
            <a:r>
              <a:rPr lang="en-US" sz="2800" b="1" dirty="0" err="1">
                <a:latin typeface="Courier New" pitchFamily="-65" charset="0"/>
              </a:rPr>
              <a:t>goto</a:t>
            </a:r>
            <a:r>
              <a:rPr lang="en-US" sz="2800" b="1" dirty="0">
                <a:latin typeface="Courier New" pitchFamily="-65"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2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29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9292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2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9219" grpId="0" build="p"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1266" name="Rectangle 2"/>
          <p:cNvSpPr>
            <a:spLocks noGrp="1" noChangeArrowheads="1"/>
          </p:cNvSpPr>
          <p:nvPr>
            <p:ph type="title"/>
          </p:nvPr>
        </p:nvSpPr>
        <p:spPr>
          <a:xfrm>
            <a:off x="611188" y="211138"/>
            <a:ext cx="7313612" cy="474662"/>
          </a:xfrm>
        </p:spPr>
        <p:txBody>
          <a:bodyPr/>
          <a:lstStyle/>
          <a:p>
            <a:r>
              <a:rPr lang="en-US" dirty="0"/>
              <a:t>What about </a:t>
            </a:r>
            <a:r>
              <a:rPr lang="en-US" u="sng" dirty="0"/>
              <a:t>unsigned</a:t>
            </a:r>
            <a:r>
              <a:rPr lang="en-US" dirty="0"/>
              <a:t> numbers?</a:t>
            </a:r>
          </a:p>
        </p:txBody>
      </p:sp>
      <p:sp>
        <p:nvSpPr>
          <p:cNvPr id="1931267" name="Rectangle 3"/>
          <p:cNvSpPr>
            <a:spLocks noGrp="1" noChangeArrowheads="1"/>
          </p:cNvSpPr>
          <p:nvPr>
            <p:ph type="body" idx="1"/>
          </p:nvPr>
        </p:nvSpPr>
        <p:spPr>
          <a:xfrm>
            <a:off x="685800" y="1143000"/>
            <a:ext cx="7847013" cy="4876800"/>
          </a:xfrm>
        </p:spPr>
        <p:txBody>
          <a:bodyPr/>
          <a:lstStyle/>
          <a:p>
            <a:r>
              <a:rPr lang="en-US" dirty="0"/>
              <a:t>Also </a:t>
            </a:r>
            <a:r>
              <a:rPr lang="en-US" dirty="0">
                <a:solidFill>
                  <a:schemeClr val="accent1"/>
                </a:solidFill>
              </a:rPr>
              <a:t>unsigned</a:t>
            </a:r>
            <a:r>
              <a:rPr lang="en-US" dirty="0"/>
              <a:t> inequality instructions:</a:t>
            </a:r>
          </a:p>
          <a:p>
            <a:pPr>
              <a:buFont typeface="Times" pitchFamily="-65" charset="0"/>
              <a:buNone/>
            </a:pPr>
            <a:r>
              <a:rPr lang="en-US" dirty="0"/>
              <a:t>		</a:t>
            </a:r>
            <a:r>
              <a:rPr lang="en-US" b="1" dirty="0" err="1">
                <a:solidFill>
                  <a:schemeClr val="accent2"/>
                </a:solidFill>
                <a:latin typeface="Courier New" pitchFamily="-65" charset="0"/>
              </a:rPr>
              <a:t>sltu</a:t>
            </a:r>
            <a:r>
              <a:rPr lang="en-US" b="1" dirty="0"/>
              <a:t>,</a:t>
            </a:r>
            <a:r>
              <a:rPr lang="en-US" b="1" dirty="0">
                <a:solidFill>
                  <a:schemeClr val="accent2"/>
                </a:solidFill>
              </a:rPr>
              <a:t> </a:t>
            </a:r>
            <a:r>
              <a:rPr lang="en-US" b="1" dirty="0" err="1">
                <a:solidFill>
                  <a:schemeClr val="accent2"/>
                </a:solidFill>
                <a:latin typeface="Courier New" pitchFamily="-65" charset="0"/>
              </a:rPr>
              <a:t>sltiu</a:t>
            </a:r>
            <a:endParaRPr lang="en-US" b="1" dirty="0">
              <a:solidFill>
                <a:schemeClr val="accent2"/>
              </a:solidFill>
            </a:endParaRPr>
          </a:p>
          <a:p>
            <a:pPr>
              <a:buFont typeface="Times" pitchFamily="-65" charset="0"/>
              <a:buNone/>
            </a:pPr>
            <a:r>
              <a:rPr lang="en-US" dirty="0"/>
              <a:t>…which sets result to </a:t>
            </a:r>
            <a:r>
              <a:rPr lang="en-US" b="1" dirty="0">
                <a:latin typeface="Courier New"/>
                <a:cs typeface="Courier New"/>
              </a:rPr>
              <a:t>1</a:t>
            </a:r>
            <a:r>
              <a:rPr lang="en-US" dirty="0"/>
              <a:t> or </a:t>
            </a:r>
            <a:r>
              <a:rPr lang="en-US" b="1" dirty="0">
                <a:latin typeface="Courier New"/>
                <a:cs typeface="Courier New"/>
              </a:rPr>
              <a:t>0</a:t>
            </a:r>
            <a:r>
              <a:rPr lang="en-US" dirty="0"/>
              <a:t> depending on unsigned comparisons</a:t>
            </a:r>
          </a:p>
          <a:p>
            <a:r>
              <a:rPr lang="en-US" dirty="0"/>
              <a:t>What is value of </a:t>
            </a:r>
            <a:r>
              <a:rPr lang="en-US" b="1" dirty="0">
                <a:latin typeface="Courier New" pitchFamily="-65" charset="0"/>
              </a:rPr>
              <a:t>$t0</a:t>
            </a:r>
            <a:r>
              <a:rPr lang="en-US" b="1" dirty="0"/>
              <a:t>, </a:t>
            </a:r>
            <a:r>
              <a:rPr lang="en-US" b="1" dirty="0">
                <a:latin typeface="Courier New" pitchFamily="-65" charset="0"/>
              </a:rPr>
              <a:t>$t1</a:t>
            </a:r>
            <a:r>
              <a:rPr lang="en-US" dirty="0"/>
              <a:t>?</a:t>
            </a:r>
          </a:p>
          <a:p>
            <a:pPr algn="ctr">
              <a:buFont typeface="Times" pitchFamily="-65" charset="0"/>
              <a:buNone/>
            </a:pPr>
            <a:r>
              <a:rPr lang="en-US" dirty="0"/>
              <a:t>(</a:t>
            </a:r>
            <a:r>
              <a:rPr lang="en-US" sz="2800" b="1" dirty="0">
                <a:latin typeface="Courier New" pitchFamily="-65" charset="0"/>
              </a:rPr>
              <a:t>$s0 = FFFF </a:t>
            </a:r>
            <a:r>
              <a:rPr lang="en-US" sz="2800" b="1" dirty="0" err="1">
                <a:latin typeface="Courier New" pitchFamily="-65" charset="0"/>
              </a:rPr>
              <a:t>FFFA</a:t>
            </a:r>
            <a:r>
              <a:rPr lang="en-US" sz="2800" baseline="-25000" dirty="0" err="1"/>
              <a:t>hex</a:t>
            </a:r>
            <a:r>
              <a:rPr lang="en-US" sz="2800" dirty="0"/>
              <a:t>, </a:t>
            </a:r>
            <a:r>
              <a:rPr lang="en-US" sz="2800" b="1" dirty="0">
                <a:latin typeface="Courier New" pitchFamily="-65" charset="0"/>
              </a:rPr>
              <a:t>$s1 = 0000 </a:t>
            </a:r>
            <a:r>
              <a:rPr lang="en-US" sz="2800" b="1" dirty="0" err="1">
                <a:latin typeface="Courier New" pitchFamily="-65" charset="0"/>
              </a:rPr>
              <a:t>FFFA</a:t>
            </a:r>
            <a:r>
              <a:rPr lang="en-US" sz="2800" baseline="-25000" dirty="0" err="1"/>
              <a:t>hex</a:t>
            </a:r>
            <a:r>
              <a:rPr lang="en-US" sz="2800" dirty="0"/>
              <a:t>)</a:t>
            </a:r>
            <a:endParaRPr lang="en-US" dirty="0"/>
          </a:p>
          <a:p>
            <a:pPr algn="ctr">
              <a:buFont typeface="Times" pitchFamily="-65" charset="0"/>
              <a:buNone/>
            </a:pPr>
            <a:r>
              <a:rPr lang="en-US" dirty="0">
                <a:solidFill>
                  <a:schemeClr val="accent2"/>
                </a:solidFill>
                <a:latin typeface="Courier New" pitchFamily="-65" charset="0"/>
              </a:rPr>
              <a:t> </a:t>
            </a:r>
            <a:r>
              <a:rPr lang="en-US" b="1" dirty="0" err="1">
                <a:solidFill>
                  <a:schemeClr val="accent2"/>
                </a:solidFill>
                <a:latin typeface="Courier New" pitchFamily="-65" charset="0"/>
              </a:rPr>
              <a:t>slt</a:t>
            </a:r>
            <a:r>
              <a:rPr lang="en-US" b="1" dirty="0">
                <a:solidFill>
                  <a:schemeClr val="accent2"/>
                </a:solidFill>
                <a:latin typeface="Courier New" pitchFamily="-65" charset="0"/>
              </a:rPr>
              <a:t> $t0, $s0, $s1</a:t>
            </a:r>
          </a:p>
          <a:p>
            <a:pPr algn="ctr">
              <a:buFont typeface="Times" pitchFamily="-65" charset="0"/>
              <a:buNone/>
            </a:pPr>
            <a:r>
              <a:rPr lang="en-US" b="1" dirty="0" err="1">
                <a:solidFill>
                  <a:schemeClr val="accent2"/>
                </a:solidFill>
                <a:latin typeface="Courier New" pitchFamily="-65" charset="0"/>
              </a:rPr>
              <a:t>sltu</a:t>
            </a:r>
            <a:r>
              <a:rPr lang="en-US" b="1" dirty="0">
                <a:solidFill>
                  <a:schemeClr val="accent2"/>
                </a:solidFill>
                <a:latin typeface="Courier New" pitchFamily="-65" charset="0"/>
              </a:rPr>
              <a:t> $t1, $s0, $s1</a:t>
            </a:r>
            <a:endParaRPr lang="en-US" b="1" dirty="0">
              <a:latin typeface="Courier New" pitchFamily="-65"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3314" name="Rectangle 2"/>
          <p:cNvSpPr>
            <a:spLocks noGrp="1" noChangeArrowheads="1"/>
          </p:cNvSpPr>
          <p:nvPr>
            <p:ph type="title"/>
          </p:nvPr>
        </p:nvSpPr>
        <p:spPr/>
        <p:txBody>
          <a:bodyPr/>
          <a:lstStyle/>
          <a:p>
            <a:r>
              <a:rPr lang="en-US" sz="3600" dirty="0" smtClean="0"/>
              <a:t>MIPS Signed vs. Unsigned – diff meanings!</a:t>
            </a:r>
            <a:endParaRPr lang="en-US" sz="3600" dirty="0"/>
          </a:p>
        </p:txBody>
      </p:sp>
      <p:sp>
        <p:nvSpPr>
          <p:cNvPr id="1933315" name="Rectangle 3"/>
          <p:cNvSpPr>
            <a:spLocks noGrp="1" noChangeArrowheads="1"/>
          </p:cNvSpPr>
          <p:nvPr>
            <p:ph type="body" idx="1"/>
          </p:nvPr>
        </p:nvSpPr>
        <p:spPr/>
        <p:txBody>
          <a:bodyPr/>
          <a:lstStyle/>
          <a:p>
            <a:r>
              <a:rPr lang="en-US" dirty="0" smtClean="0"/>
              <a:t>MIPS terms Signed/Unsigned “overloaded”:</a:t>
            </a:r>
          </a:p>
          <a:p>
            <a:pPr lvl="1"/>
            <a:r>
              <a:rPr lang="en-US" dirty="0" smtClean="0"/>
              <a:t>Do/Don't sign extend</a:t>
            </a:r>
          </a:p>
          <a:p>
            <a:pPr lvl="2"/>
            <a:r>
              <a:rPr lang="en-US" b="1" dirty="0" smtClean="0">
                <a:solidFill>
                  <a:schemeClr val="accent2"/>
                </a:solidFill>
                <a:latin typeface="Courier New"/>
                <a:cs typeface="Courier New"/>
              </a:rPr>
              <a:t>(lb, </a:t>
            </a:r>
            <a:r>
              <a:rPr lang="en-US" b="1" dirty="0" err="1" smtClean="0">
                <a:solidFill>
                  <a:schemeClr val="accent2"/>
                </a:solidFill>
                <a:latin typeface="Courier New"/>
                <a:cs typeface="Courier New"/>
              </a:rPr>
              <a:t>lbu</a:t>
            </a:r>
            <a:r>
              <a:rPr lang="en-US" b="1" dirty="0" smtClean="0">
                <a:solidFill>
                  <a:schemeClr val="accent2"/>
                </a:solidFill>
                <a:latin typeface="Courier New"/>
                <a:cs typeface="Courier New"/>
              </a:rPr>
              <a:t>)</a:t>
            </a:r>
          </a:p>
          <a:p>
            <a:pPr lvl="1"/>
            <a:r>
              <a:rPr lang="en-US" dirty="0" smtClean="0"/>
              <a:t>Do/Don't overflow </a:t>
            </a:r>
          </a:p>
          <a:p>
            <a:pPr lvl="2"/>
            <a:r>
              <a:rPr lang="en-US" b="1" dirty="0" smtClean="0">
                <a:solidFill>
                  <a:schemeClr val="accent2"/>
                </a:solidFill>
                <a:latin typeface="Courier New"/>
                <a:cs typeface="Courier New"/>
              </a:rPr>
              <a:t>(add, </a:t>
            </a:r>
            <a:r>
              <a:rPr lang="en-US" b="1" dirty="0" err="1" smtClean="0">
                <a:solidFill>
                  <a:schemeClr val="accent2"/>
                </a:solidFill>
                <a:latin typeface="Courier New"/>
                <a:cs typeface="Courier New"/>
              </a:rPr>
              <a:t>addi</a:t>
            </a:r>
            <a:r>
              <a:rPr lang="en-US" b="1" dirty="0" smtClean="0">
                <a:solidFill>
                  <a:schemeClr val="accent2"/>
                </a:solidFill>
                <a:latin typeface="Courier New"/>
                <a:cs typeface="Courier New"/>
              </a:rPr>
              <a:t>, sub, </a:t>
            </a:r>
            <a:r>
              <a:rPr lang="en-US" b="1" dirty="0" err="1" smtClean="0">
                <a:solidFill>
                  <a:schemeClr val="accent2"/>
                </a:solidFill>
                <a:latin typeface="Courier New"/>
                <a:cs typeface="Courier New"/>
              </a:rPr>
              <a:t>mult</a:t>
            </a:r>
            <a:r>
              <a:rPr lang="en-US" b="1" dirty="0" smtClean="0">
                <a:solidFill>
                  <a:schemeClr val="accent2"/>
                </a:solidFill>
                <a:latin typeface="Courier New"/>
                <a:cs typeface="Courier New"/>
              </a:rPr>
              <a:t>, div)</a:t>
            </a:r>
          </a:p>
          <a:p>
            <a:pPr lvl="2"/>
            <a:r>
              <a:rPr lang="en-US" b="1" dirty="0" smtClean="0">
                <a:solidFill>
                  <a:schemeClr val="accent2"/>
                </a:solidFill>
                <a:latin typeface="Courier New"/>
                <a:cs typeface="Courier New"/>
              </a:rPr>
              <a:t>(</a:t>
            </a:r>
            <a:r>
              <a:rPr lang="en-US" b="1" dirty="0" err="1" smtClean="0">
                <a:solidFill>
                  <a:schemeClr val="accent2"/>
                </a:solidFill>
                <a:latin typeface="Courier New"/>
                <a:cs typeface="Courier New"/>
              </a:rPr>
              <a:t>addu</a:t>
            </a:r>
            <a:r>
              <a:rPr lang="en-US" b="1" dirty="0" smtClean="0">
                <a:solidFill>
                  <a:schemeClr val="accent2"/>
                </a:solidFill>
                <a:latin typeface="Courier New"/>
                <a:cs typeface="Courier New"/>
              </a:rPr>
              <a:t>, </a:t>
            </a:r>
            <a:r>
              <a:rPr lang="en-US" b="1" dirty="0" err="1" smtClean="0">
                <a:solidFill>
                  <a:schemeClr val="accent2"/>
                </a:solidFill>
                <a:latin typeface="Courier New"/>
                <a:cs typeface="Courier New"/>
              </a:rPr>
              <a:t>addiu</a:t>
            </a:r>
            <a:r>
              <a:rPr lang="en-US" b="1" dirty="0" smtClean="0">
                <a:solidFill>
                  <a:schemeClr val="accent2"/>
                </a:solidFill>
                <a:latin typeface="Courier New"/>
                <a:cs typeface="Courier New"/>
              </a:rPr>
              <a:t>, </a:t>
            </a:r>
            <a:r>
              <a:rPr lang="en-US" b="1" dirty="0" err="1" smtClean="0">
                <a:solidFill>
                  <a:schemeClr val="accent2"/>
                </a:solidFill>
                <a:latin typeface="Courier New"/>
                <a:cs typeface="Courier New"/>
              </a:rPr>
              <a:t>subu</a:t>
            </a:r>
            <a:r>
              <a:rPr lang="en-US" b="1" dirty="0" smtClean="0">
                <a:solidFill>
                  <a:schemeClr val="accent2"/>
                </a:solidFill>
                <a:latin typeface="Courier New"/>
                <a:cs typeface="Courier New"/>
              </a:rPr>
              <a:t>, </a:t>
            </a:r>
            <a:r>
              <a:rPr lang="en-US" b="1" dirty="0" err="1" smtClean="0">
                <a:solidFill>
                  <a:schemeClr val="accent2"/>
                </a:solidFill>
                <a:latin typeface="Courier New"/>
                <a:cs typeface="Courier New"/>
              </a:rPr>
              <a:t>multu</a:t>
            </a:r>
            <a:r>
              <a:rPr lang="en-US" b="1" dirty="0" smtClean="0">
                <a:solidFill>
                  <a:schemeClr val="accent2"/>
                </a:solidFill>
                <a:latin typeface="Courier New"/>
                <a:cs typeface="Courier New"/>
              </a:rPr>
              <a:t>, </a:t>
            </a:r>
            <a:r>
              <a:rPr lang="en-US" b="1" dirty="0" err="1" smtClean="0">
                <a:solidFill>
                  <a:schemeClr val="accent2"/>
                </a:solidFill>
                <a:latin typeface="Courier New"/>
                <a:cs typeface="Courier New"/>
              </a:rPr>
              <a:t>divu</a:t>
            </a:r>
            <a:r>
              <a:rPr lang="en-US" b="1" dirty="0" smtClean="0">
                <a:solidFill>
                  <a:schemeClr val="accent2"/>
                </a:solidFill>
                <a:latin typeface="Courier New"/>
                <a:cs typeface="Courier New"/>
              </a:rPr>
              <a:t>)</a:t>
            </a:r>
          </a:p>
          <a:p>
            <a:pPr lvl="1"/>
            <a:r>
              <a:rPr lang="en-US" dirty="0" smtClean="0"/>
              <a:t>Do signed/unsigned compare</a:t>
            </a:r>
          </a:p>
          <a:p>
            <a:pPr lvl="2"/>
            <a:r>
              <a:rPr lang="en-US" b="1" dirty="0" smtClean="0">
                <a:solidFill>
                  <a:schemeClr val="accent2"/>
                </a:solidFill>
                <a:latin typeface="Courier New"/>
                <a:cs typeface="Courier New"/>
              </a:rPr>
              <a:t>(</a:t>
            </a:r>
            <a:r>
              <a:rPr lang="en-US" b="1" dirty="0" err="1" smtClean="0">
                <a:solidFill>
                  <a:schemeClr val="accent2"/>
                </a:solidFill>
                <a:latin typeface="Courier New"/>
                <a:cs typeface="Courier New"/>
              </a:rPr>
              <a:t>slt</a:t>
            </a:r>
            <a:r>
              <a:rPr lang="en-US" b="1" dirty="0" smtClean="0">
                <a:solidFill>
                  <a:schemeClr val="accent2"/>
                </a:solidFill>
                <a:latin typeface="Courier New"/>
                <a:cs typeface="Courier New"/>
              </a:rPr>
              <a:t>, </a:t>
            </a:r>
            <a:r>
              <a:rPr lang="en-US" b="1" dirty="0" err="1" smtClean="0">
                <a:solidFill>
                  <a:schemeClr val="accent2"/>
                </a:solidFill>
                <a:latin typeface="Courier New"/>
                <a:cs typeface="Courier New"/>
              </a:rPr>
              <a:t>slti/sltu</a:t>
            </a:r>
            <a:r>
              <a:rPr lang="en-US" b="1" dirty="0" smtClean="0">
                <a:solidFill>
                  <a:schemeClr val="accent2"/>
                </a:solidFill>
                <a:latin typeface="Courier New"/>
                <a:cs typeface="Courier New"/>
              </a:rPr>
              <a:t>, </a:t>
            </a:r>
            <a:r>
              <a:rPr lang="en-US" b="1" dirty="0" err="1" smtClean="0">
                <a:solidFill>
                  <a:schemeClr val="accent2"/>
                </a:solidFill>
                <a:latin typeface="Courier New"/>
                <a:cs typeface="Courier New"/>
              </a:rPr>
              <a:t>sltiu</a:t>
            </a:r>
            <a:r>
              <a:rPr lang="en-US" b="1" dirty="0" smtClean="0">
                <a:solidFill>
                  <a:schemeClr val="accent2"/>
                </a:solidFill>
                <a:latin typeface="Courier New"/>
                <a:cs typeface="Courier New"/>
              </a:rPr>
              <a:t>)</a:t>
            </a:r>
            <a:endParaRPr lang="en-US" b="1" dirty="0">
              <a:solidFill>
                <a:schemeClr val="accent2"/>
              </a:solidFill>
              <a:latin typeface="Courier New"/>
              <a:cs typeface="Courier New"/>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1506" name="Rectangle 2"/>
          <p:cNvSpPr>
            <a:spLocks noGrp="1" noChangeArrowheads="1"/>
          </p:cNvSpPr>
          <p:nvPr>
            <p:ph type="body" idx="1"/>
          </p:nvPr>
        </p:nvSpPr>
        <p:spPr>
          <a:xfrm>
            <a:off x="762000" y="4876800"/>
            <a:ext cx="4572000" cy="600075"/>
          </a:xfrm>
        </p:spPr>
        <p:txBody>
          <a:bodyPr/>
          <a:lstStyle/>
          <a:p>
            <a:pPr>
              <a:buFont typeface="Times" pitchFamily="-65" charset="0"/>
              <a:buNone/>
              <a:tabLst>
                <a:tab pos="1998663" algn="l"/>
              </a:tabLst>
            </a:pPr>
            <a:r>
              <a:rPr lang="en-US" sz="2400" dirty="0"/>
              <a:t>	What C code properly fills in the blank in loop below?</a:t>
            </a:r>
            <a:endParaRPr lang="en-US" sz="2400" dirty="0">
              <a:latin typeface="Courier New" pitchFamily="-65" charset="0"/>
            </a:endParaRPr>
          </a:p>
        </p:txBody>
      </p:sp>
      <p:sp>
        <p:nvSpPr>
          <p:cNvPr id="1941507" name="Rectangle 3"/>
          <p:cNvSpPr>
            <a:spLocks noGrp="1" noChangeArrowheads="1"/>
          </p:cNvSpPr>
          <p:nvPr>
            <p:ph type="title"/>
          </p:nvPr>
        </p:nvSpPr>
        <p:spPr>
          <a:xfrm>
            <a:off x="609600" y="211138"/>
            <a:ext cx="4876800" cy="474662"/>
          </a:xfrm>
        </p:spPr>
        <p:txBody>
          <a:bodyPr/>
          <a:lstStyle/>
          <a:p>
            <a:r>
              <a:rPr lang="en-US" dirty="0"/>
              <a:t>Peer Instruction</a:t>
            </a:r>
          </a:p>
        </p:txBody>
      </p:sp>
      <p:sp>
        <p:nvSpPr>
          <p:cNvPr id="1941508" name="Text Box 4"/>
          <p:cNvSpPr txBox="1">
            <a:spLocks noChangeArrowheads="1"/>
          </p:cNvSpPr>
          <p:nvPr/>
        </p:nvSpPr>
        <p:spPr bwMode="auto">
          <a:xfrm>
            <a:off x="914400" y="5715000"/>
            <a:ext cx="4724400" cy="519112"/>
          </a:xfrm>
          <a:prstGeom prst="rect">
            <a:avLst/>
          </a:prstGeom>
          <a:noFill/>
          <a:ln w="12700">
            <a:noFill/>
            <a:miter lim="800000"/>
            <a:headEnd/>
            <a:tailEnd/>
          </a:ln>
          <a:effectLst/>
        </p:spPr>
        <p:txBody>
          <a:bodyPr>
            <a:prstTxWarp prst="textNoShape">
              <a:avLst/>
            </a:prstTxWarp>
            <a:spAutoFit/>
          </a:bodyPr>
          <a:lstStyle/>
          <a:p>
            <a:r>
              <a:rPr lang="en-US" sz="2800" b="1" dirty="0">
                <a:solidFill>
                  <a:srgbClr val="FFFF00"/>
                </a:solidFill>
                <a:latin typeface="Courier New" pitchFamily="-65" charset="0"/>
              </a:rPr>
              <a:t>do {</a:t>
            </a:r>
            <a:r>
              <a:rPr lang="en-US" sz="2800" b="1" dirty="0" err="1">
                <a:latin typeface="Courier New" pitchFamily="-65" charset="0"/>
              </a:rPr>
              <a:t>i</a:t>
            </a:r>
            <a:r>
              <a:rPr lang="en-US" sz="2800" b="1" dirty="0">
                <a:latin typeface="Courier New" pitchFamily="-65" charset="0"/>
              </a:rPr>
              <a:t>--;</a:t>
            </a:r>
            <a:r>
              <a:rPr lang="en-US" sz="2800" b="1" dirty="0">
                <a:solidFill>
                  <a:srgbClr val="FFFF00"/>
                </a:solidFill>
                <a:latin typeface="Courier New" pitchFamily="-65" charset="0"/>
              </a:rPr>
              <a:t>} while(__);</a:t>
            </a:r>
            <a:endParaRPr lang="en-US" sz="2000" b="1" dirty="0">
              <a:solidFill>
                <a:srgbClr val="FFFF00"/>
              </a:solidFill>
              <a:latin typeface="Courier New" pitchFamily="-65" charset="0"/>
            </a:endParaRPr>
          </a:p>
        </p:txBody>
      </p:sp>
      <p:sp>
        <p:nvSpPr>
          <p:cNvPr id="1941509" name="Text Box 5"/>
          <p:cNvSpPr txBox="1">
            <a:spLocks noChangeArrowheads="1"/>
          </p:cNvSpPr>
          <p:nvPr/>
        </p:nvSpPr>
        <p:spPr bwMode="auto">
          <a:xfrm>
            <a:off x="228600" y="1752600"/>
            <a:ext cx="8686800" cy="1917700"/>
          </a:xfrm>
          <a:prstGeom prst="rect">
            <a:avLst/>
          </a:prstGeom>
          <a:noFill/>
          <a:ln w="12700">
            <a:noFill/>
            <a:miter lim="800000"/>
            <a:headEnd/>
            <a:tailEnd/>
          </a:ln>
          <a:effectLst/>
        </p:spPr>
        <p:txBody>
          <a:bodyPr>
            <a:prstTxWarp prst="textNoShape">
              <a:avLst/>
            </a:prstTxWarp>
            <a:spAutoFit/>
          </a:bodyPr>
          <a:lstStyle/>
          <a:p>
            <a:pPr>
              <a:tabLst>
                <a:tab pos="744538" algn="l"/>
                <a:tab pos="2913063" algn="l"/>
              </a:tabLst>
            </a:pPr>
            <a:r>
              <a:rPr lang="en-US" sz="2400" b="1" dirty="0" err="1">
                <a:solidFill>
                  <a:srgbClr val="800080"/>
                </a:solidFill>
                <a:latin typeface="Courier New" pitchFamily="-65" charset="0"/>
              </a:rPr>
              <a:t>Loop:</a:t>
            </a:r>
            <a:r>
              <a:rPr lang="en-US" sz="2400" b="1" dirty="0" err="1">
                <a:solidFill>
                  <a:schemeClr val="tx1"/>
                </a:solidFill>
                <a:latin typeface="Courier New" pitchFamily="-65" charset="0"/>
              </a:rPr>
              <a:t>addi</a:t>
            </a:r>
            <a:r>
              <a:rPr lang="en-US" sz="2400" b="1" dirty="0">
                <a:solidFill>
                  <a:schemeClr val="tx1"/>
                </a:solidFill>
                <a:latin typeface="Courier New" pitchFamily="-65" charset="0"/>
              </a:rPr>
              <a:t> </a:t>
            </a:r>
            <a:r>
              <a:rPr lang="en-US" sz="2400" b="1" dirty="0">
                <a:latin typeface="Courier New" pitchFamily="-65" charset="0"/>
              </a:rPr>
              <a:t>$s0</a:t>
            </a:r>
            <a:r>
              <a:rPr lang="en-US" sz="2400" b="1" dirty="0">
                <a:solidFill>
                  <a:schemeClr val="tx1"/>
                </a:solidFill>
                <a:latin typeface="Courier New" pitchFamily="-65" charset="0"/>
              </a:rPr>
              <a:t>,</a:t>
            </a:r>
            <a:r>
              <a:rPr lang="en-US" sz="2400" b="1" dirty="0">
                <a:latin typeface="Courier New" pitchFamily="-65" charset="0"/>
              </a:rPr>
              <a:t>$s0</a:t>
            </a:r>
            <a:r>
              <a:rPr lang="en-US" sz="2400" b="1" dirty="0">
                <a:solidFill>
                  <a:schemeClr val="tx1"/>
                </a:solidFill>
                <a:latin typeface="Courier New" pitchFamily="-65" charset="0"/>
              </a:rPr>
              <a:t>,-1   </a:t>
            </a:r>
            <a:r>
              <a:rPr lang="en-US" sz="2400" b="1" i="1" dirty="0">
                <a:solidFill>
                  <a:schemeClr val="bg2"/>
                </a:solidFill>
                <a:latin typeface="Courier New" pitchFamily="-65" charset="0"/>
              </a:rPr>
              <a:t># </a:t>
            </a:r>
            <a:r>
              <a:rPr lang="en-US" sz="2400" b="1" i="1" dirty="0" err="1">
                <a:solidFill>
                  <a:schemeClr val="bg2"/>
                </a:solidFill>
                <a:latin typeface="Courier New" pitchFamily="-65" charset="0"/>
              </a:rPr>
              <a:t>i</a:t>
            </a:r>
            <a:r>
              <a:rPr lang="en-US" sz="2400" b="1" i="1" dirty="0">
                <a:solidFill>
                  <a:schemeClr val="bg2"/>
                </a:solidFill>
                <a:latin typeface="Courier New" pitchFamily="-65" charset="0"/>
              </a:rPr>
              <a:t> = </a:t>
            </a:r>
            <a:r>
              <a:rPr lang="en-US" sz="2400" b="1" i="1" dirty="0" err="1">
                <a:solidFill>
                  <a:schemeClr val="bg2"/>
                </a:solidFill>
                <a:latin typeface="Courier New" pitchFamily="-65" charset="0"/>
              </a:rPr>
              <a:t>i</a:t>
            </a:r>
            <a:r>
              <a:rPr lang="en-US" sz="2400" b="1" i="1" dirty="0">
                <a:solidFill>
                  <a:schemeClr val="bg2"/>
                </a:solidFill>
                <a:latin typeface="Courier New" pitchFamily="-65" charset="0"/>
              </a:rPr>
              <a:t> - 1</a:t>
            </a:r>
            <a:r>
              <a:rPr lang="en-US" sz="2400" b="1" i="1" dirty="0">
                <a:solidFill>
                  <a:schemeClr val="tx1"/>
                </a:solidFill>
                <a:latin typeface="Courier New" pitchFamily="-65" charset="0"/>
              </a:rPr>
              <a:t/>
            </a:r>
            <a:br>
              <a:rPr lang="en-US" sz="2400" b="1" i="1" dirty="0">
                <a:solidFill>
                  <a:schemeClr val="tx1"/>
                </a:solidFill>
                <a:latin typeface="Courier New" pitchFamily="-65" charset="0"/>
              </a:rPr>
            </a:br>
            <a:r>
              <a:rPr lang="en-US" sz="2400" b="1" dirty="0">
                <a:solidFill>
                  <a:schemeClr val="tx1"/>
                </a:solidFill>
                <a:latin typeface="Courier New" pitchFamily="-65" charset="0"/>
              </a:rPr>
              <a:t>     </a:t>
            </a:r>
            <a:r>
              <a:rPr lang="en-US" sz="2400" b="1" dirty="0" err="1">
                <a:solidFill>
                  <a:schemeClr val="tx1"/>
                </a:solidFill>
                <a:latin typeface="Courier New" pitchFamily="-65" charset="0"/>
              </a:rPr>
              <a:t>slti</a:t>
            </a:r>
            <a:r>
              <a:rPr lang="en-US" sz="2400" b="1" dirty="0">
                <a:solidFill>
                  <a:schemeClr val="tx1"/>
                </a:solidFill>
                <a:latin typeface="Courier New" pitchFamily="-65" charset="0"/>
              </a:rPr>
              <a:t> </a:t>
            </a:r>
            <a:r>
              <a:rPr lang="en-US" sz="2400" b="1" dirty="0">
                <a:solidFill>
                  <a:srgbClr val="008000"/>
                </a:solidFill>
                <a:latin typeface="Courier New" pitchFamily="-65" charset="0"/>
              </a:rPr>
              <a:t>$t0</a:t>
            </a:r>
            <a:r>
              <a:rPr lang="en-US" sz="2400" b="1" dirty="0">
                <a:solidFill>
                  <a:schemeClr val="tx1"/>
                </a:solidFill>
                <a:latin typeface="Courier New" pitchFamily="-65" charset="0"/>
              </a:rPr>
              <a:t>,</a:t>
            </a:r>
            <a:r>
              <a:rPr lang="en-US" sz="2400" b="1" dirty="0">
                <a:solidFill>
                  <a:schemeClr val="accent2"/>
                </a:solidFill>
                <a:latin typeface="Courier New" pitchFamily="-65" charset="0"/>
              </a:rPr>
              <a:t>$s1</a:t>
            </a:r>
            <a:r>
              <a:rPr lang="en-US" sz="2400" b="1" dirty="0">
                <a:solidFill>
                  <a:schemeClr val="tx1"/>
                </a:solidFill>
                <a:latin typeface="Courier New" pitchFamily="-65" charset="0"/>
              </a:rPr>
              <a:t>,2    </a:t>
            </a:r>
            <a:r>
              <a:rPr lang="en-US" sz="2400" b="1" i="1" dirty="0">
                <a:solidFill>
                  <a:schemeClr val="bg2"/>
                </a:solidFill>
                <a:latin typeface="Courier New" pitchFamily="-65" charset="0"/>
              </a:rPr>
              <a:t># $t0 = (</a:t>
            </a:r>
            <a:r>
              <a:rPr lang="en-US" sz="2400" b="1" i="1" dirty="0" err="1">
                <a:solidFill>
                  <a:schemeClr val="bg2"/>
                </a:solidFill>
                <a:latin typeface="Courier New" pitchFamily="-65" charset="0"/>
              </a:rPr>
              <a:t>j</a:t>
            </a:r>
            <a:r>
              <a:rPr lang="en-US" sz="2400" b="1" i="1" dirty="0">
                <a:solidFill>
                  <a:schemeClr val="bg2"/>
                </a:solidFill>
                <a:latin typeface="Courier New" pitchFamily="-65" charset="0"/>
              </a:rPr>
              <a:t> &lt; 2)</a:t>
            </a:r>
            <a:r>
              <a:rPr lang="en-US" sz="2400" b="1" i="1" dirty="0">
                <a:solidFill>
                  <a:schemeClr val="tx1"/>
                </a:solidFill>
                <a:latin typeface="Courier New" pitchFamily="-65" charset="0"/>
              </a:rPr>
              <a:t/>
            </a:r>
            <a:br>
              <a:rPr lang="en-US" sz="2400" b="1" i="1" dirty="0">
                <a:solidFill>
                  <a:schemeClr val="tx1"/>
                </a:solidFill>
                <a:latin typeface="Courier New" pitchFamily="-65" charset="0"/>
              </a:rPr>
            </a:br>
            <a:r>
              <a:rPr lang="en-US" sz="2400" b="1" dirty="0">
                <a:solidFill>
                  <a:schemeClr val="tx1"/>
                </a:solidFill>
                <a:latin typeface="Courier New" pitchFamily="-65" charset="0"/>
              </a:rPr>
              <a:t>     </a:t>
            </a:r>
            <a:r>
              <a:rPr lang="en-US" sz="2400" b="1" dirty="0" err="1">
                <a:solidFill>
                  <a:schemeClr val="tx1"/>
                </a:solidFill>
                <a:latin typeface="Courier New" pitchFamily="-65" charset="0"/>
              </a:rPr>
              <a:t>beq</a:t>
            </a:r>
            <a:r>
              <a:rPr lang="en-US" sz="2400" b="1" dirty="0">
                <a:solidFill>
                  <a:schemeClr val="tx1"/>
                </a:solidFill>
                <a:latin typeface="Courier New" pitchFamily="-65" charset="0"/>
              </a:rPr>
              <a:t>  </a:t>
            </a:r>
            <a:r>
              <a:rPr lang="en-US" sz="2400" b="1" dirty="0">
                <a:solidFill>
                  <a:srgbClr val="008000"/>
                </a:solidFill>
                <a:latin typeface="Courier New" pitchFamily="-65" charset="0"/>
              </a:rPr>
              <a:t>$t0</a:t>
            </a:r>
            <a:r>
              <a:rPr lang="en-US" sz="2400" b="1" dirty="0">
                <a:solidFill>
                  <a:schemeClr val="tx1"/>
                </a:solidFill>
                <a:latin typeface="Courier New" pitchFamily="-65" charset="0"/>
              </a:rPr>
              <a:t>,$0 ,</a:t>
            </a:r>
            <a:r>
              <a:rPr lang="en-US" sz="2400" b="1" dirty="0">
                <a:solidFill>
                  <a:srgbClr val="800080"/>
                </a:solidFill>
                <a:latin typeface="Courier New" pitchFamily="-65" charset="0"/>
              </a:rPr>
              <a:t>Loop</a:t>
            </a:r>
            <a:r>
              <a:rPr lang="en-US" sz="2400" b="1" dirty="0">
                <a:solidFill>
                  <a:schemeClr val="tx1"/>
                </a:solidFill>
                <a:latin typeface="Courier New" pitchFamily="-65" charset="0"/>
              </a:rPr>
              <a:t> </a:t>
            </a:r>
            <a:r>
              <a:rPr lang="en-US" sz="2400" b="1" i="1" dirty="0">
                <a:solidFill>
                  <a:schemeClr val="bg2"/>
                </a:solidFill>
                <a:latin typeface="Courier New" pitchFamily="-65" charset="0"/>
              </a:rPr>
              <a:t># </a:t>
            </a:r>
            <a:r>
              <a:rPr lang="en-US" sz="2400" b="1" i="1" dirty="0" err="1">
                <a:solidFill>
                  <a:schemeClr val="bg2"/>
                </a:solidFill>
                <a:latin typeface="Courier New" pitchFamily="-65" charset="0"/>
              </a:rPr>
              <a:t>goto</a:t>
            </a:r>
            <a:r>
              <a:rPr lang="en-US" sz="2400" b="1" i="1" dirty="0">
                <a:solidFill>
                  <a:schemeClr val="bg2"/>
                </a:solidFill>
                <a:latin typeface="Courier New" pitchFamily="-65" charset="0"/>
              </a:rPr>
              <a:t> Loop if $t0 == 0</a:t>
            </a:r>
            <a:endParaRPr lang="en-US" sz="2400" b="1" dirty="0">
              <a:solidFill>
                <a:schemeClr val="tx1"/>
              </a:solidFill>
              <a:latin typeface="Courier New" pitchFamily="-65" charset="0"/>
            </a:endParaRPr>
          </a:p>
          <a:p>
            <a:pPr>
              <a:tabLst>
                <a:tab pos="744538" algn="l"/>
                <a:tab pos="2913063" algn="l"/>
              </a:tabLst>
            </a:pPr>
            <a:r>
              <a:rPr lang="en-US" sz="2400" b="1" dirty="0">
                <a:solidFill>
                  <a:schemeClr val="tx1"/>
                </a:solidFill>
                <a:latin typeface="Courier New" pitchFamily="-65" charset="0"/>
              </a:rPr>
              <a:t>     </a:t>
            </a:r>
            <a:r>
              <a:rPr lang="en-US" sz="2400" b="1" dirty="0" err="1">
                <a:solidFill>
                  <a:schemeClr val="tx1"/>
                </a:solidFill>
                <a:latin typeface="Courier New" pitchFamily="-65" charset="0"/>
              </a:rPr>
              <a:t>slt</a:t>
            </a:r>
            <a:r>
              <a:rPr lang="en-US" sz="2400" b="1" dirty="0">
                <a:solidFill>
                  <a:schemeClr val="tx1"/>
                </a:solidFill>
                <a:latin typeface="Courier New" pitchFamily="-65" charset="0"/>
              </a:rPr>
              <a:t>  </a:t>
            </a:r>
            <a:r>
              <a:rPr lang="en-US" sz="2400" b="1" dirty="0">
                <a:solidFill>
                  <a:srgbClr val="008000"/>
                </a:solidFill>
                <a:latin typeface="Courier New" pitchFamily="-65" charset="0"/>
              </a:rPr>
              <a:t>$t0</a:t>
            </a:r>
            <a:r>
              <a:rPr lang="en-US" sz="2400" b="1" dirty="0">
                <a:solidFill>
                  <a:schemeClr val="tx1"/>
                </a:solidFill>
                <a:latin typeface="Courier New" pitchFamily="-65" charset="0"/>
              </a:rPr>
              <a:t>,</a:t>
            </a:r>
            <a:r>
              <a:rPr lang="en-US" sz="2400" b="1" dirty="0">
                <a:solidFill>
                  <a:schemeClr val="accent2"/>
                </a:solidFill>
                <a:latin typeface="Courier New" pitchFamily="-65" charset="0"/>
              </a:rPr>
              <a:t>$s1</a:t>
            </a:r>
            <a:r>
              <a:rPr lang="en-US" sz="2400" b="1" dirty="0">
                <a:solidFill>
                  <a:schemeClr val="tx1"/>
                </a:solidFill>
                <a:latin typeface="Courier New" pitchFamily="-65" charset="0"/>
              </a:rPr>
              <a:t>,</a:t>
            </a:r>
            <a:r>
              <a:rPr lang="en-US" sz="2400" b="1" dirty="0">
                <a:latin typeface="Courier New" pitchFamily="-65" charset="0"/>
              </a:rPr>
              <a:t>$s0</a:t>
            </a:r>
            <a:r>
              <a:rPr lang="en-US" sz="2400" b="1" dirty="0">
                <a:solidFill>
                  <a:schemeClr val="tx1"/>
                </a:solidFill>
                <a:latin typeface="Courier New" pitchFamily="-65" charset="0"/>
              </a:rPr>
              <a:t>  </a:t>
            </a:r>
            <a:r>
              <a:rPr lang="en-US" sz="2400" b="1" i="1" dirty="0">
                <a:solidFill>
                  <a:schemeClr val="bg2"/>
                </a:solidFill>
                <a:latin typeface="Courier New" pitchFamily="-65" charset="0"/>
              </a:rPr>
              <a:t># $t0 = (</a:t>
            </a:r>
            <a:r>
              <a:rPr lang="en-US" sz="2400" b="1" i="1" dirty="0" err="1">
                <a:solidFill>
                  <a:schemeClr val="bg2"/>
                </a:solidFill>
                <a:latin typeface="Courier New" pitchFamily="-65" charset="0"/>
              </a:rPr>
              <a:t>j</a:t>
            </a:r>
            <a:r>
              <a:rPr lang="en-US" sz="2400" b="1" i="1" dirty="0">
                <a:solidFill>
                  <a:schemeClr val="bg2"/>
                </a:solidFill>
                <a:latin typeface="Courier New" pitchFamily="-65" charset="0"/>
              </a:rPr>
              <a:t> &lt; </a:t>
            </a:r>
            <a:r>
              <a:rPr lang="en-US" sz="2400" b="1" i="1" dirty="0" err="1">
                <a:solidFill>
                  <a:schemeClr val="bg2"/>
                </a:solidFill>
                <a:latin typeface="Courier New" pitchFamily="-65" charset="0"/>
              </a:rPr>
              <a:t>i</a:t>
            </a:r>
            <a:r>
              <a:rPr lang="en-US" sz="2400" b="1" i="1" dirty="0">
                <a:solidFill>
                  <a:schemeClr val="bg2"/>
                </a:solidFill>
                <a:latin typeface="Courier New" pitchFamily="-65" charset="0"/>
              </a:rPr>
              <a:t>)</a:t>
            </a:r>
            <a:r>
              <a:rPr lang="en-US" sz="2400" b="1" i="1" dirty="0">
                <a:solidFill>
                  <a:schemeClr val="tx1"/>
                </a:solidFill>
                <a:latin typeface="Courier New" pitchFamily="-65" charset="0"/>
              </a:rPr>
              <a:t/>
            </a:r>
            <a:br>
              <a:rPr lang="en-US" sz="2400" b="1" i="1" dirty="0">
                <a:solidFill>
                  <a:schemeClr val="tx1"/>
                </a:solidFill>
                <a:latin typeface="Courier New" pitchFamily="-65" charset="0"/>
              </a:rPr>
            </a:br>
            <a:r>
              <a:rPr lang="en-US" sz="2400" b="1" dirty="0">
                <a:solidFill>
                  <a:schemeClr val="tx1"/>
                </a:solidFill>
                <a:latin typeface="Courier New" pitchFamily="-65" charset="0"/>
              </a:rPr>
              <a:t>     </a:t>
            </a:r>
            <a:r>
              <a:rPr lang="en-US" sz="2400" b="1" dirty="0" err="1">
                <a:solidFill>
                  <a:schemeClr val="tx1"/>
                </a:solidFill>
                <a:latin typeface="Courier New" pitchFamily="-65" charset="0"/>
              </a:rPr>
              <a:t>bne</a:t>
            </a:r>
            <a:r>
              <a:rPr lang="en-US" sz="2400" b="1" dirty="0">
                <a:solidFill>
                  <a:schemeClr val="tx1"/>
                </a:solidFill>
                <a:latin typeface="Courier New" pitchFamily="-65" charset="0"/>
              </a:rPr>
              <a:t>  </a:t>
            </a:r>
            <a:r>
              <a:rPr lang="en-US" sz="2400" b="1" dirty="0">
                <a:solidFill>
                  <a:srgbClr val="008000"/>
                </a:solidFill>
                <a:latin typeface="Courier New" pitchFamily="-65" charset="0"/>
              </a:rPr>
              <a:t>$t0</a:t>
            </a:r>
            <a:r>
              <a:rPr lang="en-US" sz="2400" b="1" dirty="0">
                <a:solidFill>
                  <a:schemeClr val="tx1"/>
                </a:solidFill>
                <a:latin typeface="Courier New" pitchFamily="-65" charset="0"/>
              </a:rPr>
              <a:t>,$0 ,</a:t>
            </a:r>
            <a:r>
              <a:rPr lang="en-US" sz="2400" b="1" dirty="0">
                <a:solidFill>
                  <a:srgbClr val="800080"/>
                </a:solidFill>
                <a:latin typeface="Courier New" pitchFamily="-65" charset="0"/>
              </a:rPr>
              <a:t>Loop</a:t>
            </a:r>
            <a:r>
              <a:rPr lang="en-US" sz="2400" b="1" dirty="0">
                <a:solidFill>
                  <a:schemeClr val="tx1"/>
                </a:solidFill>
                <a:latin typeface="Courier New" pitchFamily="-65" charset="0"/>
              </a:rPr>
              <a:t> </a:t>
            </a:r>
            <a:r>
              <a:rPr lang="en-US" sz="2400" b="1" i="1" dirty="0">
                <a:solidFill>
                  <a:schemeClr val="bg2"/>
                </a:solidFill>
                <a:latin typeface="Courier New" pitchFamily="-65" charset="0"/>
              </a:rPr>
              <a:t># </a:t>
            </a:r>
            <a:r>
              <a:rPr lang="en-US" sz="2400" b="1" i="1" dirty="0" err="1">
                <a:solidFill>
                  <a:schemeClr val="bg2"/>
                </a:solidFill>
                <a:latin typeface="Courier New" pitchFamily="-65" charset="0"/>
              </a:rPr>
              <a:t>goto</a:t>
            </a:r>
            <a:r>
              <a:rPr lang="en-US" sz="2400" b="1" i="1" dirty="0">
                <a:solidFill>
                  <a:schemeClr val="bg2"/>
                </a:solidFill>
                <a:latin typeface="Courier New" pitchFamily="-65" charset="0"/>
              </a:rPr>
              <a:t> Loop if $t0 != 0</a:t>
            </a:r>
            <a:endParaRPr lang="en-US" sz="2400" b="1" i="1" dirty="0">
              <a:solidFill>
                <a:schemeClr val="tx1"/>
              </a:solidFill>
              <a:latin typeface="Courier New" pitchFamily="-65" charset="0"/>
            </a:endParaRPr>
          </a:p>
        </p:txBody>
      </p:sp>
      <p:sp>
        <p:nvSpPr>
          <p:cNvPr id="1941510" name="Rectangle 6"/>
          <p:cNvSpPr>
            <a:spLocks noChangeArrowheads="1"/>
          </p:cNvSpPr>
          <p:nvPr/>
        </p:nvSpPr>
        <p:spPr bwMode="auto">
          <a:xfrm>
            <a:off x="5638800" y="4038600"/>
            <a:ext cx="3324498" cy="2514535"/>
          </a:xfrm>
          <a:prstGeom prst="rect">
            <a:avLst/>
          </a:prstGeom>
          <a:noFill/>
          <a:ln w="12700">
            <a:solidFill>
              <a:schemeClr val="tx1"/>
            </a:solidFill>
            <a:miter lim="800000"/>
            <a:headEnd/>
            <a:tailEnd/>
          </a:ln>
          <a:effectLst/>
        </p:spPr>
        <p:txBody>
          <a:bodyPr wrap="none">
            <a:prstTxWarp prst="textNoShape">
              <a:avLst/>
            </a:prstTxWarp>
            <a:spAutoFit/>
          </a:bodyPr>
          <a:lstStyle/>
          <a:p>
            <a:pPr>
              <a:lnSpc>
                <a:spcPct val="65000"/>
              </a:lnSpc>
              <a:spcBef>
                <a:spcPct val="65000"/>
              </a:spcBef>
              <a:buSzPct val="100000"/>
              <a:buFont typeface="Times" pitchFamily="-65" charset="0"/>
              <a:buNone/>
            </a:pPr>
            <a:r>
              <a:rPr lang="en-US" sz="2400" b="1">
                <a:solidFill>
                  <a:schemeClr val="tx1"/>
                </a:solidFill>
                <a:latin typeface="Courier New" pitchFamily="-65" charset="0"/>
              </a:rPr>
              <a:t>a) j &lt; 2 &amp;&amp; j &lt; i</a:t>
            </a:r>
            <a:br>
              <a:rPr lang="en-US" sz="2400" b="1">
                <a:solidFill>
                  <a:schemeClr val="tx1"/>
                </a:solidFill>
                <a:latin typeface="Courier New" pitchFamily="-65" charset="0"/>
              </a:rPr>
            </a:br>
            <a:r>
              <a:rPr lang="en-US" sz="2400" b="1">
                <a:solidFill>
                  <a:schemeClr val="tx1"/>
                </a:solidFill>
                <a:latin typeface="Courier New" pitchFamily="-65" charset="0"/>
              </a:rPr>
              <a:t>a) j ≥ 2 &amp;&amp; j &lt; i</a:t>
            </a:r>
            <a:br>
              <a:rPr lang="en-US" sz="2400" b="1">
                <a:solidFill>
                  <a:schemeClr val="tx1"/>
                </a:solidFill>
                <a:latin typeface="Courier New" pitchFamily="-65" charset="0"/>
              </a:rPr>
            </a:br>
            <a:r>
              <a:rPr lang="en-US" sz="2400" b="1">
                <a:solidFill>
                  <a:schemeClr val="tx1"/>
                </a:solidFill>
                <a:latin typeface="Courier New" pitchFamily="-65" charset="0"/>
              </a:rPr>
              <a:t>b) j &lt; 2 &amp;&amp; j ≥ i</a:t>
            </a:r>
            <a:br>
              <a:rPr lang="en-US" sz="2400" b="1">
                <a:solidFill>
                  <a:schemeClr val="tx1"/>
                </a:solidFill>
                <a:latin typeface="Courier New" pitchFamily="-65" charset="0"/>
              </a:rPr>
            </a:br>
            <a:r>
              <a:rPr lang="en-US" sz="2400" b="1">
                <a:solidFill>
                  <a:schemeClr val="tx1"/>
                </a:solidFill>
                <a:latin typeface="Courier New" pitchFamily="-65" charset="0"/>
              </a:rPr>
              <a:t>b) j ≥ 2 &amp;&amp; j ≥ i</a:t>
            </a:r>
            <a:br>
              <a:rPr lang="en-US" sz="2400" b="1">
                <a:solidFill>
                  <a:schemeClr val="tx1"/>
                </a:solidFill>
                <a:latin typeface="Courier New" pitchFamily="-65" charset="0"/>
              </a:rPr>
            </a:br>
            <a:r>
              <a:rPr lang="en-US" sz="2400" b="1">
                <a:solidFill>
                  <a:schemeClr val="tx1"/>
                </a:solidFill>
                <a:latin typeface="Courier New" pitchFamily="-65" charset="0"/>
              </a:rPr>
              <a:t>c) j &gt; 2 &amp;&amp; j &lt; i</a:t>
            </a:r>
            <a:br>
              <a:rPr lang="en-US" sz="2400" b="1">
                <a:solidFill>
                  <a:schemeClr val="tx1"/>
                </a:solidFill>
                <a:latin typeface="Courier New" pitchFamily="-65" charset="0"/>
              </a:rPr>
            </a:br>
            <a:r>
              <a:rPr lang="en-US" sz="2400" b="1">
                <a:solidFill>
                  <a:schemeClr val="tx1"/>
                </a:solidFill>
                <a:latin typeface="Courier New" pitchFamily="-65" charset="0"/>
              </a:rPr>
              <a:t>c) j &lt; 2 || j &lt; i</a:t>
            </a:r>
            <a:br>
              <a:rPr lang="en-US" sz="2400" b="1">
                <a:solidFill>
                  <a:schemeClr val="tx1"/>
                </a:solidFill>
                <a:latin typeface="Courier New" pitchFamily="-65" charset="0"/>
              </a:rPr>
            </a:br>
            <a:r>
              <a:rPr lang="en-US" sz="2400" b="1">
                <a:solidFill>
                  <a:schemeClr val="tx1"/>
                </a:solidFill>
                <a:latin typeface="Courier New" pitchFamily="-65" charset="0"/>
              </a:rPr>
              <a:t>d) j ≥ 2 || j &lt; i</a:t>
            </a:r>
            <a:br>
              <a:rPr lang="en-US" sz="2400" b="1">
                <a:solidFill>
                  <a:schemeClr val="tx1"/>
                </a:solidFill>
                <a:latin typeface="Courier New" pitchFamily="-65" charset="0"/>
              </a:rPr>
            </a:br>
            <a:r>
              <a:rPr lang="en-US" sz="2400" b="1">
                <a:solidFill>
                  <a:schemeClr val="tx1"/>
                </a:solidFill>
                <a:latin typeface="Courier New" pitchFamily="-65" charset="0"/>
              </a:rPr>
              <a:t>d) j &lt; 2 || j ≥ i</a:t>
            </a:r>
            <a:br>
              <a:rPr lang="en-US" sz="2400" b="1">
                <a:solidFill>
                  <a:schemeClr val="tx1"/>
                </a:solidFill>
                <a:latin typeface="Courier New" pitchFamily="-65" charset="0"/>
              </a:rPr>
            </a:br>
            <a:r>
              <a:rPr lang="en-US" sz="2400" b="1">
                <a:solidFill>
                  <a:schemeClr val="tx1"/>
                </a:solidFill>
                <a:latin typeface="Courier New" pitchFamily="-65" charset="0"/>
              </a:rPr>
              <a:t>e) j ≥ 2 || j ≥ i</a:t>
            </a:r>
            <a:br>
              <a:rPr lang="en-US" sz="2400" b="1">
                <a:solidFill>
                  <a:schemeClr val="tx1"/>
                </a:solidFill>
                <a:latin typeface="Courier New" pitchFamily="-65" charset="0"/>
              </a:rPr>
            </a:br>
            <a:r>
              <a:rPr lang="en-US" sz="2400" b="1">
                <a:solidFill>
                  <a:schemeClr val="tx1"/>
                </a:solidFill>
                <a:latin typeface="Courier New" pitchFamily="-65" charset="0"/>
              </a:rPr>
              <a:t>e) j &gt; 2 || j &lt; i</a:t>
            </a:r>
          </a:p>
        </p:txBody>
      </p:sp>
      <p:sp>
        <p:nvSpPr>
          <p:cNvPr id="1941511" name="Rectangle 7"/>
          <p:cNvSpPr>
            <a:spLocks noChangeArrowheads="1"/>
          </p:cNvSpPr>
          <p:nvPr/>
        </p:nvSpPr>
        <p:spPr bwMode="auto">
          <a:xfrm>
            <a:off x="1143000" y="3962400"/>
            <a:ext cx="3336925" cy="579438"/>
          </a:xfrm>
          <a:prstGeom prst="rect">
            <a:avLst/>
          </a:prstGeom>
          <a:noFill/>
          <a:ln w="12700">
            <a:noFill/>
            <a:miter lim="800000"/>
            <a:headEnd/>
            <a:tailEnd/>
          </a:ln>
          <a:effectLst/>
        </p:spPr>
        <p:txBody>
          <a:bodyPr wrap="none">
            <a:prstTxWarp prst="textNoShape">
              <a:avLst/>
            </a:prstTxWarp>
            <a:spAutoFit/>
          </a:bodyPr>
          <a:lstStyle/>
          <a:p>
            <a:r>
              <a:rPr lang="en-US" sz="3200" b="1" dirty="0">
                <a:solidFill>
                  <a:schemeClr val="tx1"/>
                </a:solidFill>
                <a:latin typeface="Courier New" pitchFamily="-65" charset="0"/>
              </a:rPr>
              <a:t>(</a:t>
            </a:r>
            <a:r>
              <a:rPr lang="en-US" sz="3200" b="1" dirty="0">
                <a:latin typeface="Courier New" pitchFamily="-65" charset="0"/>
              </a:rPr>
              <a:t>$s0=</a:t>
            </a:r>
            <a:r>
              <a:rPr lang="en-US" sz="3200" b="1" dirty="0" err="1">
                <a:latin typeface="Courier New" pitchFamily="-65" charset="0"/>
              </a:rPr>
              <a:t>i</a:t>
            </a:r>
            <a:r>
              <a:rPr lang="en-US" sz="3200" b="1" dirty="0">
                <a:solidFill>
                  <a:schemeClr val="tx1"/>
                </a:solidFill>
              </a:rPr>
              <a:t>,</a:t>
            </a:r>
            <a:r>
              <a:rPr lang="en-US" sz="3200" b="1" dirty="0">
                <a:solidFill>
                  <a:schemeClr val="accent2"/>
                </a:solidFill>
              </a:rPr>
              <a:t> </a:t>
            </a:r>
            <a:r>
              <a:rPr lang="en-US" sz="3200" b="1" dirty="0">
                <a:solidFill>
                  <a:schemeClr val="accent2"/>
                </a:solidFill>
                <a:latin typeface="Courier New" pitchFamily="-65" charset="0"/>
              </a:rPr>
              <a:t>$s1=</a:t>
            </a:r>
            <a:r>
              <a:rPr lang="en-US" sz="3200" b="1" dirty="0" err="1">
                <a:solidFill>
                  <a:schemeClr val="accent2"/>
                </a:solidFill>
                <a:latin typeface="Courier New" pitchFamily="-65" charset="0"/>
              </a:rPr>
              <a:t>j</a:t>
            </a:r>
            <a:r>
              <a:rPr lang="en-US" sz="3200" b="1" dirty="0">
                <a:solidFill>
                  <a:schemeClr val="tx1"/>
                </a:solidFill>
                <a:latin typeface="Courier New" pitchFamily="-65" charset="0"/>
              </a:rPr>
              <a:t>)</a:t>
            </a:r>
            <a:endParaRPr lang="en-US" sz="3200" b="1" dirty="0">
              <a:solidFill>
                <a:schemeClr val="accent2"/>
              </a:solidFill>
              <a:latin typeface="Courier New" pitchFamily="-65"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1570" name="Rectangle 2"/>
          <p:cNvSpPr>
            <a:spLocks noGrp="1" noChangeArrowheads="1"/>
          </p:cNvSpPr>
          <p:nvPr>
            <p:ph type="title"/>
          </p:nvPr>
        </p:nvSpPr>
        <p:spPr>
          <a:xfrm>
            <a:off x="609600" y="211138"/>
            <a:ext cx="1905000" cy="474662"/>
          </a:xfrm>
        </p:spPr>
        <p:txBody>
          <a:bodyPr/>
          <a:lstStyle/>
          <a:p>
            <a:r>
              <a:rPr lang="en-US" dirty="0"/>
              <a:t>Review</a:t>
            </a:r>
          </a:p>
        </p:txBody>
      </p:sp>
      <p:sp>
        <p:nvSpPr>
          <p:cNvPr id="1901571" name="Rectangle 3"/>
          <p:cNvSpPr>
            <a:spLocks noGrp="1" noChangeArrowheads="1"/>
          </p:cNvSpPr>
          <p:nvPr>
            <p:ph type="body" idx="1"/>
          </p:nvPr>
        </p:nvSpPr>
        <p:spPr>
          <a:xfrm>
            <a:off x="457200" y="1143000"/>
            <a:ext cx="8153400" cy="5194300"/>
          </a:xfrm>
        </p:spPr>
        <p:txBody>
          <a:bodyPr/>
          <a:lstStyle/>
          <a:p>
            <a:pPr>
              <a:lnSpc>
                <a:spcPct val="65000"/>
              </a:lnSpc>
              <a:spcAft>
                <a:spcPts val="1200"/>
              </a:spcAft>
            </a:pPr>
            <a:r>
              <a:rPr lang="en-US" sz="2800" dirty="0"/>
              <a:t>Memory is </a:t>
            </a:r>
            <a:r>
              <a:rPr lang="en-US" sz="2800" dirty="0">
                <a:solidFill>
                  <a:schemeClr val="accent1"/>
                </a:solidFill>
              </a:rPr>
              <a:t>byte</a:t>
            </a:r>
            <a:r>
              <a:rPr lang="en-US" sz="2800" dirty="0"/>
              <a:t>-addressable, but </a:t>
            </a:r>
            <a:r>
              <a:rPr lang="en-US" sz="2800" b="1" dirty="0" err="1">
                <a:solidFill>
                  <a:schemeClr val="accent2"/>
                </a:solidFill>
                <a:latin typeface="Courier New" pitchFamily="-65" charset="0"/>
              </a:rPr>
              <a:t>lw</a:t>
            </a:r>
            <a:r>
              <a:rPr lang="en-US" sz="2800" b="1" dirty="0">
                <a:solidFill>
                  <a:schemeClr val="accent2"/>
                </a:solidFill>
              </a:rPr>
              <a:t> </a:t>
            </a:r>
            <a:r>
              <a:rPr lang="en-US" sz="2800" dirty="0"/>
              <a:t>and </a:t>
            </a:r>
            <a:r>
              <a:rPr lang="en-US" sz="2800" b="1" dirty="0" err="1">
                <a:solidFill>
                  <a:schemeClr val="accent2"/>
                </a:solidFill>
                <a:latin typeface="Courier New" pitchFamily="-65" charset="0"/>
              </a:rPr>
              <a:t>sw</a:t>
            </a:r>
            <a:r>
              <a:rPr lang="en-US" sz="2800" b="1" dirty="0">
                <a:solidFill>
                  <a:schemeClr val="accent2"/>
                </a:solidFill>
              </a:rPr>
              <a:t> </a:t>
            </a:r>
            <a:r>
              <a:rPr lang="en-US" sz="2800" dirty="0"/>
              <a:t>access one </a:t>
            </a:r>
            <a:r>
              <a:rPr lang="en-US" sz="2800" dirty="0">
                <a:solidFill>
                  <a:schemeClr val="accent1"/>
                </a:solidFill>
              </a:rPr>
              <a:t>word</a:t>
            </a:r>
            <a:r>
              <a:rPr lang="en-US" sz="2800" dirty="0"/>
              <a:t> at a time.</a:t>
            </a:r>
          </a:p>
          <a:p>
            <a:pPr>
              <a:lnSpc>
                <a:spcPct val="65000"/>
              </a:lnSpc>
              <a:spcAft>
                <a:spcPts val="1200"/>
              </a:spcAft>
            </a:pPr>
            <a:r>
              <a:rPr lang="en-US" sz="2800" dirty="0"/>
              <a:t>A pointer (used by </a:t>
            </a:r>
            <a:r>
              <a:rPr lang="en-US" sz="2800" b="1" dirty="0" err="1">
                <a:solidFill>
                  <a:schemeClr val="accent2"/>
                </a:solidFill>
                <a:latin typeface="Courier New" pitchFamily="-65" charset="0"/>
              </a:rPr>
              <a:t>lw</a:t>
            </a:r>
            <a:r>
              <a:rPr lang="en-US" sz="2800" b="1" dirty="0">
                <a:solidFill>
                  <a:schemeClr val="accent2"/>
                </a:solidFill>
              </a:rPr>
              <a:t> </a:t>
            </a:r>
            <a:r>
              <a:rPr lang="en-US" sz="2800" dirty="0"/>
              <a:t>and </a:t>
            </a:r>
            <a:r>
              <a:rPr lang="en-US" sz="2800" b="1" dirty="0" err="1">
                <a:solidFill>
                  <a:schemeClr val="accent2"/>
                </a:solidFill>
                <a:latin typeface="Courier New" pitchFamily="-65" charset="0"/>
              </a:rPr>
              <a:t>sw</a:t>
            </a:r>
            <a:r>
              <a:rPr lang="en-US" sz="2800" dirty="0"/>
              <a:t>) is just a memory address, so we can add to it or subtract from it (using offset).</a:t>
            </a:r>
          </a:p>
          <a:p>
            <a:pPr>
              <a:lnSpc>
                <a:spcPct val="65000"/>
              </a:lnSpc>
              <a:spcAft>
                <a:spcPts val="1200"/>
              </a:spcAft>
            </a:pPr>
            <a:r>
              <a:rPr lang="en-US" sz="2800" dirty="0"/>
              <a:t>A Decision allows us to decide what to execute at run-time rather than compile-time.</a:t>
            </a:r>
          </a:p>
          <a:p>
            <a:pPr>
              <a:lnSpc>
                <a:spcPct val="65000"/>
              </a:lnSpc>
              <a:spcAft>
                <a:spcPts val="1200"/>
              </a:spcAft>
            </a:pPr>
            <a:r>
              <a:rPr lang="en-US" sz="2800" dirty="0"/>
              <a:t>C Decisions are made using </a:t>
            </a:r>
            <a:r>
              <a:rPr lang="en-US" sz="2800" dirty="0">
                <a:solidFill>
                  <a:schemeClr val="accent1"/>
                </a:solidFill>
              </a:rPr>
              <a:t>conditional statements</a:t>
            </a:r>
            <a:r>
              <a:rPr lang="en-US" sz="2800" dirty="0"/>
              <a:t> within </a:t>
            </a:r>
            <a:r>
              <a:rPr lang="en-US" sz="2800" b="1" dirty="0">
                <a:solidFill>
                  <a:schemeClr val="accent2"/>
                </a:solidFill>
                <a:latin typeface="Courier New" pitchFamily="-65" charset="0"/>
              </a:rPr>
              <a:t>if</a:t>
            </a:r>
            <a:r>
              <a:rPr lang="en-US" sz="2800" b="1" dirty="0"/>
              <a:t>, </a:t>
            </a:r>
            <a:r>
              <a:rPr lang="en-US" sz="2800" b="1" dirty="0">
                <a:solidFill>
                  <a:schemeClr val="accent2"/>
                </a:solidFill>
                <a:latin typeface="Courier New" pitchFamily="-65" charset="0"/>
              </a:rPr>
              <a:t>while</a:t>
            </a:r>
            <a:r>
              <a:rPr lang="en-US" sz="2800" b="1" dirty="0"/>
              <a:t>, </a:t>
            </a:r>
            <a:r>
              <a:rPr lang="en-US" sz="2800" b="1" dirty="0">
                <a:solidFill>
                  <a:schemeClr val="accent2"/>
                </a:solidFill>
                <a:latin typeface="Courier New" pitchFamily="-65" charset="0"/>
              </a:rPr>
              <a:t>do while</a:t>
            </a:r>
            <a:r>
              <a:rPr lang="en-US" sz="2800" b="1" dirty="0"/>
              <a:t>, </a:t>
            </a:r>
            <a:r>
              <a:rPr lang="en-US" sz="2800" b="1" dirty="0">
                <a:solidFill>
                  <a:schemeClr val="accent2"/>
                </a:solidFill>
                <a:latin typeface="Courier New" pitchFamily="-65" charset="0"/>
              </a:rPr>
              <a:t>for</a:t>
            </a:r>
            <a:r>
              <a:rPr lang="en-US" sz="2800" dirty="0"/>
              <a:t>.</a:t>
            </a:r>
          </a:p>
          <a:p>
            <a:pPr>
              <a:lnSpc>
                <a:spcPct val="65000"/>
              </a:lnSpc>
              <a:spcAft>
                <a:spcPts val="1200"/>
              </a:spcAft>
            </a:pPr>
            <a:r>
              <a:rPr lang="en-US" sz="2800" dirty="0"/>
              <a:t>MIPS Decision making instructions are the </a:t>
            </a:r>
            <a:r>
              <a:rPr lang="en-US" sz="2800" dirty="0">
                <a:solidFill>
                  <a:schemeClr val="accent1"/>
                </a:solidFill>
              </a:rPr>
              <a:t>conditional branches</a:t>
            </a:r>
            <a:r>
              <a:rPr lang="en-US" sz="2800" dirty="0"/>
              <a:t>: </a:t>
            </a:r>
            <a:r>
              <a:rPr lang="en-US" sz="2800" b="1" dirty="0" err="1">
                <a:solidFill>
                  <a:schemeClr val="accent2"/>
                </a:solidFill>
                <a:latin typeface="Courier New" pitchFamily="-65" charset="0"/>
              </a:rPr>
              <a:t>beq</a:t>
            </a:r>
            <a:r>
              <a:rPr lang="en-US" sz="2800" b="1" dirty="0"/>
              <a:t> </a:t>
            </a:r>
            <a:r>
              <a:rPr lang="en-US" sz="2800" dirty="0"/>
              <a:t>and </a:t>
            </a:r>
            <a:r>
              <a:rPr lang="en-US" sz="2800" b="1" dirty="0" err="1">
                <a:solidFill>
                  <a:schemeClr val="accent2"/>
                </a:solidFill>
                <a:latin typeface="Courier New" pitchFamily="-65" charset="0"/>
              </a:rPr>
              <a:t>bne</a:t>
            </a:r>
            <a:r>
              <a:rPr lang="en-US" sz="2800" dirty="0"/>
              <a:t>.</a:t>
            </a:r>
          </a:p>
          <a:p>
            <a:pPr>
              <a:lnSpc>
                <a:spcPct val="65000"/>
              </a:lnSpc>
              <a:spcAft>
                <a:spcPts val="1200"/>
              </a:spcAft>
            </a:pPr>
            <a:r>
              <a:rPr lang="en-US" sz="2800" dirty="0"/>
              <a:t>New Instructions:</a:t>
            </a:r>
            <a:endParaRPr lang="en-US" sz="2800" dirty="0">
              <a:latin typeface="Courier New" pitchFamily="-65" charset="0"/>
            </a:endParaRPr>
          </a:p>
          <a:p>
            <a:pPr lvl="1">
              <a:lnSpc>
                <a:spcPct val="75000"/>
              </a:lnSpc>
              <a:spcAft>
                <a:spcPts val="1200"/>
              </a:spcAft>
              <a:buFontTx/>
              <a:buNone/>
            </a:pPr>
            <a:r>
              <a:rPr lang="en-US" sz="2400" b="1" dirty="0" err="1">
                <a:latin typeface="Courier New" pitchFamily="-65" charset="0"/>
              </a:rPr>
              <a:t>lw</a:t>
            </a:r>
            <a:r>
              <a:rPr lang="en-US" sz="2400" b="1" dirty="0">
                <a:latin typeface="Courier New" pitchFamily="-65" charset="0"/>
              </a:rPr>
              <a:t>, </a:t>
            </a:r>
            <a:r>
              <a:rPr lang="en-US" sz="2400" b="1" dirty="0" err="1">
                <a:latin typeface="Courier New" pitchFamily="-65" charset="0"/>
              </a:rPr>
              <a:t>sw</a:t>
            </a:r>
            <a:r>
              <a:rPr lang="en-US" sz="2400" b="1" dirty="0">
                <a:latin typeface="Courier New" pitchFamily="-65" charset="0"/>
              </a:rPr>
              <a:t>, </a:t>
            </a:r>
            <a:r>
              <a:rPr lang="en-US" sz="2400" b="1" dirty="0" err="1">
                <a:latin typeface="Courier New" pitchFamily="-65" charset="0"/>
              </a:rPr>
              <a:t>beq</a:t>
            </a:r>
            <a:r>
              <a:rPr lang="en-US" sz="2400" b="1" dirty="0">
                <a:latin typeface="Courier New" pitchFamily="-65" charset="0"/>
              </a:rPr>
              <a:t>, </a:t>
            </a:r>
            <a:r>
              <a:rPr lang="en-US" sz="2400" b="1" dirty="0" err="1">
                <a:latin typeface="Courier New" pitchFamily="-65" charset="0"/>
              </a:rPr>
              <a:t>bne</a:t>
            </a:r>
            <a:r>
              <a:rPr lang="en-US" sz="2400" b="1" dirty="0">
                <a:latin typeface="Courier New" pitchFamily="-65" charset="0"/>
              </a:rPr>
              <a:t>, </a:t>
            </a:r>
            <a:r>
              <a:rPr lang="en-US" sz="2400" b="1" dirty="0" err="1">
                <a:latin typeface="Courier New" pitchFamily="-65" charset="0"/>
              </a:rPr>
              <a:t>j</a:t>
            </a:r>
            <a:endParaRPr lang="en-US" sz="2400" b="1" dirty="0">
              <a:latin typeface="Courier New" pitchFamily="-65"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3554" name="Rectangle 2"/>
          <p:cNvSpPr>
            <a:spLocks noGrp="1" noChangeArrowheads="1"/>
          </p:cNvSpPr>
          <p:nvPr>
            <p:ph type="title"/>
          </p:nvPr>
        </p:nvSpPr>
        <p:spPr>
          <a:xfrm>
            <a:off x="604838" y="211138"/>
            <a:ext cx="6634162" cy="474662"/>
          </a:xfrm>
        </p:spPr>
        <p:txBody>
          <a:bodyPr/>
          <a:lstStyle/>
          <a:p>
            <a:r>
              <a:rPr lang="en-US" dirty="0"/>
              <a:t>“And in conclusion…”</a:t>
            </a:r>
          </a:p>
        </p:txBody>
      </p:sp>
      <p:sp>
        <p:nvSpPr>
          <p:cNvPr id="1943555" name="Rectangle 3"/>
          <p:cNvSpPr>
            <a:spLocks noGrp="1" noChangeArrowheads="1"/>
          </p:cNvSpPr>
          <p:nvPr>
            <p:ph type="body" idx="1"/>
          </p:nvPr>
        </p:nvSpPr>
        <p:spPr>
          <a:xfrm>
            <a:off x="457200" y="1143000"/>
            <a:ext cx="8305800" cy="5019675"/>
          </a:xfrm>
        </p:spPr>
        <p:txBody>
          <a:bodyPr/>
          <a:lstStyle/>
          <a:p>
            <a:r>
              <a:rPr lang="en-US" dirty="0"/>
              <a:t>To help the </a:t>
            </a:r>
            <a:r>
              <a:rPr lang="en-US" dirty="0">
                <a:solidFill>
                  <a:schemeClr val="accent1"/>
                </a:solidFill>
              </a:rPr>
              <a:t>conditional branches</a:t>
            </a:r>
            <a:r>
              <a:rPr lang="en-US" dirty="0"/>
              <a:t> make decisions concerning inequalities, we introduce: “Set on Less Than</a:t>
            </a:r>
            <a:r>
              <a:rPr lang="en-US" dirty="0" smtClean="0"/>
              <a:t>” called </a:t>
            </a:r>
            <a:br>
              <a:rPr lang="en-US" dirty="0" smtClean="0"/>
            </a:br>
            <a:r>
              <a:rPr lang="en-US" b="1" dirty="0" err="1" smtClean="0">
                <a:solidFill>
                  <a:schemeClr val="accent2"/>
                </a:solidFill>
                <a:latin typeface="Courier New" pitchFamily="-65" charset="0"/>
              </a:rPr>
              <a:t>slt</a:t>
            </a:r>
            <a:r>
              <a:rPr lang="en-US" b="1" dirty="0"/>
              <a:t>, </a:t>
            </a:r>
            <a:r>
              <a:rPr lang="en-US" b="1" dirty="0" err="1">
                <a:solidFill>
                  <a:schemeClr val="accent2"/>
                </a:solidFill>
                <a:latin typeface="Courier New" pitchFamily="-65" charset="0"/>
              </a:rPr>
              <a:t>slti</a:t>
            </a:r>
            <a:r>
              <a:rPr lang="en-US" b="1" dirty="0"/>
              <a:t>, </a:t>
            </a:r>
            <a:r>
              <a:rPr lang="en-US" b="1" dirty="0" err="1">
                <a:solidFill>
                  <a:schemeClr val="accent2"/>
                </a:solidFill>
                <a:latin typeface="Courier New" pitchFamily="-65" charset="0"/>
              </a:rPr>
              <a:t>sltu</a:t>
            </a:r>
            <a:r>
              <a:rPr lang="en-US" b="1" dirty="0"/>
              <a:t>, </a:t>
            </a:r>
            <a:r>
              <a:rPr lang="en-US" b="1" dirty="0" err="1">
                <a:solidFill>
                  <a:schemeClr val="accent2"/>
                </a:solidFill>
                <a:latin typeface="Courier New" pitchFamily="-65" charset="0"/>
              </a:rPr>
              <a:t>sltiu</a:t>
            </a:r>
            <a:endParaRPr lang="en-US" b="1" dirty="0">
              <a:solidFill>
                <a:schemeClr val="accent2"/>
              </a:solidFill>
              <a:latin typeface="Courier New" pitchFamily="-65" charset="0"/>
            </a:endParaRPr>
          </a:p>
          <a:p>
            <a:r>
              <a:rPr lang="en-US" dirty="0"/>
              <a:t>One can store and load (signed and unsigned) </a:t>
            </a:r>
            <a:r>
              <a:rPr lang="en-US" dirty="0">
                <a:solidFill>
                  <a:schemeClr val="accent1"/>
                </a:solidFill>
              </a:rPr>
              <a:t>bytes </a:t>
            </a:r>
            <a:r>
              <a:rPr lang="en-US" dirty="0"/>
              <a:t>as well as </a:t>
            </a:r>
            <a:r>
              <a:rPr lang="en-US" dirty="0" smtClean="0"/>
              <a:t>words with </a:t>
            </a:r>
            <a:r>
              <a:rPr lang="en-US" b="1" dirty="0" smtClean="0">
                <a:solidFill>
                  <a:schemeClr val="accent2"/>
                </a:solidFill>
                <a:latin typeface="Courier New"/>
                <a:cs typeface="Courier New"/>
              </a:rPr>
              <a:t>lb</a:t>
            </a:r>
            <a:r>
              <a:rPr lang="en-US" b="1" dirty="0" smtClean="0"/>
              <a:t>, </a:t>
            </a:r>
            <a:r>
              <a:rPr lang="en-US" b="1" dirty="0" err="1" smtClean="0">
                <a:solidFill>
                  <a:schemeClr val="accent2"/>
                </a:solidFill>
                <a:latin typeface="Courier New"/>
                <a:cs typeface="Courier New"/>
              </a:rPr>
              <a:t>lbu</a:t>
            </a:r>
            <a:endParaRPr lang="en-US" b="1" dirty="0" smtClean="0">
              <a:solidFill>
                <a:schemeClr val="accent2"/>
              </a:solidFill>
              <a:latin typeface="Courier New"/>
              <a:cs typeface="Courier New"/>
            </a:endParaRPr>
          </a:p>
          <a:p>
            <a:r>
              <a:rPr lang="en-US" dirty="0"/>
              <a:t>Unsigned add/sub </a:t>
            </a:r>
            <a:r>
              <a:rPr lang="en-US" dirty="0">
                <a:solidFill>
                  <a:schemeClr val="accent1"/>
                </a:solidFill>
              </a:rPr>
              <a:t>don’t cause overflow </a:t>
            </a:r>
          </a:p>
          <a:p>
            <a:r>
              <a:rPr lang="en-US" dirty="0"/>
              <a:t>New MIPS Instructions:</a:t>
            </a:r>
            <a:br>
              <a:rPr lang="en-US" dirty="0"/>
            </a:br>
            <a:r>
              <a:rPr lang="en-US" dirty="0">
                <a:latin typeface="Courier New" pitchFamily="-65" charset="0"/>
              </a:rPr>
              <a:t> </a:t>
            </a:r>
            <a:r>
              <a:rPr lang="en-US" dirty="0" smtClean="0">
                <a:latin typeface="Courier New" pitchFamily="-65" charset="0"/>
              </a:rPr>
              <a:t> </a:t>
            </a:r>
            <a:r>
              <a:rPr lang="en-US" b="1" dirty="0" err="1" smtClean="0">
                <a:solidFill>
                  <a:schemeClr val="accent3"/>
                </a:solidFill>
                <a:latin typeface="Courier New" pitchFamily="-65" charset="0"/>
              </a:rPr>
              <a:t>sll</a:t>
            </a:r>
            <a:r>
              <a:rPr lang="en-US" b="1" dirty="0">
                <a:solidFill>
                  <a:schemeClr val="accent3"/>
                </a:solidFill>
                <a:latin typeface="Courier New" pitchFamily="-65" charset="0"/>
              </a:rPr>
              <a:t>, </a:t>
            </a:r>
            <a:r>
              <a:rPr lang="en-US" b="1" dirty="0" err="1" smtClean="0">
                <a:solidFill>
                  <a:schemeClr val="accent3"/>
                </a:solidFill>
                <a:latin typeface="Courier New" pitchFamily="-65" charset="0"/>
              </a:rPr>
              <a:t>srl</a:t>
            </a:r>
            <a:r>
              <a:rPr lang="en-US" b="1" dirty="0" smtClean="0">
                <a:solidFill>
                  <a:schemeClr val="accent3"/>
                </a:solidFill>
                <a:latin typeface="Courier New" pitchFamily="-65" charset="0"/>
              </a:rPr>
              <a:t>, lb, </a:t>
            </a:r>
            <a:r>
              <a:rPr lang="en-US" b="1" dirty="0" err="1" smtClean="0">
                <a:solidFill>
                  <a:schemeClr val="accent3"/>
                </a:solidFill>
                <a:latin typeface="Courier New" pitchFamily="-65" charset="0"/>
              </a:rPr>
              <a:t>lbu</a:t>
            </a:r>
            <a:r>
              <a:rPr lang="en-US" b="1" dirty="0" smtClean="0">
                <a:solidFill>
                  <a:schemeClr val="accent3"/>
                </a:solidFill>
                <a:latin typeface="Courier New" pitchFamily="-65" charset="0"/>
              </a:rPr>
              <a:t/>
            </a:r>
            <a:br>
              <a:rPr lang="en-US" b="1" dirty="0" smtClean="0">
                <a:solidFill>
                  <a:schemeClr val="accent3"/>
                </a:solidFill>
                <a:latin typeface="Courier New" pitchFamily="-65" charset="0"/>
              </a:rPr>
            </a:br>
            <a:r>
              <a:rPr lang="en-US" b="1" dirty="0">
                <a:solidFill>
                  <a:schemeClr val="accent3"/>
                </a:solidFill>
                <a:latin typeface="Courier New" pitchFamily="-65" charset="0"/>
              </a:rPr>
              <a:t>	</a:t>
            </a:r>
            <a:r>
              <a:rPr lang="en-US" b="1" dirty="0" err="1">
                <a:solidFill>
                  <a:schemeClr val="accent3"/>
                </a:solidFill>
                <a:latin typeface="Courier New" pitchFamily="-65" charset="0"/>
              </a:rPr>
              <a:t>slt</a:t>
            </a:r>
            <a:r>
              <a:rPr lang="en-US" b="1" dirty="0">
                <a:solidFill>
                  <a:schemeClr val="accent3"/>
                </a:solidFill>
                <a:latin typeface="Courier New" pitchFamily="-65" charset="0"/>
              </a:rPr>
              <a:t>, </a:t>
            </a:r>
            <a:r>
              <a:rPr lang="en-US" b="1" dirty="0" err="1">
                <a:solidFill>
                  <a:schemeClr val="accent3"/>
                </a:solidFill>
                <a:latin typeface="Courier New" pitchFamily="-65" charset="0"/>
              </a:rPr>
              <a:t>slti</a:t>
            </a:r>
            <a:r>
              <a:rPr lang="en-US" b="1" dirty="0">
                <a:solidFill>
                  <a:schemeClr val="accent3"/>
                </a:solidFill>
                <a:latin typeface="Courier New" pitchFamily="-65" charset="0"/>
              </a:rPr>
              <a:t>, </a:t>
            </a:r>
            <a:r>
              <a:rPr lang="en-US" b="1" dirty="0" err="1">
                <a:solidFill>
                  <a:schemeClr val="accent3"/>
                </a:solidFill>
                <a:latin typeface="Courier New" pitchFamily="-65" charset="0"/>
              </a:rPr>
              <a:t>sltu</a:t>
            </a:r>
            <a:r>
              <a:rPr lang="en-US" b="1" dirty="0">
                <a:solidFill>
                  <a:schemeClr val="accent3"/>
                </a:solidFill>
                <a:latin typeface="Courier New" pitchFamily="-65" charset="0"/>
              </a:rPr>
              <a:t>, </a:t>
            </a:r>
            <a:r>
              <a:rPr lang="en-US" b="1" dirty="0" err="1">
                <a:solidFill>
                  <a:schemeClr val="accent3"/>
                </a:solidFill>
                <a:latin typeface="Courier New" pitchFamily="-65" charset="0"/>
              </a:rPr>
              <a:t>sltiu</a:t>
            </a:r>
            <a:r>
              <a:rPr lang="en-US" b="1" dirty="0">
                <a:solidFill>
                  <a:schemeClr val="accent3"/>
                </a:solidFill>
                <a:latin typeface="Courier New" pitchFamily="-65" charset="0"/>
              </a:rPr>
              <a:t/>
            </a:r>
            <a:br>
              <a:rPr lang="en-US" b="1" dirty="0">
                <a:solidFill>
                  <a:schemeClr val="accent3"/>
                </a:solidFill>
                <a:latin typeface="Courier New" pitchFamily="-65" charset="0"/>
              </a:rPr>
            </a:br>
            <a:r>
              <a:rPr lang="en-US" b="1" dirty="0">
                <a:solidFill>
                  <a:schemeClr val="accent3"/>
                </a:solidFill>
                <a:latin typeface="Courier New" pitchFamily="-65" charset="0"/>
              </a:rPr>
              <a:t>	</a:t>
            </a:r>
            <a:r>
              <a:rPr lang="en-US" b="1" dirty="0" err="1">
                <a:solidFill>
                  <a:schemeClr val="accent3"/>
                </a:solidFill>
                <a:latin typeface="Courier New" pitchFamily="-65" charset="0"/>
              </a:rPr>
              <a:t>addu</a:t>
            </a:r>
            <a:r>
              <a:rPr lang="en-US" b="1" dirty="0">
                <a:solidFill>
                  <a:schemeClr val="accent3"/>
                </a:solidFill>
                <a:latin typeface="Courier New" pitchFamily="-65" charset="0"/>
              </a:rPr>
              <a:t>, </a:t>
            </a:r>
            <a:r>
              <a:rPr lang="en-US" b="1" dirty="0" err="1">
                <a:solidFill>
                  <a:schemeClr val="accent3"/>
                </a:solidFill>
                <a:latin typeface="Courier New" pitchFamily="-65" charset="0"/>
              </a:rPr>
              <a:t>addiu</a:t>
            </a:r>
            <a:r>
              <a:rPr lang="en-US" b="1" dirty="0">
                <a:solidFill>
                  <a:schemeClr val="accent3"/>
                </a:solidFill>
                <a:latin typeface="Courier New" pitchFamily="-65" charset="0"/>
              </a:rPr>
              <a:t>, </a:t>
            </a:r>
            <a:r>
              <a:rPr lang="en-US" b="1" dirty="0" err="1">
                <a:solidFill>
                  <a:schemeClr val="accent3"/>
                </a:solidFill>
                <a:latin typeface="Courier New" pitchFamily="-65" charset="0"/>
              </a:rPr>
              <a:t>subu</a:t>
            </a:r>
            <a:endParaRPr lang="en-US" b="1" dirty="0">
              <a:solidFill>
                <a:schemeClr val="accent3"/>
              </a:solidFill>
              <a:latin typeface="Courier New" pitchFamily="-65" charset="0"/>
            </a:endParaRPr>
          </a:p>
        </p:txBody>
      </p:sp>
      <p:sp>
        <p:nvSpPr>
          <p:cNvPr id="1943556" name="Rectangle 4"/>
          <p:cNvSpPr>
            <a:spLocks noChangeArrowheads="1"/>
          </p:cNvSpPr>
          <p:nvPr/>
        </p:nvSpPr>
        <p:spPr bwMode="auto">
          <a:xfrm>
            <a:off x="1435100" y="-3179763"/>
            <a:ext cx="184150" cy="3994151"/>
          </a:xfrm>
          <a:prstGeom prst="rect">
            <a:avLst/>
          </a:prstGeom>
          <a:noFill/>
          <a:ln w="12700">
            <a:noFill/>
            <a:miter lim="800000"/>
            <a:headEnd/>
            <a:tailEnd/>
          </a:ln>
          <a:effectLst/>
        </p:spPr>
        <p:txBody>
          <a:bodyPr wrap="none">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81000"/>
            <a:ext cx="8156448" cy="777240"/>
          </a:xfrm>
        </p:spPr>
        <p:txBody>
          <a:bodyPr/>
          <a:lstStyle/>
          <a:p>
            <a:r>
              <a:rPr lang="en-US" b="1" dirty="0" smtClean="0"/>
              <a:t>Bonus Slides</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5362" name="Rectangle 2"/>
          <p:cNvSpPr>
            <a:spLocks noGrp="1" noChangeArrowheads="1"/>
          </p:cNvSpPr>
          <p:nvPr>
            <p:ph type="title"/>
          </p:nvPr>
        </p:nvSpPr>
        <p:spPr>
          <a:xfrm>
            <a:off x="615950" y="211138"/>
            <a:ext cx="8299450" cy="458787"/>
          </a:xfrm>
        </p:spPr>
        <p:txBody>
          <a:bodyPr/>
          <a:lstStyle/>
          <a:p>
            <a:r>
              <a:rPr lang="en-US" dirty="0"/>
              <a:t>Example: The C Switch Statement (1/3)</a:t>
            </a:r>
          </a:p>
        </p:txBody>
      </p:sp>
      <p:sp>
        <p:nvSpPr>
          <p:cNvPr id="1935363" name="Rectangle 3"/>
          <p:cNvSpPr>
            <a:spLocks noGrp="1" noChangeArrowheads="1"/>
          </p:cNvSpPr>
          <p:nvPr>
            <p:ph type="body" idx="1"/>
          </p:nvPr>
        </p:nvSpPr>
        <p:spPr>
          <a:xfrm>
            <a:off x="685800" y="1143000"/>
            <a:ext cx="7847013" cy="4346575"/>
          </a:xfrm>
        </p:spPr>
        <p:txBody>
          <a:bodyPr/>
          <a:lstStyle/>
          <a:p>
            <a:pPr>
              <a:lnSpc>
                <a:spcPct val="105000"/>
              </a:lnSpc>
            </a:pPr>
            <a:r>
              <a:rPr lang="en-US" sz="2800" dirty="0"/>
              <a:t>Choose among four alternatives depending on whether </a:t>
            </a:r>
            <a:r>
              <a:rPr lang="en-US" sz="2800" dirty="0" err="1">
                <a:latin typeface="Courier New" pitchFamily="-65" charset="0"/>
              </a:rPr>
              <a:t>k</a:t>
            </a:r>
            <a:r>
              <a:rPr lang="en-US" sz="2800" dirty="0"/>
              <a:t> has the value 0, 1, 2 or 3.  Compile this C code:</a:t>
            </a:r>
            <a:br>
              <a:rPr lang="en-US" sz="2800" dirty="0"/>
            </a:br>
            <a:r>
              <a:rPr lang="en-US" sz="2800" dirty="0"/>
              <a:t/>
            </a:r>
            <a:br>
              <a:rPr lang="en-US" sz="2800" dirty="0"/>
            </a:br>
            <a:r>
              <a:rPr lang="en-US" sz="2600" b="1" dirty="0">
                <a:latin typeface="Courier New" pitchFamily="-65" charset="0"/>
              </a:rPr>
              <a:t>switch (</a:t>
            </a:r>
            <a:r>
              <a:rPr lang="en-US" sz="2600" b="1" dirty="0" err="1">
                <a:latin typeface="Courier New" pitchFamily="-65" charset="0"/>
              </a:rPr>
              <a:t>k</a:t>
            </a:r>
            <a:r>
              <a:rPr lang="en-US" sz="2600" b="1" dirty="0">
                <a:latin typeface="Courier New" pitchFamily="-65" charset="0"/>
              </a:rPr>
              <a:t>) {</a:t>
            </a:r>
            <a:br>
              <a:rPr lang="en-US" sz="2600" b="1" dirty="0">
                <a:latin typeface="Courier New" pitchFamily="-65" charset="0"/>
              </a:rPr>
            </a:br>
            <a:r>
              <a:rPr lang="en-US" sz="2600" b="1" dirty="0">
                <a:latin typeface="Courier New" pitchFamily="-65" charset="0"/>
              </a:rPr>
              <a:t> case 0: </a:t>
            </a:r>
            <a:r>
              <a:rPr lang="en-US" sz="2600" b="1" dirty="0" err="1">
                <a:latin typeface="Courier New" pitchFamily="-65" charset="0"/>
              </a:rPr>
              <a:t>f</a:t>
            </a:r>
            <a:r>
              <a:rPr lang="en-US" sz="2600" b="1" dirty="0">
                <a:latin typeface="Courier New" pitchFamily="-65" charset="0"/>
              </a:rPr>
              <a:t>=</a:t>
            </a:r>
            <a:r>
              <a:rPr lang="en-US" sz="2600" b="1" dirty="0" err="1">
                <a:latin typeface="Courier New" pitchFamily="-65" charset="0"/>
              </a:rPr>
              <a:t>i+j</a:t>
            </a:r>
            <a:r>
              <a:rPr lang="en-US" sz="2600" b="1" dirty="0">
                <a:latin typeface="Courier New" pitchFamily="-65" charset="0"/>
              </a:rPr>
              <a:t>; break; </a:t>
            </a:r>
            <a:r>
              <a:rPr lang="en-US" sz="2600" b="1" dirty="0">
                <a:solidFill>
                  <a:schemeClr val="bg2"/>
                </a:solidFill>
                <a:latin typeface="Courier New" pitchFamily="-65" charset="0"/>
              </a:rPr>
              <a:t>/* </a:t>
            </a:r>
            <a:r>
              <a:rPr lang="en-US" sz="2600" b="1" dirty="0" err="1">
                <a:solidFill>
                  <a:schemeClr val="bg2"/>
                </a:solidFill>
                <a:latin typeface="Courier New" pitchFamily="-65" charset="0"/>
              </a:rPr>
              <a:t>k</a:t>
            </a:r>
            <a:r>
              <a:rPr lang="en-US" sz="2600" b="1" dirty="0">
                <a:solidFill>
                  <a:schemeClr val="bg2"/>
                </a:solidFill>
                <a:latin typeface="Courier New" pitchFamily="-65" charset="0"/>
              </a:rPr>
              <a:t>=0 */</a:t>
            </a:r>
            <a:br>
              <a:rPr lang="en-US" sz="2600" b="1" dirty="0">
                <a:solidFill>
                  <a:schemeClr val="bg2"/>
                </a:solidFill>
                <a:latin typeface="Courier New" pitchFamily="-65" charset="0"/>
              </a:rPr>
            </a:br>
            <a:r>
              <a:rPr lang="en-US" sz="2600" b="1" dirty="0">
                <a:solidFill>
                  <a:schemeClr val="bg2"/>
                </a:solidFill>
                <a:latin typeface="Courier New" pitchFamily="-65" charset="0"/>
              </a:rPr>
              <a:t> </a:t>
            </a:r>
            <a:r>
              <a:rPr lang="en-US" sz="2600" b="1" dirty="0">
                <a:latin typeface="Courier New" pitchFamily="-65" charset="0"/>
              </a:rPr>
              <a:t>case 1: </a:t>
            </a:r>
            <a:r>
              <a:rPr lang="en-US" sz="2600" b="1" dirty="0" err="1">
                <a:latin typeface="Courier New" pitchFamily="-65" charset="0"/>
              </a:rPr>
              <a:t>f</a:t>
            </a:r>
            <a:r>
              <a:rPr lang="en-US" sz="2600" b="1" dirty="0">
                <a:latin typeface="Courier New" pitchFamily="-65" charset="0"/>
              </a:rPr>
              <a:t>=</a:t>
            </a:r>
            <a:r>
              <a:rPr lang="en-US" sz="2600" b="1" dirty="0" err="1">
                <a:latin typeface="Courier New" pitchFamily="-65" charset="0"/>
              </a:rPr>
              <a:t>g+h</a:t>
            </a:r>
            <a:r>
              <a:rPr lang="en-US" sz="2600" b="1" dirty="0">
                <a:latin typeface="Courier New" pitchFamily="-65" charset="0"/>
              </a:rPr>
              <a:t>; break; </a:t>
            </a:r>
            <a:r>
              <a:rPr lang="en-US" sz="2600" b="1" dirty="0">
                <a:solidFill>
                  <a:schemeClr val="bg2"/>
                </a:solidFill>
                <a:latin typeface="Courier New" pitchFamily="-65" charset="0"/>
              </a:rPr>
              <a:t>/* </a:t>
            </a:r>
            <a:r>
              <a:rPr lang="en-US" sz="2600" b="1" dirty="0" err="1">
                <a:solidFill>
                  <a:schemeClr val="bg2"/>
                </a:solidFill>
                <a:latin typeface="Courier New" pitchFamily="-65" charset="0"/>
              </a:rPr>
              <a:t>k</a:t>
            </a:r>
            <a:r>
              <a:rPr lang="en-US" sz="2600" b="1" dirty="0">
                <a:solidFill>
                  <a:schemeClr val="bg2"/>
                </a:solidFill>
                <a:latin typeface="Courier New" pitchFamily="-65" charset="0"/>
              </a:rPr>
              <a:t>=1 */</a:t>
            </a:r>
            <a:br>
              <a:rPr lang="en-US" sz="2600" b="1" dirty="0">
                <a:solidFill>
                  <a:schemeClr val="bg2"/>
                </a:solidFill>
                <a:latin typeface="Courier New" pitchFamily="-65" charset="0"/>
              </a:rPr>
            </a:br>
            <a:r>
              <a:rPr lang="en-US" sz="2600" b="1" dirty="0">
                <a:solidFill>
                  <a:schemeClr val="bg2"/>
                </a:solidFill>
                <a:latin typeface="Courier New" pitchFamily="-65" charset="0"/>
              </a:rPr>
              <a:t> </a:t>
            </a:r>
            <a:r>
              <a:rPr lang="en-US" sz="2600" b="1" dirty="0">
                <a:latin typeface="Courier New" pitchFamily="-65" charset="0"/>
              </a:rPr>
              <a:t>case 2: </a:t>
            </a:r>
            <a:r>
              <a:rPr lang="en-US" sz="2600" b="1" dirty="0" err="1">
                <a:latin typeface="Courier New" pitchFamily="-65" charset="0"/>
              </a:rPr>
              <a:t>f</a:t>
            </a:r>
            <a:r>
              <a:rPr lang="en-US" sz="2600" b="1" dirty="0">
                <a:latin typeface="Courier New" pitchFamily="-65" charset="0"/>
              </a:rPr>
              <a:t>=</a:t>
            </a:r>
            <a:r>
              <a:rPr lang="en-US" sz="2600" b="1" dirty="0" err="1">
                <a:latin typeface="Courier New" pitchFamily="-65" charset="0"/>
              </a:rPr>
              <a:t>g</a:t>
            </a:r>
            <a:r>
              <a:rPr lang="en-US" sz="2600" b="1" dirty="0">
                <a:latin typeface="Courier New" pitchFamily="-65" charset="0"/>
              </a:rPr>
              <a:t>–</a:t>
            </a:r>
            <a:r>
              <a:rPr lang="en-US" sz="2600" b="1" dirty="0" err="1">
                <a:latin typeface="Courier New" pitchFamily="-65" charset="0"/>
              </a:rPr>
              <a:t>h</a:t>
            </a:r>
            <a:r>
              <a:rPr lang="en-US" sz="2600" b="1" dirty="0">
                <a:latin typeface="Courier New" pitchFamily="-65" charset="0"/>
              </a:rPr>
              <a:t>; break; </a:t>
            </a:r>
            <a:r>
              <a:rPr lang="en-US" sz="2600" b="1" dirty="0">
                <a:solidFill>
                  <a:schemeClr val="bg2"/>
                </a:solidFill>
                <a:latin typeface="Courier New" pitchFamily="-65" charset="0"/>
              </a:rPr>
              <a:t>/* </a:t>
            </a:r>
            <a:r>
              <a:rPr lang="en-US" sz="2600" b="1" dirty="0" err="1">
                <a:solidFill>
                  <a:schemeClr val="bg2"/>
                </a:solidFill>
                <a:latin typeface="Courier New" pitchFamily="-65" charset="0"/>
              </a:rPr>
              <a:t>k</a:t>
            </a:r>
            <a:r>
              <a:rPr lang="en-US" sz="2600" b="1" dirty="0">
                <a:solidFill>
                  <a:schemeClr val="bg2"/>
                </a:solidFill>
                <a:latin typeface="Courier New" pitchFamily="-65" charset="0"/>
              </a:rPr>
              <a:t>=2 */</a:t>
            </a:r>
            <a:r>
              <a:rPr lang="en-US" sz="2600" b="1" dirty="0">
                <a:latin typeface="Courier New" pitchFamily="-65" charset="0"/>
              </a:rPr>
              <a:t/>
            </a:r>
            <a:br>
              <a:rPr lang="en-US" sz="2600" b="1" dirty="0">
                <a:latin typeface="Courier New" pitchFamily="-65" charset="0"/>
              </a:rPr>
            </a:br>
            <a:r>
              <a:rPr lang="en-US" sz="2600" b="1" dirty="0">
                <a:latin typeface="Courier New" pitchFamily="-65" charset="0"/>
              </a:rPr>
              <a:t> case 3: </a:t>
            </a:r>
            <a:r>
              <a:rPr lang="en-US" sz="2600" b="1" dirty="0" err="1">
                <a:latin typeface="Courier New" pitchFamily="-65" charset="0"/>
              </a:rPr>
              <a:t>f</a:t>
            </a:r>
            <a:r>
              <a:rPr lang="en-US" sz="2600" b="1" dirty="0">
                <a:latin typeface="Courier New" pitchFamily="-65" charset="0"/>
              </a:rPr>
              <a:t>=</a:t>
            </a:r>
            <a:r>
              <a:rPr lang="en-US" sz="2600" b="1" dirty="0" err="1">
                <a:latin typeface="Courier New" pitchFamily="-65" charset="0"/>
              </a:rPr>
              <a:t>i</a:t>
            </a:r>
            <a:r>
              <a:rPr lang="en-US" sz="2600" b="1" dirty="0">
                <a:latin typeface="Courier New" pitchFamily="-65" charset="0"/>
              </a:rPr>
              <a:t>–</a:t>
            </a:r>
            <a:r>
              <a:rPr lang="en-US" sz="2600" b="1" dirty="0" err="1">
                <a:latin typeface="Courier New" pitchFamily="-65" charset="0"/>
              </a:rPr>
              <a:t>j</a:t>
            </a:r>
            <a:r>
              <a:rPr lang="en-US" sz="2600" b="1" dirty="0">
                <a:latin typeface="Courier New" pitchFamily="-65" charset="0"/>
              </a:rPr>
              <a:t>; break; </a:t>
            </a:r>
            <a:r>
              <a:rPr lang="en-US" sz="2600" b="1" dirty="0">
                <a:solidFill>
                  <a:schemeClr val="bg2"/>
                </a:solidFill>
                <a:latin typeface="Courier New" pitchFamily="-65" charset="0"/>
              </a:rPr>
              <a:t>/* </a:t>
            </a:r>
            <a:r>
              <a:rPr lang="en-US" sz="2600" b="1" dirty="0" err="1">
                <a:solidFill>
                  <a:schemeClr val="bg2"/>
                </a:solidFill>
                <a:latin typeface="Courier New" pitchFamily="-65" charset="0"/>
              </a:rPr>
              <a:t>k</a:t>
            </a:r>
            <a:r>
              <a:rPr lang="en-US" sz="2600" b="1" dirty="0">
                <a:solidFill>
                  <a:schemeClr val="bg2"/>
                </a:solidFill>
                <a:latin typeface="Courier New" pitchFamily="-65" charset="0"/>
              </a:rPr>
              <a:t>=3 */</a:t>
            </a:r>
            <a:br>
              <a:rPr lang="en-US" sz="2600" b="1" dirty="0">
                <a:solidFill>
                  <a:schemeClr val="bg2"/>
                </a:solidFill>
                <a:latin typeface="Courier New" pitchFamily="-65" charset="0"/>
              </a:rPr>
            </a:br>
            <a:r>
              <a:rPr lang="en-US" sz="2600" b="1" dirty="0">
                <a:latin typeface="Courier New" pitchFamily="-65" charset="0"/>
              </a:rPr>
              <a:t>}</a:t>
            </a:r>
            <a:endParaRPr lang="en-US"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7410" name="Rectangle 2"/>
          <p:cNvSpPr>
            <a:spLocks noGrp="1" noChangeArrowheads="1"/>
          </p:cNvSpPr>
          <p:nvPr>
            <p:ph type="title"/>
          </p:nvPr>
        </p:nvSpPr>
        <p:spPr>
          <a:xfrm>
            <a:off x="611188" y="211138"/>
            <a:ext cx="8380412" cy="458787"/>
          </a:xfrm>
        </p:spPr>
        <p:txBody>
          <a:bodyPr/>
          <a:lstStyle/>
          <a:p>
            <a:r>
              <a:rPr lang="en-US" dirty="0"/>
              <a:t>Example: The C Switch Statement (2/3)</a:t>
            </a:r>
          </a:p>
        </p:txBody>
      </p:sp>
      <p:sp>
        <p:nvSpPr>
          <p:cNvPr id="1937411" name="Rectangle 3"/>
          <p:cNvSpPr>
            <a:spLocks noGrp="1" noChangeArrowheads="1"/>
          </p:cNvSpPr>
          <p:nvPr>
            <p:ph type="body" idx="1"/>
          </p:nvPr>
        </p:nvSpPr>
        <p:spPr>
          <a:xfrm>
            <a:off x="685800" y="1143000"/>
            <a:ext cx="7847013" cy="5035550"/>
          </a:xfrm>
        </p:spPr>
        <p:txBody>
          <a:bodyPr/>
          <a:lstStyle/>
          <a:p>
            <a:r>
              <a:rPr lang="en-US" dirty="0"/>
              <a:t>This is complicated, so </a:t>
            </a:r>
            <a:r>
              <a:rPr lang="en-US" dirty="0">
                <a:solidFill>
                  <a:schemeClr val="accent1"/>
                </a:solidFill>
              </a:rPr>
              <a:t>simplify</a:t>
            </a:r>
            <a:r>
              <a:rPr lang="en-US" dirty="0"/>
              <a:t>.</a:t>
            </a:r>
          </a:p>
          <a:p>
            <a:r>
              <a:rPr lang="en-US" dirty="0"/>
              <a:t>Rewrite it as a chain of if-else statements, which we already know how to compile:</a:t>
            </a:r>
          </a:p>
          <a:p>
            <a:pPr lvl="1">
              <a:buFontTx/>
              <a:buNone/>
            </a:pPr>
            <a:r>
              <a:rPr lang="en-US" b="1" dirty="0" err="1">
                <a:latin typeface="Courier New" pitchFamily="-65" charset="0"/>
              </a:rPr>
              <a:t>if(k</a:t>
            </a:r>
            <a:r>
              <a:rPr lang="en-US" b="1" dirty="0">
                <a:latin typeface="Courier New" pitchFamily="-65" charset="0"/>
              </a:rPr>
              <a:t>==0) </a:t>
            </a:r>
            <a:r>
              <a:rPr lang="en-US" b="1" dirty="0" err="1">
                <a:latin typeface="Courier New" pitchFamily="-65" charset="0"/>
              </a:rPr>
              <a:t>f</a:t>
            </a:r>
            <a:r>
              <a:rPr lang="en-US" b="1" dirty="0">
                <a:latin typeface="Courier New" pitchFamily="-65" charset="0"/>
              </a:rPr>
              <a:t>=</a:t>
            </a:r>
            <a:r>
              <a:rPr lang="en-US" b="1" dirty="0" err="1">
                <a:latin typeface="Courier New" pitchFamily="-65" charset="0"/>
              </a:rPr>
              <a:t>i+j</a:t>
            </a:r>
            <a:r>
              <a:rPr lang="en-US" b="1" dirty="0">
                <a:latin typeface="Courier New" pitchFamily="-65" charset="0"/>
              </a:rPr>
              <a:t>; </a:t>
            </a:r>
            <a:br>
              <a:rPr lang="en-US" b="1" dirty="0">
                <a:latin typeface="Courier New" pitchFamily="-65" charset="0"/>
              </a:rPr>
            </a:br>
            <a:r>
              <a:rPr lang="en-US" b="1" dirty="0">
                <a:latin typeface="Courier New" pitchFamily="-65" charset="0"/>
              </a:rPr>
              <a:t> else </a:t>
            </a:r>
            <a:r>
              <a:rPr lang="en-US" b="1" dirty="0" err="1">
                <a:latin typeface="Courier New" pitchFamily="-65" charset="0"/>
              </a:rPr>
              <a:t>if(k</a:t>
            </a:r>
            <a:r>
              <a:rPr lang="en-US" b="1" dirty="0">
                <a:latin typeface="Courier New" pitchFamily="-65" charset="0"/>
              </a:rPr>
              <a:t>==1) </a:t>
            </a:r>
            <a:r>
              <a:rPr lang="en-US" b="1" dirty="0" err="1">
                <a:latin typeface="Courier New" pitchFamily="-65" charset="0"/>
              </a:rPr>
              <a:t>f</a:t>
            </a:r>
            <a:r>
              <a:rPr lang="en-US" b="1" dirty="0">
                <a:latin typeface="Courier New" pitchFamily="-65" charset="0"/>
              </a:rPr>
              <a:t>=</a:t>
            </a:r>
            <a:r>
              <a:rPr lang="en-US" b="1" dirty="0" err="1">
                <a:latin typeface="Courier New" pitchFamily="-65" charset="0"/>
              </a:rPr>
              <a:t>g+h</a:t>
            </a:r>
            <a:r>
              <a:rPr lang="en-US" b="1" dirty="0">
                <a:latin typeface="Courier New" pitchFamily="-65" charset="0"/>
              </a:rPr>
              <a:t>; </a:t>
            </a:r>
            <a:br>
              <a:rPr lang="en-US" b="1" dirty="0">
                <a:latin typeface="Courier New" pitchFamily="-65" charset="0"/>
              </a:rPr>
            </a:br>
            <a:r>
              <a:rPr lang="en-US" b="1" dirty="0">
                <a:latin typeface="Courier New" pitchFamily="-65" charset="0"/>
              </a:rPr>
              <a:t>   else </a:t>
            </a:r>
            <a:r>
              <a:rPr lang="en-US" b="1" dirty="0" err="1">
                <a:latin typeface="Courier New" pitchFamily="-65" charset="0"/>
              </a:rPr>
              <a:t>if(k</a:t>
            </a:r>
            <a:r>
              <a:rPr lang="en-US" b="1" dirty="0">
                <a:latin typeface="Courier New" pitchFamily="-65" charset="0"/>
              </a:rPr>
              <a:t>==2) </a:t>
            </a:r>
            <a:r>
              <a:rPr lang="en-US" b="1" dirty="0" err="1">
                <a:latin typeface="Courier New" pitchFamily="-65" charset="0"/>
              </a:rPr>
              <a:t>f</a:t>
            </a:r>
            <a:r>
              <a:rPr lang="en-US" b="1" dirty="0">
                <a:latin typeface="Courier New" pitchFamily="-65" charset="0"/>
              </a:rPr>
              <a:t>=</a:t>
            </a:r>
            <a:r>
              <a:rPr lang="en-US" b="1" dirty="0" err="1">
                <a:latin typeface="Courier New" pitchFamily="-65" charset="0"/>
              </a:rPr>
              <a:t>g</a:t>
            </a:r>
            <a:r>
              <a:rPr lang="en-US" b="1" dirty="0">
                <a:latin typeface="Courier New" pitchFamily="-65" charset="0"/>
              </a:rPr>
              <a:t>–</a:t>
            </a:r>
            <a:r>
              <a:rPr lang="en-US" b="1" dirty="0" err="1">
                <a:latin typeface="Courier New" pitchFamily="-65" charset="0"/>
              </a:rPr>
              <a:t>h</a:t>
            </a:r>
            <a:r>
              <a:rPr lang="en-US" b="1" dirty="0">
                <a:latin typeface="Courier New" pitchFamily="-65" charset="0"/>
              </a:rPr>
              <a:t>;</a:t>
            </a:r>
            <a:br>
              <a:rPr lang="en-US" b="1" dirty="0">
                <a:latin typeface="Courier New" pitchFamily="-65" charset="0"/>
              </a:rPr>
            </a:br>
            <a:r>
              <a:rPr lang="en-US" b="1" dirty="0">
                <a:latin typeface="Courier New" pitchFamily="-65" charset="0"/>
              </a:rPr>
              <a:t>     else </a:t>
            </a:r>
            <a:r>
              <a:rPr lang="en-US" b="1" dirty="0" err="1">
                <a:latin typeface="Courier New" pitchFamily="-65" charset="0"/>
              </a:rPr>
              <a:t>if(k</a:t>
            </a:r>
            <a:r>
              <a:rPr lang="en-US" b="1" dirty="0">
                <a:latin typeface="Courier New" pitchFamily="-65" charset="0"/>
              </a:rPr>
              <a:t>==3) </a:t>
            </a:r>
            <a:r>
              <a:rPr lang="en-US" b="1" dirty="0" err="1">
                <a:latin typeface="Courier New" pitchFamily="-65" charset="0"/>
              </a:rPr>
              <a:t>f</a:t>
            </a:r>
            <a:r>
              <a:rPr lang="en-US" b="1" dirty="0">
                <a:latin typeface="Courier New" pitchFamily="-65" charset="0"/>
              </a:rPr>
              <a:t>=</a:t>
            </a:r>
            <a:r>
              <a:rPr lang="en-US" b="1" dirty="0" err="1">
                <a:latin typeface="Courier New" pitchFamily="-65" charset="0"/>
              </a:rPr>
              <a:t>i</a:t>
            </a:r>
            <a:r>
              <a:rPr lang="en-US" b="1" dirty="0">
                <a:latin typeface="Courier New" pitchFamily="-65" charset="0"/>
              </a:rPr>
              <a:t>–</a:t>
            </a:r>
            <a:r>
              <a:rPr lang="en-US" b="1" dirty="0" err="1">
                <a:latin typeface="Courier New" pitchFamily="-65" charset="0"/>
              </a:rPr>
              <a:t>j</a:t>
            </a:r>
            <a:r>
              <a:rPr lang="en-US" b="1" dirty="0">
                <a:latin typeface="Courier New" pitchFamily="-65" charset="0"/>
              </a:rPr>
              <a:t>;</a:t>
            </a:r>
          </a:p>
          <a:p>
            <a:r>
              <a:rPr lang="en-US" dirty="0"/>
              <a:t>Use this mapping:</a:t>
            </a:r>
          </a:p>
          <a:p>
            <a:pPr lvl="1">
              <a:buFontTx/>
              <a:buNone/>
            </a:pPr>
            <a:r>
              <a:rPr lang="en-US" dirty="0">
                <a:latin typeface="Courier New" pitchFamily="-65" charset="0"/>
              </a:rPr>
              <a:t> </a:t>
            </a:r>
            <a:r>
              <a:rPr lang="en-US" b="1" dirty="0">
                <a:latin typeface="Courier New" pitchFamily="-65" charset="0"/>
              </a:rPr>
              <a:t>f:$s0, g:$s1, h:$s2,</a:t>
            </a:r>
            <a:br>
              <a:rPr lang="en-US" b="1" dirty="0">
                <a:latin typeface="Courier New" pitchFamily="-65" charset="0"/>
              </a:rPr>
            </a:br>
            <a:r>
              <a:rPr lang="en-US" b="1" dirty="0">
                <a:latin typeface="Courier New" pitchFamily="-65" charset="0"/>
              </a:rPr>
              <a:t>i:$s3, j:$s4, k:$s5</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9458" name="Rectangle 2"/>
          <p:cNvSpPr>
            <a:spLocks noGrp="1" noChangeArrowheads="1"/>
          </p:cNvSpPr>
          <p:nvPr>
            <p:ph type="title"/>
          </p:nvPr>
        </p:nvSpPr>
        <p:spPr>
          <a:xfrm>
            <a:off x="611188" y="211138"/>
            <a:ext cx="8380412" cy="458787"/>
          </a:xfrm>
        </p:spPr>
        <p:txBody>
          <a:bodyPr/>
          <a:lstStyle/>
          <a:p>
            <a:r>
              <a:rPr lang="en-US" dirty="0"/>
              <a:t>Example: The C Switch Statement (3/3)</a:t>
            </a:r>
          </a:p>
        </p:txBody>
      </p:sp>
      <p:sp>
        <p:nvSpPr>
          <p:cNvPr id="1939459" name="Rectangle 3"/>
          <p:cNvSpPr>
            <a:spLocks noGrp="1" noChangeArrowheads="1"/>
          </p:cNvSpPr>
          <p:nvPr>
            <p:ph type="body" idx="1"/>
          </p:nvPr>
        </p:nvSpPr>
        <p:spPr>
          <a:xfrm>
            <a:off x="381000" y="1143000"/>
            <a:ext cx="8763000" cy="4978400"/>
          </a:xfrm>
        </p:spPr>
        <p:txBody>
          <a:bodyPr/>
          <a:lstStyle/>
          <a:p>
            <a:r>
              <a:rPr lang="en-US" sz="2800" dirty="0"/>
              <a:t>Final compiled MIPS </a:t>
            </a:r>
            <a:r>
              <a:rPr lang="en-US" sz="2800" dirty="0" smtClean="0"/>
              <a:t>code:</a:t>
            </a:r>
            <a:r>
              <a:rPr lang="en-US" sz="2400" dirty="0" smtClean="0"/>
              <a:t/>
            </a:r>
            <a:br>
              <a:rPr lang="en-US" sz="2400" dirty="0" smtClean="0"/>
            </a:br>
            <a:r>
              <a:rPr lang="en-US" sz="2400" dirty="0" smtClean="0"/>
              <a:t>         </a:t>
            </a:r>
            <a:r>
              <a:rPr lang="en-US" sz="2000" b="1" dirty="0" err="1" smtClean="0">
                <a:latin typeface="Courier New" pitchFamily="-65" charset="0"/>
              </a:rPr>
              <a:t>bne</a:t>
            </a:r>
            <a:r>
              <a:rPr lang="en-US" sz="2000" b="1" dirty="0" smtClean="0">
                <a:latin typeface="Courier New" pitchFamily="-65" charset="0"/>
              </a:rPr>
              <a:t> </a:t>
            </a:r>
            <a:r>
              <a:rPr lang="en-US" sz="2000" b="1" dirty="0">
                <a:latin typeface="Courier New" pitchFamily="-65" charset="0"/>
              </a:rPr>
              <a:t>$s5,$0,</a:t>
            </a:r>
            <a:r>
              <a:rPr lang="en-US" sz="2000" b="1" dirty="0">
                <a:solidFill>
                  <a:srgbClr val="800080"/>
                </a:solidFill>
                <a:latin typeface="Courier New" pitchFamily="-65" charset="0"/>
              </a:rPr>
              <a:t>L1</a:t>
            </a:r>
            <a:r>
              <a:rPr lang="en-US" sz="2000" b="1" dirty="0">
                <a:latin typeface="Courier New" pitchFamily="-65" charset="0"/>
              </a:rPr>
              <a:t>    </a:t>
            </a:r>
            <a:r>
              <a:rPr lang="en-US" sz="2000" b="1" i="1" dirty="0">
                <a:solidFill>
                  <a:schemeClr val="bg2"/>
                </a:solidFill>
                <a:latin typeface="Courier New" pitchFamily="-65" charset="0"/>
              </a:rPr>
              <a:t># branch </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!=0</a:t>
            </a:r>
            <a:r>
              <a:rPr lang="en-US" sz="2000" b="1" i="1" dirty="0">
                <a:latin typeface="Courier New" pitchFamily="-65" charset="0"/>
              </a:rPr>
              <a:t/>
            </a:r>
            <a:br>
              <a:rPr lang="en-US" sz="2000" b="1" i="1" dirty="0">
                <a:latin typeface="Courier New" pitchFamily="-65" charset="0"/>
              </a:rPr>
            </a:br>
            <a:r>
              <a:rPr lang="en-US" sz="2000" b="1" i="1" dirty="0">
                <a:latin typeface="Courier New" pitchFamily="-65" charset="0"/>
              </a:rPr>
              <a:t>    </a:t>
            </a:r>
            <a:r>
              <a:rPr lang="en-US" sz="2000" b="1" dirty="0">
                <a:latin typeface="Courier New" pitchFamily="-65" charset="0"/>
              </a:rPr>
              <a:t>add  $s0,$s3,$s4 </a:t>
            </a:r>
            <a:r>
              <a:rPr lang="en-US" sz="2000" b="1" i="1" dirty="0">
                <a:solidFill>
                  <a:schemeClr val="bg2"/>
                </a:solidFill>
                <a:latin typeface="Courier New" pitchFamily="-65" charset="0"/>
              </a:rPr>
              <a:t>#</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==0 so </a:t>
            </a:r>
            <a:r>
              <a:rPr lang="en-US" sz="2000" b="1" i="1" dirty="0" err="1">
                <a:solidFill>
                  <a:schemeClr val="bg2"/>
                </a:solidFill>
                <a:latin typeface="Courier New" pitchFamily="-65" charset="0"/>
              </a:rPr>
              <a:t>f</a:t>
            </a:r>
            <a:r>
              <a:rPr lang="en-US" sz="2000" b="1" i="1" dirty="0">
                <a:solidFill>
                  <a:schemeClr val="bg2"/>
                </a:solidFill>
                <a:latin typeface="Courier New" pitchFamily="-65" charset="0"/>
              </a:rPr>
              <a:t>=</a:t>
            </a:r>
            <a:r>
              <a:rPr lang="en-US" sz="2000" b="1" i="1" dirty="0" err="1">
                <a:solidFill>
                  <a:schemeClr val="bg2"/>
                </a:solidFill>
                <a:latin typeface="Courier New" pitchFamily="-65" charset="0"/>
              </a:rPr>
              <a:t>i+j</a:t>
            </a:r>
            <a:r>
              <a:rPr lang="en-US" sz="2000" b="1" dirty="0">
                <a:latin typeface="Courier New" pitchFamily="-65" charset="0"/>
              </a:rPr>
              <a:t/>
            </a:r>
            <a:br>
              <a:rPr lang="en-US" sz="2000" b="1" dirty="0">
                <a:latin typeface="Courier New" pitchFamily="-65" charset="0"/>
              </a:rPr>
            </a:br>
            <a:r>
              <a:rPr lang="en-US" sz="2000" b="1" dirty="0">
                <a:latin typeface="Courier New" pitchFamily="-65" charset="0"/>
              </a:rPr>
              <a:t>    </a:t>
            </a:r>
            <a:r>
              <a:rPr lang="en-US" sz="2000" b="1" dirty="0" err="1">
                <a:latin typeface="Courier New" pitchFamily="-65" charset="0"/>
              </a:rPr>
              <a:t>j</a:t>
            </a:r>
            <a:r>
              <a:rPr lang="en-US" sz="2000" b="1" dirty="0">
                <a:latin typeface="Courier New" pitchFamily="-65" charset="0"/>
              </a:rPr>
              <a:t>    </a:t>
            </a:r>
            <a:r>
              <a:rPr lang="en-US" sz="2000" b="1" dirty="0">
                <a:solidFill>
                  <a:srgbClr val="800080"/>
                </a:solidFill>
                <a:latin typeface="Courier New" pitchFamily="-65" charset="0"/>
              </a:rPr>
              <a:t>Exit        </a:t>
            </a:r>
            <a:r>
              <a:rPr lang="en-US" sz="2000" b="1" i="1" dirty="0">
                <a:solidFill>
                  <a:schemeClr val="bg2"/>
                </a:solidFill>
                <a:latin typeface="Courier New" pitchFamily="-65" charset="0"/>
              </a:rPr>
              <a:t># end of case so Exit</a:t>
            </a:r>
            <a:r>
              <a:rPr lang="en-US" sz="2000" b="1" dirty="0">
                <a:latin typeface="Courier New" pitchFamily="-65" charset="0"/>
              </a:rPr>
              <a:t/>
            </a:r>
            <a:br>
              <a:rPr lang="en-US" sz="2000" b="1" dirty="0">
                <a:latin typeface="Courier New" pitchFamily="-65" charset="0"/>
              </a:rPr>
            </a:br>
            <a:r>
              <a:rPr lang="en-US" sz="2000" b="1" dirty="0">
                <a:solidFill>
                  <a:srgbClr val="800080"/>
                </a:solidFill>
                <a:latin typeface="Courier New" pitchFamily="-65" charset="0"/>
              </a:rPr>
              <a:t>L1:</a:t>
            </a:r>
            <a:r>
              <a:rPr lang="en-US" sz="2000" b="1" dirty="0">
                <a:latin typeface="Courier New" pitchFamily="-65" charset="0"/>
              </a:rPr>
              <a:t> </a:t>
            </a:r>
            <a:r>
              <a:rPr lang="en-US" sz="2000" b="1" dirty="0" err="1">
                <a:latin typeface="Courier New" pitchFamily="-65" charset="0"/>
              </a:rPr>
              <a:t>addi</a:t>
            </a:r>
            <a:r>
              <a:rPr lang="en-US" sz="2000" b="1" dirty="0">
                <a:latin typeface="Courier New" pitchFamily="-65" charset="0"/>
              </a:rPr>
              <a:t> $t0,$s5,-1  </a:t>
            </a:r>
            <a:r>
              <a:rPr lang="en-US" sz="2000" b="1" i="1" dirty="0">
                <a:solidFill>
                  <a:schemeClr val="bg2"/>
                </a:solidFill>
                <a:latin typeface="Courier New" pitchFamily="-65" charset="0"/>
              </a:rPr>
              <a:t># $t0=k-1</a:t>
            </a:r>
            <a:r>
              <a:rPr lang="en-US" sz="2000" b="1" dirty="0">
                <a:latin typeface="Courier New" pitchFamily="-65" charset="0"/>
              </a:rPr>
              <a:t/>
            </a:r>
            <a:br>
              <a:rPr lang="en-US" sz="2000" b="1" dirty="0">
                <a:latin typeface="Courier New" pitchFamily="-65" charset="0"/>
              </a:rPr>
            </a:br>
            <a:r>
              <a:rPr lang="en-US" sz="2000" b="1" dirty="0">
                <a:latin typeface="Courier New" pitchFamily="-65" charset="0"/>
              </a:rPr>
              <a:t>    </a:t>
            </a:r>
            <a:r>
              <a:rPr lang="en-US" sz="2000" b="1" dirty="0" err="1">
                <a:latin typeface="Courier New" pitchFamily="-65" charset="0"/>
              </a:rPr>
              <a:t>bne</a:t>
            </a:r>
            <a:r>
              <a:rPr lang="en-US" sz="2000" b="1" dirty="0">
                <a:latin typeface="Courier New" pitchFamily="-65" charset="0"/>
              </a:rPr>
              <a:t>  $t0,$0,</a:t>
            </a:r>
            <a:r>
              <a:rPr lang="en-US" sz="2000" b="1" dirty="0">
                <a:solidFill>
                  <a:srgbClr val="800080"/>
                </a:solidFill>
                <a:latin typeface="Courier New" pitchFamily="-65" charset="0"/>
              </a:rPr>
              <a:t>L2</a:t>
            </a:r>
            <a:r>
              <a:rPr lang="en-US" sz="2000" b="1" dirty="0">
                <a:latin typeface="Courier New" pitchFamily="-65" charset="0"/>
              </a:rPr>
              <a:t>   </a:t>
            </a:r>
            <a:r>
              <a:rPr lang="en-US" sz="2000" b="1" i="1" dirty="0">
                <a:solidFill>
                  <a:schemeClr val="bg2"/>
                </a:solidFill>
                <a:latin typeface="Courier New" pitchFamily="-65" charset="0"/>
              </a:rPr>
              <a:t># branch </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!=1</a:t>
            </a:r>
            <a:r>
              <a:rPr lang="en-US" sz="2000" b="1" i="1" dirty="0">
                <a:latin typeface="Courier New" pitchFamily="-65" charset="0"/>
              </a:rPr>
              <a:t/>
            </a:r>
            <a:br>
              <a:rPr lang="en-US" sz="2000" b="1" i="1" dirty="0">
                <a:latin typeface="Courier New" pitchFamily="-65" charset="0"/>
              </a:rPr>
            </a:br>
            <a:r>
              <a:rPr lang="en-US" sz="2000" b="1" i="1" dirty="0">
                <a:latin typeface="Courier New" pitchFamily="-65" charset="0"/>
              </a:rPr>
              <a:t>    </a:t>
            </a:r>
            <a:r>
              <a:rPr lang="en-US" sz="2000" b="1" dirty="0">
                <a:latin typeface="Courier New" pitchFamily="-65" charset="0"/>
              </a:rPr>
              <a:t>add  $s0,$s1,$s2</a:t>
            </a:r>
            <a:r>
              <a:rPr lang="en-US" sz="2000" b="1" i="1" dirty="0">
                <a:latin typeface="Courier New" pitchFamily="-65" charset="0"/>
              </a:rPr>
              <a:t> </a:t>
            </a:r>
            <a:r>
              <a:rPr lang="en-US" sz="2000" b="1" i="1" dirty="0">
                <a:solidFill>
                  <a:schemeClr val="bg2"/>
                </a:solidFill>
                <a:latin typeface="Courier New" pitchFamily="-65" charset="0"/>
              </a:rPr>
              <a:t>#</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==1 so </a:t>
            </a:r>
            <a:r>
              <a:rPr lang="en-US" sz="2000" b="1" i="1" dirty="0" err="1">
                <a:solidFill>
                  <a:schemeClr val="bg2"/>
                </a:solidFill>
                <a:latin typeface="Courier New" pitchFamily="-65" charset="0"/>
              </a:rPr>
              <a:t>f</a:t>
            </a:r>
            <a:r>
              <a:rPr lang="en-US" sz="2000" b="1" i="1" dirty="0">
                <a:solidFill>
                  <a:schemeClr val="bg2"/>
                </a:solidFill>
                <a:latin typeface="Courier New" pitchFamily="-65" charset="0"/>
              </a:rPr>
              <a:t>=</a:t>
            </a:r>
            <a:r>
              <a:rPr lang="en-US" sz="2000" b="1" i="1" dirty="0" err="1">
                <a:solidFill>
                  <a:schemeClr val="bg2"/>
                </a:solidFill>
                <a:latin typeface="Courier New" pitchFamily="-65" charset="0"/>
              </a:rPr>
              <a:t>g+h</a:t>
            </a:r>
            <a:r>
              <a:rPr lang="en-US" sz="2000" b="1" dirty="0">
                <a:latin typeface="Courier New" pitchFamily="-65" charset="0"/>
              </a:rPr>
              <a:t/>
            </a:r>
            <a:br>
              <a:rPr lang="en-US" sz="2000" b="1" dirty="0">
                <a:latin typeface="Courier New" pitchFamily="-65" charset="0"/>
              </a:rPr>
            </a:br>
            <a:r>
              <a:rPr lang="en-US" sz="2000" b="1" dirty="0">
                <a:latin typeface="Courier New" pitchFamily="-65" charset="0"/>
              </a:rPr>
              <a:t>    </a:t>
            </a:r>
            <a:r>
              <a:rPr lang="en-US" sz="2000" b="1" dirty="0" err="1">
                <a:latin typeface="Courier New" pitchFamily="-65" charset="0"/>
              </a:rPr>
              <a:t>j</a:t>
            </a:r>
            <a:r>
              <a:rPr lang="en-US" sz="2000" b="1" dirty="0">
                <a:latin typeface="Courier New" pitchFamily="-65" charset="0"/>
              </a:rPr>
              <a:t>    </a:t>
            </a:r>
            <a:r>
              <a:rPr lang="en-US" sz="2000" b="1" dirty="0">
                <a:solidFill>
                  <a:srgbClr val="800080"/>
                </a:solidFill>
                <a:latin typeface="Courier New" pitchFamily="-65" charset="0"/>
              </a:rPr>
              <a:t>Exit        </a:t>
            </a:r>
            <a:r>
              <a:rPr lang="en-US" sz="2000" b="1" i="1" dirty="0">
                <a:solidFill>
                  <a:schemeClr val="bg2"/>
                </a:solidFill>
                <a:latin typeface="Courier New" pitchFamily="-65" charset="0"/>
              </a:rPr>
              <a:t># end of case so Exit</a:t>
            </a:r>
            <a:r>
              <a:rPr lang="en-US" sz="2000" b="1" i="1" dirty="0">
                <a:latin typeface="Courier New" pitchFamily="-65" charset="0"/>
              </a:rPr>
              <a:t/>
            </a:r>
            <a:br>
              <a:rPr lang="en-US" sz="2000" b="1" i="1" dirty="0">
                <a:latin typeface="Courier New" pitchFamily="-65" charset="0"/>
              </a:rPr>
            </a:br>
            <a:r>
              <a:rPr lang="en-US" sz="2000" b="1" dirty="0">
                <a:solidFill>
                  <a:srgbClr val="800080"/>
                </a:solidFill>
                <a:latin typeface="Courier New" pitchFamily="-65" charset="0"/>
              </a:rPr>
              <a:t>L2:</a:t>
            </a:r>
            <a:r>
              <a:rPr lang="en-US" sz="2000" b="1" dirty="0">
                <a:latin typeface="Courier New" pitchFamily="-65" charset="0"/>
              </a:rPr>
              <a:t> </a:t>
            </a:r>
            <a:r>
              <a:rPr lang="en-US" sz="2000" b="1" dirty="0" err="1">
                <a:latin typeface="Courier New" pitchFamily="-65" charset="0"/>
              </a:rPr>
              <a:t>addi</a:t>
            </a:r>
            <a:r>
              <a:rPr lang="en-US" sz="2000" b="1" dirty="0">
                <a:latin typeface="Courier New" pitchFamily="-65" charset="0"/>
              </a:rPr>
              <a:t> $t0,$s5,-2  </a:t>
            </a:r>
            <a:r>
              <a:rPr lang="en-US" sz="2000" b="1" i="1" dirty="0">
                <a:solidFill>
                  <a:schemeClr val="bg2"/>
                </a:solidFill>
                <a:latin typeface="Courier New" pitchFamily="-65" charset="0"/>
              </a:rPr>
              <a:t># $t0=k-2</a:t>
            </a:r>
            <a:r>
              <a:rPr lang="en-US" sz="2000" b="1" dirty="0">
                <a:latin typeface="Courier New" pitchFamily="-65" charset="0"/>
              </a:rPr>
              <a:t/>
            </a:r>
            <a:br>
              <a:rPr lang="en-US" sz="2000" b="1" dirty="0">
                <a:latin typeface="Courier New" pitchFamily="-65" charset="0"/>
              </a:rPr>
            </a:br>
            <a:r>
              <a:rPr lang="en-US" sz="2000" b="1" dirty="0">
                <a:latin typeface="Courier New" pitchFamily="-65" charset="0"/>
              </a:rPr>
              <a:t>    </a:t>
            </a:r>
            <a:r>
              <a:rPr lang="en-US" sz="2000" b="1" dirty="0" err="1">
                <a:latin typeface="Courier New" pitchFamily="-65" charset="0"/>
              </a:rPr>
              <a:t>bne</a:t>
            </a:r>
            <a:r>
              <a:rPr lang="en-US" sz="2000" b="1" dirty="0">
                <a:latin typeface="Courier New" pitchFamily="-65" charset="0"/>
              </a:rPr>
              <a:t>  $t0,$0,</a:t>
            </a:r>
            <a:r>
              <a:rPr lang="en-US" sz="2000" b="1" dirty="0">
                <a:solidFill>
                  <a:srgbClr val="800080"/>
                </a:solidFill>
                <a:latin typeface="Courier New" pitchFamily="-65" charset="0"/>
              </a:rPr>
              <a:t>L3</a:t>
            </a:r>
            <a:r>
              <a:rPr lang="en-US" sz="2000" b="1" dirty="0">
                <a:latin typeface="Courier New" pitchFamily="-65" charset="0"/>
              </a:rPr>
              <a:t>   </a:t>
            </a:r>
            <a:r>
              <a:rPr lang="en-US" sz="2000" b="1" i="1" dirty="0">
                <a:solidFill>
                  <a:schemeClr val="bg2"/>
                </a:solidFill>
                <a:latin typeface="Courier New" pitchFamily="-65" charset="0"/>
              </a:rPr>
              <a:t># branch </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!=2</a:t>
            </a:r>
            <a:r>
              <a:rPr lang="en-US" sz="2000" b="1" i="1" dirty="0">
                <a:latin typeface="Courier New" pitchFamily="-65" charset="0"/>
              </a:rPr>
              <a:t/>
            </a:r>
            <a:br>
              <a:rPr lang="en-US" sz="2000" b="1" i="1" dirty="0">
                <a:latin typeface="Courier New" pitchFamily="-65" charset="0"/>
              </a:rPr>
            </a:br>
            <a:r>
              <a:rPr lang="en-US" sz="2000" b="1" i="1" dirty="0">
                <a:latin typeface="Courier New" pitchFamily="-65" charset="0"/>
              </a:rPr>
              <a:t>    </a:t>
            </a:r>
            <a:r>
              <a:rPr lang="en-US" sz="2000" b="1" dirty="0">
                <a:latin typeface="Courier New" pitchFamily="-65" charset="0"/>
              </a:rPr>
              <a:t>sub  $s0,$s1,$s2 </a:t>
            </a:r>
            <a:r>
              <a:rPr lang="en-US" sz="2000" b="1" i="1" dirty="0">
                <a:solidFill>
                  <a:schemeClr val="bg2"/>
                </a:solidFill>
                <a:latin typeface="Courier New" pitchFamily="-65" charset="0"/>
              </a:rPr>
              <a:t>#</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==2 so </a:t>
            </a:r>
            <a:r>
              <a:rPr lang="en-US" sz="2000" b="1" i="1" dirty="0" err="1">
                <a:solidFill>
                  <a:schemeClr val="bg2"/>
                </a:solidFill>
                <a:latin typeface="Courier New" pitchFamily="-65" charset="0"/>
              </a:rPr>
              <a:t>f</a:t>
            </a:r>
            <a:r>
              <a:rPr lang="en-US" sz="2000" b="1" i="1" dirty="0">
                <a:solidFill>
                  <a:schemeClr val="bg2"/>
                </a:solidFill>
                <a:latin typeface="Courier New" pitchFamily="-65" charset="0"/>
              </a:rPr>
              <a:t>=</a:t>
            </a:r>
            <a:r>
              <a:rPr lang="en-US" sz="2000" b="1" i="1" dirty="0" err="1">
                <a:solidFill>
                  <a:schemeClr val="bg2"/>
                </a:solidFill>
                <a:latin typeface="Courier New" pitchFamily="-65" charset="0"/>
              </a:rPr>
              <a:t>g-h</a:t>
            </a:r>
            <a:r>
              <a:rPr lang="en-US" sz="2000" b="1" dirty="0">
                <a:latin typeface="Courier New" pitchFamily="-65" charset="0"/>
              </a:rPr>
              <a:t/>
            </a:r>
            <a:br>
              <a:rPr lang="en-US" sz="2000" b="1" dirty="0">
                <a:latin typeface="Courier New" pitchFamily="-65" charset="0"/>
              </a:rPr>
            </a:br>
            <a:r>
              <a:rPr lang="en-US" sz="2000" b="1" dirty="0">
                <a:latin typeface="Courier New" pitchFamily="-65" charset="0"/>
              </a:rPr>
              <a:t>    </a:t>
            </a:r>
            <a:r>
              <a:rPr lang="en-US" sz="2000" b="1" dirty="0" err="1">
                <a:latin typeface="Courier New" pitchFamily="-65" charset="0"/>
              </a:rPr>
              <a:t>j</a:t>
            </a:r>
            <a:r>
              <a:rPr lang="en-US" sz="2000" b="1" dirty="0">
                <a:latin typeface="Courier New" pitchFamily="-65" charset="0"/>
              </a:rPr>
              <a:t>    </a:t>
            </a:r>
            <a:r>
              <a:rPr lang="en-US" sz="2000" b="1" dirty="0">
                <a:solidFill>
                  <a:srgbClr val="800080"/>
                </a:solidFill>
                <a:latin typeface="Courier New" pitchFamily="-65" charset="0"/>
              </a:rPr>
              <a:t>Exit</a:t>
            </a:r>
            <a:r>
              <a:rPr lang="en-US" sz="2000" b="1" dirty="0">
                <a:latin typeface="Courier New" pitchFamily="-65" charset="0"/>
              </a:rPr>
              <a:t>        </a:t>
            </a:r>
            <a:r>
              <a:rPr lang="en-US" sz="2000" b="1" i="1" dirty="0">
                <a:solidFill>
                  <a:schemeClr val="bg2"/>
                </a:solidFill>
                <a:latin typeface="Courier New" pitchFamily="-65" charset="0"/>
              </a:rPr>
              <a:t># end of case so Exit</a:t>
            </a:r>
            <a:r>
              <a:rPr lang="en-US" sz="2000" b="1" i="1" dirty="0">
                <a:latin typeface="Courier New" pitchFamily="-65" charset="0"/>
              </a:rPr>
              <a:t/>
            </a:r>
            <a:br>
              <a:rPr lang="en-US" sz="2000" b="1" i="1" dirty="0">
                <a:latin typeface="Courier New" pitchFamily="-65" charset="0"/>
              </a:rPr>
            </a:br>
            <a:r>
              <a:rPr lang="en-US" sz="2000" b="1" dirty="0">
                <a:solidFill>
                  <a:srgbClr val="800080"/>
                </a:solidFill>
                <a:latin typeface="Courier New" pitchFamily="-65" charset="0"/>
              </a:rPr>
              <a:t>L3:</a:t>
            </a:r>
            <a:r>
              <a:rPr lang="en-US" sz="2000" b="1" dirty="0">
                <a:latin typeface="Courier New" pitchFamily="-65" charset="0"/>
              </a:rPr>
              <a:t> </a:t>
            </a:r>
            <a:r>
              <a:rPr lang="en-US" sz="2000" b="1" dirty="0" err="1">
                <a:latin typeface="Courier New" pitchFamily="-65" charset="0"/>
              </a:rPr>
              <a:t>addi</a:t>
            </a:r>
            <a:r>
              <a:rPr lang="en-US" sz="2000" b="1" dirty="0">
                <a:latin typeface="Courier New" pitchFamily="-65" charset="0"/>
              </a:rPr>
              <a:t> $t0,$s5,-3  </a:t>
            </a:r>
            <a:r>
              <a:rPr lang="en-US" sz="2000" b="1" i="1" dirty="0">
                <a:solidFill>
                  <a:schemeClr val="bg2"/>
                </a:solidFill>
                <a:latin typeface="Courier New" pitchFamily="-65" charset="0"/>
              </a:rPr>
              <a:t># $t0=k-3</a:t>
            </a:r>
            <a:r>
              <a:rPr lang="en-US" sz="2000" b="1" dirty="0">
                <a:latin typeface="Courier New" pitchFamily="-65" charset="0"/>
              </a:rPr>
              <a:t/>
            </a:r>
            <a:br>
              <a:rPr lang="en-US" sz="2000" b="1" dirty="0">
                <a:latin typeface="Courier New" pitchFamily="-65" charset="0"/>
              </a:rPr>
            </a:br>
            <a:r>
              <a:rPr lang="en-US" sz="2000" b="1" dirty="0">
                <a:latin typeface="Courier New" pitchFamily="-65" charset="0"/>
              </a:rPr>
              <a:t>    </a:t>
            </a:r>
            <a:r>
              <a:rPr lang="en-US" sz="2000" b="1" dirty="0" err="1">
                <a:latin typeface="Courier New" pitchFamily="-65" charset="0"/>
              </a:rPr>
              <a:t>bne</a:t>
            </a:r>
            <a:r>
              <a:rPr lang="en-US" sz="2000" b="1" dirty="0">
                <a:latin typeface="Courier New" pitchFamily="-65" charset="0"/>
              </a:rPr>
              <a:t>  $t0,$0,</a:t>
            </a:r>
            <a:r>
              <a:rPr lang="en-US" sz="2000" b="1" dirty="0">
                <a:solidFill>
                  <a:srgbClr val="800080"/>
                </a:solidFill>
                <a:latin typeface="Courier New" pitchFamily="-65" charset="0"/>
              </a:rPr>
              <a:t>Exit</a:t>
            </a:r>
            <a:r>
              <a:rPr lang="en-US" sz="2000" b="1" dirty="0">
                <a:latin typeface="Courier New" pitchFamily="-65" charset="0"/>
              </a:rPr>
              <a:t> </a:t>
            </a:r>
            <a:r>
              <a:rPr lang="en-US" sz="2000" b="1" i="1" dirty="0">
                <a:solidFill>
                  <a:schemeClr val="bg2"/>
                </a:solidFill>
                <a:latin typeface="Courier New" pitchFamily="-65" charset="0"/>
              </a:rPr>
              <a:t># branch </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!=3</a:t>
            </a:r>
            <a:r>
              <a:rPr lang="en-US" sz="2000" b="1" dirty="0">
                <a:latin typeface="Courier New" pitchFamily="-65" charset="0"/>
              </a:rPr>
              <a:t/>
            </a:r>
            <a:br>
              <a:rPr lang="en-US" sz="2000" b="1" dirty="0">
                <a:latin typeface="Courier New" pitchFamily="-65" charset="0"/>
              </a:rPr>
            </a:br>
            <a:r>
              <a:rPr lang="en-US" sz="2000" b="1" dirty="0">
                <a:latin typeface="Courier New" pitchFamily="-65" charset="0"/>
              </a:rPr>
              <a:t>    sub  $s0,$s3,$s4 </a:t>
            </a:r>
            <a:r>
              <a:rPr lang="en-US" sz="2000" b="1" i="1" dirty="0">
                <a:solidFill>
                  <a:schemeClr val="bg2"/>
                </a:solidFill>
                <a:latin typeface="Courier New" pitchFamily="-65" charset="0"/>
              </a:rPr>
              <a:t># </a:t>
            </a:r>
            <a:r>
              <a:rPr lang="en-US" sz="2000" b="1" i="1" dirty="0" err="1">
                <a:solidFill>
                  <a:schemeClr val="bg2"/>
                </a:solidFill>
                <a:latin typeface="Courier New" pitchFamily="-65" charset="0"/>
              </a:rPr>
              <a:t>k</a:t>
            </a:r>
            <a:r>
              <a:rPr lang="en-US" sz="2000" b="1" i="1" dirty="0">
                <a:solidFill>
                  <a:schemeClr val="bg2"/>
                </a:solidFill>
                <a:latin typeface="Courier New" pitchFamily="-65" charset="0"/>
              </a:rPr>
              <a:t>==3 so </a:t>
            </a:r>
            <a:r>
              <a:rPr lang="en-US" sz="2000" b="1" i="1" dirty="0" err="1">
                <a:solidFill>
                  <a:schemeClr val="bg2"/>
                </a:solidFill>
                <a:latin typeface="Courier New" pitchFamily="-65" charset="0"/>
              </a:rPr>
              <a:t>f</a:t>
            </a:r>
            <a:r>
              <a:rPr lang="en-US" sz="2000" b="1" i="1" dirty="0">
                <a:solidFill>
                  <a:schemeClr val="bg2"/>
                </a:solidFill>
                <a:latin typeface="Courier New" pitchFamily="-65" charset="0"/>
              </a:rPr>
              <a:t>=</a:t>
            </a:r>
            <a:r>
              <a:rPr lang="en-US" sz="2000" b="1" i="1" dirty="0" err="1">
                <a:solidFill>
                  <a:schemeClr val="bg2"/>
                </a:solidFill>
                <a:latin typeface="Courier New" pitchFamily="-65" charset="0"/>
              </a:rPr>
              <a:t>i-j</a:t>
            </a:r>
            <a:r>
              <a:rPr lang="en-US" sz="2000" b="1" i="1" dirty="0">
                <a:solidFill>
                  <a:schemeClr val="bg2"/>
                </a:solidFill>
                <a:latin typeface="Courier New" pitchFamily="-65" charset="0"/>
              </a:rPr>
              <a:t> </a:t>
            </a:r>
            <a:r>
              <a:rPr lang="en-US" sz="2000" b="1" dirty="0">
                <a:latin typeface="Courier New" pitchFamily="-65" charset="0"/>
              </a:rPr>
              <a:t/>
            </a:r>
            <a:br>
              <a:rPr lang="en-US" sz="2000" b="1" dirty="0">
                <a:latin typeface="Courier New" pitchFamily="-65" charset="0"/>
              </a:rPr>
            </a:br>
            <a:r>
              <a:rPr lang="en-US" sz="2000" b="1" dirty="0">
                <a:solidFill>
                  <a:srgbClr val="800080"/>
                </a:solidFill>
                <a:latin typeface="Courier New" pitchFamily="-65" charset="0"/>
              </a:rPr>
              <a:t>Exit:</a:t>
            </a:r>
            <a:endParaRPr lang="en-US" sz="2000"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3618" name="Rectangle 2"/>
          <p:cNvSpPr>
            <a:spLocks noGrp="1" noChangeArrowheads="1"/>
          </p:cNvSpPr>
          <p:nvPr>
            <p:ph type="title"/>
          </p:nvPr>
        </p:nvSpPr>
        <p:spPr>
          <a:xfrm>
            <a:off x="457200" y="228600"/>
            <a:ext cx="8234363" cy="474663"/>
          </a:xfrm>
        </p:spPr>
        <p:txBody>
          <a:bodyPr/>
          <a:lstStyle/>
          <a:p>
            <a:r>
              <a:rPr lang="en-US" dirty="0" smtClean="0"/>
              <a:t>Last time: Loading, Storing bytes 1/2</a:t>
            </a:r>
            <a:endParaRPr lang="en-US" dirty="0"/>
          </a:p>
        </p:txBody>
      </p:sp>
      <p:sp>
        <p:nvSpPr>
          <p:cNvPr id="1903619" name="Rectangle 3"/>
          <p:cNvSpPr>
            <a:spLocks noGrp="1" noChangeArrowheads="1"/>
          </p:cNvSpPr>
          <p:nvPr>
            <p:ph type="body" idx="1"/>
          </p:nvPr>
        </p:nvSpPr>
        <p:spPr>
          <a:xfrm>
            <a:off x="685800" y="1143000"/>
            <a:ext cx="7848600" cy="5289550"/>
          </a:xfrm>
        </p:spPr>
        <p:txBody>
          <a:bodyPr/>
          <a:lstStyle/>
          <a:p>
            <a:r>
              <a:rPr lang="en-US" dirty="0" smtClean="0"/>
              <a:t>In addition to word data transfers </a:t>
            </a:r>
            <a:br>
              <a:rPr lang="en-US" dirty="0" smtClean="0"/>
            </a:br>
            <a:r>
              <a:rPr lang="en-US" dirty="0" smtClean="0"/>
              <a:t>(</a:t>
            </a:r>
            <a:r>
              <a:rPr lang="en-US" b="1" dirty="0" err="1" smtClean="0">
                <a:latin typeface="Courier New" pitchFamily="-65" charset="0"/>
              </a:rPr>
              <a:t>lw</a:t>
            </a:r>
            <a:r>
              <a:rPr lang="en-US" dirty="0" smtClean="0"/>
              <a:t>, </a:t>
            </a:r>
            <a:r>
              <a:rPr lang="en-US" b="1" dirty="0" err="1" smtClean="0">
                <a:latin typeface="Courier New" pitchFamily="-65" charset="0"/>
              </a:rPr>
              <a:t>sw</a:t>
            </a:r>
            <a:r>
              <a:rPr lang="en-US" dirty="0" smtClean="0"/>
              <a:t>), MIPS has </a:t>
            </a:r>
            <a:r>
              <a:rPr lang="en-US" dirty="0" smtClean="0">
                <a:solidFill>
                  <a:schemeClr val="accent1"/>
                </a:solidFill>
              </a:rPr>
              <a:t>byte </a:t>
            </a:r>
            <a:r>
              <a:rPr lang="en-US" dirty="0" smtClean="0"/>
              <a:t>data transfers:</a:t>
            </a:r>
          </a:p>
          <a:p>
            <a:pPr lvl="1"/>
            <a:r>
              <a:rPr lang="en-US" dirty="0" smtClean="0"/>
              <a:t>load byte: </a:t>
            </a:r>
            <a:r>
              <a:rPr lang="en-US" b="1" dirty="0" smtClean="0">
                <a:solidFill>
                  <a:schemeClr val="accent2"/>
                </a:solidFill>
                <a:latin typeface="Courier New" pitchFamily="-65" charset="0"/>
              </a:rPr>
              <a:t>lb</a:t>
            </a:r>
            <a:endParaRPr lang="en-US" b="1" dirty="0" smtClean="0">
              <a:solidFill>
                <a:schemeClr val="accent2"/>
              </a:solidFill>
            </a:endParaRPr>
          </a:p>
          <a:p>
            <a:pPr lvl="1"/>
            <a:r>
              <a:rPr lang="en-US" dirty="0" smtClean="0"/>
              <a:t>store byte: </a:t>
            </a:r>
            <a:r>
              <a:rPr lang="en-US" b="1" dirty="0" err="1" smtClean="0">
                <a:solidFill>
                  <a:schemeClr val="accent2"/>
                </a:solidFill>
                <a:latin typeface="Courier New" pitchFamily="-65" charset="0"/>
              </a:rPr>
              <a:t>sb</a:t>
            </a:r>
            <a:endParaRPr lang="en-US" b="1" dirty="0" smtClean="0">
              <a:solidFill>
                <a:schemeClr val="accent2"/>
              </a:solidFill>
            </a:endParaRPr>
          </a:p>
          <a:p>
            <a:r>
              <a:rPr lang="en-US" dirty="0" smtClean="0"/>
              <a:t>same format as </a:t>
            </a:r>
            <a:r>
              <a:rPr lang="en-US" dirty="0" err="1" smtClean="0">
                <a:latin typeface="Courier New" pitchFamily="-65" charset="0"/>
              </a:rPr>
              <a:t>lw</a:t>
            </a:r>
            <a:r>
              <a:rPr lang="en-US" dirty="0" smtClean="0"/>
              <a:t>, </a:t>
            </a:r>
            <a:r>
              <a:rPr lang="en-US" dirty="0" err="1" smtClean="0">
                <a:latin typeface="Courier New" pitchFamily="-65" charset="0"/>
              </a:rPr>
              <a:t>sw</a:t>
            </a:r>
            <a:endParaRPr lang="en-US" dirty="0" smtClean="0">
              <a:latin typeface="Courier New" pitchFamily="-65" charset="0"/>
            </a:endParaRPr>
          </a:p>
          <a:p>
            <a:r>
              <a:rPr lang="en-US" dirty="0" smtClean="0"/>
              <a:t>E.g.,  </a:t>
            </a:r>
            <a:r>
              <a:rPr lang="en-US" b="1" dirty="0" smtClean="0">
                <a:solidFill>
                  <a:schemeClr val="accent2"/>
                </a:solidFill>
                <a:latin typeface="Courier New" pitchFamily="-65" charset="0"/>
              </a:rPr>
              <a:t>lb $s0, 3($s1)</a:t>
            </a:r>
          </a:p>
          <a:p>
            <a:pPr lvl="1"/>
            <a:r>
              <a:rPr lang="en-US" i="1" dirty="0" smtClean="0"/>
              <a:t>contents of memory location with address = sum of “3” + contents of register </a:t>
            </a:r>
            <a:r>
              <a:rPr lang="en-US" b="1" i="1" dirty="0" smtClean="0">
                <a:latin typeface="Courier New" pitchFamily="-65" charset="0"/>
              </a:rPr>
              <a:t>s1</a:t>
            </a:r>
            <a:r>
              <a:rPr lang="en-US" b="1" i="1" dirty="0" smtClean="0"/>
              <a:t> </a:t>
            </a:r>
            <a:r>
              <a:rPr lang="en-US" i="1" dirty="0" smtClean="0"/>
              <a:t>is copied to the low byte position of register </a:t>
            </a:r>
            <a:r>
              <a:rPr lang="en-US" b="1" i="1" dirty="0" smtClean="0">
                <a:latin typeface="Courier New" pitchFamily="-65" charset="0"/>
              </a:rPr>
              <a:t>s0</a:t>
            </a:r>
            <a:r>
              <a:rPr lang="en-US" i="1" dirty="0" smtClean="0"/>
              <a:t>.</a:t>
            </a:r>
            <a:endParaRPr lang="en-US"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5666" name="Rectangle 2"/>
          <p:cNvSpPr>
            <a:spLocks noChangeArrowheads="1"/>
          </p:cNvSpPr>
          <p:nvPr/>
        </p:nvSpPr>
        <p:spPr bwMode="auto">
          <a:xfrm>
            <a:off x="6781800" y="2224088"/>
            <a:ext cx="396875" cy="519112"/>
          </a:xfrm>
          <a:prstGeom prst="rect">
            <a:avLst/>
          </a:prstGeom>
          <a:noFill/>
          <a:ln w="9525">
            <a:noFill/>
            <a:miter lim="800000"/>
            <a:headEnd/>
            <a:tailEnd/>
          </a:ln>
          <a:effectLst/>
        </p:spPr>
        <p:txBody>
          <a:bodyPr wrap="none">
            <a:prstTxWarp prst="textNoShape">
              <a:avLst/>
            </a:prstTxWarp>
            <a:spAutoFit/>
          </a:bodyPr>
          <a:lstStyle/>
          <a:p>
            <a:r>
              <a:rPr lang="en-US" sz="2800" b="1">
                <a:latin typeface="Courier New" pitchFamily="-65" charset="0"/>
              </a:rPr>
              <a:t>x</a:t>
            </a:r>
            <a:endParaRPr lang="en-US" sz="2800" b="1">
              <a:solidFill>
                <a:schemeClr val="accent2"/>
              </a:solidFill>
              <a:latin typeface="Courier New" pitchFamily="-65" charset="0"/>
            </a:endParaRPr>
          </a:p>
        </p:txBody>
      </p:sp>
      <p:sp>
        <p:nvSpPr>
          <p:cNvPr id="1905667" name="Rectangle 3"/>
          <p:cNvSpPr>
            <a:spLocks noGrp="1" noChangeArrowheads="1"/>
          </p:cNvSpPr>
          <p:nvPr>
            <p:ph type="title"/>
          </p:nvPr>
        </p:nvSpPr>
        <p:spPr/>
        <p:txBody>
          <a:bodyPr/>
          <a:lstStyle/>
          <a:p>
            <a:r>
              <a:rPr lang="en-US" dirty="0"/>
              <a:t>Loading, Storing bytes 2/2</a:t>
            </a:r>
          </a:p>
        </p:txBody>
      </p:sp>
      <p:sp>
        <p:nvSpPr>
          <p:cNvPr id="1905668" name="Rectangle 4"/>
          <p:cNvSpPr>
            <a:spLocks noGrp="1" noChangeArrowheads="1"/>
          </p:cNvSpPr>
          <p:nvPr>
            <p:ph type="body" idx="1"/>
          </p:nvPr>
        </p:nvSpPr>
        <p:spPr/>
        <p:txBody>
          <a:bodyPr/>
          <a:lstStyle/>
          <a:p>
            <a:r>
              <a:rPr lang="en-US"/>
              <a:t>What do with other 24 bits in the 32 bit register?</a:t>
            </a:r>
          </a:p>
          <a:p>
            <a:pPr lvl="1"/>
            <a:r>
              <a:rPr lang="en-US"/>
              <a:t>lb: sign extends to fill upper 24 bits</a:t>
            </a:r>
          </a:p>
          <a:p>
            <a:endParaRPr lang="en-US"/>
          </a:p>
          <a:p>
            <a:endParaRPr lang="en-US"/>
          </a:p>
          <a:p>
            <a:endParaRPr lang="en-US"/>
          </a:p>
          <a:p>
            <a:endParaRPr lang="en-US" dirty="0"/>
          </a:p>
          <a:p>
            <a:r>
              <a:rPr lang="en-US" dirty="0"/>
              <a:t>Normally don’t want to sign extend chars</a:t>
            </a:r>
          </a:p>
          <a:p>
            <a:r>
              <a:rPr lang="en-US" dirty="0"/>
              <a:t> MIPS instruction that </a:t>
            </a:r>
            <a:r>
              <a:rPr lang="en-US" dirty="0" smtClean="0"/>
              <a:t>doesn’t</a:t>
            </a:r>
            <a:br>
              <a:rPr lang="en-US" dirty="0" smtClean="0"/>
            </a:br>
            <a:r>
              <a:rPr lang="en-US" dirty="0" smtClean="0"/>
              <a:t>   sign </a:t>
            </a:r>
            <a:r>
              <a:rPr lang="en-US" dirty="0"/>
              <a:t>extend when loading </a:t>
            </a:r>
            <a:r>
              <a:rPr lang="en-US" dirty="0" smtClean="0"/>
              <a:t>bytes:</a:t>
            </a:r>
          </a:p>
          <a:p>
            <a:pPr lvl="1"/>
            <a:r>
              <a:rPr lang="en-US" dirty="0" smtClean="0"/>
              <a:t> load </a:t>
            </a:r>
            <a:r>
              <a:rPr lang="en-US" dirty="0"/>
              <a:t>byte unsigned: </a:t>
            </a:r>
            <a:r>
              <a:rPr lang="en-US" b="1" dirty="0" err="1">
                <a:solidFill>
                  <a:schemeClr val="accent2"/>
                </a:solidFill>
                <a:latin typeface="Courier New"/>
                <a:cs typeface="Courier New"/>
              </a:rPr>
              <a:t>lbu</a:t>
            </a:r>
            <a:endParaRPr lang="en-US" b="1" dirty="0">
              <a:solidFill>
                <a:schemeClr val="accent2"/>
              </a:solidFill>
              <a:latin typeface="Courier New"/>
              <a:cs typeface="Courier New"/>
            </a:endParaRPr>
          </a:p>
          <a:p>
            <a:endParaRPr lang="en-US"/>
          </a:p>
        </p:txBody>
      </p:sp>
      <p:grpSp>
        <p:nvGrpSpPr>
          <p:cNvPr id="2" name="Group 5"/>
          <p:cNvGrpSpPr>
            <a:grpSpLocks/>
          </p:cNvGrpSpPr>
          <p:nvPr/>
        </p:nvGrpSpPr>
        <p:grpSpPr bwMode="auto">
          <a:xfrm>
            <a:off x="6858000" y="2362201"/>
            <a:ext cx="1905000" cy="1258888"/>
            <a:chOff x="4320" y="1680"/>
            <a:chExt cx="1200" cy="793"/>
          </a:xfrm>
        </p:grpSpPr>
        <p:sp>
          <p:nvSpPr>
            <p:cNvPr id="1905670" name="Rectangle 6"/>
            <p:cNvSpPr>
              <a:spLocks noChangeArrowheads="1"/>
            </p:cNvSpPr>
            <p:nvPr/>
          </p:nvSpPr>
          <p:spPr bwMode="auto">
            <a:xfrm>
              <a:off x="4320" y="1680"/>
              <a:ext cx="1200" cy="192"/>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1905671" name="Text Box 7"/>
            <p:cNvSpPr txBox="1">
              <a:spLocks noChangeArrowheads="1"/>
            </p:cNvSpPr>
            <p:nvPr/>
          </p:nvSpPr>
          <p:spPr bwMode="auto">
            <a:xfrm>
              <a:off x="4637" y="1872"/>
              <a:ext cx="811" cy="601"/>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sz="2800" b="1">
                  <a:solidFill>
                    <a:schemeClr val="tx1"/>
                  </a:solidFill>
                  <a:latin typeface="18 VAG Rounded Bold   07390"/>
                </a:rPr>
                <a:t>byte</a:t>
              </a:r>
              <a:br>
                <a:rPr lang="en-US" sz="2800" b="1">
                  <a:solidFill>
                    <a:schemeClr val="tx1"/>
                  </a:solidFill>
                  <a:latin typeface="18 VAG Rounded Bold   07390"/>
                </a:rPr>
              </a:br>
              <a:r>
                <a:rPr lang="en-US" sz="2800" b="1">
                  <a:solidFill>
                    <a:schemeClr val="tx1"/>
                  </a:solidFill>
                  <a:latin typeface="18 VAG Rounded Bold   07390"/>
                </a:rPr>
                <a:t>loaded</a:t>
              </a:r>
            </a:p>
          </p:txBody>
        </p:sp>
      </p:grpSp>
      <p:grpSp>
        <p:nvGrpSpPr>
          <p:cNvPr id="3" name="Group 8"/>
          <p:cNvGrpSpPr>
            <a:grpSpLocks/>
          </p:cNvGrpSpPr>
          <p:nvPr/>
        </p:nvGrpSpPr>
        <p:grpSpPr bwMode="auto">
          <a:xfrm>
            <a:off x="1219200" y="2667002"/>
            <a:ext cx="5257800" cy="842963"/>
            <a:chOff x="768" y="1872"/>
            <a:chExt cx="3312" cy="531"/>
          </a:xfrm>
        </p:grpSpPr>
        <p:sp>
          <p:nvSpPr>
            <p:cNvPr id="1905673" name="Text Box 9"/>
            <p:cNvSpPr txBox="1">
              <a:spLocks noChangeArrowheads="1"/>
            </p:cNvSpPr>
            <p:nvPr/>
          </p:nvSpPr>
          <p:spPr bwMode="auto">
            <a:xfrm>
              <a:off x="816" y="2073"/>
              <a:ext cx="2911" cy="330"/>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sz="2800" b="1" dirty="0">
                  <a:latin typeface="18 VAG Rounded Bold   07390"/>
                </a:rPr>
                <a:t>…is copied to “sign-extend”</a:t>
              </a:r>
            </a:p>
          </p:txBody>
        </p:sp>
        <p:sp>
          <p:nvSpPr>
            <p:cNvPr id="1905674" name="AutoShape 10"/>
            <p:cNvSpPr>
              <a:spLocks noChangeArrowheads="1"/>
            </p:cNvSpPr>
            <p:nvPr/>
          </p:nvSpPr>
          <p:spPr bwMode="auto">
            <a:xfrm>
              <a:off x="768" y="1872"/>
              <a:ext cx="3312" cy="155"/>
            </a:xfrm>
            <a:prstGeom prst="leftArrow">
              <a:avLst>
                <a:gd name="adj1" fmla="val 50000"/>
                <a:gd name="adj2" fmla="val 534194"/>
              </a:avLst>
            </a:prstGeom>
            <a:solidFill>
              <a:schemeClr val="accent1"/>
            </a:solidFill>
            <a:ln w="9525">
              <a:solidFill>
                <a:schemeClr val="accent1"/>
              </a:solidFill>
              <a:miter lim="800000"/>
              <a:headEnd/>
              <a:tailEnd/>
            </a:ln>
            <a:effectLst/>
          </p:spPr>
          <p:txBody>
            <a:bodyPr wrap="none" anchor="ctr">
              <a:prstTxWarp prst="textNoShape">
                <a:avLst/>
              </a:prstTxWarp>
            </a:bodyPr>
            <a:lstStyle/>
            <a:p>
              <a:endParaRPr lang="en-US">
                <a:latin typeface="18 VAG Rounded Bold   07390"/>
              </a:endParaRPr>
            </a:p>
          </p:txBody>
        </p:sp>
      </p:grpSp>
      <p:grpSp>
        <p:nvGrpSpPr>
          <p:cNvPr id="4" name="Group 11"/>
          <p:cNvGrpSpPr>
            <a:grpSpLocks/>
          </p:cNvGrpSpPr>
          <p:nvPr/>
        </p:nvGrpSpPr>
        <p:grpSpPr bwMode="auto">
          <a:xfrm>
            <a:off x="6627815" y="2667001"/>
            <a:ext cx="1331913" cy="1362076"/>
            <a:chOff x="4032" y="1872"/>
            <a:chExt cx="839" cy="858"/>
          </a:xfrm>
        </p:grpSpPr>
        <p:sp>
          <p:nvSpPr>
            <p:cNvPr id="1905676" name="Line 12"/>
            <p:cNvSpPr>
              <a:spLocks noChangeShapeType="1"/>
            </p:cNvSpPr>
            <p:nvPr/>
          </p:nvSpPr>
          <p:spPr bwMode="auto">
            <a:xfrm flipV="1">
              <a:off x="4224" y="1872"/>
              <a:ext cx="0" cy="48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latin typeface="18 VAG Rounded Bold   07390"/>
              </a:endParaRPr>
            </a:p>
          </p:txBody>
        </p:sp>
        <p:sp>
          <p:nvSpPr>
            <p:cNvPr id="1905677" name="Text Box 13"/>
            <p:cNvSpPr txBox="1">
              <a:spLocks noChangeArrowheads="1"/>
            </p:cNvSpPr>
            <p:nvPr/>
          </p:nvSpPr>
          <p:spPr bwMode="auto">
            <a:xfrm>
              <a:off x="4032" y="2400"/>
              <a:ext cx="839" cy="330"/>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sz="2800" b="1">
                  <a:latin typeface="18 VAG Rounded Bold   07390"/>
                </a:rPr>
                <a:t>This bit</a:t>
              </a:r>
            </a:p>
          </p:txBody>
        </p:sp>
      </p:grpSp>
      <p:sp>
        <p:nvSpPr>
          <p:cNvPr id="1905678" name="Rectangle 14"/>
          <p:cNvSpPr>
            <a:spLocks noChangeArrowheads="1"/>
          </p:cNvSpPr>
          <p:nvPr/>
        </p:nvSpPr>
        <p:spPr bwMode="auto">
          <a:xfrm>
            <a:off x="381000" y="2209800"/>
            <a:ext cx="6372225"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tx1"/>
                </a:solidFill>
                <a:latin typeface="Courier New" pitchFamily="-65" charset="0"/>
              </a:rPr>
              <a:t>xxxx xxxx xxxx xxxx xxxx xxxx</a:t>
            </a:r>
            <a:endParaRPr lang="en-US" sz="2800" b="1">
              <a:solidFill>
                <a:schemeClr val="accent2"/>
              </a:solidFill>
              <a:latin typeface="Courier New" pitchFamily="-65" charset="0"/>
            </a:endParaRPr>
          </a:p>
        </p:txBody>
      </p:sp>
      <p:sp>
        <p:nvSpPr>
          <p:cNvPr id="1905679" name="Rectangle 15"/>
          <p:cNvSpPr>
            <a:spLocks noChangeArrowheads="1"/>
          </p:cNvSpPr>
          <p:nvPr/>
        </p:nvSpPr>
        <p:spPr bwMode="auto">
          <a:xfrm>
            <a:off x="6781800" y="2224088"/>
            <a:ext cx="2105025" cy="519112"/>
          </a:xfrm>
          <a:prstGeom prst="rect">
            <a:avLst/>
          </a:prstGeom>
          <a:noFill/>
          <a:ln w="9525">
            <a:noFill/>
            <a:miter lim="800000"/>
            <a:headEnd/>
            <a:tailEnd/>
          </a:ln>
          <a:effectLst/>
        </p:spPr>
        <p:txBody>
          <a:bodyPr wrap="none">
            <a:prstTxWarp prst="textNoShape">
              <a:avLst/>
            </a:prstTxWarp>
            <a:spAutoFit/>
          </a:bodyPr>
          <a:lstStyle/>
          <a:p>
            <a:r>
              <a:rPr lang="en-US" sz="2800" b="1">
                <a:latin typeface="Courier New" pitchFamily="-65" charset="0"/>
              </a:rPr>
              <a:t> </a:t>
            </a:r>
            <a:r>
              <a:rPr lang="en-US" sz="2800" b="1">
                <a:solidFill>
                  <a:schemeClr val="accent2"/>
                </a:solidFill>
                <a:latin typeface="Courier New" pitchFamily="-65" charset="0"/>
              </a:rPr>
              <a:t>zzz zzzz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0566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0566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righ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0566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0566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0566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5668"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7714" name="Rectangle 2"/>
          <p:cNvSpPr>
            <a:spLocks noGrp="1" noChangeArrowheads="1"/>
          </p:cNvSpPr>
          <p:nvPr>
            <p:ph type="title"/>
          </p:nvPr>
        </p:nvSpPr>
        <p:spPr>
          <a:xfrm>
            <a:off x="609600" y="211138"/>
            <a:ext cx="7543800" cy="474662"/>
          </a:xfrm>
        </p:spPr>
        <p:txBody>
          <a:bodyPr/>
          <a:lstStyle/>
          <a:p>
            <a:r>
              <a:rPr lang="en-US" smtClean="0"/>
              <a:t>Overflow in Arithmetic (1/2)</a:t>
            </a:r>
            <a:endParaRPr lang="en-US" dirty="0"/>
          </a:p>
        </p:txBody>
      </p:sp>
      <p:sp>
        <p:nvSpPr>
          <p:cNvPr id="1907715" name="Rectangle 3"/>
          <p:cNvSpPr>
            <a:spLocks noGrp="1" noChangeArrowheads="1"/>
          </p:cNvSpPr>
          <p:nvPr>
            <p:ph type="body" idx="1"/>
          </p:nvPr>
        </p:nvSpPr>
        <p:spPr>
          <a:xfrm>
            <a:off x="685800" y="1143000"/>
            <a:ext cx="7848600" cy="4695825"/>
          </a:xfrm>
        </p:spPr>
        <p:txBody>
          <a:bodyPr/>
          <a:lstStyle/>
          <a:p>
            <a:r>
              <a:rPr lang="en-US" dirty="0" smtClean="0"/>
              <a:t>Reminder: Overflow occurs when there is a mistake in arithmetic due to the limited precision in computers.</a:t>
            </a:r>
          </a:p>
          <a:p>
            <a:r>
              <a:rPr lang="en-US" dirty="0" smtClean="0"/>
              <a:t>Example (4-bit unsigned numbers):</a:t>
            </a:r>
          </a:p>
          <a:p>
            <a:pPr lvl="1">
              <a:buFontTx/>
              <a:buNone/>
            </a:pPr>
            <a:r>
              <a:rPr lang="en-US" dirty="0" smtClean="0">
                <a:solidFill>
                  <a:schemeClr val="accent2"/>
                </a:solidFill>
              </a:rPr>
              <a:t>	</a:t>
            </a:r>
            <a:r>
              <a:rPr lang="en-US" b="1" dirty="0" smtClean="0">
                <a:solidFill>
                  <a:schemeClr val="accent2"/>
                </a:solidFill>
                <a:latin typeface="Courier New"/>
                <a:cs typeface="Courier New"/>
              </a:rPr>
              <a:t>	</a:t>
            </a:r>
            <a:r>
              <a:rPr lang="en-US" b="1" dirty="0" smtClean="0">
                <a:solidFill>
                  <a:schemeClr val="accent1"/>
                </a:solidFill>
                <a:latin typeface="Courier New"/>
                <a:cs typeface="Courier New"/>
              </a:rPr>
              <a:t> 15		         1111</a:t>
            </a:r>
          </a:p>
          <a:p>
            <a:pPr lvl="1">
              <a:buFontTx/>
              <a:buNone/>
            </a:pPr>
            <a:r>
              <a:rPr lang="en-US" b="1" dirty="0" smtClean="0">
                <a:solidFill>
                  <a:schemeClr val="accent1"/>
                </a:solidFill>
                <a:latin typeface="Courier New"/>
                <a:cs typeface="Courier New"/>
              </a:rPr>
              <a:t>		</a:t>
            </a:r>
            <a:r>
              <a:rPr lang="en-US" b="1" u="sng" dirty="0" smtClean="0">
                <a:solidFill>
                  <a:schemeClr val="accent1"/>
                </a:solidFill>
                <a:latin typeface="Courier New"/>
                <a:cs typeface="Courier New"/>
              </a:rPr>
              <a:t>+ 3</a:t>
            </a:r>
            <a:r>
              <a:rPr lang="en-US" b="1" dirty="0" smtClean="0">
                <a:solidFill>
                  <a:schemeClr val="accent1"/>
                </a:solidFill>
                <a:latin typeface="Courier New"/>
                <a:cs typeface="Courier New"/>
              </a:rPr>
              <a:t>		       </a:t>
            </a:r>
            <a:r>
              <a:rPr lang="en-US" b="1" u="sng" dirty="0" smtClean="0">
                <a:solidFill>
                  <a:schemeClr val="accent1"/>
                </a:solidFill>
                <a:latin typeface="Courier New"/>
                <a:cs typeface="Courier New"/>
              </a:rPr>
              <a:t>+ 0011</a:t>
            </a:r>
            <a:endParaRPr lang="en-US" b="1" dirty="0" smtClean="0">
              <a:solidFill>
                <a:schemeClr val="accent1"/>
              </a:solidFill>
              <a:latin typeface="Courier New"/>
              <a:cs typeface="Courier New"/>
            </a:endParaRPr>
          </a:p>
          <a:p>
            <a:pPr lvl="1">
              <a:buFontTx/>
              <a:buNone/>
            </a:pPr>
            <a:r>
              <a:rPr lang="en-US" b="1" dirty="0" smtClean="0">
                <a:solidFill>
                  <a:schemeClr val="accent1"/>
                </a:solidFill>
                <a:latin typeface="Courier New"/>
                <a:cs typeface="Courier New"/>
              </a:rPr>
              <a:t>		 18		        10010</a:t>
            </a:r>
          </a:p>
          <a:p>
            <a:pPr lvl="1"/>
            <a:r>
              <a:rPr lang="en-US" dirty="0" smtClean="0"/>
              <a:t>But we don’t have room for 5-bit solution, so the solution would be </a:t>
            </a:r>
            <a:r>
              <a:rPr lang="en-US" b="1" dirty="0" smtClean="0">
                <a:latin typeface="Courier New"/>
                <a:cs typeface="Courier New"/>
              </a:rPr>
              <a:t>0010</a:t>
            </a:r>
            <a:r>
              <a:rPr lang="en-US" dirty="0" smtClean="0"/>
              <a:t>, which is </a:t>
            </a:r>
            <a:r>
              <a:rPr lang="en-US" b="1" dirty="0" smtClean="0">
                <a:latin typeface="Courier New"/>
                <a:cs typeface="Courier New"/>
              </a:rPr>
              <a:t>+2</a:t>
            </a:r>
            <a:r>
              <a:rPr lang="en-US" dirty="0" smtClean="0"/>
              <a:t>, and wrong.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09762" name="Rectangle 2"/>
          <p:cNvSpPr>
            <a:spLocks noGrp="1" noChangeArrowheads="1"/>
          </p:cNvSpPr>
          <p:nvPr>
            <p:ph type="title"/>
          </p:nvPr>
        </p:nvSpPr>
        <p:spPr>
          <a:xfrm>
            <a:off x="381000" y="211138"/>
            <a:ext cx="7162800" cy="474662"/>
          </a:xfrm>
        </p:spPr>
        <p:txBody>
          <a:bodyPr/>
          <a:lstStyle/>
          <a:p>
            <a:r>
              <a:rPr lang="en-US" dirty="0" smtClean="0"/>
              <a:t>Overflow in Arithmetic (2/2)</a:t>
            </a:r>
            <a:endParaRPr lang="en-US" dirty="0"/>
          </a:p>
        </p:txBody>
      </p:sp>
      <p:sp>
        <p:nvSpPr>
          <p:cNvPr id="1909763" name="Rectangle 3"/>
          <p:cNvSpPr>
            <a:spLocks noGrp="1" noChangeArrowheads="1"/>
          </p:cNvSpPr>
          <p:nvPr>
            <p:ph type="body" idx="1"/>
          </p:nvPr>
        </p:nvSpPr>
        <p:spPr>
          <a:xfrm>
            <a:off x="381000" y="1143000"/>
            <a:ext cx="8382000" cy="5270500"/>
          </a:xfrm>
        </p:spPr>
        <p:txBody>
          <a:bodyPr/>
          <a:lstStyle/>
          <a:p>
            <a:r>
              <a:rPr lang="en-US" dirty="0" smtClean="0"/>
              <a:t>Some languages detect overflow (</a:t>
            </a:r>
            <a:r>
              <a:rPr lang="en-US" dirty="0" err="1" smtClean="0"/>
              <a:t>Ada</a:t>
            </a:r>
            <a:r>
              <a:rPr lang="en-US" dirty="0" smtClean="0"/>
              <a:t>), </a:t>
            </a:r>
            <a:br>
              <a:rPr lang="en-US" dirty="0" smtClean="0"/>
            </a:br>
            <a:r>
              <a:rPr lang="en-US" dirty="0" smtClean="0"/>
              <a:t>some don’t (C)</a:t>
            </a:r>
          </a:p>
          <a:p>
            <a:r>
              <a:rPr lang="en-US" dirty="0" smtClean="0"/>
              <a:t>MIPS solution is 2 kinds of arithmetic instructs:</a:t>
            </a:r>
          </a:p>
          <a:p>
            <a:pPr lvl="1">
              <a:lnSpc>
                <a:spcPct val="75000"/>
              </a:lnSpc>
            </a:pPr>
            <a:r>
              <a:rPr lang="en-US" dirty="0" smtClean="0"/>
              <a:t>These </a:t>
            </a:r>
            <a:r>
              <a:rPr lang="en-US" u="sng" dirty="0" smtClean="0">
                <a:solidFill>
                  <a:schemeClr val="accent1"/>
                </a:solidFill>
              </a:rPr>
              <a:t>cause overflow to be detected</a:t>
            </a:r>
          </a:p>
          <a:p>
            <a:pPr lvl="2">
              <a:lnSpc>
                <a:spcPct val="75000"/>
              </a:lnSpc>
            </a:pPr>
            <a:r>
              <a:rPr lang="en-US" dirty="0" smtClean="0"/>
              <a:t>add (</a:t>
            </a:r>
            <a:r>
              <a:rPr lang="en-US" b="1" dirty="0" smtClean="0">
                <a:solidFill>
                  <a:schemeClr val="accent2"/>
                </a:solidFill>
                <a:latin typeface="Courier New" pitchFamily="-65" charset="0"/>
              </a:rPr>
              <a:t>add</a:t>
            </a:r>
            <a:r>
              <a:rPr lang="en-US" dirty="0" smtClean="0"/>
              <a:t>)</a:t>
            </a:r>
          </a:p>
          <a:p>
            <a:pPr lvl="2">
              <a:lnSpc>
                <a:spcPct val="75000"/>
              </a:lnSpc>
            </a:pPr>
            <a:r>
              <a:rPr lang="en-US" dirty="0" smtClean="0"/>
              <a:t>add immediate (</a:t>
            </a:r>
            <a:r>
              <a:rPr lang="en-US" b="1" dirty="0" err="1" smtClean="0">
                <a:solidFill>
                  <a:schemeClr val="accent2"/>
                </a:solidFill>
                <a:latin typeface="Courier New" pitchFamily="-65" charset="0"/>
              </a:rPr>
              <a:t>addi</a:t>
            </a:r>
            <a:r>
              <a:rPr lang="en-US" dirty="0" smtClean="0"/>
              <a:t>) </a:t>
            </a:r>
          </a:p>
          <a:p>
            <a:pPr lvl="2">
              <a:lnSpc>
                <a:spcPct val="75000"/>
              </a:lnSpc>
            </a:pPr>
            <a:r>
              <a:rPr lang="en-US" dirty="0" smtClean="0"/>
              <a:t>subtract (</a:t>
            </a:r>
            <a:r>
              <a:rPr lang="en-US" b="1" dirty="0" smtClean="0">
                <a:solidFill>
                  <a:schemeClr val="accent2"/>
                </a:solidFill>
                <a:latin typeface="Courier New" pitchFamily="-65" charset="0"/>
              </a:rPr>
              <a:t>sub</a:t>
            </a:r>
            <a:r>
              <a:rPr lang="en-US" dirty="0" smtClean="0"/>
              <a:t>)</a:t>
            </a:r>
          </a:p>
          <a:p>
            <a:pPr lvl="1">
              <a:lnSpc>
                <a:spcPct val="75000"/>
              </a:lnSpc>
            </a:pPr>
            <a:r>
              <a:rPr lang="en-US" dirty="0" smtClean="0"/>
              <a:t>These </a:t>
            </a:r>
            <a:r>
              <a:rPr lang="en-US" u="sng" dirty="0" smtClean="0">
                <a:solidFill>
                  <a:schemeClr val="accent1"/>
                </a:solidFill>
              </a:rPr>
              <a:t>do not cause overflow detection </a:t>
            </a:r>
          </a:p>
          <a:p>
            <a:pPr lvl="2">
              <a:lnSpc>
                <a:spcPct val="75000"/>
              </a:lnSpc>
            </a:pPr>
            <a:r>
              <a:rPr lang="en-US" dirty="0" smtClean="0"/>
              <a:t>add unsigned (</a:t>
            </a:r>
            <a:r>
              <a:rPr lang="en-US" b="1" dirty="0" err="1" smtClean="0">
                <a:solidFill>
                  <a:schemeClr val="accent2"/>
                </a:solidFill>
                <a:latin typeface="Courier New" pitchFamily="-65" charset="0"/>
              </a:rPr>
              <a:t>addu</a:t>
            </a:r>
            <a:r>
              <a:rPr lang="en-US" dirty="0" smtClean="0"/>
              <a:t>)</a:t>
            </a:r>
          </a:p>
          <a:p>
            <a:pPr lvl="2">
              <a:lnSpc>
                <a:spcPct val="75000"/>
              </a:lnSpc>
            </a:pPr>
            <a:r>
              <a:rPr lang="en-US" dirty="0" smtClean="0"/>
              <a:t>add immediate unsigned (</a:t>
            </a:r>
            <a:r>
              <a:rPr lang="en-US" b="1" dirty="0" err="1" smtClean="0">
                <a:solidFill>
                  <a:schemeClr val="accent2"/>
                </a:solidFill>
                <a:latin typeface="Courier New" pitchFamily="-65" charset="0"/>
              </a:rPr>
              <a:t>addiu</a:t>
            </a:r>
            <a:r>
              <a:rPr lang="en-US" dirty="0" smtClean="0"/>
              <a:t>) </a:t>
            </a:r>
          </a:p>
          <a:p>
            <a:pPr lvl="2">
              <a:lnSpc>
                <a:spcPct val="75000"/>
              </a:lnSpc>
            </a:pPr>
            <a:r>
              <a:rPr lang="en-US" dirty="0" smtClean="0"/>
              <a:t>subtract unsigned (</a:t>
            </a:r>
            <a:r>
              <a:rPr lang="en-US" b="1" dirty="0" err="1" smtClean="0">
                <a:solidFill>
                  <a:schemeClr val="accent2"/>
                </a:solidFill>
                <a:latin typeface="Courier New" pitchFamily="-65" charset="0"/>
              </a:rPr>
              <a:t>subu</a:t>
            </a:r>
            <a:r>
              <a:rPr lang="en-US" dirty="0" smtClean="0"/>
              <a:t>)</a:t>
            </a:r>
          </a:p>
          <a:p>
            <a:r>
              <a:rPr lang="en-US" dirty="0" smtClean="0"/>
              <a:t>Compiler selects appropriate arithmetic</a:t>
            </a:r>
          </a:p>
          <a:p>
            <a:pPr lvl="1">
              <a:lnSpc>
                <a:spcPct val="75000"/>
              </a:lnSpc>
            </a:pPr>
            <a:r>
              <a:rPr lang="en-US" dirty="0" smtClean="0"/>
              <a:t>MIPS C compilers produce </a:t>
            </a:r>
            <a:r>
              <a:rPr lang="en-US" b="1" dirty="0" err="1" smtClean="0">
                <a:solidFill>
                  <a:schemeClr val="accent2"/>
                </a:solidFill>
                <a:latin typeface="Courier New" pitchFamily="-65" charset="0"/>
              </a:rPr>
              <a:t>addu</a:t>
            </a:r>
            <a:r>
              <a:rPr lang="en-US" b="1" dirty="0" smtClean="0">
                <a:solidFill>
                  <a:schemeClr val="accent2"/>
                </a:solidFill>
              </a:rPr>
              <a:t>, </a:t>
            </a:r>
            <a:r>
              <a:rPr lang="en-US" b="1" dirty="0" err="1" smtClean="0">
                <a:solidFill>
                  <a:schemeClr val="accent2"/>
                </a:solidFill>
                <a:latin typeface="Courier New" pitchFamily="-65" charset="0"/>
              </a:rPr>
              <a:t>addiu</a:t>
            </a:r>
            <a:r>
              <a:rPr lang="en-US" b="1" dirty="0" smtClean="0">
                <a:solidFill>
                  <a:schemeClr val="accent2"/>
                </a:solidFill>
              </a:rPr>
              <a:t>, </a:t>
            </a:r>
            <a:r>
              <a:rPr lang="en-US" b="1" dirty="0" err="1" smtClean="0">
                <a:solidFill>
                  <a:schemeClr val="accent2"/>
                </a:solidFill>
                <a:latin typeface="Courier New" pitchFamily="-65" charset="0"/>
              </a:rPr>
              <a:t>subu</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1810" name="Rectangle 2"/>
          <p:cNvSpPr>
            <a:spLocks noGrp="1" noChangeArrowheads="1"/>
          </p:cNvSpPr>
          <p:nvPr>
            <p:ph type="title"/>
          </p:nvPr>
        </p:nvSpPr>
        <p:spPr>
          <a:xfrm>
            <a:off x="533400" y="152400"/>
            <a:ext cx="6400800" cy="474663"/>
          </a:xfrm>
        </p:spPr>
        <p:txBody>
          <a:bodyPr/>
          <a:lstStyle/>
          <a:p>
            <a:r>
              <a:rPr lang="en-US" dirty="0" smtClean="0"/>
              <a:t>Two “Logic” Instructions</a:t>
            </a:r>
            <a:endParaRPr lang="en-US" dirty="0"/>
          </a:p>
        </p:txBody>
      </p:sp>
      <p:sp>
        <p:nvSpPr>
          <p:cNvPr id="1911811" name="Rectangle 3"/>
          <p:cNvSpPr>
            <a:spLocks noGrp="1" noChangeArrowheads="1"/>
          </p:cNvSpPr>
          <p:nvPr>
            <p:ph type="body" idx="1"/>
          </p:nvPr>
        </p:nvSpPr>
        <p:spPr>
          <a:xfrm>
            <a:off x="533400" y="1143000"/>
            <a:ext cx="8305800" cy="5068888"/>
          </a:xfrm>
        </p:spPr>
        <p:txBody>
          <a:bodyPr/>
          <a:lstStyle/>
          <a:p>
            <a:r>
              <a:rPr lang="en-US" sz="3300" dirty="0" smtClean="0"/>
              <a:t>Here are 2 more new instructions</a:t>
            </a:r>
          </a:p>
          <a:p>
            <a:r>
              <a:rPr lang="en-US" sz="3300" dirty="0" smtClean="0"/>
              <a:t>Shift Left: </a:t>
            </a:r>
            <a:r>
              <a:rPr lang="en-US" sz="3300" b="1" dirty="0" err="1" smtClean="0">
                <a:solidFill>
                  <a:schemeClr val="accent2"/>
                </a:solidFill>
                <a:latin typeface="Courier New" pitchFamily="-65" charset="0"/>
              </a:rPr>
              <a:t>sll</a:t>
            </a:r>
            <a:r>
              <a:rPr lang="en-US" sz="3300" b="1" dirty="0" smtClean="0">
                <a:solidFill>
                  <a:schemeClr val="accent2"/>
                </a:solidFill>
                <a:latin typeface="Courier New" pitchFamily="-65" charset="0"/>
              </a:rPr>
              <a:t> $s1,$s2,2 </a:t>
            </a:r>
            <a:r>
              <a:rPr lang="en-US" sz="3300" b="1" dirty="0" smtClean="0">
                <a:solidFill>
                  <a:schemeClr val="bg2"/>
                </a:solidFill>
                <a:latin typeface="Courier New" pitchFamily="-65" charset="0"/>
              </a:rPr>
              <a:t>#s1=s2&lt;&lt;2</a:t>
            </a:r>
            <a:endParaRPr lang="en-US" sz="3300" b="1" dirty="0" smtClean="0">
              <a:latin typeface="Courier New" pitchFamily="-65" charset="0"/>
            </a:endParaRPr>
          </a:p>
          <a:p>
            <a:pPr lvl="1"/>
            <a:r>
              <a:rPr lang="en-US" dirty="0" smtClean="0"/>
              <a:t>Store in </a:t>
            </a:r>
            <a:r>
              <a:rPr lang="en-US" dirty="0" smtClean="0">
                <a:latin typeface="Courier New" pitchFamily="-65" charset="0"/>
              </a:rPr>
              <a:t>$s1</a:t>
            </a:r>
            <a:r>
              <a:rPr lang="en-US" dirty="0" smtClean="0"/>
              <a:t> the value from </a:t>
            </a:r>
            <a:r>
              <a:rPr lang="en-US" dirty="0" smtClean="0">
                <a:latin typeface="Courier New" pitchFamily="-65" charset="0"/>
              </a:rPr>
              <a:t>$s2</a:t>
            </a:r>
            <a:r>
              <a:rPr lang="en-US" dirty="0" smtClean="0"/>
              <a:t> shifted 2 bits to the left (they fall off end), </a:t>
            </a:r>
            <a:r>
              <a:rPr lang="en-US" dirty="0" smtClean="0">
                <a:solidFill>
                  <a:schemeClr val="accent1"/>
                </a:solidFill>
              </a:rPr>
              <a:t>inserting 0’s </a:t>
            </a:r>
            <a:r>
              <a:rPr lang="en-US" dirty="0" smtClean="0"/>
              <a:t>on right; </a:t>
            </a:r>
            <a:r>
              <a:rPr lang="en-US" dirty="0" smtClean="0">
                <a:latin typeface="Courier New" pitchFamily="-65" charset="0"/>
              </a:rPr>
              <a:t>&lt;&lt;</a:t>
            </a:r>
            <a:r>
              <a:rPr lang="en-US" dirty="0" smtClean="0"/>
              <a:t> in C.</a:t>
            </a:r>
          </a:p>
          <a:p>
            <a:pPr lvl="1"/>
            <a:r>
              <a:rPr lang="en-US" dirty="0" smtClean="0"/>
              <a:t>Before:	</a:t>
            </a:r>
            <a:r>
              <a:rPr lang="en-US" sz="2000" b="1" dirty="0" smtClean="0">
                <a:solidFill>
                  <a:schemeClr val="accent2"/>
                </a:solidFill>
                <a:latin typeface="Courier New"/>
                <a:cs typeface="Courier New"/>
              </a:rPr>
              <a:t>0000 0002</a:t>
            </a:r>
            <a:r>
              <a:rPr lang="en-US" baseline="-25000" dirty="0" smtClean="0"/>
              <a:t>hex</a:t>
            </a:r>
            <a:r>
              <a:rPr lang="en-US" dirty="0" smtClean="0"/>
              <a:t/>
            </a:r>
            <a:br>
              <a:rPr lang="en-US" dirty="0" smtClean="0"/>
            </a:br>
            <a:r>
              <a:rPr lang="en-US" sz="2000" b="1" dirty="0" smtClean="0">
                <a:solidFill>
                  <a:schemeClr val="accent2"/>
                </a:solidFill>
                <a:latin typeface="Courier New"/>
                <a:cs typeface="Courier New"/>
              </a:rPr>
              <a:t>0000 0000 0000 0000 0000 0000 0000 0010</a:t>
            </a:r>
            <a:r>
              <a:rPr lang="en-US" baseline="-25000" dirty="0" smtClean="0"/>
              <a:t>two</a:t>
            </a:r>
          </a:p>
          <a:p>
            <a:pPr lvl="1"/>
            <a:r>
              <a:rPr lang="en-US" dirty="0" smtClean="0"/>
              <a:t>After: 	</a:t>
            </a:r>
            <a:r>
              <a:rPr lang="en-US" sz="2000" b="1" dirty="0" smtClean="0">
                <a:solidFill>
                  <a:schemeClr val="accent2"/>
                </a:solidFill>
                <a:latin typeface="Courier New"/>
                <a:cs typeface="Courier New"/>
              </a:rPr>
              <a:t>0000 000</a:t>
            </a:r>
            <a:r>
              <a:rPr lang="en-US" sz="2000" b="1" u="sng" dirty="0" smtClean="0">
                <a:solidFill>
                  <a:schemeClr val="accent1"/>
                </a:solidFill>
                <a:latin typeface="Courier New"/>
                <a:cs typeface="Courier New"/>
              </a:rPr>
              <a:t>8</a:t>
            </a:r>
            <a:r>
              <a:rPr lang="en-US" baseline="-25000" dirty="0" smtClean="0"/>
              <a:t>hex</a:t>
            </a:r>
            <a:r>
              <a:rPr lang="en-US" dirty="0" smtClean="0"/>
              <a:t/>
            </a:r>
            <a:br>
              <a:rPr lang="en-US" dirty="0" smtClean="0"/>
            </a:br>
            <a:r>
              <a:rPr lang="en-US" sz="2000" b="1" dirty="0" smtClean="0">
                <a:solidFill>
                  <a:schemeClr val="accent2"/>
                </a:solidFill>
                <a:latin typeface="Courier New"/>
                <a:cs typeface="Courier New"/>
              </a:rPr>
              <a:t>0000 0000 0000 0000 0000 0000 0000 10</a:t>
            </a:r>
            <a:r>
              <a:rPr lang="en-US" sz="2000" b="1" u="sng" dirty="0" smtClean="0">
                <a:solidFill>
                  <a:schemeClr val="accent1"/>
                </a:solidFill>
                <a:latin typeface="Courier New"/>
                <a:cs typeface="Courier New"/>
              </a:rPr>
              <a:t>00</a:t>
            </a:r>
            <a:r>
              <a:rPr lang="en-US" baseline="-25000" dirty="0" smtClean="0"/>
              <a:t>two</a:t>
            </a:r>
            <a:endParaRPr lang="en-US" dirty="0" smtClean="0"/>
          </a:p>
          <a:p>
            <a:pPr lvl="1"/>
            <a:r>
              <a:rPr lang="en-US" dirty="0" smtClean="0"/>
              <a:t>What arithmetic effect does shift left have?</a:t>
            </a:r>
          </a:p>
          <a:p>
            <a:r>
              <a:rPr lang="en-US" sz="3300" dirty="0" smtClean="0"/>
              <a:t>Shift Right: </a:t>
            </a:r>
            <a:r>
              <a:rPr lang="en-US" b="1" dirty="0" err="1" smtClean="0">
                <a:solidFill>
                  <a:schemeClr val="accent2"/>
                </a:solidFill>
                <a:latin typeface="Courier New" pitchFamily="-65" charset="0"/>
              </a:rPr>
              <a:t>srl</a:t>
            </a:r>
            <a:r>
              <a:rPr lang="en-US" b="1" dirty="0" smtClean="0">
                <a:solidFill>
                  <a:schemeClr val="accent2"/>
                </a:solidFill>
              </a:rPr>
              <a:t> </a:t>
            </a:r>
            <a:r>
              <a:rPr lang="en-US" dirty="0" smtClean="0"/>
              <a:t>is opposite shift; </a:t>
            </a:r>
            <a:r>
              <a:rPr lang="en-US" b="1" dirty="0" smtClean="0">
                <a:latin typeface="Courier New" pitchFamily="-65" charset="0"/>
              </a:rPr>
              <a:t>&gt;&gt;</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3858" name="Rectangle 2"/>
          <p:cNvSpPr>
            <a:spLocks noGrp="1" noChangeArrowheads="1"/>
          </p:cNvSpPr>
          <p:nvPr>
            <p:ph type="title"/>
          </p:nvPr>
        </p:nvSpPr>
        <p:spPr>
          <a:xfrm>
            <a:off x="611188" y="211138"/>
            <a:ext cx="7085012" cy="458787"/>
          </a:xfrm>
        </p:spPr>
        <p:txBody>
          <a:bodyPr/>
          <a:lstStyle/>
          <a:p>
            <a:r>
              <a:rPr lang="en-US" dirty="0"/>
              <a:t>Loops in C/Assembly (1/3)</a:t>
            </a:r>
          </a:p>
        </p:txBody>
      </p:sp>
      <p:sp>
        <p:nvSpPr>
          <p:cNvPr id="1913859" name="Rectangle 3"/>
          <p:cNvSpPr>
            <a:spLocks noGrp="1" noChangeArrowheads="1"/>
          </p:cNvSpPr>
          <p:nvPr>
            <p:ph type="body" idx="1"/>
          </p:nvPr>
        </p:nvSpPr>
        <p:spPr>
          <a:xfrm>
            <a:off x="457200" y="1143000"/>
            <a:ext cx="8458200" cy="5240338"/>
          </a:xfrm>
        </p:spPr>
        <p:txBody>
          <a:bodyPr/>
          <a:lstStyle/>
          <a:p>
            <a:r>
              <a:rPr lang="en-US" dirty="0"/>
              <a:t>Simple loop in C; </a:t>
            </a:r>
            <a:r>
              <a:rPr lang="en-US" b="1" dirty="0">
                <a:solidFill>
                  <a:srgbClr val="800000"/>
                </a:solidFill>
                <a:latin typeface="Courier New" pitchFamily="-65" charset="0"/>
              </a:rPr>
              <a:t>A[]</a:t>
            </a:r>
            <a:r>
              <a:rPr lang="en-US" dirty="0"/>
              <a:t> is an array of </a:t>
            </a:r>
            <a:r>
              <a:rPr lang="en-US" dirty="0" err="1">
                <a:latin typeface="Courier New" pitchFamily="-65" charset="0"/>
              </a:rPr>
              <a:t>int</a:t>
            </a:r>
            <a:r>
              <a:rPr lang="en-US" dirty="0" err="1"/>
              <a:t>s</a:t>
            </a:r>
            <a:endParaRPr lang="en-US" dirty="0"/>
          </a:p>
          <a:p>
            <a:pPr lvl="1">
              <a:buFontTx/>
              <a:buNone/>
            </a:pPr>
            <a:r>
              <a:rPr lang="en-US" dirty="0">
                <a:latin typeface="Courier New" pitchFamily="-65" charset="0"/>
              </a:rPr>
              <a:t>	</a:t>
            </a:r>
            <a:r>
              <a:rPr lang="en-US" b="1" dirty="0">
                <a:latin typeface="Courier New" pitchFamily="-65" charset="0"/>
              </a:rPr>
              <a:t>do {</a:t>
            </a:r>
            <a:r>
              <a:rPr lang="en-US" b="1" dirty="0" smtClean="0">
                <a:latin typeface="Courier New" pitchFamily="-65" charset="0"/>
              </a:rPr>
              <a:t>	</a:t>
            </a:r>
            <a:r>
              <a:rPr lang="en-US" b="1" dirty="0" err="1" smtClean="0">
                <a:solidFill>
                  <a:schemeClr val="accent1"/>
                </a:solidFill>
                <a:latin typeface="Courier New" pitchFamily="-65" charset="0"/>
              </a:rPr>
              <a:t>g</a:t>
            </a:r>
            <a:r>
              <a:rPr lang="en-US" b="1" dirty="0" smtClean="0">
                <a:latin typeface="Courier New" pitchFamily="-65" charset="0"/>
              </a:rPr>
              <a:t> </a:t>
            </a:r>
            <a:r>
              <a:rPr lang="en-US" b="1" dirty="0">
                <a:latin typeface="Courier New" pitchFamily="-65" charset="0"/>
              </a:rPr>
              <a:t>= </a:t>
            </a:r>
            <a:r>
              <a:rPr lang="en-US" b="1" dirty="0" err="1">
                <a:solidFill>
                  <a:schemeClr val="accent1"/>
                </a:solidFill>
                <a:latin typeface="Courier New" pitchFamily="-65" charset="0"/>
              </a:rPr>
              <a:t>g</a:t>
            </a:r>
            <a:r>
              <a:rPr lang="en-US" b="1" dirty="0">
                <a:latin typeface="Courier New" pitchFamily="-65" charset="0"/>
              </a:rPr>
              <a:t> + </a:t>
            </a:r>
            <a:r>
              <a:rPr lang="en-US" b="1" dirty="0" err="1">
                <a:solidFill>
                  <a:srgbClr val="800000"/>
                </a:solidFill>
                <a:latin typeface="Courier New" pitchFamily="-65" charset="0"/>
              </a:rPr>
              <a:t>A</a:t>
            </a:r>
            <a:r>
              <a:rPr lang="en-US" b="1" dirty="0" err="1">
                <a:latin typeface="Courier New" pitchFamily="-65" charset="0"/>
              </a:rPr>
              <a:t>[</a:t>
            </a:r>
            <a:r>
              <a:rPr lang="en-US" b="1" dirty="0" err="1">
                <a:solidFill>
                  <a:schemeClr val="accent2"/>
                </a:solidFill>
                <a:latin typeface="Courier New" pitchFamily="-65" charset="0"/>
              </a:rPr>
              <a:t>i</a:t>
            </a:r>
            <a:r>
              <a:rPr lang="en-US" b="1" dirty="0">
                <a:latin typeface="Courier New" pitchFamily="-65" charset="0"/>
              </a:rPr>
              <a:t>]</a:t>
            </a:r>
            <a:r>
              <a:rPr lang="en-US" b="1" dirty="0" smtClean="0">
                <a:latin typeface="Courier New" pitchFamily="-65" charset="0"/>
              </a:rPr>
              <a:t>;</a:t>
            </a:r>
            <a:br>
              <a:rPr lang="en-US" b="1" dirty="0" smtClean="0">
                <a:latin typeface="Courier New" pitchFamily="-65" charset="0"/>
              </a:rPr>
            </a:br>
            <a:r>
              <a:rPr lang="en-US" b="1" dirty="0" smtClean="0">
                <a:latin typeface="Courier New" pitchFamily="-65" charset="0"/>
              </a:rPr>
              <a:t>      </a:t>
            </a:r>
            <a:r>
              <a:rPr lang="en-US" b="1" dirty="0" err="1" smtClean="0">
                <a:solidFill>
                  <a:schemeClr val="accent2"/>
                </a:solidFill>
                <a:latin typeface="Courier New" pitchFamily="-65" charset="0"/>
              </a:rPr>
              <a:t>i</a:t>
            </a:r>
            <a:r>
              <a:rPr lang="en-US" b="1" dirty="0" smtClean="0">
                <a:latin typeface="Courier New" pitchFamily="-65" charset="0"/>
              </a:rPr>
              <a:t> </a:t>
            </a:r>
            <a:r>
              <a:rPr lang="en-US" b="1" dirty="0">
                <a:latin typeface="Courier New" pitchFamily="-65" charset="0"/>
              </a:rPr>
              <a:t>= </a:t>
            </a:r>
            <a:r>
              <a:rPr lang="en-US" b="1" dirty="0" err="1">
                <a:solidFill>
                  <a:schemeClr val="accent2"/>
                </a:solidFill>
                <a:latin typeface="Courier New" pitchFamily="-65" charset="0"/>
              </a:rPr>
              <a:t>i</a:t>
            </a:r>
            <a:r>
              <a:rPr lang="en-US" b="1" dirty="0">
                <a:latin typeface="Courier New" pitchFamily="-65" charset="0"/>
              </a:rPr>
              <a:t> + </a:t>
            </a:r>
            <a:r>
              <a:rPr lang="en-US" b="1" dirty="0" err="1">
                <a:solidFill>
                  <a:schemeClr val="accent4"/>
                </a:solidFill>
                <a:latin typeface="Courier New" pitchFamily="-65" charset="0"/>
              </a:rPr>
              <a:t>j</a:t>
            </a:r>
            <a:r>
              <a:rPr lang="en-US" b="1" dirty="0" smtClean="0">
                <a:latin typeface="Courier New" pitchFamily="-65" charset="0"/>
              </a:rPr>
              <a:t>;</a:t>
            </a:r>
            <a:br>
              <a:rPr lang="en-US" b="1" dirty="0" smtClean="0">
                <a:latin typeface="Courier New" pitchFamily="-65" charset="0"/>
              </a:rPr>
            </a:br>
            <a:r>
              <a:rPr lang="en-US" b="1" dirty="0" smtClean="0">
                <a:latin typeface="Courier New" pitchFamily="-65" charset="0"/>
              </a:rPr>
              <a:t>} </a:t>
            </a:r>
            <a:r>
              <a:rPr lang="en-US" b="1" dirty="0">
                <a:latin typeface="Courier New" pitchFamily="-65" charset="0"/>
              </a:rPr>
              <a:t>while (</a:t>
            </a:r>
            <a:r>
              <a:rPr lang="en-US" b="1" dirty="0" err="1">
                <a:solidFill>
                  <a:schemeClr val="accent2"/>
                </a:solidFill>
                <a:latin typeface="Courier New" pitchFamily="-65" charset="0"/>
              </a:rPr>
              <a:t>i</a:t>
            </a:r>
            <a:r>
              <a:rPr lang="en-US" b="1" dirty="0">
                <a:latin typeface="Courier New" pitchFamily="-65" charset="0"/>
              </a:rPr>
              <a:t> != </a:t>
            </a:r>
            <a:r>
              <a:rPr lang="en-US" b="1" dirty="0" err="1">
                <a:solidFill>
                  <a:schemeClr val="accent3"/>
                </a:solidFill>
                <a:latin typeface="Courier New" pitchFamily="-65" charset="0"/>
              </a:rPr>
              <a:t>h</a:t>
            </a:r>
            <a:r>
              <a:rPr lang="en-US" b="1" dirty="0">
                <a:latin typeface="Courier New" pitchFamily="-65" charset="0"/>
              </a:rPr>
              <a:t>);</a:t>
            </a:r>
          </a:p>
          <a:p>
            <a:r>
              <a:rPr lang="en-US" dirty="0"/>
              <a:t>Rewrite this as:</a:t>
            </a:r>
          </a:p>
          <a:p>
            <a:pPr lvl="1">
              <a:buFontTx/>
              <a:buNone/>
            </a:pPr>
            <a:r>
              <a:rPr lang="en-US" dirty="0">
                <a:latin typeface="Courier New" pitchFamily="-65" charset="0"/>
              </a:rPr>
              <a:t>	</a:t>
            </a:r>
            <a:r>
              <a:rPr lang="en-US" b="1" dirty="0">
                <a:latin typeface="Courier New" pitchFamily="-65" charset="0"/>
              </a:rPr>
              <a:t>Loop:	</a:t>
            </a:r>
            <a:r>
              <a:rPr lang="en-US" b="1" dirty="0" err="1">
                <a:solidFill>
                  <a:schemeClr val="accent1"/>
                </a:solidFill>
                <a:latin typeface="Courier New" pitchFamily="-65" charset="0"/>
              </a:rPr>
              <a:t>g</a:t>
            </a:r>
            <a:r>
              <a:rPr lang="en-US" b="1" dirty="0">
                <a:latin typeface="Courier New" pitchFamily="-65" charset="0"/>
              </a:rPr>
              <a:t> = </a:t>
            </a:r>
            <a:r>
              <a:rPr lang="en-US" b="1" dirty="0" err="1">
                <a:solidFill>
                  <a:schemeClr val="accent1"/>
                </a:solidFill>
                <a:latin typeface="Courier New" pitchFamily="-65" charset="0"/>
              </a:rPr>
              <a:t>g</a:t>
            </a:r>
            <a:r>
              <a:rPr lang="en-US" b="1" dirty="0">
                <a:latin typeface="Courier New" pitchFamily="-65" charset="0"/>
              </a:rPr>
              <a:t> + </a:t>
            </a:r>
            <a:r>
              <a:rPr lang="en-US" b="1" dirty="0" err="1">
                <a:solidFill>
                  <a:srgbClr val="800000"/>
                </a:solidFill>
                <a:latin typeface="Courier New" pitchFamily="-65" charset="0"/>
              </a:rPr>
              <a:t>A</a:t>
            </a:r>
            <a:r>
              <a:rPr lang="en-US" b="1" dirty="0" err="1">
                <a:latin typeface="Courier New" pitchFamily="-65" charset="0"/>
              </a:rPr>
              <a:t>[</a:t>
            </a:r>
            <a:r>
              <a:rPr lang="en-US" b="1" dirty="0" err="1">
                <a:solidFill>
                  <a:schemeClr val="accent2"/>
                </a:solidFill>
                <a:latin typeface="Courier New" pitchFamily="-65" charset="0"/>
              </a:rPr>
              <a:t>i</a:t>
            </a:r>
            <a:r>
              <a:rPr lang="en-US" b="1" dirty="0">
                <a:latin typeface="Courier New" pitchFamily="-65" charset="0"/>
              </a:rPr>
              <a:t>];</a:t>
            </a:r>
            <a:br>
              <a:rPr lang="en-US" b="1" dirty="0">
                <a:latin typeface="Courier New" pitchFamily="-65" charset="0"/>
              </a:rPr>
            </a:br>
            <a:r>
              <a:rPr lang="en-US" b="1" dirty="0">
                <a:latin typeface="Courier New" pitchFamily="-65" charset="0"/>
              </a:rPr>
              <a:t>		</a:t>
            </a:r>
            <a:r>
              <a:rPr lang="en-US" b="1" dirty="0" err="1">
                <a:solidFill>
                  <a:schemeClr val="accent2"/>
                </a:solidFill>
                <a:latin typeface="Courier New" pitchFamily="-65" charset="0"/>
              </a:rPr>
              <a:t>i</a:t>
            </a:r>
            <a:r>
              <a:rPr lang="en-US" b="1" dirty="0">
                <a:latin typeface="Courier New" pitchFamily="-65" charset="0"/>
              </a:rPr>
              <a:t> = </a:t>
            </a:r>
            <a:r>
              <a:rPr lang="en-US" b="1" dirty="0" err="1">
                <a:solidFill>
                  <a:schemeClr val="accent2"/>
                </a:solidFill>
                <a:latin typeface="Courier New" pitchFamily="-65" charset="0"/>
              </a:rPr>
              <a:t>i</a:t>
            </a:r>
            <a:r>
              <a:rPr lang="en-US" b="1" dirty="0">
                <a:latin typeface="Courier New" pitchFamily="-65" charset="0"/>
              </a:rPr>
              <a:t> + </a:t>
            </a:r>
            <a:r>
              <a:rPr lang="en-US" b="1" dirty="0" err="1">
                <a:solidFill>
                  <a:schemeClr val="accent4"/>
                </a:solidFill>
                <a:latin typeface="Courier New" pitchFamily="-65" charset="0"/>
              </a:rPr>
              <a:t>j</a:t>
            </a:r>
            <a:r>
              <a:rPr lang="en-US" b="1" dirty="0">
                <a:latin typeface="Courier New" pitchFamily="-65" charset="0"/>
              </a:rPr>
              <a:t>;</a:t>
            </a:r>
            <a:br>
              <a:rPr lang="en-US" b="1" dirty="0">
                <a:latin typeface="Courier New" pitchFamily="-65" charset="0"/>
              </a:rPr>
            </a:br>
            <a:r>
              <a:rPr lang="en-US" b="1" dirty="0">
                <a:latin typeface="Courier New" pitchFamily="-65" charset="0"/>
              </a:rPr>
              <a:t>		if (</a:t>
            </a:r>
            <a:r>
              <a:rPr lang="en-US" b="1" dirty="0" err="1">
                <a:solidFill>
                  <a:schemeClr val="accent2"/>
                </a:solidFill>
                <a:latin typeface="Courier New" pitchFamily="-65" charset="0"/>
              </a:rPr>
              <a:t>i</a:t>
            </a:r>
            <a:r>
              <a:rPr lang="en-US" b="1" dirty="0">
                <a:latin typeface="Courier New" pitchFamily="-65" charset="0"/>
              </a:rPr>
              <a:t> != </a:t>
            </a:r>
            <a:r>
              <a:rPr lang="en-US" b="1" dirty="0" err="1">
                <a:solidFill>
                  <a:schemeClr val="accent3"/>
                </a:solidFill>
                <a:latin typeface="Courier New" pitchFamily="-65" charset="0"/>
              </a:rPr>
              <a:t>h</a:t>
            </a:r>
            <a:r>
              <a:rPr lang="en-US" b="1" dirty="0">
                <a:latin typeface="Courier New" pitchFamily="-65" charset="0"/>
              </a:rPr>
              <a:t>) </a:t>
            </a:r>
            <a:r>
              <a:rPr lang="en-US" b="1" dirty="0" err="1">
                <a:latin typeface="Courier New" pitchFamily="-65" charset="0"/>
              </a:rPr>
              <a:t>goto</a:t>
            </a:r>
            <a:r>
              <a:rPr lang="en-US" b="1" dirty="0">
                <a:latin typeface="Courier New" pitchFamily="-65" charset="0"/>
              </a:rPr>
              <a:t> Loop;</a:t>
            </a:r>
            <a:endParaRPr lang="en-US" b="1" dirty="0"/>
          </a:p>
          <a:p>
            <a:r>
              <a:rPr lang="en-US" dirty="0"/>
              <a:t>Use this mapping:</a:t>
            </a:r>
            <a:br>
              <a:rPr lang="en-US" dirty="0"/>
            </a:br>
            <a:r>
              <a:rPr lang="en-US" sz="3500" dirty="0">
                <a:latin typeface="Courier New" pitchFamily="-65" charset="0"/>
              </a:rPr>
              <a:t>  </a:t>
            </a:r>
            <a:r>
              <a:rPr lang="en-US" sz="2400" b="1" dirty="0" err="1">
                <a:solidFill>
                  <a:schemeClr val="accent1"/>
                </a:solidFill>
                <a:latin typeface="Courier New" pitchFamily="-65" charset="0"/>
              </a:rPr>
              <a:t>g</a:t>
            </a:r>
            <a:r>
              <a:rPr lang="en-US" sz="2400" b="1" dirty="0">
                <a:latin typeface="Courier New" pitchFamily="-65" charset="0"/>
              </a:rPr>
              <a:t>,  </a:t>
            </a:r>
            <a:r>
              <a:rPr lang="en-US" sz="2400" b="1" dirty="0">
                <a:solidFill>
                  <a:srgbClr val="008000"/>
                </a:solidFill>
                <a:latin typeface="Courier New" pitchFamily="-65" charset="0"/>
              </a:rPr>
              <a:t> </a:t>
            </a:r>
            <a:r>
              <a:rPr lang="en-US" sz="2400" b="1" dirty="0" err="1">
                <a:solidFill>
                  <a:schemeClr val="accent3"/>
                </a:solidFill>
                <a:latin typeface="Courier New" pitchFamily="-65" charset="0"/>
              </a:rPr>
              <a:t>h</a:t>
            </a:r>
            <a:r>
              <a:rPr lang="en-US" sz="2400" b="1" dirty="0">
                <a:latin typeface="Courier New" pitchFamily="-65" charset="0"/>
              </a:rPr>
              <a:t>,   </a:t>
            </a:r>
            <a:r>
              <a:rPr lang="en-US" sz="2400" b="1" dirty="0" err="1">
                <a:solidFill>
                  <a:schemeClr val="accent2"/>
                </a:solidFill>
                <a:latin typeface="Courier New" pitchFamily="-65" charset="0"/>
              </a:rPr>
              <a:t>i</a:t>
            </a:r>
            <a:r>
              <a:rPr lang="en-US" sz="2400" b="1" dirty="0">
                <a:latin typeface="Courier New" pitchFamily="-65" charset="0"/>
              </a:rPr>
              <a:t>,   </a:t>
            </a:r>
            <a:r>
              <a:rPr lang="en-US" sz="2400" b="1" dirty="0" err="1">
                <a:solidFill>
                  <a:schemeClr val="accent4"/>
                </a:solidFill>
                <a:latin typeface="Courier New" pitchFamily="-65" charset="0"/>
              </a:rPr>
              <a:t>j</a:t>
            </a:r>
            <a:r>
              <a:rPr lang="en-US" sz="2400" b="1" dirty="0">
                <a:latin typeface="Courier New" pitchFamily="-65" charset="0"/>
              </a:rPr>
              <a:t>, </a:t>
            </a:r>
            <a:r>
              <a:rPr lang="en-US" sz="2400" b="1" dirty="0">
                <a:solidFill>
                  <a:srgbClr val="800000"/>
                </a:solidFill>
                <a:latin typeface="Courier New" pitchFamily="-65" charset="0"/>
              </a:rPr>
              <a:t>base of </a:t>
            </a:r>
            <a:r>
              <a:rPr lang="en-US" sz="2400" b="1" dirty="0" smtClean="0">
                <a:solidFill>
                  <a:srgbClr val="800000"/>
                </a:solidFill>
                <a:latin typeface="Courier New" pitchFamily="-65" charset="0"/>
              </a:rPr>
              <a:t>A</a:t>
            </a:r>
            <a:br>
              <a:rPr lang="en-US" sz="2400" b="1" dirty="0" smtClean="0">
                <a:solidFill>
                  <a:srgbClr val="800000"/>
                </a:solidFill>
                <a:latin typeface="Courier New" pitchFamily="-65" charset="0"/>
              </a:rPr>
            </a:br>
            <a:r>
              <a:rPr lang="en-US" sz="2400" b="1" dirty="0" smtClean="0">
                <a:solidFill>
                  <a:srgbClr val="800000"/>
                </a:solidFill>
                <a:latin typeface="Courier New" pitchFamily="-65" charset="0"/>
              </a:rPr>
              <a:t> </a:t>
            </a:r>
            <a:r>
              <a:rPr lang="en-US" sz="2400" b="1" dirty="0" smtClean="0">
                <a:solidFill>
                  <a:schemeClr val="accent1"/>
                </a:solidFill>
                <a:latin typeface="Courier New" pitchFamily="-65" charset="0"/>
              </a:rPr>
              <a:t>$</a:t>
            </a:r>
            <a:r>
              <a:rPr lang="en-US" sz="2400" b="1" dirty="0">
                <a:solidFill>
                  <a:schemeClr val="accent1"/>
                </a:solidFill>
                <a:latin typeface="Courier New" pitchFamily="-65" charset="0"/>
              </a:rPr>
              <a:t>s1</a:t>
            </a:r>
            <a:r>
              <a:rPr lang="en-US" sz="2400" b="1" dirty="0">
                <a:latin typeface="Courier New" pitchFamily="-65" charset="0"/>
              </a:rPr>
              <a:t>, </a:t>
            </a:r>
            <a:r>
              <a:rPr lang="en-US" sz="2400" b="1" dirty="0">
                <a:solidFill>
                  <a:schemeClr val="accent3"/>
                </a:solidFill>
                <a:latin typeface="Courier New" pitchFamily="-65" charset="0"/>
              </a:rPr>
              <a:t>$s2</a:t>
            </a:r>
            <a:r>
              <a:rPr lang="en-US" sz="2400" b="1" dirty="0">
                <a:latin typeface="Courier New" pitchFamily="-65" charset="0"/>
              </a:rPr>
              <a:t>, </a:t>
            </a:r>
            <a:r>
              <a:rPr lang="en-US" sz="2400" b="1" dirty="0">
                <a:solidFill>
                  <a:schemeClr val="accent2"/>
                </a:solidFill>
                <a:latin typeface="Courier New" pitchFamily="-65" charset="0"/>
              </a:rPr>
              <a:t>$s3</a:t>
            </a:r>
            <a:r>
              <a:rPr lang="en-US" sz="2400" b="1" dirty="0">
                <a:latin typeface="Courier New" pitchFamily="-65" charset="0"/>
              </a:rPr>
              <a:t>, </a:t>
            </a:r>
            <a:r>
              <a:rPr lang="en-US" sz="2400" b="1" dirty="0">
                <a:solidFill>
                  <a:schemeClr val="accent4"/>
                </a:solidFill>
                <a:latin typeface="Courier New" pitchFamily="-65" charset="0"/>
              </a:rPr>
              <a:t>$s4</a:t>
            </a:r>
            <a:r>
              <a:rPr lang="en-US" sz="2400" b="1" dirty="0">
                <a:latin typeface="Courier New" pitchFamily="-65" charset="0"/>
              </a:rPr>
              <a:t>, </a:t>
            </a:r>
            <a:r>
              <a:rPr lang="en-US" sz="2400" b="1" dirty="0">
                <a:solidFill>
                  <a:srgbClr val="800000"/>
                </a:solidFill>
                <a:latin typeface="Courier New" pitchFamily="-65" charset="0"/>
              </a:rPr>
              <a:t>$s5</a:t>
            </a:r>
            <a:endParaRPr lang="en-US" sz="3500" b="1" dirty="0">
              <a:latin typeface="Courier New" pitchFamily="-65"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5906" name="Rectangle 2"/>
          <p:cNvSpPr>
            <a:spLocks noGrp="1" noChangeArrowheads="1"/>
          </p:cNvSpPr>
          <p:nvPr>
            <p:ph type="title"/>
          </p:nvPr>
        </p:nvSpPr>
        <p:spPr>
          <a:xfrm>
            <a:off x="611188" y="211138"/>
            <a:ext cx="6246812" cy="458787"/>
          </a:xfrm>
        </p:spPr>
        <p:txBody>
          <a:bodyPr/>
          <a:lstStyle/>
          <a:p>
            <a:r>
              <a:rPr lang="en-US" smtClean="0"/>
              <a:t>Loops in C/Assembly (2/3)</a:t>
            </a:r>
            <a:endParaRPr lang="en-US" dirty="0"/>
          </a:p>
        </p:txBody>
      </p:sp>
      <p:sp>
        <p:nvSpPr>
          <p:cNvPr id="1915907" name="Rectangle 3"/>
          <p:cNvSpPr>
            <a:spLocks noGrp="1" noChangeArrowheads="1"/>
          </p:cNvSpPr>
          <p:nvPr>
            <p:ph type="body" idx="1"/>
          </p:nvPr>
        </p:nvSpPr>
        <p:spPr>
          <a:xfrm>
            <a:off x="381000" y="1143000"/>
            <a:ext cx="8763000" cy="5081588"/>
          </a:xfrm>
        </p:spPr>
        <p:txBody>
          <a:bodyPr/>
          <a:lstStyle/>
          <a:p>
            <a:r>
              <a:rPr lang="en-US" dirty="0" smtClean="0"/>
              <a:t>Final compiled MIPS code:</a:t>
            </a:r>
            <a:endParaRPr lang="en-US" dirty="0" smtClean="0">
              <a:latin typeface="Courier New" pitchFamily="-65" charset="0"/>
            </a:endParaRPr>
          </a:p>
          <a:p>
            <a:pPr>
              <a:buFont typeface="Times" pitchFamily="-65" charset="0"/>
              <a:buNone/>
            </a:pPr>
            <a:r>
              <a:rPr lang="en-US" sz="2400" b="1" dirty="0" smtClean="0">
                <a:solidFill>
                  <a:srgbClr val="FFFF00"/>
                </a:solidFill>
                <a:latin typeface="Courier New" pitchFamily="-65" charset="0"/>
              </a:rPr>
              <a:t>Loop: </a:t>
            </a:r>
            <a:r>
              <a:rPr lang="en-US" sz="2400" b="1" dirty="0" err="1" smtClean="0">
                <a:latin typeface="Courier New" pitchFamily="-65" charset="0"/>
              </a:rPr>
              <a:t>sll</a:t>
            </a:r>
            <a:r>
              <a:rPr lang="en-US" sz="2400" b="1" dirty="0" smtClean="0">
                <a:latin typeface="Courier New" pitchFamily="-65" charset="0"/>
              </a:rPr>
              <a:t>  $t1,</a:t>
            </a:r>
            <a:r>
              <a:rPr lang="en-US" sz="2400" b="1" dirty="0" smtClean="0">
                <a:solidFill>
                  <a:schemeClr val="accent2"/>
                </a:solidFill>
                <a:latin typeface="Courier New" pitchFamily="-65" charset="0"/>
              </a:rPr>
              <a:t>$s3</a:t>
            </a:r>
            <a:r>
              <a:rPr lang="en-US" sz="2400" b="1" dirty="0" smtClean="0">
                <a:latin typeface="Courier New" pitchFamily="-65" charset="0"/>
              </a:rPr>
              <a:t>,2    </a:t>
            </a:r>
            <a:r>
              <a:rPr lang="en-US" sz="2400" b="1" i="1" dirty="0" smtClean="0">
                <a:solidFill>
                  <a:schemeClr val="bg2"/>
                </a:solidFill>
                <a:latin typeface="Courier New" pitchFamily="-65" charset="0"/>
              </a:rPr>
              <a:t># $t1= 4*I</a:t>
            </a:r>
            <a:br>
              <a:rPr lang="en-US" sz="2400" b="1" i="1" dirty="0" smtClean="0">
                <a:solidFill>
                  <a:schemeClr val="bg2"/>
                </a:solidFill>
                <a:latin typeface="Courier New" pitchFamily="-65" charset="0"/>
              </a:rPr>
            </a:br>
            <a:r>
              <a:rPr lang="en-US" sz="2400" b="1" i="1" dirty="0" smtClean="0">
                <a:solidFill>
                  <a:schemeClr val="bg2"/>
                </a:solidFill>
                <a:latin typeface="Courier New" pitchFamily="-65" charset="0"/>
              </a:rPr>
              <a:t>    </a:t>
            </a:r>
            <a:r>
              <a:rPr lang="en-US" sz="2400" b="1" dirty="0" err="1" smtClean="0">
                <a:latin typeface="Courier New" pitchFamily="-65" charset="0"/>
              </a:rPr>
              <a:t>addu</a:t>
            </a:r>
            <a:r>
              <a:rPr lang="en-US" sz="2400" b="1" dirty="0" smtClean="0">
                <a:latin typeface="Courier New" pitchFamily="-65" charset="0"/>
              </a:rPr>
              <a:t> $t1,$t1,</a:t>
            </a:r>
            <a:r>
              <a:rPr lang="en-US" sz="2400" b="1" dirty="0" smtClean="0">
                <a:solidFill>
                  <a:srgbClr val="800000"/>
                </a:solidFill>
                <a:latin typeface="Courier New" pitchFamily="-65" charset="0"/>
              </a:rPr>
              <a:t>$s5</a:t>
            </a:r>
            <a:r>
              <a:rPr lang="en-US" sz="2400" b="1" dirty="0" smtClean="0">
                <a:latin typeface="Courier New" pitchFamily="-65" charset="0"/>
              </a:rPr>
              <a:t>  </a:t>
            </a:r>
            <a:r>
              <a:rPr lang="en-US" sz="2400" b="1" i="1" dirty="0" smtClean="0">
                <a:solidFill>
                  <a:schemeClr val="bg2"/>
                </a:solidFill>
                <a:latin typeface="Courier New" pitchFamily="-65" charset="0"/>
              </a:rPr>
              <a:t># $t1=</a:t>
            </a:r>
            <a:r>
              <a:rPr lang="en-US" sz="2400" b="1" i="1" dirty="0" err="1" smtClean="0">
                <a:solidFill>
                  <a:schemeClr val="bg2"/>
                </a:solidFill>
                <a:latin typeface="Courier New" pitchFamily="-65" charset="0"/>
              </a:rPr>
              <a:t>addr</a:t>
            </a:r>
            <a:r>
              <a:rPr lang="en-US" sz="2400" b="1" i="1" dirty="0" smtClean="0">
                <a:solidFill>
                  <a:schemeClr val="bg2"/>
                </a:solidFill>
                <a:latin typeface="Courier New" pitchFamily="-65" charset="0"/>
              </a:rPr>
              <a:t> A+4i</a:t>
            </a:r>
            <a:br>
              <a:rPr lang="en-US" sz="2400" b="1" i="1" dirty="0" smtClean="0">
                <a:solidFill>
                  <a:schemeClr val="bg2"/>
                </a:solidFill>
                <a:latin typeface="Courier New" pitchFamily="-65" charset="0"/>
              </a:rPr>
            </a:br>
            <a:r>
              <a:rPr lang="en-US" sz="2400" b="1" i="1" dirty="0" smtClean="0">
                <a:solidFill>
                  <a:schemeClr val="bg2"/>
                </a:solidFill>
                <a:latin typeface="Courier New" pitchFamily="-65" charset="0"/>
              </a:rPr>
              <a:t>    </a:t>
            </a:r>
            <a:r>
              <a:rPr lang="en-US" sz="2400" b="1" dirty="0" err="1" smtClean="0">
                <a:latin typeface="Courier New" pitchFamily="-65" charset="0"/>
              </a:rPr>
              <a:t>lw</a:t>
            </a:r>
            <a:r>
              <a:rPr lang="en-US" sz="2400" b="1" dirty="0" smtClean="0">
                <a:latin typeface="Courier New" pitchFamily="-65" charset="0"/>
              </a:rPr>
              <a:t>   $t1,0($t1)   </a:t>
            </a:r>
            <a:r>
              <a:rPr lang="en-US" sz="2400" b="1" i="1" dirty="0" smtClean="0">
                <a:solidFill>
                  <a:schemeClr val="bg2"/>
                </a:solidFill>
                <a:latin typeface="Courier New" pitchFamily="-65" charset="0"/>
              </a:rPr>
              <a:t># $t1=</a:t>
            </a:r>
            <a:r>
              <a:rPr lang="en-US" sz="2400" b="1" i="1" dirty="0" err="1" smtClean="0">
                <a:solidFill>
                  <a:schemeClr val="bg2"/>
                </a:solidFill>
                <a:latin typeface="Courier New" pitchFamily="-65" charset="0"/>
              </a:rPr>
              <a:t>A[i</a:t>
            </a:r>
            <a:r>
              <a:rPr lang="en-US" sz="2400" b="1" i="1" dirty="0" smtClean="0">
                <a:solidFill>
                  <a:schemeClr val="bg2"/>
                </a:solidFill>
                <a:latin typeface="Courier New" pitchFamily="-65" charset="0"/>
              </a:rPr>
              <a:t>]</a:t>
            </a:r>
            <a:br>
              <a:rPr lang="en-US" sz="2400" b="1" i="1" dirty="0" smtClean="0">
                <a:solidFill>
                  <a:schemeClr val="bg2"/>
                </a:solidFill>
                <a:latin typeface="Courier New" pitchFamily="-65" charset="0"/>
              </a:rPr>
            </a:br>
            <a:r>
              <a:rPr lang="en-US" sz="2400" b="1" i="1" dirty="0" smtClean="0">
                <a:solidFill>
                  <a:schemeClr val="bg2"/>
                </a:solidFill>
                <a:latin typeface="Courier New" pitchFamily="-65" charset="0"/>
              </a:rPr>
              <a:t>    </a:t>
            </a:r>
            <a:r>
              <a:rPr lang="en-US" sz="2400" b="1" dirty="0" err="1" smtClean="0">
                <a:latin typeface="Courier New" pitchFamily="-65" charset="0"/>
              </a:rPr>
              <a:t>addu</a:t>
            </a:r>
            <a:r>
              <a:rPr lang="en-US" sz="2400" b="1" dirty="0" smtClean="0">
                <a:latin typeface="Courier New" pitchFamily="-65" charset="0"/>
              </a:rPr>
              <a:t> </a:t>
            </a:r>
            <a:r>
              <a:rPr lang="en-US" sz="2400" b="1" dirty="0" smtClean="0">
                <a:solidFill>
                  <a:schemeClr val="accent1"/>
                </a:solidFill>
                <a:latin typeface="Courier New" pitchFamily="-65" charset="0"/>
              </a:rPr>
              <a:t>$s1</a:t>
            </a:r>
            <a:r>
              <a:rPr lang="en-US" sz="2400" b="1" dirty="0" smtClean="0">
                <a:latin typeface="Courier New" pitchFamily="-65" charset="0"/>
              </a:rPr>
              <a:t>,</a:t>
            </a:r>
            <a:r>
              <a:rPr lang="en-US" sz="2400" b="1" dirty="0" smtClean="0">
                <a:solidFill>
                  <a:schemeClr val="accent1"/>
                </a:solidFill>
                <a:latin typeface="Courier New" pitchFamily="-65" charset="0"/>
              </a:rPr>
              <a:t>$s1</a:t>
            </a:r>
            <a:r>
              <a:rPr lang="en-US" sz="2400" b="1" dirty="0" smtClean="0">
                <a:latin typeface="Courier New" pitchFamily="-65" charset="0"/>
              </a:rPr>
              <a:t>,$t1  </a:t>
            </a:r>
            <a:r>
              <a:rPr lang="en-US" sz="2400" b="1" i="1" dirty="0" smtClean="0">
                <a:solidFill>
                  <a:schemeClr val="bg2"/>
                </a:solidFill>
                <a:latin typeface="Courier New" pitchFamily="-65" charset="0"/>
              </a:rPr>
              <a:t># </a:t>
            </a:r>
            <a:r>
              <a:rPr lang="en-US" sz="2400" b="1" i="1" dirty="0" err="1" smtClean="0">
                <a:solidFill>
                  <a:schemeClr val="bg2"/>
                </a:solidFill>
                <a:latin typeface="Courier New" pitchFamily="-65" charset="0"/>
              </a:rPr>
              <a:t>g</a:t>
            </a:r>
            <a:r>
              <a:rPr lang="en-US" sz="2400" b="1" i="1" dirty="0" smtClean="0">
                <a:solidFill>
                  <a:schemeClr val="bg2"/>
                </a:solidFill>
                <a:latin typeface="Courier New" pitchFamily="-65" charset="0"/>
              </a:rPr>
              <a:t>=</a:t>
            </a:r>
            <a:r>
              <a:rPr lang="en-US" sz="2400" b="1" i="1" dirty="0" err="1" smtClean="0">
                <a:solidFill>
                  <a:schemeClr val="bg2"/>
                </a:solidFill>
                <a:latin typeface="Courier New" pitchFamily="-65" charset="0"/>
              </a:rPr>
              <a:t>g+A[i</a:t>
            </a:r>
            <a:r>
              <a:rPr lang="en-US" sz="2400" b="1" i="1" dirty="0" smtClean="0">
                <a:solidFill>
                  <a:schemeClr val="bg2"/>
                </a:solidFill>
                <a:latin typeface="Courier New" pitchFamily="-65" charset="0"/>
              </a:rPr>
              <a:t>]</a:t>
            </a:r>
            <a:br>
              <a:rPr lang="en-US" sz="2400" b="1" i="1" dirty="0" smtClean="0">
                <a:solidFill>
                  <a:schemeClr val="bg2"/>
                </a:solidFill>
                <a:latin typeface="Courier New" pitchFamily="-65" charset="0"/>
              </a:rPr>
            </a:br>
            <a:r>
              <a:rPr lang="en-US" sz="2400" b="1" i="1" dirty="0" smtClean="0">
                <a:solidFill>
                  <a:schemeClr val="bg2"/>
                </a:solidFill>
                <a:latin typeface="Courier New" pitchFamily="-65" charset="0"/>
              </a:rPr>
              <a:t>    </a:t>
            </a:r>
            <a:r>
              <a:rPr lang="en-US" sz="2400" b="1" dirty="0" err="1" smtClean="0">
                <a:latin typeface="Courier New" pitchFamily="-65" charset="0"/>
              </a:rPr>
              <a:t>addu</a:t>
            </a:r>
            <a:r>
              <a:rPr lang="en-US" sz="2400" b="1" dirty="0" smtClean="0">
                <a:latin typeface="Courier New" pitchFamily="-65" charset="0"/>
              </a:rPr>
              <a:t> </a:t>
            </a:r>
            <a:r>
              <a:rPr lang="en-US" sz="2400" b="1" dirty="0" smtClean="0">
                <a:solidFill>
                  <a:schemeClr val="accent2"/>
                </a:solidFill>
                <a:latin typeface="Courier New" pitchFamily="-65" charset="0"/>
              </a:rPr>
              <a:t>$s3</a:t>
            </a:r>
            <a:r>
              <a:rPr lang="en-US" sz="2400" b="1" dirty="0" smtClean="0">
                <a:latin typeface="Courier New" pitchFamily="-65" charset="0"/>
              </a:rPr>
              <a:t>,</a:t>
            </a:r>
            <a:r>
              <a:rPr lang="en-US" sz="2400" b="1" dirty="0" smtClean="0">
                <a:solidFill>
                  <a:schemeClr val="accent2"/>
                </a:solidFill>
                <a:latin typeface="Courier New" pitchFamily="-65" charset="0"/>
              </a:rPr>
              <a:t>$s3</a:t>
            </a:r>
            <a:r>
              <a:rPr lang="en-US" sz="2400" b="1" dirty="0" smtClean="0">
                <a:latin typeface="Courier New" pitchFamily="-65" charset="0"/>
              </a:rPr>
              <a:t>,</a:t>
            </a:r>
            <a:r>
              <a:rPr lang="en-US" sz="2400" b="1" dirty="0" smtClean="0">
                <a:solidFill>
                  <a:schemeClr val="accent4"/>
                </a:solidFill>
                <a:latin typeface="Courier New" pitchFamily="-65" charset="0"/>
              </a:rPr>
              <a:t>$s4</a:t>
            </a:r>
            <a:r>
              <a:rPr lang="en-US" sz="2400" b="1" dirty="0" smtClean="0">
                <a:latin typeface="Courier New" pitchFamily="-65" charset="0"/>
              </a:rPr>
              <a:t>  </a:t>
            </a:r>
            <a:r>
              <a:rPr lang="en-US" sz="2400" b="1" i="1" dirty="0" smtClean="0">
                <a:solidFill>
                  <a:schemeClr val="bg2"/>
                </a:solidFill>
                <a:latin typeface="Courier New" pitchFamily="-65" charset="0"/>
              </a:rPr>
              <a:t># </a:t>
            </a:r>
            <a:r>
              <a:rPr lang="en-US" sz="2400" b="1" i="1" dirty="0" err="1" smtClean="0">
                <a:solidFill>
                  <a:schemeClr val="bg2"/>
                </a:solidFill>
                <a:latin typeface="Courier New" pitchFamily="-65" charset="0"/>
              </a:rPr>
              <a:t>i</a:t>
            </a:r>
            <a:r>
              <a:rPr lang="en-US" sz="2400" b="1" i="1" dirty="0" smtClean="0">
                <a:solidFill>
                  <a:schemeClr val="bg2"/>
                </a:solidFill>
                <a:latin typeface="Courier New" pitchFamily="-65" charset="0"/>
              </a:rPr>
              <a:t>=</a:t>
            </a:r>
            <a:r>
              <a:rPr lang="en-US" sz="2400" b="1" i="1" dirty="0" err="1" smtClean="0">
                <a:solidFill>
                  <a:schemeClr val="bg2"/>
                </a:solidFill>
                <a:latin typeface="Courier New" pitchFamily="-65" charset="0"/>
              </a:rPr>
              <a:t>i+j</a:t>
            </a:r>
            <a:r>
              <a:rPr lang="en-US" sz="2400" b="1" i="1" dirty="0" smtClean="0">
                <a:solidFill>
                  <a:schemeClr val="bg2"/>
                </a:solidFill>
                <a:latin typeface="Courier New" pitchFamily="-65" charset="0"/>
              </a:rPr>
              <a:t/>
            </a:r>
            <a:br>
              <a:rPr lang="en-US" sz="2400" b="1" i="1" dirty="0" smtClean="0">
                <a:solidFill>
                  <a:schemeClr val="bg2"/>
                </a:solidFill>
                <a:latin typeface="Courier New" pitchFamily="-65" charset="0"/>
              </a:rPr>
            </a:br>
            <a:r>
              <a:rPr lang="en-US" sz="2400" b="1" i="1" dirty="0" smtClean="0">
                <a:solidFill>
                  <a:schemeClr val="bg2"/>
                </a:solidFill>
                <a:latin typeface="Courier New" pitchFamily="-65" charset="0"/>
              </a:rPr>
              <a:t>    </a:t>
            </a:r>
            <a:r>
              <a:rPr lang="en-US" sz="2400" b="1" dirty="0" err="1" smtClean="0">
                <a:latin typeface="Courier New" pitchFamily="-65" charset="0"/>
              </a:rPr>
              <a:t>bne</a:t>
            </a:r>
            <a:r>
              <a:rPr lang="en-US" sz="2400" b="1" dirty="0" smtClean="0">
                <a:latin typeface="Courier New" pitchFamily="-65" charset="0"/>
              </a:rPr>
              <a:t>  </a:t>
            </a:r>
            <a:r>
              <a:rPr lang="en-US" sz="2400" b="1" dirty="0" smtClean="0">
                <a:solidFill>
                  <a:schemeClr val="accent2"/>
                </a:solidFill>
                <a:latin typeface="Courier New" pitchFamily="-65" charset="0"/>
              </a:rPr>
              <a:t>$s3</a:t>
            </a:r>
            <a:r>
              <a:rPr lang="en-US" sz="2400" b="1" dirty="0" smtClean="0">
                <a:latin typeface="Courier New" pitchFamily="-65" charset="0"/>
              </a:rPr>
              <a:t>,</a:t>
            </a:r>
            <a:r>
              <a:rPr lang="en-US" sz="2400" b="1" dirty="0" smtClean="0">
                <a:solidFill>
                  <a:schemeClr val="accent3"/>
                </a:solidFill>
                <a:latin typeface="Courier New" pitchFamily="-65" charset="0"/>
              </a:rPr>
              <a:t>$s2</a:t>
            </a:r>
            <a:r>
              <a:rPr lang="en-US" sz="2400" b="1" dirty="0" smtClean="0">
                <a:latin typeface="Courier New" pitchFamily="-65" charset="0"/>
              </a:rPr>
              <a:t>,</a:t>
            </a:r>
            <a:r>
              <a:rPr lang="en-US" sz="2400" b="1" dirty="0" smtClean="0">
                <a:solidFill>
                  <a:srgbClr val="FFFF00"/>
                </a:solidFill>
                <a:latin typeface="Courier New" pitchFamily="-65" charset="0"/>
              </a:rPr>
              <a:t>Loop </a:t>
            </a:r>
            <a:r>
              <a:rPr lang="en-US" sz="2400" b="1" i="1" dirty="0" smtClean="0">
                <a:solidFill>
                  <a:schemeClr val="bg2"/>
                </a:solidFill>
                <a:latin typeface="Courier New" pitchFamily="-65" charset="0"/>
              </a:rPr>
              <a:t># </a:t>
            </a:r>
            <a:r>
              <a:rPr lang="en-US" sz="2400" b="1" i="1" dirty="0" err="1" smtClean="0">
                <a:solidFill>
                  <a:schemeClr val="bg2"/>
                </a:solidFill>
                <a:latin typeface="Courier New" pitchFamily="-65" charset="0"/>
              </a:rPr>
              <a:t>goto</a:t>
            </a:r>
            <a:r>
              <a:rPr lang="en-US" sz="2400" b="1" i="1" dirty="0" smtClean="0">
                <a:solidFill>
                  <a:schemeClr val="bg2"/>
                </a:solidFill>
                <a:latin typeface="Courier New" pitchFamily="-65" charset="0"/>
              </a:rPr>
              <a:t> Loop</a:t>
            </a:r>
            <a:r>
              <a:rPr lang="en-US" sz="2400" b="1" i="1" dirty="0" smtClean="0">
                <a:latin typeface="Courier New" pitchFamily="-65" charset="0"/>
              </a:rPr>
              <a:t/>
            </a:r>
            <a:br>
              <a:rPr lang="en-US" sz="2400" b="1" i="1" dirty="0" smtClean="0">
                <a:latin typeface="Courier New" pitchFamily="-65" charset="0"/>
              </a:rPr>
            </a:br>
            <a:r>
              <a:rPr lang="en-US" sz="2400" b="1" i="1" dirty="0" smtClean="0">
                <a:latin typeface="Courier New" pitchFamily="-65" charset="0"/>
              </a:rPr>
              <a:t>                      </a:t>
            </a:r>
            <a:r>
              <a:rPr lang="en-US" sz="2400" b="1" i="1" dirty="0" smtClean="0">
                <a:solidFill>
                  <a:schemeClr val="bg2"/>
                </a:solidFill>
                <a:latin typeface="Courier New" pitchFamily="-65" charset="0"/>
              </a:rPr>
              <a:t># if </a:t>
            </a:r>
            <a:r>
              <a:rPr lang="en-US" sz="2400" b="1" i="1" dirty="0" err="1" smtClean="0">
                <a:solidFill>
                  <a:schemeClr val="bg2"/>
                </a:solidFill>
                <a:latin typeface="Courier New" pitchFamily="-65" charset="0"/>
              </a:rPr>
              <a:t>i</a:t>
            </a:r>
            <a:r>
              <a:rPr lang="en-US" sz="2400" b="1" i="1" dirty="0" smtClean="0">
                <a:solidFill>
                  <a:schemeClr val="bg2"/>
                </a:solidFill>
                <a:latin typeface="Courier New" pitchFamily="-65" charset="0"/>
              </a:rPr>
              <a:t>!=</a:t>
            </a:r>
            <a:r>
              <a:rPr lang="en-US" sz="2400" b="1" i="1" dirty="0" err="1" smtClean="0">
                <a:solidFill>
                  <a:schemeClr val="bg2"/>
                </a:solidFill>
                <a:latin typeface="Courier New" pitchFamily="-65" charset="0"/>
              </a:rPr>
              <a:t>h</a:t>
            </a:r>
            <a:endParaRPr lang="en-US" sz="2400" b="1" dirty="0" smtClean="0">
              <a:latin typeface="Courier New" pitchFamily="-65" charset="0"/>
            </a:endParaRPr>
          </a:p>
          <a:p>
            <a:r>
              <a:rPr lang="en-US" dirty="0" smtClean="0"/>
              <a:t>Original code:</a:t>
            </a:r>
          </a:p>
          <a:p>
            <a:pPr lvl="1">
              <a:buFontTx/>
              <a:buNone/>
            </a:pPr>
            <a:r>
              <a:rPr lang="en-US" dirty="0" smtClean="0">
                <a:latin typeface="Courier New" pitchFamily="-65" charset="0"/>
              </a:rPr>
              <a:t>	</a:t>
            </a:r>
            <a:r>
              <a:rPr lang="en-US" b="1" dirty="0" smtClean="0">
                <a:latin typeface="Courier New" pitchFamily="-65" charset="0"/>
              </a:rPr>
              <a:t>Loop:	</a:t>
            </a:r>
            <a:r>
              <a:rPr lang="en-US" b="1" dirty="0" err="1" smtClean="0">
                <a:solidFill>
                  <a:schemeClr val="accent1"/>
                </a:solidFill>
                <a:latin typeface="Courier New" pitchFamily="-65" charset="0"/>
              </a:rPr>
              <a:t>g</a:t>
            </a:r>
            <a:r>
              <a:rPr lang="en-US" b="1" dirty="0" smtClean="0">
                <a:latin typeface="Courier New" pitchFamily="-65" charset="0"/>
              </a:rPr>
              <a:t> = </a:t>
            </a:r>
            <a:r>
              <a:rPr lang="en-US" b="1" dirty="0" err="1" smtClean="0">
                <a:solidFill>
                  <a:schemeClr val="accent1"/>
                </a:solidFill>
                <a:latin typeface="Courier New" pitchFamily="-65" charset="0"/>
              </a:rPr>
              <a:t>g</a:t>
            </a:r>
            <a:r>
              <a:rPr lang="en-US" b="1" dirty="0" smtClean="0">
                <a:latin typeface="Courier New" pitchFamily="-65" charset="0"/>
              </a:rPr>
              <a:t> + </a:t>
            </a:r>
            <a:r>
              <a:rPr lang="en-US" b="1" dirty="0" err="1" smtClean="0">
                <a:solidFill>
                  <a:srgbClr val="800000"/>
                </a:solidFill>
                <a:latin typeface="Courier New" pitchFamily="-65" charset="0"/>
              </a:rPr>
              <a:t>A</a:t>
            </a:r>
            <a:r>
              <a:rPr lang="en-US" b="1" dirty="0" err="1" smtClean="0">
                <a:latin typeface="Courier New" pitchFamily="-65" charset="0"/>
              </a:rPr>
              <a:t>[</a:t>
            </a:r>
            <a:r>
              <a:rPr lang="en-US" b="1" dirty="0" err="1" smtClean="0">
                <a:solidFill>
                  <a:schemeClr val="accent2"/>
                </a:solidFill>
                <a:latin typeface="Courier New" pitchFamily="-65" charset="0"/>
              </a:rPr>
              <a:t>i</a:t>
            </a:r>
            <a:r>
              <a:rPr lang="en-US" b="1" dirty="0" smtClean="0">
                <a:latin typeface="Courier New" pitchFamily="-65" charset="0"/>
              </a:rPr>
              <a:t>];</a:t>
            </a:r>
            <a:br>
              <a:rPr lang="en-US" b="1" dirty="0" smtClean="0">
                <a:latin typeface="Courier New" pitchFamily="-65" charset="0"/>
              </a:rPr>
            </a:br>
            <a:r>
              <a:rPr lang="en-US" b="1" dirty="0" smtClean="0">
                <a:latin typeface="Courier New" pitchFamily="-65" charset="0"/>
              </a:rPr>
              <a:t>		</a:t>
            </a:r>
            <a:r>
              <a:rPr lang="en-US" b="1" dirty="0" err="1" smtClean="0">
                <a:solidFill>
                  <a:schemeClr val="accent2"/>
                </a:solidFill>
                <a:latin typeface="Courier New" pitchFamily="-65" charset="0"/>
              </a:rPr>
              <a:t>i</a:t>
            </a:r>
            <a:r>
              <a:rPr lang="en-US" b="1" dirty="0" smtClean="0">
                <a:latin typeface="Courier New" pitchFamily="-65" charset="0"/>
              </a:rPr>
              <a:t> = </a:t>
            </a:r>
            <a:r>
              <a:rPr lang="en-US" b="1" dirty="0" err="1" smtClean="0">
                <a:solidFill>
                  <a:schemeClr val="accent2"/>
                </a:solidFill>
                <a:latin typeface="Courier New" pitchFamily="-65" charset="0"/>
              </a:rPr>
              <a:t>i</a:t>
            </a:r>
            <a:r>
              <a:rPr lang="en-US" b="1" dirty="0" smtClean="0">
                <a:latin typeface="Courier New" pitchFamily="-65" charset="0"/>
              </a:rPr>
              <a:t> + </a:t>
            </a:r>
            <a:r>
              <a:rPr lang="en-US" b="1" dirty="0" err="1" smtClean="0">
                <a:solidFill>
                  <a:schemeClr val="accent4"/>
                </a:solidFill>
                <a:latin typeface="Courier New" pitchFamily="-65" charset="0"/>
              </a:rPr>
              <a:t>j</a:t>
            </a:r>
            <a:r>
              <a:rPr lang="en-US" b="1" dirty="0" smtClean="0">
                <a:latin typeface="Courier New" pitchFamily="-65" charset="0"/>
              </a:rPr>
              <a:t>;</a:t>
            </a:r>
            <a:br>
              <a:rPr lang="en-US" b="1" dirty="0" smtClean="0">
                <a:latin typeface="Courier New" pitchFamily="-65" charset="0"/>
              </a:rPr>
            </a:br>
            <a:r>
              <a:rPr lang="en-US" b="1" dirty="0" smtClean="0">
                <a:latin typeface="Courier New" pitchFamily="-65" charset="0"/>
              </a:rPr>
              <a:t>		if (</a:t>
            </a:r>
            <a:r>
              <a:rPr lang="en-US" b="1" dirty="0" err="1" smtClean="0">
                <a:solidFill>
                  <a:schemeClr val="accent2"/>
                </a:solidFill>
                <a:latin typeface="Courier New" pitchFamily="-65" charset="0"/>
              </a:rPr>
              <a:t>i</a:t>
            </a:r>
            <a:r>
              <a:rPr lang="en-US" b="1" dirty="0" smtClean="0">
                <a:latin typeface="Courier New" pitchFamily="-65" charset="0"/>
              </a:rPr>
              <a:t> != </a:t>
            </a:r>
            <a:r>
              <a:rPr lang="en-US" b="1" dirty="0" err="1" smtClean="0">
                <a:solidFill>
                  <a:schemeClr val="accent3"/>
                </a:solidFill>
                <a:latin typeface="Courier New" pitchFamily="-65" charset="0"/>
              </a:rPr>
              <a:t>h</a:t>
            </a:r>
            <a:r>
              <a:rPr lang="en-US" b="1" dirty="0" smtClean="0">
                <a:latin typeface="Courier New" pitchFamily="-65" charset="0"/>
              </a:rPr>
              <a:t>) </a:t>
            </a:r>
            <a:r>
              <a:rPr lang="en-US" b="1" dirty="0" err="1" smtClean="0">
                <a:latin typeface="Courier New" pitchFamily="-65" charset="0"/>
              </a:rPr>
              <a:t>goto</a:t>
            </a:r>
            <a:r>
              <a:rPr lang="en-US" b="1" dirty="0" smtClean="0">
                <a:latin typeface="Courier New" pitchFamily="-65" charset="0"/>
              </a:rPr>
              <a:t> </a:t>
            </a:r>
            <a:r>
              <a:rPr lang="en-US" b="1" dirty="0" smtClean="0">
                <a:solidFill>
                  <a:srgbClr val="FFFF00"/>
                </a:solidFill>
                <a:latin typeface="Courier New" pitchFamily="-65" charset="0"/>
              </a:rPr>
              <a:t>Loop</a:t>
            </a:r>
            <a:r>
              <a:rPr lang="en-US" b="1" dirty="0" smtClean="0">
                <a:latin typeface="Courier New" pitchFamily="-65" charset="0"/>
              </a:rPr>
              <a:t>;</a:t>
            </a:r>
            <a:endParaRPr lang="en-US" b="1" dirty="0">
              <a:latin typeface="Courier New" pitchFamily="-65"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33735</TotalTime>
  <Pages>47</Pages>
  <Words>2642</Words>
  <Application>Microsoft Macintosh PowerPoint</Application>
  <PresentationFormat>Letter Paper (8.5x11 in)</PresentationFormat>
  <Paragraphs>169</Paragraphs>
  <Slides>24</Slides>
  <Notes>22</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Metro</vt:lpstr>
      <vt:lpstr>Kinect? Your body is antenna!</vt:lpstr>
      <vt:lpstr>Review</vt:lpstr>
      <vt:lpstr>Last time: Loading, Storing bytes 1/2</vt:lpstr>
      <vt:lpstr>Loading, Storing bytes 2/2</vt:lpstr>
      <vt:lpstr>Overflow in Arithmetic (1/2)</vt:lpstr>
      <vt:lpstr>Overflow in Arithmetic (2/2)</vt:lpstr>
      <vt:lpstr>Two “Logic” Instructions</vt:lpstr>
      <vt:lpstr>Loops in C/Assembly (1/3)</vt:lpstr>
      <vt:lpstr>Loops in C/Assembly (2/3)</vt:lpstr>
      <vt:lpstr>Loops in C/Assembly (3/3)</vt:lpstr>
      <vt:lpstr>Administrivia</vt:lpstr>
      <vt:lpstr>Inequalities in MIPS (1/4)</vt:lpstr>
      <vt:lpstr>Inequalities in MIPS (2/4)</vt:lpstr>
      <vt:lpstr>Inequalities in MIPS (3/4)</vt:lpstr>
      <vt:lpstr>Inequalities in MIPS (4/4)</vt:lpstr>
      <vt:lpstr>Immediates in Inequalities</vt:lpstr>
      <vt:lpstr>What about unsigned numbers?</vt:lpstr>
      <vt:lpstr>MIPS Signed vs. Unsigned – diff meanings!</vt:lpstr>
      <vt:lpstr>Peer Instruction</vt:lpstr>
      <vt:lpstr>“And in conclusion…”</vt:lpstr>
      <vt:lpstr>Bonus Slides</vt:lpstr>
      <vt:lpstr>Example: The C Switch Statement (1/3)</vt:lpstr>
      <vt:lpstr>Example: The C Switch Statement (2/3)</vt:lpstr>
      <vt:lpstr>Example: The C Switch Statement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creator>John Wawrzynek</dc:creator>
  <cp:lastModifiedBy>Dan Garcia</cp:lastModifiedBy>
  <cp:revision>2384</cp:revision>
  <cp:lastPrinted>2011-09-12T04:45:52Z</cp:lastPrinted>
  <dcterms:created xsi:type="dcterms:W3CDTF">2011-09-12T03:49:34Z</dcterms:created>
  <dcterms:modified xsi:type="dcterms:W3CDTF">2011-09-12T04:45:54Z</dcterms:modified>
</cp:coreProperties>
</file>