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handoutMasterIdLst>
    <p:handoutMasterId r:id="rId31"/>
  </p:handoutMasterIdLst>
  <p:sldIdLst>
    <p:sldId id="359" r:id="rId2"/>
    <p:sldId id="405" r:id="rId3"/>
    <p:sldId id="373" r:id="rId4"/>
    <p:sldId id="278" r:id="rId5"/>
    <p:sldId id="408" r:id="rId6"/>
    <p:sldId id="376" r:id="rId7"/>
    <p:sldId id="378" r:id="rId8"/>
    <p:sldId id="379" r:id="rId9"/>
    <p:sldId id="374" r:id="rId10"/>
    <p:sldId id="380" r:id="rId11"/>
    <p:sldId id="383" r:id="rId12"/>
    <p:sldId id="384" r:id="rId13"/>
    <p:sldId id="389" r:id="rId14"/>
    <p:sldId id="385" r:id="rId15"/>
    <p:sldId id="388" r:id="rId16"/>
    <p:sldId id="387" r:id="rId17"/>
    <p:sldId id="386" r:id="rId18"/>
    <p:sldId id="412" r:id="rId19"/>
    <p:sldId id="390" r:id="rId20"/>
    <p:sldId id="391" r:id="rId21"/>
    <p:sldId id="392" r:id="rId22"/>
    <p:sldId id="404" r:id="rId23"/>
    <p:sldId id="394" r:id="rId24"/>
    <p:sldId id="395" r:id="rId25"/>
    <p:sldId id="406" r:id="rId26"/>
    <p:sldId id="400" r:id="rId27"/>
    <p:sldId id="398" r:id="rId28"/>
    <p:sldId id="399"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hiddenSlides="1" frameSlides="1"/>
  <p:clrMru>
    <a:srgbClr val="A0B5D1"/>
    <a:srgbClr val="94AE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8644" autoAdjust="0"/>
  </p:normalViewPr>
  <p:slideViewPr>
    <p:cSldViewPr snapToGrid="0">
      <p:cViewPr>
        <p:scale>
          <a:sx n="100" d="100"/>
          <a:sy n="100" d="100"/>
        </p:scale>
        <p:origin x="-3384" y="-85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933265-5E23-BF49-B6BF-1934B9BC786E}" type="datetimeFigureOut">
              <a:rPr lang="en-US" smtClean="0"/>
              <a:pPr/>
              <a:t>9/28/11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4D7F38-D411-9B47-AFF4-70C571B83B5A}" type="slidenum">
              <a:rPr lang="en-US" smtClean="0"/>
              <a:pPr/>
              <a:t>‹#›</a:t>
            </a:fld>
            <a:endParaRPr lang="en-US"/>
          </a:p>
        </p:txBody>
      </p:sp>
    </p:spTree>
    <p:extLst>
      <p:ext uri="{BB962C8B-B14F-4D97-AF65-F5344CB8AC3E}">
        <p14:creationId xmlns:p14="http://schemas.microsoft.com/office/powerpoint/2010/main" val="18079524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AA1BC7-CCFC-484A-97F3-979F740C57F6}" type="datetimeFigureOut">
              <a:rPr lang="en-US" smtClean="0"/>
              <a:pPr/>
              <a:t>9/28/11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7FDFF-7B9F-7D4D-BFC0-AAD1F3D3D3CB}" type="slidenum">
              <a:rPr lang="en-US" smtClean="0"/>
              <a:pPr/>
              <a:t>‹#›</a:t>
            </a:fld>
            <a:endParaRPr lang="en-US"/>
          </a:p>
        </p:txBody>
      </p:sp>
    </p:spTree>
    <p:extLst>
      <p:ext uri="{BB962C8B-B14F-4D97-AF65-F5344CB8AC3E}">
        <p14:creationId xmlns:p14="http://schemas.microsoft.com/office/powerpoint/2010/main" val="254859698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5458" name="Rectangle 2"/>
          <p:cNvSpPr>
            <a:spLocks noGrp="1" noRot="1" noChangeAspect="1" noChangeArrowheads="1"/>
          </p:cNvSpPr>
          <p:nvPr>
            <p:ph type="sldImg"/>
          </p:nvPr>
        </p:nvSpPr>
        <p:spPr bwMode="auto">
          <a:xfrm>
            <a:off x="1163638" y="585788"/>
            <a:ext cx="4552950" cy="3416300"/>
          </a:xfrm>
          <a:prstGeom prst="rect">
            <a:avLst/>
          </a:prstGeom>
          <a:solidFill>
            <a:srgbClr val="FFFFFF"/>
          </a:solidFill>
          <a:ln>
            <a:solidFill>
              <a:srgbClr val="000000"/>
            </a:solidFill>
            <a:miter lim="800000"/>
            <a:headEnd/>
            <a:tailEnd/>
          </a:ln>
        </p:spPr>
      </p:sp>
      <p:sp>
        <p:nvSpPr>
          <p:cNvPr id="2835459" name="Rectangle 3"/>
          <p:cNvSpPr>
            <a:spLocks noGrp="1" noChangeArrowheads="1"/>
          </p:cNvSpPr>
          <p:nvPr>
            <p:ph type="body" idx="1"/>
          </p:nvPr>
        </p:nvSpPr>
        <p:spPr bwMode="auto">
          <a:xfrm>
            <a:off x="516211" y="4345896"/>
            <a:ext cx="5907739" cy="4111993"/>
          </a:xfrm>
          <a:prstGeom prst="rect">
            <a:avLst/>
          </a:prstGeom>
          <a:solidFill>
            <a:srgbClr val="FFFFFF"/>
          </a:solidFill>
          <a:ln>
            <a:solidFill>
              <a:srgbClr val="000000"/>
            </a:solidFill>
            <a:miter lim="800000"/>
            <a:headEnd/>
            <a:tailEnd/>
          </a:ln>
        </p:spPr>
        <p:txBody>
          <a:bodyPr lIns="89936" tIns="44968" rIns="89936" bIns="44968">
            <a:prstTxWarp prst="textNoShape">
              <a:avLst/>
            </a:prstTxWarp>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1158875" y="587375"/>
            <a:ext cx="4552950" cy="3414713"/>
          </a:xfrm>
          <a:solidFill>
            <a:srgbClr val="FFFFFF"/>
          </a:solidFill>
          <a:ln>
            <a:solidFill>
              <a:srgbClr val="000000"/>
            </a:solidFill>
          </a:ln>
        </p:spPr>
      </p:sp>
      <p:sp>
        <p:nvSpPr>
          <p:cNvPr id="65539" name="Rectangle 3"/>
          <p:cNvSpPr>
            <a:spLocks noGrp="1" noChangeArrowheads="1"/>
          </p:cNvSpPr>
          <p:nvPr>
            <p:ph type="body" idx="1"/>
          </p:nvPr>
        </p:nvSpPr>
        <p:spPr>
          <a:xfrm>
            <a:off x="514660" y="4342777"/>
            <a:ext cx="5910840" cy="4116671"/>
          </a:xfrm>
          <a:solidFill>
            <a:srgbClr val="FFFFFF"/>
          </a:solidFill>
          <a:ln>
            <a:solidFill>
              <a:srgbClr val="000000"/>
            </a:solidFill>
          </a:ln>
        </p:spPr>
        <p:txBody>
          <a:bodyPr lIns="91088" tIns="45545" rIns="91088" bIns="45545"/>
          <a:lstStyle/>
          <a:p>
            <a:endParaRPr lang="en-US" smtClean="0">
              <a:latin typeface="Arial" pitchFamily="34"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3346" name="Rectangle 2"/>
          <p:cNvSpPr>
            <a:spLocks noGrp="1" noRot="1" noChangeAspect="1" noChangeArrowheads="1" noTextEdit="1"/>
          </p:cNvSpPr>
          <p:nvPr>
            <p:ph type="sldImg"/>
          </p:nvPr>
        </p:nvSpPr>
        <p:spPr>
          <a:xfrm>
            <a:off x="1162050" y="587375"/>
            <a:ext cx="4552950" cy="3416300"/>
          </a:xfrm>
        </p:spPr>
      </p:sp>
      <p:sp>
        <p:nvSpPr>
          <p:cNvPr id="1593347" name="Rectangle 3"/>
          <p:cNvSpPr>
            <a:spLocks noGrp="1" noChangeArrowheads="1"/>
          </p:cNvSpPr>
          <p:nvPr>
            <p:ph type="body" idx="1"/>
          </p:nvPr>
        </p:nvSpPr>
        <p:spPr>
          <a:xfrm>
            <a:off x="516434" y="4343704"/>
            <a:ext cx="5909964" cy="4113892"/>
          </a:xfrm>
          <a:ln/>
        </p:spPr>
        <p:txBody>
          <a:bodyPr lIns="91422" tIns="45711" rIns="91422" bIns="45711"/>
          <a:lstStyle/>
          <a:p>
            <a:r>
              <a:rPr lang="en-US"/>
              <a:t>For class handout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1954" name="Rectangle 2"/>
          <p:cNvSpPr>
            <a:spLocks noGrp="1" noRot="1" noChangeAspect="1" noChangeArrowheads="1" noTextEdit="1"/>
          </p:cNvSpPr>
          <p:nvPr>
            <p:ph type="sldImg"/>
          </p:nvPr>
        </p:nvSpPr>
        <p:spPr>
          <a:xfrm>
            <a:off x="1162050" y="587375"/>
            <a:ext cx="4552950" cy="3416300"/>
          </a:xfrm>
        </p:spPr>
      </p:sp>
      <p:sp>
        <p:nvSpPr>
          <p:cNvPr id="1661955" name="Rectangle 3"/>
          <p:cNvSpPr>
            <a:spLocks noGrp="1" noChangeArrowheads="1"/>
          </p:cNvSpPr>
          <p:nvPr>
            <p:ph type="body" idx="1"/>
          </p:nvPr>
        </p:nvSpPr>
        <p:spPr>
          <a:xfrm>
            <a:off x="516434" y="4343704"/>
            <a:ext cx="5909964" cy="4113892"/>
          </a:xfrm>
          <a:ln/>
        </p:spPr>
        <p:txBody>
          <a:bodyPr lIns="91422" tIns="45711" rIns="91422" bIns="45711"/>
          <a:lstStyle/>
          <a:p>
            <a:r>
              <a:rPr lang="en-US"/>
              <a:t>For lecture</a:t>
            </a:r>
          </a:p>
          <a:p>
            <a:r>
              <a:rPr lang="en-US"/>
              <a:t>Valid bit indicates whether an entry contains valid information – if the bit is not set, there cannot be a match for this block</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p:cNvSpPr>
          <p:nvPr>
            <p:ph type="sldImg"/>
          </p:nvPr>
        </p:nvSpPr>
        <p:spPr>
          <a:solidFill>
            <a:srgbClr val="FFFFFF"/>
          </a:solidFill>
          <a:ln>
            <a:solidFill>
              <a:srgbClr val="000000"/>
            </a:solidFill>
          </a:ln>
        </p:spPr>
      </p:sp>
      <p:sp>
        <p:nvSpPr>
          <p:cNvPr id="55299" name="Rectangle 3"/>
          <p:cNvSpPr>
            <a:spLocks noGrp="1" noChangeArrowheads="1"/>
          </p:cNvSpPr>
          <p:nvPr>
            <p:ph type="body" idx="1"/>
          </p:nvPr>
        </p:nvSpPr>
        <p:spPr>
          <a:solidFill>
            <a:srgbClr val="FFFFFF"/>
          </a:solidFill>
          <a:ln>
            <a:solidFill>
              <a:srgbClr val="000000"/>
            </a:solidFill>
          </a:ln>
        </p:spPr>
        <p:txBody>
          <a:bodyPr lIns="89936" tIns="44968" rIns="89936" bIns="44968"/>
          <a:lstStyle/>
          <a:p>
            <a:endParaRPr lang="en-US" smtClean="0">
              <a:latin typeface="Arial" pitchFamily="34"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5634" name="Rectangle 2"/>
          <p:cNvSpPr>
            <a:spLocks noGrp="1" noChangeArrowheads="1"/>
          </p:cNvSpPr>
          <p:nvPr>
            <p:ph type="body" idx="1"/>
          </p:nvPr>
        </p:nvSpPr>
        <p:spPr>
          <a:xfrm>
            <a:off x="913805" y="4345214"/>
            <a:ext cx="5030391" cy="4113893"/>
          </a:xfrm>
          <a:noFill/>
          <a:ln>
            <a:noFill/>
          </a:ln>
        </p:spPr>
        <p:txBody>
          <a:bodyPr lIns="92910" tIns="45640" rIns="92910" bIns="45640"/>
          <a:lstStyle/>
          <a:p>
            <a:r>
              <a:rPr lang="en-US"/>
              <a:t>Let’s use a specific example with realistic numbers: assume we have a 1 K word (4Kbyte) direct mapped cache with block size equals to 4 bytes (1 word).</a:t>
            </a:r>
          </a:p>
          <a:p>
            <a:r>
              <a:rPr lang="en-US"/>
              <a:t>In other words, each block associated with the cache tag will have 4 bytes in it (Row 1).</a:t>
            </a:r>
          </a:p>
          <a:p>
            <a:r>
              <a:rPr lang="en-US"/>
              <a:t>With Block Size equals to 4 bytes, the 2 least significant bits of the address will be used as byte select within the cache block.</a:t>
            </a:r>
          </a:p>
          <a:p>
            <a:r>
              <a:rPr lang="en-US"/>
              <a:t>Since the cache size is 1K word, the upper 32 minus 10+2 bits, or 20 bits of the address will be stored as cache tag.</a:t>
            </a:r>
          </a:p>
          <a:p>
            <a:r>
              <a:rPr lang="en-US"/>
              <a:t>The rest of the (10) address bits in the middle, that is bit 2 through 11, will be used as Cache Index to select the proper cache entry</a:t>
            </a:r>
          </a:p>
          <a:p>
            <a:endParaRPr lang="en-US"/>
          </a:p>
          <a:p>
            <a:r>
              <a:rPr lang="en-US"/>
              <a:t>Temporal!</a:t>
            </a:r>
          </a:p>
        </p:txBody>
      </p:sp>
      <p:sp>
        <p:nvSpPr>
          <p:cNvPr id="1605635" name="Rectangle 3"/>
          <p:cNvSpPr>
            <a:spLocks noGrp="1" noRot="1" noChangeAspect="1" noChangeArrowheads="1" noTextEdit="1"/>
          </p:cNvSpPr>
          <p:nvPr>
            <p:ph type="sldImg"/>
          </p:nvPr>
        </p:nvSpPr>
        <p:spPr>
          <a:xfrm>
            <a:off x="1157288" y="692150"/>
            <a:ext cx="4551362" cy="3414713"/>
          </a:xfrm>
          <a:ln cap="flat">
            <a:solidFill>
              <a:schemeClr val="tx1"/>
            </a:solid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p:cNvSpPr>
          <p:nvPr>
            <p:ph type="sldImg"/>
          </p:nvPr>
        </p:nvSpPr>
        <p:spPr>
          <a:solidFill>
            <a:srgbClr val="FFFFFF"/>
          </a:solidFill>
          <a:ln>
            <a:solidFill>
              <a:srgbClr val="000000"/>
            </a:solidFill>
          </a:ln>
        </p:spPr>
      </p:sp>
      <p:sp>
        <p:nvSpPr>
          <p:cNvPr id="24579" name="Rectangle 3"/>
          <p:cNvSpPr>
            <a:spLocks noGrp="1" noChangeArrowheads="1"/>
          </p:cNvSpPr>
          <p:nvPr>
            <p:ph type="body" idx="1"/>
          </p:nvPr>
        </p:nvSpPr>
        <p:spPr>
          <a:solidFill>
            <a:srgbClr val="FFFFFF"/>
          </a:solidFill>
          <a:ln>
            <a:solidFill>
              <a:srgbClr val="000000"/>
            </a:solidFill>
          </a:ln>
        </p:spPr>
        <p:txBody>
          <a:bodyPr lIns="89936" tIns="44968" rIns="89936" bIns="44968"/>
          <a:lstStyle/>
          <a:p>
            <a:endParaRPr lang="en-US"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5698" name="Rectangle 2"/>
          <p:cNvSpPr>
            <a:spLocks noGrp="1" noRot="1" noChangeAspect="1" noChangeArrowheads="1"/>
          </p:cNvSpPr>
          <p:nvPr>
            <p:ph type="sldImg"/>
          </p:nvPr>
        </p:nvSpPr>
        <p:spPr bwMode="auto">
          <a:xfrm>
            <a:off x="1163638" y="585788"/>
            <a:ext cx="4552950" cy="3416300"/>
          </a:xfrm>
          <a:prstGeom prst="rect">
            <a:avLst/>
          </a:prstGeom>
          <a:solidFill>
            <a:srgbClr val="FFFFFF"/>
          </a:solidFill>
          <a:ln>
            <a:solidFill>
              <a:srgbClr val="000000"/>
            </a:solidFill>
            <a:miter lim="800000"/>
            <a:headEnd/>
            <a:tailEnd/>
          </a:ln>
        </p:spPr>
      </p:sp>
      <p:sp>
        <p:nvSpPr>
          <p:cNvPr id="2845699" name="Rectangle 3"/>
          <p:cNvSpPr>
            <a:spLocks noGrp="1" noChangeArrowheads="1"/>
          </p:cNvSpPr>
          <p:nvPr>
            <p:ph type="body" idx="1"/>
          </p:nvPr>
        </p:nvSpPr>
        <p:spPr bwMode="auto">
          <a:xfrm>
            <a:off x="516211" y="4345896"/>
            <a:ext cx="5907739" cy="4111993"/>
          </a:xfrm>
          <a:prstGeom prst="rect">
            <a:avLst/>
          </a:prstGeom>
          <a:solidFill>
            <a:srgbClr val="FFFFFF"/>
          </a:solidFill>
          <a:ln>
            <a:solidFill>
              <a:srgbClr val="000000"/>
            </a:solidFill>
            <a:miter lim="800000"/>
            <a:headEnd/>
            <a:tailEnd/>
          </a:ln>
        </p:spPr>
        <p:txBody>
          <a:bodyPr lIns="89936" tIns="44968" rIns="89936" bIns="44968">
            <a:prstTxWarp prst="textNoShape">
              <a:avLst/>
            </a:prstTxWarp>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8898" name="Rectangle 2"/>
          <p:cNvSpPr>
            <a:spLocks noGrp="1" noRot="1" noChangeAspect="1" noChangeArrowheads="1" noTextEdit="1"/>
          </p:cNvSpPr>
          <p:nvPr>
            <p:ph type="sldImg"/>
          </p:nvPr>
        </p:nvSpPr>
        <p:spPr>
          <a:xfrm>
            <a:off x="1160463" y="587375"/>
            <a:ext cx="4552950" cy="3416300"/>
          </a:xfrm>
        </p:spPr>
      </p:sp>
      <p:sp>
        <p:nvSpPr>
          <p:cNvPr id="1488899" name="Rectangle 3"/>
          <p:cNvSpPr>
            <a:spLocks noGrp="1" noChangeArrowheads="1"/>
          </p:cNvSpPr>
          <p:nvPr>
            <p:ph type="body" idx="1"/>
          </p:nvPr>
        </p:nvSpPr>
        <p:spPr>
          <a:xfrm>
            <a:off x="515938" y="4343400"/>
            <a:ext cx="5910262" cy="4113213"/>
          </a:xfrm>
          <a:ln/>
        </p:spPr>
        <p:txBody>
          <a:bodyPr lIns="91422" tIns="45711" rIns="91422" bIns="45711"/>
          <a:lstStyle/>
          <a:p>
            <a:r>
              <a:rPr lang="en-US" dirty="0"/>
              <a:t>Instead, the memory system of a modern computer consists of a series of black boxes ranging from the fastest to the slowest.</a:t>
            </a:r>
          </a:p>
          <a:p>
            <a:r>
              <a:rPr lang="en-US" dirty="0"/>
              <a:t>Besides variation in speed, these boxes also varies in size (smallest to biggest) and cost.</a:t>
            </a:r>
          </a:p>
          <a:p>
            <a:r>
              <a:rPr lang="en-US" dirty="0"/>
              <a:t>What makes this kind of arrangement work is one of the most important  principle in computer design.  The principle of locality. </a:t>
            </a:r>
            <a:r>
              <a:rPr lang="en-US" dirty="0">
                <a:cs typeface="Arial" charset="0"/>
              </a:rPr>
              <a:t>The principle of locality states that programs access a relatively small portion of the address space at  any instant of time.</a:t>
            </a:r>
            <a:endParaRPr lang="en-US" dirty="0"/>
          </a:p>
          <a:p>
            <a:endParaRPr lang="en-US" dirty="0"/>
          </a:p>
          <a:p>
            <a:r>
              <a:rPr lang="en-US" dirty="0"/>
              <a:t>The design goal is to present the user with as much memory as is available in the cheapest technology (points to the disk).</a:t>
            </a:r>
          </a:p>
          <a:p>
            <a:r>
              <a:rPr lang="en-US" dirty="0"/>
              <a:t>While by taking advantage of the principle of locality, we like to provide the user an average access speed that is very close to the speed that is offered by the fastest technology.</a:t>
            </a:r>
          </a:p>
          <a:p>
            <a:r>
              <a:rPr lang="en-US" dirty="0"/>
              <a:t>(We will go over this slide in detail in the next lectures on caches).</a:t>
            </a:r>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0946" name="Rectangle 2"/>
          <p:cNvSpPr>
            <a:spLocks noGrp="1" noChangeArrowheads="1"/>
          </p:cNvSpPr>
          <p:nvPr>
            <p:ph type="body" idx="1"/>
          </p:nvPr>
        </p:nvSpPr>
        <p:spPr>
          <a:xfrm>
            <a:off x="914400" y="4344988"/>
            <a:ext cx="5029200" cy="4113212"/>
          </a:xfrm>
          <a:ln>
            <a:noFill/>
          </a:ln>
        </p:spPr>
        <p:txBody>
          <a:bodyPr lIns="90470" tIns="44441" rIns="90470" bIns="44441"/>
          <a:lstStyle/>
          <a:p>
            <a:r>
              <a:rPr lang="en-US" dirty="0" smtClean="0"/>
              <a:t>Because the upper level is smaller and built using</a:t>
            </a:r>
            <a:r>
              <a:rPr lang="en-US" baseline="0" dirty="0" smtClean="0"/>
              <a:t> faster memory parts, its hit time will be much smaller than the time to access the next level in the hierarchy (which is the major component of the miss penalty).</a:t>
            </a:r>
            <a:endParaRPr lang="en-US" dirty="0"/>
          </a:p>
        </p:txBody>
      </p:sp>
      <p:sp>
        <p:nvSpPr>
          <p:cNvPr id="1490947" name="Rectangle 3"/>
          <p:cNvSpPr>
            <a:spLocks noGrp="1" noRot="1" noChangeAspect="1" noChangeArrowheads="1" noTextEdit="1"/>
          </p:cNvSpPr>
          <p:nvPr>
            <p:ph type="sldImg"/>
          </p:nvPr>
        </p:nvSpPr>
        <p:spPr>
          <a:xfrm>
            <a:off x="1157288" y="692150"/>
            <a:ext cx="4551362" cy="3414713"/>
          </a:xfrm>
          <a:ln cap="flat">
            <a:solidFill>
              <a:schemeClr val="tx1"/>
            </a:solid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1602" name="Rectangle 2"/>
          <p:cNvSpPr>
            <a:spLocks noGrp="1" noRot="1" noChangeAspect="1" noChangeArrowheads="1"/>
          </p:cNvSpPr>
          <p:nvPr>
            <p:ph type="sldImg"/>
          </p:nvPr>
        </p:nvSpPr>
        <p:spPr bwMode="auto">
          <a:xfrm>
            <a:off x="1163638" y="585788"/>
            <a:ext cx="4552950" cy="3416300"/>
          </a:xfrm>
          <a:prstGeom prst="rect">
            <a:avLst/>
          </a:prstGeom>
          <a:solidFill>
            <a:srgbClr val="FFFFFF"/>
          </a:solidFill>
          <a:ln>
            <a:solidFill>
              <a:srgbClr val="000000"/>
            </a:solidFill>
            <a:miter lim="800000"/>
            <a:headEnd/>
            <a:tailEnd/>
          </a:ln>
        </p:spPr>
      </p:sp>
      <p:sp>
        <p:nvSpPr>
          <p:cNvPr id="2841603" name="Rectangle 3"/>
          <p:cNvSpPr>
            <a:spLocks noGrp="1" noChangeArrowheads="1"/>
          </p:cNvSpPr>
          <p:nvPr>
            <p:ph type="body" idx="1"/>
          </p:nvPr>
        </p:nvSpPr>
        <p:spPr bwMode="auto">
          <a:xfrm>
            <a:off x="516211" y="4345896"/>
            <a:ext cx="5907739" cy="4111993"/>
          </a:xfrm>
          <a:prstGeom prst="rect">
            <a:avLst/>
          </a:prstGeom>
          <a:solidFill>
            <a:srgbClr val="FFFFFF"/>
          </a:solidFill>
          <a:ln>
            <a:solidFill>
              <a:srgbClr val="000000"/>
            </a:solidFill>
            <a:miter lim="800000"/>
            <a:headEnd/>
            <a:tailEnd/>
          </a:ln>
        </p:spPr>
        <p:txBody>
          <a:bodyPr lIns="89936" tIns="44968" rIns="89936" bIns="44968">
            <a:prstTxWarp prst="textNoShape">
              <a:avLst/>
            </a:prstTxWarp>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2450" name="Rectangle 2"/>
          <p:cNvSpPr>
            <a:spLocks noGrp="1" noChangeArrowheads="1"/>
          </p:cNvSpPr>
          <p:nvPr>
            <p:ph type="body" idx="1"/>
          </p:nvPr>
        </p:nvSpPr>
        <p:spPr>
          <a:xfrm>
            <a:off x="516434" y="4345214"/>
            <a:ext cx="5909964" cy="4112381"/>
          </a:xfrm>
          <a:noFill/>
          <a:ln>
            <a:noFill/>
          </a:ln>
        </p:spPr>
        <p:txBody>
          <a:bodyPr lIns="90470" tIns="44441" rIns="90470" bIns="44441"/>
          <a:lstStyle/>
          <a:p>
            <a:r>
              <a:rPr lang="en-US"/>
              <a:t>How does the memory hierarchy work?  Well it is rather simple, at least in principle.</a:t>
            </a:r>
          </a:p>
          <a:p>
            <a:r>
              <a:rPr lang="en-US"/>
              <a:t>In order to take advantage of the temporal locality, that is the locality in time, the memory hierarchy will keep those more recently accessed data items closer to the processor because chances are (points to the principle), the processor will access them again soon.</a:t>
            </a:r>
          </a:p>
          <a:p>
            <a:r>
              <a:rPr lang="en-US"/>
              <a:t>In order to take advantage of the spatial locality, not ONLY do we move the item that has just been accessed to the upper level, but we ALSO move the data items that are adjacent to it.</a:t>
            </a:r>
          </a:p>
          <a:p>
            <a:endParaRPr lang="en-US"/>
          </a:p>
          <a:p>
            <a:r>
              <a:rPr lang="en-US"/>
              <a:t>+1 = 15 min. (X:55)</a:t>
            </a:r>
          </a:p>
        </p:txBody>
      </p:sp>
      <p:sp>
        <p:nvSpPr>
          <p:cNvPr id="1512451" name="Rectangle 3"/>
          <p:cNvSpPr>
            <a:spLocks noGrp="1" noRot="1" noChangeAspect="1" noChangeArrowheads="1" noTextEdit="1"/>
          </p:cNvSpPr>
          <p:nvPr>
            <p:ph type="sldImg"/>
          </p:nvPr>
        </p:nvSpPr>
        <p:spPr>
          <a:xfrm>
            <a:off x="1165225" y="588963"/>
            <a:ext cx="4548188" cy="3413125"/>
          </a:xfr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3890" name="Rectangle 2"/>
          <p:cNvSpPr>
            <a:spLocks noGrp="1" noRot="1" noChangeAspect="1" noChangeArrowheads="1"/>
          </p:cNvSpPr>
          <p:nvPr>
            <p:ph type="sldImg"/>
          </p:nvPr>
        </p:nvSpPr>
        <p:spPr bwMode="auto">
          <a:xfrm>
            <a:off x="1163638" y="585788"/>
            <a:ext cx="4552950" cy="3416300"/>
          </a:xfrm>
          <a:prstGeom prst="rect">
            <a:avLst/>
          </a:prstGeom>
          <a:solidFill>
            <a:srgbClr val="FFFFFF"/>
          </a:solidFill>
          <a:ln>
            <a:solidFill>
              <a:srgbClr val="000000"/>
            </a:solidFill>
            <a:miter lim="800000"/>
            <a:headEnd/>
            <a:tailEnd/>
          </a:ln>
        </p:spPr>
      </p:sp>
      <p:sp>
        <p:nvSpPr>
          <p:cNvPr id="2853891" name="Rectangle 3"/>
          <p:cNvSpPr>
            <a:spLocks noGrp="1" noChangeArrowheads="1"/>
          </p:cNvSpPr>
          <p:nvPr>
            <p:ph type="body" idx="1"/>
          </p:nvPr>
        </p:nvSpPr>
        <p:spPr bwMode="auto">
          <a:xfrm>
            <a:off x="516211" y="4345896"/>
            <a:ext cx="5907739" cy="4111993"/>
          </a:xfrm>
          <a:prstGeom prst="rect">
            <a:avLst/>
          </a:prstGeom>
          <a:solidFill>
            <a:srgbClr val="FFFFFF"/>
          </a:solidFill>
          <a:ln>
            <a:solidFill>
              <a:srgbClr val="000000"/>
            </a:solidFill>
            <a:miter lim="800000"/>
            <a:headEnd/>
            <a:tailEnd/>
          </a:ln>
        </p:spPr>
        <p:txBody>
          <a:bodyPr lIns="89936" tIns="44968" rIns="89936" bIns="44968">
            <a:prstTxWarp prst="textNoShape">
              <a:avLst/>
            </a:prstTxWarp>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1298" name="Rectangle 2"/>
          <p:cNvSpPr>
            <a:spLocks noGrp="1" noChangeArrowheads="1"/>
          </p:cNvSpPr>
          <p:nvPr>
            <p:ph type="body" idx="1"/>
          </p:nvPr>
        </p:nvSpPr>
        <p:spPr>
          <a:xfrm>
            <a:off x="913805" y="4345214"/>
            <a:ext cx="5030391" cy="4113893"/>
          </a:xfrm>
          <a:ln>
            <a:noFill/>
          </a:ln>
        </p:spPr>
        <p:txBody>
          <a:bodyPr lIns="92910" tIns="45640" rIns="92910" bIns="45640"/>
          <a:lstStyle/>
          <a:p>
            <a:endParaRPr lang="en-US"/>
          </a:p>
        </p:txBody>
      </p:sp>
      <p:sp>
        <p:nvSpPr>
          <p:cNvPr id="1591299" name="Rectangle 3"/>
          <p:cNvSpPr>
            <a:spLocks noGrp="1" noRot="1" noChangeAspect="1" noChangeArrowheads="1" noTextEdit="1"/>
          </p:cNvSpPr>
          <p:nvPr>
            <p:ph type="sldImg"/>
          </p:nvPr>
        </p:nvSpPr>
        <p:spPr>
          <a:xfrm>
            <a:off x="1157288" y="692150"/>
            <a:ext cx="4551362" cy="3414713"/>
          </a:xfrm>
          <a:ln cap="flat">
            <a:solidFill>
              <a:schemeClr val="tx1"/>
            </a:solid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366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D10CD995-F190-D645-962C-33F68B0AE0CE}" type="datetime1">
              <a:rPr lang="en-US" smtClean="0"/>
              <a:pPr/>
              <a:t>9/28/11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Spring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BE64D0-4959-7844-B68C-18311CA04808}" type="datetime1">
              <a:rPr lang="en-US" smtClean="0"/>
              <a:pPr/>
              <a:t>9/28/11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Spring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E035AE-2F20-CA4A-96EA-2E2FD8390012}" type="datetime1">
              <a:rPr lang="en-US" smtClean="0"/>
              <a:pPr/>
              <a:t>9/28/11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Spring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5727700" cy="474663"/>
          </a:xfrm>
        </p:spPr>
        <p:txBody>
          <a:bodyPr/>
          <a:lstStyle/>
          <a:p>
            <a:r>
              <a:rPr lang="en-US"/>
              <a:t>Click to edit Master title style</a:t>
            </a:r>
          </a:p>
        </p:txBody>
      </p:sp>
      <p:sp>
        <p:nvSpPr>
          <p:cNvPr id="3" name="Text Placeholder 2"/>
          <p:cNvSpPr>
            <a:spLocks noGrp="1"/>
          </p:cNvSpPr>
          <p:nvPr>
            <p:ph type="body" sz="half" idx="1"/>
          </p:nvPr>
        </p:nvSpPr>
        <p:spPr>
          <a:xfrm>
            <a:off x="685800" y="1143000"/>
            <a:ext cx="3848100" cy="213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143000"/>
            <a:ext cx="3848100" cy="99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2287588"/>
            <a:ext cx="3848100" cy="993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2E1938-C8CF-0247-A38E-E6A30FE91DD3}" type="datetime1">
              <a:rPr lang="en-US" smtClean="0"/>
              <a:pPr/>
              <a:t>9/28/11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Spring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54DAF-F2CF-7F43-A4C4-E2C9980100D0}" type="datetime1">
              <a:rPr lang="en-US" smtClean="0"/>
              <a:pPr/>
              <a:t>9/28/11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Spring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C22ADC-F210-6D42-BDA7-9E62E77EB091}" type="datetime1">
              <a:rPr lang="en-US" smtClean="0"/>
              <a:pPr/>
              <a:t>9/28/11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Spring 2011 -- Lecture #1</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34811D-A295-6945-90EF-DDD0D8E9AA49}" type="datetime1">
              <a:rPr lang="en-US" smtClean="0"/>
              <a:pPr/>
              <a:t>9/28/11</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US" smtClean="0"/>
              <a:t>Spring 2011 -- Lecture #1</a:t>
            </a:r>
            <a:endParaRPr lang="en-US" dirty="0"/>
          </a:p>
        </p:txBody>
      </p:sp>
      <p:sp>
        <p:nvSpPr>
          <p:cNvPr id="9" name="Slide Number Placeholder 8"/>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643134-902E-884F-AF34-1C1B41A17DD1}" type="datetime1">
              <a:rPr lang="en-US" smtClean="0"/>
              <a:pPr/>
              <a:t>9/28/11</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smtClean="0"/>
              <a:t>Spring 2011 -- Lecture #1</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EEFA44-2E20-554D-B4DC-225ED72351BB}" type="datetime1">
              <a:rPr lang="en-US" smtClean="0"/>
              <a:pPr/>
              <a:t>9/28/11</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smtClean="0"/>
              <a:t>Spring 2011 -- Lecture #1</a:t>
            </a:r>
            <a:endParaRPr lang="en-US"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09D1B5-AAC3-A046-BC7E-D99BD7AA3531}" type="datetime1">
              <a:rPr lang="en-US" smtClean="0"/>
              <a:pPr/>
              <a:t>9/28/11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Spring 2011 -- Lecture #1</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7807DF-0246-0A44-B896-99D1F24A0E15}" type="datetime1">
              <a:rPr lang="en-US" smtClean="0"/>
              <a:pPr/>
              <a:t>9/28/11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Spring 2011 -- Lecture #1</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82E44-4BD5-5E42-AF3A-81498880D760}" type="datetime1">
              <a:rPr lang="en-US" smtClean="0"/>
              <a:pPr/>
              <a:t>9/28/11</a:t>
            </a:fld>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a:t>
            </a:fld>
            <a:endParaRPr lang="en-US"/>
          </a:p>
        </p:txBody>
      </p:sp>
      <p:sp>
        <p:nvSpPr>
          <p:cNvPr id="7" name="Footer Placeholder 7"/>
          <p:cNvSpPr txBox="1">
            <a:spLocks/>
          </p:cNvSpPr>
          <p:nvPr userDrawn="1"/>
        </p:nvSpPr>
        <p:spPr>
          <a:xfrm>
            <a:off x="3276600" y="6356350"/>
            <a:ext cx="2895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smtClean="0"/>
              <a:t>Fall 2011 -- Lecture #12</a:t>
            </a:r>
            <a:r>
              <a:rPr lang="en-US" dirty="0" smtClean="0"/>
              <a:t>	</a:t>
            </a:r>
          </a:p>
          <a:p>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xmlns:p14="http://schemas.microsoft.com/office/powerpoint/2010/main" id="1" dur="indefinite" restart="never" nodeType="tmRoot"/>
      </p:par>
    </p:tnLst>
  </p:timing>
  <p:hf hdr="0"/>
  <p:txStyles>
    <p:titleStyle>
      <a:lvl1pPr algn="ctr" defTabSz="457200" rtl="0" eaLnBrk="1" latinLnBrk="0" hangingPunct="1">
        <a:spcBef>
          <a:spcPct val="0"/>
        </a:spcBef>
        <a:buNone/>
        <a:defRPr sz="4400" kern="1200">
          <a:solidFill>
            <a:srgbClr val="FF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5.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hyperlink" Target="http://www.bbc.co.uk/news/science-environment-12827752"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6275" y="1622425"/>
            <a:ext cx="7772400" cy="1470025"/>
          </a:xfrm>
        </p:spPr>
        <p:txBody>
          <a:bodyPr>
            <a:normAutofit fontScale="90000"/>
          </a:bodyPr>
          <a:lstStyle/>
          <a:p>
            <a:r>
              <a:rPr lang="en-US" dirty="0" smtClean="0"/>
              <a:t>CS 61C: Great Ideas in Computer Architecture </a:t>
            </a:r>
            <a:br>
              <a:rPr lang="en-US" dirty="0" smtClean="0"/>
            </a:br>
            <a:r>
              <a:rPr lang="en-US" dirty="0" smtClean="0"/>
              <a:t/>
            </a:r>
            <a:br>
              <a:rPr lang="en-US" dirty="0" smtClean="0"/>
            </a:br>
            <a:r>
              <a:rPr lang="en-US" i="1" dirty="0" smtClean="0"/>
              <a:t>Lecture 12 – Memory Hierarchy/Direct-Mapped Caches</a:t>
            </a:r>
            <a:br>
              <a:rPr lang="en-US" i="1" dirty="0" smtClean="0"/>
            </a:br>
            <a:endParaRPr lang="en-US" i="1" dirty="0"/>
          </a:p>
        </p:txBody>
      </p:sp>
      <p:sp>
        <p:nvSpPr>
          <p:cNvPr id="3" name="Subtitle 2"/>
          <p:cNvSpPr>
            <a:spLocks noGrp="1"/>
          </p:cNvSpPr>
          <p:nvPr>
            <p:ph type="subTitle" idx="1"/>
          </p:nvPr>
        </p:nvSpPr>
        <p:spPr>
          <a:xfrm>
            <a:off x="1371600" y="3886199"/>
            <a:ext cx="6845300" cy="2243667"/>
          </a:xfrm>
        </p:spPr>
        <p:txBody>
          <a:bodyPr>
            <a:normAutofit fontScale="92500"/>
          </a:bodyPr>
          <a:lstStyle/>
          <a:p>
            <a:r>
              <a:rPr lang="en-US" dirty="0" smtClean="0"/>
              <a:t>Instructors:</a:t>
            </a:r>
          </a:p>
          <a:p>
            <a:r>
              <a:rPr lang="en-US" dirty="0" smtClean="0"/>
              <a:t>Mike Franklin</a:t>
            </a:r>
          </a:p>
          <a:p>
            <a:r>
              <a:rPr lang="en-US" dirty="0" smtClean="0"/>
              <a:t>Dan Garcia</a:t>
            </a:r>
          </a:p>
          <a:p>
            <a:r>
              <a:rPr lang="en-US" dirty="0" smtClean="0"/>
              <a:t>http://inst.eecs.berkeley.edu/~cs61c/fa11</a:t>
            </a:r>
          </a:p>
        </p:txBody>
      </p:sp>
      <p:sp>
        <p:nvSpPr>
          <p:cNvPr id="4" name="Slide Number Placeholder 3"/>
          <p:cNvSpPr>
            <a:spLocks noGrp="1"/>
          </p:cNvSpPr>
          <p:nvPr>
            <p:ph type="sldNum" sz="quarter" idx="12"/>
          </p:nvPr>
        </p:nvSpPr>
        <p:spPr/>
        <p:txBody>
          <a:bodyPr/>
          <a:lstStyle/>
          <a:p>
            <a:fld id="{F4BA2A7E-5181-A840-825F-018EFA86BC7E}" type="slidenum">
              <a:rPr lang="en-US" smtClean="0"/>
              <a:pPr/>
              <a:t>1</a:t>
            </a:fld>
            <a:endParaRPr lang="en-US" dirty="0"/>
          </a:p>
        </p:txBody>
      </p:sp>
    </p:spTree>
    <p:extLst>
      <p:ext uri="{BB962C8B-B14F-4D97-AF65-F5344CB8AC3E}">
        <p14:creationId xmlns:p14="http://schemas.microsoft.com/office/powerpoint/2010/main" val="176469110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4"/>
          <p:cNvGraphicFramePr>
            <a:graphicFrameLocks noGrp="1" noChangeAspect="1"/>
          </p:cNvGraphicFramePr>
          <p:nvPr>
            <p:ph sz="half" idx="4294967295"/>
            <p:extLst>
              <p:ext uri="{D42A27DB-BD31-4B8C-83A1-F6EECF244321}">
                <p14:modId xmlns:p14="http://schemas.microsoft.com/office/powerpoint/2010/main" val="2575205728"/>
              </p:ext>
            </p:extLst>
          </p:nvPr>
        </p:nvGraphicFramePr>
        <p:xfrm>
          <a:off x="-211661" y="1249363"/>
          <a:ext cx="7924800" cy="5272087"/>
        </p:xfrm>
        <a:graphic>
          <a:graphicData uri="http://schemas.openxmlformats.org/presentationml/2006/ole">
            <mc:AlternateContent xmlns:mc="http://schemas.openxmlformats.org/markup-compatibility/2006">
              <mc:Choice xmlns:v="urn:schemas-microsoft-com:vml" Requires="v">
                <p:oleObj spid="_x0000_s1076" name="Chart" r:id="rId3" imgW="6108700" imgH="4064000" progId="MSGraph.Chart.8">
                  <p:embed followColorScheme="full"/>
                </p:oleObj>
              </mc:Choice>
              <mc:Fallback>
                <p:oleObj name="Chart" r:id="rId3" imgW="6108700" imgH="4064000" progId="MSGraph.Chart.8">
                  <p:embed followColorScheme="full"/>
                  <p:pic>
                    <p:nvPicPr>
                      <p:cNvPr id="0" name=""/>
                      <p:cNvPicPr>
                        <a:picLocks noChangeAspect="1" noChangeArrowheads="1"/>
                      </p:cNvPicPr>
                      <p:nvPr/>
                    </p:nvPicPr>
                    <p:blipFill>
                      <a:blip r:embed="rId4"/>
                      <a:srcRect/>
                      <a:stretch>
                        <a:fillRect/>
                      </a:stretch>
                    </p:blipFill>
                    <p:spPr bwMode="auto">
                      <a:xfrm>
                        <a:off x="-211661" y="1249363"/>
                        <a:ext cx="7924800" cy="5272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6"/>
          <p:cNvSpPr>
            <a:spLocks noChangeArrowheads="1"/>
          </p:cNvSpPr>
          <p:nvPr/>
        </p:nvSpPr>
        <p:spPr bwMode="auto">
          <a:xfrm>
            <a:off x="3826939" y="1981200"/>
            <a:ext cx="2114550" cy="454025"/>
          </a:xfrm>
          <a:prstGeom prst="rect">
            <a:avLst/>
          </a:prstGeom>
          <a:noFill/>
          <a:ln w="12700">
            <a:noFill/>
            <a:miter lim="800000"/>
            <a:headEnd/>
            <a:tailEnd/>
          </a:ln>
          <a:effectLst/>
        </p:spPr>
        <p:txBody>
          <a:bodyPr wrap="none" lIns="90488" tIns="44450" rIns="90488" bIns="44450">
            <a:spAutoFit/>
          </a:bodyPr>
          <a:lstStyle/>
          <a:p>
            <a:r>
              <a:rPr lang="en-US" sz="2400">
                <a:solidFill>
                  <a:srgbClr val="FC0128"/>
                </a:solidFill>
              </a:rPr>
              <a:t>“Moore’s Law”</a:t>
            </a:r>
          </a:p>
        </p:txBody>
      </p:sp>
      <p:grpSp>
        <p:nvGrpSpPr>
          <p:cNvPr id="12" name="Group 10"/>
          <p:cNvGrpSpPr>
            <a:grpSpLocks/>
          </p:cNvGrpSpPr>
          <p:nvPr/>
        </p:nvGrpSpPr>
        <p:grpSpPr bwMode="auto">
          <a:xfrm>
            <a:off x="6900331" y="4114802"/>
            <a:ext cx="2039937" cy="1197137"/>
            <a:chOff x="4575" y="2606"/>
            <a:chExt cx="1285" cy="586"/>
          </a:xfrm>
        </p:grpSpPr>
        <p:sp>
          <p:nvSpPr>
            <p:cNvPr id="13" name="Rectangle 11"/>
            <p:cNvSpPr>
              <a:spLocks noChangeArrowheads="1"/>
            </p:cNvSpPr>
            <p:nvPr/>
          </p:nvSpPr>
          <p:spPr bwMode="auto">
            <a:xfrm>
              <a:off x="4913" y="2606"/>
              <a:ext cx="947" cy="586"/>
            </a:xfrm>
            <a:prstGeom prst="rect">
              <a:avLst/>
            </a:prstGeom>
            <a:noFill/>
            <a:ln w="12700">
              <a:solidFill>
                <a:schemeClr val="tx1"/>
              </a:solidFill>
              <a:miter lim="800000"/>
              <a:headEnd/>
              <a:tailEnd w="med" len="lg"/>
            </a:ln>
            <a:effectLst/>
          </p:spPr>
          <p:txBody>
            <a:bodyPr wrap="square" lIns="90488" tIns="44450" rIns="90488" bIns="44450">
              <a:spAutoFit/>
            </a:bodyPr>
            <a:lstStyle/>
            <a:p>
              <a:pPr algn="ctr"/>
              <a:r>
                <a:rPr lang="en-US" sz="2400" dirty="0">
                  <a:solidFill>
                    <a:schemeClr val="tx1"/>
                  </a:solidFill>
                </a:rPr>
                <a:t>DRAM</a:t>
              </a:r>
            </a:p>
            <a:p>
              <a:pPr algn="ctr"/>
              <a:r>
                <a:rPr lang="en-US" sz="2400" dirty="0">
                  <a:solidFill>
                    <a:schemeClr val="tx1"/>
                  </a:solidFill>
                </a:rPr>
                <a:t>7%/year</a:t>
              </a:r>
            </a:p>
            <a:p>
              <a:pPr algn="ctr"/>
              <a:r>
                <a:rPr lang="en-US" sz="2400" dirty="0">
                  <a:solidFill>
                    <a:schemeClr val="tx1"/>
                  </a:solidFill>
                </a:rPr>
                <a:t>(2X/10yrs)</a:t>
              </a:r>
            </a:p>
          </p:txBody>
        </p:sp>
        <p:cxnSp>
          <p:nvCxnSpPr>
            <p:cNvPr id="14" name="AutoShape 12"/>
            <p:cNvCxnSpPr>
              <a:cxnSpLocks noChangeShapeType="1"/>
            </p:cNvCxnSpPr>
            <p:nvPr/>
          </p:nvCxnSpPr>
          <p:spPr bwMode="auto">
            <a:xfrm rot="10800000">
              <a:off x="4575" y="2739"/>
              <a:ext cx="338" cy="149"/>
            </a:xfrm>
            <a:prstGeom prst="curvedConnector3">
              <a:avLst>
                <a:gd name="adj1" fmla="val 82154"/>
              </a:avLst>
            </a:prstGeom>
            <a:noFill/>
            <a:ln w="12700">
              <a:solidFill>
                <a:schemeClr val="accent1"/>
              </a:solidFill>
              <a:round/>
              <a:headEnd/>
              <a:tailEnd type="triangle" w="med" len="lg"/>
            </a:ln>
            <a:effectLst/>
          </p:spPr>
        </p:cxnSp>
      </p:grpSp>
      <p:sp>
        <p:nvSpPr>
          <p:cNvPr id="15" name="Line 13"/>
          <p:cNvSpPr>
            <a:spLocks noChangeShapeType="1"/>
          </p:cNvSpPr>
          <p:nvPr/>
        </p:nvSpPr>
        <p:spPr bwMode="auto">
          <a:xfrm flipH="1">
            <a:off x="5774272" y="2514600"/>
            <a:ext cx="33867" cy="1871133"/>
          </a:xfrm>
          <a:prstGeom prst="line">
            <a:avLst/>
          </a:prstGeom>
          <a:noFill/>
          <a:ln w="25400">
            <a:solidFill>
              <a:srgbClr val="FC0128"/>
            </a:solidFill>
            <a:round/>
            <a:headEnd type="triangle" w="med" len="med"/>
            <a:tailEnd type="triangle" w="med" len="med"/>
          </a:ln>
          <a:effectLst/>
        </p:spPr>
        <p:txBody>
          <a:bodyPr wrap="none" anchor="ctr"/>
          <a:lstStyle/>
          <a:p>
            <a:endParaRPr lang="en-US"/>
          </a:p>
        </p:txBody>
      </p:sp>
      <p:sp>
        <p:nvSpPr>
          <p:cNvPr id="16" name="Rectangle 14"/>
          <p:cNvSpPr>
            <a:spLocks noChangeArrowheads="1"/>
          </p:cNvSpPr>
          <p:nvPr/>
        </p:nvSpPr>
        <p:spPr bwMode="auto">
          <a:xfrm>
            <a:off x="5808139" y="2819400"/>
            <a:ext cx="2757488" cy="1184275"/>
          </a:xfrm>
          <a:prstGeom prst="rect">
            <a:avLst/>
          </a:prstGeom>
          <a:noFill/>
          <a:ln w="12700">
            <a:noFill/>
            <a:miter lim="800000"/>
            <a:headEnd/>
            <a:tailEnd/>
          </a:ln>
          <a:effectLst/>
        </p:spPr>
        <p:txBody>
          <a:bodyPr wrap="none" lIns="90488" tIns="44450" rIns="90488" bIns="44450">
            <a:spAutoFit/>
          </a:bodyPr>
          <a:lstStyle/>
          <a:p>
            <a:r>
              <a:rPr lang="en-US" sz="2400"/>
              <a:t>Processor-Memory</a:t>
            </a:r>
          </a:p>
          <a:p>
            <a:r>
              <a:rPr lang="en-US" sz="2400"/>
              <a:t>Performance Gap</a:t>
            </a:r>
            <a:br>
              <a:rPr lang="en-US" sz="2400"/>
            </a:br>
            <a:r>
              <a:rPr lang="en-US" sz="2400"/>
              <a:t>(grows 50%/year)</a:t>
            </a:r>
          </a:p>
        </p:txBody>
      </p:sp>
      <p:sp>
        <p:nvSpPr>
          <p:cNvPr id="2" name="Title 1"/>
          <p:cNvSpPr>
            <a:spLocks noGrp="1"/>
          </p:cNvSpPr>
          <p:nvPr>
            <p:ph type="title"/>
          </p:nvPr>
        </p:nvSpPr>
        <p:spPr>
          <a:xfrm>
            <a:off x="0" y="0"/>
            <a:ext cx="9017000" cy="1143000"/>
          </a:xfrm>
        </p:spPr>
        <p:txBody>
          <a:bodyPr>
            <a:normAutofit/>
          </a:bodyPr>
          <a:lstStyle/>
          <a:p>
            <a:r>
              <a:rPr lang="en-US" dirty="0" err="1" smtClean="0"/>
              <a:t>Motivation:Processor-Memory</a:t>
            </a:r>
            <a:r>
              <a:rPr lang="en-US" dirty="0" smtClean="0"/>
              <a:t> Gap</a:t>
            </a:r>
            <a:endParaRPr lang="en-US" dirty="0"/>
          </a:p>
        </p:txBody>
      </p:sp>
      <p:sp>
        <p:nvSpPr>
          <p:cNvPr id="4" name="Date Placeholder 3"/>
          <p:cNvSpPr>
            <a:spLocks noGrp="1"/>
          </p:cNvSpPr>
          <p:nvPr>
            <p:ph type="dt" sz="half" idx="10"/>
          </p:nvPr>
        </p:nvSpPr>
        <p:spPr/>
        <p:txBody>
          <a:bodyPr/>
          <a:lstStyle/>
          <a:p>
            <a:fld id="{337F9504-3075-1340-A856-156F9FF43E6E}" type="datetime1">
              <a:rPr lang="en-US" smtClean="0"/>
              <a:t>9/28/11</a:t>
            </a:fld>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10</a:t>
            </a:fld>
            <a:endParaRPr lang="en-US"/>
          </a:p>
        </p:txBody>
      </p:sp>
      <p:grpSp>
        <p:nvGrpSpPr>
          <p:cNvPr id="9" name="Group 7"/>
          <p:cNvGrpSpPr>
            <a:grpSpLocks/>
          </p:cNvGrpSpPr>
          <p:nvPr/>
        </p:nvGrpSpPr>
        <p:grpSpPr bwMode="auto">
          <a:xfrm>
            <a:off x="7211483" y="762000"/>
            <a:ext cx="1890712" cy="1196975"/>
            <a:chOff x="4652" y="816"/>
            <a:chExt cx="1191" cy="754"/>
          </a:xfrm>
        </p:grpSpPr>
        <p:sp>
          <p:nvSpPr>
            <p:cNvPr id="10" name="Rectangle 8"/>
            <p:cNvSpPr>
              <a:spLocks noChangeArrowheads="1"/>
            </p:cNvSpPr>
            <p:nvPr/>
          </p:nvSpPr>
          <p:spPr bwMode="auto">
            <a:xfrm>
              <a:off x="4811" y="816"/>
              <a:ext cx="1032" cy="754"/>
            </a:xfrm>
            <a:prstGeom prst="rect">
              <a:avLst/>
            </a:prstGeom>
            <a:noFill/>
            <a:ln w="12700">
              <a:noFill/>
              <a:miter lim="800000"/>
              <a:headEnd/>
              <a:tailEnd/>
            </a:ln>
            <a:effectLst/>
          </p:spPr>
          <p:txBody>
            <a:bodyPr lIns="90488" tIns="44450" rIns="90488" bIns="44450">
              <a:spAutoFit/>
            </a:bodyPr>
            <a:lstStyle/>
            <a:p>
              <a:pPr algn="ctr"/>
              <a:r>
                <a:rPr lang="en-US" sz="2400" dirty="0">
                  <a:solidFill>
                    <a:schemeClr val="tx1"/>
                  </a:solidFill>
                </a:rPr>
                <a:t>µProc</a:t>
              </a:r>
            </a:p>
            <a:p>
              <a:pPr algn="ctr"/>
              <a:r>
                <a:rPr lang="en-US" sz="2400" dirty="0">
                  <a:solidFill>
                    <a:schemeClr val="tx1"/>
                  </a:solidFill>
                </a:rPr>
                <a:t>55%/year</a:t>
              </a:r>
            </a:p>
            <a:p>
              <a:pPr algn="ctr"/>
              <a:r>
                <a:rPr lang="en-US" sz="2400" dirty="0">
                  <a:solidFill>
                    <a:schemeClr val="tx1"/>
                  </a:solidFill>
                </a:rPr>
                <a:t>(2X/1.5yr)</a:t>
              </a:r>
            </a:p>
          </p:txBody>
        </p:sp>
        <p:cxnSp>
          <p:nvCxnSpPr>
            <p:cNvPr id="11" name="AutoShape 9"/>
            <p:cNvCxnSpPr>
              <a:cxnSpLocks noChangeShapeType="1"/>
              <a:stCxn id="10" idx="1"/>
            </p:cNvCxnSpPr>
            <p:nvPr/>
          </p:nvCxnSpPr>
          <p:spPr bwMode="auto">
            <a:xfrm rot="10800000" flipV="1">
              <a:off x="4652" y="1193"/>
              <a:ext cx="159" cy="131"/>
            </a:xfrm>
            <a:prstGeom prst="curvedConnector3">
              <a:avLst>
                <a:gd name="adj1" fmla="val 50000"/>
              </a:avLst>
            </a:prstGeom>
            <a:noFill/>
            <a:ln w="12700">
              <a:solidFill>
                <a:schemeClr val="accent1"/>
              </a:solidFill>
              <a:round/>
              <a:headEnd/>
              <a:tailEnd type="triangle" w="med" len="med"/>
            </a:ln>
            <a:effectLst/>
          </p:spPr>
        </p:cxnSp>
      </p:grpSp>
      <p:sp>
        <p:nvSpPr>
          <p:cNvPr id="3" name="Rectangle 2"/>
          <p:cNvSpPr/>
          <p:nvPr/>
        </p:nvSpPr>
        <p:spPr>
          <a:xfrm>
            <a:off x="1384300" y="908735"/>
            <a:ext cx="4572000" cy="646331"/>
          </a:xfrm>
          <a:prstGeom prst="rect">
            <a:avLst/>
          </a:prstGeom>
        </p:spPr>
        <p:txBody>
          <a:bodyPr>
            <a:spAutoFit/>
          </a:bodyPr>
          <a:lstStyle/>
          <a:p>
            <a:r>
              <a:rPr lang="en-US" dirty="0">
                <a:ea typeface="ＭＳ Ｐゴシック" pitchFamily="34" charset="-128"/>
              </a:rPr>
              <a:t>1989 first Intel CPU with cache on chip</a:t>
            </a:r>
          </a:p>
          <a:p>
            <a:r>
              <a:rPr lang="en-US" dirty="0">
                <a:ea typeface="ＭＳ Ｐゴシック" pitchFamily="34" charset="-128"/>
              </a:rPr>
              <a:t>1998 Pentium III has two cache levels on chip</a:t>
            </a:r>
          </a:p>
        </p:txBody>
      </p:sp>
    </p:spTree>
    <p:extLst>
      <p:ext uri="{BB962C8B-B14F-4D97-AF65-F5344CB8AC3E}">
        <p14:creationId xmlns:p14="http://schemas.microsoft.com/office/powerpoint/2010/main" val="3901282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4674" name="Rectangle 2"/>
          <p:cNvSpPr>
            <a:spLocks noGrp="1" noChangeArrowheads="1"/>
          </p:cNvSpPr>
          <p:nvPr>
            <p:ph type="title"/>
          </p:nvPr>
        </p:nvSpPr>
        <p:spPr/>
        <p:txBody>
          <a:bodyPr/>
          <a:lstStyle/>
          <a:p>
            <a:r>
              <a:rPr lang="en-US" smtClean="0"/>
              <a:t>Memory Hierarchy</a:t>
            </a:r>
            <a:endParaRPr lang="en-US"/>
          </a:p>
        </p:txBody>
      </p:sp>
      <p:sp>
        <p:nvSpPr>
          <p:cNvPr id="2844675" name="Rectangle 3"/>
          <p:cNvSpPr>
            <a:spLocks noGrp="1" noChangeArrowheads="1"/>
          </p:cNvSpPr>
          <p:nvPr>
            <p:ph type="body" idx="1"/>
          </p:nvPr>
        </p:nvSpPr>
        <p:spPr/>
        <p:txBody>
          <a:bodyPr>
            <a:normAutofit lnSpcReduction="10000"/>
          </a:bodyPr>
          <a:lstStyle/>
          <a:p>
            <a:r>
              <a:rPr lang="en-US" dirty="0" smtClean="0"/>
              <a:t>If level closer to Processor, it is:</a:t>
            </a:r>
          </a:p>
          <a:p>
            <a:pPr lvl="1"/>
            <a:r>
              <a:rPr lang="en-US" dirty="0" smtClean="0"/>
              <a:t>Smaller</a:t>
            </a:r>
          </a:p>
          <a:p>
            <a:pPr lvl="1"/>
            <a:r>
              <a:rPr lang="en-US" dirty="0" smtClean="0"/>
              <a:t>Faster</a:t>
            </a:r>
          </a:p>
          <a:p>
            <a:pPr lvl="1"/>
            <a:r>
              <a:rPr lang="en-US" dirty="0" smtClean="0"/>
              <a:t>More expensive</a:t>
            </a:r>
          </a:p>
          <a:p>
            <a:pPr lvl="1"/>
            <a:r>
              <a:rPr lang="en-US" dirty="0" smtClean="0"/>
              <a:t>Retains a subset of the data from the lower levels (e.g., contains most recently used data)</a:t>
            </a:r>
          </a:p>
          <a:p>
            <a:r>
              <a:rPr lang="en-US" dirty="0" smtClean="0"/>
              <a:t>Processor accesses data out of highest levels</a:t>
            </a:r>
          </a:p>
          <a:p>
            <a:r>
              <a:rPr lang="en-US" dirty="0" smtClean="0"/>
              <a:t>Lowest Level (usually disk) contains all available data (does it go beyond the disk?)</a:t>
            </a:r>
          </a:p>
        </p:txBody>
      </p:sp>
      <p:sp>
        <p:nvSpPr>
          <p:cNvPr id="4" name="Date Placeholder 3"/>
          <p:cNvSpPr>
            <a:spLocks noGrp="1"/>
          </p:cNvSpPr>
          <p:nvPr>
            <p:ph type="dt" sz="half" idx="10"/>
          </p:nvPr>
        </p:nvSpPr>
        <p:spPr/>
        <p:txBody>
          <a:bodyPr/>
          <a:lstStyle/>
          <a:p>
            <a:fld id="{05692DE1-8B3B-C040-AC08-793AA550A418}" type="datetime1">
              <a:rPr lang="en-US" smtClean="0"/>
              <a:t>9/28/11</a:t>
            </a:fld>
            <a:endParaRPr lang="en-US"/>
          </a:p>
        </p:txBody>
      </p:sp>
      <p:sp>
        <p:nvSpPr>
          <p:cNvPr id="5" name="Slide Number Placeholder 4"/>
          <p:cNvSpPr>
            <a:spLocks noGrp="1"/>
          </p:cNvSpPr>
          <p:nvPr>
            <p:ph type="sldNum" sz="quarter" idx="12"/>
          </p:nvPr>
        </p:nvSpPr>
        <p:spPr/>
        <p:txBody>
          <a:bodyPr/>
          <a:lstStyle/>
          <a:p>
            <a:fld id="{3CC63E4C-4642-794D-A2FD-70F6B81535F5}" type="slidenum">
              <a:rPr lang="en-US" smtClean="0"/>
              <a:pPr/>
              <a:t>11</a:t>
            </a:fld>
            <a:endParaRPr lang="en-US"/>
          </a:p>
        </p:txBody>
      </p:sp>
    </p:spTree>
    <p:extLst>
      <p:ext uri="{BB962C8B-B14F-4D97-AF65-F5344CB8AC3E}">
        <p14:creationId xmlns:p14="http://schemas.microsoft.com/office/powerpoint/2010/main" val="3803710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7874" name="Rectangle 2"/>
          <p:cNvSpPr>
            <a:spLocks noChangeArrowheads="1"/>
          </p:cNvSpPr>
          <p:nvPr/>
        </p:nvSpPr>
        <p:spPr bwMode="auto">
          <a:xfrm>
            <a:off x="761997" y="3043233"/>
            <a:ext cx="4953000" cy="2209800"/>
          </a:xfrm>
          <a:prstGeom prst="rect">
            <a:avLst/>
          </a:prstGeom>
          <a:solidFill>
            <a:schemeClr val="bg1"/>
          </a:solidFill>
          <a:ln w="38100">
            <a:solidFill>
              <a:schemeClr val="accent2"/>
            </a:solidFill>
            <a:prstDash val="sysDot"/>
            <a:miter lim="800000"/>
            <a:headEnd/>
            <a:tailEnd/>
          </a:ln>
          <a:effectLst/>
        </p:spPr>
        <p:txBody>
          <a:bodyPr wrap="none" anchor="ctr"/>
          <a:lstStyle/>
          <a:p>
            <a:endParaRPr lang="en-US"/>
          </a:p>
        </p:txBody>
      </p:sp>
      <p:sp>
        <p:nvSpPr>
          <p:cNvPr id="1487875" name="Rectangle 3" descr="10%"/>
          <p:cNvSpPr>
            <a:spLocks noChangeArrowheads="1"/>
          </p:cNvSpPr>
          <p:nvPr/>
        </p:nvSpPr>
        <p:spPr bwMode="auto">
          <a:xfrm>
            <a:off x="4486272" y="3881433"/>
            <a:ext cx="931863" cy="1095375"/>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lIns="90488" tIns="44450" rIns="90488" bIns="44450">
            <a:spAutoFit/>
          </a:bodyPr>
          <a:lstStyle/>
          <a:p>
            <a:pPr algn="ctr"/>
            <a:r>
              <a:rPr lang="en-US" sz="1600">
                <a:solidFill>
                  <a:srgbClr val="000000"/>
                </a:solidFill>
              </a:rPr>
              <a:t>Second</a:t>
            </a:r>
          </a:p>
          <a:p>
            <a:pPr algn="ctr"/>
            <a:r>
              <a:rPr lang="en-US" sz="1600">
                <a:solidFill>
                  <a:srgbClr val="000000"/>
                </a:solidFill>
              </a:rPr>
              <a:t>Level</a:t>
            </a:r>
          </a:p>
          <a:p>
            <a:pPr algn="ctr"/>
            <a:r>
              <a:rPr lang="en-US" sz="1600">
                <a:solidFill>
                  <a:srgbClr val="000000"/>
                </a:solidFill>
              </a:rPr>
              <a:t>Cache</a:t>
            </a:r>
          </a:p>
          <a:p>
            <a:pPr algn="ctr"/>
            <a:r>
              <a:rPr lang="en-US" sz="1600">
                <a:solidFill>
                  <a:srgbClr val="000000"/>
                </a:solidFill>
              </a:rPr>
              <a:t>(SRAM)</a:t>
            </a:r>
          </a:p>
        </p:txBody>
      </p:sp>
      <p:sp>
        <p:nvSpPr>
          <p:cNvPr id="1487876" name="Rectangle 4" descr="10%"/>
          <p:cNvSpPr>
            <a:spLocks noChangeArrowheads="1"/>
          </p:cNvSpPr>
          <p:nvPr/>
        </p:nvSpPr>
        <p:spPr bwMode="auto">
          <a:xfrm>
            <a:off x="2666997" y="4567233"/>
            <a:ext cx="228600" cy="609600"/>
          </a:xfrm>
          <a:prstGeom prst="rect">
            <a:avLst/>
          </a:prstGeom>
          <a:pattFill prst="pct10">
            <a:fgClr>
              <a:srgbClr val="0000B6"/>
            </a:fgClr>
            <a:bgClr>
              <a:srgbClr val="FFFFFF"/>
            </a:bgClr>
          </a:pattFill>
          <a:ln w="25400">
            <a:solidFill>
              <a:schemeClr val="tx1"/>
            </a:solidFill>
            <a:miter lim="800000"/>
            <a:headEnd/>
            <a:tailEnd/>
          </a:ln>
          <a:effectLst/>
        </p:spPr>
        <p:txBody>
          <a:bodyPr wrap="none" anchor="ctr"/>
          <a:lstStyle/>
          <a:p>
            <a:endParaRPr lang="en-US"/>
          </a:p>
        </p:txBody>
      </p:sp>
      <p:sp>
        <p:nvSpPr>
          <p:cNvPr id="1487877" name="Rectangle 5"/>
          <p:cNvSpPr>
            <a:spLocks noGrp="1" noChangeArrowheads="1"/>
          </p:cNvSpPr>
          <p:nvPr>
            <p:ph type="title"/>
          </p:nvPr>
        </p:nvSpPr>
        <p:spPr/>
        <p:txBody>
          <a:bodyPr>
            <a:normAutofit/>
          </a:bodyPr>
          <a:lstStyle/>
          <a:p>
            <a:r>
              <a:rPr lang="en-US" dirty="0" smtClean="0"/>
              <a:t>Typical </a:t>
            </a:r>
            <a:r>
              <a:rPr lang="en-US" dirty="0"/>
              <a:t>Memory Hierarchy</a:t>
            </a:r>
          </a:p>
        </p:txBody>
      </p:sp>
      <p:sp>
        <p:nvSpPr>
          <p:cNvPr id="31" name="Content Placeholder 30"/>
          <p:cNvSpPr>
            <a:spLocks noGrp="1"/>
          </p:cNvSpPr>
          <p:nvPr>
            <p:ph idx="1"/>
          </p:nvPr>
        </p:nvSpPr>
        <p:spPr>
          <a:xfrm>
            <a:off x="457200" y="1600201"/>
            <a:ext cx="8229600" cy="1193800"/>
          </a:xfrm>
        </p:spPr>
        <p:txBody>
          <a:bodyPr>
            <a:normAutofit fontScale="85000" lnSpcReduction="20000"/>
          </a:bodyPr>
          <a:lstStyle/>
          <a:p>
            <a:pPr>
              <a:buClr>
                <a:schemeClr val="tx1"/>
              </a:buClr>
            </a:pPr>
            <a:r>
              <a:rPr lang="en-US" dirty="0" smtClean="0">
                <a:solidFill>
                  <a:srgbClr val="FF0000"/>
                </a:solidFill>
              </a:rPr>
              <a:t>The Trick: </a:t>
            </a:r>
            <a:r>
              <a:rPr lang="en-US" dirty="0" smtClean="0"/>
              <a:t>present processor with as much memory as is available in the </a:t>
            </a:r>
            <a:r>
              <a:rPr lang="en-US" i="1" dirty="0" smtClean="0"/>
              <a:t>cheapest</a:t>
            </a:r>
            <a:r>
              <a:rPr lang="en-US" dirty="0" smtClean="0"/>
              <a:t> technology at the speed offered by the </a:t>
            </a:r>
            <a:r>
              <a:rPr lang="en-US" i="1" dirty="0" smtClean="0"/>
              <a:t>fastest</a:t>
            </a:r>
            <a:r>
              <a:rPr lang="en-US" dirty="0" smtClean="0"/>
              <a:t> technology</a:t>
            </a:r>
          </a:p>
          <a:p>
            <a:endParaRPr lang="en-US" dirty="0"/>
          </a:p>
        </p:txBody>
      </p:sp>
      <p:sp>
        <p:nvSpPr>
          <p:cNvPr id="1487878" name="Rectangle 6"/>
          <p:cNvSpPr>
            <a:spLocks noChangeArrowheads="1"/>
          </p:cNvSpPr>
          <p:nvPr/>
        </p:nvSpPr>
        <p:spPr bwMode="auto">
          <a:xfrm>
            <a:off x="990597" y="3348033"/>
            <a:ext cx="2716213" cy="242888"/>
          </a:xfrm>
          <a:prstGeom prst="rect">
            <a:avLst/>
          </a:prstGeom>
          <a:noFill/>
          <a:ln w="25400">
            <a:solidFill>
              <a:schemeClr val="tx1"/>
            </a:solidFill>
            <a:miter lim="800000"/>
            <a:headEnd/>
            <a:tailEnd/>
          </a:ln>
          <a:effectLst/>
        </p:spPr>
        <p:txBody>
          <a:bodyPr wrap="none" anchor="ctr"/>
          <a:lstStyle/>
          <a:p>
            <a:endParaRPr lang="en-US"/>
          </a:p>
        </p:txBody>
      </p:sp>
      <p:sp>
        <p:nvSpPr>
          <p:cNvPr id="1487879" name="Rectangle 7"/>
          <p:cNvSpPr>
            <a:spLocks noChangeArrowheads="1"/>
          </p:cNvSpPr>
          <p:nvPr/>
        </p:nvSpPr>
        <p:spPr bwMode="auto">
          <a:xfrm>
            <a:off x="1904997" y="3271833"/>
            <a:ext cx="835025" cy="333375"/>
          </a:xfrm>
          <a:prstGeom prst="rect">
            <a:avLst/>
          </a:prstGeom>
          <a:noFill/>
          <a:ln w="12700">
            <a:noFill/>
            <a:miter lim="800000"/>
            <a:headEnd/>
            <a:tailEnd/>
          </a:ln>
          <a:effectLst/>
        </p:spPr>
        <p:txBody>
          <a:bodyPr wrap="none" lIns="90488" tIns="44450" rIns="90488" bIns="44450">
            <a:spAutoFit/>
          </a:bodyPr>
          <a:lstStyle/>
          <a:p>
            <a:r>
              <a:rPr lang="en-US" sz="1600">
                <a:solidFill>
                  <a:schemeClr val="tx1"/>
                </a:solidFill>
              </a:rPr>
              <a:t>Control</a:t>
            </a:r>
          </a:p>
        </p:txBody>
      </p:sp>
      <p:sp>
        <p:nvSpPr>
          <p:cNvPr id="1487880" name="Rectangle 8"/>
          <p:cNvSpPr>
            <a:spLocks noChangeArrowheads="1"/>
          </p:cNvSpPr>
          <p:nvPr/>
        </p:nvSpPr>
        <p:spPr bwMode="auto">
          <a:xfrm>
            <a:off x="941385" y="3805233"/>
            <a:ext cx="1422400" cy="1347788"/>
          </a:xfrm>
          <a:prstGeom prst="rect">
            <a:avLst/>
          </a:prstGeom>
          <a:noFill/>
          <a:ln w="25400">
            <a:solidFill>
              <a:schemeClr val="tx1"/>
            </a:solidFill>
            <a:miter lim="800000"/>
            <a:headEnd/>
            <a:tailEnd/>
          </a:ln>
          <a:effectLst/>
        </p:spPr>
        <p:txBody>
          <a:bodyPr wrap="none" anchor="ctr"/>
          <a:lstStyle/>
          <a:p>
            <a:endParaRPr lang="en-US"/>
          </a:p>
        </p:txBody>
      </p:sp>
      <p:sp>
        <p:nvSpPr>
          <p:cNvPr id="1487881" name="Rectangle 9"/>
          <p:cNvSpPr>
            <a:spLocks noChangeArrowheads="1"/>
          </p:cNvSpPr>
          <p:nvPr/>
        </p:nvSpPr>
        <p:spPr bwMode="auto">
          <a:xfrm>
            <a:off x="990597" y="4338633"/>
            <a:ext cx="1004888" cy="333375"/>
          </a:xfrm>
          <a:prstGeom prst="rect">
            <a:avLst/>
          </a:prstGeom>
          <a:noFill/>
          <a:ln w="12700">
            <a:noFill/>
            <a:miter lim="800000"/>
            <a:headEnd/>
            <a:tailEnd/>
          </a:ln>
          <a:effectLst/>
        </p:spPr>
        <p:txBody>
          <a:bodyPr wrap="none" lIns="90488" tIns="44450" rIns="90488" bIns="44450">
            <a:spAutoFit/>
          </a:bodyPr>
          <a:lstStyle/>
          <a:p>
            <a:r>
              <a:rPr lang="en-US" sz="1600">
                <a:solidFill>
                  <a:schemeClr val="tx1"/>
                </a:solidFill>
              </a:rPr>
              <a:t>Datapath</a:t>
            </a:r>
          </a:p>
        </p:txBody>
      </p:sp>
      <p:sp>
        <p:nvSpPr>
          <p:cNvPr id="1487882" name="Rectangle 10"/>
          <p:cNvSpPr>
            <a:spLocks noChangeArrowheads="1"/>
          </p:cNvSpPr>
          <p:nvPr/>
        </p:nvSpPr>
        <p:spPr bwMode="auto">
          <a:xfrm>
            <a:off x="7619997" y="2814633"/>
            <a:ext cx="1117600" cy="2432050"/>
          </a:xfrm>
          <a:prstGeom prst="rect">
            <a:avLst/>
          </a:prstGeom>
          <a:noFill/>
          <a:ln w="25400">
            <a:solidFill>
              <a:schemeClr val="tx1"/>
            </a:solidFill>
            <a:miter lim="800000"/>
            <a:headEnd/>
            <a:tailEnd/>
          </a:ln>
          <a:effectLst/>
        </p:spPr>
        <p:txBody>
          <a:bodyPr wrap="none" anchor="ctr"/>
          <a:lstStyle/>
          <a:p>
            <a:endParaRPr lang="en-US"/>
          </a:p>
        </p:txBody>
      </p:sp>
      <p:sp>
        <p:nvSpPr>
          <p:cNvPr id="1487883" name="Rectangle 11"/>
          <p:cNvSpPr>
            <a:spLocks noChangeArrowheads="1"/>
          </p:cNvSpPr>
          <p:nvPr/>
        </p:nvSpPr>
        <p:spPr bwMode="auto">
          <a:xfrm>
            <a:off x="7641090" y="3805233"/>
            <a:ext cx="1054777" cy="1074653"/>
          </a:xfrm>
          <a:prstGeom prst="rect">
            <a:avLst/>
          </a:prstGeom>
          <a:noFill/>
          <a:ln w="12700">
            <a:noFill/>
            <a:miter lim="800000"/>
            <a:headEnd/>
            <a:tailEnd/>
          </a:ln>
          <a:effectLst/>
        </p:spPr>
        <p:txBody>
          <a:bodyPr wrap="square" lIns="90488" tIns="44450" rIns="90488" bIns="44450">
            <a:spAutoFit/>
          </a:bodyPr>
          <a:lstStyle/>
          <a:p>
            <a:pPr algn="ctr"/>
            <a:r>
              <a:rPr lang="en-US" sz="1600" dirty="0">
                <a:solidFill>
                  <a:schemeClr val="tx1"/>
                </a:solidFill>
              </a:rPr>
              <a:t>Secondary</a:t>
            </a:r>
          </a:p>
          <a:p>
            <a:pPr algn="ctr"/>
            <a:r>
              <a:rPr lang="en-US" sz="1600" dirty="0">
                <a:solidFill>
                  <a:schemeClr val="tx1"/>
                </a:solidFill>
              </a:rPr>
              <a:t>Memory</a:t>
            </a:r>
          </a:p>
          <a:p>
            <a:pPr algn="ctr"/>
            <a:r>
              <a:rPr lang="en-US" sz="1600" dirty="0">
                <a:solidFill>
                  <a:schemeClr val="tx1"/>
                </a:solidFill>
              </a:rPr>
              <a:t>(</a:t>
            </a:r>
            <a:r>
              <a:rPr lang="en-US" sz="1600" dirty="0" smtClean="0">
                <a:solidFill>
                  <a:schemeClr val="tx1"/>
                </a:solidFill>
              </a:rPr>
              <a:t>Disk</a:t>
            </a:r>
          </a:p>
          <a:p>
            <a:pPr algn="ctr"/>
            <a:r>
              <a:rPr lang="en-US" sz="1600" dirty="0" smtClean="0"/>
              <a:t>Or </a:t>
            </a:r>
            <a:r>
              <a:rPr lang="en-US" sz="1600" dirty="0" smtClean="0">
                <a:solidFill>
                  <a:schemeClr val="tx1"/>
                </a:solidFill>
              </a:rPr>
              <a:t>Flash)</a:t>
            </a:r>
            <a:endParaRPr lang="en-US" sz="1600" dirty="0">
              <a:solidFill>
                <a:schemeClr val="tx1"/>
              </a:solidFill>
            </a:endParaRPr>
          </a:p>
        </p:txBody>
      </p:sp>
      <p:sp>
        <p:nvSpPr>
          <p:cNvPr id="1487884" name="Rectangle 12"/>
          <p:cNvSpPr>
            <a:spLocks noChangeArrowheads="1"/>
          </p:cNvSpPr>
          <p:nvPr/>
        </p:nvSpPr>
        <p:spPr bwMode="auto">
          <a:xfrm>
            <a:off x="788985" y="3043233"/>
            <a:ext cx="3249612" cy="2219325"/>
          </a:xfrm>
          <a:prstGeom prst="rect">
            <a:avLst/>
          </a:prstGeom>
          <a:noFill/>
          <a:ln w="25400">
            <a:solidFill>
              <a:schemeClr val="tx1"/>
            </a:solidFill>
            <a:miter lim="800000"/>
            <a:headEnd/>
            <a:tailEnd/>
          </a:ln>
          <a:effectLst/>
        </p:spPr>
        <p:txBody>
          <a:bodyPr wrap="none" anchor="ctr"/>
          <a:lstStyle/>
          <a:p>
            <a:endParaRPr lang="en-US"/>
          </a:p>
        </p:txBody>
      </p:sp>
      <p:sp>
        <p:nvSpPr>
          <p:cNvPr id="1487885" name="Rectangle 13"/>
          <p:cNvSpPr>
            <a:spLocks noChangeArrowheads="1"/>
          </p:cNvSpPr>
          <p:nvPr/>
        </p:nvSpPr>
        <p:spPr bwMode="auto">
          <a:xfrm>
            <a:off x="1371597" y="2967033"/>
            <a:ext cx="2144713" cy="333375"/>
          </a:xfrm>
          <a:prstGeom prst="rect">
            <a:avLst/>
          </a:prstGeom>
          <a:noFill/>
          <a:ln w="12700">
            <a:noFill/>
            <a:miter lim="800000"/>
            <a:headEnd/>
            <a:tailEnd/>
          </a:ln>
          <a:effectLst/>
        </p:spPr>
        <p:txBody>
          <a:bodyPr wrap="none" lIns="90488" tIns="44450" rIns="90488" bIns="44450">
            <a:spAutoFit/>
          </a:bodyPr>
          <a:lstStyle/>
          <a:p>
            <a:r>
              <a:rPr lang="en-US" sz="1600">
                <a:solidFill>
                  <a:schemeClr val="tx1"/>
                </a:solidFill>
              </a:rPr>
              <a:t>On-Chip Components</a:t>
            </a:r>
          </a:p>
        </p:txBody>
      </p:sp>
      <p:sp>
        <p:nvSpPr>
          <p:cNvPr id="1487886" name="Line 14"/>
          <p:cNvSpPr>
            <a:spLocks noChangeShapeType="1"/>
          </p:cNvSpPr>
          <p:nvPr/>
        </p:nvSpPr>
        <p:spPr bwMode="auto">
          <a:xfrm flipV="1">
            <a:off x="2209797" y="2662233"/>
            <a:ext cx="5791200" cy="1676400"/>
          </a:xfrm>
          <a:prstGeom prst="line">
            <a:avLst/>
          </a:prstGeom>
          <a:noFill/>
          <a:ln w="28575">
            <a:solidFill>
              <a:schemeClr val="tx1"/>
            </a:solidFill>
            <a:prstDash val="dashDot"/>
            <a:round/>
            <a:headEnd/>
            <a:tailEnd/>
          </a:ln>
          <a:effectLst/>
        </p:spPr>
        <p:txBody>
          <a:bodyPr wrap="none" anchor="ctr"/>
          <a:lstStyle/>
          <a:p>
            <a:endParaRPr lang="en-US"/>
          </a:p>
        </p:txBody>
      </p:sp>
      <p:sp>
        <p:nvSpPr>
          <p:cNvPr id="1487887" name="Line 15"/>
          <p:cNvSpPr>
            <a:spLocks noChangeShapeType="1"/>
          </p:cNvSpPr>
          <p:nvPr/>
        </p:nvSpPr>
        <p:spPr bwMode="auto">
          <a:xfrm>
            <a:off x="2306635" y="5111746"/>
            <a:ext cx="5541962" cy="217487"/>
          </a:xfrm>
          <a:prstGeom prst="line">
            <a:avLst/>
          </a:prstGeom>
          <a:noFill/>
          <a:ln w="28575">
            <a:solidFill>
              <a:schemeClr val="tx1"/>
            </a:solidFill>
            <a:prstDash val="dashDot"/>
            <a:round/>
            <a:headEnd/>
            <a:tailEnd/>
          </a:ln>
          <a:effectLst/>
        </p:spPr>
        <p:txBody>
          <a:bodyPr wrap="none" anchor="ctr"/>
          <a:lstStyle/>
          <a:p>
            <a:endParaRPr lang="en-US"/>
          </a:p>
        </p:txBody>
      </p:sp>
      <p:sp>
        <p:nvSpPr>
          <p:cNvPr id="1487888" name="Rectangle 16"/>
          <p:cNvSpPr>
            <a:spLocks noChangeArrowheads="1"/>
          </p:cNvSpPr>
          <p:nvPr/>
        </p:nvSpPr>
        <p:spPr bwMode="auto">
          <a:xfrm>
            <a:off x="1931985" y="4405308"/>
            <a:ext cx="355600" cy="693738"/>
          </a:xfrm>
          <a:prstGeom prst="rect">
            <a:avLst/>
          </a:prstGeom>
          <a:noFill/>
          <a:ln w="25400">
            <a:solidFill>
              <a:schemeClr val="tx1"/>
            </a:solidFill>
            <a:miter lim="800000"/>
            <a:headEnd/>
            <a:tailEnd/>
          </a:ln>
          <a:effectLst/>
        </p:spPr>
        <p:txBody>
          <a:bodyPr wrap="none" anchor="ctr"/>
          <a:lstStyle/>
          <a:p>
            <a:endParaRPr lang="en-US"/>
          </a:p>
        </p:txBody>
      </p:sp>
      <p:sp>
        <p:nvSpPr>
          <p:cNvPr id="1487889" name="Rectangle 17"/>
          <p:cNvSpPr>
            <a:spLocks noChangeArrowheads="1"/>
          </p:cNvSpPr>
          <p:nvPr/>
        </p:nvSpPr>
        <p:spPr bwMode="auto">
          <a:xfrm rot="5400000">
            <a:off x="1642266" y="4677564"/>
            <a:ext cx="1011238" cy="333375"/>
          </a:xfrm>
          <a:prstGeom prst="rect">
            <a:avLst/>
          </a:prstGeom>
          <a:noFill/>
          <a:ln w="12700">
            <a:noFill/>
            <a:miter lim="800000"/>
            <a:headEnd/>
            <a:tailEnd/>
          </a:ln>
          <a:effectLst/>
        </p:spPr>
        <p:txBody>
          <a:bodyPr lIns="90488" tIns="44450" rIns="90488" bIns="44450">
            <a:spAutoFit/>
          </a:bodyPr>
          <a:lstStyle/>
          <a:p>
            <a:r>
              <a:rPr lang="en-US" sz="1600">
                <a:solidFill>
                  <a:schemeClr val="tx1"/>
                </a:solidFill>
              </a:rPr>
              <a:t>RegFile</a:t>
            </a:r>
          </a:p>
        </p:txBody>
      </p:sp>
      <p:sp>
        <p:nvSpPr>
          <p:cNvPr id="1487891" name="Rectangle 19" descr="10%"/>
          <p:cNvSpPr>
            <a:spLocks noChangeArrowheads="1"/>
          </p:cNvSpPr>
          <p:nvPr/>
        </p:nvSpPr>
        <p:spPr bwMode="auto">
          <a:xfrm>
            <a:off x="6019797" y="3729033"/>
            <a:ext cx="1041400" cy="1350963"/>
          </a:xfrm>
          <a:prstGeom prst="rect">
            <a:avLst/>
          </a:prstGeom>
          <a:noFill/>
          <a:ln w="25400">
            <a:solidFill>
              <a:schemeClr val="tx1"/>
            </a:solidFill>
            <a:miter lim="800000"/>
            <a:headEnd/>
            <a:tailEnd/>
          </a:ln>
          <a:effectLst/>
        </p:spPr>
        <p:txBody>
          <a:bodyPr wrap="none" anchor="ctr"/>
          <a:lstStyle/>
          <a:p>
            <a:endParaRPr lang="en-US"/>
          </a:p>
        </p:txBody>
      </p:sp>
      <p:sp>
        <p:nvSpPr>
          <p:cNvPr id="1487892" name="Rectangle 20"/>
          <p:cNvSpPr>
            <a:spLocks noChangeArrowheads="1"/>
          </p:cNvSpPr>
          <p:nvPr/>
        </p:nvSpPr>
        <p:spPr bwMode="auto">
          <a:xfrm>
            <a:off x="6111872" y="4033833"/>
            <a:ext cx="915988" cy="822325"/>
          </a:xfrm>
          <a:prstGeom prst="rect">
            <a:avLst/>
          </a:prstGeom>
          <a:noFill/>
          <a:ln w="12700">
            <a:noFill/>
            <a:miter lim="800000"/>
            <a:headEnd/>
            <a:tailEnd/>
          </a:ln>
          <a:effectLst/>
        </p:spPr>
        <p:txBody>
          <a:bodyPr wrap="none" lIns="90488" tIns="44450" rIns="90488" bIns="44450">
            <a:spAutoFit/>
          </a:bodyPr>
          <a:lstStyle/>
          <a:p>
            <a:pPr algn="ctr"/>
            <a:r>
              <a:rPr lang="en-US" sz="1600">
                <a:solidFill>
                  <a:srgbClr val="000000"/>
                </a:solidFill>
              </a:rPr>
              <a:t>Main</a:t>
            </a:r>
          </a:p>
          <a:p>
            <a:pPr algn="ctr"/>
            <a:r>
              <a:rPr lang="en-US" sz="1600">
                <a:solidFill>
                  <a:srgbClr val="000000"/>
                </a:solidFill>
              </a:rPr>
              <a:t>Memory</a:t>
            </a:r>
          </a:p>
          <a:p>
            <a:pPr algn="ctr"/>
            <a:r>
              <a:rPr lang="en-US" sz="1600">
                <a:solidFill>
                  <a:srgbClr val="000000"/>
                </a:solidFill>
              </a:rPr>
              <a:t>(DRAM)</a:t>
            </a:r>
          </a:p>
        </p:txBody>
      </p:sp>
      <p:sp>
        <p:nvSpPr>
          <p:cNvPr id="1487893" name="Rectangle 21"/>
          <p:cNvSpPr>
            <a:spLocks noChangeArrowheads="1"/>
          </p:cNvSpPr>
          <p:nvPr/>
        </p:nvSpPr>
        <p:spPr bwMode="auto">
          <a:xfrm rot="5400000">
            <a:off x="3053554" y="4563265"/>
            <a:ext cx="766763" cy="57785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lIns="90488" tIns="44450" rIns="90488" bIns="44450">
            <a:spAutoFit/>
          </a:bodyPr>
          <a:lstStyle/>
          <a:p>
            <a:pPr algn="ctr"/>
            <a:r>
              <a:rPr lang="en-US" sz="1600" dirty="0">
                <a:solidFill>
                  <a:srgbClr val="000000"/>
                </a:solidFill>
              </a:rPr>
              <a:t>Data</a:t>
            </a:r>
          </a:p>
          <a:p>
            <a:pPr algn="ctr"/>
            <a:r>
              <a:rPr lang="en-US" sz="1600" dirty="0">
                <a:solidFill>
                  <a:srgbClr val="000000"/>
                </a:solidFill>
              </a:rPr>
              <a:t>Cache</a:t>
            </a:r>
          </a:p>
        </p:txBody>
      </p:sp>
      <p:sp>
        <p:nvSpPr>
          <p:cNvPr id="1487895" name="Rectangle 23"/>
          <p:cNvSpPr>
            <a:spLocks noChangeArrowheads="1"/>
          </p:cNvSpPr>
          <p:nvPr/>
        </p:nvSpPr>
        <p:spPr bwMode="auto">
          <a:xfrm rot="5400000">
            <a:off x="3061490" y="3877465"/>
            <a:ext cx="766763" cy="57785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lIns="90488" tIns="44450" rIns="90488" bIns="44450">
            <a:spAutoFit/>
          </a:bodyPr>
          <a:lstStyle/>
          <a:p>
            <a:pPr algn="ctr"/>
            <a:r>
              <a:rPr lang="en-US" sz="1600" dirty="0" err="1">
                <a:solidFill>
                  <a:srgbClr val="000000"/>
                </a:solidFill>
              </a:rPr>
              <a:t>Instr</a:t>
            </a:r>
            <a:endParaRPr lang="en-US" sz="1600" dirty="0">
              <a:solidFill>
                <a:srgbClr val="000000"/>
              </a:solidFill>
            </a:endParaRPr>
          </a:p>
          <a:p>
            <a:pPr algn="ctr"/>
            <a:r>
              <a:rPr lang="en-US" sz="1600" dirty="0">
                <a:solidFill>
                  <a:srgbClr val="000000"/>
                </a:solidFill>
              </a:rPr>
              <a:t>Cache</a:t>
            </a:r>
          </a:p>
        </p:txBody>
      </p:sp>
      <p:sp>
        <p:nvSpPr>
          <p:cNvPr id="1487897" name="Text Box 25"/>
          <p:cNvSpPr txBox="1">
            <a:spLocks noChangeArrowheads="1"/>
          </p:cNvSpPr>
          <p:nvPr/>
        </p:nvSpPr>
        <p:spPr bwMode="auto">
          <a:xfrm rot="5400000" flipH="1">
            <a:off x="2451097" y="4029071"/>
            <a:ext cx="612775" cy="33655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spAutoFit/>
          </a:bodyPr>
          <a:lstStyle/>
          <a:p>
            <a:pPr algn="ctr"/>
            <a:r>
              <a:rPr lang="en-US" sz="1600" dirty="0">
                <a:solidFill>
                  <a:srgbClr val="000000"/>
                </a:solidFill>
              </a:rPr>
              <a:t>ITLB</a:t>
            </a:r>
          </a:p>
        </p:txBody>
      </p:sp>
      <p:sp>
        <p:nvSpPr>
          <p:cNvPr id="1487898" name="Text Box 26"/>
          <p:cNvSpPr txBox="1">
            <a:spLocks noChangeArrowheads="1"/>
          </p:cNvSpPr>
          <p:nvPr/>
        </p:nvSpPr>
        <p:spPr bwMode="auto">
          <a:xfrm rot="5400000" flipH="1">
            <a:off x="2408234" y="4683121"/>
            <a:ext cx="701675" cy="33655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spAutoFit/>
          </a:bodyPr>
          <a:lstStyle/>
          <a:p>
            <a:pPr algn="ctr"/>
            <a:r>
              <a:rPr lang="en-US" sz="1600" dirty="0">
                <a:solidFill>
                  <a:srgbClr val="000000"/>
                </a:solidFill>
              </a:rPr>
              <a:t>DTLB</a:t>
            </a:r>
          </a:p>
        </p:txBody>
      </p:sp>
      <p:sp>
        <p:nvSpPr>
          <p:cNvPr id="1487901" name="Rectangle 29"/>
          <p:cNvSpPr>
            <a:spLocks noChangeArrowheads="1"/>
          </p:cNvSpPr>
          <p:nvPr/>
        </p:nvSpPr>
        <p:spPr bwMode="auto">
          <a:xfrm>
            <a:off x="152397" y="5481633"/>
            <a:ext cx="7290583" cy="293670"/>
          </a:xfrm>
          <a:prstGeom prst="rect">
            <a:avLst/>
          </a:prstGeom>
          <a:noFill/>
          <a:ln w="12700">
            <a:noFill/>
            <a:miter lim="800000"/>
            <a:headEnd/>
            <a:tailEnd/>
          </a:ln>
          <a:effectLst/>
        </p:spPr>
        <p:txBody>
          <a:bodyPr wrap="none" lIns="63500" tIns="25400" rIns="63500" bIns="25400">
            <a:spAutoFit/>
          </a:bodyPr>
          <a:lstStyle/>
          <a:p>
            <a:pPr>
              <a:lnSpc>
                <a:spcPct val="85000"/>
              </a:lnSpc>
            </a:pPr>
            <a:r>
              <a:rPr lang="en-US" b="1" dirty="0">
                <a:solidFill>
                  <a:schemeClr val="tx1"/>
                </a:solidFill>
              </a:rPr>
              <a:t>Speed </a:t>
            </a:r>
            <a:r>
              <a:rPr lang="en-US" b="1" dirty="0" smtClean="0">
                <a:solidFill>
                  <a:schemeClr val="tx1"/>
                </a:solidFill>
              </a:rPr>
              <a:t>(#cycles</a:t>
            </a:r>
            <a:r>
              <a:rPr lang="en-US" b="1" dirty="0">
                <a:solidFill>
                  <a:schemeClr val="tx1"/>
                </a:solidFill>
              </a:rPr>
              <a:t>): </a:t>
            </a:r>
            <a:r>
              <a:rPr lang="en-US" dirty="0">
                <a:solidFill>
                  <a:schemeClr val="tx1"/>
                </a:solidFill>
                <a:cs typeface="Arial" charset="0"/>
              </a:rPr>
              <a:t>½</a:t>
            </a:r>
            <a:r>
              <a:rPr lang="en-US" dirty="0">
                <a:solidFill>
                  <a:schemeClr val="tx1"/>
                </a:solidFill>
              </a:rPr>
              <a:t>’s             1’s                  10’s                  100’s       </a:t>
            </a:r>
            <a:r>
              <a:rPr lang="en-US" dirty="0" smtClean="0">
                <a:solidFill>
                  <a:schemeClr val="tx1"/>
                </a:solidFill>
              </a:rPr>
              <a:t>        10,000’s</a:t>
            </a:r>
            <a:endParaRPr lang="en-US" dirty="0">
              <a:solidFill>
                <a:schemeClr val="tx1"/>
              </a:solidFill>
            </a:endParaRPr>
          </a:p>
        </p:txBody>
      </p:sp>
      <p:sp>
        <p:nvSpPr>
          <p:cNvPr id="1487902" name="Rectangle 30"/>
          <p:cNvSpPr>
            <a:spLocks noChangeArrowheads="1"/>
          </p:cNvSpPr>
          <p:nvPr/>
        </p:nvSpPr>
        <p:spPr bwMode="auto">
          <a:xfrm>
            <a:off x="152397" y="5862633"/>
            <a:ext cx="8419613" cy="286745"/>
          </a:xfrm>
          <a:prstGeom prst="rect">
            <a:avLst/>
          </a:prstGeom>
          <a:noFill/>
          <a:ln w="12700">
            <a:noFill/>
            <a:miter lim="800000"/>
            <a:headEnd/>
            <a:tailEnd/>
          </a:ln>
          <a:effectLst/>
        </p:spPr>
        <p:txBody>
          <a:bodyPr wrap="none" lIns="63500" tIns="25400" rIns="63500" bIns="25400">
            <a:spAutoFit/>
          </a:bodyPr>
          <a:lstStyle/>
          <a:p>
            <a:pPr>
              <a:lnSpc>
                <a:spcPct val="85000"/>
              </a:lnSpc>
            </a:pPr>
            <a:r>
              <a:rPr lang="en-US" b="1" dirty="0">
                <a:solidFill>
                  <a:schemeClr val="tx1"/>
                </a:solidFill>
              </a:rPr>
              <a:t>Size (bytes):    </a:t>
            </a:r>
            <a:r>
              <a:rPr lang="en-US" dirty="0">
                <a:solidFill>
                  <a:schemeClr val="tx1"/>
                </a:solidFill>
              </a:rPr>
              <a:t>   100’s   </a:t>
            </a:r>
            <a:r>
              <a:rPr lang="en-US" b="1" dirty="0">
                <a:solidFill>
                  <a:schemeClr val="tx1"/>
                </a:solidFill>
              </a:rPr>
              <a:t>    </a:t>
            </a:r>
            <a:r>
              <a:rPr lang="en-US" b="1" dirty="0" smtClean="0">
                <a:solidFill>
                  <a:schemeClr val="tx1"/>
                </a:solidFill>
              </a:rPr>
              <a:t>  </a:t>
            </a:r>
            <a:r>
              <a:rPr lang="en-US" dirty="0" smtClean="0">
                <a:solidFill>
                  <a:schemeClr val="tx1"/>
                </a:solidFill>
              </a:rPr>
              <a:t> 10K’s                 M’s                    G’s                    T’s</a:t>
            </a:r>
            <a:endParaRPr lang="en-US" dirty="0">
              <a:solidFill>
                <a:schemeClr val="tx1"/>
              </a:solidFill>
            </a:endParaRPr>
          </a:p>
        </p:txBody>
      </p:sp>
      <p:sp>
        <p:nvSpPr>
          <p:cNvPr id="1487903" name="Rectangle 31"/>
          <p:cNvSpPr>
            <a:spLocks noChangeArrowheads="1"/>
          </p:cNvSpPr>
          <p:nvPr/>
        </p:nvSpPr>
        <p:spPr bwMode="auto">
          <a:xfrm>
            <a:off x="838197" y="6243633"/>
            <a:ext cx="7924800" cy="284163"/>
          </a:xfrm>
          <a:prstGeom prst="rect">
            <a:avLst/>
          </a:prstGeom>
          <a:noFill/>
          <a:ln w="12700">
            <a:noFill/>
            <a:miter lim="800000"/>
            <a:headEnd/>
            <a:tailEnd/>
          </a:ln>
          <a:effectLst/>
        </p:spPr>
        <p:txBody>
          <a:bodyPr lIns="63500" tIns="25400" rIns="63500" bIns="25400">
            <a:spAutoFit/>
          </a:bodyPr>
          <a:lstStyle/>
          <a:p>
            <a:pPr>
              <a:lnSpc>
                <a:spcPct val="85000"/>
              </a:lnSpc>
            </a:pPr>
            <a:r>
              <a:rPr lang="en-US" b="1" dirty="0">
                <a:solidFill>
                  <a:schemeClr val="tx1"/>
                </a:solidFill>
              </a:rPr>
              <a:t> Cost:         </a:t>
            </a:r>
            <a:r>
              <a:rPr lang="en-US" dirty="0">
                <a:solidFill>
                  <a:schemeClr val="tx1"/>
                </a:solidFill>
              </a:rPr>
              <a:t>highest                                                                               lowest</a:t>
            </a:r>
          </a:p>
        </p:txBody>
      </p:sp>
      <p:sp>
        <p:nvSpPr>
          <p:cNvPr id="32" name="Date Placeholder 31"/>
          <p:cNvSpPr>
            <a:spLocks noGrp="1"/>
          </p:cNvSpPr>
          <p:nvPr>
            <p:ph type="dt" sz="half" idx="10"/>
          </p:nvPr>
        </p:nvSpPr>
        <p:spPr/>
        <p:txBody>
          <a:bodyPr/>
          <a:lstStyle/>
          <a:p>
            <a:fld id="{901A869A-5FFC-0C4F-917F-77ABF294F838}" type="datetime1">
              <a:rPr lang="en-US" smtClean="0"/>
              <a:t>9/28/11</a:t>
            </a:fld>
            <a:endParaRPr lang="en-US"/>
          </a:p>
        </p:txBody>
      </p:sp>
      <p:sp>
        <p:nvSpPr>
          <p:cNvPr id="33" name="Slide Number Placeholder 32"/>
          <p:cNvSpPr>
            <a:spLocks noGrp="1"/>
          </p:cNvSpPr>
          <p:nvPr>
            <p:ph type="sldNum" sz="quarter" idx="12"/>
          </p:nvPr>
        </p:nvSpPr>
        <p:spPr/>
        <p:txBody>
          <a:bodyPr/>
          <a:lstStyle/>
          <a:p>
            <a:fld id="{3CC63E4C-4642-794D-A2FD-70F6B81535F5}" type="slidenum">
              <a:rPr lang="en-US" smtClean="0"/>
              <a:pPr/>
              <a:t>12</a:t>
            </a:fld>
            <a:endParaRPr lang="en-US"/>
          </a:p>
        </p:txBody>
      </p:sp>
    </p:spTree>
    <p:extLst>
      <p:ext uri="{BB962C8B-B14F-4D97-AF65-F5344CB8AC3E}">
        <p14:creationId xmlns:p14="http://schemas.microsoft.com/office/powerpoint/2010/main" val="3656192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87884"/>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487885"/>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4000"/>
                                  </p:stCondLst>
                                  <p:childTnLst>
                                    <p:set>
                                      <p:cBhvr>
                                        <p:cTn id="12" dur="1" fill="hold">
                                          <p:stCondLst>
                                            <p:cond delay="499"/>
                                          </p:stCondLst>
                                        </p:cTn>
                                        <p:tgtEl>
                                          <p:spTgt spid="14878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7874" grpId="0" animBg="1"/>
      <p:bldP spid="1487884" grpId="0" animBg="1"/>
      <p:bldP spid="1487885"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9922" name="Rectangle 2"/>
          <p:cNvSpPr>
            <a:spLocks noChangeArrowheads="1"/>
          </p:cNvSpPr>
          <p:nvPr/>
        </p:nvSpPr>
        <p:spPr bwMode="auto">
          <a:xfrm>
            <a:off x="609600" y="228600"/>
            <a:ext cx="4284663" cy="477838"/>
          </a:xfrm>
          <a:prstGeom prst="rect">
            <a:avLst/>
          </a:prstGeom>
          <a:noFill/>
          <a:ln w="12700">
            <a:noFill/>
            <a:miter lim="800000"/>
            <a:headEnd/>
            <a:tailEnd/>
          </a:ln>
          <a:effectLst/>
        </p:spPr>
        <p:txBody>
          <a:bodyPr wrap="none" anchor="ctr"/>
          <a:lstStyle/>
          <a:p>
            <a:endParaRPr lang="en-US"/>
          </a:p>
        </p:txBody>
      </p:sp>
      <p:sp>
        <p:nvSpPr>
          <p:cNvPr id="1489923" name="Rectangle 3"/>
          <p:cNvSpPr>
            <a:spLocks noGrp="1" noChangeArrowheads="1"/>
          </p:cNvSpPr>
          <p:nvPr>
            <p:ph type="title"/>
          </p:nvPr>
        </p:nvSpPr>
        <p:spPr>
          <a:xfrm>
            <a:off x="220129" y="274638"/>
            <a:ext cx="8686800" cy="1143000"/>
          </a:xfrm>
          <a:noFill/>
          <a:ln/>
        </p:spPr>
        <p:txBody>
          <a:bodyPr lIns="90488" tIns="44450" rIns="90488" bIns="44450" anchor="ctr">
            <a:normAutofit fontScale="90000"/>
          </a:bodyPr>
          <a:lstStyle/>
          <a:p>
            <a:r>
              <a:rPr lang="en-US" dirty="0"/>
              <a:t>Characteristics of the </a:t>
            </a:r>
            <a:r>
              <a:rPr lang="en-US" dirty="0" smtClean="0"/>
              <a:t>Memory Hierarchy</a:t>
            </a:r>
            <a:endParaRPr lang="en-US" dirty="0"/>
          </a:p>
        </p:txBody>
      </p:sp>
      <p:sp>
        <p:nvSpPr>
          <p:cNvPr id="1489924" name="AutoShape 4"/>
          <p:cNvSpPr>
            <a:spLocks noChangeArrowheads="1"/>
          </p:cNvSpPr>
          <p:nvPr/>
        </p:nvSpPr>
        <p:spPr bwMode="auto">
          <a:xfrm>
            <a:off x="2057400" y="2537344"/>
            <a:ext cx="4800600" cy="3200400"/>
          </a:xfrm>
          <a:prstGeom prst="triangle">
            <a:avLst>
              <a:gd name="adj" fmla="val 50000"/>
            </a:avLst>
          </a:prstGeom>
          <a:noFill/>
          <a:ln w="12700">
            <a:solidFill>
              <a:schemeClr val="tx1"/>
            </a:solidFill>
            <a:miter lim="800000"/>
            <a:headEnd/>
            <a:tailEnd/>
          </a:ln>
          <a:effectLst/>
        </p:spPr>
        <p:txBody>
          <a:bodyPr wrap="none" anchor="ctr"/>
          <a:lstStyle/>
          <a:p>
            <a:endParaRPr lang="en-US"/>
          </a:p>
        </p:txBody>
      </p:sp>
      <p:sp>
        <p:nvSpPr>
          <p:cNvPr id="1489925" name="Line 5"/>
          <p:cNvSpPr>
            <a:spLocks noChangeShapeType="1"/>
          </p:cNvSpPr>
          <p:nvPr/>
        </p:nvSpPr>
        <p:spPr bwMode="auto">
          <a:xfrm>
            <a:off x="3886200" y="3299344"/>
            <a:ext cx="1143000" cy="0"/>
          </a:xfrm>
          <a:prstGeom prst="line">
            <a:avLst/>
          </a:prstGeom>
          <a:noFill/>
          <a:ln w="12700">
            <a:solidFill>
              <a:schemeClr val="tx1"/>
            </a:solidFill>
            <a:round/>
            <a:headEnd/>
            <a:tailEnd/>
          </a:ln>
          <a:effectLst/>
        </p:spPr>
        <p:txBody>
          <a:bodyPr/>
          <a:lstStyle/>
          <a:p>
            <a:endParaRPr lang="en-US"/>
          </a:p>
        </p:txBody>
      </p:sp>
      <p:sp>
        <p:nvSpPr>
          <p:cNvPr id="1489926" name="Text Box 6"/>
          <p:cNvSpPr txBox="1">
            <a:spLocks noChangeArrowheads="1"/>
          </p:cNvSpPr>
          <p:nvPr/>
        </p:nvSpPr>
        <p:spPr bwMode="auto">
          <a:xfrm>
            <a:off x="457200" y="2842144"/>
            <a:ext cx="1447800" cy="1938992"/>
          </a:xfrm>
          <a:prstGeom prst="rect">
            <a:avLst/>
          </a:prstGeom>
          <a:noFill/>
          <a:ln w="12700">
            <a:noFill/>
            <a:miter lim="800000"/>
            <a:headEnd/>
            <a:tailEnd/>
          </a:ln>
          <a:effectLst/>
        </p:spPr>
        <p:txBody>
          <a:bodyPr>
            <a:spAutoFit/>
          </a:bodyPr>
          <a:lstStyle/>
          <a:p>
            <a:r>
              <a:rPr lang="en-US" sz="2000" dirty="0">
                <a:solidFill>
                  <a:schemeClr val="tx1"/>
                </a:solidFill>
              </a:rPr>
              <a:t>Increasing distance from the processor in </a:t>
            </a:r>
            <a:r>
              <a:rPr lang="en-US" sz="2000" dirty="0"/>
              <a:t>access</a:t>
            </a:r>
            <a:r>
              <a:rPr lang="en-US" sz="2000" dirty="0">
                <a:solidFill>
                  <a:schemeClr val="tx1"/>
                </a:solidFill>
              </a:rPr>
              <a:t> time</a:t>
            </a:r>
          </a:p>
        </p:txBody>
      </p:sp>
      <p:sp>
        <p:nvSpPr>
          <p:cNvPr id="1489928" name="Text Box 8"/>
          <p:cNvSpPr txBox="1">
            <a:spLocks noChangeArrowheads="1"/>
          </p:cNvSpPr>
          <p:nvPr/>
        </p:nvSpPr>
        <p:spPr bwMode="auto">
          <a:xfrm>
            <a:off x="4191000" y="2842144"/>
            <a:ext cx="838200" cy="366712"/>
          </a:xfrm>
          <a:prstGeom prst="rect">
            <a:avLst/>
          </a:prstGeom>
          <a:noFill/>
          <a:ln w="12700">
            <a:noFill/>
            <a:miter lim="800000"/>
            <a:headEnd/>
            <a:tailEnd/>
          </a:ln>
          <a:effectLst/>
        </p:spPr>
        <p:txBody>
          <a:bodyPr>
            <a:spAutoFit/>
          </a:bodyPr>
          <a:lstStyle/>
          <a:p>
            <a:r>
              <a:rPr lang="en-US" b="1">
                <a:solidFill>
                  <a:schemeClr val="tx1"/>
                </a:solidFill>
              </a:rPr>
              <a:t>L1$</a:t>
            </a:r>
          </a:p>
        </p:txBody>
      </p:sp>
      <p:sp>
        <p:nvSpPr>
          <p:cNvPr id="1489929" name="Line 9"/>
          <p:cNvSpPr>
            <a:spLocks noChangeShapeType="1"/>
          </p:cNvSpPr>
          <p:nvPr/>
        </p:nvSpPr>
        <p:spPr bwMode="auto">
          <a:xfrm>
            <a:off x="3352800" y="4061344"/>
            <a:ext cx="2209800" cy="0"/>
          </a:xfrm>
          <a:prstGeom prst="line">
            <a:avLst/>
          </a:prstGeom>
          <a:noFill/>
          <a:ln w="12700">
            <a:solidFill>
              <a:schemeClr val="tx1"/>
            </a:solidFill>
            <a:round/>
            <a:headEnd/>
            <a:tailEnd/>
          </a:ln>
          <a:effectLst/>
        </p:spPr>
        <p:txBody>
          <a:bodyPr/>
          <a:lstStyle/>
          <a:p>
            <a:endParaRPr lang="en-US"/>
          </a:p>
        </p:txBody>
      </p:sp>
      <p:sp>
        <p:nvSpPr>
          <p:cNvPr id="1489930" name="Line 10"/>
          <p:cNvSpPr>
            <a:spLocks noChangeShapeType="1"/>
          </p:cNvSpPr>
          <p:nvPr/>
        </p:nvSpPr>
        <p:spPr bwMode="auto">
          <a:xfrm>
            <a:off x="2743200" y="4823344"/>
            <a:ext cx="3429000" cy="0"/>
          </a:xfrm>
          <a:prstGeom prst="line">
            <a:avLst/>
          </a:prstGeom>
          <a:noFill/>
          <a:ln w="12700">
            <a:solidFill>
              <a:schemeClr val="tx1"/>
            </a:solidFill>
            <a:round/>
            <a:headEnd/>
            <a:tailEnd/>
          </a:ln>
          <a:effectLst/>
        </p:spPr>
        <p:txBody>
          <a:bodyPr/>
          <a:lstStyle/>
          <a:p>
            <a:endParaRPr lang="en-US"/>
          </a:p>
        </p:txBody>
      </p:sp>
      <p:sp>
        <p:nvSpPr>
          <p:cNvPr id="1489931" name="Text Box 11"/>
          <p:cNvSpPr txBox="1">
            <a:spLocks noChangeArrowheads="1"/>
          </p:cNvSpPr>
          <p:nvPr/>
        </p:nvSpPr>
        <p:spPr bwMode="auto">
          <a:xfrm>
            <a:off x="4191000" y="3527944"/>
            <a:ext cx="838200" cy="366712"/>
          </a:xfrm>
          <a:prstGeom prst="rect">
            <a:avLst/>
          </a:prstGeom>
          <a:noFill/>
          <a:ln w="12700">
            <a:noFill/>
            <a:miter lim="800000"/>
            <a:headEnd/>
            <a:tailEnd/>
          </a:ln>
          <a:effectLst/>
        </p:spPr>
        <p:txBody>
          <a:bodyPr>
            <a:spAutoFit/>
          </a:bodyPr>
          <a:lstStyle/>
          <a:p>
            <a:r>
              <a:rPr lang="en-US" b="1">
                <a:solidFill>
                  <a:schemeClr val="tx1"/>
                </a:solidFill>
              </a:rPr>
              <a:t>L2$</a:t>
            </a:r>
          </a:p>
        </p:txBody>
      </p:sp>
      <p:sp>
        <p:nvSpPr>
          <p:cNvPr id="1489932" name="Text Box 12"/>
          <p:cNvSpPr txBox="1">
            <a:spLocks noChangeArrowheads="1"/>
          </p:cNvSpPr>
          <p:nvPr/>
        </p:nvSpPr>
        <p:spPr bwMode="auto">
          <a:xfrm>
            <a:off x="3352800" y="4289944"/>
            <a:ext cx="2438400" cy="366712"/>
          </a:xfrm>
          <a:prstGeom prst="rect">
            <a:avLst/>
          </a:prstGeom>
          <a:noFill/>
          <a:ln w="12700">
            <a:noFill/>
            <a:miter lim="800000"/>
            <a:headEnd/>
            <a:tailEnd/>
          </a:ln>
          <a:effectLst/>
        </p:spPr>
        <p:txBody>
          <a:bodyPr>
            <a:spAutoFit/>
          </a:bodyPr>
          <a:lstStyle/>
          <a:p>
            <a:pPr algn="ctr"/>
            <a:r>
              <a:rPr lang="en-US" b="1">
                <a:solidFill>
                  <a:schemeClr val="tx1"/>
                </a:solidFill>
              </a:rPr>
              <a:t>Main Memory</a:t>
            </a:r>
          </a:p>
        </p:txBody>
      </p:sp>
      <p:sp>
        <p:nvSpPr>
          <p:cNvPr id="1489933" name="Text Box 13"/>
          <p:cNvSpPr txBox="1">
            <a:spLocks noChangeArrowheads="1"/>
          </p:cNvSpPr>
          <p:nvPr/>
        </p:nvSpPr>
        <p:spPr bwMode="auto">
          <a:xfrm>
            <a:off x="2971800" y="5204344"/>
            <a:ext cx="3048000" cy="366712"/>
          </a:xfrm>
          <a:prstGeom prst="rect">
            <a:avLst/>
          </a:prstGeom>
          <a:noFill/>
          <a:ln w="12700">
            <a:noFill/>
            <a:miter lim="800000"/>
            <a:headEnd/>
            <a:tailEnd/>
          </a:ln>
          <a:effectLst/>
        </p:spPr>
        <p:txBody>
          <a:bodyPr>
            <a:spAutoFit/>
          </a:bodyPr>
          <a:lstStyle/>
          <a:p>
            <a:pPr algn="ctr"/>
            <a:r>
              <a:rPr lang="en-US" b="1">
                <a:solidFill>
                  <a:schemeClr val="tx1"/>
                </a:solidFill>
              </a:rPr>
              <a:t>Secondary  Memory</a:t>
            </a:r>
          </a:p>
        </p:txBody>
      </p:sp>
      <p:sp>
        <p:nvSpPr>
          <p:cNvPr id="1489934" name="Line 14"/>
          <p:cNvSpPr>
            <a:spLocks noChangeShapeType="1"/>
          </p:cNvSpPr>
          <p:nvPr/>
        </p:nvSpPr>
        <p:spPr bwMode="auto">
          <a:xfrm>
            <a:off x="1905000" y="2156344"/>
            <a:ext cx="0" cy="3505200"/>
          </a:xfrm>
          <a:prstGeom prst="line">
            <a:avLst/>
          </a:prstGeom>
          <a:noFill/>
          <a:ln w="12700">
            <a:solidFill>
              <a:schemeClr val="tx1"/>
            </a:solidFill>
            <a:round/>
            <a:headEnd/>
            <a:tailEnd type="triangle" w="med" len="med"/>
          </a:ln>
          <a:effectLst/>
        </p:spPr>
        <p:txBody>
          <a:bodyPr/>
          <a:lstStyle/>
          <a:p>
            <a:endParaRPr lang="en-US"/>
          </a:p>
        </p:txBody>
      </p:sp>
      <p:sp>
        <p:nvSpPr>
          <p:cNvPr id="1489935" name="Text Box 15"/>
          <p:cNvSpPr txBox="1">
            <a:spLocks noChangeArrowheads="1"/>
          </p:cNvSpPr>
          <p:nvPr/>
        </p:nvSpPr>
        <p:spPr bwMode="auto">
          <a:xfrm>
            <a:off x="3886200" y="1775344"/>
            <a:ext cx="1301750" cy="366712"/>
          </a:xfrm>
          <a:prstGeom prst="rect">
            <a:avLst/>
          </a:prstGeom>
          <a:noFill/>
          <a:ln w="12700">
            <a:noFill/>
            <a:miter lim="800000"/>
            <a:headEnd/>
            <a:tailEnd/>
          </a:ln>
          <a:effectLst/>
        </p:spPr>
        <p:txBody>
          <a:bodyPr wrap="none">
            <a:spAutoFit/>
          </a:bodyPr>
          <a:lstStyle/>
          <a:p>
            <a:r>
              <a:rPr lang="en-US" b="1">
                <a:solidFill>
                  <a:schemeClr val="tx1"/>
                </a:solidFill>
              </a:rPr>
              <a:t>Processor</a:t>
            </a:r>
          </a:p>
        </p:txBody>
      </p:sp>
      <p:sp>
        <p:nvSpPr>
          <p:cNvPr id="1489936" name="Line 16"/>
          <p:cNvSpPr>
            <a:spLocks noChangeShapeType="1"/>
          </p:cNvSpPr>
          <p:nvPr/>
        </p:nvSpPr>
        <p:spPr bwMode="auto">
          <a:xfrm>
            <a:off x="2057400" y="5966344"/>
            <a:ext cx="4800600" cy="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489937" name="Text Box 17"/>
          <p:cNvSpPr txBox="1">
            <a:spLocks noChangeArrowheads="1"/>
          </p:cNvSpPr>
          <p:nvPr/>
        </p:nvSpPr>
        <p:spPr bwMode="auto">
          <a:xfrm>
            <a:off x="1981200" y="6042544"/>
            <a:ext cx="5105400" cy="400110"/>
          </a:xfrm>
          <a:prstGeom prst="rect">
            <a:avLst/>
          </a:prstGeom>
          <a:noFill/>
          <a:ln w="12700">
            <a:noFill/>
            <a:miter lim="800000"/>
            <a:headEnd/>
            <a:tailEnd/>
          </a:ln>
          <a:effectLst/>
        </p:spPr>
        <p:txBody>
          <a:bodyPr wrap="square">
            <a:spAutoFit/>
          </a:bodyPr>
          <a:lstStyle/>
          <a:p>
            <a:pPr algn="ctr"/>
            <a:r>
              <a:rPr lang="en-US" sz="2000" dirty="0">
                <a:solidFill>
                  <a:schemeClr val="tx1"/>
                </a:solidFill>
              </a:rPr>
              <a:t>(Relative) size of the memory at each level</a:t>
            </a:r>
          </a:p>
        </p:txBody>
      </p:sp>
      <p:grpSp>
        <p:nvGrpSpPr>
          <p:cNvPr id="2" name="Group 18"/>
          <p:cNvGrpSpPr>
            <a:grpSpLocks/>
          </p:cNvGrpSpPr>
          <p:nvPr/>
        </p:nvGrpSpPr>
        <p:grpSpPr bwMode="auto">
          <a:xfrm>
            <a:off x="7010400" y="2003944"/>
            <a:ext cx="1752600" cy="3657600"/>
            <a:chOff x="4416" y="864"/>
            <a:chExt cx="1104" cy="2304"/>
          </a:xfrm>
        </p:grpSpPr>
        <p:sp>
          <p:nvSpPr>
            <p:cNvPr id="1489939" name="Line 19"/>
            <p:cNvSpPr>
              <a:spLocks noChangeShapeType="1"/>
            </p:cNvSpPr>
            <p:nvPr/>
          </p:nvSpPr>
          <p:spPr bwMode="auto">
            <a:xfrm>
              <a:off x="4416" y="960"/>
              <a:ext cx="0" cy="2208"/>
            </a:xfrm>
            <a:prstGeom prst="line">
              <a:avLst/>
            </a:prstGeom>
            <a:noFill/>
            <a:ln w="12700">
              <a:solidFill>
                <a:schemeClr val="tx1"/>
              </a:solidFill>
              <a:round/>
              <a:headEnd/>
              <a:tailEnd type="triangle" w="med" len="med"/>
            </a:ln>
            <a:effectLst/>
          </p:spPr>
          <p:txBody>
            <a:bodyPr/>
            <a:lstStyle/>
            <a:p>
              <a:endParaRPr lang="en-US"/>
            </a:p>
          </p:txBody>
        </p:sp>
        <p:sp>
          <p:nvSpPr>
            <p:cNvPr id="1489940" name="Text Box 20"/>
            <p:cNvSpPr txBox="1">
              <a:spLocks noChangeArrowheads="1"/>
            </p:cNvSpPr>
            <p:nvPr/>
          </p:nvSpPr>
          <p:spPr bwMode="auto">
            <a:xfrm>
              <a:off x="4416" y="864"/>
              <a:ext cx="1104" cy="1803"/>
            </a:xfrm>
            <a:prstGeom prst="rect">
              <a:avLst/>
            </a:prstGeom>
            <a:noFill/>
            <a:ln w="12700">
              <a:noFill/>
              <a:miter lim="800000"/>
              <a:headEnd/>
              <a:tailEnd/>
            </a:ln>
            <a:effectLst/>
          </p:spPr>
          <p:txBody>
            <a:bodyPr>
              <a:spAutoFit/>
            </a:bodyPr>
            <a:lstStyle/>
            <a:p>
              <a:r>
                <a:rPr lang="en-US" sz="2000" dirty="0"/>
                <a:t>Inclusive</a:t>
              </a:r>
              <a:r>
                <a:rPr lang="en-US" sz="2000" dirty="0">
                  <a:solidFill>
                    <a:schemeClr val="tx1"/>
                  </a:solidFill>
                </a:rPr>
                <a:t>– what is in L1$ is a subset of what is in L2$  is a subset of what is in MM that is a subset of is in SM</a:t>
              </a:r>
            </a:p>
          </p:txBody>
        </p:sp>
      </p:grpSp>
      <p:grpSp>
        <p:nvGrpSpPr>
          <p:cNvPr id="3" name="Group 30"/>
          <p:cNvGrpSpPr>
            <a:grpSpLocks/>
          </p:cNvGrpSpPr>
          <p:nvPr/>
        </p:nvGrpSpPr>
        <p:grpSpPr bwMode="auto">
          <a:xfrm>
            <a:off x="4495800" y="2232544"/>
            <a:ext cx="0" cy="2895600"/>
            <a:chOff x="2832" y="1065"/>
            <a:chExt cx="0" cy="1824"/>
          </a:xfrm>
        </p:grpSpPr>
        <p:sp>
          <p:nvSpPr>
            <p:cNvPr id="1489927" name="Line 7"/>
            <p:cNvSpPr>
              <a:spLocks noChangeShapeType="1"/>
            </p:cNvSpPr>
            <p:nvPr/>
          </p:nvSpPr>
          <p:spPr bwMode="auto">
            <a:xfrm>
              <a:off x="2832" y="1065"/>
              <a:ext cx="0" cy="192"/>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489941" name="Line 21"/>
            <p:cNvSpPr>
              <a:spLocks noChangeShapeType="1"/>
            </p:cNvSpPr>
            <p:nvPr/>
          </p:nvSpPr>
          <p:spPr bwMode="auto">
            <a:xfrm>
              <a:off x="2832" y="1641"/>
              <a:ext cx="0" cy="192"/>
            </a:xfrm>
            <a:prstGeom prst="line">
              <a:avLst/>
            </a:prstGeom>
            <a:noFill/>
            <a:ln w="19050">
              <a:solidFill>
                <a:schemeClr val="tx1"/>
              </a:solidFill>
              <a:round/>
              <a:headEnd type="triangle" w="med" len="med"/>
              <a:tailEnd type="triangle" w="med" len="med"/>
            </a:ln>
            <a:effectLst/>
          </p:spPr>
          <p:txBody>
            <a:bodyPr/>
            <a:lstStyle/>
            <a:p>
              <a:endParaRPr lang="en-US"/>
            </a:p>
          </p:txBody>
        </p:sp>
        <p:sp>
          <p:nvSpPr>
            <p:cNvPr id="1489942" name="Line 22"/>
            <p:cNvSpPr>
              <a:spLocks noChangeShapeType="1"/>
            </p:cNvSpPr>
            <p:nvPr/>
          </p:nvSpPr>
          <p:spPr bwMode="auto">
            <a:xfrm>
              <a:off x="2832" y="2553"/>
              <a:ext cx="0" cy="336"/>
            </a:xfrm>
            <a:prstGeom prst="line">
              <a:avLst/>
            </a:prstGeom>
            <a:noFill/>
            <a:ln w="38100">
              <a:solidFill>
                <a:schemeClr val="tx1"/>
              </a:solidFill>
              <a:round/>
              <a:headEnd type="triangle" w="med" len="med"/>
              <a:tailEnd type="triangle" w="med" len="med"/>
            </a:ln>
            <a:effectLst/>
          </p:spPr>
          <p:txBody>
            <a:bodyPr/>
            <a:lstStyle/>
            <a:p>
              <a:endParaRPr lang="en-US"/>
            </a:p>
          </p:txBody>
        </p:sp>
        <p:sp>
          <p:nvSpPr>
            <p:cNvPr id="1489943" name="Line 23"/>
            <p:cNvSpPr>
              <a:spLocks noChangeShapeType="1"/>
            </p:cNvSpPr>
            <p:nvPr/>
          </p:nvSpPr>
          <p:spPr bwMode="auto">
            <a:xfrm>
              <a:off x="2832" y="2121"/>
              <a:ext cx="0" cy="192"/>
            </a:xfrm>
            <a:prstGeom prst="line">
              <a:avLst/>
            </a:prstGeom>
            <a:noFill/>
            <a:ln w="19050">
              <a:solidFill>
                <a:schemeClr val="tx1"/>
              </a:solidFill>
              <a:round/>
              <a:headEnd type="triangle" w="med" len="med"/>
              <a:tailEnd type="triangle" w="med" len="med"/>
            </a:ln>
            <a:effectLst/>
          </p:spPr>
          <p:txBody>
            <a:bodyPr/>
            <a:lstStyle/>
            <a:p>
              <a:endParaRPr lang="en-US"/>
            </a:p>
          </p:txBody>
        </p:sp>
      </p:grpSp>
      <p:grpSp>
        <p:nvGrpSpPr>
          <p:cNvPr id="4" name="Group 31"/>
          <p:cNvGrpSpPr>
            <a:grpSpLocks/>
          </p:cNvGrpSpPr>
          <p:nvPr/>
        </p:nvGrpSpPr>
        <p:grpSpPr bwMode="auto">
          <a:xfrm>
            <a:off x="4495800" y="2256356"/>
            <a:ext cx="1828800" cy="3074989"/>
            <a:chOff x="2832" y="1080"/>
            <a:chExt cx="1152" cy="1937"/>
          </a:xfrm>
        </p:grpSpPr>
        <p:sp>
          <p:nvSpPr>
            <p:cNvPr id="1489945" name="Text Box 25"/>
            <p:cNvSpPr txBox="1">
              <a:spLocks noChangeArrowheads="1"/>
            </p:cNvSpPr>
            <p:nvPr/>
          </p:nvSpPr>
          <p:spPr bwMode="auto">
            <a:xfrm>
              <a:off x="2832" y="1080"/>
              <a:ext cx="1042" cy="212"/>
            </a:xfrm>
            <a:prstGeom prst="rect">
              <a:avLst/>
            </a:prstGeom>
            <a:noFill/>
            <a:ln w="12700">
              <a:noFill/>
              <a:miter lim="800000"/>
              <a:headEnd/>
              <a:tailEnd/>
            </a:ln>
            <a:effectLst/>
          </p:spPr>
          <p:txBody>
            <a:bodyPr wrap="none">
              <a:spAutoFit/>
            </a:bodyPr>
            <a:lstStyle/>
            <a:p>
              <a:r>
                <a:rPr lang="en-US" sz="1600">
                  <a:solidFill>
                    <a:schemeClr val="tx1"/>
                  </a:solidFill>
                </a:rPr>
                <a:t>4-8 bytes (</a:t>
              </a:r>
              <a:r>
                <a:rPr lang="en-US" sz="1600"/>
                <a:t>word</a:t>
              </a:r>
              <a:r>
                <a:rPr lang="en-US" sz="1600">
                  <a:solidFill>
                    <a:schemeClr val="tx1"/>
                  </a:solidFill>
                </a:rPr>
                <a:t>)</a:t>
              </a:r>
            </a:p>
          </p:txBody>
        </p:sp>
        <p:sp>
          <p:nvSpPr>
            <p:cNvPr id="1489946" name="Text Box 26"/>
            <p:cNvSpPr txBox="1">
              <a:spLocks noChangeArrowheads="1"/>
            </p:cNvSpPr>
            <p:nvPr/>
          </p:nvSpPr>
          <p:spPr bwMode="auto">
            <a:xfrm>
              <a:off x="2832" y="2169"/>
              <a:ext cx="1008" cy="212"/>
            </a:xfrm>
            <a:prstGeom prst="rect">
              <a:avLst/>
            </a:prstGeom>
            <a:noFill/>
            <a:ln w="12700">
              <a:noFill/>
              <a:miter lim="800000"/>
              <a:headEnd/>
              <a:tailEnd/>
            </a:ln>
            <a:effectLst/>
          </p:spPr>
          <p:txBody>
            <a:bodyPr>
              <a:spAutoFit/>
            </a:bodyPr>
            <a:lstStyle/>
            <a:p>
              <a:r>
                <a:rPr lang="en-US" sz="1600">
                  <a:solidFill>
                    <a:schemeClr val="tx1"/>
                  </a:solidFill>
                </a:rPr>
                <a:t>1 to 4 blocks</a:t>
              </a:r>
            </a:p>
          </p:txBody>
        </p:sp>
        <p:sp>
          <p:nvSpPr>
            <p:cNvPr id="1489947" name="Text Box 27"/>
            <p:cNvSpPr txBox="1">
              <a:spLocks noChangeArrowheads="1"/>
            </p:cNvSpPr>
            <p:nvPr/>
          </p:nvSpPr>
          <p:spPr bwMode="auto">
            <a:xfrm>
              <a:off x="2832" y="2649"/>
              <a:ext cx="1132" cy="368"/>
            </a:xfrm>
            <a:prstGeom prst="rect">
              <a:avLst/>
            </a:prstGeom>
            <a:noFill/>
            <a:ln w="12700">
              <a:noFill/>
              <a:miter lim="800000"/>
              <a:headEnd/>
              <a:tailEnd/>
            </a:ln>
            <a:effectLst/>
          </p:spPr>
          <p:txBody>
            <a:bodyPr wrap="none">
              <a:spAutoFit/>
            </a:bodyPr>
            <a:lstStyle/>
            <a:p>
              <a:r>
                <a:rPr lang="en-US" sz="1600" dirty="0">
                  <a:solidFill>
                    <a:schemeClr val="tx1"/>
                  </a:solidFill>
                </a:rPr>
                <a:t>1,024+ </a:t>
              </a:r>
              <a:r>
                <a:rPr lang="en-US" sz="1600" dirty="0" smtClean="0">
                  <a:solidFill>
                    <a:schemeClr val="tx1"/>
                  </a:solidFill>
                </a:rPr>
                <a:t>bytes</a:t>
              </a:r>
              <a:br>
                <a:rPr lang="en-US" sz="1600" dirty="0" smtClean="0">
                  <a:solidFill>
                    <a:schemeClr val="tx1"/>
                  </a:solidFill>
                </a:rPr>
              </a:br>
              <a:r>
                <a:rPr lang="en-US" sz="1600" dirty="0" smtClean="0">
                  <a:solidFill>
                    <a:schemeClr val="tx1"/>
                  </a:solidFill>
                </a:rPr>
                <a:t>(</a:t>
              </a:r>
              <a:r>
                <a:rPr lang="en-US" sz="1600" dirty="0"/>
                <a:t>disk sector = page</a:t>
              </a:r>
              <a:r>
                <a:rPr lang="en-US" sz="1600" dirty="0">
                  <a:solidFill>
                    <a:schemeClr val="tx1"/>
                  </a:solidFill>
                </a:rPr>
                <a:t>)</a:t>
              </a:r>
            </a:p>
          </p:txBody>
        </p:sp>
        <p:sp>
          <p:nvSpPr>
            <p:cNvPr id="1489948" name="Text Box 28"/>
            <p:cNvSpPr txBox="1">
              <a:spLocks noChangeArrowheads="1"/>
            </p:cNvSpPr>
            <p:nvPr/>
          </p:nvSpPr>
          <p:spPr bwMode="auto">
            <a:xfrm>
              <a:off x="2832" y="1689"/>
              <a:ext cx="1152" cy="212"/>
            </a:xfrm>
            <a:prstGeom prst="rect">
              <a:avLst/>
            </a:prstGeom>
            <a:noFill/>
            <a:ln w="12700">
              <a:noFill/>
              <a:miter lim="800000"/>
              <a:headEnd/>
              <a:tailEnd/>
            </a:ln>
            <a:effectLst/>
          </p:spPr>
          <p:txBody>
            <a:bodyPr>
              <a:spAutoFit/>
            </a:bodyPr>
            <a:lstStyle/>
            <a:p>
              <a:r>
                <a:rPr lang="en-US" sz="1600">
                  <a:solidFill>
                    <a:schemeClr val="tx1"/>
                  </a:solidFill>
                </a:rPr>
                <a:t>8-32 bytes (</a:t>
              </a:r>
              <a:r>
                <a:rPr lang="en-US" sz="1600"/>
                <a:t>block</a:t>
              </a:r>
              <a:r>
                <a:rPr lang="en-US" sz="1600">
                  <a:solidFill>
                    <a:schemeClr val="tx1"/>
                  </a:solidFill>
                </a:rPr>
                <a:t>)</a:t>
              </a:r>
            </a:p>
          </p:txBody>
        </p:sp>
      </p:grpSp>
      <p:sp>
        <p:nvSpPr>
          <p:cNvPr id="30" name="Date Placeholder 29"/>
          <p:cNvSpPr>
            <a:spLocks noGrp="1"/>
          </p:cNvSpPr>
          <p:nvPr>
            <p:ph type="dt" sz="half" idx="10"/>
          </p:nvPr>
        </p:nvSpPr>
        <p:spPr/>
        <p:txBody>
          <a:bodyPr/>
          <a:lstStyle/>
          <a:p>
            <a:fld id="{3458FB57-4733-0C47-B4C0-B1F4FFB4157B}" type="datetime1">
              <a:rPr lang="en-US" smtClean="0"/>
              <a:t>9/28/11</a:t>
            </a:fld>
            <a:endParaRPr lang="en-US"/>
          </a:p>
        </p:txBody>
      </p:sp>
      <p:sp>
        <p:nvSpPr>
          <p:cNvPr id="31" name="Slide Number Placeholder 30"/>
          <p:cNvSpPr>
            <a:spLocks noGrp="1"/>
          </p:cNvSpPr>
          <p:nvPr>
            <p:ph type="sldNum" sz="quarter" idx="12"/>
          </p:nvPr>
        </p:nvSpPr>
        <p:spPr/>
        <p:txBody>
          <a:bodyPr/>
          <a:lstStyle/>
          <a:p>
            <a:fld id="{3CC63E4C-4642-794D-A2FD-70F6B81535F5}" type="slidenum">
              <a:rPr lang="en-US" smtClean="0"/>
              <a:pPr/>
              <a:t>13</a:t>
            </a:fld>
            <a:endParaRPr lang="en-US"/>
          </a:p>
        </p:txBody>
      </p:sp>
    </p:spTree>
    <p:extLst>
      <p:ext uri="{BB962C8B-B14F-4D97-AF65-F5344CB8AC3E}">
        <p14:creationId xmlns:p14="http://schemas.microsoft.com/office/powerpoint/2010/main" val="3234993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899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899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899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899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9926" grpId="0"/>
      <p:bldP spid="1489934" grpId="0" animBg="1"/>
      <p:bldP spid="1489936" grpId="0" animBg="1"/>
      <p:bldP spid="14899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0578" name="Rectangle 2"/>
          <p:cNvSpPr>
            <a:spLocks noGrp="1" noChangeArrowheads="1"/>
          </p:cNvSpPr>
          <p:nvPr>
            <p:ph type="title"/>
          </p:nvPr>
        </p:nvSpPr>
        <p:spPr/>
        <p:txBody>
          <a:bodyPr/>
          <a:lstStyle/>
          <a:p>
            <a:r>
              <a:rPr lang="en-US" dirty="0" smtClean="0"/>
              <a:t>Cache (“$”) Concept</a:t>
            </a:r>
            <a:endParaRPr lang="en-US" dirty="0"/>
          </a:p>
        </p:txBody>
      </p:sp>
      <p:sp>
        <p:nvSpPr>
          <p:cNvPr id="2840579" name="Rectangle 3"/>
          <p:cNvSpPr>
            <a:spLocks noGrp="1" noChangeArrowheads="1"/>
          </p:cNvSpPr>
          <p:nvPr>
            <p:ph type="body" idx="1"/>
          </p:nvPr>
        </p:nvSpPr>
        <p:spPr/>
        <p:txBody>
          <a:bodyPr>
            <a:normAutofit fontScale="92500" lnSpcReduction="20000"/>
          </a:bodyPr>
          <a:lstStyle/>
          <a:p>
            <a:r>
              <a:rPr lang="en-US" dirty="0" smtClean="0"/>
              <a:t>Mismatch between processor and memory speeds leads us to add a new level: a memory </a:t>
            </a:r>
            <a:r>
              <a:rPr lang="en-US" i="1" dirty="0" smtClean="0"/>
              <a:t>cache</a:t>
            </a:r>
          </a:p>
          <a:p>
            <a:r>
              <a:rPr lang="en-US" dirty="0" smtClean="0"/>
              <a:t>Implemented with same IC processing technology as the CPU, integrated on-chip: faster but more expensive than DRAM memory</a:t>
            </a:r>
          </a:p>
          <a:p>
            <a:r>
              <a:rPr lang="en-US" i="1" dirty="0" smtClean="0">
                <a:solidFill>
                  <a:srgbClr val="000000"/>
                </a:solidFill>
              </a:rPr>
              <a:t>Cache is a copy of a subset of main memory</a:t>
            </a:r>
          </a:p>
          <a:p>
            <a:r>
              <a:rPr lang="en-US" dirty="0" smtClean="0"/>
              <a:t>Modern processors have separate caches for instructions and data, as well as several levels of caches implemented in different sizes and technologies (e.g., processor vs. SRAM)</a:t>
            </a:r>
            <a:endParaRPr lang="en-US" dirty="0"/>
          </a:p>
        </p:txBody>
      </p:sp>
      <p:sp>
        <p:nvSpPr>
          <p:cNvPr id="4" name="Date Placeholder 3"/>
          <p:cNvSpPr>
            <a:spLocks noGrp="1"/>
          </p:cNvSpPr>
          <p:nvPr>
            <p:ph type="dt" sz="half" idx="10"/>
          </p:nvPr>
        </p:nvSpPr>
        <p:spPr/>
        <p:txBody>
          <a:bodyPr/>
          <a:lstStyle/>
          <a:p>
            <a:fld id="{10F61A8D-1FD5-904F-B2B2-28127ABF612C}" type="datetime1">
              <a:rPr lang="en-US" smtClean="0"/>
              <a:t>9/28/11</a:t>
            </a:fld>
            <a:endParaRPr lang="en-US"/>
          </a:p>
        </p:txBody>
      </p:sp>
      <p:sp>
        <p:nvSpPr>
          <p:cNvPr id="5" name="Slide Number Placeholder 4"/>
          <p:cNvSpPr>
            <a:spLocks noGrp="1"/>
          </p:cNvSpPr>
          <p:nvPr>
            <p:ph type="sldNum" sz="quarter" idx="12"/>
          </p:nvPr>
        </p:nvSpPr>
        <p:spPr/>
        <p:txBody>
          <a:bodyPr/>
          <a:lstStyle/>
          <a:p>
            <a:fld id="{3CC63E4C-4642-794D-A2FD-70F6B81535F5}" type="slidenum">
              <a:rPr lang="en-US" smtClean="0"/>
              <a:pPr/>
              <a:t>14</a:t>
            </a:fld>
            <a:endParaRPr lang="en-US"/>
          </a:p>
        </p:txBody>
      </p:sp>
    </p:spTree>
    <p:extLst>
      <p:ext uri="{BB962C8B-B14F-4D97-AF65-F5344CB8AC3E}">
        <p14:creationId xmlns:p14="http://schemas.microsoft.com/office/powerpoint/2010/main" val="1586840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Does the Hierarchy Work?</a:t>
            </a:r>
            <a:endParaRPr lang="en-US" dirty="0"/>
          </a:p>
        </p:txBody>
      </p:sp>
      <p:sp>
        <p:nvSpPr>
          <p:cNvPr id="3" name="Content Placeholder 2"/>
          <p:cNvSpPr>
            <a:spLocks noGrp="1"/>
          </p:cNvSpPr>
          <p:nvPr>
            <p:ph idx="1"/>
          </p:nvPr>
        </p:nvSpPr>
        <p:spPr/>
        <p:txBody>
          <a:bodyPr>
            <a:normAutofit/>
          </a:bodyPr>
          <a:lstStyle/>
          <a:p>
            <a:r>
              <a:rPr lang="en-US" i="1" dirty="0" smtClean="0">
                <a:solidFill>
                  <a:srgbClr val="0000FF"/>
                </a:solidFill>
              </a:rPr>
              <a:t>Principle of Locality</a:t>
            </a:r>
            <a:r>
              <a:rPr lang="en-US" dirty="0" smtClean="0"/>
              <a:t>: Programs access small portion of address space at any instant of time</a:t>
            </a:r>
          </a:p>
        </p:txBody>
      </p:sp>
      <p:sp>
        <p:nvSpPr>
          <p:cNvPr id="4" name="Date Placeholder 3"/>
          <p:cNvSpPr>
            <a:spLocks noGrp="1"/>
          </p:cNvSpPr>
          <p:nvPr>
            <p:ph type="dt" sz="half" idx="10"/>
          </p:nvPr>
        </p:nvSpPr>
        <p:spPr/>
        <p:txBody>
          <a:bodyPr/>
          <a:lstStyle/>
          <a:p>
            <a:fld id="{43978029-9DF7-7445-88EF-08A8BCC03D5B}" type="datetime1">
              <a:rPr lang="en-US" smtClean="0"/>
              <a:pPr/>
              <a:t>9/28/11</a:t>
            </a:fld>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15</a:t>
            </a:fld>
            <a:endParaRPr lang="en-US"/>
          </a:p>
        </p:txBody>
      </p:sp>
    </p:spTree>
    <p:extLst>
      <p:ext uri="{BB962C8B-B14F-4D97-AF65-F5344CB8AC3E}">
        <p14:creationId xmlns:p14="http://schemas.microsoft.com/office/powerpoint/2010/main" val="32499076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Library Analogy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Writing a report on a specific topic.</a:t>
            </a:r>
          </a:p>
          <a:p>
            <a:pPr lvl="1"/>
            <a:r>
              <a:rPr lang="en-US" dirty="0" smtClean="0"/>
              <a:t>E.g., works of J.D. Salinger</a:t>
            </a:r>
          </a:p>
          <a:p>
            <a:r>
              <a:rPr lang="en-US" dirty="0" smtClean="0"/>
              <a:t>While at library, check out books and keep them on desk.</a:t>
            </a:r>
          </a:p>
          <a:p>
            <a:r>
              <a:rPr lang="en-US" dirty="0" smtClean="0"/>
              <a:t>If need more, check them out and bring to desk.</a:t>
            </a:r>
          </a:p>
          <a:p>
            <a:pPr lvl="1"/>
            <a:r>
              <a:rPr lang="en-US" dirty="0" smtClean="0"/>
              <a:t>But don’t return earlier books since might need them</a:t>
            </a:r>
          </a:p>
          <a:p>
            <a:pPr lvl="1"/>
            <a:r>
              <a:rPr lang="en-US" dirty="0" smtClean="0"/>
              <a:t>Limited space on  desk; Which books to keep?</a:t>
            </a:r>
          </a:p>
          <a:p>
            <a:r>
              <a:rPr lang="en-US" dirty="0" smtClean="0"/>
              <a:t>You hope this collection of ~10 books on desk enough to write report, despite 10 being only 0.00001% of books in UC Berkeley libraries</a:t>
            </a:r>
          </a:p>
        </p:txBody>
      </p:sp>
      <p:sp>
        <p:nvSpPr>
          <p:cNvPr id="4" name="Date Placeholder 3"/>
          <p:cNvSpPr>
            <a:spLocks noGrp="1"/>
          </p:cNvSpPr>
          <p:nvPr>
            <p:ph type="dt" sz="half" idx="10"/>
          </p:nvPr>
        </p:nvSpPr>
        <p:spPr/>
        <p:txBody>
          <a:bodyPr/>
          <a:lstStyle/>
          <a:p>
            <a:fld id="{43978029-9DF7-7445-88EF-08A8BCC03D5B}" type="datetime1">
              <a:rPr lang="en-US" smtClean="0"/>
              <a:pPr/>
              <a:t>9/28/11</a:t>
            </a:fld>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16</a:t>
            </a:fld>
            <a:endParaRPr lang="en-US"/>
          </a:p>
        </p:txBody>
      </p:sp>
    </p:spTree>
    <p:extLst>
      <p:ext uri="{BB962C8B-B14F-4D97-AF65-F5344CB8AC3E}">
        <p14:creationId xmlns:p14="http://schemas.microsoft.com/office/powerpoint/2010/main" val="38221166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1426" name="Rectangle 2"/>
          <p:cNvSpPr>
            <a:spLocks noGrp="1" noChangeArrowheads="1"/>
          </p:cNvSpPr>
          <p:nvPr>
            <p:ph type="title"/>
          </p:nvPr>
        </p:nvSpPr>
        <p:spPr/>
        <p:txBody>
          <a:bodyPr>
            <a:normAutofit/>
          </a:bodyPr>
          <a:lstStyle/>
          <a:p>
            <a:r>
              <a:rPr lang="en-US" dirty="0" smtClean="0"/>
              <a:t>Two Types of Locality</a:t>
            </a:r>
            <a:endParaRPr lang="en-US" dirty="0"/>
          </a:p>
        </p:txBody>
      </p:sp>
      <p:sp>
        <p:nvSpPr>
          <p:cNvPr id="1511427" name="Rectangle 3"/>
          <p:cNvSpPr>
            <a:spLocks noGrp="1" noChangeArrowheads="1"/>
          </p:cNvSpPr>
          <p:nvPr>
            <p:ph type="body" idx="1"/>
          </p:nvPr>
        </p:nvSpPr>
        <p:spPr/>
        <p:txBody>
          <a:bodyPr>
            <a:normAutofit fontScale="92500" lnSpcReduction="20000"/>
          </a:bodyPr>
          <a:lstStyle/>
          <a:p>
            <a:r>
              <a:rPr lang="en-US" i="1" dirty="0" smtClean="0"/>
              <a:t>Temporal Locality </a:t>
            </a:r>
            <a:r>
              <a:rPr lang="en-US" dirty="0" smtClean="0"/>
              <a:t>(locality in time)</a:t>
            </a:r>
          </a:p>
          <a:p>
            <a:pPr lvl="1"/>
            <a:r>
              <a:rPr lang="en-US" dirty="0" smtClean="0"/>
              <a:t>If a memory location is referenced then it will tend to be referenced again soon</a:t>
            </a:r>
          </a:p>
          <a:p>
            <a:pPr lvl="1">
              <a:buNone/>
            </a:pPr>
            <a:r>
              <a:rPr lang="en-US" dirty="0" err="1" smtClean="0">
                <a:sym typeface="Symbol" pitchFamily="18" charset="2"/>
              </a:rPr>
              <a:t></a:t>
            </a:r>
            <a:r>
              <a:rPr lang="en-US" dirty="0" smtClean="0"/>
              <a:t> Keep most recently accessed data items closer to the processor</a:t>
            </a:r>
          </a:p>
          <a:p>
            <a:pPr lvl="1"/>
            <a:endParaRPr lang="en-US" dirty="0" smtClean="0"/>
          </a:p>
          <a:p>
            <a:r>
              <a:rPr lang="en-US" i="1" dirty="0" smtClean="0"/>
              <a:t>Spatial Locality</a:t>
            </a:r>
            <a:r>
              <a:rPr lang="en-US" dirty="0" smtClean="0"/>
              <a:t> (locality in space)</a:t>
            </a:r>
          </a:p>
          <a:p>
            <a:pPr lvl="1"/>
            <a:r>
              <a:rPr lang="en-US" dirty="0" smtClean="0"/>
              <a:t>If a memory location is referenced, the locations with nearby addresses will tend to be referenced soon</a:t>
            </a:r>
          </a:p>
          <a:p>
            <a:pPr lvl="1">
              <a:buNone/>
            </a:pPr>
            <a:r>
              <a:rPr lang="en-US" dirty="0" err="1" smtClean="0">
                <a:sym typeface="Symbol" pitchFamily="18" charset="2"/>
              </a:rPr>
              <a:t></a:t>
            </a:r>
            <a:r>
              <a:rPr lang="en-US" dirty="0" smtClean="0"/>
              <a:t> Move blocks consisting of contiguous words closer to the processor </a:t>
            </a:r>
            <a:endParaRPr lang="en-US" dirty="0"/>
          </a:p>
        </p:txBody>
      </p:sp>
      <p:sp>
        <p:nvSpPr>
          <p:cNvPr id="6" name="Date Placeholder 5"/>
          <p:cNvSpPr>
            <a:spLocks noGrp="1"/>
          </p:cNvSpPr>
          <p:nvPr>
            <p:ph type="dt" sz="half" idx="10"/>
          </p:nvPr>
        </p:nvSpPr>
        <p:spPr/>
        <p:txBody>
          <a:bodyPr/>
          <a:lstStyle/>
          <a:p>
            <a:fld id="{78176F73-E2FC-1D46-8514-CE8645F71592}" type="datetime1">
              <a:rPr lang="en-US" smtClean="0"/>
              <a:t>9/28/11</a:t>
            </a:fld>
            <a:endParaRPr lang="en-US"/>
          </a:p>
        </p:txBody>
      </p:sp>
      <p:sp>
        <p:nvSpPr>
          <p:cNvPr id="7" name="Slide Number Placeholder 6"/>
          <p:cNvSpPr>
            <a:spLocks noGrp="1"/>
          </p:cNvSpPr>
          <p:nvPr>
            <p:ph type="sldNum" sz="quarter" idx="12"/>
          </p:nvPr>
        </p:nvSpPr>
        <p:spPr/>
        <p:txBody>
          <a:bodyPr/>
          <a:lstStyle/>
          <a:p>
            <a:fld id="{3CC63E4C-4642-794D-A2FD-70F6B81535F5}" type="slidenum">
              <a:rPr lang="en-US" smtClean="0"/>
              <a:pPr/>
              <a:t>17</a:t>
            </a:fld>
            <a:endParaRPr lang="en-US"/>
          </a:p>
        </p:txBody>
      </p:sp>
    </p:spTree>
    <p:extLst>
      <p:ext uri="{BB962C8B-B14F-4D97-AF65-F5344CB8AC3E}">
        <p14:creationId xmlns:p14="http://schemas.microsoft.com/office/powerpoint/2010/main" val="3313440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Does the Hierarchy Work?</a:t>
            </a:r>
            <a:endParaRPr lang="en-US" dirty="0"/>
          </a:p>
        </p:txBody>
      </p:sp>
      <p:sp>
        <p:nvSpPr>
          <p:cNvPr id="3" name="Content Placeholder 2"/>
          <p:cNvSpPr>
            <a:spLocks noGrp="1"/>
          </p:cNvSpPr>
          <p:nvPr>
            <p:ph idx="1"/>
          </p:nvPr>
        </p:nvSpPr>
        <p:spPr/>
        <p:txBody>
          <a:bodyPr>
            <a:normAutofit/>
          </a:bodyPr>
          <a:lstStyle/>
          <a:p>
            <a:r>
              <a:rPr lang="en-US" i="1" dirty="0" smtClean="0">
                <a:solidFill>
                  <a:srgbClr val="0000FF"/>
                </a:solidFill>
              </a:rPr>
              <a:t>Principle of Locality</a:t>
            </a:r>
            <a:r>
              <a:rPr lang="en-US" dirty="0" smtClean="0"/>
              <a:t>: Programs access small portion of address space at any instant of time</a:t>
            </a:r>
          </a:p>
          <a:p>
            <a:r>
              <a:rPr lang="en-US" dirty="0" smtClean="0"/>
              <a:t>What program structures lead to temporal and spatial locality in code? </a:t>
            </a:r>
          </a:p>
          <a:p>
            <a:r>
              <a:rPr lang="en-US" dirty="0" smtClean="0"/>
              <a:t>In data?</a:t>
            </a:r>
            <a:endParaRPr lang="en-US" dirty="0"/>
          </a:p>
        </p:txBody>
      </p:sp>
      <p:sp>
        <p:nvSpPr>
          <p:cNvPr id="4" name="Date Placeholder 3"/>
          <p:cNvSpPr>
            <a:spLocks noGrp="1"/>
          </p:cNvSpPr>
          <p:nvPr>
            <p:ph type="dt" sz="half" idx="10"/>
          </p:nvPr>
        </p:nvSpPr>
        <p:spPr/>
        <p:txBody>
          <a:bodyPr/>
          <a:lstStyle/>
          <a:p>
            <a:fld id="{43978029-9DF7-7445-88EF-08A8BCC03D5B}" type="datetime1">
              <a:rPr lang="en-US" smtClean="0"/>
              <a:pPr/>
              <a:t>9/28/11</a:t>
            </a:fld>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18</a:t>
            </a:fld>
            <a:endParaRPr lang="en-US"/>
          </a:p>
        </p:txBody>
      </p:sp>
    </p:spTree>
    <p:extLst>
      <p:ext uri="{BB962C8B-B14F-4D97-AF65-F5344CB8AC3E}">
        <p14:creationId xmlns:p14="http://schemas.microsoft.com/office/powerpoint/2010/main" val="7244184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22" name="Rectangle 2"/>
          <p:cNvSpPr>
            <a:spLocks noGrp="1" noChangeArrowheads="1"/>
          </p:cNvSpPr>
          <p:nvPr>
            <p:ph type="title"/>
          </p:nvPr>
        </p:nvSpPr>
        <p:spPr/>
        <p:txBody>
          <a:bodyPr/>
          <a:lstStyle/>
          <a:p>
            <a:r>
              <a:rPr lang="en-US" smtClean="0"/>
              <a:t>How is the Hierarchy Managed?</a:t>
            </a:r>
            <a:endParaRPr lang="en-US"/>
          </a:p>
        </p:txBody>
      </p:sp>
      <p:sp>
        <p:nvSpPr>
          <p:cNvPr id="1515523" name="Rectangle 3"/>
          <p:cNvSpPr>
            <a:spLocks noGrp="1" noChangeArrowheads="1"/>
          </p:cNvSpPr>
          <p:nvPr>
            <p:ph type="body" idx="1"/>
          </p:nvPr>
        </p:nvSpPr>
        <p:spPr/>
        <p:txBody>
          <a:bodyPr>
            <a:normAutofit lnSpcReduction="10000"/>
          </a:bodyPr>
          <a:lstStyle/>
          <a:p>
            <a:r>
              <a:rPr lang="en-US" dirty="0" smtClean="0"/>
              <a:t>registers </a:t>
            </a:r>
            <a:r>
              <a:rPr lang="en-US" dirty="0" err="1" smtClean="0">
                <a:sym typeface="Symbol" pitchFamily="18" charset="2"/>
              </a:rPr>
              <a:t></a:t>
            </a:r>
            <a:r>
              <a:rPr lang="en-US" dirty="0" smtClean="0"/>
              <a:t> memory</a:t>
            </a:r>
          </a:p>
          <a:p>
            <a:pPr lvl="1"/>
            <a:r>
              <a:rPr lang="en-US" dirty="0" smtClean="0"/>
              <a:t>By compiler (or assembly level programmer)</a:t>
            </a:r>
          </a:p>
          <a:p>
            <a:r>
              <a:rPr lang="en-US" dirty="0" smtClean="0"/>
              <a:t>cache </a:t>
            </a:r>
            <a:r>
              <a:rPr lang="en-US" dirty="0" err="1" smtClean="0">
                <a:sym typeface="Symbol" pitchFamily="18" charset="2"/>
              </a:rPr>
              <a:t></a:t>
            </a:r>
            <a:r>
              <a:rPr lang="en-US" dirty="0" smtClean="0"/>
              <a:t> main memory</a:t>
            </a:r>
          </a:p>
          <a:p>
            <a:pPr lvl="1"/>
            <a:r>
              <a:rPr lang="en-US" dirty="0" smtClean="0"/>
              <a:t>By the cache controller hardware</a:t>
            </a:r>
          </a:p>
          <a:p>
            <a:r>
              <a:rPr lang="en-US" dirty="0" smtClean="0"/>
              <a:t>main memory </a:t>
            </a:r>
            <a:r>
              <a:rPr lang="en-US" dirty="0" err="1" smtClean="0">
                <a:sym typeface="Symbol" pitchFamily="18" charset="2"/>
              </a:rPr>
              <a:t></a:t>
            </a:r>
            <a:r>
              <a:rPr lang="en-US" dirty="0" smtClean="0"/>
              <a:t> disks (secondary storage)</a:t>
            </a:r>
          </a:p>
          <a:p>
            <a:pPr lvl="1"/>
            <a:r>
              <a:rPr lang="en-US" dirty="0" smtClean="0"/>
              <a:t>By the operating system (virtual memory)</a:t>
            </a:r>
          </a:p>
          <a:p>
            <a:pPr lvl="1"/>
            <a:r>
              <a:rPr lang="en-US" dirty="0" smtClean="0"/>
              <a:t>Virtual to physical address mapping assisted by the hardware (TLB)</a:t>
            </a:r>
          </a:p>
          <a:p>
            <a:pPr lvl="1"/>
            <a:r>
              <a:rPr lang="en-US" dirty="0" smtClean="0"/>
              <a:t>By the programmer (files)</a:t>
            </a:r>
            <a:endParaRPr lang="en-US" dirty="0"/>
          </a:p>
        </p:txBody>
      </p:sp>
      <p:sp>
        <p:nvSpPr>
          <p:cNvPr id="5" name="Date Placeholder 4"/>
          <p:cNvSpPr>
            <a:spLocks noGrp="1"/>
          </p:cNvSpPr>
          <p:nvPr>
            <p:ph type="dt" sz="half" idx="10"/>
          </p:nvPr>
        </p:nvSpPr>
        <p:spPr/>
        <p:txBody>
          <a:bodyPr/>
          <a:lstStyle/>
          <a:p>
            <a:fld id="{951C6484-8EE3-3F4D-BE1F-CCEA3DC544B0}" type="datetime1">
              <a:rPr lang="en-US" smtClean="0"/>
              <a:t>9/28/11</a:t>
            </a:fld>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19</a:t>
            </a:fld>
            <a:endParaRPr lang="en-US"/>
          </a:p>
        </p:txBody>
      </p:sp>
      <p:sp>
        <p:nvSpPr>
          <p:cNvPr id="4" name="Rectangle 4"/>
          <p:cNvSpPr>
            <a:spLocks noChangeArrowheads="1"/>
          </p:cNvSpPr>
          <p:nvPr/>
        </p:nvSpPr>
        <p:spPr bwMode="auto">
          <a:xfrm>
            <a:off x="397939" y="2726255"/>
            <a:ext cx="6019800" cy="914400"/>
          </a:xfrm>
          <a:prstGeom prst="rect">
            <a:avLst/>
          </a:prstGeom>
          <a:noFill/>
          <a:ln w="38100">
            <a:solidFill>
              <a:srgbClr val="FF0000"/>
            </a:solidFill>
            <a:miter lim="800000"/>
            <a:headEnd/>
            <a:tailEnd/>
          </a:ln>
          <a:effectLst/>
        </p:spPr>
        <p:txBody>
          <a:bodyPr wrap="none" anchor="ctr"/>
          <a:lstStyle/>
          <a:p>
            <a:endParaRPr lang="en-US"/>
          </a:p>
        </p:txBody>
      </p:sp>
    </p:spTree>
    <p:extLst>
      <p:ext uri="{BB962C8B-B14F-4D97-AF65-F5344CB8AC3E}">
        <p14:creationId xmlns:p14="http://schemas.microsoft.com/office/powerpoint/2010/main" val="2391595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155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1552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1552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1552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1552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1552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1552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1552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23" grpId="0" build="p"/>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147638"/>
            <a:ext cx="4152900" cy="1143000"/>
          </a:xfrm>
        </p:spPr>
        <p:txBody>
          <a:bodyPr/>
          <a:lstStyle/>
          <a:p>
            <a:r>
              <a:rPr lang="en-US" dirty="0" smtClean="0"/>
              <a:t>In the news…</a:t>
            </a:r>
            <a:endParaRPr lang="en-US" dirty="0"/>
          </a:p>
        </p:txBody>
      </p:sp>
      <p:pic>
        <p:nvPicPr>
          <p:cNvPr id="7" name="Content Placeholder 6"/>
          <p:cNvPicPr>
            <a:picLocks noGrp="1" noChangeAspect="1"/>
          </p:cNvPicPr>
          <p:nvPr>
            <p:ph idx="1"/>
          </p:nvPr>
        </p:nvPicPr>
        <p:blipFill>
          <a:blip r:embed="rId2"/>
          <a:srcRect t="1115" b="1115"/>
          <a:stretch>
            <a:fillRect/>
          </a:stretch>
        </p:blipFill>
        <p:spPr>
          <a:xfrm>
            <a:off x="4381500" y="342900"/>
            <a:ext cx="4419600" cy="2430610"/>
          </a:xfrm>
        </p:spPr>
      </p:pic>
      <p:sp>
        <p:nvSpPr>
          <p:cNvPr id="4" name="Date Placeholder 3"/>
          <p:cNvSpPr>
            <a:spLocks noGrp="1"/>
          </p:cNvSpPr>
          <p:nvPr>
            <p:ph type="dt" sz="half" idx="10"/>
          </p:nvPr>
        </p:nvSpPr>
        <p:spPr/>
        <p:txBody>
          <a:bodyPr/>
          <a:lstStyle/>
          <a:p>
            <a:fld id="{2F2E1938-C8CF-0247-A38E-E6A30FE91DD3}" type="datetime1">
              <a:rPr lang="en-US" smtClean="0"/>
              <a:pPr/>
              <a:t>9/28/11</a:t>
            </a:fld>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2</a:t>
            </a:fld>
            <a:endParaRPr lang="en-US"/>
          </a:p>
        </p:txBody>
      </p:sp>
      <p:sp>
        <p:nvSpPr>
          <p:cNvPr id="8" name="Rectangle 7"/>
          <p:cNvSpPr/>
          <p:nvPr/>
        </p:nvSpPr>
        <p:spPr>
          <a:xfrm>
            <a:off x="444500" y="2992735"/>
            <a:ext cx="4572000" cy="923330"/>
          </a:xfrm>
          <a:prstGeom prst="rect">
            <a:avLst/>
          </a:prstGeom>
        </p:spPr>
        <p:txBody>
          <a:bodyPr>
            <a:spAutoFit/>
          </a:bodyPr>
          <a:lstStyle/>
          <a:p>
            <a:r>
              <a:rPr lang="en-US" dirty="0"/>
              <a:t>Financial institutions may soon change what they trade or where they do their trading because of the speed of light</a:t>
            </a:r>
          </a:p>
        </p:txBody>
      </p:sp>
      <p:sp>
        <p:nvSpPr>
          <p:cNvPr id="9" name="Rectangle 8"/>
          <p:cNvSpPr/>
          <p:nvPr/>
        </p:nvSpPr>
        <p:spPr>
          <a:xfrm>
            <a:off x="4483100" y="3429338"/>
            <a:ext cx="4572000" cy="2031325"/>
          </a:xfrm>
          <a:prstGeom prst="rect">
            <a:avLst/>
          </a:prstGeom>
        </p:spPr>
        <p:txBody>
          <a:bodyPr>
            <a:spAutoFit/>
          </a:bodyPr>
          <a:lstStyle/>
          <a:p>
            <a:r>
              <a:rPr lang="en-US" dirty="0" smtClean="0"/>
              <a:t>…first </a:t>
            </a:r>
            <a:r>
              <a:rPr lang="en-US" dirty="0"/>
              <a:t>solution, published in 2010, considered the various latencies in global </a:t>
            </a:r>
            <a:r>
              <a:rPr lang="en-US" dirty="0" smtClean="0"/>
              <a:t>fiber-</a:t>
            </a:r>
            <a:r>
              <a:rPr lang="en-US" dirty="0"/>
              <a:t>optic links and mapped out where the optimal points for financial transactions to originate - midway between two major financial hubs to </a:t>
            </a:r>
            <a:r>
              <a:rPr lang="en-US" dirty="0" smtClean="0"/>
              <a:t>maximize </a:t>
            </a:r>
            <a:r>
              <a:rPr lang="en-US" dirty="0"/>
              <a:t>the chance of "buying low" in one place and "selling high" in another.</a:t>
            </a:r>
          </a:p>
        </p:txBody>
      </p:sp>
      <p:sp>
        <p:nvSpPr>
          <p:cNvPr id="10" name="Rectangle 9"/>
          <p:cNvSpPr/>
          <p:nvPr/>
        </p:nvSpPr>
        <p:spPr>
          <a:xfrm>
            <a:off x="723900" y="5621635"/>
            <a:ext cx="7797800" cy="646331"/>
          </a:xfrm>
          <a:prstGeom prst="rect">
            <a:avLst/>
          </a:prstGeom>
        </p:spPr>
        <p:txBody>
          <a:bodyPr wrap="square">
            <a:spAutoFit/>
          </a:bodyPr>
          <a:lstStyle/>
          <a:p>
            <a:r>
              <a:rPr lang="en-US" b="1" dirty="0">
                <a:solidFill>
                  <a:srgbClr val="FF0000"/>
                </a:solidFill>
              </a:rPr>
              <a:t>That means that out-of-the-way places - at high latitudes or mid-ocean island chains - could in time turn into global financial </a:t>
            </a:r>
            <a:r>
              <a:rPr lang="en-US" b="1" dirty="0" smtClean="0">
                <a:solidFill>
                  <a:srgbClr val="FF0000"/>
                </a:solidFill>
              </a:rPr>
              <a:t>centers</a:t>
            </a:r>
            <a:r>
              <a:rPr lang="en-US" b="1" dirty="0">
                <a:solidFill>
                  <a:srgbClr val="FF0000"/>
                </a:solidFill>
              </a:rPr>
              <a:t>.</a:t>
            </a:r>
          </a:p>
        </p:txBody>
      </p:sp>
      <p:sp>
        <p:nvSpPr>
          <p:cNvPr id="11" name="Rectangle 10"/>
          <p:cNvSpPr/>
          <p:nvPr/>
        </p:nvSpPr>
        <p:spPr>
          <a:xfrm>
            <a:off x="241300" y="1569135"/>
            <a:ext cx="4572000" cy="1477328"/>
          </a:xfrm>
          <a:prstGeom prst="rect">
            <a:avLst/>
          </a:prstGeom>
        </p:spPr>
        <p:txBody>
          <a:bodyPr>
            <a:spAutoFit/>
          </a:bodyPr>
          <a:lstStyle/>
          <a:p>
            <a:endParaRPr lang="en-US" dirty="0" smtClean="0">
              <a:hlinkClick r:id="rId3"/>
            </a:endParaRPr>
          </a:p>
          <a:p>
            <a:r>
              <a:rPr lang="en-US" dirty="0" smtClean="0">
                <a:hlinkClick r:id="rId3"/>
              </a:rPr>
              <a:t>http</a:t>
            </a:r>
            <a:r>
              <a:rPr lang="en-US" dirty="0">
                <a:hlinkClick r:id="rId3"/>
              </a:rPr>
              <a:t>://www.bbc.co.uk/news/science-environment-</a:t>
            </a:r>
            <a:r>
              <a:rPr lang="en-US" dirty="0" smtClean="0">
                <a:hlinkClick r:id="rId3"/>
              </a:rPr>
              <a:t>12827752</a:t>
            </a:r>
            <a:endParaRPr lang="en-US" dirty="0" smtClean="0"/>
          </a:p>
          <a:p>
            <a:endParaRPr lang="en-US" dirty="0"/>
          </a:p>
          <a:p>
            <a:r>
              <a:rPr lang="en-US" dirty="0" smtClean="0"/>
              <a:t>(from March 2011)</a:t>
            </a:r>
            <a:endParaRPr lang="en-US" dirty="0"/>
          </a:p>
        </p:txBody>
      </p:sp>
      <p:sp>
        <p:nvSpPr>
          <p:cNvPr id="12" name="Rectangle 11"/>
          <p:cNvSpPr/>
          <p:nvPr/>
        </p:nvSpPr>
        <p:spPr>
          <a:xfrm>
            <a:off x="0" y="1137335"/>
            <a:ext cx="4572000" cy="646331"/>
          </a:xfrm>
          <a:prstGeom prst="rect">
            <a:avLst/>
          </a:prstGeom>
        </p:spPr>
        <p:txBody>
          <a:bodyPr>
            <a:spAutoFit/>
          </a:bodyPr>
          <a:lstStyle/>
          <a:p>
            <a:r>
              <a:rPr lang="en-US" b="1" dirty="0" smtClean="0"/>
              <a:t>“Stock </a:t>
            </a:r>
            <a:r>
              <a:rPr lang="en-US" b="1" dirty="0"/>
              <a:t>trades to exploit speed of light, says </a:t>
            </a:r>
            <a:r>
              <a:rPr lang="en-US" b="1" dirty="0" smtClean="0"/>
              <a:t>researcher”</a:t>
            </a:r>
            <a:endParaRPr lang="en-US" b="1" dirty="0"/>
          </a:p>
        </p:txBody>
      </p:sp>
    </p:spTree>
    <p:extLst>
      <p:ext uri="{BB962C8B-B14F-4D97-AF65-F5344CB8AC3E}">
        <p14:creationId xmlns:p14="http://schemas.microsoft.com/office/powerpoint/2010/main" val="158929385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2866" name="Rectangle 2"/>
          <p:cNvSpPr>
            <a:spLocks noGrp="1" noChangeArrowheads="1"/>
          </p:cNvSpPr>
          <p:nvPr>
            <p:ph type="title"/>
          </p:nvPr>
        </p:nvSpPr>
        <p:spPr/>
        <p:txBody>
          <a:bodyPr/>
          <a:lstStyle/>
          <a:p>
            <a:r>
              <a:rPr lang="en-US" dirty="0" smtClean="0"/>
              <a:t>Cache Design Questions</a:t>
            </a:r>
            <a:endParaRPr lang="en-US" dirty="0"/>
          </a:p>
        </p:txBody>
      </p:sp>
      <p:sp>
        <p:nvSpPr>
          <p:cNvPr id="2852867" name="Rectangle 3"/>
          <p:cNvSpPr>
            <a:spLocks noGrp="1" noChangeArrowheads="1"/>
          </p:cNvSpPr>
          <p:nvPr>
            <p:ph type="body" idx="1"/>
          </p:nvPr>
        </p:nvSpPr>
        <p:spPr/>
        <p:txBody>
          <a:bodyPr>
            <a:normAutofit fontScale="92500" lnSpcReduction="10000"/>
          </a:bodyPr>
          <a:lstStyle/>
          <a:p>
            <a:pPr marL="514350" indent="-514350">
              <a:buFont typeface="+mj-lt"/>
              <a:buAutoNum type="arabicPeriod"/>
            </a:pPr>
            <a:r>
              <a:rPr lang="en-US" dirty="0" smtClean="0"/>
              <a:t>How best to organize the memory blocks of the cache?</a:t>
            </a:r>
          </a:p>
          <a:p>
            <a:pPr marL="514350" indent="-514350">
              <a:buFont typeface="+mj-lt"/>
              <a:buAutoNum type="arabicPeriod"/>
            </a:pPr>
            <a:r>
              <a:rPr lang="en-US" dirty="0" smtClean="0"/>
              <a:t>To which block of the cache does a given main memory address map?</a:t>
            </a:r>
          </a:p>
          <a:p>
            <a:pPr lvl="1">
              <a:buFont typeface="Arial"/>
              <a:buChar char="•"/>
            </a:pPr>
            <a:r>
              <a:rPr lang="en-US" dirty="0" smtClean="0"/>
              <a:t>Since the cache is a subset of memory, multiple memory addresses can map to the same cache location</a:t>
            </a:r>
          </a:p>
          <a:p>
            <a:pPr marL="514350" indent="-514350">
              <a:buFont typeface="+mj-lt"/>
              <a:buAutoNum type="arabicPeriod"/>
            </a:pPr>
            <a:r>
              <a:rPr lang="en-US" dirty="0" smtClean="0"/>
              <a:t>How do we know which blocks of main memory currently have a copy in cache?</a:t>
            </a:r>
          </a:p>
          <a:p>
            <a:pPr marL="514350" indent="-514350">
              <a:buFont typeface="+mj-lt"/>
              <a:buAutoNum type="arabicPeriod"/>
            </a:pPr>
            <a:r>
              <a:rPr lang="en-US" dirty="0" smtClean="0"/>
              <a:t>How do we find these copies quickly?</a:t>
            </a:r>
            <a:endParaRPr lang="en-US" dirty="0"/>
          </a:p>
        </p:txBody>
      </p:sp>
      <p:sp>
        <p:nvSpPr>
          <p:cNvPr id="4" name="Date Placeholder 3"/>
          <p:cNvSpPr>
            <a:spLocks noGrp="1"/>
          </p:cNvSpPr>
          <p:nvPr>
            <p:ph type="dt" sz="half" idx="10"/>
          </p:nvPr>
        </p:nvSpPr>
        <p:spPr/>
        <p:txBody>
          <a:bodyPr/>
          <a:lstStyle/>
          <a:p>
            <a:fld id="{711AA707-4445-594B-890B-636CAA553929}" type="datetime1">
              <a:rPr lang="en-US" smtClean="0"/>
              <a:t>9/28/11</a:t>
            </a:fld>
            <a:endParaRPr lang="en-US"/>
          </a:p>
        </p:txBody>
      </p:sp>
      <p:sp>
        <p:nvSpPr>
          <p:cNvPr id="5" name="Slide Number Placeholder 4"/>
          <p:cNvSpPr>
            <a:spLocks noGrp="1"/>
          </p:cNvSpPr>
          <p:nvPr>
            <p:ph type="sldNum" sz="quarter" idx="12"/>
          </p:nvPr>
        </p:nvSpPr>
        <p:spPr/>
        <p:txBody>
          <a:bodyPr/>
          <a:lstStyle/>
          <a:p>
            <a:fld id="{3CC63E4C-4642-794D-A2FD-70F6B81535F5}" type="slidenum">
              <a:rPr lang="en-US" smtClean="0"/>
              <a:pPr/>
              <a:t>20</a:t>
            </a:fld>
            <a:endParaRPr lang="en-US"/>
          </a:p>
        </p:txBody>
      </p:sp>
    </p:spTree>
    <p:extLst>
      <p:ext uri="{BB962C8B-B14F-4D97-AF65-F5344CB8AC3E}">
        <p14:creationId xmlns:p14="http://schemas.microsoft.com/office/powerpoint/2010/main" val="22651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0274" name="Rectangle 2"/>
          <p:cNvSpPr>
            <a:spLocks noChangeArrowheads="1"/>
          </p:cNvSpPr>
          <p:nvPr/>
        </p:nvSpPr>
        <p:spPr bwMode="auto">
          <a:xfrm>
            <a:off x="225425" y="312738"/>
            <a:ext cx="1027113" cy="477837"/>
          </a:xfrm>
          <a:prstGeom prst="rect">
            <a:avLst/>
          </a:prstGeom>
          <a:noFill/>
          <a:ln w="12700">
            <a:noFill/>
            <a:miter lim="800000"/>
            <a:headEnd/>
            <a:tailEnd/>
          </a:ln>
          <a:effectLst/>
        </p:spPr>
        <p:txBody>
          <a:bodyPr wrap="none" anchor="ctr"/>
          <a:lstStyle/>
          <a:p>
            <a:endParaRPr lang="en-US"/>
          </a:p>
        </p:txBody>
      </p:sp>
      <p:sp>
        <p:nvSpPr>
          <p:cNvPr id="1590276" name="Rectangle 4"/>
          <p:cNvSpPr>
            <a:spLocks noGrp="1" noChangeArrowheads="1"/>
          </p:cNvSpPr>
          <p:nvPr>
            <p:ph type="title"/>
          </p:nvPr>
        </p:nvSpPr>
        <p:spPr/>
        <p:txBody>
          <a:bodyPr/>
          <a:lstStyle/>
          <a:p>
            <a:r>
              <a:rPr lang="en-US" dirty="0" smtClean="0"/>
              <a:t>Cache Basics: Direct Mapped</a:t>
            </a:r>
            <a:endParaRPr lang="en-US" dirty="0"/>
          </a:p>
        </p:txBody>
      </p:sp>
      <p:sp>
        <p:nvSpPr>
          <p:cNvPr id="1590275" name="Rectangle 3"/>
          <p:cNvSpPr>
            <a:spLocks noGrp="1" noChangeArrowheads="1"/>
          </p:cNvSpPr>
          <p:nvPr>
            <p:ph type="body" idx="1"/>
          </p:nvPr>
        </p:nvSpPr>
        <p:spPr/>
        <p:txBody>
          <a:bodyPr>
            <a:normAutofit/>
          </a:bodyPr>
          <a:lstStyle/>
          <a:p>
            <a:r>
              <a:rPr lang="en-US" dirty="0" smtClean="0"/>
              <a:t>Direct mapped</a:t>
            </a:r>
          </a:p>
          <a:p>
            <a:pPr lvl="1"/>
            <a:r>
              <a:rPr lang="en-US" dirty="0" smtClean="0"/>
              <a:t>Each memory </a:t>
            </a:r>
            <a:r>
              <a:rPr lang="en-US" i="1" dirty="0" smtClean="0"/>
              <a:t>block </a:t>
            </a:r>
            <a:r>
              <a:rPr lang="en-US" dirty="0" smtClean="0"/>
              <a:t>is mapped to exactly one block in the cache</a:t>
            </a:r>
          </a:p>
          <a:p>
            <a:pPr lvl="2"/>
            <a:r>
              <a:rPr lang="en-US" dirty="0" smtClean="0"/>
              <a:t>Many lower level blocks share a given cache block</a:t>
            </a:r>
          </a:p>
          <a:p>
            <a:pPr lvl="1"/>
            <a:r>
              <a:rPr lang="en-US" dirty="0" smtClean="0"/>
              <a:t>Address mapping:</a:t>
            </a:r>
          </a:p>
          <a:p>
            <a:pPr lvl="2"/>
            <a:r>
              <a:rPr lang="en-US" dirty="0" smtClean="0"/>
              <a:t>(</a:t>
            </a:r>
            <a:r>
              <a:rPr lang="en-US" i="1" dirty="0" smtClean="0"/>
              <a:t>block </a:t>
            </a:r>
            <a:r>
              <a:rPr lang="en-US" dirty="0" smtClean="0"/>
              <a:t>address) modulo (# of </a:t>
            </a:r>
            <a:r>
              <a:rPr lang="en-US" i="1" dirty="0" smtClean="0"/>
              <a:t>blocks </a:t>
            </a:r>
            <a:r>
              <a:rPr lang="en-US" dirty="0" smtClean="0"/>
              <a:t>in the cache)</a:t>
            </a:r>
          </a:p>
          <a:p>
            <a:pPr lvl="2"/>
            <a:r>
              <a:rPr lang="en-US" i="1" dirty="0" smtClean="0"/>
              <a:t>Tag </a:t>
            </a:r>
            <a:r>
              <a:rPr lang="en-US" dirty="0" smtClean="0"/>
              <a:t>associated with each cache </a:t>
            </a:r>
            <a:r>
              <a:rPr lang="en-US" i="1" dirty="0" smtClean="0"/>
              <a:t>block </a:t>
            </a:r>
            <a:r>
              <a:rPr lang="en-US" dirty="0" smtClean="0"/>
              <a:t>containing the address information (the upper portion of the address) required to identify the </a:t>
            </a:r>
            <a:r>
              <a:rPr lang="en-US" i="1" dirty="0" smtClean="0"/>
              <a:t>block </a:t>
            </a:r>
            <a:r>
              <a:rPr lang="en-US" dirty="0" smtClean="0"/>
              <a:t>(to answer </a:t>
            </a:r>
            <a:r>
              <a:rPr lang="en-US" b="1" dirty="0" smtClean="0">
                <a:solidFill>
                  <a:srgbClr val="FF0000"/>
                </a:solidFill>
              </a:rPr>
              <a:t>Q3</a:t>
            </a:r>
            <a:r>
              <a:rPr lang="en-US" dirty="0" smtClean="0"/>
              <a:t>)</a:t>
            </a:r>
            <a:endParaRPr lang="en-US" dirty="0"/>
          </a:p>
        </p:txBody>
      </p:sp>
      <p:sp>
        <p:nvSpPr>
          <p:cNvPr id="5" name="Date Placeholder 4"/>
          <p:cNvSpPr>
            <a:spLocks noGrp="1"/>
          </p:cNvSpPr>
          <p:nvPr>
            <p:ph type="dt" sz="half" idx="10"/>
          </p:nvPr>
        </p:nvSpPr>
        <p:spPr/>
        <p:txBody>
          <a:bodyPr/>
          <a:lstStyle/>
          <a:p>
            <a:fld id="{DFEFFB9B-A88F-AF4F-97F7-55735C56E2B9}" type="datetime1">
              <a:rPr lang="en-US" smtClean="0"/>
              <a:t>9/28/11</a:t>
            </a:fld>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21</a:t>
            </a:fld>
            <a:endParaRPr lang="en-US"/>
          </a:p>
        </p:txBody>
      </p:sp>
    </p:spTree>
    <p:extLst>
      <p:ext uri="{BB962C8B-B14F-4D97-AF65-F5344CB8AC3E}">
        <p14:creationId xmlns:p14="http://schemas.microsoft.com/office/powerpoint/2010/main" val="1401999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smtClean="0">
                <a:ea typeface="ＭＳ Ｐゴシック" pitchFamily="34" charset="-128"/>
              </a:rPr>
              <a:t>Caching Terminology</a:t>
            </a:r>
          </a:p>
        </p:txBody>
      </p:sp>
      <p:sp>
        <p:nvSpPr>
          <p:cNvPr id="64515" name="Rectangle 3"/>
          <p:cNvSpPr>
            <a:spLocks noGrp="1" noChangeArrowheads="1"/>
          </p:cNvSpPr>
          <p:nvPr>
            <p:ph type="body" idx="1"/>
          </p:nvPr>
        </p:nvSpPr>
        <p:spPr>
          <a:xfrm>
            <a:off x="457200" y="1600200"/>
            <a:ext cx="8407400" cy="4791547"/>
          </a:xfrm>
        </p:spPr>
        <p:txBody>
          <a:bodyPr>
            <a:normAutofit lnSpcReduction="10000"/>
          </a:bodyPr>
          <a:lstStyle/>
          <a:p>
            <a:r>
              <a:rPr lang="en-US" dirty="0" smtClean="0">
                <a:ea typeface="ＭＳ Ｐゴシック" pitchFamily="34" charset="-128"/>
              </a:rPr>
              <a:t>When reading memory, 3 things can happen: </a:t>
            </a:r>
          </a:p>
          <a:p>
            <a:pPr lvl="1">
              <a:buFont typeface="Wingdings" charset="2"/>
              <a:buChar char="§"/>
            </a:pPr>
            <a:r>
              <a:rPr lang="en-US" dirty="0" smtClean="0">
                <a:solidFill>
                  <a:schemeClr val="accent1"/>
                </a:solidFill>
                <a:ea typeface="ＭＳ Ｐゴシック" pitchFamily="34" charset="-128"/>
              </a:rPr>
              <a:t>cache </a:t>
            </a:r>
            <a:r>
              <a:rPr lang="en-US" b="1" u="sng" dirty="0" smtClean="0">
                <a:solidFill>
                  <a:schemeClr val="accent1"/>
                </a:solidFill>
                <a:ea typeface="ＭＳ Ｐゴシック" pitchFamily="34" charset="-128"/>
              </a:rPr>
              <a:t>hit</a:t>
            </a:r>
            <a:r>
              <a:rPr lang="en-US" dirty="0" smtClean="0">
                <a:solidFill>
                  <a:schemeClr val="accent1"/>
                </a:solidFill>
                <a:ea typeface="ＭＳ Ｐゴシック" pitchFamily="34" charset="-128"/>
              </a:rPr>
              <a:t>: </a:t>
            </a:r>
            <a:r>
              <a:rPr lang="en-US" dirty="0" smtClean="0">
                <a:ea typeface="ＭＳ Ｐゴシック" pitchFamily="34" charset="-128"/>
              </a:rPr>
              <a:t/>
            </a:r>
            <a:br>
              <a:rPr lang="en-US" dirty="0" smtClean="0">
                <a:ea typeface="ＭＳ Ｐゴシック" pitchFamily="34" charset="-128"/>
              </a:rPr>
            </a:br>
            <a:r>
              <a:rPr lang="en-US" dirty="0" smtClean="0">
                <a:ea typeface="ＭＳ Ｐゴシック" pitchFamily="34" charset="-128"/>
              </a:rPr>
              <a:t>cache block is valid and contains proper address, so read desired word</a:t>
            </a:r>
          </a:p>
          <a:p>
            <a:pPr lvl="1">
              <a:buFont typeface="Wingdings" charset="2"/>
              <a:buChar char="§"/>
            </a:pPr>
            <a:r>
              <a:rPr lang="en-US" dirty="0" smtClean="0">
                <a:solidFill>
                  <a:schemeClr val="accent1"/>
                </a:solidFill>
                <a:ea typeface="ＭＳ Ｐゴシック" pitchFamily="34" charset="-128"/>
              </a:rPr>
              <a:t>cache </a:t>
            </a:r>
            <a:r>
              <a:rPr lang="en-US" b="1" u="sng" dirty="0" smtClean="0">
                <a:solidFill>
                  <a:schemeClr val="accent1"/>
                </a:solidFill>
                <a:ea typeface="ＭＳ Ｐゴシック" pitchFamily="34" charset="-128"/>
              </a:rPr>
              <a:t>miss</a:t>
            </a:r>
            <a:r>
              <a:rPr lang="en-US" dirty="0" smtClean="0">
                <a:solidFill>
                  <a:schemeClr val="accent1"/>
                </a:solidFill>
                <a:ea typeface="ＭＳ Ｐゴシック" pitchFamily="34" charset="-128"/>
              </a:rPr>
              <a:t>: (Case 1 – cache block is empty/invalid)</a:t>
            </a:r>
            <a:r>
              <a:rPr lang="en-US" dirty="0" smtClean="0">
                <a:ea typeface="ＭＳ Ｐゴシック" pitchFamily="34" charset="-128"/>
              </a:rPr>
              <a:t/>
            </a:r>
            <a:br>
              <a:rPr lang="en-US" dirty="0" smtClean="0">
                <a:ea typeface="ＭＳ Ｐゴシック" pitchFamily="34" charset="-128"/>
              </a:rPr>
            </a:br>
            <a:r>
              <a:rPr lang="en-US" dirty="0" smtClean="0">
                <a:ea typeface="ＭＳ Ｐゴシック" pitchFamily="34" charset="-128"/>
              </a:rPr>
              <a:t>nothing in cache in appropriate block, so fetch from memory</a:t>
            </a:r>
          </a:p>
          <a:p>
            <a:pPr lvl="1">
              <a:buFont typeface="Wingdings" charset="2"/>
              <a:buChar char="§"/>
            </a:pPr>
            <a:r>
              <a:rPr lang="en-US" dirty="0" smtClean="0">
                <a:solidFill>
                  <a:schemeClr val="accent1"/>
                </a:solidFill>
                <a:ea typeface="ＭＳ Ｐゴシック" pitchFamily="34" charset="-128"/>
              </a:rPr>
              <a:t>cache </a:t>
            </a:r>
            <a:r>
              <a:rPr lang="en-US" b="1" u="sng" dirty="0" smtClean="0">
                <a:solidFill>
                  <a:schemeClr val="accent1"/>
                </a:solidFill>
                <a:ea typeface="ＭＳ Ｐゴシック" pitchFamily="34" charset="-128"/>
              </a:rPr>
              <a:t>miss</a:t>
            </a:r>
            <a:r>
              <a:rPr lang="en-US" dirty="0" smtClean="0">
                <a:solidFill>
                  <a:schemeClr val="accent1"/>
                </a:solidFill>
                <a:ea typeface="ＭＳ Ｐゴシック" pitchFamily="34" charset="-128"/>
              </a:rPr>
              <a:t>: (Case 2- block </a:t>
            </a:r>
            <a:r>
              <a:rPr lang="en-US" b="1" u="sng" dirty="0" smtClean="0">
                <a:solidFill>
                  <a:schemeClr val="accent1"/>
                </a:solidFill>
                <a:ea typeface="ＭＳ Ｐゴシック" pitchFamily="34" charset="-128"/>
              </a:rPr>
              <a:t>replacement</a:t>
            </a:r>
            <a:r>
              <a:rPr lang="en-US" dirty="0">
                <a:solidFill>
                  <a:schemeClr val="accent1"/>
                </a:solidFill>
                <a:ea typeface="ＭＳ Ｐゴシック" pitchFamily="34" charset="-128"/>
              </a:rPr>
              <a:t>)</a:t>
            </a:r>
            <a:r>
              <a:rPr lang="en-US" dirty="0" smtClean="0">
                <a:solidFill>
                  <a:schemeClr val="accent1"/>
                </a:solidFill>
                <a:ea typeface="ＭＳ Ｐゴシック" pitchFamily="34" charset="-128"/>
              </a:rPr>
              <a:t> </a:t>
            </a:r>
            <a:r>
              <a:rPr lang="en-US" dirty="0" smtClean="0">
                <a:ea typeface="ＭＳ Ｐゴシック" pitchFamily="34" charset="-128"/>
              </a:rPr>
              <a:t/>
            </a:r>
            <a:br>
              <a:rPr lang="en-US" dirty="0" smtClean="0">
                <a:ea typeface="ＭＳ Ｐゴシック" pitchFamily="34" charset="-128"/>
              </a:rPr>
            </a:br>
            <a:r>
              <a:rPr lang="en-US" dirty="0" smtClean="0">
                <a:ea typeface="ＭＳ Ｐゴシック" pitchFamily="34" charset="-128"/>
              </a:rPr>
              <a:t>wrong data is in cache at appropriate block, so discard it and fetch desired data from memory (cache always copy)</a:t>
            </a:r>
          </a:p>
        </p:txBody>
      </p:sp>
    </p:spTree>
    <p:extLst>
      <p:ext uri="{BB962C8B-B14F-4D97-AF65-F5344CB8AC3E}">
        <p14:creationId xmlns:p14="http://schemas.microsoft.com/office/powerpoint/2010/main" val="31291077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92322" name="Rectangle 2"/>
          <p:cNvSpPr>
            <a:spLocks noGrp="1" noChangeArrowheads="1"/>
          </p:cNvSpPr>
          <p:nvPr>
            <p:ph type="title"/>
          </p:nvPr>
        </p:nvSpPr>
        <p:spPr/>
        <p:txBody>
          <a:bodyPr/>
          <a:lstStyle/>
          <a:p>
            <a:r>
              <a:rPr lang="en-US"/>
              <a:t>Caching:  A Simple First Example</a:t>
            </a:r>
          </a:p>
        </p:txBody>
      </p:sp>
      <p:grpSp>
        <p:nvGrpSpPr>
          <p:cNvPr id="2" name="Group 3"/>
          <p:cNvGrpSpPr>
            <a:grpSpLocks/>
          </p:cNvGrpSpPr>
          <p:nvPr/>
        </p:nvGrpSpPr>
        <p:grpSpPr bwMode="auto">
          <a:xfrm>
            <a:off x="2260599" y="1972735"/>
            <a:ext cx="990600" cy="1219200"/>
            <a:chOff x="1344" y="1056"/>
            <a:chExt cx="624" cy="768"/>
          </a:xfrm>
        </p:grpSpPr>
        <p:sp>
          <p:nvSpPr>
            <p:cNvPr id="1592324" name="Rectangle 4"/>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592325" name="Line 5"/>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592326" name="Line 6"/>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592327" name="Line 7"/>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1592328" name="Line 8"/>
          <p:cNvSpPr>
            <a:spLocks noChangeShapeType="1"/>
          </p:cNvSpPr>
          <p:nvPr/>
        </p:nvSpPr>
        <p:spPr bwMode="auto">
          <a:xfrm>
            <a:off x="4267200" y="1938857"/>
            <a:ext cx="990600" cy="0"/>
          </a:xfrm>
          <a:prstGeom prst="line">
            <a:avLst/>
          </a:prstGeom>
          <a:noFill/>
          <a:ln w="12700">
            <a:solidFill>
              <a:schemeClr val="tx1"/>
            </a:solidFill>
            <a:round/>
            <a:headEnd/>
            <a:tailEnd/>
          </a:ln>
          <a:effectLst/>
        </p:spPr>
        <p:txBody>
          <a:bodyPr wrap="none" anchor="ctr"/>
          <a:lstStyle/>
          <a:p>
            <a:endParaRPr lang="en-US"/>
          </a:p>
        </p:txBody>
      </p:sp>
      <p:sp>
        <p:nvSpPr>
          <p:cNvPr id="1592329" name="Line 9"/>
          <p:cNvSpPr>
            <a:spLocks noChangeShapeType="1"/>
          </p:cNvSpPr>
          <p:nvPr/>
        </p:nvSpPr>
        <p:spPr bwMode="auto">
          <a:xfrm>
            <a:off x="4267200" y="1634057"/>
            <a:ext cx="990600" cy="0"/>
          </a:xfrm>
          <a:prstGeom prst="line">
            <a:avLst/>
          </a:prstGeom>
          <a:noFill/>
          <a:ln w="12700">
            <a:solidFill>
              <a:schemeClr val="tx1"/>
            </a:solidFill>
            <a:round/>
            <a:headEnd/>
            <a:tailEnd/>
          </a:ln>
          <a:effectLst/>
        </p:spPr>
        <p:txBody>
          <a:bodyPr wrap="none" anchor="ctr"/>
          <a:lstStyle/>
          <a:p>
            <a:endParaRPr lang="en-US"/>
          </a:p>
        </p:txBody>
      </p:sp>
      <p:sp>
        <p:nvSpPr>
          <p:cNvPr id="1592330" name="Line 10"/>
          <p:cNvSpPr>
            <a:spLocks noChangeShapeType="1"/>
          </p:cNvSpPr>
          <p:nvPr/>
        </p:nvSpPr>
        <p:spPr bwMode="auto">
          <a:xfrm>
            <a:off x="4267200" y="2243657"/>
            <a:ext cx="990600" cy="0"/>
          </a:xfrm>
          <a:prstGeom prst="line">
            <a:avLst/>
          </a:prstGeom>
          <a:noFill/>
          <a:ln w="12700">
            <a:solidFill>
              <a:schemeClr val="tx1"/>
            </a:solidFill>
            <a:round/>
            <a:headEnd/>
            <a:tailEnd/>
          </a:ln>
          <a:effectLst/>
        </p:spPr>
        <p:txBody>
          <a:bodyPr wrap="none" anchor="ctr"/>
          <a:lstStyle/>
          <a:p>
            <a:endParaRPr lang="en-US"/>
          </a:p>
        </p:txBody>
      </p:sp>
      <p:sp>
        <p:nvSpPr>
          <p:cNvPr id="1592331" name="Line 11"/>
          <p:cNvSpPr>
            <a:spLocks noChangeShapeType="1"/>
          </p:cNvSpPr>
          <p:nvPr/>
        </p:nvSpPr>
        <p:spPr bwMode="auto">
          <a:xfrm>
            <a:off x="4267200" y="1329257"/>
            <a:ext cx="990600" cy="0"/>
          </a:xfrm>
          <a:prstGeom prst="line">
            <a:avLst/>
          </a:prstGeom>
          <a:noFill/>
          <a:ln w="12700">
            <a:solidFill>
              <a:schemeClr val="tx1"/>
            </a:solidFill>
            <a:round/>
            <a:headEnd/>
            <a:tailEnd/>
          </a:ln>
          <a:effectLst/>
        </p:spPr>
        <p:txBody>
          <a:bodyPr wrap="none" anchor="ctr"/>
          <a:lstStyle/>
          <a:p>
            <a:endParaRPr lang="en-US"/>
          </a:p>
        </p:txBody>
      </p:sp>
      <p:sp>
        <p:nvSpPr>
          <p:cNvPr id="1592332" name="Line 12"/>
          <p:cNvSpPr>
            <a:spLocks noChangeShapeType="1"/>
          </p:cNvSpPr>
          <p:nvPr/>
        </p:nvSpPr>
        <p:spPr bwMode="auto">
          <a:xfrm>
            <a:off x="4267200" y="1329257"/>
            <a:ext cx="0" cy="3657600"/>
          </a:xfrm>
          <a:prstGeom prst="line">
            <a:avLst/>
          </a:prstGeom>
          <a:noFill/>
          <a:ln w="12700">
            <a:solidFill>
              <a:schemeClr val="tx1"/>
            </a:solidFill>
            <a:round/>
            <a:headEnd/>
            <a:tailEnd/>
          </a:ln>
          <a:effectLst/>
        </p:spPr>
        <p:txBody>
          <a:bodyPr wrap="none" anchor="ctr"/>
          <a:lstStyle/>
          <a:p>
            <a:endParaRPr lang="en-US"/>
          </a:p>
        </p:txBody>
      </p:sp>
      <p:sp>
        <p:nvSpPr>
          <p:cNvPr id="1592333" name="Line 13"/>
          <p:cNvSpPr>
            <a:spLocks noChangeShapeType="1"/>
          </p:cNvSpPr>
          <p:nvPr/>
        </p:nvSpPr>
        <p:spPr bwMode="auto">
          <a:xfrm>
            <a:off x="5257800" y="1329257"/>
            <a:ext cx="0" cy="3657600"/>
          </a:xfrm>
          <a:prstGeom prst="line">
            <a:avLst/>
          </a:prstGeom>
          <a:noFill/>
          <a:ln w="12700">
            <a:solidFill>
              <a:schemeClr val="tx1"/>
            </a:solidFill>
            <a:round/>
            <a:headEnd/>
            <a:tailEnd/>
          </a:ln>
          <a:effectLst/>
        </p:spPr>
        <p:txBody>
          <a:bodyPr wrap="none" anchor="ctr"/>
          <a:lstStyle/>
          <a:p>
            <a:endParaRPr lang="en-US"/>
          </a:p>
        </p:txBody>
      </p:sp>
      <p:sp>
        <p:nvSpPr>
          <p:cNvPr id="1592334" name="Line 14"/>
          <p:cNvSpPr>
            <a:spLocks noChangeShapeType="1"/>
          </p:cNvSpPr>
          <p:nvPr/>
        </p:nvSpPr>
        <p:spPr bwMode="auto">
          <a:xfrm flipH="1" flipV="1">
            <a:off x="4267200" y="5596457"/>
            <a:ext cx="990600" cy="0"/>
          </a:xfrm>
          <a:prstGeom prst="line">
            <a:avLst/>
          </a:prstGeom>
          <a:noFill/>
          <a:ln w="12700">
            <a:solidFill>
              <a:schemeClr val="tx1"/>
            </a:solidFill>
            <a:round/>
            <a:headEnd/>
            <a:tailEnd/>
          </a:ln>
          <a:effectLst/>
        </p:spPr>
        <p:txBody>
          <a:bodyPr wrap="none" anchor="ctr"/>
          <a:lstStyle/>
          <a:p>
            <a:endParaRPr lang="en-US"/>
          </a:p>
        </p:txBody>
      </p:sp>
      <p:sp>
        <p:nvSpPr>
          <p:cNvPr id="1592335" name="Line 15"/>
          <p:cNvSpPr>
            <a:spLocks noChangeShapeType="1"/>
          </p:cNvSpPr>
          <p:nvPr/>
        </p:nvSpPr>
        <p:spPr bwMode="auto">
          <a:xfrm flipH="1" flipV="1">
            <a:off x="4267200" y="5901257"/>
            <a:ext cx="990600" cy="0"/>
          </a:xfrm>
          <a:prstGeom prst="line">
            <a:avLst/>
          </a:prstGeom>
          <a:noFill/>
          <a:ln w="12700">
            <a:solidFill>
              <a:schemeClr val="tx1"/>
            </a:solidFill>
            <a:round/>
            <a:headEnd/>
            <a:tailEnd/>
          </a:ln>
          <a:effectLst/>
        </p:spPr>
        <p:txBody>
          <a:bodyPr wrap="none" anchor="ctr"/>
          <a:lstStyle/>
          <a:p>
            <a:endParaRPr lang="en-US"/>
          </a:p>
        </p:txBody>
      </p:sp>
      <p:sp>
        <p:nvSpPr>
          <p:cNvPr id="1592336" name="Line 16"/>
          <p:cNvSpPr>
            <a:spLocks noChangeShapeType="1"/>
          </p:cNvSpPr>
          <p:nvPr/>
        </p:nvSpPr>
        <p:spPr bwMode="auto">
          <a:xfrm flipH="1" flipV="1">
            <a:off x="4267200" y="5291657"/>
            <a:ext cx="990600" cy="0"/>
          </a:xfrm>
          <a:prstGeom prst="line">
            <a:avLst/>
          </a:prstGeom>
          <a:noFill/>
          <a:ln w="12700">
            <a:solidFill>
              <a:schemeClr val="tx1"/>
            </a:solidFill>
            <a:round/>
            <a:headEnd/>
            <a:tailEnd/>
          </a:ln>
          <a:effectLst/>
        </p:spPr>
        <p:txBody>
          <a:bodyPr wrap="none" anchor="ctr"/>
          <a:lstStyle/>
          <a:p>
            <a:endParaRPr lang="en-US"/>
          </a:p>
        </p:txBody>
      </p:sp>
      <p:sp>
        <p:nvSpPr>
          <p:cNvPr id="1592337" name="Line 17"/>
          <p:cNvSpPr>
            <a:spLocks noChangeShapeType="1"/>
          </p:cNvSpPr>
          <p:nvPr/>
        </p:nvSpPr>
        <p:spPr bwMode="auto">
          <a:xfrm flipH="1" flipV="1">
            <a:off x="4267200" y="6206057"/>
            <a:ext cx="990600" cy="0"/>
          </a:xfrm>
          <a:prstGeom prst="line">
            <a:avLst/>
          </a:prstGeom>
          <a:noFill/>
          <a:ln w="12700">
            <a:solidFill>
              <a:schemeClr val="tx1"/>
            </a:solidFill>
            <a:round/>
            <a:headEnd/>
            <a:tailEnd/>
          </a:ln>
          <a:effectLst/>
        </p:spPr>
        <p:txBody>
          <a:bodyPr wrap="none" anchor="ctr"/>
          <a:lstStyle/>
          <a:p>
            <a:endParaRPr lang="en-US"/>
          </a:p>
        </p:txBody>
      </p:sp>
      <p:sp>
        <p:nvSpPr>
          <p:cNvPr id="1592338" name="Line 18"/>
          <p:cNvSpPr>
            <a:spLocks noChangeShapeType="1"/>
          </p:cNvSpPr>
          <p:nvPr/>
        </p:nvSpPr>
        <p:spPr bwMode="auto">
          <a:xfrm flipH="1" flipV="1">
            <a:off x="5257800" y="4986857"/>
            <a:ext cx="0" cy="1219200"/>
          </a:xfrm>
          <a:prstGeom prst="line">
            <a:avLst/>
          </a:prstGeom>
          <a:noFill/>
          <a:ln w="12700">
            <a:solidFill>
              <a:schemeClr val="tx1"/>
            </a:solidFill>
            <a:round/>
            <a:headEnd/>
            <a:tailEnd/>
          </a:ln>
          <a:effectLst/>
        </p:spPr>
        <p:txBody>
          <a:bodyPr wrap="none" anchor="ctr"/>
          <a:lstStyle/>
          <a:p>
            <a:endParaRPr lang="en-US"/>
          </a:p>
        </p:txBody>
      </p:sp>
      <p:sp>
        <p:nvSpPr>
          <p:cNvPr id="1592340" name="Text Box 20"/>
          <p:cNvSpPr txBox="1">
            <a:spLocks noChangeArrowheads="1"/>
          </p:cNvSpPr>
          <p:nvPr/>
        </p:nvSpPr>
        <p:spPr bwMode="auto">
          <a:xfrm>
            <a:off x="815974" y="1933048"/>
            <a:ext cx="438150" cy="366712"/>
          </a:xfrm>
          <a:prstGeom prst="rect">
            <a:avLst/>
          </a:prstGeom>
          <a:noFill/>
          <a:ln w="12700">
            <a:noFill/>
            <a:miter lim="800000"/>
            <a:headEnd/>
            <a:tailEnd/>
          </a:ln>
          <a:effectLst/>
        </p:spPr>
        <p:txBody>
          <a:bodyPr wrap="none">
            <a:spAutoFit/>
          </a:bodyPr>
          <a:lstStyle/>
          <a:p>
            <a:r>
              <a:rPr lang="en-US"/>
              <a:t>00</a:t>
            </a:r>
          </a:p>
        </p:txBody>
      </p:sp>
      <p:sp>
        <p:nvSpPr>
          <p:cNvPr id="1592341" name="Text Box 21"/>
          <p:cNvSpPr txBox="1">
            <a:spLocks noChangeArrowheads="1"/>
          </p:cNvSpPr>
          <p:nvPr/>
        </p:nvSpPr>
        <p:spPr bwMode="auto">
          <a:xfrm>
            <a:off x="831849" y="2277535"/>
            <a:ext cx="438150" cy="366713"/>
          </a:xfrm>
          <a:prstGeom prst="rect">
            <a:avLst/>
          </a:prstGeom>
          <a:noFill/>
          <a:ln w="12700">
            <a:noFill/>
            <a:miter lim="800000"/>
            <a:headEnd/>
            <a:tailEnd/>
          </a:ln>
          <a:effectLst/>
        </p:spPr>
        <p:txBody>
          <a:bodyPr wrap="none">
            <a:spAutoFit/>
          </a:bodyPr>
          <a:lstStyle/>
          <a:p>
            <a:r>
              <a:rPr lang="en-US"/>
              <a:t>01</a:t>
            </a:r>
          </a:p>
        </p:txBody>
      </p:sp>
      <p:sp>
        <p:nvSpPr>
          <p:cNvPr id="1592342" name="Text Box 22"/>
          <p:cNvSpPr txBox="1">
            <a:spLocks noChangeArrowheads="1"/>
          </p:cNvSpPr>
          <p:nvPr/>
        </p:nvSpPr>
        <p:spPr bwMode="auto">
          <a:xfrm>
            <a:off x="831849" y="2582335"/>
            <a:ext cx="438150" cy="366713"/>
          </a:xfrm>
          <a:prstGeom prst="rect">
            <a:avLst/>
          </a:prstGeom>
          <a:noFill/>
          <a:ln w="12700">
            <a:noFill/>
            <a:miter lim="800000"/>
            <a:headEnd/>
            <a:tailEnd/>
          </a:ln>
          <a:effectLst/>
        </p:spPr>
        <p:txBody>
          <a:bodyPr wrap="none">
            <a:spAutoFit/>
          </a:bodyPr>
          <a:lstStyle/>
          <a:p>
            <a:r>
              <a:rPr lang="en-US"/>
              <a:t>10</a:t>
            </a:r>
          </a:p>
        </p:txBody>
      </p:sp>
      <p:sp>
        <p:nvSpPr>
          <p:cNvPr id="1592343" name="Text Box 23"/>
          <p:cNvSpPr txBox="1">
            <a:spLocks noChangeArrowheads="1"/>
          </p:cNvSpPr>
          <p:nvPr/>
        </p:nvSpPr>
        <p:spPr bwMode="auto">
          <a:xfrm>
            <a:off x="831849" y="2887135"/>
            <a:ext cx="438150" cy="366713"/>
          </a:xfrm>
          <a:prstGeom prst="rect">
            <a:avLst/>
          </a:prstGeom>
          <a:noFill/>
          <a:ln w="12700">
            <a:noFill/>
            <a:miter lim="800000"/>
            <a:headEnd/>
            <a:tailEnd/>
          </a:ln>
          <a:effectLst/>
        </p:spPr>
        <p:txBody>
          <a:bodyPr wrap="none">
            <a:spAutoFit/>
          </a:bodyPr>
          <a:lstStyle/>
          <a:p>
            <a:r>
              <a:rPr lang="en-US"/>
              <a:t>11</a:t>
            </a:r>
          </a:p>
        </p:txBody>
      </p:sp>
      <p:sp>
        <p:nvSpPr>
          <p:cNvPr id="1592344" name="Text Box 24"/>
          <p:cNvSpPr txBox="1">
            <a:spLocks noChangeArrowheads="1"/>
          </p:cNvSpPr>
          <p:nvPr/>
        </p:nvSpPr>
        <p:spPr bwMode="auto">
          <a:xfrm>
            <a:off x="389468" y="1109134"/>
            <a:ext cx="869950" cy="366713"/>
          </a:xfrm>
          <a:prstGeom prst="rect">
            <a:avLst/>
          </a:prstGeom>
          <a:noFill/>
          <a:ln w="12700">
            <a:noFill/>
            <a:miter lim="800000"/>
            <a:headEnd/>
            <a:tailEnd/>
          </a:ln>
          <a:effectLst/>
        </p:spPr>
        <p:txBody>
          <a:bodyPr wrap="none">
            <a:spAutoFit/>
          </a:bodyPr>
          <a:lstStyle/>
          <a:p>
            <a:r>
              <a:rPr lang="en-US" b="1" dirty="0">
                <a:solidFill>
                  <a:schemeClr val="tx1"/>
                </a:solidFill>
              </a:rPr>
              <a:t>Cache</a:t>
            </a:r>
          </a:p>
        </p:txBody>
      </p:sp>
      <p:sp>
        <p:nvSpPr>
          <p:cNvPr id="1592345" name="Text Box 25"/>
          <p:cNvSpPr txBox="1">
            <a:spLocks noChangeArrowheads="1"/>
          </p:cNvSpPr>
          <p:nvPr/>
        </p:nvSpPr>
        <p:spPr bwMode="auto">
          <a:xfrm>
            <a:off x="5181600" y="1329257"/>
            <a:ext cx="990600" cy="4918075"/>
          </a:xfrm>
          <a:prstGeom prst="rect">
            <a:avLst/>
          </a:prstGeom>
          <a:noFill/>
          <a:ln w="12700">
            <a:noFill/>
            <a:miter lim="800000"/>
            <a:headEnd/>
            <a:tailEnd/>
          </a:ln>
          <a:effectLst/>
        </p:spPr>
        <p:txBody>
          <a:bodyPr>
            <a:spAutoFit/>
          </a:bodyPr>
          <a:lstStyle/>
          <a:p>
            <a:pPr>
              <a:lnSpc>
                <a:spcPct val="110000"/>
              </a:lnSpc>
            </a:pPr>
            <a:r>
              <a:rPr lang="en-US" dirty="0">
                <a:solidFill>
                  <a:srgbClr val="FF0000"/>
                </a:solidFill>
              </a:rPr>
              <a:t>00</a:t>
            </a:r>
            <a:r>
              <a:rPr lang="en-US" dirty="0"/>
              <a:t>00</a:t>
            </a:r>
            <a:r>
              <a:rPr lang="en-US" dirty="0">
                <a:solidFill>
                  <a:schemeClr val="tx1"/>
                </a:solidFill>
              </a:rPr>
              <a:t>xx</a:t>
            </a:r>
          </a:p>
          <a:p>
            <a:pPr>
              <a:lnSpc>
                <a:spcPct val="110000"/>
              </a:lnSpc>
            </a:pPr>
            <a:r>
              <a:rPr lang="en-US" dirty="0">
                <a:solidFill>
                  <a:srgbClr val="FF0000"/>
                </a:solidFill>
              </a:rPr>
              <a:t>00</a:t>
            </a:r>
            <a:r>
              <a:rPr lang="en-US" dirty="0"/>
              <a:t>01</a:t>
            </a:r>
            <a:r>
              <a:rPr lang="en-US" dirty="0">
                <a:solidFill>
                  <a:schemeClr val="tx1"/>
                </a:solidFill>
              </a:rPr>
              <a:t>xx</a:t>
            </a:r>
          </a:p>
          <a:p>
            <a:pPr>
              <a:lnSpc>
                <a:spcPct val="110000"/>
              </a:lnSpc>
            </a:pPr>
            <a:r>
              <a:rPr lang="en-US" dirty="0">
                <a:solidFill>
                  <a:srgbClr val="FF0000"/>
                </a:solidFill>
              </a:rPr>
              <a:t>00</a:t>
            </a:r>
            <a:r>
              <a:rPr lang="en-US" dirty="0"/>
              <a:t>10</a:t>
            </a:r>
            <a:r>
              <a:rPr lang="en-US" dirty="0">
                <a:solidFill>
                  <a:schemeClr val="tx1"/>
                </a:solidFill>
              </a:rPr>
              <a:t>xx</a:t>
            </a:r>
          </a:p>
          <a:p>
            <a:pPr>
              <a:lnSpc>
                <a:spcPct val="110000"/>
              </a:lnSpc>
            </a:pPr>
            <a:r>
              <a:rPr lang="en-US" dirty="0">
                <a:solidFill>
                  <a:srgbClr val="FF0000"/>
                </a:solidFill>
              </a:rPr>
              <a:t>00</a:t>
            </a:r>
            <a:r>
              <a:rPr lang="en-US" dirty="0"/>
              <a:t>11</a:t>
            </a:r>
            <a:r>
              <a:rPr lang="en-US" dirty="0">
                <a:solidFill>
                  <a:schemeClr val="tx1"/>
                </a:solidFill>
              </a:rPr>
              <a:t>xx</a:t>
            </a:r>
          </a:p>
          <a:p>
            <a:pPr>
              <a:lnSpc>
                <a:spcPct val="110000"/>
              </a:lnSpc>
            </a:pPr>
            <a:r>
              <a:rPr lang="en-US" dirty="0">
                <a:solidFill>
                  <a:srgbClr val="FF0000"/>
                </a:solidFill>
              </a:rPr>
              <a:t>01</a:t>
            </a:r>
            <a:r>
              <a:rPr lang="en-US" dirty="0"/>
              <a:t>00</a:t>
            </a:r>
            <a:r>
              <a:rPr lang="en-US" dirty="0">
                <a:solidFill>
                  <a:schemeClr val="tx1"/>
                </a:solidFill>
              </a:rPr>
              <a:t>xx</a:t>
            </a:r>
          </a:p>
          <a:p>
            <a:pPr>
              <a:lnSpc>
                <a:spcPct val="110000"/>
              </a:lnSpc>
            </a:pPr>
            <a:r>
              <a:rPr lang="en-US" dirty="0">
                <a:solidFill>
                  <a:srgbClr val="FF0000"/>
                </a:solidFill>
              </a:rPr>
              <a:t>01</a:t>
            </a:r>
            <a:r>
              <a:rPr lang="en-US" dirty="0"/>
              <a:t>01</a:t>
            </a:r>
            <a:r>
              <a:rPr lang="en-US" dirty="0">
                <a:solidFill>
                  <a:schemeClr val="tx1"/>
                </a:solidFill>
              </a:rPr>
              <a:t>xx</a:t>
            </a:r>
          </a:p>
          <a:p>
            <a:pPr>
              <a:lnSpc>
                <a:spcPct val="110000"/>
              </a:lnSpc>
            </a:pPr>
            <a:r>
              <a:rPr lang="en-US" dirty="0">
                <a:solidFill>
                  <a:srgbClr val="FF0000"/>
                </a:solidFill>
              </a:rPr>
              <a:t>01</a:t>
            </a:r>
            <a:r>
              <a:rPr lang="en-US" dirty="0"/>
              <a:t>10</a:t>
            </a:r>
            <a:r>
              <a:rPr lang="en-US" dirty="0">
                <a:solidFill>
                  <a:schemeClr val="tx1"/>
                </a:solidFill>
              </a:rPr>
              <a:t>xx</a:t>
            </a:r>
          </a:p>
          <a:p>
            <a:pPr>
              <a:lnSpc>
                <a:spcPct val="110000"/>
              </a:lnSpc>
            </a:pPr>
            <a:r>
              <a:rPr lang="en-US" dirty="0">
                <a:solidFill>
                  <a:srgbClr val="FF0000"/>
                </a:solidFill>
              </a:rPr>
              <a:t>01</a:t>
            </a:r>
            <a:r>
              <a:rPr lang="en-US" dirty="0"/>
              <a:t>11</a:t>
            </a:r>
            <a:r>
              <a:rPr lang="en-US" dirty="0">
                <a:solidFill>
                  <a:schemeClr val="tx1"/>
                </a:solidFill>
              </a:rPr>
              <a:t>xx</a:t>
            </a:r>
          </a:p>
          <a:p>
            <a:pPr>
              <a:lnSpc>
                <a:spcPct val="110000"/>
              </a:lnSpc>
            </a:pPr>
            <a:r>
              <a:rPr lang="en-US" dirty="0">
                <a:solidFill>
                  <a:srgbClr val="FF0000"/>
                </a:solidFill>
              </a:rPr>
              <a:t>10</a:t>
            </a:r>
            <a:r>
              <a:rPr lang="en-US" dirty="0"/>
              <a:t>00</a:t>
            </a:r>
            <a:r>
              <a:rPr lang="en-US" dirty="0">
                <a:solidFill>
                  <a:schemeClr val="tx1"/>
                </a:solidFill>
              </a:rPr>
              <a:t>xx</a:t>
            </a:r>
          </a:p>
          <a:p>
            <a:pPr>
              <a:lnSpc>
                <a:spcPct val="110000"/>
              </a:lnSpc>
            </a:pPr>
            <a:r>
              <a:rPr lang="en-US" dirty="0">
                <a:solidFill>
                  <a:srgbClr val="FF0000"/>
                </a:solidFill>
              </a:rPr>
              <a:t>10</a:t>
            </a:r>
            <a:r>
              <a:rPr lang="en-US" dirty="0"/>
              <a:t>01</a:t>
            </a:r>
            <a:r>
              <a:rPr lang="en-US" dirty="0">
                <a:solidFill>
                  <a:schemeClr val="tx1"/>
                </a:solidFill>
              </a:rPr>
              <a:t>xx</a:t>
            </a:r>
          </a:p>
          <a:p>
            <a:pPr>
              <a:lnSpc>
                <a:spcPct val="110000"/>
              </a:lnSpc>
            </a:pPr>
            <a:r>
              <a:rPr lang="en-US" dirty="0">
                <a:solidFill>
                  <a:srgbClr val="FF0000"/>
                </a:solidFill>
              </a:rPr>
              <a:t>10</a:t>
            </a:r>
            <a:r>
              <a:rPr lang="en-US" dirty="0"/>
              <a:t>10</a:t>
            </a:r>
            <a:r>
              <a:rPr lang="en-US" dirty="0">
                <a:solidFill>
                  <a:schemeClr val="tx1"/>
                </a:solidFill>
              </a:rPr>
              <a:t>xx</a:t>
            </a:r>
          </a:p>
          <a:p>
            <a:pPr>
              <a:lnSpc>
                <a:spcPct val="110000"/>
              </a:lnSpc>
            </a:pPr>
            <a:r>
              <a:rPr lang="en-US" dirty="0">
                <a:solidFill>
                  <a:srgbClr val="FF0000"/>
                </a:solidFill>
              </a:rPr>
              <a:t>10</a:t>
            </a:r>
            <a:r>
              <a:rPr lang="en-US" dirty="0"/>
              <a:t>11</a:t>
            </a:r>
            <a:r>
              <a:rPr lang="en-US" dirty="0">
                <a:solidFill>
                  <a:schemeClr val="tx1"/>
                </a:solidFill>
              </a:rPr>
              <a:t>xx</a:t>
            </a:r>
          </a:p>
          <a:p>
            <a:pPr>
              <a:lnSpc>
                <a:spcPct val="110000"/>
              </a:lnSpc>
            </a:pPr>
            <a:r>
              <a:rPr lang="en-US" dirty="0">
                <a:solidFill>
                  <a:srgbClr val="FF0000"/>
                </a:solidFill>
              </a:rPr>
              <a:t>11</a:t>
            </a:r>
            <a:r>
              <a:rPr lang="en-US" dirty="0"/>
              <a:t>00</a:t>
            </a:r>
            <a:r>
              <a:rPr lang="en-US" dirty="0">
                <a:solidFill>
                  <a:schemeClr val="tx1"/>
                </a:solidFill>
              </a:rPr>
              <a:t>xx</a:t>
            </a:r>
          </a:p>
          <a:p>
            <a:pPr>
              <a:lnSpc>
                <a:spcPct val="110000"/>
              </a:lnSpc>
            </a:pPr>
            <a:r>
              <a:rPr lang="en-US" dirty="0">
                <a:solidFill>
                  <a:srgbClr val="FF0000"/>
                </a:solidFill>
              </a:rPr>
              <a:t>11</a:t>
            </a:r>
            <a:r>
              <a:rPr lang="en-US" dirty="0"/>
              <a:t>01</a:t>
            </a:r>
            <a:r>
              <a:rPr lang="en-US" dirty="0">
                <a:solidFill>
                  <a:schemeClr val="tx1"/>
                </a:solidFill>
              </a:rPr>
              <a:t>xx</a:t>
            </a:r>
          </a:p>
          <a:p>
            <a:pPr>
              <a:lnSpc>
                <a:spcPct val="110000"/>
              </a:lnSpc>
            </a:pPr>
            <a:r>
              <a:rPr lang="en-US" dirty="0">
                <a:solidFill>
                  <a:srgbClr val="FF0000"/>
                </a:solidFill>
              </a:rPr>
              <a:t>11</a:t>
            </a:r>
            <a:r>
              <a:rPr lang="en-US" dirty="0"/>
              <a:t>10</a:t>
            </a:r>
            <a:r>
              <a:rPr lang="en-US" dirty="0">
                <a:solidFill>
                  <a:schemeClr val="tx1"/>
                </a:solidFill>
              </a:rPr>
              <a:t>xx</a:t>
            </a:r>
          </a:p>
          <a:p>
            <a:pPr>
              <a:lnSpc>
                <a:spcPct val="110000"/>
              </a:lnSpc>
            </a:pPr>
            <a:r>
              <a:rPr lang="en-US" dirty="0">
                <a:solidFill>
                  <a:srgbClr val="FF0000"/>
                </a:solidFill>
              </a:rPr>
              <a:t>11</a:t>
            </a:r>
            <a:r>
              <a:rPr lang="en-US" dirty="0"/>
              <a:t>11</a:t>
            </a:r>
            <a:r>
              <a:rPr lang="en-US" dirty="0">
                <a:solidFill>
                  <a:schemeClr val="tx1"/>
                </a:solidFill>
              </a:rPr>
              <a:t>xx</a:t>
            </a:r>
          </a:p>
        </p:txBody>
      </p:sp>
      <p:sp>
        <p:nvSpPr>
          <p:cNvPr id="1592346" name="Text Box 26"/>
          <p:cNvSpPr txBox="1">
            <a:spLocks noChangeArrowheads="1"/>
          </p:cNvSpPr>
          <p:nvPr/>
        </p:nvSpPr>
        <p:spPr bwMode="auto">
          <a:xfrm>
            <a:off x="5791200" y="1100657"/>
            <a:ext cx="1644650" cy="366713"/>
          </a:xfrm>
          <a:prstGeom prst="rect">
            <a:avLst/>
          </a:prstGeom>
          <a:noFill/>
          <a:ln w="12700">
            <a:noFill/>
            <a:miter lim="800000"/>
            <a:headEnd/>
            <a:tailEnd/>
          </a:ln>
          <a:effectLst/>
        </p:spPr>
        <p:txBody>
          <a:bodyPr wrap="none">
            <a:spAutoFit/>
          </a:bodyPr>
          <a:lstStyle/>
          <a:p>
            <a:r>
              <a:rPr lang="en-US" b="1">
                <a:solidFill>
                  <a:schemeClr val="tx1"/>
                </a:solidFill>
              </a:rPr>
              <a:t>Main Memory</a:t>
            </a:r>
          </a:p>
        </p:txBody>
      </p:sp>
      <p:sp>
        <p:nvSpPr>
          <p:cNvPr id="1592348" name="Line 28"/>
          <p:cNvSpPr>
            <a:spLocks noChangeShapeType="1"/>
          </p:cNvSpPr>
          <p:nvPr/>
        </p:nvSpPr>
        <p:spPr bwMode="auto">
          <a:xfrm>
            <a:off x="4267200" y="2548457"/>
            <a:ext cx="990600" cy="0"/>
          </a:xfrm>
          <a:prstGeom prst="line">
            <a:avLst/>
          </a:prstGeom>
          <a:noFill/>
          <a:ln w="12700">
            <a:solidFill>
              <a:schemeClr val="tx1"/>
            </a:solidFill>
            <a:round/>
            <a:headEnd/>
            <a:tailEnd/>
          </a:ln>
          <a:effectLst/>
        </p:spPr>
        <p:txBody>
          <a:bodyPr wrap="none" anchor="ctr"/>
          <a:lstStyle/>
          <a:p>
            <a:endParaRPr lang="en-US"/>
          </a:p>
        </p:txBody>
      </p:sp>
      <p:sp>
        <p:nvSpPr>
          <p:cNvPr id="1592349" name="Line 29"/>
          <p:cNvSpPr>
            <a:spLocks noChangeShapeType="1"/>
          </p:cNvSpPr>
          <p:nvPr/>
        </p:nvSpPr>
        <p:spPr bwMode="auto">
          <a:xfrm>
            <a:off x="4267200" y="2853257"/>
            <a:ext cx="990600" cy="0"/>
          </a:xfrm>
          <a:prstGeom prst="line">
            <a:avLst/>
          </a:prstGeom>
          <a:noFill/>
          <a:ln w="12700">
            <a:solidFill>
              <a:schemeClr val="tx1"/>
            </a:solidFill>
            <a:round/>
            <a:headEnd/>
            <a:tailEnd/>
          </a:ln>
          <a:effectLst/>
        </p:spPr>
        <p:txBody>
          <a:bodyPr wrap="none" anchor="ctr"/>
          <a:lstStyle/>
          <a:p>
            <a:endParaRPr lang="en-US"/>
          </a:p>
        </p:txBody>
      </p:sp>
      <p:sp>
        <p:nvSpPr>
          <p:cNvPr id="1592350" name="Line 30"/>
          <p:cNvSpPr>
            <a:spLocks noChangeShapeType="1"/>
          </p:cNvSpPr>
          <p:nvPr/>
        </p:nvSpPr>
        <p:spPr bwMode="auto">
          <a:xfrm>
            <a:off x="4267200" y="3158057"/>
            <a:ext cx="990600" cy="0"/>
          </a:xfrm>
          <a:prstGeom prst="line">
            <a:avLst/>
          </a:prstGeom>
          <a:noFill/>
          <a:ln w="12700">
            <a:solidFill>
              <a:schemeClr val="tx1"/>
            </a:solidFill>
            <a:round/>
            <a:headEnd/>
            <a:tailEnd/>
          </a:ln>
          <a:effectLst/>
        </p:spPr>
        <p:txBody>
          <a:bodyPr wrap="none" anchor="ctr"/>
          <a:lstStyle/>
          <a:p>
            <a:endParaRPr lang="en-US"/>
          </a:p>
        </p:txBody>
      </p:sp>
      <p:sp>
        <p:nvSpPr>
          <p:cNvPr id="1592351" name="Line 31"/>
          <p:cNvSpPr>
            <a:spLocks noChangeShapeType="1"/>
          </p:cNvSpPr>
          <p:nvPr/>
        </p:nvSpPr>
        <p:spPr bwMode="auto">
          <a:xfrm>
            <a:off x="4267200" y="3462857"/>
            <a:ext cx="990600" cy="0"/>
          </a:xfrm>
          <a:prstGeom prst="line">
            <a:avLst/>
          </a:prstGeom>
          <a:noFill/>
          <a:ln w="12700">
            <a:solidFill>
              <a:schemeClr val="tx1"/>
            </a:solidFill>
            <a:round/>
            <a:headEnd/>
            <a:tailEnd/>
          </a:ln>
          <a:effectLst/>
        </p:spPr>
        <p:txBody>
          <a:bodyPr wrap="none" anchor="ctr"/>
          <a:lstStyle/>
          <a:p>
            <a:endParaRPr lang="en-US"/>
          </a:p>
        </p:txBody>
      </p:sp>
      <p:sp>
        <p:nvSpPr>
          <p:cNvPr id="1592352" name="Line 32"/>
          <p:cNvSpPr>
            <a:spLocks noChangeShapeType="1"/>
          </p:cNvSpPr>
          <p:nvPr/>
        </p:nvSpPr>
        <p:spPr bwMode="auto">
          <a:xfrm>
            <a:off x="4267200" y="3767657"/>
            <a:ext cx="990600" cy="0"/>
          </a:xfrm>
          <a:prstGeom prst="line">
            <a:avLst/>
          </a:prstGeom>
          <a:noFill/>
          <a:ln w="12700">
            <a:solidFill>
              <a:schemeClr val="tx1"/>
            </a:solidFill>
            <a:round/>
            <a:headEnd/>
            <a:tailEnd/>
          </a:ln>
          <a:effectLst/>
        </p:spPr>
        <p:txBody>
          <a:bodyPr wrap="none" anchor="ctr"/>
          <a:lstStyle/>
          <a:p>
            <a:endParaRPr lang="en-US"/>
          </a:p>
        </p:txBody>
      </p:sp>
      <p:sp>
        <p:nvSpPr>
          <p:cNvPr id="1592353" name="Line 33"/>
          <p:cNvSpPr>
            <a:spLocks noChangeShapeType="1"/>
          </p:cNvSpPr>
          <p:nvPr/>
        </p:nvSpPr>
        <p:spPr bwMode="auto">
          <a:xfrm>
            <a:off x="4267200" y="4072457"/>
            <a:ext cx="990600" cy="0"/>
          </a:xfrm>
          <a:prstGeom prst="line">
            <a:avLst/>
          </a:prstGeom>
          <a:noFill/>
          <a:ln w="12700">
            <a:solidFill>
              <a:schemeClr val="tx1"/>
            </a:solidFill>
            <a:round/>
            <a:headEnd/>
            <a:tailEnd/>
          </a:ln>
          <a:effectLst/>
        </p:spPr>
        <p:txBody>
          <a:bodyPr wrap="none" anchor="ctr"/>
          <a:lstStyle/>
          <a:p>
            <a:endParaRPr lang="en-US"/>
          </a:p>
        </p:txBody>
      </p:sp>
      <p:sp>
        <p:nvSpPr>
          <p:cNvPr id="1592354" name="Line 34"/>
          <p:cNvSpPr>
            <a:spLocks noChangeShapeType="1"/>
          </p:cNvSpPr>
          <p:nvPr/>
        </p:nvSpPr>
        <p:spPr bwMode="auto">
          <a:xfrm>
            <a:off x="4267200" y="4986857"/>
            <a:ext cx="990600" cy="0"/>
          </a:xfrm>
          <a:prstGeom prst="line">
            <a:avLst/>
          </a:prstGeom>
          <a:noFill/>
          <a:ln w="12700">
            <a:solidFill>
              <a:schemeClr val="tx1"/>
            </a:solidFill>
            <a:round/>
            <a:headEnd/>
            <a:tailEnd/>
          </a:ln>
          <a:effectLst/>
        </p:spPr>
        <p:txBody>
          <a:bodyPr wrap="none" anchor="ctr"/>
          <a:lstStyle/>
          <a:p>
            <a:endParaRPr lang="en-US"/>
          </a:p>
        </p:txBody>
      </p:sp>
      <p:sp>
        <p:nvSpPr>
          <p:cNvPr id="1592355" name="Line 35"/>
          <p:cNvSpPr>
            <a:spLocks noChangeShapeType="1"/>
          </p:cNvSpPr>
          <p:nvPr/>
        </p:nvSpPr>
        <p:spPr bwMode="auto">
          <a:xfrm>
            <a:off x="4267200" y="4377257"/>
            <a:ext cx="990600" cy="0"/>
          </a:xfrm>
          <a:prstGeom prst="line">
            <a:avLst/>
          </a:prstGeom>
          <a:noFill/>
          <a:ln w="12700">
            <a:solidFill>
              <a:schemeClr val="tx1"/>
            </a:solidFill>
            <a:round/>
            <a:headEnd/>
            <a:tailEnd/>
          </a:ln>
          <a:effectLst/>
        </p:spPr>
        <p:txBody>
          <a:bodyPr wrap="none" anchor="ctr"/>
          <a:lstStyle/>
          <a:p>
            <a:endParaRPr lang="en-US"/>
          </a:p>
        </p:txBody>
      </p:sp>
      <p:sp>
        <p:nvSpPr>
          <p:cNvPr id="1592356" name="Line 36"/>
          <p:cNvSpPr>
            <a:spLocks noChangeShapeType="1"/>
          </p:cNvSpPr>
          <p:nvPr/>
        </p:nvSpPr>
        <p:spPr bwMode="auto">
          <a:xfrm>
            <a:off x="4267200" y="4682057"/>
            <a:ext cx="990600" cy="0"/>
          </a:xfrm>
          <a:prstGeom prst="line">
            <a:avLst/>
          </a:prstGeom>
          <a:noFill/>
          <a:ln w="12700">
            <a:solidFill>
              <a:schemeClr val="tx1"/>
            </a:solidFill>
            <a:round/>
            <a:headEnd/>
            <a:tailEnd/>
          </a:ln>
          <a:effectLst/>
        </p:spPr>
        <p:txBody>
          <a:bodyPr wrap="none" anchor="ctr"/>
          <a:lstStyle/>
          <a:p>
            <a:endParaRPr lang="en-US"/>
          </a:p>
        </p:txBody>
      </p:sp>
      <p:grpSp>
        <p:nvGrpSpPr>
          <p:cNvPr id="3" name="Group 37"/>
          <p:cNvGrpSpPr>
            <a:grpSpLocks/>
          </p:cNvGrpSpPr>
          <p:nvPr/>
        </p:nvGrpSpPr>
        <p:grpSpPr bwMode="auto">
          <a:xfrm>
            <a:off x="1650999" y="1972735"/>
            <a:ext cx="609600" cy="1219200"/>
            <a:chOff x="1344" y="1056"/>
            <a:chExt cx="624" cy="768"/>
          </a:xfrm>
        </p:grpSpPr>
        <p:sp>
          <p:nvSpPr>
            <p:cNvPr id="1592358" name="Rectangle 38"/>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592359" name="Line 39"/>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592360" name="Line 40"/>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592361" name="Line 41"/>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1592362" name="Text Box 42"/>
          <p:cNvSpPr txBox="1">
            <a:spLocks noChangeArrowheads="1"/>
          </p:cNvSpPr>
          <p:nvPr/>
        </p:nvSpPr>
        <p:spPr bwMode="auto">
          <a:xfrm>
            <a:off x="1650999" y="1515535"/>
            <a:ext cx="498341" cy="369332"/>
          </a:xfrm>
          <a:prstGeom prst="rect">
            <a:avLst/>
          </a:prstGeom>
          <a:noFill/>
          <a:ln w="12700">
            <a:noFill/>
            <a:miter lim="800000"/>
            <a:headEnd/>
            <a:tailEnd/>
          </a:ln>
          <a:effectLst/>
        </p:spPr>
        <p:txBody>
          <a:bodyPr wrap="none">
            <a:spAutoFit/>
          </a:bodyPr>
          <a:lstStyle/>
          <a:p>
            <a:r>
              <a:rPr lang="en-US" dirty="0">
                <a:solidFill>
                  <a:srgbClr val="FF0000"/>
                </a:solidFill>
              </a:rPr>
              <a:t>Tag</a:t>
            </a:r>
          </a:p>
        </p:txBody>
      </p:sp>
      <p:sp>
        <p:nvSpPr>
          <p:cNvPr id="1592363" name="Text Box 43"/>
          <p:cNvSpPr txBox="1">
            <a:spLocks noChangeArrowheads="1"/>
          </p:cNvSpPr>
          <p:nvPr/>
        </p:nvSpPr>
        <p:spPr bwMode="auto">
          <a:xfrm>
            <a:off x="2412999" y="1515535"/>
            <a:ext cx="666750" cy="366713"/>
          </a:xfrm>
          <a:prstGeom prst="rect">
            <a:avLst/>
          </a:prstGeom>
          <a:noFill/>
          <a:ln w="12700">
            <a:noFill/>
            <a:miter lim="800000"/>
            <a:headEnd/>
            <a:tailEnd/>
          </a:ln>
          <a:effectLst/>
        </p:spPr>
        <p:txBody>
          <a:bodyPr wrap="none">
            <a:spAutoFit/>
          </a:bodyPr>
          <a:lstStyle/>
          <a:p>
            <a:r>
              <a:rPr lang="en-US">
                <a:solidFill>
                  <a:schemeClr val="tx1"/>
                </a:solidFill>
              </a:rPr>
              <a:t>Data</a:t>
            </a:r>
          </a:p>
        </p:txBody>
      </p:sp>
      <p:sp>
        <p:nvSpPr>
          <p:cNvPr id="1592364" name="Rectangle 44" descr="5%"/>
          <p:cNvSpPr>
            <a:spLocks noChangeArrowheads="1"/>
          </p:cNvSpPr>
          <p:nvPr/>
        </p:nvSpPr>
        <p:spPr bwMode="auto">
          <a:xfrm>
            <a:off x="4267200" y="1329257"/>
            <a:ext cx="990600" cy="304800"/>
          </a:xfrm>
          <a:prstGeom prst="rect">
            <a:avLst/>
          </a:prstGeom>
          <a:pattFill prst="pct5">
            <a:fgClr>
              <a:schemeClr val="accent1"/>
            </a:fgClr>
            <a:bgClr>
              <a:srgbClr val="FFFFFF"/>
            </a:bgClr>
          </a:pattFill>
          <a:ln w="12700">
            <a:solidFill>
              <a:schemeClr val="accent1"/>
            </a:solidFill>
            <a:miter lim="800000"/>
            <a:headEnd/>
            <a:tailEnd/>
          </a:ln>
          <a:effectLst/>
        </p:spPr>
        <p:txBody>
          <a:bodyPr wrap="none" anchor="ctr"/>
          <a:lstStyle/>
          <a:p>
            <a:endParaRPr lang="en-US"/>
          </a:p>
        </p:txBody>
      </p:sp>
      <p:sp>
        <p:nvSpPr>
          <p:cNvPr id="1592365" name="Rectangle 45" descr="5%"/>
          <p:cNvSpPr>
            <a:spLocks noChangeArrowheads="1"/>
          </p:cNvSpPr>
          <p:nvPr/>
        </p:nvSpPr>
        <p:spPr bwMode="auto">
          <a:xfrm>
            <a:off x="2260599" y="1972735"/>
            <a:ext cx="990600" cy="304800"/>
          </a:xfrm>
          <a:prstGeom prst="rect">
            <a:avLst/>
          </a:prstGeom>
          <a:pattFill prst="pct5">
            <a:fgClr>
              <a:schemeClr val="accent1"/>
            </a:fgClr>
            <a:bgClr>
              <a:srgbClr val="FFFFFF"/>
            </a:bgClr>
          </a:pattFill>
          <a:ln w="12700">
            <a:solidFill>
              <a:schemeClr val="accent1"/>
            </a:solidFill>
            <a:miter lim="800000"/>
            <a:headEnd/>
            <a:tailEnd/>
          </a:ln>
          <a:effectLst/>
        </p:spPr>
        <p:txBody>
          <a:bodyPr wrap="none" anchor="ctr"/>
          <a:lstStyle/>
          <a:p>
            <a:endParaRPr lang="en-US"/>
          </a:p>
        </p:txBody>
      </p:sp>
      <p:sp>
        <p:nvSpPr>
          <p:cNvPr id="1592366" name="Rectangle 46" descr="5%"/>
          <p:cNvSpPr>
            <a:spLocks noChangeArrowheads="1"/>
          </p:cNvSpPr>
          <p:nvPr/>
        </p:nvSpPr>
        <p:spPr bwMode="auto">
          <a:xfrm>
            <a:off x="4267200" y="2548457"/>
            <a:ext cx="990600" cy="304800"/>
          </a:xfrm>
          <a:prstGeom prst="rect">
            <a:avLst/>
          </a:prstGeom>
          <a:pattFill prst="pct5">
            <a:fgClr>
              <a:schemeClr val="accent1"/>
            </a:fgClr>
            <a:bgClr>
              <a:srgbClr val="FFFFFF"/>
            </a:bgClr>
          </a:pattFill>
          <a:ln w="12700">
            <a:solidFill>
              <a:schemeClr val="accent1"/>
            </a:solidFill>
            <a:miter lim="800000"/>
            <a:headEnd/>
            <a:tailEnd/>
          </a:ln>
          <a:effectLst/>
        </p:spPr>
        <p:txBody>
          <a:bodyPr wrap="none" anchor="ctr"/>
          <a:lstStyle/>
          <a:p>
            <a:endParaRPr lang="en-US"/>
          </a:p>
        </p:txBody>
      </p:sp>
      <p:sp>
        <p:nvSpPr>
          <p:cNvPr id="1592367" name="Rectangle 47" descr="5%"/>
          <p:cNvSpPr>
            <a:spLocks noChangeArrowheads="1"/>
          </p:cNvSpPr>
          <p:nvPr/>
        </p:nvSpPr>
        <p:spPr bwMode="auto">
          <a:xfrm>
            <a:off x="4267200" y="3767657"/>
            <a:ext cx="990600" cy="304800"/>
          </a:xfrm>
          <a:prstGeom prst="rect">
            <a:avLst/>
          </a:prstGeom>
          <a:pattFill prst="pct5">
            <a:fgClr>
              <a:schemeClr val="accent1"/>
            </a:fgClr>
            <a:bgClr>
              <a:srgbClr val="FFFFFF"/>
            </a:bgClr>
          </a:pattFill>
          <a:ln w="12700">
            <a:solidFill>
              <a:schemeClr val="accent1"/>
            </a:solidFill>
            <a:miter lim="800000"/>
            <a:headEnd/>
            <a:tailEnd/>
          </a:ln>
          <a:effectLst/>
        </p:spPr>
        <p:txBody>
          <a:bodyPr wrap="none" anchor="ctr"/>
          <a:lstStyle/>
          <a:p>
            <a:endParaRPr lang="en-US"/>
          </a:p>
        </p:txBody>
      </p:sp>
      <p:sp>
        <p:nvSpPr>
          <p:cNvPr id="1592368" name="Rectangle 48" descr="5%"/>
          <p:cNvSpPr>
            <a:spLocks noChangeArrowheads="1"/>
          </p:cNvSpPr>
          <p:nvPr/>
        </p:nvSpPr>
        <p:spPr bwMode="auto">
          <a:xfrm>
            <a:off x="4267200" y="4986857"/>
            <a:ext cx="990600" cy="304800"/>
          </a:xfrm>
          <a:prstGeom prst="rect">
            <a:avLst/>
          </a:prstGeom>
          <a:pattFill prst="pct5">
            <a:fgClr>
              <a:schemeClr val="accent1"/>
            </a:fgClr>
            <a:bgClr>
              <a:srgbClr val="FFFFFF"/>
            </a:bgClr>
          </a:pattFill>
          <a:ln w="12700">
            <a:solidFill>
              <a:schemeClr val="accent1"/>
            </a:solidFill>
            <a:miter lim="800000"/>
            <a:headEnd/>
            <a:tailEnd/>
          </a:ln>
          <a:effectLst/>
        </p:spPr>
        <p:txBody>
          <a:bodyPr wrap="none" anchor="ctr"/>
          <a:lstStyle/>
          <a:p>
            <a:endParaRPr lang="en-US"/>
          </a:p>
        </p:txBody>
      </p:sp>
      <p:sp>
        <p:nvSpPr>
          <p:cNvPr id="1592369" name="Rectangle 49" descr="5%"/>
          <p:cNvSpPr>
            <a:spLocks noChangeArrowheads="1"/>
          </p:cNvSpPr>
          <p:nvPr/>
        </p:nvSpPr>
        <p:spPr bwMode="auto">
          <a:xfrm>
            <a:off x="4267200" y="5901257"/>
            <a:ext cx="990600" cy="304800"/>
          </a:xfrm>
          <a:prstGeom prst="rect">
            <a:avLst/>
          </a:prstGeom>
          <a:pattFill prst="pct5">
            <a:fgClr>
              <a:srgbClr val="009900"/>
            </a:fgClr>
            <a:bgClr>
              <a:srgbClr val="FFFFFF"/>
            </a:bgClr>
          </a:pattFill>
          <a:ln w="12700">
            <a:solidFill>
              <a:srgbClr val="009900"/>
            </a:solidFill>
            <a:miter lim="800000"/>
            <a:headEnd/>
            <a:tailEnd/>
          </a:ln>
          <a:effectLst/>
        </p:spPr>
        <p:txBody>
          <a:bodyPr wrap="none" anchor="ctr"/>
          <a:lstStyle/>
          <a:p>
            <a:endParaRPr lang="en-US"/>
          </a:p>
        </p:txBody>
      </p:sp>
      <p:sp>
        <p:nvSpPr>
          <p:cNvPr id="1592370" name="Rectangle 50" descr="5%"/>
          <p:cNvSpPr>
            <a:spLocks noChangeArrowheads="1"/>
          </p:cNvSpPr>
          <p:nvPr/>
        </p:nvSpPr>
        <p:spPr bwMode="auto">
          <a:xfrm>
            <a:off x="4267200" y="4682057"/>
            <a:ext cx="990600" cy="304800"/>
          </a:xfrm>
          <a:prstGeom prst="rect">
            <a:avLst/>
          </a:prstGeom>
          <a:pattFill prst="pct5">
            <a:fgClr>
              <a:srgbClr val="009900"/>
            </a:fgClr>
            <a:bgClr>
              <a:srgbClr val="FFFFFF"/>
            </a:bgClr>
          </a:pattFill>
          <a:ln w="12700">
            <a:solidFill>
              <a:srgbClr val="009900"/>
            </a:solidFill>
            <a:miter lim="800000"/>
            <a:headEnd/>
            <a:tailEnd/>
          </a:ln>
          <a:effectLst/>
        </p:spPr>
        <p:txBody>
          <a:bodyPr wrap="none" anchor="ctr"/>
          <a:lstStyle/>
          <a:p>
            <a:endParaRPr lang="en-US"/>
          </a:p>
        </p:txBody>
      </p:sp>
      <p:sp>
        <p:nvSpPr>
          <p:cNvPr id="1592371" name="Rectangle 51" descr="5%"/>
          <p:cNvSpPr>
            <a:spLocks noChangeArrowheads="1"/>
          </p:cNvSpPr>
          <p:nvPr/>
        </p:nvSpPr>
        <p:spPr bwMode="auto">
          <a:xfrm>
            <a:off x="4267200" y="3462857"/>
            <a:ext cx="990600" cy="304800"/>
          </a:xfrm>
          <a:prstGeom prst="rect">
            <a:avLst/>
          </a:prstGeom>
          <a:pattFill prst="pct5">
            <a:fgClr>
              <a:srgbClr val="009900"/>
            </a:fgClr>
            <a:bgClr>
              <a:srgbClr val="FFFFFF"/>
            </a:bgClr>
          </a:pattFill>
          <a:ln w="12700">
            <a:solidFill>
              <a:srgbClr val="009900"/>
            </a:solidFill>
            <a:miter lim="800000"/>
            <a:headEnd/>
            <a:tailEnd/>
          </a:ln>
          <a:effectLst/>
        </p:spPr>
        <p:txBody>
          <a:bodyPr wrap="none" anchor="ctr"/>
          <a:lstStyle/>
          <a:p>
            <a:endParaRPr lang="en-US"/>
          </a:p>
        </p:txBody>
      </p:sp>
      <p:sp>
        <p:nvSpPr>
          <p:cNvPr id="1592372" name="Rectangle 52" descr="5%"/>
          <p:cNvSpPr>
            <a:spLocks noChangeArrowheads="1"/>
          </p:cNvSpPr>
          <p:nvPr/>
        </p:nvSpPr>
        <p:spPr bwMode="auto">
          <a:xfrm>
            <a:off x="4267200" y="2243657"/>
            <a:ext cx="990600" cy="304800"/>
          </a:xfrm>
          <a:prstGeom prst="rect">
            <a:avLst/>
          </a:prstGeom>
          <a:pattFill prst="pct5">
            <a:fgClr>
              <a:srgbClr val="009900"/>
            </a:fgClr>
            <a:bgClr>
              <a:srgbClr val="FFFFFF"/>
            </a:bgClr>
          </a:pattFill>
          <a:ln w="12700">
            <a:solidFill>
              <a:srgbClr val="009900"/>
            </a:solidFill>
            <a:miter lim="800000"/>
            <a:headEnd/>
            <a:tailEnd/>
          </a:ln>
          <a:effectLst/>
        </p:spPr>
        <p:txBody>
          <a:bodyPr wrap="none" anchor="ctr"/>
          <a:lstStyle/>
          <a:p>
            <a:endParaRPr lang="en-US"/>
          </a:p>
        </p:txBody>
      </p:sp>
      <p:sp>
        <p:nvSpPr>
          <p:cNvPr id="1592373" name="Rectangle 53" descr="5%"/>
          <p:cNvSpPr>
            <a:spLocks noChangeArrowheads="1"/>
          </p:cNvSpPr>
          <p:nvPr/>
        </p:nvSpPr>
        <p:spPr bwMode="auto">
          <a:xfrm>
            <a:off x="2260599" y="2887135"/>
            <a:ext cx="990600" cy="304800"/>
          </a:xfrm>
          <a:prstGeom prst="rect">
            <a:avLst/>
          </a:prstGeom>
          <a:pattFill prst="pct5">
            <a:fgClr>
              <a:srgbClr val="009900"/>
            </a:fgClr>
            <a:bgClr>
              <a:srgbClr val="FFFFFF"/>
            </a:bgClr>
          </a:pattFill>
          <a:ln w="12700">
            <a:solidFill>
              <a:srgbClr val="009900"/>
            </a:solidFill>
            <a:miter lim="800000"/>
            <a:headEnd/>
            <a:tailEnd/>
          </a:ln>
          <a:effectLst/>
        </p:spPr>
        <p:txBody>
          <a:bodyPr wrap="none" anchor="ctr"/>
          <a:lstStyle/>
          <a:p>
            <a:endParaRPr lang="en-US"/>
          </a:p>
        </p:txBody>
      </p:sp>
      <p:sp>
        <p:nvSpPr>
          <p:cNvPr id="1592374" name="Rectangle 54" descr="5%"/>
          <p:cNvSpPr>
            <a:spLocks noChangeArrowheads="1"/>
          </p:cNvSpPr>
          <p:nvPr/>
        </p:nvSpPr>
        <p:spPr bwMode="auto">
          <a:xfrm>
            <a:off x="4267200" y="1634057"/>
            <a:ext cx="990600" cy="304800"/>
          </a:xfrm>
          <a:prstGeom prst="rect">
            <a:avLst/>
          </a:prstGeom>
          <a:pattFill prst="pct5">
            <a:fgClr>
              <a:schemeClr val="accent2"/>
            </a:fgClr>
            <a:bgClr>
              <a:srgbClr val="FFFFFF"/>
            </a:bgClr>
          </a:pattFill>
          <a:ln w="12700">
            <a:solidFill>
              <a:schemeClr val="accent2"/>
            </a:solidFill>
            <a:miter lim="800000"/>
            <a:headEnd/>
            <a:tailEnd/>
          </a:ln>
          <a:effectLst/>
        </p:spPr>
        <p:txBody>
          <a:bodyPr wrap="none" anchor="ctr"/>
          <a:lstStyle/>
          <a:p>
            <a:endParaRPr lang="en-US"/>
          </a:p>
        </p:txBody>
      </p:sp>
      <p:sp>
        <p:nvSpPr>
          <p:cNvPr id="1592375" name="Rectangle 55" descr="5%"/>
          <p:cNvSpPr>
            <a:spLocks noChangeArrowheads="1"/>
          </p:cNvSpPr>
          <p:nvPr/>
        </p:nvSpPr>
        <p:spPr bwMode="auto">
          <a:xfrm>
            <a:off x="2260599" y="2277535"/>
            <a:ext cx="990600" cy="304800"/>
          </a:xfrm>
          <a:prstGeom prst="rect">
            <a:avLst/>
          </a:prstGeom>
          <a:pattFill prst="pct5">
            <a:fgClr>
              <a:schemeClr val="accent2"/>
            </a:fgClr>
            <a:bgClr>
              <a:srgbClr val="FFFFFF"/>
            </a:bgClr>
          </a:pattFill>
          <a:ln w="12700">
            <a:solidFill>
              <a:schemeClr val="accent2"/>
            </a:solidFill>
            <a:miter lim="800000"/>
            <a:headEnd/>
            <a:tailEnd/>
          </a:ln>
          <a:effectLst/>
        </p:spPr>
        <p:txBody>
          <a:bodyPr wrap="none" anchor="ctr"/>
          <a:lstStyle/>
          <a:p>
            <a:endParaRPr lang="en-US"/>
          </a:p>
        </p:txBody>
      </p:sp>
      <p:sp>
        <p:nvSpPr>
          <p:cNvPr id="1592376" name="Rectangle 56" descr="5%"/>
          <p:cNvSpPr>
            <a:spLocks noChangeArrowheads="1"/>
          </p:cNvSpPr>
          <p:nvPr/>
        </p:nvSpPr>
        <p:spPr bwMode="auto">
          <a:xfrm>
            <a:off x="4267200" y="2853257"/>
            <a:ext cx="990600" cy="304800"/>
          </a:xfrm>
          <a:prstGeom prst="rect">
            <a:avLst/>
          </a:prstGeom>
          <a:pattFill prst="pct5">
            <a:fgClr>
              <a:schemeClr val="accent2"/>
            </a:fgClr>
            <a:bgClr>
              <a:srgbClr val="FFFFFF"/>
            </a:bgClr>
          </a:pattFill>
          <a:ln w="12700">
            <a:solidFill>
              <a:schemeClr val="accent2"/>
            </a:solidFill>
            <a:miter lim="800000"/>
            <a:headEnd/>
            <a:tailEnd/>
          </a:ln>
          <a:effectLst/>
        </p:spPr>
        <p:txBody>
          <a:bodyPr wrap="none" anchor="ctr"/>
          <a:lstStyle/>
          <a:p>
            <a:endParaRPr lang="en-US"/>
          </a:p>
        </p:txBody>
      </p:sp>
      <p:sp>
        <p:nvSpPr>
          <p:cNvPr id="1592377" name="Rectangle 57" descr="5%"/>
          <p:cNvSpPr>
            <a:spLocks noChangeArrowheads="1"/>
          </p:cNvSpPr>
          <p:nvPr/>
        </p:nvSpPr>
        <p:spPr bwMode="auto">
          <a:xfrm>
            <a:off x="4267200" y="4072457"/>
            <a:ext cx="990600" cy="304800"/>
          </a:xfrm>
          <a:prstGeom prst="rect">
            <a:avLst/>
          </a:prstGeom>
          <a:pattFill prst="pct5">
            <a:fgClr>
              <a:schemeClr val="accent2"/>
            </a:fgClr>
            <a:bgClr>
              <a:srgbClr val="FFFFFF"/>
            </a:bgClr>
          </a:pattFill>
          <a:ln w="12700">
            <a:solidFill>
              <a:schemeClr val="accent2"/>
            </a:solidFill>
            <a:miter lim="800000"/>
            <a:headEnd/>
            <a:tailEnd/>
          </a:ln>
          <a:effectLst/>
        </p:spPr>
        <p:txBody>
          <a:bodyPr wrap="none" anchor="ctr"/>
          <a:lstStyle/>
          <a:p>
            <a:endParaRPr lang="en-US"/>
          </a:p>
        </p:txBody>
      </p:sp>
      <p:sp>
        <p:nvSpPr>
          <p:cNvPr id="1592378" name="Rectangle 58" descr="5%"/>
          <p:cNvSpPr>
            <a:spLocks noChangeArrowheads="1"/>
          </p:cNvSpPr>
          <p:nvPr/>
        </p:nvSpPr>
        <p:spPr bwMode="auto">
          <a:xfrm>
            <a:off x="4267200" y="5291657"/>
            <a:ext cx="990600" cy="304800"/>
          </a:xfrm>
          <a:prstGeom prst="rect">
            <a:avLst/>
          </a:prstGeom>
          <a:pattFill prst="pct5">
            <a:fgClr>
              <a:schemeClr val="accent2"/>
            </a:fgClr>
            <a:bgClr>
              <a:srgbClr val="FFFFFF"/>
            </a:bgClr>
          </a:pattFill>
          <a:ln w="12700">
            <a:solidFill>
              <a:schemeClr val="accent2"/>
            </a:solidFill>
            <a:miter lim="800000"/>
            <a:headEnd/>
            <a:tailEnd/>
          </a:ln>
          <a:effectLst/>
        </p:spPr>
        <p:txBody>
          <a:bodyPr wrap="none" anchor="ctr"/>
          <a:lstStyle/>
          <a:p>
            <a:endParaRPr lang="en-US"/>
          </a:p>
        </p:txBody>
      </p:sp>
      <p:sp>
        <p:nvSpPr>
          <p:cNvPr id="1592379" name="Rectangle 59" descr="5%"/>
          <p:cNvSpPr>
            <a:spLocks noChangeArrowheads="1"/>
          </p:cNvSpPr>
          <p:nvPr/>
        </p:nvSpPr>
        <p:spPr bwMode="auto">
          <a:xfrm>
            <a:off x="4267200" y="5596457"/>
            <a:ext cx="990600" cy="304800"/>
          </a:xfrm>
          <a:prstGeom prst="rect">
            <a:avLst/>
          </a:prstGeom>
          <a:pattFill prst="pct5">
            <a:fgClr>
              <a:schemeClr val="folHlink"/>
            </a:fgClr>
            <a:bgClr>
              <a:srgbClr val="FFFFFF"/>
            </a:bgClr>
          </a:pattFill>
          <a:ln w="12700">
            <a:solidFill>
              <a:schemeClr val="folHlink"/>
            </a:solidFill>
            <a:miter lim="800000"/>
            <a:headEnd/>
            <a:tailEnd/>
          </a:ln>
          <a:effectLst/>
        </p:spPr>
        <p:txBody>
          <a:bodyPr wrap="none" anchor="ctr"/>
          <a:lstStyle/>
          <a:p>
            <a:endParaRPr lang="en-US"/>
          </a:p>
        </p:txBody>
      </p:sp>
      <p:sp>
        <p:nvSpPr>
          <p:cNvPr id="1592380" name="Rectangle 60" descr="5%"/>
          <p:cNvSpPr>
            <a:spLocks noChangeArrowheads="1"/>
          </p:cNvSpPr>
          <p:nvPr/>
        </p:nvSpPr>
        <p:spPr bwMode="auto">
          <a:xfrm>
            <a:off x="4267200" y="4377257"/>
            <a:ext cx="990600" cy="304800"/>
          </a:xfrm>
          <a:prstGeom prst="rect">
            <a:avLst/>
          </a:prstGeom>
          <a:pattFill prst="pct5">
            <a:fgClr>
              <a:schemeClr val="folHlink"/>
            </a:fgClr>
            <a:bgClr>
              <a:srgbClr val="FFFFFF"/>
            </a:bgClr>
          </a:pattFill>
          <a:ln w="12700">
            <a:solidFill>
              <a:schemeClr val="folHlink"/>
            </a:solidFill>
            <a:miter lim="800000"/>
            <a:headEnd/>
            <a:tailEnd/>
          </a:ln>
          <a:effectLst/>
        </p:spPr>
        <p:txBody>
          <a:bodyPr wrap="none" anchor="ctr"/>
          <a:lstStyle/>
          <a:p>
            <a:endParaRPr lang="en-US"/>
          </a:p>
        </p:txBody>
      </p:sp>
      <p:sp>
        <p:nvSpPr>
          <p:cNvPr id="1592381" name="Rectangle 61" descr="5%"/>
          <p:cNvSpPr>
            <a:spLocks noChangeArrowheads="1"/>
          </p:cNvSpPr>
          <p:nvPr/>
        </p:nvSpPr>
        <p:spPr bwMode="auto">
          <a:xfrm>
            <a:off x="4267200" y="3158057"/>
            <a:ext cx="990600" cy="304800"/>
          </a:xfrm>
          <a:prstGeom prst="rect">
            <a:avLst/>
          </a:prstGeom>
          <a:pattFill prst="pct5">
            <a:fgClr>
              <a:schemeClr val="folHlink"/>
            </a:fgClr>
            <a:bgClr>
              <a:srgbClr val="FFFFFF"/>
            </a:bgClr>
          </a:pattFill>
          <a:ln w="12700">
            <a:solidFill>
              <a:schemeClr val="folHlink"/>
            </a:solidFill>
            <a:miter lim="800000"/>
            <a:headEnd/>
            <a:tailEnd/>
          </a:ln>
          <a:effectLst/>
        </p:spPr>
        <p:txBody>
          <a:bodyPr wrap="none" anchor="ctr"/>
          <a:lstStyle/>
          <a:p>
            <a:endParaRPr lang="en-US"/>
          </a:p>
        </p:txBody>
      </p:sp>
      <p:sp>
        <p:nvSpPr>
          <p:cNvPr id="1592382" name="Rectangle 62" descr="5%"/>
          <p:cNvSpPr>
            <a:spLocks noChangeArrowheads="1"/>
          </p:cNvSpPr>
          <p:nvPr/>
        </p:nvSpPr>
        <p:spPr bwMode="auto">
          <a:xfrm>
            <a:off x="4267200" y="1938857"/>
            <a:ext cx="990600" cy="304800"/>
          </a:xfrm>
          <a:prstGeom prst="rect">
            <a:avLst/>
          </a:prstGeom>
          <a:pattFill prst="pct5">
            <a:fgClr>
              <a:schemeClr val="folHlink"/>
            </a:fgClr>
            <a:bgClr>
              <a:srgbClr val="FFFFFF"/>
            </a:bgClr>
          </a:pattFill>
          <a:ln w="12700">
            <a:solidFill>
              <a:schemeClr val="folHlink"/>
            </a:solidFill>
            <a:miter lim="800000"/>
            <a:headEnd/>
            <a:tailEnd/>
          </a:ln>
          <a:effectLst/>
        </p:spPr>
        <p:txBody>
          <a:bodyPr wrap="none" anchor="ctr"/>
          <a:lstStyle/>
          <a:p>
            <a:endParaRPr lang="en-US"/>
          </a:p>
        </p:txBody>
      </p:sp>
      <p:sp>
        <p:nvSpPr>
          <p:cNvPr id="1592383" name="Rectangle 63" descr="5%"/>
          <p:cNvSpPr>
            <a:spLocks noChangeArrowheads="1"/>
          </p:cNvSpPr>
          <p:nvPr/>
        </p:nvSpPr>
        <p:spPr bwMode="auto">
          <a:xfrm>
            <a:off x="2260599" y="2582335"/>
            <a:ext cx="990600" cy="304800"/>
          </a:xfrm>
          <a:prstGeom prst="rect">
            <a:avLst/>
          </a:prstGeom>
          <a:pattFill prst="pct5">
            <a:fgClr>
              <a:schemeClr val="folHlink"/>
            </a:fgClr>
            <a:bgClr>
              <a:srgbClr val="FFFFFF"/>
            </a:bgClr>
          </a:pattFill>
          <a:ln w="12700">
            <a:solidFill>
              <a:schemeClr val="folHlink"/>
            </a:solidFill>
            <a:miter lim="800000"/>
            <a:headEnd/>
            <a:tailEnd/>
          </a:ln>
          <a:effectLst/>
        </p:spPr>
        <p:txBody>
          <a:bodyPr wrap="none" anchor="ctr"/>
          <a:lstStyle/>
          <a:p>
            <a:endParaRPr lang="en-US"/>
          </a:p>
        </p:txBody>
      </p:sp>
      <p:sp>
        <p:nvSpPr>
          <p:cNvPr id="1592384" name="Text Box 64"/>
          <p:cNvSpPr txBox="1">
            <a:spLocks noChangeArrowheads="1"/>
          </p:cNvSpPr>
          <p:nvPr/>
        </p:nvSpPr>
        <p:spPr bwMode="auto">
          <a:xfrm>
            <a:off x="609599" y="4038600"/>
            <a:ext cx="3437468" cy="1938992"/>
          </a:xfrm>
          <a:prstGeom prst="rect">
            <a:avLst/>
          </a:prstGeom>
          <a:noFill/>
          <a:ln w="12700">
            <a:noFill/>
            <a:miter lim="800000"/>
            <a:headEnd/>
            <a:tailEnd/>
          </a:ln>
          <a:effectLst/>
        </p:spPr>
        <p:txBody>
          <a:bodyPr wrap="square">
            <a:spAutoFit/>
          </a:bodyPr>
          <a:lstStyle/>
          <a:p>
            <a:r>
              <a:rPr lang="en-US" sz="2000" dirty="0" smtClean="0">
                <a:solidFill>
                  <a:schemeClr val="tx1"/>
                </a:solidFill>
              </a:rPr>
              <a:t>Q: </a:t>
            </a:r>
            <a:r>
              <a:rPr lang="en-US" sz="2000" dirty="0">
                <a:solidFill>
                  <a:schemeClr val="tx1"/>
                </a:solidFill>
              </a:rPr>
              <a:t>Is</a:t>
            </a:r>
            <a:r>
              <a:rPr lang="en-US" sz="2000" dirty="0" smtClean="0">
                <a:solidFill>
                  <a:schemeClr val="tx1"/>
                </a:solidFill>
              </a:rPr>
              <a:t> the </a:t>
            </a:r>
            <a:r>
              <a:rPr lang="en-US" sz="2000" dirty="0" err="1" smtClean="0">
                <a:solidFill>
                  <a:schemeClr val="tx1"/>
                </a:solidFill>
              </a:rPr>
              <a:t>mem</a:t>
            </a:r>
            <a:r>
              <a:rPr lang="en-US" sz="2000" dirty="0" smtClean="0">
                <a:solidFill>
                  <a:schemeClr val="tx1"/>
                </a:solidFill>
              </a:rPr>
              <a:t> block in cache?</a:t>
            </a:r>
            <a:endParaRPr lang="en-US" sz="2000" dirty="0">
              <a:solidFill>
                <a:schemeClr val="tx1"/>
              </a:solidFill>
            </a:endParaRPr>
          </a:p>
          <a:p>
            <a:endParaRPr lang="en-US" sz="2000" dirty="0"/>
          </a:p>
          <a:p>
            <a:r>
              <a:rPr lang="en-US" sz="2000" dirty="0">
                <a:solidFill>
                  <a:schemeClr val="tx1"/>
                </a:solidFill>
              </a:rPr>
              <a:t>Compare the cache </a:t>
            </a:r>
            <a:r>
              <a:rPr lang="en-US" sz="2000" dirty="0">
                <a:solidFill>
                  <a:srgbClr val="FF0000"/>
                </a:solidFill>
              </a:rPr>
              <a:t>tag </a:t>
            </a:r>
            <a:r>
              <a:rPr lang="en-US" sz="2000" dirty="0">
                <a:solidFill>
                  <a:schemeClr val="tx1"/>
                </a:solidFill>
              </a:rPr>
              <a:t>to the </a:t>
            </a:r>
            <a:r>
              <a:rPr lang="en-US" sz="2000" dirty="0">
                <a:solidFill>
                  <a:srgbClr val="FF0000"/>
                </a:solidFill>
              </a:rPr>
              <a:t>high order 2 memory address bits</a:t>
            </a:r>
            <a:r>
              <a:rPr lang="en-US" sz="2000" dirty="0">
                <a:solidFill>
                  <a:schemeClr val="tx1"/>
                </a:solidFill>
              </a:rPr>
              <a:t> to tell if the memory block is in the cache</a:t>
            </a:r>
          </a:p>
        </p:txBody>
      </p:sp>
      <p:grpSp>
        <p:nvGrpSpPr>
          <p:cNvPr id="4" name="Group 65"/>
          <p:cNvGrpSpPr>
            <a:grpSpLocks/>
          </p:cNvGrpSpPr>
          <p:nvPr/>
        </p:nvGrpSpPr>
        <p:grpSpPr bwMode="auto">
          <a:xfrm>
            <a:off x="1269999" y="1972735"/>
            <a:ext cx="381000" cy="1219200"/>
            <a:chOff x="1344" y="1056"/>
            <a:chExt cx="624" cy="768"/>
          </a:xfrm>
        </p:grpSpPr>
        <p:sp>
          <p:nvSpPr>
            <p:cNvPr id="1592386" name="Rectangle 66"/>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592387" name="Line 67"/>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592388" name="Line 68"/>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592389" name="Line 69"/>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1592390" name="Text Box 70"/>
          <p:cNvSpPr txBox="1">
            <a:spLocks noChangeArrowheads="1"/>
          </p:cNvSpPr>
          <p:nvPr/>
        </p:nvSpPr>
        <p:spPr bwMode="auto">
          <a:xfrm>
            <a:off x="1041399" y="1515535"/>
            <a:ext cx="692150" cy="366713"/>
          </a:xfrm>
          <a:prstGeom prst="rect">
            <a:avLst/>
          </a:prstGeom>
          <a:noFill/>
          <a:ln w="12700">
            <a:noFill/>
            <a:miter lim="800000"/>
            <a:headEnd/>
            <a:tailEnd/>
          </a:ln>
          <a:effectLst/>
        </p:spPr>
        <p:txBody>
          <a:bodyPr wrap="none">
            <a:spAutoFit/>
          </a:bodyPr>
          <a:lstStyle/>
          <a:p>
            <a:r>
              <a:rPr lang="en-US">
                <a:solidFill>
                  <a:schemeClr val="tx1"/>
                </a:solidFill>
              </a:rPr>
              <a:t>Valid</a:t>
            </a:r>
          </a:p>
        </p:txBody>
      </p:sp>
      <p:sp>
        <p:nvSpPr>
          <p:cNvPr id="1592411" name="Text Box 91"/>
          <p:cNvSpPr txBox="1">
            <a:spLocks noChangeArrowheads="1"/>
          </p:cNvSpPr>
          <p:nvPr/>
        </p:nvSpPr>
        <p:spPr bwMode="auto">
          <a:xfrm>
            <a:off x="6248400" y="1557857"/>
            <a:ext cx="2514600" cy="1200329"/>
          </a:xfrm>
          <a:prstGeom prst="rect">
            <a:avLst/>
          </a:prstGeom>
          <a:noFill/>
          <a:ln w="12700">
            <a:noFill/>
            <a:miter lim="800000"/>
            <a:headEnd/>
            <a:tailEnd/>
          </a:ln>
          <a:effectLst/>
        </p:spPr>
        <p:txBody>
          <a:bodyPr>
            <a:spAutoFit/>
          </a:bodyPr>
          <a:lstStyle/>
          <a:p>
            <a:r>
              <a:rPr lang="en-US" dirty="0" smtClean="0">
                <a:solidFill>
                  <a:schemeClr val="tx1"/>
                </a:solidFill>
              </a:rPr>
              <a:t>One word blocks</a:t>
            </a:r>
          </a:p>
          <a:p>
            <a:r>
              <a:rPr lang="en-US" dirty="0" smtClean="0">
                <a:solidFill>
                  <a:schemeClr val="tx1"/>
                </a:solidFill>
              </a:rPr>
              <a:t>Two </a:t>
            </a:r>
            <a:r>
              <a:rPr lang="en-US" dirty="0">
                <a:solidFill>
                  <a:schemeClr val="tx1"/>
                </a:solidFill>
              </a:rPr>
              <a:t>low order bits define the byte in the word (</a:t>
            </a:r>
            <a:r>
              <a:rPr lang="en-US" dirty="0" smtClean="0">
                <a:solidFill>
                  <a:schemeClr val="tx1"/>
                </a:solidFill>
              </a:rPr>
              <a:t>32b </a:t>
            </a:r>
            <a:r>
              <a:rPr lang="en-US" dirty="0">
                <a:solidFill>
                  <a:schemeClr val="tx1"/>
                </a:solidFill>
              </a:rPr>
              <a:t>words)</a:t>
            </a:r>
          </a:p>
        </p:txBody>
      </p:sp>
      <p:sp>
        <p:nvSpPr>
          <p:cNvPr id="1592412" name="Text Box 92"/>
          <p:cNvSpPr txBox="1">
            <a:spLocks noChangeArrowheads="1"/>
          </p:cNvSpPr>
          <p:nvPr/>
        </p:nvSpPr>
        <p:spPr bwMode="auto">
          <a:xfrm>
            <a:off x="6172200" y="3428994"/>
            <a:ext cx="2743200" cy="2862322"/>
          </a:xfrm>
          <a:prstGeom prst="rect">
            <a:avLst/>
          </a:prstGeom>
          <a:noFill/>
          <a:ln w="12700">
            <a:noFill/>
            <a:miter lim="800000"/>
            <a:headEnd/>
            <a:tailEnd/>
          </a:ln>
          <a:effectLst/>
        </p:spPr>
        <p:txBody>
          <a:bodyPr>
            <a:spAutoFit/>
          </a:bodyPr>
          <a:lstStyle/>
          <a:p>
            <a:r>
              <a:rPr lang="en-US" sz="2000" dirty="0" smtClean="0"/>
              <a:t>Q: Where in the cache is the </a:t>
            </a:r>
            <a:r>
              <a:rPr lang="en-US" sz="2000" dirty="0" err="1" smtClean="0"/>
              <a:t>mem</a:t>
            </a:r>
            <a:r>
              <a:rPr lang="en-US" sz="2000" dirty="0" smtClean="0"/>
              <a:t> block?</a:t>
            </a:r>
            <a:endParaRPr lang="en-US" sz="2000" dirty="0" smtClean="0">
              <a:solidFill>
                <a:schemeClr val="tx1"/>
              </a:solidFill>
            </a:endParaRPr>
          </a:p>
          <a:p>
            <a:endParaRPr lang="en-US" sz="2000" dirty="0"/>
          </a:p>
          <a:p>
            <a:r>
              <a:rPr lang="en-US" sz="2000" dirty="0">
                <a:solidFill>
                  <a:schemeClr val="tx1"/>
                </a:solidFill>
              </a:rPr>
              <a:t>Use</a:t>
            </a:r>
            <a:r>
              <a:rPr lang="en-US" sz="2000" dirty="0"/>
              <a:t> next 2 low order memory address bits</a:t>
            </a:r>
            <a:r>
              <a:rPr lang="en-US" sz="2000" dirty="0">
                <a:solidFill>
                  <a:schemeClr val="tx1"/>
                </a:solidFill>
              </a:rPr>
              <a:t> – the </a:t>
            </a:r>
            <a:r>
              <a:rPr lang="en-US" sz="2000" dirty="0"/>
              <a:t>index</a:t>
            </a:r>
            <a:r>
              <a:rPr lang="en-US" sz="2000" dirty="0">
                <a:solidFill>
                  <a:schemeClr val="tx1"/>
                </a:solidFill>
              </a:rPr>
              <a:t> </a:t>
            </a:r>
            <a:r>
              <a:rPr lang="en-US" dirty="0">
                <a:solidFill>
                  <a:schemeClr val="tx1"/>
                </a:solidFill>
              </a:rPr>
              <a:t>–</a:t>
            </a:r>
            <a:r>
              <a:rPr lang="en-US" sz="2000" dirty="0">
                <a:solidFill>
                  <a:schemeClr val="tx1"/>
                </a:solidFill>
              </a:rPr>
              <a:t> to determine which cache block (i.e., modulo the number of blocks in the cache)</a:t>
            </a:r>
          </a:p>
        </p:txBody>
      </p:sp>
      <p:sp>
        <p:nvSpPr>
          <p:cNvPr id="1592413" name="Text Box 93"/>
          <p:cNvSpPr txBox="1">
            <a:spLocks noChangeArrowheads="1"/>
          </p:cNvSpPr>
          <p:nvPr/>
        </p:nvSpPr>
        <p:spPr bwMode="auto">
          <a:xfrm>
            <a:off x="3276600" y="6172200"/>
            <a:ext cx="5486400" cy="366713"/>
          </a:xfrm>
          <a:prstGeom prst="rect">
            <a:avLst/>
          </a:prstGeom>
          <a:noFill/>
          <a:ln w="12700">
            <a:noFill/>
            <a:miter lim="800000"/>
            <a:headEnd/>
            <a:tailEnd/>
          </a:ln>
          <a:effectLst/>
        </p:spPr>
        <p:txBody>
          <a:bodyPr>
            <a:spAutoFit/>
          </a:bodyPr>
          <a:lstStyle/>
          <a:p>
            <a:r>
              <a:rPr lang="en-US" dirty="0">
                <a:solidFill>
                  <a:srgbClr val="FF0000"/>
                </a:solidFill>
              </a:rPr>
              <a:t>(block address) modulo (# of blocks in the cache)</a:t>
            </a:r>
          </a:p>
        </p:txBody>
      </p:sp>
      <p:sp>
        <p:nvSpPr>
          <p:cNvPr id="1592414" name="Text Box 94"/>
          <p:cNvSpPr txBox="1">
            <a:spLocks noChangeArrowheads="1"/>
          </p:cNvSpPr>
          <p:nvPr/>
        </p:nvSpPr>
        <p:spPr bwMode="auto">
          <a:xfrm>
            <a:off x="431799" y="1515535"/>
            <a:ext cx="742950" cy="366713"/>
          </a:xfrm>
          <a:prstGeom prst="rect">
            <a:avLst/>
          </a:prstGeom>
          <a:noFill/>
          <a:ln w="12700">
            <a:noFill/>
            <a:miter lim="800000"/>
            <a:headEnd/>
            <a:tailEnd/>
          </a:ln>
          <a:effectLst/>
        </p:spPr>
        <p:txBody>
          <a:bodyPr wrap="none">
            <a:spAutoFit/>
          </a:bodyPr>
          <a:lstStyle/>
          <a:p>
            <a:r>
              <a:rPr lang="en-US">
                <a:solidFill>
                  <a:schemeClr val="tx1"/>
                </a:solidFill>
              </a:rPr>
              <a:t>Index</a:t>
            </a:r>
          </a:p>
        </p:txBody>
      </p:sp>
      <p:sp>
        <p:nvSpPr>
          <p:cNvPr id="73" name="Date Placeholder 72"/>
          <p:cNvSpPr>
            <a:spLocks noGrp="1"/>
          </p:cNvSpPr>
          <p:nvPr>
            <p:ph type="dt" sz="half" idx="10"/>
          </p:nvPr>
        </p:nvSpPr>
        <p:spPr/>
        <p:txBody>
          <a:bodyPr/>
          <a:lstStyle/>
          <a:p>
            <a:fld id="{8144BC69-DB4D-004B-AC9C-C63A49B0BB37}" type="datetime1">
              <a:rPr lang="en-US" smtClean="0"/>
              <a:t>9/28/11</a:t>
            </a:fld>
            <a:endParaRPr lang="en-US"/>
          </a:p>
        </p:txBody>
      </p:sp>
      <p:sp>
        <p:nvSpPr>
          <p:cNvPr id="74" name="Slide Number Placeholder 73"/>
          <p:cNvSpPr>
            <a:spLocks noGrp="1"/>
          </p:cNvSpPr>
          <p:nvPr>
            <p:ph type="sldNum" sz="quarter" idx="12"/>
          </p:nvPr>
        </p:nvSpPr>
        <p:spPr/>
        <p:txBody>
          <a:bodyPr/>
          <a:lstStyle/>
          <a:p>
            <a:fld id="{3CC63E4C-4642-794D-A2FD-70F6B81535F5}" type="slidenum">
              <a:rPr lang="en-US" smtClean="0"/>
              <a:pPr/>
              <a:t>23</a:t>
            </a:fld>
            <a:endParaRPr lang="en-US"/>
          </a:p>
        </p:txBody>
      </p:sp>
    </p:spTree>
    <p:extLst>
      <p:ext uri="{BB962C8B-B14F-4D97-AF65-F5344CB8AC3E}">
        <p14:creationId xmlns:p14="http://schemas.microsoft.com/office/powerpoint/2010/main" val="3140322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923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924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2384" grpId="0" autoUpdateAnimBg="0"/>
      <p:bldP spid="1592412"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0930" name="Rectangle 2"/>
          <p:cNvSpPr>
            <a:spLocks noGrp="1" noChangeArrowheads="1"/>
          </p:cNvSpPr>
          <p:nvPr>
            <p:ph type="title"/>
          </p:nvPr>
        </p:nvSpPr>
        <p:spPr/>
        <p:txBody>
          <a:bodyPr/>
          <a:lstStyle/>
          <a:p>
            <a:r>
              <a:rPr lang="en-US"/>
              <a:t>Caching:  A Simple First Example</a:t>
            </a:r>
          </a:p>
        </p:txBody>
      </p:sp>
      <p:grpSp>
        <p:nvGrpSpPr>
          <p:cNvPr id="2" name="Group 3"/>
          <p:cNvGrpSpPr>
            <a:grpSpLocks/>
          </p:cNvGrpSpPr>
          <p:nvPr/>
        </p:nvGrpSpPr>
        <p:grpSpPr bwMode="auto">
          <a:xfrm>
            <a:off x="2209800" y="2565390"/>
            <a:ext cx="990600" cy="1219200"/>
            <a:chOff x="1344" y="1056"/>
            <a:chExt cx="624" cy="768"/>
          </a:xfrm>
        </p:grpSpPr>
        <p:sp>
          <p:nvSpPr>
            <p:cNvPr id="1660932" name="Rectangle 4"/>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660933" name="Line 5"/>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660934" name="Line 6"/>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660935" name="Line 7"/>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1660936" name="Line 8"/>
          <p:cNvSpPr>
            <a:spLocks noChangeShapeType="1"/>
          </p:cNvSpPr>
          <p:nvPr/>
        </p:nvSpPr>
        <p:spPr bwMode="auto">
          <a:xfrm>
            <a:off x="4267200" y="1955790"/>
            <a:ext cx="990600" cy="0"/>
          </a:xfrm>
          <a:prstGeom prst="line">
            <a:avLst/>
          </a:prstGeom>
          <a:noFill/>
          <a:ln w="12700">
            <a:solidFill>
              <a:schemeClr val="tx1"/>
            </a:solidFill>
            <a:round/>
            <a:headEnd/>
            <a:tailEnd/>
          </a:ln>
          <a:effectLst/>
        </p:spPr>
        <p:txBody>
          <a:bodyPr wrap="none" anchor="ctr"/>
          <a:lstStyle/>
          <a:p>
            <a:endParaRPr lang="en-US"/>
          </a:p>
        </p:txBody>
      </p:sp>
      <p:sp>
        <p:nvSpPr>
          <p:cNvPr id="1660937" name="Line 9"/>
          <p:cNvSpPr>
            <a:spLocks noChangeShapeType="1"/>
          </p:cNvSpPr>
          <p:nvPr/>
        </p:nvSpPr>
        <p:spPr bwMode="auto">
          <a:xfrm>
            <a:off x="4267200" y="1650990"/>
            <a:ext cx="990600" cy="0"/>
          </a:xfrm>
          <a:prstGeom prst="line">
            <a:avLst/>
          </a:prstGeom>
          <a:noFill/>
          <a:ln w="12700">
            <a:solidFill>
              <a:schemeClr val="tx1"/>
            </a:solidFill>
            <a:round/>
            <a:headEnd/>
            <a:tailEnd/>
          </a:ln>
          <a:effectLst/>
        </p:spPr>
        <p:txBody>
          <a:bodyPr wrap="none" anchor="ctr"/>
          <a:lstStyle/>
          <a:p>
            <a:endParaRPr lang="en-US"/>
          </a:p>
        </p:txBody>
      </p:sp>
      <p:sp>
        <p:nvSpPr>
          <p:cNvPr id="1660938" name="Line 10"/>
          <p:cNvSpPr>
            <a:spLocks noChangeShapeType="1"/>
          </p:cNvSpPr>
          <p:nvPr/>
        </p:nvSpPr>
        <p:spPr bwMode="auto">
          <a:xfrm>
            <a:off x="4267200" y="2260590"/>
            <a:ext cx="990600" cy="0"/>
          </a:xfrm>
          <a:prstGeom prst="line">
            <a:avLst/>
          </a:prstGeom>
          <a:noFill/>
          <a:ln w="12700">
            <a:solidFill>
              <a:schemeClr val="tx1"/>
            </a:solidFill>
            <a:round/>
            <a:headEnd/>
            <a:tailEnd/>
          </a:ln>
          <a:effectLst/>
        </p:spPr>
        <p:txBody>
          <a:bodyPr wrap="none" anchor="ctr"/>
          <a:lstStyle/>
          <a:p>
            <a:endParaRPr lang="en-US"/>
          </a:p>
        </p:txBody>
      </p:sp>
      <p:sp>
        <p:nvSpPr>
          <p:cNvPr id="1660939" name="Line 11"/>
          <p:cNvSpPr>
            <a:spLocks noChangeShapeType="1"/>
          </p:cNvSpPr>
          <p:nvPr/>
        </p:nvSpPr>
        <p:spPr bwMode="auto">
          <a:xfrm>
            <a:off x="4267200" y="1346190"/>
            <a:ext cx="990600" cy="0"/>
          </a:xfrm>
          <a:prstGeom prst="line">
            <a:avLst/>
          </a:prstGeom>
          <a:noFill/>
          <a:ln w="12700">
            <a:solidFill>
              <a:schemeClr val="tx1"/>
            </a:solidFill>
            <a:round/>
            <a:headEnd/>
            <a:tailEnd/>
          </a:ln>
          <a:effectLst/>
        </p:spPr>
        <p:txBody>
          <a:bodyPr wrap="none" anchor="ctr"/>
          <a:lstStyle/>
          <a:p>
            <a:endParaRPr lang="en-US"/>
          </a:p>
        </p:txBody>
      </p:sp>
      <p:sp>
        <p:nvSpPr>
          <p:cNvPr id="1660940" name="Line 12"/>
          <p:cNvSpPr>
            <a:spLocks noChangeShapeType="1"/>
          </p:cNvSpPr>
          <p:nvPr/>
        </p:nvSpPr>
        <p:spPr bwMode="auto">
          <a:xfrm>
            <a:off x="4267200" y="1346190"/>
            <a:ext cx="0" cy="3657600"/>
          </a:xfrm>
          <a:prstGeom prst="line">
            <a:avLst/>
          </a:prstGeom>
          <a:noFill/>
          <a:ln w="12700">
            <a:solidFill>
              <a:schemeClr val="tx1"/>
            </a:solidFill>
            <a:round/>
            <a:headEnd/>
            <a:tailEnd/>
          </a:ln>
          <a:effectLst/>
        </p:spPr>
        <p:txBody>
          <a:bodyPr wrap="none" anchor="ctr"/>
          <a:lstStyle/>
          <a:p>
            <a:endParaRPr lang="en-US"/>
          </a:p>
        </p:txBody>
      </p:sp>
      <p:sp>
        <p:nvSpPr>
          <p:cNvPr id="1660941" name="Line 13"/>
          <p:cNvSpPr>
            <a:spLocks noChangeShapeType="1"/>
          </p:cNvSpPr>
          <p:nvPr/>
        </p:nvSpPr>
        <p:spPr bwMode="auto">
          <a:xfrm>
            <a:off x="5257800" y="1346190"/>
            <a:ext cx="0" cy="3657600"/>
          </a:xfrm>
          <a:prstGeom prst="line">
            <a:avLst/>
          </a:prstGeom>
          <a:noFill/>
          <a:ln w="12700">
            <a:solidFill>
              <a:schemeClr val="tx1"/>
            </a:solidFill>
            <a:round/>
            <a:headEnd/>
            <a:tailEnd/>
          </a:ln>
          <a:effectLst/>
        </p:spPr>
        <p:txBody>
          <a:bodyPr wrap="none" anchor="ctr"/>
          <a:lstStyle/>
          <a:p>
            <a:endParaRPr lang="en-US"/>
          </a:p>
        </p:txBody>
      </p:sp>
      <p:sp>
        <p:nvSpPr>
          <p:cNvPr id="1660942" name="Line 14"/>
          <p:cNvSpPr>
            <a:spLocks noChangeShapeType="1"/>
          </p:cNvSpPr>
          <p:nvPr/>
        </p:nvSpPr>
        <p:spPr bwMode="auto">
          <a:xfrm flipH="1" flipV="1">
            <a:off x="4267200" y="5613390"/>
            <a:ext cx="990600" cy="0"/>
          </a:xfrm>
          <a:prstGeom prst="line">
            <a:avLst/>
          </a:prstGeom>
          <a:noFill/>
          <a:ln w="12700">
            <a:solidFill>
              <a:schemeClr val="tx1"/>
            </a:solidFill>
            <a:round/>
            <a:headEnd/>
            <a:tailEnd/>
          </a:ln>
          <a:effectLst/>
        </p:spPr>
        <p:txBody>
          <a:bodyPr wrap="none" anchor="ctr"/>
          <a:lstStyle/>
          <a:p>
            <a:endParaRPr lang="en-US"/>
          </a:p>
        </p:txBody>
      </p:sp>
      <p:sp>
        <p:nvSpPr>
          <p:cNvPr id="1660943" name="Line 15"/>
          <p:cNvSpPr>
            <a:spLocks noChangeShapeType="1"/>
          </p:cNvSpPr>
          <p:nvPr/>
        </p:nvSpPr>
        <p:spPr bwMode="auto">
          <a:xfrm flipH="1" flipV="1">
            <a:off x="4267200" y="5918190"/>
            <a:ext cx="990600" cy="0"/>
          </a:xfrm>
          <a:prstGeom prst="line">
            <a:avLst/>
          </a:prstGeom>
          <a:noFill/>
          <a:ln w="12700">
            <a:solidFill>
              <a:schemeClr val="tx1"/>
            </a:solidFill>
            <a:round/>
            <a:headEnd/>
            <a:tailEnd/>
          </a:ln>
          <a:effectLst/>
        </p:spPr>
        <p:txBody>
          <a:bodyPr wrap="none" anchor="ctr"/>
          <a:lstStyle/>
          <a:p>
            <a:endParaRPr lang="en-US"/>
          </a:p>
        </p:txBody>
      </p:sp>
      <p:sp>
        <p:nvSpPr>
          <p:cNvPr id="1660944" name="Line 16"/>
          <p:cNvSpPr>
            <a:spLocks noChangeShapeType="1"/>
          </p:cNvSpPr>
          <p:nvPr/>
        </p:nvSpPr>
        <p:spPr bwMode="auto">
          <a:xfrm flipH="1" flipV="1">
            <a:off x="4267200" y="5308590"/>
            <a:ext cx="990600" cy="0"/>
          </a:xfrm>
          <a:prstGeom prst="line">
            <a:avLst/>
          </a:prstGeom>
          <a:noFill/>
          <a:ln w="12700">
            <a:solidFill>
              <a:schemeClr val="tx1"/>
            </a:solidFill>
            <a:round/>
            <a:headEnd/>
            <a:tailEnd/>
          </a:ln>
          <a:effectLst/>
        </p:spPr>
        <p:txBody>
          <a:bodyPr wrap="none" anchor="ctr"/>
          <a:lstStyle/>
          <a:p>
            <a:endParaRPr lang="en-US"/>
          </a:p>
        </p:txBody>
      </p:sp>
      <p:sp>
        <p:nvSpPr>
          <p:cNvPr id="1660945" name="Line 17"/>
          <p:cNvSpPr>
            <a:spLocks noChangeShapeType="1"/>
          </p:cNvSpPr>
          <p:nvPr/>
        </p:nvSpPr>
        <p:spPr bwMode="auto">
          <a:xfrm flipH="1" flipV="1">
            <a:off x="4267200" y="6222990"/>
            <a:ext cx="990600" cy="0"/>
          </a:xfrm>
          <a:prstGeom prst="line">
            <a:avLst/>
          </a:prstGeom>
          <a:noFill/>
          <a:ln w="12700">
            <a:solidFill>
              <a:schemeClr val="tx1"/>
            </a:solidFill>
            <a:round/>
            <a:headEnd/>
            <a:tailEnd/>
          </a:ln>
          <a:effectLst/>
        </p:spPr>
        <p:txBody>
          <a:bodyPr wrap="none" anchor="ctr"/>
          <a:lstStyle/>
          <a:p>
            <a:endParaRPr lang="en-US"/>
          </a:p>
        </p:txBody>
      </p:sp>
      <p:sp>
        <p:nvSpPr>
          <p:cNvPr id="1660946" name="Line 18"/>
          <p:cNvSpPr>
            <a:spLocks noChangeShapeType="1"/>
          </p:cNvSpPr>
          <p:nvPr/>
        </p:nvSpPr>
        <p:spPr bwMode="auto">
          <a:xfrm flipH="1" flipV="1">
            <a:off x="5257800" y="5003790"/>
            <a:ext cx="0" cy="1219200"/>
          </a:xfrm>
          <a:prstGeom prst="line">
            <a:avLst/>
          </a:prstGeom>
          <a:noFill/>
          <a:ln w="12700">
            <a:solidFill>
              <a:schemeClr val="tx1"/>
            </a:solidFill>
            <a:round/>
            <a:headEnd/>
            <a:tailEnd/>
          </a:ln>
          <a:effectLst/>
        </p:spPr>
        <p:txBody>
          <a:bodyPr wrap="none" anchor="ctr"/>
          <a:lstStyle/>
          <a:p>
            <a:endParaRPr lang="en-US"/>
          </a:p>
        </p:txBody>
      </p:sp>
      <p:sp>
        <p:nvSpPr>
          <p:cNvPr id="1660947" name="Text Box 19"/>
          <p:cNvSpPr txBox="1">
            <a:spLocks noChangeArrowheads="1"/>
          </p:cNvSpPr>
          <p:nvPr/>
        </p:nvSpPr>
        <p:spPr bwMode="auto">
          <a:xfrm>
            <a:off x="669925" y="2525703"/>
            <a:ext cx="438150" cy="366712"/>
          </a:xfrm>
          <a:prstGeom prst="rect">
            <a:avLst/>
          </a:prstGeom>
          <a:noFill/>
          <a:ln w="12700">
            <a:noFill/>
            <a:miter lim="800000"/>
            <a:headEnd/>
            <a:tailEnd/>
          </a:ln>
          <a:effectLst/>
        </p:spPr>
        <p:txBody>
          <a:bodyPr wrap="none">
            <a:spAutoFit/>
          </a:bodyPr>
          <a:lstStyle/>
          <a:p>
            <a:r>
              <a:rPr lang="en-US"/>
              <a:t>00</a:t>
            </a:r>
          </a:p>
        </p:txBody>
      </p:sp>
      <p:sp>
        <p:nvSpPr>
          <p:cNvPr id="1660948" name="Text Box 20"/>
          <p:cNvSpPr txBox="1">
            <a:spLocks noChangeArrowheads="1"/>
          </p:cNvSpPr>
          <p:nvPr/>
        </p:nvSpPr>
        <p:spPr bwMode="auto">
          <a:xfrm>
            <a:off x="685800" y="2870190"/>
            <a:ext cx="438150" cy="366713"/>
          </a:xfrm>
          <a:prstGeom prst="rect">
            <a:avLst/>
          </a:prstGeom>
          <a:noFill/>
          <a:ln w="12700">
            <a:noFill/>
            <a:miter lim="800000"/>
            <a:headEnd/>
            <a:tailEnd/>
          </a:ln>
          <a:effectLst/>
        </p:spPr>
        <p:txBody>
          <a:bodyPr wrap="none">
            <a:spAutoFit/>
          </a:bodyPr>
          <a:lstStyle/>
          <a:p>
            <a:r>
              <a:rPr lang="en-US"/>
              <a:t>01</a:t>
            </a:r>
          </a:p>
        </p:txBody>
      </p:sp>
      <p:sp>
        <p:nvSpPr>
          <p:cNvPr id="1660949" name="Text Box 21"/>
          <p:cNvSpPr txBox="1">
            <a:spLocks noChangeArrowheads="1"/>
          </p:cNvSpPr>
          <p:nvPr/>
        </p:nvSpPr>
        <p:spPr bwMode="auto">
          <a:xfrm>
            <a:off x="685800" y="3174990"/>
            <a:ext cx="438150" cy="366713"/>
          </a:xfrm>
          <a:prstGeom prst="rect">
            <a:avLst/>
          </a:prstGeom>
          <a:noFill/>
          <a:ln w="12700">
            <a:noFill/>
            <a:miter lim="800000"/>
            <a:headEnd/>
            <a:tailEnd/>
          </a:ln>
          <a:effectLst/>
        </p:spPr>
        <p:txBody>
          <a:bodyPr wrap="none">
            <a:spAutoFit/>
          </a:bodyPr>
          <a:lstStyle/>
          <a:p>
            <a:r>
              <a:rPr lang="en-US"/>
              <a:t>10</a:t>
            </a:r>
          </a:p>
        </p:txBody>
      </p:sp>
      <p:sp>
        <p:nvSpPr>
          <p:cNvPr id="1660950" name="Text Box 22"/>
          <p:cNvSpPr txBox="1">
            <a:spLocks noChangeArrowheads="1"/>
          </p:cNvSpPr>
          <p:nvPr/>
        </p:nvSpPr>
        <p:spPr bwMode="auto">
          <a:xfrm>
            <a:off x="685800" y="3479790"/>
            <a:ext cx="438150" cy="366713"/>
          </a:xfrm>
          <a:prstGeom prst="rect">
            <a:avLst/>
          </a:prstGeom>
          <a:noFill/>
          <a:ln w="12700">
            <a:noFill/>
            <a:miter lim="800000"/>
            <a:headEnd/>
            <a:tailEnd/>
          </a:ln>
          <a:effectLst/>
        </p:spPr>
        <p:txBody>
          <a:bodyPr wrap="none">
            <a:spAutoFit/>
          </a:bodyPr>
          <a:lstStyle/>
          <a:p>
            <a:r>
              <a:rPr lang="en-US"/>
              <a:t>11</a:t>
            </a:r>
          </a:p>
        </p:txBody>
      </p:sp>
      <p:sp>
        <p:nvSpPr>
          <p:cNvPr id="1660951" name="Text Box 23"/>
          <p:cNvSpPr txBox="1">
            <a:spLocks noChangeArrowheads="1"/>
          </p:cNvSpPr>
          <p:nvPr/>
        </p:nvSpPr>
        <p:spPr bwMode="auto">
          <a:xfrm>
            <a:off x="355602" y="1769521"/>
            <a:ext cx="869950" cy="366713"/>
          </a:xfrm>
          <a:prstGeom prst="rect">
            <a:avLst/>
          </a:prstGeom>
          <a:noFill/>
          <a:ln w="12700">
            <a:noFill/>
            <a:miter lim="800000"/>
            <a:headEnd/>
            <a:tailEnd/>
          </a:ln>
          <a:effectLst/>
        </p:spPr>
        <p:txBody>
          <a:bodyPr wrap="none">
            <a:spAutoFit/>
          </a:bodyPr>
          <a:lstStyle/>
          <a:p>
            <a:r>
              <a:rPr lang="en-US" b="1" dirty="0">
                <a:solidFill>
                  <a:schemeClr val="tx1"/>
                </a:solidFill>
              </a:rPr>
              <a:t>Cache</a:t>
            </a:r>
          </a:p>
        </p:txBody>
      </p:sp>
      <p:sp>
        <p:nvSpPr>
          <p:cNvPr id="1660953" name="Text Box 25"/>
          <p:cNvSpPr txBox="1">
            <a:spLocks noChangeArrowheads="1"/>
          </p:cNvSpPr>
          <p:nvPr/>
        </p:nvSpPr>
        <p:spPr bwMode="auto">
          <a:xfrm>
            <a:off x="5715000" y="1117590"/>
            <a:ext cx="1644650" cy="366713"/>
          </a:xfrm>
          <a:prstGeom prst="rect">
            <a:avLst/>
          </a:prstGeom>
          <a:noFill/>
          <a:ln w="12700">
            <a:noFill/>
            <a:miter lim="800000"/>
            <a:headEnd/>
            <a:tailEnd/>
          </a:ln>
          <a:effectLst/>
        </p:spPr>
        <p:txBody>
          <a:bodyPr wrap="none">
            <a:spAutoFit/>
          </a:bodyPr>
          <a:lstStyle/>
          <a:p>
            <a:r>
              <a:rPr lang="en-US" b="1">
                <a:solidFill>
                  <a:schemeClr val="tx1"/>
                </a:solidFill>
              </a:rPr>
              <a:t>Main Memory</a:t>
            </a:r>
          </a:p>
        </p:txBody>
      </p:sp>
      <p:sp>
        <p:nvSpPr>
          <p:cNvPr id="1660954" name="Text Box 26"/>
          <p:cNvSpPr txBox="1">
            <a:spLocks noChangeArrowheads="1"/>
          </p:cNvSpPr>
          <p:nvPr/>
        </p:nvSpPr>
        <p:spPr bwMode="auto">
          <a:xfrm>
            <a:off x="6172200" y="3445927"/>
            <a:ext cx="2743200" cy="2862322"/>
          </a:xfrm>
          <a:prstGeom prst="rect">
            <a:avLst/>
          </a:prstGeom>
          <a:noFill/>
          <a:ln w="12700">
            <a:noFill/>
            <a:miter lim="800000"/>
            <a:headEnd/>
            <a:tailEnd/>
          </a:ln>
          <a:effectLst/>
        </p:spPr>
        <p:txBody>
          <a:bodyPr>
            <a:spAutoFit/>
          </a:bodyPr>
          <a:lstStyle/>
          <a:p>
            <a:r>
              <a:rPr lang="en-US" sz="2000" dirty="0" smtClean="0">
                <a:solidFill>
                  <a:schemeClr val="tx1"/>
                </a:solidFill>
              </a:rPr>
              <a:t>Q: Where in the cache is the </a:t>
            </a:r>
            <a:r>
              <a:rPr lang="en-US" sz="2000" dirty="0" err="1" smtClean="0">
                <a:solidFill>
                  <a:schemeClr val="tx1"/>
                </a:solidFill>
              </a:rPr>
              <a:t>mem</a:t>
            </a:r>
            <a:r>
              <a:rPr lang="en-US" sz="2000" dirty="0" smtClean="0">
                <a:solidFill>
                  <a:schemeClr val="tx1"/>
                </a:solidFill>
              </a:rPr>
              <a:t> block?</a:t>
            </a:r>
            <a:endParaRPr lang="en-US" sz="2000" dirty="0">
              <a:solidFill>
                <a:schemeClr val="tx1"/>
              </a:solidFill>
            </a:endParaRPr>
          </a:p>
          <a:p>
            <a:endParaRPr lang="en-US" sz="2000" dirty="0"/>
          </a:p>
          <a:p>
            <a:r>
              <a:rPr lang="en-US" sz="2000" dirty="0">
                <a:solidFill>
                  <a:schemeClr val="tx1"/>
                </a:solidFill>
              </a:rPr>
              <a:t>Use</a:t>
            </a:r>
            <a:r>
              <a:rPr lang="en-US" sz="2000" dirty="0"/>
              <a:t> next 2 low order memory address bits </a:t>
            </a:r>
            <a:r>
              <a:rPr lang="en-US" sz="2000" dirty="0">
                <a:solidFill>
                  <a:schemeClr val="tx1"/>
                </a:solidFill>
              </a:rPr>
              <a:t>– the</a:t>
            </a:r>
            <a:r>
              <a:rPr lang="en-US" sz="2000" dirty="0"/>
              <a:t> index </a:t>
            </a:r>
            <a:r>
              <a:rPr lang="en-US" dirty="0">
                <a:solidFill>
                  <a:schemeClr val="tx1"/>
                </a:solidFill>
              </a:rPr>
              <a:t>–</a:t>
            </a:r>
            <a:r>
              <a:rPr lang="en-US" sz="2000" dirty="0">
                <a:solidFill>
                  <a:schemeClr val="tx1"/>
                </a:solidFill>
              </a:rPr>
              <a:t> to determine which cache block (i.e., modulo the number of blocks in the cache)</a:t>
            </a:r>
          </a:p>
        </p:txBody>
      </p:sp>
      <p:sp>
        <p:nvSpPr>
          <p:cNvPr id="1660955" name="Line 27"/>
          <p:cNvSpPr>
            <a:spLocks noChangeShapeType="1"/>
          </p:cNvSpPr>
          <p:nvPr/>
        </p:nvSpPr>
        <p:spPr bwMode="auto">
          <a:xfrm>
            <a:off x="4267200" y="2565390"/>
            <a:ext cx="990600" cy="0"/>
          </a:xfrm>
          <a:prstGeom prst="line">
            <a:avLst/>
          </a:prstGeom>
          <a:noFill/>
          <a:ln w="12700">
            <a:solidFill>
              <a:schemeClr val="tx1"/>
            </a:solidFill>
            <a:round/>
            <a:headEnd/>
            <a:tailEnd/>
          </a:ln>
          <a:effectLst/>
        </p:spPr>
        <p:txBody>
          <a:bodyPr wrap="none" anchor="ctr"/>
          <a:lstStyle/>
          <a:p>
            <a:endParaRPr lang="en-US"/>
          </a:p>
        </p:txBody>
      </p:sp>
      <p:sp>
        <p:nvSpPr>
          <p:cNvPr id="1660956" name="Line 28"/>
          <p:cNvSpPr>
            <a:spLocks noChangeShapeType="1"/>
          </p:cNvSpPr>
          <p:nvPr/>
        </p:nvSpPr>
        <p:spPr bwMode="auto">
          <a:xfrm>
            <a:off x="4267200" y="2870190"/>
            <a:ext cx="990600" cy="0"/>
          </a:xfrm>
          <a:prstGeom prst="line">
            <a:avLst/>
          </a:prstGeom>
          <a:noFill/>
          <a:ln w="12700">
            <a:solidFill>
              <a:schemeClr val="tx1"/>
            </a:solidFill>
            <a:round/>
            <a:headEnd/>
            <a:tailEnd/>
          </a:ln>
          <a:effectLst/>
        </p:spPr>
        <p:txBody>
          <a:bodyPr wrap="none" anchor="ctr"/>
          <a:lstStyle/>
          <a:p>
            <a:endParaRPr lang="en-US"/>
          </a:p>
        </p:txBody>
      </p:sp>
      <p:sp>
        <p:nvSpPr>
          <p:cNvPr id="1660957" name="Line 29"/>
          <p:cNvSpPr>
            <a:spLocks noChangeShapeType="1"/>
          </p:cNvSpPr>
          <p:nvPr/>
        </p:nvSpPr>
        <p:spPr bwMode="auto">
          <a:xfrm>
            <a:off x="4267200" y="3174990"/>
            <a:ext cx="990600" cy="0"/>
          </a:xfrm>
          <a:prstGeom prst="line">
            <a:avLst/>
          </a:prstGeom>
          <a:noFill/>
          <a:ln w="12700">
            <a:solidFill>
              <a:schemeClr val="tx1"/>
            </a:solidFill>
            <a:round/>
            <a:headEnd/>
            <a:tailEnd/>
          </a:ln>
          <a:effectLst/>
        </p:spPr>
        <p:txBody>
          <a:bodyPr wrap="none" anchor="ctr"/>
          <a:lstStyle/>
          <a:p>
            <a:endParaRPr lang="en-US"/>
          </a:p>
        </p:txBody>
      </p:sp>
      <p:sp>
        <p:nvSpPr>
          <p:cNvPr id="1660958" name="Line 30"/>
          <p:cNvSpPr>
            <a:spLocks noChangeShapeType="1"/>
          </p:cNvSpPr>
          <p:nvPr/>
        </p:nvSpPr>
        <p:spPr bwMode="auto">
          <a:xfrm>
            <a:off x="4267200" y="3479790"/>
            <a:ext cx="990600" cy="0"/>
          </a:xfrm>
          <a:prstGeom prst="line">
            <a:avLst/>
          </a:prstGeom>
          <a:noFill/>
          <a:ln w="12700">
            <a:solidFill>
              <a:schemeClr val="tx1"/>
            </a:solidFill>
            <a:round/>
            <a:headEnd/>
            <a:tailEnd/>
          </a:ln>
          <a:effectLst/>
        </p:spPr>
        <p:txBody>
          <a:bodyPr wrap="none" anchor="ctr"/>
          <a:lstStyle/>
          <a:p>
            <a:endParaRPr lang="en-US"/>
          </a:p>
        </p:txBody>
      </p:sp>
      <p:sp>
        <p:nvSpPr>
          <p:cNvPr id="1660959" name="Line 31"/>
          <p:cNvSpPr>
            <a:spLocks noChangeShapeType="1"/>
          </p:cNvSpPr>
          <p:nvPr/>
        </p:nvSpPr>
        <p:spPr bwMode="auto">
          <a:xfrm>
            <a:off x="4267200" y="3784590"/>
            <a:ext cx="990600" cy="0"/>
          </a:xfrm>
          <a:prstGeom prst="line">
            <a:avLst/>
          </a:prstGeom>
          <a:noFill/>
          <a:ln w="12700">
            <a:solidFill>
              <a:schemeClr val="tx1"/>
            </a:solidFill>
            <a:round/>
            <a:headEnd/>
            <a:tailEnd/>
          </a:ln>
          <a:effectLst/>
        </p:spPr>
        <p:txBody>
          <a:bodyPr wrap="none" anchor="ctr"/>
          <a:lstStyle/>
          <a:p>
            <a:endParaRPr lang="en-US"/>
          </a:p>
        </p:txBody>
      </p:sp>
      <p:sp>
        <p:nvSpPr>
          <p:cNvPr id="1660960" name="Line 32"/>
          <p:cNvSpPr>
            <a:spLocks noChangeShapeType="1"/>
          </p:cNvSpPr>
          <p:nvPr/>
        </p:nvSpPr>
        <p:spPr bwMode="auto">
          <a:xfrm>
            <a:off x="4267200" y="4089390"/>
            <a:ext cx="990600" cy="0"/>
          </a:xfrm>
          <a:prstGeom prst="line">
            <a:avLst/>
          </a:prstGeom>
          <a:noFill/>
          <a:ln w="12700">
            <a:solidFill>
              <a:schemeClr val="tx1"/>
            </a:solidFill>
            <a:round/>
            <a:headEnd/>
            <a:tailEnd/>
          </a:ln>
          <a:effectLst/>
        </p:spPr>
        <p:txBody>
          <a:bodyPr wrap="none" anchor="ctr"/>
          <a:lstStyle/>
          <a:p>
            <a:endParaRPr lang="en-US"/>
          </a:p>
        </p:txBody>
      </p:sp>
      <p:sp>
        <p:nvSpPr>
          <p:cNvPr id="1660961" name="Line 33"/>
          <p:cNvSpPr>
            <a:spLocks noChangeShapeType="1"/>
          </p:cNvSpPr>
          <p:nvPr/>
        </p:nvSpPr>
        <p:spPr bwMode="auto">
          <a:xfrm>
            <a:off x="4267200" y="5003790"/>
            <a:ext cx="990600" cy="0"/>
          </a:xfrm>
          <a:prstGeom prst="line">
            <a:avLst/>
          </a:prstGeom>
          <a:noFill/>
          <a:ln w="12700">
            <a:solidFill>
              <a:schemeClr val="tx1"/>
            </a:solidFill>
            <a:round/>
            <a:headEnd/>
            <a:tailEnd/>
          </a:ln>
          <a:effectLst/>
        </p:spPr>
        <p:txBody>
          <a:bodyPr wrap="none" anchor="ctr"/>
          <a:lstStyle/>
          <a:p>
            <a:endParaRPr lang="en-US"/>
          </a:p>
        </p:txBody>
      </p:sp>
      <p:sp>
        <p:nvSpPr>
          <p:cNvPr id="1660962" name="Line 34"/>
          <p:cNvSpPr>
            <a:spLocks noChangeShapeType="1"/>
          </p:cNvSpPr>
          <p:nvPr/>
        </p:nvSpPr>
        <p:spPr bwMode="auto">
          <a:xfrm>
            <a:off x="4267200" y="4394190"/>
            <a:ext cx="990600" cy="0"/>
          </a:xfrm>
          <a:prstGeom prst="line">
            <a:avLst/>
          </a:prstGeom>
          <a:noFill/>
          <a:ln w="12700">
            <a:solidFill>
              <a:schemeClr val="tx1"/>
            </a:solidFill>
            <a:round/>
            <a:headEnd/>
            <a:tailEnd/>
          </a:ln>
          <a:effectLst/>
        </p:spPr>
        <p:txBody>
          <a:bodyPr wrap="none" anchor="ctr"/>
          <a:lstStyle/>
          <a:p>
            <a:endParaRPr lang="en-US"/>
          </a:p>
        </p:txBody>
      </p:sp>
      <p:sp>
        <p:nvSpPr>
          <p:cNvPr id="1660963" name="Line 35"/>
          <p:cNvSpPr>
            <a:spLocks noChangeShapeType="1"/>
          </p:cNvSpPr>
          <p:nvPr/>
        </p:nvSpPr>
        <p:spPr bwMode="auto">
          <a:xfrm>
            <a:off x="4267200" y="4698990"/>
            <a:ext cx="990600" cy="0"/>
          </a:xfrm>
          <a:prstGeom prst="line">
            <a:avLst/>
          </a:prstGeom>
          <a:noFill/>
          <a:ln w="12700">
            <a:solidFill>
              <a:schemeClr val="tx1"/>
            </a:solidFill>
            <a:round/>
            <a:headEnd/>
            <a:tailEnd/>
          </a:ln>
          <a:effectLst/>
        </p:spPr>
        <p:txBody>
          <a:bodyPr wrap="none" anchor="ctr"/>
          <a:lstStyle/>
          <a:p>
            <a:endParaRPr lang="en-US"/>
          </a:p>
        </p:txBody>
      </p:sp>
      <p:grpSp>
        <p:nvGrpSpPr>
          <p:cNvPr id="3" name="Group 36"/>
          <p:cNvGrpSpPr>
            <a:grpSpLocks/>
          </p:cNvGrpSpPr>
          <p:nvPr/>
        </p:nvGrpSpPr>
        <p:grpSpPr bwMode="auto">
          <a:xfrm>
            <a:off x="1600200" y="2565390"/>
            <a:ext cx="609600" cy="1219200"/>
            <a:chOff x="1344" y="1056"/>
            <a:chExt cx="624" cy="768"/>
          </a:xfrm>
        </p:grpSpPr>
        <p:sp>
          <p:nvSpPr>
            <p:cNvPr id="1660965" name="Rectangle 37"/>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660966" name="Line 38"/>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660967" name="Line 39"/>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660968" name="Line 40"/>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1660969" name="Text Box 41"/>
          <p:cNvSpPr txBox="1">
            <a:spLocks noChangeArrowheads="1"/>
          </p:cNvSpPr>
          <p:nvPr/>
        </p:nvSpPr>
        <p:spPr bwMode="auto">
          <a:xfrm>
            <a:off x="1600200" y="2108190"/>
            <a:ext cx="498341" cy="369332"/>
          </a:xfrm>
          <a:prstGeom prst="rect">
            <a:avLst/>
          </a:prstGeom>
          <a:noFill/>
          <a:ln w="12700">
            <a:noFill/>
            <a:miter lim="800000"/>
            <a:headEnd/>
            <a:tailEnd/>
          </a:ln>
          <a:effectLst/>
        </p:spPr>
        <p:txBody>
          <a:bodyPr wrap="none">
            <a:spAutoFit/>
          </a:bodyPr>
          <a:lstStyle/>
          <a:p>
            <a:r>
              <a:rPr lang="en-US" dirty="0">
                <a:solidFill>
                  <a:srgbClr val="FF0000"/>
                </a:solidFill>
              </a:rPr>
              <a:t>Tag</a:t>
            </a:r>
          </a:p>
        </p:txBody>
      </p:sp>
      <p:sp>
        <p:nvSpPr>
          <p:cNvPr id="1660970" name="Text Box 42"/>
          <p:cNvSpPr txBox="1">
            <a:spLocks noChangeArrowheads="1"/>
          </p:cNvSpPr>
          <p:nvPr/>
        </p:nvSpPr>
        <p:spPr bwMode="auto">
          <a:xfrm>
            <a:off x="2362200" y="2108190"/>
            <a:ext cx="666750" cy="366713"/>
          </a:xfrm>
          <a:prstGeom prst="rect">
            <a:avLst/>
          </a:prstGeom>
          <a:noFill/>
          <a:ln w="12700">
            <a:noFill/>
            <a:miter lim="800000"/>
            <a:headEnd/>
            <a:tailEnd/>
          </a:ln>
          <a:effectLst/>
        </p:spPr>
        <p:txBody>
          <a:bodyPr wrap="none">
            <a:spAutoFit/>
          </a:bodyPr>
          <a:lstStyle/>
          <a:p>
            <a:r>
              <a:rPr lang="en-US">
                <a:solidFill>
                  <a:schemeClr val="tx1"/>
                </a:solidFill>
              </a:rPr>
              <a:t>Data</a:t>
            </a:r>
          </a:p>
        </p:txBody>
      </p:sp>
      <p:sp>
        <p:nvSpPr>
          <p:cNvPr id="1660971" name="Rectangle 43" descr="5%"/>
          <p:cNvSpPr>
            <a:spLocks noChangeArrowheads="1"/>
          </p:cNvSpPr>
          <p:nvPr/>
        </p:nvSpPr>
        <p:spPr bwMode="auto">
          <a:xfrm>
            <a:off x="4267200" y="1346190"/>
            <a:ext cx="990600" cy="304800"/>
          </a:xfrm>
          <a:prstGeom prst="rect">
            <a:avLst/>
          </a:prstGeom>
          <a:pattFill prst="pct5">
            <a:fgClr>
              <a:schemeClr val="accent1"/>
            </a:fgClr>
            <a:bgClr>
              <a:srgbClr val="FFFFFF"/>
            </a:bgClr>
          </a:pattFill>
          <a:ln w="12700">
            <a:solidFill>
              <a:schemeClr val="accent1"/>
            </a:solidFill>
            <a:miter lim="800000"/>
            <a:headEnd/>
            <a:tailEnd/>
          </a:ln>
          <a:effectLst/>
        </p:spPr>
        <p:txBody>
          <a:bodyPr wrap="none" anchor="ctr"/>
          <a:lstStyle/>
          <a:p>
            <a:endParaRPr lang="en-US"/>
          </a:p>
        </p:txBody>
      </p:sp>
      <p:sp>
        <p:nvSpPr>
          <p:cNvPr id="1660972" name="Rectangle 44" descr="5%"/>
          <p:cNvSpPr>
            <a:spLocks noChangeArrowheads="1"/>
          </p:cNvSpPr>
          <p:nvPr/>
        </p:nvSpPr>
        <p:spPr bwMode="auto">
          <a:xfrm>
            <a:off x="2209800" y="2565390"/>
            <a:ext cx="990600" cy="304800"/>
          </a:xfrm>
          <a:prstGeom prst="rect">
            <a:avLst/>
          </a:prstGeom>
          <a:pattFill prst="pct5">
            <a:fgClr>
              <a:schemeClr val="accent1"/>
            </a:fgClr>
            <a:bgClr>
              <a:srgbClr val="FFFFFF"/>
            </a:bgClr>
          </a:pattFill>
          <a:ln w="12700">
            <a:solidFill>
              <a:schemeClr val="accent1"/>
            </a:solidFill>
            <a:miter lim="800000"/>
            <a:headEnd/>
            <a:tailEnd/>
          </a:ln>
          <a:effectLst/>
        </p:spPr>
        <p:txBody>
          <a:bodyPr wrap="none" anchor="ctr"/>
          <a:lstStyle/>
          <a:p>
            <a:endParaRPr lang="en-US"/>
          </a:p>
        </p:txBody>
      </p:sp>
      <p:sp>
        <p:nvSpPr>
          <p:cNvPr id="1660973" name="Rectangle 45" descr="5%"/>
          <p:cNvSpPr>
            <a:spLocks noChangeArrowheads="1"/>
          </p:cNvSpPr>
          <p:nvPr/>
        </p:nvSpPr>
        <p:spPr bwMode="auto">
          <a:xfrm>
            <a:off x="4267200" y="2565390"/>
            <a:ext cx="990600" cy="304800"/>
          </a:xfrm>
          <a:prstGeom prst="rect">
            <a:avLst/>
          </a:prstGeom>
          <a:pattFill prst="pct5">
            <a:fgClr>
              <a:schemeClr val="accent1"/>
            </a:fgClr>
            <a:bgClr>
              <a:srgbClr val="FFFFFF"/>
            </a:bgClr>
          </a:pattFill>
          <a:ln w="12700">
            <a:solidFill>
              <a:schemeClr val="accent1"/>
            </a:solidFill>
            <a:miter lim="800000"/>
            <a:headEnd/>
            <a:tailEnd/>
          </a:ln>
          <a:effectLst/>
        </p:spPr>
        <p:txBody>
          <a:bodyPr wrap="none" anchor="ctr"/>
          <a:lstStyle/>
          <a:p>
            <a:endParaRPr lang="en-US"/>
          </a:p>
        </p:txBody>
      </p:sp>
      <p:sp>
        <p:nvSpPr>
          <p:cNvPr id="1660974" name="Rectangle 46" descr="5%"/>
          <p:cNvSpPr>
            <a:spLocks noChangeArrowheads="1"/>
          </p:cNvSpPr>
          <p:nvPr/>
        </p:nvSpPr>
        <p:spPr bwMode="auto">
          <a:xfrm>
            <a:off x="4267200" y="3784590"/>
            <a:ext cx="990600" cy="304800"/>
          </a:xfrm>
          <a:prstGeom prst="rect">
            <a:avLst/>
          </a:prstGeom>
          <a:pattFill prst="pct5">
            <a:fgClr>
              <a:schemeClr val="accent1"/>
            </a:fgClr>
            <a:bgClr>
              <a:srgbClr val="FFFFFF"/>
            </a:bgClr>
          </a:pattFill>
          <a:ln w="12700">
            <a:solidFill>
              <a:schemeClr val="accent1"/>
            </a:solidFill>
            <a:miter lim="800000"/>
            <a:headEnd/>
            <a:tailEnd/>
          </a:ln>
          <a:effectLst/>
        </p:spPr>
        <p:txBody>
          <a:bodyPr wrap="none" anchor="ctr"/>
          <a:lstStyle/>
          <a:p>
            <a:endParaRPr lang="en-US"/>
          </a:p>
        </p:txBody>
      </p:sp>
      <p:sp>
        <p:nvSpPr>
          <p:cNvPr id="1660975" name="Rectangle 47" descr="5%"/>
          <p:cNvSpPr>
            <a:spLocks noChangeArrowheads="1"/>
          </p:cNvSpPr>
          <p:nvPr/>
        </p:nvSpPr>
        <p:spPr bwMode="auto">
          <a:xfrm>
            <a:off x="4267200" y="5003790"/>
            <a:ext cx="990600" cy="304800"/>
          </a:xfrm>
          <a:prstGeom prst="rect">
            <a:avLst/>
          </a:prstGeom>
          <a:pattFill prst="pct5">
            <a:fgClr>
              <a:schemeClr val="accent1"/>
            </a:fgClr>
            <a:bgClr>
              <a:srgbClr val="FFFFFF"/>
            </a:bgClr>
          </a:pattFill>
          <a:ln w="12700">
            <a:solidFill>
              <a:schemeClr val="accent1"/>
            </a:solidFill>
            <a:miter lim="800000"/>
            <a:headEnd/>
            <a:tailEnd/>
          </a:ln>
          <a:effectLst/>
        </p:spPr>
        <p:txBody>
          <a:bodyPr wrap="none" anchor="ctr"/>
          <a:lstStyle/>
          <a:p>
            <a:endParaRPr lang="en-US"/>
          </a:p>
        </p:txBody>
      </p:sp>
      <p:sp>
        <p:nvSpPr>
          <p:cNvPr id="1660976" name="Rectangle 48" descr="5%"/>
          <p:cNvSpPr>
            <a:spLocks noChangeArrowheads="1"/>
          </p:cNvSpPr>
          <p:nvPr/>
        </p:nvSpPr>
        <p:spPr bwMode="auto">
          <a:xfrm>
            <a:off x="4267200" y="5918190"/>
            <a:ext cx="990600" cy="304800"/>
          </a:xfrm>
          <a:prstGeom prst="rect">
            <a:avLst/>
          </a:prstGeom>
          <a:pattFill prst="pct5">
            <a:fgClr>
              <a:srgbClr val="009900"/>
            </a:fgClr>
            <a:bgClr>
              <a:srgbClr val="FFFFFF"/>
            </a:bgClr>
          </a:pattFill>
          <a:ln w="12700">
            <a:solidFill>
              <a:srgbClr val="009900"/>
            </a:solidFill>
            <a:miter lim="800000"/>
            <a:headEnd/>
            <a:tailEnd/>
          </a:ln>
          <a:effectLst/>
        </p:spPr>
        <p:txBody>
          <a:bodyPr wrap="none" anchor="ctr"/>
          <a:lstStyle/>
          <a:p>
            <a:endParaRPr lang="en-US"/>
          </a:p>
        </p:txBody>
      </p:sp>
      <p:sp>
        <p:nvSpPr>
          <p:cNvPr id="1660977" name="Rectangle 49" descr="5%"/>
          <p:cNvSpPr>
            <a:spLocks noChangeArrowheads="1"/>
          </p:cNvSpPr>
          <p:nvPr/>
        </p:nvSpPr>
        <p:spPr bwMode="auto">
          <a:xfrm>
            <a:off x="4267200" y="4698990"/>
            <a:ext cx="990600" cy="304800"/>
          </a:xfrm>
          <a:prstGeom prst="rect">
            <a:avLst/>
          </a:prstGeom>
          <a:pattFill prst="pct5">
            <a:fgClr>
              <a:srgbClr val="009900"/>
            </a:fgClr>
            <a:bgClr>
              <a:srgbClr val="FFFFFF"/>
            </a:bgClr>
          </a:pattFill>
          <a:ln w="12700">
            <a:solidFill>
              <a:srgbClr val="009900"/>
            </a:solidFill>
            <a:miter lim="800000"/>
            <a:headEnd/>
            <a:tailEnd/>
          </a:ln>
          <a:effectLst/>
        </p:spPr>
        <p:txBody>
          <a:bodyPr wrap="none" anchor="ctr"/>
          <a:lstStyle/>
          <a:p>
            <a:endParaRPr lang="en-US"/>
          </a:p>
        </p:txBody>
      </p:sp>
      <p:sp>
        <p:nvSpPr>
          <p:cNvPr id="1660978" name="Rectangle 50" descr="5%"/>
          <p:cNvSpPr>
            <a:spLocks noChangeArrowheads="1"/>
          </p:cNvSpPr>
          <p:nvPr/>
        </p:nvSpPr>
        <p:spPr bwMode="auto">
          <a:xfrm>
            <a:off x="4267200" y="3479790"/>
            <a:ext cx="990600" cy="304800"/>
          </a:xfrm>
          <a:prstGeom prst="rect">
            <a:avLst/>
          </a:prstGeom>
          <a:pattFill prst="pct5">
            <a:fgClr>
              <a:srgbClr val="009900"/>
            </a:fgClr>
            <a:bgClr>
              <a:srgbClr val="FFFFFF"/>
            </a:bgClr>
          </a:pattFill>
          <a:ln w="12700">
            <a:solidFill>
              <a:srgbClr val="009900"/>
            </a:solidFill>
            <a:miter lim="800000"/>
            <a:headEnd/>
            <a:tailEnd/>
          </a:ln>
          <a:effectLst/>
        </p:spPr>
        <p:txBody>
          <a:bodyPr wrap="none" anchor="ctr"/>
          <a:lstStyle/>
          <a:p>
            <a:endParaRPr lang="en-US"/>
          </a:p>
        </p:txBody>
      </p:sp>
      <p:sp>
        <p:nvSpPr>
          <p:cNvPr id="1660979" name="Rectangle 51" descr="5%"/>
          <p:cNvSpPr>
            <a:spLocks noChangeArrowheads="1"/>
          </p:cNvSpPr>
          <p:nvPr/>
        </p:nvSpPr>
        <p:spPr bwMode="auto">
          <a:xfrm>
            <a:off x="4267200" y="2260590"/>
            <a:ext cx="990600" cy="304800"/>
          </a:xfrm>
          <a:prstGeom prst="rect">
            <a:avLst/>
          </a:prstGeom>
          <a:pattFill prst="pct5">
            <a:fgClr>
              <a:srgbClr val="009900"/>
            </a:fgClr>
            <a:bgClr>
              <a:srgbClr val="FFFFFF"/>
            </a:bgClr>
          </a:pattFill>
          <a:ln w="12700">
            <a:solidFill>
              <a:srgbClr val="009900"/>
            </a:solidFill>
            <a:miter lim="800000"/>
            <a:headEnd/>
            <a:tailEnd/>
          </a:ln>
          <a:effectLst/>
        </p:spPr>
        <p:txBody>
          <a:bodyPr wrap="none" anchor="ctr"/>
          <a:lstStyle/>
          <a:p>
            <a:endParaRPr lang="en-US"/>
          </a:p>
        </p:txBody>
      </p:sp>
      <p:sp>
        <p:nvSpPr>
          <p:cNvPr id="1660980" name="Rectangle 52" descr="5%"/>
          <p:cNvSpPr>
            <a:spLocks noChangeArrowheads="1"/>
          </p:cNvSpPr>
          <p:nvPr/>
        </p:nvSpPr>
        <p:spPr bwMode="auto">
          <a:xfrm>
            <a:off x="2209800" y="3479790"/>
            <a:ext cx="990600" cy="304800"/>
          </a:xfrm>
          <a:prstGeom prst="rect">
            <a:avLst/>
          </a:prstGeom>
          <a:pattFill prst="pct5">
            <a:fgClr>
              <a:srgbClr val="009900"/>
            </a:fgClr>
            <a:bgClr>
              <a:srgbClr val="FFFFFF"/>
            </a:bgClr>
          </a:pattFill>
          <a:ln w="12700">
            <a:solidFill>
              <a:srgbClr val="009900"/>
            </a:solidFill>
            <a:miter lim="800000"/>
            <a:headEnd/>
            <a:tailEnd/>
          </a:ln>
          <a:effectLst/>
        </p:spPr>
        <p:txBody>
          <a:bodyPr wrap="none" anchor="ctr"/>
          <a:lstStyle/>
          <a:p>
            <a:endParaRPr lang="en-US"/>
          </a:p>
        </p:txBody>
      </p:sp>
      <p:sp>
        <p:nvSpPr>
          <p:cNvPr id="1660981" name="Rectangle 53" descr="5%"/>
          <p:cNvSpPr>
            <a:spLocks noChangeArrowheads="1"/>
          </p:cNvSpPr>
          <p:nvPr/>
        </p:nvSpPr>
        <p:spPr bwMode="auto">
          <a:xfrm>
            <a:off x="4267200" y="1650990"/>
            <a:ext cx="990600" cy="304800"/>
          </a:xfrm>
          <a:prstGeom prst="rect">
            <a:avLst/>
          </a:prstGeom>
          <a:pattFill prst="pct5">
            <a:fgClr>
              <a:schemeClr val="accent2"/>
            </a:fgClr>
            <a:bgClr>
              <a:srgbClr val="FFFFFF"/>
            </a:bgClr>
          </a:pattFill>
          <a:ln w="12700">
            <a:solidFill>
              <a:schemeClr val="accent2"/>
            </a:solidFill>
            <a:miter lim="800000"/>
            <a:headEnd/>
            <a:tailEnd/>
          </a:ln>
          <a:effectLst/>
        </p:spPr>
        <p:txBody>
          <a:bodyPr wrap="none" anchor="ctr"/>
          <a:lstStyle/>
          <a:p>
            <a:endParaRPr lang="en-US"/>
          </a:p>
        </p:txBody>
      </p:sp>
      <p:sp>
        <p:nvSpPr>
          <p:cNvPr id="1660982" name="Rectangle 54" descr="5%"/>
          <p:cNvSpPr>
            <a:spLocks noChangeArrowheads="1"/>
          </p:cNvSpPr>
          <p:nvPr/>
        </p:nvSpPr>
        <p:spPr bwMode="auto">
          <a:xfrm>
            <a:off x="2209800" y="2870190"/>
            <a:ext cx="990600" cy="304800"/>
          </a:xfrm>
          <a:prstGeom prst="rect">
            <a:avLst/>
          </a:prstGeom>
          <a:pattFill prst="pct5">
            <a:fgClr>
              <a:schemeClr val="accent2"/>
            </a:fgClr>
            <a:bgClr>
              <a:srgbClr val="FFFFFF"/>
            </a:bgClr>
          </a:pattFill>
          <a:ln w="12700">
            <a:solidFill>
              <a:schemeClr val="accent2"/>
            </a:solidFill>
            <a:miter lim="800000"/>
            <a:headEnd/>
            <a:tailEnd/>
          </a:ln>
          <a:effectLst/>
        </p:spPr>
        <p:txBody>
          <a:bodyPr wrap="none" anchor="ctr"/>
          <a:lstStyle/>
          <a:p>
            <a:endParaRPr lang="en-US"/>
          </a:p>
        </p:txBody>
      </p:sp>
      <p:sp>
        <p:nvSpPr>
          <p:cNvPr id="1660983" name="Rectangle 55" descr="5%"/>
          <p:cNvSpPr>
            <a:spLocks noChangeArrowheads="1"/>
          </p:cNvSpPr>
          <p:nvPr/>
        </p:nvSpPr>
        <p:spPr bwMode="auto">
          <a:xfrm>
            <a:off x="4267200" y="2870190"/>
            <a:ext cx="990600" cy="304800"/>
          </a:xfrm>
          <a:prstGeom prst="rect">
            <a:avLst/>
          </a:prstGeom>
          <a:pattFill prst="pct5">
            <a:fgClr>
              <a:schemeClr val="accent2"/>
            </a:fgClr>
            <a:bgClr>
              <a:srgbClr val="FFFFFF"/>
            </a:bgClr>
          </a:pattFill>
          <a:ln w="12700">
            <a:solidFill>
              <a:schemeClr val="accent2"/>
            </a:solidFill>
            <a:miter lim="800000"/>
            <a:headEnd/>
            <a:tailEnd/>
          </a:ln>
          <a:effectLst/>
        </p:spPr>
        <p:txBody>
          <a:bodyPr wrap="none" anchor="ctr"/>
          <a:lstStyle/>
          <a:p>
            <a:endParaRPr lang="en-US"/>
          </a:p>
        </p:txBody>
      </p:sp>
      <p:sp>
        <p:nvSpPr>
          <p:cNvPr id="1660984" name="Rectangle 56" descr="5%"/>
          <p:cNvSpPr>
            <a:spLocks noChangeArrowheads="1"/>
          </p:cNvSpPr>
          <p:nvPr/>
        </p:nvSpPr>
        <p:spPr bwMode="auto">
          <a:xfrm>
            <a:off x="4267200" y="4089390"/>
            <a:ext cx="990600" cy="304800"/>
          </a:xfrm>
          <a:prstGeom prst="rect">
            <a:avLst/>
          </a:prstGeom>
          <a:pattFill prst="pct5">
            <a:fgClr>
              <a:schemeClr val="accent2"/>
            </a:fgClr>
            <a:bgClr>
              <a:srgbClr val="FFFFFF"/>
            </a:bgClr>
          </a:pattFill>
          <a:ln w="12700">
            <a:solidFill>
              <a:schemeClr val="accent2"/>
            </a:solidFill>
            <a:miter lim="800000"/>
            <a:headEnd/>
            <a:tailEnd/>
          </a:ln>
          <a:effectLst/>
        </p:spPr>
        <p:txBody>
          <a:bodyPr wrap="none" anchor="ctr"/>
          <a:lstStyle/>
          <a:p>
            <a:endParaRPr lang="en-US"/>
          </a:p>
        </p:txBody>
      </p:sp>
      <p:sp>
        <p:nvSpPr>
          <p:cNvPr id="1660985" name="Rectangle 57" descr="5%"/>
          <p:cNvSpPr>
            <a:spLocks noChangeArrowheads="1"/>
          </p:cNvSpPr>
          <p:nvPr/>
        </p:nvSpPr>
        <p:spPr bwMode="auto">
          <a:xfrm>
            <a:off x="4267200" y="5308590"/>
            <a:ext cx="990600" cy="304800"/>
          </a:xfrm>
          <a:prstGeom prst="rect">
            <a:avLst/>
          </a:prstGeom>
          <a:pattFill prst="pct5">
            <a:fgClr>
              <a:schemeClr val="accent2"/>
            </a:fgClr>
            <a:bgClr>
              <a:srgbClr val="FFFFFF"/>
            </a:bgClr>
          </a:pattFill>
          <a:ln w="12700">
            <a:solidFill>
              <a:schemeClr val="accent2"/>
            </a:solidFill>
            <a:miter lim="800000"/>
            <a:headEnd/>
            <a:tailEnd/>
          </a:ln>
          <a:effectLst/>
        </p:spPr>
        <p:txBody>
          <a:bodyPr wrap="none" anchor="ctr"/>
          <a:lstStyle/>
          <a:p>
            <a:endParaRPr lang="en-US"/>
          </a:p>
        </p:txBody>
      </p:sp>
      <p:sp>
        <p:nvSpPr>
          <p:cNvPr id="1660986" name="Rectangle 58" descr="5%"/>
          <p:cNvSpPr>
            <a:spLocks noChangeArrowheads="1"/>
          </p:cNvSpPr>
          <p:nvPr/>
        </p:nvSpPr>
        <p:spPr bwMode="auto">
          <a:xfrm>
            <a:off x="4267200" y="5613390"/>
            <a:ext cx="990600" cy="304800"/>
          </a:xfrm>
          <a:prstGeom prst="rect">
            <a:avLst/>
          </a:prstGeom>
          <a:pattFill prst="pct5">
            <a:fgClr>
              <a:schemeClr val="folHlink"/>
            </a:fgClr>
            <a:bgClr>
              <a:srgbClr val="FFFFFF"/>
            </a:bgClr>
          </a:pattFill>
          <a:ln w="12700">
            <a:solidFill>
              <a:schemeClr val="folHlink"/>
            </a:solidFill>
            <a:miter lim="800000"/>
            <a:headEnd/>
            <a:tailEnd/>
          </a:ln>
          <a:effectLst/>
        </p:spPr>
        <p:txBody>
          <a:bodyPr wrap="none" anchor="ctr"/>
          <a:lstStyle/>
          <a:p>
            <a:endParaRPr lang="en-US"/>
          </a:p>
        </p:txBody>
      </p:sp>
      <p:sp>
        <p:nvSpPr>
          <p:cNvPr id="1660987" name="Rectangle 59" descr="5%"/>
          <p:cNvSpPr>
            <a:spLocks noChangeArrowheads="1"/>
          </p:cNvSpPr>
          <p:nvPr/>
        </p:nvSpPr>
        <p:spPr bwMode="auto">
          <a:xfrm>
            <a:off x="4267200" y="4394190"/>
            <a:ext cx="990600" cy="304800"/>
          </a:xfrm>
          <a:prstGeom prst="rect">
            <a:avLst/>
          </a:prstGeom>
          <a:pattFill prst="pct5">
            <a:fgClr>
              <a:schemeClr val="folHlink"/>
            </a:fgClr>
            <a:bgClr>
              <a:srgbClr val="FFFFFF"/>
            </a:bgClr>
          </a:pattFill>
          <a:ln w="12700">
            <a:solidFill>
              <a:schemeClr val="folHlink"/>
            </a:solidFill>
            <a:miter lim="800000"/>
            <a:headEnd/>
            <a:tailEnd/>
          </a:ln>
          <a:effectLst/>
        </p:spPr>
        <p:txBody>
          <a:bodyPr wrap="none" anchor="ctr"/>
          <a:lstStyle/>
          <a:p>
            <a:endParaRPr lang="en-US"/>
          </a:p>
        </p:txBody>
      </p:sp>
      <p:sp>
        <p:nvSpPr>
          <p:cNvPr id="1660988" name="Rectangle 60" descr="5%"/>
          <p:cNvSpPr>
            <a:spLocks noChangeArrowheads="1"/>
          </p:cNvSpPr>
          <p:nvPr/>
        </p:nvSpPr>
        <p:spPr bwMode="auto">
          <a:xfrm>
            <a:off x="4267200" y="3174990"/>
            <a:ext cx="990600" cy="304800"/>
          </a:xfrm>
          <a:prstGeom prst="rect">
            <a:avLst/>
          </a:prstGeom>
          <a:pattFill prst="pct5">
            <a:fgClr>
              <a:schemeClr val="folHlink"/>
            </a:fgClr>
            <a:bgClr>
              <a:srgbClr val="FFFFFF"/>
            </a:bgClr>
          </a:pattFill>
          <a:ln w="12700">
            <a:solidFill>
              <a:schemeClr val="folHlink"/>
            </a:solidFill>
            <a:miter lim="800000"/>
            <a:headEnd/>
            <a:tailEnd/>
          </a:ln>
          <a:effectLst/>
        </p:spPr>
        <p:txBody>
          <a:bodyPr wrap="none" anchor="ctr"/>
          <a:lstStyle/>
          <a:p>
            <a:endParaRPr lang="en-US"/>
          </a:p>
        </p:txBody>
      </p:sp>
      <p:sp>
        <p:nvSpPr>
          <p:cNvPr id="1660989" name="Rectangle 61" descr="5%"/>
          <p:cNvSpPr>
            <a:spLocks noChangeArrowheads="1"/>
          </p:cNvSpPr>
          <p:nvPr/>
        </p:nvSpPr>
        <p:spPr bwMode="auto">
          <a:xfrm>
            <a:off x="4267200" y="1955790"/>
            <a:ext cx="990600" cy="304800"/>
          </a:xfrm>
          <a:prstGeom prst="rect">
            <a:avLst/>
          </a:prstGeom>
          <a:pattFill prst="pct5">
            <a:fgClr>
              <a:schemeClr val="folHlink"/>
            </a:fgClr>
            <a:bgClr>
              <a:srgbClr val="FFFFFF"/>
            </a:bgClr>
          </a:pattFill>
          <a:ln w="12700">
            <a:solidFill>
              <a:schemeClr val="folHlink"/>
            </a:solidFill>
            <a:miter lim="800000"/>
            <a:headEnd/>
            <a:tailEnd/>
          </a:ln>
          <a:effectLst/>
        </p:spPr>
        <p:txBody>
          <a:bodyPr wrap="none" anchor="ctr"/>
          <a:lstStyle/>
          <a:p>
            <a:endParaRPr lang="en-US"/>
          </a:p>
        </p:txBody>
      </p:sp>
      <p:sp>
        <p:nvSpPr>
          <p:cNvPr id="1660990" name="Rectangle 62" descr="5%"/>
          <p:cNvSpPr>
            <a:spLocks noChangeArrowheads="1"/>
          </p:cNvSpPr>
          <p:nvPr/>
        </p:nvSpPr>
        <p:spPr bwMode="auto">
          <a:xfrm>
            <a:off x="2209800" y="3174990"/>
            <a:ext cx="990600" cy="304800"/>
          </a:xfrm>
          <a:prstGeom prst="rect">
            <a:avLst/>
          </a:prstGeom>
          <a:pattFill prst="pct5">
            <a:fgClr>
              <a:schemeClr val="folHlink"/>
            </a:fgClr>
            <a:bgClr>
              <a:srgbClr val="FFFFFF"/>
            </a:bgClr>
          </a:pattFill>
          <a:ln w="12700">
            <a:solidFill>
              <a:schemeClr val="folHlink"/>
            </a:solidFill>
            <a:miter lim="800000"/>
            <a:headEnd/>
            <a:tailEnd/>
          </a:ln>
          <a:effectLst/>
        </p:spPr>
        <p:txBody>
          <a:bodyPr wrap="none" anchor="ctr"/>
          <a:lstStyle/>
          <a:p>
            <a:endParaRPr lang="en-US"/>
          </a:p>
        </p:txBody>
      </p:sp>
      <p:sp>
        <p:nvSpPr>
          <p:cNvPr id="1660991" name="Text Box 63"/>
          <p:cNvSpPr txBox="1">
            <a:spLocks noChangeArrowheads="1"/>
          </p:cNvSpPr>
          <p:nvPr/>
        </p:nvSpPr>
        <p:spPr bwMode="auto">
          <a:xfrm>
            <a:off x="220138" y="4190997"/>
            <a:ext cx="3285066" cy="1938992"/>
          </a:xfrm>
          <a:prstGeom prst="rect">
            <a:avLst/>
          </a:prstGeom>
          <a:noFill/>
          <a:ln w="12700">
            <a:noFill/>
            <a:miter lim="800000"/>
            <a:headEnd/>
            <a:tailEnd/>
          </a:ln>
          <a:effectLst/>
        </p:spPr>
        <p:txBody>
          <a:bodyPr wrap="square">
            <a:spAutoFit/>
          </a:bodyPr>
          <a:lstStyle/>
          <a:p>
            <a:r>
              <a:rPr lang="en-US" sz="2000" dirty="0" smtClean="0">
                <a:solidFill>
                  <a:schemeClr val="tx1"/>
                </a:solidFill>
              </a:rPr>
              <a:t>Q: Is the </a:t>
            </a:r>
            <a:r>
              <a:rPr lang="en-US" sz="2000" dirty="0" err="1" smtClean="0">
                <a:solidFill>
                  <a:schemeClr val="tx1"/>
                </a:solidFill>
              </a:rPr>
              <a:t>mem</a:t>
            </a:r>
            <a:r>
              <a:rPr lang="en-US" sz="2000" dirty="0" smtClean="0">
                <a:solidFill>
                  <a:schemeClr val="tx1"/>
                </a:solidFill>
              </a:rPr>
              <a:t> block in cache?</a:t>
            </a:r>
            <a:endParaRPr lang="en-US" sz="2000" dirty="0">
              <a:solidFill>
                <a:schemeClr val="tx1"/>
              </a:solidFill>
            </a:endParaRPr>
          </a:p>
          <a:p>
            <a:endParaRPr lang="en-US" sz="2000" dirty="0"/>
          </a:p>
          <a:p>
            <a:r>
              <a:rPr lang="en-US" sz="2000" dirty="0">
                <a:solidFill>
                  <a:schemeClr val="tx1"/>
                </a:solidFill>
              </a:rPr>
              <a:t>Compare the cache </a:t>
            </a:r>
            <a:r>
              <a:rPr lang="en-US" sz="2000" dirty="0">
                <a:solidFill>
                  <a:srgbClr val="FF0000"/>
                </a:solidFill>
              </a:rPr>
              <a:t>tag </a:t>
            </a:r>
            <a:r>
              <a:rPr lang="en-US" sz="2000" dirty="0">
                <a:solidFill>
                  <a:schemeClr val="tx1"/>
                </a:solidFill>
              </a:rPr>
              <a:t>to the </a:t>
            </a:r>
            <a:r>
              <a:rPr lang="en-US" sz="2000" dirty="0">
                <a:solidFill>
                  <a:srgbClr val="FF0000"/>
                </a:solidFill>
              </a:rPr>
              <a:t>high</a:t>
            </a:r>
            <a:r>
              <a:rPr lang="en-US" sz="2000" dirty="0">
                <a:solidFill>
                  <a:schemeClr val="accent2"/>
                </a:solidFill>
              </a:rPr>
              <a:t> </a:t>
            </a:r>
            <a:r>
              <a:rPr lang="en-US" sz="2000" dirty="0">
                <a:solidFill>
                  <a:srgbClr val="FF0000"/>
                </a:solidFill>
              </a:rPr>
              <a:t>order 2 memory address bits </a:t>
            </a:r>
            <a:r>
              <a:rPr lang="en-US" sz="2000" dirty="0">
                <a:solidFill>
                  <a:schemeClr val="tx1"/>
                </a:solidFill>
              </a:rPr>
              <a:t>to tell if the memory block is in the cache</a:t>
            </a:r>
          </a:p>
        </p:txBody>
      </p:sp>
      <p:grpSp>
        <p:nvGrpSpPr>
          <p:cNvPr id="4" name="Group 64"/>
          <p:cNvGrpSpPr>
            <a:grpSpLocks/>
          </p:cNvGrpSpPr>
          <p:nvPr/>
        </p:nvGrpSpPr>
        <p:grpSpPr bwMode="auto">
          <a:xfrm>
            <a:off x="1219200" y="2565390"/>
            <a:ext cx="381000" cy="1219200"/>
            <a:chOff x="1344" y="1056"/>
            <a:chExt cx="624" cy="768"/>
          </a:xfrm>
        </p:grpSpPr>
        <p:sp>
          <p:nvSpPr>
            <p:cNvPr id="1660993" name="Rectangle 65"/>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660994" name="Line 66"/>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660995" name="Line 67"/>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660996" name="Line 68"/>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1660997" name="Text Box 69"/>
          <p:cNvSpPr txBox="1">
            <a:spLocks noChangeArrowheads="1"/>
          </p:cNvSpPr>
          <p:nvPr/>
        </p:nvSpPr>
        <p:spPr bwMode="auto">
          <a:xfrm>
            <a:off x="990600" y="2108190"/>
            <a:ext cx="692150" cy="366713"/>
          </a:xfrm>
          <a:prstGeom prst="rect">
            <a:avLst/>
          </a:prstGeom>
          <a:noFill/>
          <a:ln w="12700">
            <a:noFill/>
            <a:miter lim="800000"/>
            <a:headEnd/>
            <a:tailEnd/>
          </a:ln>
          <a:effectLst/>
        </p:spPr>
        <p:txBody>
          <a:bodyPr wrap="none">
            <a:spAutoFit/>
          </a:bodyPr>
          <a:lstStyle/>
          <a:p>
            <a:r>
              <a:rPr lang="en-US">
                <a:solidFill>
                  <a:schemeClr val="tx1"/>
                </a:solidFill>
              </a:rPr>
              <a:t>Valid</a:t>
            </a:r>
          </a:p>
        </p:txBody>
      </p:sp>
      <p:grpSp>
        <p:nvGrpSpPr>
          <p:cNvPr id="5" name="Group 70"/>
          <p:cNvGrpSpPr>
            <a:grpSpLocks/>
          </p:cNvGrpSpPr>
          <p:nvPr/>
        </p:nvGrpSpPr>
        <p:grpSpPr bwMode="auto">
          <a:xfrm>
            <a:off x="3200400" y="1498590"/>
            <a:ext cx="1066800" cy="2133600"/>
            <a:chOff x="2016" y="624"/>
            <a:chExt cx="672" cy="1344"/>
          </a:xfrm>
        </p:grpSpPr>
        <p:sp>
          <p:nvSpPr>
            <p:cNvPr id="1660999" name="Line 71"/>
            <p:cNvSpPr>
              <a:spLocks noChangeShapeType="1"/>
            </p:cNvSpPr>
            <p:nvPr/>
          </p:nvSpPr>
          <p:spPr bwMode="auto">
            <a:xfrm flipH="1">
              <a:off x="2016" y="624"/>
              <a:ext cx="672" cy="768"/>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00" name="Line 72"/>
            <p:cNvSpPr>
              <a:spLocks noChangeShapeType="1"/>
            </p:cNvSpPr>
            <p:nvPr/>
          </p:nvSpPr>
          <p:spPr bwMode="auto">
            <a:xfrm flipH="1">
              <a:off x="2016" y="816"/>
              <a:ext cx="672" cy="768"/>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01" name="Line 73"/>
            <p:cNvSpPr>
              <a:spLocks noChangeShapeType="1"/>
            </p:cNvSpPr>
            <p:nvPr/>
          </p:nvSpPr>
          <p:spPr bwMode="auto">
            <a:xfrm flipH="1">
              <a:off x="2016" y="1008"/>
              <a:ext cx="672" cy="768"/>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02" name="Line 74"/>
            <p:cNvSpPr>
              <a:spLocks noChangeShapeType="1"/>
            </p:cNvSpPr>
            <p:nvPr/>
          </p:nvSpPr>
          <p:spPr bwMode="auto">
            <a:xfrm flipH="1">
              <a:off x="2016" y="1200"/>
              <a:ext cx="672" cy="768"/>
            </a:xfrm>
            <a:prstGeom prst="line">
              <a:avLst/>
            </a:prstGeom>
            <a:noFill/>
            <a:ln w="12700">
              <a:solidFill>
                <a:schemeClr val="tx1"/>
              </a:solidFill>
              <a:round/>
              <a:headEnd type="triangle" w="med" len="med"/>
              <a:tailEnd type="triangle" w="med" len="med"/>
            </a:ln>
            <a:effectLst/>
          </p:spPr>
          <p:txBody>
            <a:bodyPr/>
            <a:lstStyle/>
            <a:p>
              <a:endParaRPr lang="en-US"/>
            </a:p>
          </p:txBody>
        </p:sp>
      </p:grpSp>
      <p:grpSp>
        <p:nvGrpSpPr>
          <p:cNvPr id="6" name="Group 75"/>
          <p:cNvGrpSpPr>
            <a:grpSpLocks/>
          </p:cNvGrpSpPr>
          <p:nvPr/>
        </p:nvGrpSpPr>
        <p:grpSpPr bwMode="auto">
          <a:xfrm>
            <a:off x="3200400" y="2717790"/>
            <a:ext cx="1066800" cy="914400"/>
            <a:chOff x="2016" y="1392"/>
            <a:chExt cx="672" cy="576"/>
          </a:xfrm>
        </p:grpSpPr>
        <p:sp>
          <p:nvSpPr>
            <p:cNvPr id="1661004" name="Line 76"/>
            <p:cNvSpPr>
              <a:spLocks noChangeShapeType="1"/>
            </p:cNvSpPr>
            <p:nvPr/>
          </p:nvSpPr>
          <p:spPr bwMode="auto">
            <a:xfrm flipH="1">
              <a:off x="2016" y="1392"/>
              <a:ext cx="672" cy="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05" name="Line 77"/>
            <p:cNvSpPr>
              <a:spLocks noChangeShapeType="1"/>
            </p:cNvSpPr>
            <p:nvPr/>
          </p:nvSpPr>
          <p:spPr bwMode="auto">
            <a:xfrm flipH="1">
              <a:off x="2016" y="1584"/>
              <a:ext cx="672" cy="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06" name="Line 78"/>
            <p:cNvSpPr>
              <a:spLocks noChangeShapeType="1"/>
            </p:cNvSpPr>
            <p:nvPr/>
          </p:nvSpPr>
          <p:spPr bwMode="auto">
            <a:xfrm flipH="1">
              <a:off x="2016" y="1776"/>
              <a:ext cx="672" cy="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07" name="Line 79"/>
            <p:cNvSpPr>
              <a:spLocks noChangeShapeType="1"/>
            </p:cNvSpPr>
            <p:nvPr/>
          </p:nvSpPr>
          <p:spPr bwMode="auto">
            <a:xfrm flipH="1">
              <a:off x="2016" y="1968"/>
              <a:ext cx="672" cy="0"/>
            </a:xfrm>
            <a:prstGeom prst="line">
              <a:avLst/>
            </a:prstGeom>
            <a:noFill/>
            <a:ln w="12700">
              <a:solidFill>
                <a:schemeClr val="tx1"/>
              </a:solidFill>
              <a:round/>
              <a:headEnd type="triangle" w="med" len="med"/>
              <a:tailEnd type="triangle" w="med" len="med"/>
            </a:ln>
            <a:effectLst/>
          </p:spPr>
          <p:txBody>
            <a:bodyPr/>
            <a:lstStyle/>
            <a:p>
              <a:endParaRPr lang="en-US"/>
            </a:p>
          </p:txBody>
        </p:sp>
      </p:grpSp>
      <p:grpSp>
        <p:nvGrpSpPr>
          <p:cNvPr id="7" name="Group 80"/>
          <p:cNvGrpSpPr>
            <a:grpSpLocks/>
          </p:cNvGrpSpPr>
          <p:nvPr/>
        </p:nvGrpSpPr>
        <p:grpSpPr bwMode="auto">
          <a:xfrm>
            <a:off x="3200400" y="2793990"/>
            <a:ext cx="1066800" cy="2133600"/>
            <a:chOff x="2016" y="1392"/>
            <a:chExt cx="672" cy="1344"/>
          </a:xfrm>
        </p:grpSpPr>
        <p:sp>
          <p:nvSpPr>
            <p:cNvPr id="1661009" name="Line 81"/>
            <p:cNvSpPr>
              <a:spLocks noChangeShapeType="1"/>
            </p:cNvSpPr>
            <p:nvPr/>
          </p:nvSpPr>
          <p:spPr bwMode="auto">
            <a:xfrm flipH="1" flipV="1">
              <a:off x="2016" y="1392"/>
              <a:ext cx="672" cy="768"/>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10" name="Line 82"/>
            <p:cNvSpPr>
              <a:spLocks noChangeShapeType="1"/>
            </p:cNvSpPr>
            <p:nvPr/>
          </p:nvSpPr>
          <p:spPr bwMode="auto">
            <a:xfrm flipH="1" flipV="1">
              <a:off x="2016" y="1584"/>
              <a:ext cx="672" cy="768"/>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11" name="Line 83"/>
            <p:cNvSpPr>
              <a:spLocks noChangeShapeType="1"/>
            </p:cNvSpPr>
            <p:nvPr/>
          </p:nvSpPr>
          <p:spPr bwMode="auto">
            <a:xfrm flipH="1" flipV="1">
              <a:off x="2016" y="1776"/>
              <a:ext cx="672" cy="768"/>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12" name="Line 84"/>
            <p:cNvSpPr>
              <a:spLocks noChangeShapeType="1"/>
            </p:cNvSpPr>
            <p:nvPr/>
          </p:nvSpPr>
          <p:spPr bwMode="auto">
            <a:xfrm flipH="1" flipV="1">
              <a:off x="2016" y="1968"/>
              <a:ext cx="672" cy="768"/>
            </a:xfrm>
            <a:prstGeom prst="line">
              <a:avLst/>
            </a:prstGeom>
            <a:noFill/>
            <a:ln w="12700">
              <a:solidFill>
                <a:schemeClr val="tx1"/>
              </a:solidFill>
              <a:round/>
              <a:headEnd type="triangle" w="med" len="med"/>
              <a:tailEnd type="triangle" w="med" len="med"/>
            </a:ln>
            <a:effectLst/>
          </p:spPr>
          <p:txBody>
            <a:bodyPr/>
            <a:lstStyle/>
            <a:p>
              <a:endParaRPr lang="en-US"/>
            </a:p>
          </p:txBody>
        </p:sp>
      </p:grpSp>
      <p:grpSp>
        <p:nvGrpSpPr>
          <p:cNvPr id="8" name="Group 93"/>
          <p:cNvGrpSpPr>
            <a:grpSpLocks/>
          </p:cNvGrpSpPr>
          <p:nvPr/>
        </p:nvGrpSpPr>
        <p:grpSpPr bwMode="auto">
          <a:xfrm>
            <a:off x="3200400" y="2717790"/>
            <a:ext cx="1066800" cy="3352800"/>
            <a:chOff x="2016" y="2112"/>
            <a:chExt cx="672" cy="2112"/>
          </a:xfrm>
        </p:grpSpPr>
        <p:sp>
          <p:nvSpPr>
            <p:cNvPr id="1661015" name="Line 87"/>
            <p:cNvSpPr>
              <a:spLocks noChangeShapeType="1"/>
            </p:cNvSpPr>
            <p:nvPr/>
          </p:nvSpPr>
          <p:spPr bwMode="auto">
            <a:xfrm>
              <a:off x="2016" y="2112"/>
              <a:ext cx="672" cy="1536"/>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16" name="Line 88"/>
            <p:cNvSpPr>
              <a:spLocks noChangeShapeType="1"/>
            </p:cNvSpPr>
            <p:nvPr/>
          </p:nvSpPr>
          <p:spPr bwMode="auto">
            <a:xfrm>
              <a:off x="2016" y="2304"/>
              <a:ext cx="672" cy="1536"/>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17" name="Line 89"/>
            <p:cNvSpPr>
              <a:spLocks noChangeShapeType="1"/>
            </p:cNvSpPr>
            <p:nvPr/>
          </p:nvSpPr>
          <p:spPr bwMode="auto">
            <a:xfrm>
              <a:off x="2016" y="2496"/>
              <a:ext cx="672" cy="1536"/>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18" name="Line 90"/>
            <p:cNvSpPr>
              <a:spLocks noChangeShapeType="1"/>
            </p:cNvSpPr>
            <p:nvPr/>
          </p:nvSpPr>
          <p:spPr bwMode="auto">
            <a:xfrm>
              <a:off x="2016" y="2688"/>
              <a:ext cx="672" cy="1536"/>
            </a:xfrm>
            <a:prstGeom prst="line">
              <a:avLst/>
            </a:prstGeom>
            <a:noFill/>
            <a:ln w="12700">
              <a:solidFill>
                <a:schemeClr val="tx1"/>
              </a:solidFill>
              <a:round/>
              <a:headEnd type="triangle" w="med" len="med"/>
              <a:tailEnd type="triangle" w="med" len="med"/>
            </a:ln>
            <a:effectLst/>
          </p:spPr>
          <p:txBody>
            <a:bodyPr/>
            <a:lstStyle/>
            <a:p>
              <a:endParaRPr lang="en-US"/>
            </a:p>
          </p:txBody>
        </p:sp>
      </p:grpSp>
      <p:sp>
        <p:nvSpPr>
          <p:cNvPr id="1661019" name="Text Box 91"/>
          <p:cNvSpPr txBox="1">
            <a:spLocks noChangeArrowheads="1"/>
          </p:cNvSpPr>
          <p:nvPr/>
        </p:nvSpPr>
        <p:spPr bwMode="auto">
          <a:xfrm>
            <a:off x="5181600" y="1346190"/>
            <a:ext cx="990600" cy="4918075"/>
          </a:xfrm>
          <a:prstGeom prst="rect">
            <a:avLst/>
          </a:prstGeom>
          <a:noFill/>
          <a:ln w="12700">
            <a:noFill/>
            <a:miter lim="800000"/>
            <a:headEnd/>
            <a:tailEnd/>
          </a:ln>
          <a:effectLst/>
        </p:spPr>
        <p:txBody>
          <a:bodyPr>
            <a:spAutoFit/>
          </a:bodyPr>
          <a:lstStyle/>
          <a:p>
            <a:pPr>
              <a:lnSpc>
                <a:spcPct val="110000"/>
              </a:lnSpc>
            </a:pPr>
            <a:r>
              <a:rPr lang="en-US" dirty="0">
                <a:solidFill>
                  <a:srgbClr val="FF0000"/>
                </a:solidFill>
              </a:rPr>
              <a:t>00</a:t>
            </a:r>
            <a:r>
              <a:rPr lang="en-US" dirty="0"/>
              <a:t>00</a:t>
            </a:r>
            <a:r>
              <a:rPr lang="en-US" dirty="0">
                <a:solidFill>
                  <a:schemeClr val="tx1"/>
                </a:solidFill>
              </a:rPr>
              <a:t>xx</a:t>
            </a:r>
          </a:p>
          <a:p>
            <a:pPr>
              <a:lnSpc>
                <a:spcPct val="110000"/>
              </a:lnSpc>
            </a:pPr>
            <a:r>
              <a:rPr lang="en-US" dirty="0">
                <a:solidFill>
                  <a:srgbClr val="FF0000"/>
                </a:solidFill>
              </a:rPr>
              <a:t>00</a:t>
            </a:r>
            <a:r>
              <a:rPr lang="en-US" dirty="0"/>
              <a:t>01</a:t>
            </a:r>
            <a:r>
              <a:rPr lang="en-US" dirty="0">
                <a:solidFill>
                  <a:schemeClr val="tx1"/>
                </a:solidFill>
              </a:rPr>
              <a:t>xx</a:t>
            </a:r>
          </a:p>
          <a:p>
            <a:pPr>
              <a:lnSpc>
                <a:spcPct val="110000"/>
              </a:lnSpc>
            </a:pPr>
            <a:r>
              <a:rPr lang="en-US" dirty="0">
                <a:solidFill>
                  <a:srgbClr val="FF0000"/>
                </a:solidFill>
              </a:rPr>
              <a:t>00</a:t>
            </a:r>
            <a:r>
              <a:rPr lang="en-US" dirty="0"/>
              <a:t>10</a:t>
            </a:r>
            <a:r>
              <a:rPr lang="en-US" dirty="0">
                <a:solidFill>
                  <a:schemeClr val="tx1"/>
                </a:solidFill>
              </a:rPr>
              <a:t>xx</a:t>
            </a:r>
          </a:p>
          <a:p>
            <a:pPr>
              <a:lnSpc>
                <a:spcPct val="110000"/>
              </a:lnSpc>
            </a:pPr>
            <a:r>
              <a:rPr lang="en-US" dirty="0">
                <a:solidFill>
                  <a:srgbClr val="FF0000"/>
                </a:solidFill>
              </a:rPr>
              <a:t>00</a:t>
            </a:r>
            <a:r>
              <a:rPr lang="en-US" dirty="0"/>
              <a:t>11</a:t>
            </a:r>
            <a:r>
              <a:rPr lang="en-US" dirty="0">
                <a:solidFill>
                  <a:schemeClr val="tx1"/>
                </a:solidFill>
              </a:rPr>
              <a:t>xx</a:t>
            </a:r>
          </a:p>
          <a:p>
            <a:pPr>
              <a:lnSpc>
                <a:spcPct val="110000"/>
              </a:lnSpc>
            </a:pPr>
            <a:r>
              <a:rPr lang="en-US" dirty="0">
                <a:solidFill>
                  <a:srgbClr val="FF0000"/>
                </a:solidFill>
              </a:rPr>
              <a:t>01</a:t>
            </a:r>
            <a:r>
              <a:rPr lang="en-US" dirty="0"/>
              <a:t>00</a:t>
            </a:r>
            <a:r>
              <a:rPr lang="en-US" dirty="0">
                <a:solidFill>
                  <a:schemeClr val="tx1"/>
                </a:solidFill>
              </a:rPr>
              <a:t>xx</a:t>
            </a:r>
          </a:p>
          <a:p>
            <a:pPr>
              <a:lnSpc>
                <a:spcPct val="110000"/>
              </a:lnSpc>
            </a:pPr>
            <a:r>
              <a:rPr lang="en-US" dirty="0">
                <a:solidFill>
                  <a:srgbClr val="FF0000"/>
                </a:solidFill>
              </a:rPr>
              <a:t>01</a:t>
            </a:r>
            <a:r>
              <a:rPr lang="en-US" dirty="0"/>
              <a:t>01</a:t>
            </a:r>
            <a:r>
              <a:rPr lang="en-US" dirty="0">
                <a:solidFill>
                  <a:schemeClr val="tx1"/>
                </a:solidFill>
              </a:rPr>
              <a:t>xx</a:t>
            </a:r>
          </a:p>
          <a:p>
            <a:pPr>
              <a:lnSpc>
                <a:spcPct val="110000"/>
              </a:lnSpc>
            </a:pPr>
            <a:r>
              <a:rPr lang="en-US" dirty="0">
                <a:solidFill>
                  <a:srgbClr val="FF0000"/>
                </a:solidFill>
              </a:rPr>
              <a:t>01</a:t>
            </a:r>
            <a:r>
              <a:rPr lang="en-US" dirty="0"/>
              <a:t>10</a:t>
            </a:r>
            <a:r>
              <a:rPr lang="en-US" dirty="0">
                <a:solidFill>
                  <a:schemeClr val="tx1"/>
                </a:solidFill>
              </a:rPr>
              <a:t>xx</a:t>
            </a:r>
          </a:p>
          <a:p>
            <a:pPr>
              <a:lnSpc>
                <a:spcPct val="110000"/>
              </a:lnSpc>
            </a:pPr>
            <a:r>
              <a:rPr lang="en-US" dirty="0">
                <a:solidFill>
                  <a:srgbClr val="FF0000"/>
                </a:solidFill>
              </a:rPr>
              <a:t>01</a:t>
            </a:r>
            <a:r>
              <a:rPr lang="en-US" dirty="0"/>
              <a:t>11</a:t>
            </a:r>
            <a:r>
              <a:rPr lang="en-US" dirty="0">
                <a:solidFill>
                  <a:schemeClr val="tx1"/>
                </a:solidFill>
              </a:rPr>
              <a:t>xx</a:t>
            </a:r>
          </a:p>
          <a:p>
            <a:pPr>
              <a:lnSpc>
                <a:spcPct val="110000"/>
              </a:lnSpc>
            </a:pPr>
            <a:r>
              <a:rPr lang="en-US" dirty="0">
                <a:solidFill>
                  <a:srgbClr val="FF0000"/>
                </a:solidFill>
              </a:rPr>
              <a:t>10</a:t>
            </a:r>
            <a:r>
              <a:rPr lang="en-US" dirty="0"/>
              <a:t>00</a:t>
            </a:r>
            <a:r>
              <a:rPr lang="en-US" dirty="0">
                <a:solidFill>
                  <a:schemeClr val="tx1"/>
                </a:solidFill>
              </a:rPr>
              <a:t>xx</a:t>
            </a:r>
          </a:p>
          <a:p>
            <a:pPr>
              <a:lnSpc>
                <a:spcPct val="110000"/>
              </a:lnSpc>
            </a:pPr>
            <a:r>
              <a:rPr lang="en-US" dirty="0">
                <a:solidFill>
                  <a:srgbClr val="FF0000"/>
                </a:solidFill>
              </a:rPr>
              <a:t>10</a:t>
            </a:r>
            <a:r>
              <a:rPr lang="en-US" dirty="0"/>
              <a:t>01</a:t>
            </a:r>
            <a:r>
              <a:rPr lang="en-US" dirty="0">
                <a:solidFill>
                  <a:schemeClr val="tx1"/>
                </a:solidFill>
              </a:rPr>
              <a:t>xx</a:t>
            </a:r>
          </a:p>
          <a:p>
            <a:pPr>
              <a:lnSpc>
                <a:spcPct val="110000"/>
              </a:lnSpc>
            </a:pPr>
            <a:r>
              <a:rPr lang="en-US" dirty="0">
                <a:solidFill>
                  <a:srgbClr val="FF0000"/>
                </a:solidFill>
              </a:rPr>
              <a:t>10</a:t>
            </a:r>
            <a:r>
              <a:rPr lang="en-US" dirty="0"/>
              <a:t>10</a:t>
            </a:r>
            <a:r>
              <a:rPr lang="en-US" dirty="0">
                <a:solidFill>
                  <a:schemeClr val="tx1"/>
                </a:solidFill>
              </a:rPr>
              <a:t>xx</a:t>
            </a:r>
          </a:p>
          <a:p>
            <a:pPr>
              <a:lnSpc>
                <a:spcPct val="110000"/>
              </a:lnSpc>
            </a:pPr>
            <a:r>
              <a:rPr lang="en-US" dirty="0">
                <a:solidFill>
                  <a:srgbClr val="FF0000"/>
                </a:solidFill>
              </a:rPr>
              <a:t>10</a:t>
            </a:r>
            <a:r>
              <a:rPr lang="en-US" dirty="0"/>
              <a:t>11</a:t>
            </a:r>
            <a:r>
              <a:rPr lang="en-US" dirty="0">
                <a:solidFill>
                  <a:schemeClr val="tx1"/>
                </a:solidFill>
              </a:rPr>
              <a:t>xx</a:t>
            </a:r>
          </a:p>
          <a:p>
            <a:pPr>
              <a:lnSpc>
                <a:spcPct val="110000"/>
              </a:lnSpc>
            </a:pPr>
            <a:r>
              <a:rPr lang="en-US" dirty="0">
                <a:solidFill>
                  <a:srgbClr val="FF0000"/>
                </a:solidFill>
              </a:rPr>
              <a:t>11</a:t>
            </a:r>
            <a:r>
              <a:rPr lang="en-US" dirty="0"/>
              <a:t>00</a:t>
            </a:r>
            <a:r>
              <a:rPr lang="en-US" dirty="0">
                <a:solidFill>
                  <a:schemeClr val="tx1"/>
                </a:solidFill>
              </a:rPr>
              <a:t>xx</a:t>
            </a:r>
          </a:p>
          <a:p>
            <a:pPr>
              <a:lnSpc>
                <a:spcPct val="110000"/>
              </a:lnSpc>
            </a:pPr>
            <a:r>
              <a:rPr lang="en-US" dirty="0">
                <a:solidFill>
                  <a:srgbClr val="FF0000"/>
                </a:solidFill>
              </a:rPr>
              <a:t>11</a:t>
            </a:r>
            <a:r>
              <a:rPr lang="en-US" dirty="0"/>
              <a:t>01</a:t>
            </a:r>
            <a:r>
              <a:rPr lang="en-US" dirty="0">
                <a:solidFill>
                  <a:schemeClr val="tx1"/>
                </a:solidFill>
              </a:rPr>
              <a:t>xx</a:t>
            </a:r>
          </a:p>
          <a:p>
            <a:pPr>
              <a:lnSpc>
                <a:spcPct val="110000"/>
              </a:lnSpc>
            </a:pPr>
            <a:r>
              <a:rPr lang="en-US" dirty="0">
                <a:solidFill>
                  <a:srgbClr val="FF0000"/>
                </a:solidFill>
              </a:rPr>
              <a:t>11</a:t>
            </a:r>
            <a:r>
              <a:rPr lang="en-US" dirty="0"/>
              <a:t>10</a:t>
            </a:r>
            <a:r>
              <a:rPr lang="en-US" dirty="0">
                <a:solidFill>
                  <a:schemeClr val="tx1"/>
                </a:solidFill>
              </a:rPr>
              <a:t>xx</a:t>
            </a:r>
          </a:p>
          <a:p>
            <a:pPr>
              <a:lnSpc>
                <a:spcPct val="110000"/>
              </a:lnSpc>
            </a:pPr>
            <a:r>
              <a:rPr lang="en-US" dirty="0">
                <a:solidFill>
                  <a:srgbClr val="FF0000"/>
                </a:solidFill>
              </a:rPr>
              <a:t>11</a:t>
            </a:r>
            <a:r>
              <a:rPr lang="en-US" dirty="0"/>
              <a:t>11</a:t>
            </a:r>
            <a:r>
              <a:rPr lang="en-US" dirty="0">
                <a:solidFill>
                  <a:schemeClr val="tx1"/>
                </a:solidFill>
              </a:rPr>
              <a:t>xx</a:t>
            </a:r>
          </a:p>
        </p:txBody>
      </p:sp>
      <p:sp>
        <p:nvSpPr>
          <p:cNvPr id="1661020" name="Text Box 92"/>
          <p:cNvSpPr txBox="1">
            <a:spLocks noChangeArrowheads="1"/>
          </p:cNvSpPr>
          <p:nvPr/>
        </p:nvSpPr>
        <p:spPr bwMode="auto">
          <a:xfrm>
            <a:off x="6248400" y="1574790"/>
            <a:ext cx="2514600" cy="1200329"/>
          </a:xfrm>
          <a:prstGeom prst="rect">
            <a:avLst/>
          </a:prstGeom>
          <a:noFill/>
          <a:ln w="12700">
            <a:noFill/>
            <a:miter lim="800000"/>
            <a:headEnd/>
            <a:tailEnd/>
          </a:ln>
          <a:effectLst/>
        </p:spPr>
        <p:txBody>
          <a:bodyPr>
            <a:spAutoFit/>
          </a:bodyPr>
          <a:lstStyle/>
          <a:p>
            <a:r>
              <a:rPr lang="en-US" dirty="0" smtClean="0">
                <a:solidFill>
                  <a:schemeClr val="tx1"/>
                </a:solidFill>
              </a:rPr>
              <a:t>One word blocks</a:t>
            </a:r>
          </a:p>
          <a:p>
            <a:r>
              <a:rPr lang="en-US" dirty="0" smtClean="0">
                <a:solidFill>
                  <a:schemeClr val="tx1"/>
                </a:solidFill>
              </a:rPr>
              <a:t>Two </a:t>
            </a:r>
            <a:r>
              <a:rPr lang="en-US" dirty="0">
                <a:solidFill>
                  <a:schemeClr val="tx1"/>
                </a:solidFill>
              </a:rPr>
              <a:t>low order bits define the byte in the word (32b words)</a:t>
            </a:r>
          </a:p>
        </p:txBody>
      </p:sp>
      <p:sp>
        <p:nvSpPr>
          <p:cNvPr id="1661022" name="Text Box 94"/>
          <p:cNvSpPr txBox="1">
            <a:spLocks noChangeArrowheads="1"/>
          </p:cNvSpPr>
          <p:nvPr/>
        </p:nvSpPr>
        <p:spPr bwMode="auto">
          <a:xfrm>
            <a:off x="3276600" y="6172200"/>
            <a:ext cx="5486400" cy="366713"/>
          </a:xfrm>
          <a:prstGeom prst="rect">
            <a:avLst/>
          </a:prstGeom>
          <a:noFill/>
          <a:ln w="12700">
            <a:noFill/>
            <a:miter lim="800000"/>
            <a:headEnd/>
            <a:tailEnd/>
          </a:ln>
          <a:effectLst/>
        </p:spPr>
        <p:txBody>
          <a:bodyPr>
            <a:spAutoFit/>
          </a:bodyPr>
          <a:lstStyle/>
          <a:p>
            <a:r>
              <a:rPr lang="en-US" dirty="0">
                <a:solidFill>
                  <a:srgbClr val="FF0000"/>
                </a:solidFill>
              </a:rPr>
              <a:t>(block address) modulo (# of blocks in the cache)</a:t>
            </a:r>
          </a:p>
        </p:txBody>
      </p:sp>
      <p:sp>
        <p:nvSpPr>
          <p:cNvPr id="1661023" name="Text Box 95"/>
          <p:cNvSpPr txBox="1">
            <a:spLocks noChangeArrowheads="1"/>
          </p:cNvSpPr>
          <p:nvPr/>
        </p:nvSpPr>
        <p:spPr bwMode="auto">
          <a:xfrm>
            <a:off x="381000" y="2108190"/>
            <a:ext cx="742950" cy="366713"/>
          </a:xfrm>
          <a:prstGeom prst="rect">
            <a:avLst/>
          </a:prstGeom>
          <a:noFill/>
          <a:ln w="12700">
            <a:noFill/>
            <a:miter lim="800000"/>
            <a:headEnd/>
            <a:tailEnd/>
          </a:ln>
          <a:effectLst/>
        </p:spPr>
        <p:txBody>
          <a:bodyPr wrap="none">
            <a:spAutoFit/>
          </a:bodyPr>
          <a:lstStyle/>
          <a:p>
            <a:r>
              <a:rPr lang="en-US">
                <a:solidFill>
                  <a:schemeClr val="tx1"/>
                </a:solidFill>
              </a:rPr>
              <a:t>Index</a:t>
            </a:r>
          </a:p>
        </p:txBody>
      </p:sp>
      <p:sp>
        <p:nvSpPr>
          <p:cNvPr id="93" name="Rectangle 95"/>
          <p:cNvSpPr>
            <a:spLocks noChangeArrowheads="1"/>
          </p:cNvSpPr>
          <p:nvPr/>
        </p:nvSpPr>
        <p:spPr bwMode="auto">
          <a:xfrm>
            <a:off x="1684868" y="3217333"/>
            <a:ext cx="448732" cy="228591"/>
          </a:xfrm>
          <a:prstGeom prst="rect">
            <a:avLst/>
          </a:prstGeom>
          <a:noFill/>
          <a:ln w="28575">
            <a:solidFill>
              <a:srgbClr val="FF0000"/>
            </a:solidFill>
            <a:miter lim="800000"/>
            <a:headEnd/>
            <a:tailEnd/>
          </a:ln>
          <a:effectLst/>
        </p:spPr>
        <p:txBody>
          <a:bodyPr wrap="none" anchor="ctr"/>
          <a:lstStyle/>
          <a:p>
            <a:endParaRPr lang="en-US"/>
          </a:p>
        </p:txBody>
      </p:sp>
      <p:sp>
        <p:nvSpPr>
          <p:cNvPr id="94" name="Rectangle 94"/>
          <p:cNvSpPr>
            <a:spLocks noChangeArrowheads="1"/>
          </p:cNvSpPr>
          <p:nvPr/>
        </p:nvSpPr>
        <p:spPr bwMode="auto">
          <a:xfrm>
            <a:off x="5266266" y="5689593"/>
            <a:ext cx="245531" cy="228600"/>
          </a:xfrm>
          <a:prstGeom prst="rect">
            <a:avLst/>
          </a:prstGeom>
          <a:noFill/>
          <a:ln w="28575">
            <a:solidFill>
              <a:srgbClr val="FF0000"/>
            </a:solidFill>
            <a:miter lim="800000"/>
            <a:headEnd/>
            <a:tailEnd/>
          </a:ln>
          <a:effectLst/>
        </p:spPr>
        <p:txBody>
          <a:bodyPr wrap="none" anchor="ctr"/>
          <a:lstStyle/>
          <a:p>
            <a:endParaRPr lang="en-US"/>
          </a:p>
        </p:txBody>
      </p:sp>
      <p:sp>
        <p:nvSpPr>
          <p:cNvPr id="95" name="Rectangle 94"/>
          <p:cNvSpPr>
            <a:spLocks noChangeArrowheads="1"/>
          </p:cNvSpPr>
          <p:nvPr/>
        </p:nvSpPr>
        <p:spPr bwMode="auto">
          <a:xfrm>
            <a:off x="5266266" y="4478860"/>
            <a:ext cx="245531" cy="228600"/>
          </a:xfrm>
          <a:prstGeom prst="rect">
            <a:avLst/>
          </a:prstGeom>
          <a:noFill/>
          <a:ln w="28575">
            <a:solidFill>
              <a:srgbClr val="FF0000"/>
            </a:solidFill>
            <a:miter lim="800000"/>
            <a:headEnd/>
            <a:tailEnd/>
          </a:ln>
          <a:effectLst/>
        </p:spPr>
        <p:txBody>
          <a:bodyPr wrap="none" anchor="ctr"/>
          <a:lstStyle/>
          <a:p>
            <a:endParaRPr lang="en-US"/>
          </a:p>
        </p:txBody>
      </p:sp>
      <p:sp>
        <p:nvSpPr>
          <p:cNvPr id="96" name="Rectangle 95"/>
          <p:cNvSpPr>
            <a:spLocks noChangeArrowheads="1"/>
          </p:cNvSpPr>
          <p:nvPr/>
        </p:nvSpPr>
        <p:spPr bwMode="auto">
          <a:xfrm>
            <a:off x="5257799" y="3276591"/>
            <a:ext cx="245531" cy="228600"/>
          </a:xfrm>
          <a:prstGeom prst="rect">
            <a:avLst/>
          </a:prstGeom>
          <a:noFill/>
          <a:ln w="28575">
            <a:solidFill>
              <a:srgbClr val="FF0000"/>
            </a:solidFill>
            <a:miter lim="800000"/>
            <a:headEnd/>
            <a:tailEnd/>
          </a:ln>
          <a:effectLst/>
        </p:spPr>
        <p:txBody>
          <a:bodyPr wrap="none" anchor="ctr"/>
          <a:lstStyle/>
          <a:p>
            <a:endParaRPr lang="en-US"/>
          </a:p>
        </p:txBody>
      </p:sp>
      <p:sp>
        <p:nvSpPr>
          <p:cNvPr id="97" name="Rectangle 96"/>
          <p:cNvSpPr>
            <a:spLocks noChangeArrowheads="1"/>
          </p:cNvSpPr>
          <p:nvPr/>
        </p:nvSpPr>
        <p:spPr bwMode="auto">
          <a:xfrm>
            <a:off x="5266266" y="2065858"/>
            <a:ext cx="245531" cy="228600"/>
          </a:xfrm>
          <a:prstGeom prst="rect">
            <a:avLst/>
          </a:prstGeom>
          <a:noFill/>
          <a:ln w="28575">
            <a:solidFill>
              <a:srgbClr val="FF0000"/>
            </a:solidFill>
            <a:miter lim="800000"/>
            <a:headEnd/>
            <a:tailEnd/>
          </a:ln>
          <a:effectLst/>
        </p:spPr>
        <p:txBody>
          <a:bodyPr wrap="none" anchor="ctr"/>
          <a:lstStyle/>
          <a:p>
            <a:endParaRPr lang="en-US"/>
          </a:p>
        </p:txBody>
      </p:sp>
      <p:sp>
        <p:nvSpPr>
          <p:cNvPr id="98" name="Date Placeholder 97"/>
          <p:cNvSpPr>
            <a:spLocks noGrp="1"/>
          </p:cNvSpPr>
          <p:nvPr>
            <p:ph type="dt" sz="half" idx="10"/>
          </p:nvPr>
        </p:nvSpPr>
        <p:spPr/>
        <p:txBody>
          <a:bodyPr/>
          <a:lstStyle/>
          <a:p>
            <a:fld id="{399D434B-B5A7-1D4C-828C-5F3F3BE5FD7A}" type="datetime1">
              <a:rPr lang="en-US" smtClean="0"/>
              <a:t>9/28/11</a:t>
            </a:fld>
            <a:endParaRPr lang="en-US"/>
          </a:p>
        </p:txBody>
      </p:sp>
      <p:sp>
        <p:nvSpPr>
          <p:cNvPr id="99" name="Slide Number Placeholder 98"/>
          <p:cNvSpPr>
            <a:spLocks noGrp="1"/>
          </p:cNvSpPr>
          <p:nvPr>
            <p:ph type="sldNum" sz="quarter" idx="12"/>
          </p:nvPr>
        </p:nvSpPr>
        <p:spPr/>
        <p:txBody>
          <a:bodyPr/>
          <a:lstStyle/>
          <a:p>
            <a:fld id="{3CC63E4C-4642-794D-A2FD-70F6B81535F5}" type="slidenum">
              <a:rPr lang="en-US" smtClean="0"/>
              <a:pPr/>
              <a:t>24</a:t>
            </a:fld>
            <a:endParaRPr lang="en-US"/>
          </a:p>
        </p:txBody>
      </p:sp>
    </p:spTree>
    <p:extLst>
      <p:ext uri="{BB962C8B-B14F-4D97-AF65-F5344CB8AC3E}">
        <p14:creationId xmlns:p14="http://schemas.microsoft.com/office/powerpoint/2010/main" val="323520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609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660991"/>
                                        </p:tgtEl>
                                        <p:attrNameLst>
                                          <p:attrName>style.visibility</p:attrName>
                                        </p:attrNameLst>
                                      </p:cBhvr>
                                      <p:to>
                                        <p:strVal val="visible"/>
                                      </p:to>
                                    </p:set>
                                  </p:childTnLst>
                                </p:cTn>
                              </p:par>
                              <p:par>
                                <p:cTn id="27" presetID="1" presetClass="entr" presetSubtype="0" fill="hold" grpId="0" nodeType="withEffect">
                                  <p:stCondLst>
                                    <p:cond delay="2000"/>
                                  </p:stCondLst>
                                  <p:childTnLst>
                                    <p:set>
                                      <p:cBhvr>
                                        <p:cTn id="28" dur="1" fill="hold">
                                          <p:stCondLst>
                                            <p:cond delay="0"/>
                                          </p:stCondLst>
                                        </p:cTn>
                                        <p:tgtEl>
                                          <p:spTgt spid="93"/>
                                        </p:tgtEl>
                                        <p:attrNameLst>
                                          <p:attrName>style.visibility</p:attrName>
                                        </p:attrNameLst>
                                      </p:cBhvr>
                                      <p:to>
                                        <p:strVal val="visible"/>
                                      </p:to>
                                    </p:set>
                                  </p:childTnLst>
                                </p:cTn>
                              </p:par>
                              <p:par>
                                <p:cTn id="29" presetID="1" presetClass="entr" presetSubtype="0" fill="hold" grpId="0" nodeType="withEffect">
                                  <p:stCondLst>
                                    <p:cond delay="2000"/>
                                  </p:stCondLst>
                                  <p:childTnLst>
                                    <p:set>
                                      <p:cBhvr>
                                        <p:cTn id="30" dur="1" fill="hold">
                                          <p:stCondLst>
                                            <p:cond delay="0"/>
                                          </p:stCondLst>
                                        </p:cTn>
                                        <p:tgtEl>
                                          <p:spTgt spid="94"/>
                                        </p:tgtEl>
                                        <p:attrNameLst>
                                          <p:attrName>style.visibility</p:attrName>
                                        </p:attrNameLst>
                                      </p:cBhvr>
                                      <p:to>
                                        <p:strVal val="visible"/>
                                      </p:to>
                                    </p:set>
                                  </p:childTnLst>
                                </p:cTn>
                              </p:par>
                              <p:par>
                                <p:cTn id="31" presetID="1" presetClass="entr" presetSubtype="0" fill="hold" grpId="0" nodeType="withEffect">
                                  <p:stCondLst>
                                    <p:cond delay="2000"/>
                                  </p:stCondLst>
                                  <p:childTnLst>
                                    <p:set>
                                      <p:cBhvr>
                                        <p:cTn id="32" dur="1" fill="hold">
                                          <p:stCondLst>
                                            <p:cond delay="0"/>
                                          </p:stCondLst>
                                        </p:cTn>
                                        <p:tgtEl>
                                          <p:spTgt spid="95"/>
                                        </p:tgtEl>
                                        <p:attrNameLst>
                                          <p:attrName>style.visibility</p:attrName>
                                        </p:attrNameLst>
                                      </p:cBhvr>
                                      <p:to>
                                        <p:strVal val="visible"/>
                                      </p:to>
                                    </p:set>
                                  </p:childTnLst>
                                </p:cTn>
                              </p:par>
                              <p:par>
                                <p:cTn id="33" presetID="1" presetClass="entr" presetSubtype="0" fill="hold" grpId="0" nodeType="withEffect">
                                  <p:stCondLst>
                                    <p:cond delay="2000"/>
                                  </p:stCondLst>
                                  <p:childTnLst>
                                    <p:set>
                                      <p:cBhvr>
                                        <p:cTn id="34" dur="1" fill="hold">
                                          <p:stCondLst>
                                            <p:cond delay="0"/>
                                          </p:stCondLst>
                                        </p:cTn>
                                        <p:tgtEl>
                                          <p:spTgt spid="96"/>
                                        </p:tgtEl>
                                        <p:attrNameLst>
                                          <p:attrName>style.visibility</p:attrName>
                                        </p:attrNameLst>
                                      </p:cBhvr>
                                      <p:to>
                                        <p:strVal val="visible"/>
                                      </p:to>
                                    </p:set>
                                  </p:childTnLst>
                                </p:cTn>
                              </p:par>
                              <p:par>
                                <p:cTn id="35" presetID="1" presetClass="entr" presetSubtype="0" fill="hold" grpId="0" nodeType="withEffect">
                                  <p:stCondLst>
                                    <p:cond delay="2000"/>
                                  </p:stCondLst>
                                  <p:childTnLst>
                                    <p:set>
                                      <p:cBhvr>
                                        <p:cTn id="36"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0954" grpId="0" autoUpdateAnimBg="0"/>
      <p:bldP spid="1660991" grpId="0" autoUpdateAnimBg="0"/>
      <p:bldP spid="93" grpId="0" animBg="1"/>
      <p:bldP spid="94" grpId="0" animBg="1"/>
      <p:bldP spid="95" grpId="0" animBg="1"/>
      <p:bldP spid="96" grpId="0" animBg="1"/>
      <p:bldP spid="9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TIO: Mapping the Memory Address</a:t>
            </a:r>
          </a:p>
        </p:txBody>
      </p:sp>
      <p:sp>
        <p:nvSpPr>
          <p:cNvPr id="3" name="Content Placeholder 2"/>
          <p:cNvSpPr>
            <a:spLocks noGrp="1"/>
          </p:cNvSpPr>
          <p:nvPr>
            <p:ph idx="1"/>
          </p:nvPr>
        </p:nvSpPr>
        <p:spPr/>
        <p:txBody>
          <a:bodyPr>
            <a:normAutofit fontScale="92500"/>
          </a:bodyPr>
          <a:lstStyle/>
          <a:p>
            <a:r>
              <a:rPr lang="en-US" dirty="0" smtClean="0"/>
              <a:t>Lowest bits of address (</a:t>
            </a:r>
            <a:r>
              <a:rPr lang="en-US" i="1" dirty="0" smtClean="0"/>
              <a:t>Offset</a:t>
            </a:r>
            <a:r>
              <a:rPr lang="en-US" dirty="0" smtClean="0"/>
              <a:t>) determine </a:t>
            </a:r>
            <a:r>
              <a:rPr lang="en-US" i="1" dirty="0" smtClean="0"/>
              <a:t>which byte within a block</a:t>
            </a:r>
            <a:r>
              <a:rPr lang="en-US" dirty="0" smtClean="0"/>
              <a:t> it refers to.</a:t>
            </a:r>
          </a:p>
          <a:p>
            <a:r>
              <a:rPr lang="en-US" dirty="0" smtClean="0"/>
              <a:t>Full address format:</a:t>
            </a:r>
          </a:p>
          <a:p>
            <a:endParaRPr lang="en-US" dirty="0" smtClean="0"/>
          </a:p>
          <a:p>
            <a:endParaRPr lang="en-US" dirty="0" smtClean="0"/>
          </a:p>
          <a:p>
            <a:endParaRPr lang="en-US" dirty="0" smtClean="0"/>
          </a:p>
          <a:p>
            <a:r>
              <a:rPr lang="en-US" dirty="0" smtClean="0"/>
              <a:t>n-bit Offset means a block is how many bytes?</a:t>
            </a:r>
          </a:p>
          <a:p>
            <a:r>
              <a:rPr lang="en-US" dirty="0" smtClean="0"/>
              <a:t>n-bit Index means cache has how many blocks?</a:t>
            </a:r>
          </a:p>
        </p:txBody>
      </p:sp>
      <p:sp>
        <p:nvSpPr>
          <p:cNvPr id="4" name="Date Placeholder 3"/>
          <p:cNvSpPr>
            <a:spLocks noGrp="1"/>
          </p:cNvSpPr>
          <p:nvPr>
            <p:ph type="dt" sz="half" idx="10"/>
          </p:nvPr>
        </p:nvSpPr>
        <p:spPr/>
        <p:txBody>
          <a:bodyPr/>
          <a:lstStyle/>
          <a:p>
            <a:fld id="{43978029-9DF7-7445-88EF-08A8BCC03D5B}" type="datetime1">
              <a:rPr lang="en-US" smtClean="0"/>
              <a:pPr/>
              <a:t>9/28/11</a:t>
            </a:fld>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25</a:t>
            </a:fld>
            <a:endParaRPr lang="en-US" dirty="0"/>
          </a:p>
        </p:txBody>
      </p:sp>
      <p:cxnSp>
        <p:nvCxnSpPr>
          <p:cNvPr id="7" name="Straight Connector 6"/>
          <p:cNvCxnSpPr/>
          <p:nvPr/>
        </p:nvCxnSpPr>
        <p:spPr>
          <a:xfrm>
            <a:off x="1511929" y="3965419"/>
            <a:ext cx="609298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rot="5400000" flipH="1" flipV="1">
            <a:off x="1326334" y="3752663"/>
            <a:ext cx="40740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5400000" flipH="1" flipV="1">
            <a:off x="7410262" y="3779823"/>
            <a:ext cx="40740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flipV="1">
            <a:off x="3883937" y="3775296"/>
            <a:ext cx="362138"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471597" y="3413159"/>
            <a:ext cx="814812" cy="523220"/>
          </a:xfrm>
          <a:prstGeom prst="rect">
            <a:avLst/>
          </a:prstGeom>
          <a:noFill/>
        </p:spPr>
        <p:txBody>
          <a:bodyPr wrap="square" rtlCol="0">
            <a:spAutoFit/>
          </a:bodyPr>
          <a:lstStyle/>
          <a:p>
            <a:r>
              <a:rPr lang="en-US" sz="2800" dirty="0" smtClean="0"/>
              <a:t>Tag</a:t>
            </a:r>
            <a:endParaRPr lang="en-US" dirty="0"/>
          </a:p>
        </p:txBody>
      </p:sp>
      <p:sp>
        <p:nvSpPr>
          <p:cNvPr id="12" name="TextBox 11"/>
          <p:cNvSpPr txBox="1"/>
          <p:nvPr/>
        </p:nvSpPr>
        <p:spPr>
          <a:xfrm>
            <a:off x="3223035" y="4092167"/>
            <a:ext cx="3051018" cy="523220"/>
          </a:xfrm>
          <a:prstGeom prst="rect">
            <a:avLst/>
          </a:prstGeom>
          <a:noFill/>
        </p:spPr>
        <p:txBody>
          <a:bodyPr wrap="square" rtlCol="0">
            <a:spAutoFit/>
          </a:bodyPr>
          <a:lstStyle/>
          <a:p>
            <a:r>
              <a:rPr lang="en-US" sz="2800" dirty="0" smtClean="0"/>
              <a:t>Memory Address</a:t>
            </a:r>
            <a:endParaRPr lang="en-US" sz="2800" dirty="0"/>
          </a:p>
        </p:txBody>
      </p:sp>
      <p:cxnSp>
        <p:nvCxnSpPr>
          <p:cNvPr id="22" name="Straight Connector 21"/>
          <p:cNvCxnSpPr/>
          <p:nvPr/>
        </p:nvCxnSpPr>
        <p:spPr>
          <a:xfrm rot="5400000" flipH="1" flipV="1">
            <a:off x="5862119" y="3779823"/>
            <a:ext cx="353085" cy="0"/>
          </a:xfrm>
          <a:prstGeom prst="line">
            <a:avLst/>
          </a:prstGeom>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4572001" y="3449370"/>
            <a:ext cx="980718" cy="523220"/>
          </a:xfrm>
          <a:prstGeom prst="rect">
            <a:avLst/>
          </a:prstGeom>
          <a:noFill/>
        </p:spPr>
        <p:txBody>
          <a:bodyPr wrap="none" rtlCol="0">
            <a:spAutoFit/>
          </a:bodyPr>
          <a:lstStyle/>
          <a:p>
            <a:r>
              <a:rPr lang="en-US" sz="2800" dirty="0" smtClean="0"/>
              <a:t>Index</a:t>
            </a:r>
            <a:endParaRPr lang="en-US" sz="2800" dirty="0"/>
          </a:p>
        </p:txBody>
      </p:sp>
      <p:sp>
        <p:nvSpPr>
          <p:cNvPr id="24" name="TextBox 23"/>
          <p:cNvSpPr txBox="1"/>
          <p:nvPr/>
        </p:nvSpPr>
        <p:spPr>
          <a:xfrm>
            <a:off x="6292159" y="3467478"/>
            <a:ext cx="1484768" cy="523220"/>
          </a:xfrm>
          <a:prstGeom prst="rect">
            <a:avLst/>
          </a:prstGeom>
          <a:noFill/>
        </p:spPr>
        <p:txBody>
          <a:bodyPr wrap="square" rtlCol="0">
            <a:spAutoFit/>
          </a:bodyPr>
          <a:lstStyle/>
          <a:p>
            <a:r>
              <a:rPr lang="en-US" sz="2800" dirty="0" smtClean="0"/>
              <a:t>Offset</a:t>
            </a:r>
            <a:endParaRPr lang="en-US" sz="2800" dirty="0"/>
          </a:p>
        </p:txBody>
      </p:sp>
    </p:spTree>
    <p:extLst>
      <p:ext uri="{BB962C8B-B14F-4D97-AF65-F5344CB8AC3E}">
        <p14:creationId xmlns:p14="http://schemas.microsoft.com/office/powerpoint/2010/main" val="259697253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dirty="0" smtClean="0">
                <a:ea typeface="ＭＳ Ｐゴシック" pitchFamily="34" charset="-128"/>
              </a:rPr>
              <a:t>TIO: Breakdown- Summary</a:t>
            </a:r>
          </a:p>
        </p:txBody>
      </p:sp>
      <p:sp>
        <p:nvSpPr>
          <p:cNvPr id="54275" name="Rectangle 3"/>
          <p:cNvSpPr>
            <a:spLocks noGrp="1" noChangeArrowheads="1"/>
          </p:cNvSpPr>
          <p:nvPr>
            <p:ph type="body" idx="1"/>
          </p:nvPr>
        </p:nvSpPr>
        <p:spPr>
          <a:xfrm>
            <a:off x="649585" y="1522823"/>
            <a:ext cx="7848600" cy="4977566"/>
          </a:xfrm>
        </p:spPr>
        <p:txBody>
          <a:bodyPr>
            <a:normAutofit fontScale="85000" lnSpcReduction="20000"/>
          </a:bodyPr>
          <a:lstStyle/>
          <a:p>
            <a:r>
              <a:rPr lang="en-US" sz="2800" dirty="0" smtClean="0">
                <a:ea typeface="ＭＳ Ｐゴシック" pitchFamily="34" charset="-128"/>
              </a:rPr>
              <a:t>All fields are read as unsigned integers.</a:t>
            </a:r>
          </a:p>
          <a:p>
            <a:r>
              <a:rPr lang="en-US" sz="2800" dirty="0" smtClean="0">
                <a:solidFill>
                  <a:schemeClr val="accent1"/>
                </a:solidFill>
                <a:ea typeface="ＭＳ Ｐゴシック" pitchFamily="34" charset="-128"/>
              </a:rPr>
              <a:t>Index</a:t>
            </a:r>
          </a:p>
          <a:p>
            <a:pPr lvl="1"/>
            <a:r>
              <a:rPr lang="en-US" dirty="0" smtClean="0">
                <a:ea typeface="ＭＳ Ｐゴシック" pitchFamily="34" charset="-128"/>
              </a:rPr>
              <a:t>specifies the cache index (which “row”/block of the cache we should look in)</a:t>
            </a:r>
          </a:p>
          <a:p>
            <a:pPr lvl="1"/>
            <a:r>
              <a:rPr lang="en-US" dirty="0" smtClean="0">
                <a:ea typeface="ＭＳ Ｐゴシック" pitchFamily="34" charset="-128"/>
              </a:rPr>
              <a:t>I bits &lt;=&gt; 2</a:t>
            </a:r>
            <a:r>
              <a:rPr lang="en-US" baseline="30000" dirty="0" smtClean="0">
                <a:ea typeface="ＭＳ Ｐゴシック" pitchFamily="34" charset="-128"/>
              </a:rPr>
              <a:t>I</a:t>
            </a:r>
            <a:r>
              <a:rPr lang="en-US" dirty="0" smtClean="0">
                <a:ea typeface="ＭＳ Ｐゴシック" pitchFamily="34" charset="-128"/>
              </a:rPr>
              <a:t> blocks in cache</a:t>
            </a:r>
          </a:p>
          <a:p>
            <a:r>
              <a:rPr lang="en-US" sz="2800" dirty="0" smtClean="0">
                <a:solidFill>
                  <a:srgbClr val="800080"/>
                </a:solidFill>
                <a:ea typeface="ＭＳ Ｐゴシック" pitchFamily="34" charset="-128"/>
              </a:rPr>
              <a:t>Offset</a:t>
            </a:r>
          </a:p>
          <a:p>
            <a:pPr lvl="1"/>
            <a:r>
              <a:rPr lang="en-US" dirty="0" smtClean="0">
                <a:ea typeface="ＭＳ Ｐゴシック" pitchFamily="34" charset="-128"/>
              </a:rPr>
              <a:t>once we’ve found correct block, specifies which byte within the block we want (which “column” in the cache)</a:t>
            </a:r>
          </a:p>
          <a:p>
            <a:pPr lvl="1"/>
            <a:r>
              <a:rPr lang="en-US" dirty="0" smtClean="0">
                <a:ea typeface="ＭＳ Ｐゴシック" pitchFamily="34" charset="-128"/>
              </a:rPr>
              <a:t>O bits &lt;=&gt; 2</a:t>
            </a:r>
            <a:r>
              <a:rPr lang="en-US" baseline="30000" dirty="0" smtClean="0">
                <a:ea typeface="ＭＳ Ｐゴシック" pitchFamily="34" charset="-128"/>
              </a:rPr>
              <a:t>O</a:t>
            </a:r>
            <a:r>
              <a:rPr lang="en-US" dirty="0" smtClean="0">
                <a:ea typeface="ＭＳ Ｐゴシック" pitchFamily="34" charset="-128"/>
              </a:rPr>
              <a:t> bytes per block</a:t>
            </a:r>
          </a:p>
          <a:p>
            <a:r>
              <a:rPr lang="en-US" sz="2800" dirty="0" smtClean="0">
                <a:solidFill>
                  <a:schemeClr val="accent2"/>
                </a:solidFill>
                <a:latin typeface="Helvetica (Body)" charset="0"/>
                <a:ea typeface="ＭＳ Ｐゴシック" pitchFamily="34" charset="-128"/>
              </a:rPr>
              <a:t>Tag</a:t>
            </a:r>
          </a:p>
          <a:p>
            <a:pPr lvl="1"/>
            <a:r>
              <a:rPr lang="en-US" dirty="0" smtClean="0">
                <a:ea typeface="ＭＳ Ｐゴシック" pitchFamily="34" charset="-128"/>
              </a:rPr>
              <a:t>the remaining bits after offset and index are determined; these are used to distinguish between all the memory addresses that map to a given location</a:t>
            </a:r>
          </a:p>
        </p:txBody>
      </p:sp>
    </p:spTree>
    <p:extLst>
      <p:ext uri="{BB962C8B-B14F-4D97-AF65-F5344CB8AC3E}">
        <p14:creationId xmlns:p14="http://schemas.microsoft.com/office/powerpoint/2010/main" val="121902839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4610" name="Rectangle 2"/>
          <p:cNvSpPr>
            <a:spLocks noChangeArrowheads="1"/>
          </p:cNvSpPr>
          <p:nvPr/>
        </p:nvSpPr>
        <p:spPr bwMode="auto">
          <a:xfrm>
            <a:off x="225425" y="312738"/>
            <a:ext cx="3168650" cy="477837"/>
          </a:xfrm>
          <a:prstGeom prst="rect">
            <a:avLst/>
          </a:prstGeom>
          <a:noFill/>
          <a:ln w="12700">
            <a:noFill/>
            <a:miter lim="800000"/>
            <a:headEnd/>
            <a:tailEnd/>
          </a:ln>
          <a:effectLst/>
        </p:spPr>
        <p:txBody>
          <a:bodyPr wrap="none" anchor="ctr"/>
          <a:lstStyle/>
          <a:p>
            <a:endParaRPr lang="en-US"/>
          </a:p>
        </p:txBody>
      </p:sp>
      <p:sp>
        <p:nvSpPr>
          <p:cNvPr id="1604611" name="Rectangle 3"/>
          <p:cNvSpPr>
            <a:spLocks noGrp="1" noChangeArrowheads="1"/>
          </p:cNvSpPr>
          <p:nvPr>
            <p:ph type="body" idx="1"/>
          </p:nvPr>
        </p:nvSpPr>
        <p:spPr>
          <a:xfrm>
            <a:off x="457200" y="1151459"/>
            <a:ext cx="8077200" cy="680699"/>
          </a:xfrm>
          <a:noFill/>
          <a:ln/>
        </p:spPr>
        <p:txBody>
          <a:bodyPr lIns="90488" tIns="44450" rIns="90488" bIns="44450">
            <a:normAutofit fontScale="85000" lnSpcReduction="10000"/>
          </a:bodyPr>
          <a:lstStyle/>
          <a:p>
            <a:pPr marL="0" indent="0">
              <a:lnSpc>
                <a:spcPct val="80000"/>
              </a:lnSpc>
              <a:buNone/>
            </a:pPr>
            <a:r>
              <a:rPr lang="en-US" dirty="0"/>
              <a:t>One </a:t>
            </a:r>
            <a:r>
              <a:rPr lang="en-US" dirty="0" smtClean="0"/>
              <a:t>word (4 Byte) blocks, </a:t>
            </a:r>
            <a:r>
              <a:rPr lang="en-US" dirty="0"/>
              <a:t>cache size = 1K </a:t>
            </a:r>
            <a:r>
              <a:rPr lang="en-US" dirty="0" smtClean="0"/>
              <a:t>words (or 4KB)</a:t>
            </a:r>
            <a:r>
              <a:rPr lang="en-US" dirty="0"/>
              <a:t/>
            </a:r>
            <a:br>
              <a:rPr lang="en-US" dirty="0"/>
            </a:br>
            <a:endParaRPr lang="en-US" i="1" dirty="0">
              <a:solidFill>
                <a:schemeClr val="accent1"/>
              </a:solidFill>
            </a:endParaRPr>
          </a:p>
        </p:txBody>
      </p:sp>
      <p:sp>
        <p:nvSpPr>
          <p:cNvPr id="1604612" name="Rectangle 4"/>
          <p:cNvSpPr>
            <a:spLocks noGrp="1" noChangeArrowheads="1"/>
          </p:cNvSpPr>
          <p:nvPr>
            <p:ph type="title"/>
          </p:nvPr>
        </p:nvSpPr>
        <p:spPr>
          <a:xfrm>
            <a:off x="495300" y="58738"/>
            <a:ext cx="8229600" cy="931862"/>
          </a:xfrm>
          <a:noFill/>
          <a:ln/>
        </p:spPr>
        <p:txBody>
          <a:bodyPr lIns="90488" tIns="44450" rIns="90488" bIns="44450" anchor="ctr">
            <a:normAutofit/>
          </a:bodyPr>
          <a:lstStyle/>
          <a:p>
            <a:r>
              <a:rPr lang="en-US" dirty="0" smtClean="0"/>
              <a:t>Direct </a:t>
            </a:r>
            <a:r>
              <a:rPr lang="en-US" dirty="0"/>
              <a:t>Mapped Cache Example</a:t>
            </a:r>
          </a:p>
        </p:txBody>
      </p:sp>
      <p:grpSp>
        <p:nvGrpSpPr>
          <p:cNvPr id="2" name="Group 11"/>
          <p:cNvGrpSpPr>
            <a:grpSpLocks/>
          </p:cNvGrpSpPr>
          <p:nvPr/>
        </p:nvGrpSpPr>
        <p:grpSpPr bwMode="auto">
          <a:xfrm>
            <a:off x="1676400" y="2080678"/>
            <a:ext cx="3028952" cy="3408363"/>
            <a:chOff x="1056" y="1183"/>
            <a:chExt cx="1908" cy="2147"/>
          </a:xfrm>
        </p:grpSpPr>
        <p:sp>
          <p:nvSpPr>
            <p:cNvPr id="1604620" name="Freeform 12"/>
            <p:cNvSpPr>
              <a:spLocks/>
            </p:cNvSpPr>
            <p:nvPr/>
          </p:nvSpPr>
          <p:spPr bwMode="auto">
            <a:xfrm>
              <a:off x="2430" y="3165"/>
              <a:ext cx="249" cy="165"/>
            </a:xfrm>
            <a:custGeom>
              <a:avLst/>
              <a:gdLst/>
              <a:ahLst/>
              <a:cxnLst>
                <a:cxn ang="0">
                  <a:pos x="125" y="162"/>
                </a:cxn>
                <a:cxn ang="0">
                  <a:pos x="145" y="162"/>
                </a:cxn>
                <a:cxn ang="0">
                  <a:pos x="165" y="160"/>
                </a:cxn>
                <a:cxn ang="0">
                  <a:pos x="182" y="154"/>
                </a:cxn>
                <a:cxn ang="0">
                  <a:pos x="199" y="147"/>
                </a:cxn>
                <a:cxn ang="0">
                  <a:pos x="216" y="140"/>
                </a:cxn>
                <a:cxn ang="0">
                  <a:pos x="226" y="130"/>
                </a:cxn>
                <a:cxn ang="0">
                  <a:pos x="236" y="121"/>
                </a:cxn>
                <a:cxn ang="0">
                  <a:pos x="246" y="108"/>
                </a:cxn>
                <a:cxn ang="0">
                  <a:pos x="249" y="94"/>
                </a:cxn>
                <a:cxn ang="0">
                  <a:pos x="249" y="81"/>
                </a:cxn>
                <a:cxn ang="0">
                  <a:pos x="249" y="68"/>
                </a:cxn>
                <a:cxn ang="0">
                  <a:pos x="246" y="57"/>
                </a:cxn>
                <a:cxn ang="0">
                  <a:pos x="236" y="44"/>
                </a:cxn>
                <a:cxn ang="0">
                  <a:pos x="226" y="35"/>
                </a:cxn>
                <a:cxn ang="0">
                  <a:pos x="216" y="24"/>
                </a:cxn>
                <a:cxn ang="0">
                  <a:pos x="199" y="15"/>
                </a:cxn>
                <a:cxn ang="0">
                  <a:pos x="182" y="9"/>
                </a:cxn>
                <a:cxn ang="0">
                  <a:pos x="165" y="4"/>
                </a:cxn>
                <a:cxn ang="0">
                  <a:pos x="145" y="2"/>
                </a:cxn>
                <a:cxn ang="0">
                  <a:pos x="125" y="0"/>
                </a:cxn>
                <a:cxn ang="0">
                  <a:pos x="105" y="2"/>
                </a:cxn>
                <a:cxn ang="0">
                  <a:pos x="88" y="4"/>
                </a:cxn>
                <a:cxn ang="0">
                  <a:pos x="68" y="9"/>
                </a:cxn>
                <a:cxn ang="0">
                  <a:pos x="51" y="15"/>
                </a:cxn>
                <a:cxn ang="0">
                  <a:pos x="37" y="24"/>
                </a:cxn>
                <a:cxn ang="0">
                  <a:pos x="24" y="35"/>
                </a:cxn>
                <a:cxn ang="0">
                  <a:pos x="14" y="44"/>
                </a:cxn>
                <a:cxn ang="0">
                  <a:pos x="7" y="57"/>
                </a:cxn>
                <a:cxn ang="0">
                  <a:pos x="4" y="68"/>
                </a:cxn>
                <a:cxn ang="0">
                  <a:pos x="0" y="81"/>
                </a:cxn>
                <a:cxn ang="0">
                  <a:pos x="4" y="94"/>
                </a:cxn>
                <a:cxn ang="0">
                  <a:pos x="7" y="108"/>
                </a:cxn>
                <a:cxn ang="0">
                  <a:pos x="14" y="121"/>
                </a:cxn>
                <a:cxn ang="0">
                  <a:pos x="24" y="130"/>
                </a:cxn>
                <a:cxn ang="0">
                  <a:pos x="37" y="140"/>
                </a:cxn>
                <a:cxn ang="0">
                  <a:pos x="51" y="147"/>
                </a:cxn>
                <a:cxn ang="0">
                  <a:pos x="68" y="154"/>
                </a:cxn>
                <a:cxn ang="0">
                  <a:pos x="88" y="160"/>
                </a:cxn>
                <a:cxn ang="0">
                  <a:pos x="105" y="162"/>
                </a:cxn>
                <a:cxn ang="0">
                  <a:pos x="125" y="165"/>
                </a:cxn>
                <a:cxn ang="0">
                  <a:pos x="125" y="165"/>
                </a:cxn>
              </a:cxnLst>
              <a:rect l="0" t="0" r="r" b="b"/>
              <a:pathLst>
                <a:path w="249" h="165">
                  <a:moveTo>
                    <a:pt x="125" y="162"/>
                  </a:moveTo>
                  <a:lnTo>
                    <a:pt x="145" y="162"/>
                  </a:lnTo>
                  <a:lnTo>
                    <a:pt x="165" y="160"/>
                  </a:lnTo>
                  <a:lnTo>
                    <a:pt x="182" y="154"/>
                  </a:lnTo>
                  <a:lnTo>
                    <a:pt x="199" y="147"/>
                  </a:lnTo>
                  <a:lnTo>
                    <a:pt x="216" y="140"/>
                  </a:lnTo>
                  <a:lnTo>
                    <a:pt x="226" y="130"/>
                  </a:lnTo>
                  <a:lnTo>
                    <a:pt x="236" y="121"/>
                  </a:lnTo>
                  <a:lnTo>
                    <a:pt x="246" y="108"/>
                  </a:lnTo>
                  <a:lnTo>
                    <a:pt x="249" y="94"/>
                  </a:lnTo>
                  <a:lnTo>
                    <a:pt x="249" y="81"/>
                  </a:lnTo>
                  <a:lnTo>
                    <a:pt x="249" y="68"/>
                  </a:lnTo>
                  <a:lnTo>
                    <a:pt x="246" y="57"/>
                  </a:lnTo>
                  <a:lnTo>
                    <a:pt x="236" y="44"/>
                  </a:lnTo>
                  <a:lnTo>
                    <a:pt x="226" y="35"/>
                  </a:lnTo>
                  <a:lnTo>
                    <a:pt x="216" y="24"/>
                  </a:lnTo>
                  <a:lnTo>
                    <a:pt x="199" y="15"/>
                  </a:lnTo>
                  <a:lnTo>
                    <a:pt x="182" y="9"/>
                  </a:lnTo>
                  <a:lnTo>
                    <a:pt x="165" y="4"/>
                  </a:lnTo>
                  <a:lnTo>
                    <a:pt x="145" y="2"/>
                  </a:lnTo>
                  <a:lnTo>
                    <a:pt x="125" y="0"/>
                  </a:lnTo>
                  <a:lnTo>
                    <a:pt x="105" y="2"/>
                  </a:lnTo>
                  <a:lnTo>
                    <a:pt x="88" y="4"/>
                  </a:lnTo>
                  <a:lnTo>
                    <a:pt x="68" y="9"/>
                  </a:lnTo>
                  <a:lnTo>
                    <a:pt x="51" y="15"/>
                  </a:lnTo>
                  <a:lnTo>
                    <a:pt x="37" y="24"/>
                  </a:lnTo>
                  <a:lnTo>
                    <a:pt x="24" y="35"/>
                  </a:lnTo>
                  <a:lnTo>
                    <a:pt x="14" y="44"/>
                  </a:lnTo>
                  <a:lnTo>
                    <a:pt x="7" y="57"/>
                  </a:lnTo>
                  <a:lnTo>
                    <a:pt x="4" y="68"/>
                  </a:lnTo>
                  <a:lnTo>
                    <a:pt x="0" y="81"/>
                  </a:lnTo>
                  <a:lnTo>
                    <a:pt x="4" y="94"/>
                  </a:lnTo>
                  <a:lnTo>
                    <a:pt x="7" y="108"/>
                  </a:lnTo>
                  <a:lnTo>
                    <a:pt x="14" y="121"/>
                  </a:lnTo>
                  <a:lnTo>
                    <a:pt x="24" y="130"/>
                  </a:lnTo>
                  <a:lnTo>
                    <a:pt x="37" y="140"/>
                  </a:lnTo>
                  <a:lnTo>
                    <a:pt x="51" y="147"/>
                  </a:lnTo>
                  <a:lnTo>
                    <a:pt x="68" y="154"/>
                  </a:lnTo>
                  <a:lnTo>
                    <a:pt x="88" y="160"/>
                  </a:lnTo>
                  <a:lnTo>
                    <a:pt x="105" y="162"/>
                  </a:lnTo>
                  <a:lnTo>
                    <a:pt x="125" y="165"/>
                  </a:lnTo>
                  <a:lnTo>
                    <a:pt x="125" y="165"/>
                  </a:lnTo>
                </a:path>
              </a:pathLst>
            </a:custGeom>
            <a:noFill/>
            <a:ln w="20638">
              <a:solidFill>
                <a:srgbClr val="000000"/>
              </a:solidFill>
              <a:prstDash val="solid"/>
              <a:round/>
              <a:headEnd/>
              <a:tailEnd/>
            </a:ln>
          </p:spPr>
          <p:txBody>
            <a:bodyPr/>
            <a:lstStyle/>
            <a:p>
              <a:endParaRPr lang="en-US"/>
            </a:p>
          </p:txBody>
        </p:sp>
        <p:sp>
          <p:nvSpPr>
            <p:cNvPr id="1604621" name="Freeform 13"/>
            <p:cNvSpPr>
              <a:spLocks noEditPoints="1"/>
            </p:cNvSpPr>
            <p:nvPr/>
          </p:nvSpPr>
          <p:spPr bwMode="auto">
            <a:xfrm>
              <a:off x="2518" y="3237"/>
              <a:ext cx="74" cy="25"/>
            </a:xfrm>
            <a:custGeom>
              <a:avLst/>
              <a:gdLst/>
              <a:ahLst/>
              <a:cxnLst>
                <a:cxn ang="0">
                  <a:pos x="0" y="0"/>
                </a:cxn>
                <a:cxn ang="0">
                  <a:pos x="74" y="0"/>
                </a:cxn>
                <a:cxn ang="0">
                  <a:pos x="74" y="7"/>
                </a:cxn>
                <a:cxn ang="0">
                  <a:pos x="3" y="7"/>
                </a:cxn>
                <a:cxn ang="0">
                  <a:pos x="3" y="0"/>
                </a:cxn>
                <a:cxn ang="0">
                  <a:pos x="3" y="0"/>
                </a:cxn>
                <a:cxn ang="0">
                  <a:pos x="0" y="0"/>
                </a:cxn>
                <a:cxn ang="0">
                  <a:pos x="3" y="18"/>
                </a:cxn>
                <a:cxn ang="0">
                  <a:pos x="74" y="18"/>
                </a:cxn>
                <a:cxn ang="0">
                  <a:pos x="74" y="25"/>
                </a:cxn>
                <a:cxn ang="0">
                  <a:pos x="3" y="25"/>
                </a:cxn>
                <a:cxn ang="0">
                  <a:pos x="3" y="18"/>
                </a:cxn>
                <a:cxn ang="0">
                  <a:pos x="3" y="18"/>
                </a:cxn>
              </a:cxnLst>
              <a:rect l="0" t="0" r="r" b="b"/>
              <a:pathLst>
                <a:path w="74" h="25">
                  <a:moveTo>
                    <a:pt x="0" y="0"/>
                  </a:moveTo>
                  <a:lnTo>
                    <a:pt x="74" y="0"/>
                  </a:lnTo>
                  <a:lnTo>
                    <a:pt x="74" y="7"/>
                  </a:lnTo>
                  <a:lnTo>
                    <a:pt x="3" y="7"/>
                  </a:lnTo>
                  <a:lnTo>
                    <a:pt x="3" y="0"/>
                  </a:lnTo>
                  <a:lnTo>
                    <a:pt x="3" y="0"/>
                  </a:lnTo>
                  <a:lnTo>
                    <a:pt x="0" y="0"/>
                  </a:lnTo>
                  <a:close/>
                  <a:moveTo>
                    <a:pt x="3" y="18"/>
                  </a:moveTo>
                  <a:lnTo>
                    <a:pt x="74" y="18"/>
                  </a:lnTo>
                  <a:lnTo>
                    <a:pt x="74" y="25"/>
                  </a:lnTo>
                  <a:lnTo>
                    <a:pt x="3" y="25"/>
                  </a:lnTo>
                  <a:lnTo>
                    <a:pt x="3" y="18"/>
                  </a:lnTo>
                  <a:lnTo>
                    <a:pt x="3" y="18"/>
                  </a:lnTo>
                  <a:close/>
                </a:path>
              </a:pathLst>
            </a:custGeom>
            <a:solidFill>
              <a:srgbClr val="000000"/>
            </a:solidFill>
            <a:ln w="9525">
              <a:noFill/>
              <a:round/>
              <a:headEnd/>
              <a:tailEnd/>
            </a:ln>
          </p:spPr>
          <p:txBody>
            <a:bodyPr/>
            <a:lstStyle/>
            <a:p>
              <a:endParaRPr lang="en-US"/>
            </a:p>
          </p:txBody>
        </p:sp>
        <p:grpSp>
          <p:nvGrpSpPr>
            <p:cNvPr id="3" name="Group 14"/>
            <p:cNvGrpSpPr>
              <a:grpSpLocks/>
            </p:cNvGrpSpPr>
            <p:nvPr/>
          </p:nvGrpSpPr>
          <p:grpSpPr bwMode="auto">
            <a:xfrm>
              <a:off x="1056" y="1183"/>
              <a:ext cx="1908" cy="2070"/>
              <a:chOff x="1056" y="1183"/>
              <a:chExt cx="1908" cy="2070"/>
            </a:xfrm>
          </p:grpSpPr>
          <p:sp>
            <p:nvSpPr>
              <p:cNvPr id="1604623" name="Text Box 15"/>
              <p:cNvSpPr txBox="1">
                <a:spLocks noChangeArrowheads="1"/>
              </p:cNvSpPr>
              <p:nvPr/>
            </p:nvSpPr>
            <p:spPr bwMode="auto">
              <a:xfrm>
                <a:off x="2704" y="1200"/>
                <a:ext cx="260" cy="213"/>
              </a:xfrm>
              <a:prstGeom prst="rect">
                <a:avLst/>
              </a:prstGeom>
              <a:noFill/>
              <a:ln w="12700">
                <a:noFill/>
                <a:miter lim="800000"/>
                <a:headEnd/>
                <a:tailEnd/>
              </a:ln>
              <a:effectLst/>
            </p:spPr>
            <p:txBody>
              <a:bodyPr wrap="none">
                <a:spAutoFit/>
              </a:bodyPr>
              <a:lstStyle/>
              <a:p>
                <a:r>
                  <a:rPr lang="en-US" sz="1600" dirty="0">
                    <a:solidFill>
                      <a:schemeClr val="tx1"/>
                    </a:solidFill>
                  </a:rPr>
                  <a:t>20</a:t>
                </a:r>
              </a:p>
            </p:txBody>
          </p:sp>
          <p:grpSp>
            <p:nvGrpSpPr>
              <p:cNvPr id="4" name="Group 16"/>
              <p:cNvGrpSpPr>
                <a:grpSpLocks/>
              </p:cNvGrpSpPr>
              <p:nvPr/>
            </p:nvGrpSpPr>
            <p:grpSpPr bwMode="auto">
              <a:xfrm>
                <a:off x="1056" y="1183"/>
                <a:ext cx="1681" cy="2070"/>
                <a:chOff x="1056" y="1183"/>
                <a:chExt cx="1681" cy="2070"/>
              </a:xfrm>
            </p:grpSpPr>
            <p:sp>
              <p:nvSpPr>
                <p:cNvPr id="1604625" name="Line 17"/>
                <p:cNvSpPr>
                  <a:spLocks noChangeShapeType="1"/>
                </p:cNvSpPr>
                <p:nvPr/>
              </p:nvSpPr>
              <p:spPr bwMode="auto">
                <a:xfrm>
                  <a:off x="2592" y="1296"/>
                  <a:ext cx="145" cy="55"/>
                </a:xfrm>
                <a:prstGeom prst="line">
                  <a:avLst/>
                </a:prstGeom>
                <a:noFill/>
                <a:ln w="20638">
                  <a:solidFill>
                    <a:srgbClr val="000000"/>
                  </a:solidFill>
                  <a:round/>
                  <a:headEnd/>
                  <a:tailEnd/>
                </a:ln>
              </p:spPr>
              <p:txBody>
                <a:bodyPr/>
                <a:lstStyle/>
                <a:p>
                  <a:endParaRPr lang="en-US"/>
                </a:p>
              </p:txBody>
            </p:sp>
            <p:sp>
              <p:nvSpPr>
                <p:cNvPr id="1604626" name="Freeform 18"/>
                <p:cNvSpPr>
                  <a:spLocks/>
                </p:cNvSpPr>
                <p:nvPr/>
              </p:nvSpPr>
              <p:spPr bwMode="auto">
                <a:xfrm>
                  <a:off x="1056" y="1200"/>
                  <a:ext cx="1620" cy="2053"/>
                </a:xfrm>
                <a:custGeom>
                  <a:avLst/>
                  <a:gdLst/>
                  <a:ahLst/>
                  <a:cxnLst>
                    <a:cxn ang="0">
                      <a:pos x="1540" y="0"/>
                    </a:cxn>
                    <a:cxn ang="0">
                      <a:pos x="1544" y="220"/>
                    </a:cxn>
                    <a:cxn ang="0">
                      <a:pos x="0" y="220"/>
                    </a:cxn>
                    <a:cxn ang="0">
                      <a:pos x="0" y="2040"/>
                    </a:cxn>
                    <a:cxn ang="0">
                      <a:pos x="1328" y="2040"/>
                    </a:cxn>
                  </a:cxnLst>
                  <a:rect l="0" t="0" r="r" b="b"/>
                  <a:pathLst>
                    <a:path w="1544" h="2040">
                      <a:moveTo>
                        <a:pt x="1540" y="0"/>
                      </a:moveTo>
                      <a:lnTo>
                        <a:pt x="1544" y="220"/>
                      </a:lnTo>
                      <a:lnTo>
                        <a:pt x="0" y="220"/>
                      </a:lnTo>
                      <a:lnTo>
                        <a:pt x="0" y="2040"/>
                      </a:lnTo>
                      <a:lnTo>
                        <a:pt x="1328" y="2040"/>
                      </a:lnTo>
                    </a:path>
                  </a:pathLst>
                </a:custGeom>
                <a:noFill/>
                <a:ln w="38100">
                  <a:solidFill>
                    <a:srgbClr val="000000"/>
                  </a:solidFill>
                  <a:prstDash val="solid"/>
                  <a:round/>
                  <a:headEnd type="none" w="med" len="med"/>
                  <a:tailEnd type="triangle" w="med" len="med"/>
                </a:ln>
              </p:spPr>
              <p:txBody>
                <a:bodyPr/>
                <a:lstStyle/>
                <a:p>
                  <a:endParaRPr lang="en-US"/>
                </a:p>
              </p:txBody>
            </p:sp>
            <p:sp>
              <p:nvSpPr>
                <p:cNvPr id="1604627" name="Text Box 19"/>
                <p:cNvSpPr txBox="1">
                  <a:spLocks noChangeArrowheads="1"/>
                </p:cNvSpPr>
                <p:nvPr/>
              </p:nvSpPr>
              <p:spPr bwMode="auto">
                <a:xfrm>
                  <a:off x="1632" y="1183"/>
                  <a:ext cx="336" cy="212"/>
                </a:xfrm>
                <a:prstGeom prst="rect">
                  <a:avLst/>
                </a:prstGeom>
                <a:noFill/>
                <a:ln w="12700">
                  <a:noFill/>
                  <a:miter lim="800000"/>
                  <a:headEnd/>
                  <a:tailEnd/>
                </a:ln>
                <a:effectLst/>
              </p:spPr>
              <p:txBody>
                <a:bodyPr wrap="none">
                  <a:spAutoFit/>
                </a:bodyPr>
                <a:lstStyle/>
                <a:p>
                  <a:r>
                    <a:rPr lang="en-US" sz="1600">
                      <a:solidFill>
                        <a:schemeClr val="tx1"/>
                      </a:solidFill>
                    </a:rPr>
                    <a:t>Tag</a:t>
                  </a:r>
                </a:p>
              </p:txBody>
            </p:sp>
          </p:grpSp>
        </p:grpSp>
      </p:grpSp>
      <p:grpSp>
        <p:nvGrpSpPr>
          <p:cNvPr id="5" name="Group 20"/>
          <p:cNvGrpSpPr>
            <a:grpSpLocks/>
          </p:cNvGrpSpPr>
          <p:nvPr/>
        </p:nvGrpSpPr>
        <p:grpSpPr bwMode="auto">
          <a:xfrm>
            <a:off x="2027238" y="2107666"/>
            <a:ext cx="3756023" cy="1820862"/>
            <a:chOff x="1277" y="1200"/>
            <a:chExt cx="2366" cy="1147"/>
          </a:xfrm>
        </p:grpSpPr>
        <p:sp>
          <p:nvSpPr>
            <p:cNvPr id="1604629" name="Line 21"/>
            <p:cNvSpPr>
              <a:spLocks noChangeShapeType="1"/>
            </p:cNvSpPr>
            <p:nvPr/>
          </p:nvSpPr>
          <p:spPr bwMode="auto">
            <a:xfrm>
              <a:off x="3282" y="1291"/>
              <a:ext cx="148" cy="57"/>
            </a:xfrm>
            <a:prstGeom prst="line">
              <a:avLst/>
            </a:prstGeom>
            <a:noFill/>
            <a:ln w="20638">
              <a:solidFill>
                <a:srgbClr val="000000"/>
              </a:solidFill>
              <a:round/>
              <a:headEnd/>
              <a:tailEnd/>
            </a:ln>
          </p:spPr>
          <p:txBody>
            <a:bodyPr/>
            <a:lstStyle/>
            <a:p>
              <a:endParaRPr lang="en-US"/>
            </a:p>
          </p:txBody>
        </p:sp>
        <p:sp>
          <p:nvSpPr>
            <p:cNvPr id="1604630" name="Freeform 22"/>
            <p:cNvSpPr>
              <a:spLocks/>
            </p:cNvSpPr>
            <p:nvPr/>
          </p:nvSpPr>
          <p:spPr bwMode="auto">
            <a:xfrm>
              <a:off x="1277" y="1206"/>
              <a:ext cx="2053" cy="1141"/>
            </a:xfrm>
            <a:custGeom>
              <a:avLst/>
              <a:gdLst/>
              <a:ahLst/>
              <a:cxnLst>
                <a:cxn ang="0">
                  <a:pos x="1974" y="0"/>
                </a:cxn>
                <a:cxn ang="0">
                  <a:pos x="1974" y="358"/>
                </a:cxn>
                <a:cxn ang="0">
                  <a:pos x="0" y="358"/>
                </a:cxn>
                <a:cxn ang="0">
                  <a:pos x="0" y="1110"/>
                </a:cxn>
                <a:cxn ang="0">
                  <a:pos x="884" y="1110"/>
                </a:cxn>
              </a:cxnLst>
              <a:rect l="0" t="0" r="r" b="b"/>
              <a:pathLst>
                <a:path w="1974" h="1110">
                  <a:moveTo>
                    <a:pt x="1974" y="0"/>
                  </a:moveTo>
                  <a:lnTo>
                    <a:pt x="1974" y="358"/>
                  </a:lnTo>
                  <a:lnTo>
                    <a:pt x="0" y="358"/>
                  </a:lnTo>
                  <a:lnTo>
                    <a:pt x="0" y="1110"/>
                  </a:lnTo>
                  <a:lnTo>
                    <a:pt x="884" y="1110"/>
                  </a:lnTo>
                </a:path>
              </a:pathLst>
            </a:custGeom>
            <a:noFill/>
            <a:ln w="38100">
              <a:solidFill>
                <a:srgbClr val="000000"/>
              </a:solidFill>
              <a:prstDash val="solid"/>
              <a:round/>
              <a:headEnd type="none" w="med" len="med"/>
              <a:tailEnd type="triangle" w="med" len="med"/>
            </a:ln>
          </p:spPr>
          <p:txBody>
            <a:bodyPr/>
            <a:lstStyle/>
            <a:p>
              <a:endParaRPr lang="en-US"/>
            </a:p>
          </p:txBody>
        </p:sp>
        <p:sp>
          <p:nvSpPr>
            <p:cNvPr id="1604631" name="Text Box 23"/>
            <p:cNvSpPr txBox="1">
              <a:spLocks noChangeArrowheads="1"/>
            </p:cNvSpPr>
            <p:nvPr/>
          </p:nvSpPr>
          <p:spPr bwMode="auto">
            <a:xfrm>
              <a:off x="3383" y="1200"/>
              <a:ext cx="260" cy="213"/>
            </a:xfrm>
            <a:prstGeom prst="rect">
              <a:avLst/>
            </a:prstGeom>
            <a:noFill/>
            <a:ln w="12700">
              <a:noFill/>
              <a:miter lim="800000"/>
              <a:headEnd/>
              <a:tailEnd/>
            </a:ln>
            <a:effectLst/>
          </p:spPr>
          <p:txBody>
            <a:bodyPr wrap="none">
              <a:spAutoFit/>
            </a:bodyPr>
            <a:lstStyle/>
            <a:p>
              <a:r>
                <a:rPr lang="en-US" sz="1600" dirty="0">
                  <a:solidFill>
                    <a:schemeClr val="tx1"/>
                  </a:solidFill>
                </a:rPr>
                <a:t>10</a:t>
              </a:r>
            </a:p>
          </p:txBody>
        </p:sp>
        <p:sp>
          <p:nvSpPr>
            <p:cNvPr id="1604632" name="Text Box 24"/>
            <p:cNvSpPr txBox="1">
              <a:spLocks noChangeArrowheads="1"/>
            </p:cNvSpPr>
            <p:nvPr/>
          </p:nvSpPr>
          <p:spPr bwMode="auto">
            <a:xfrm>
              <a:off x="2754" y="1370"/>
              <a:ext cx="429" cy="212"/>
            </a:xfrm>
            <a:prstGeom prst="rect">
              <a:avLst/>
            </a:prstGeom>
            <a:noFill/>
            <a:ln w="12700">
              <a:noFill/>
              <a:miter lim="800000"/>
              <a:headEnd/>
              <a:tailEnd/>
            </a:ln>
            <a:effectLst/>
          </p:spPr>
          <p:txBody>
            <a:bodyPr wrap="none">
              <a:spAutoFit/>
            </a:bodyPr>
            <a:lstStyle/>
            <a:p>
              <a:r>
                <a:rPr lang="en-US" sz="1600">
                  <a:solidFill>
                    <a:schemeClr val="tx1"/>
                  </a:solidFill>
                </a:rPr>
                <a:t>Index</a:t>
              </a:r>
            </a:p>
          </p:txBody>
        </p:sp>
      </p:grpSp>
      <p:grpSp>
        <p:nvGrpSpPr>
          <p:cNvPr id="6" name="Group 25"/>
          <p:cNvGrpSpPr>
            <a:grpSpLocks/>
          </p:cNvGrpSpPr>
          <p:nvPr/>
        </p:nvGrpSpPr>
        <p:grpSpPr bwMode="auto">
          <a:xfrm>
            <a:off x="2619375" y="2785528"/>
            <a:ext cx="4267200" cy="2135188"/>
            <a:chOff x="1650" y="1627"/>
            <a:chExt cx="2688" cy="1345"/>
          </a:xfrm>
        </p:grpSpPr>
        <p:sp>
          <p:nvSpPr>
            <p:cNvPr id="1604634" name="Freeform 26"/>
            <p:cNvSpPr>
              <a:spLocks/>
            </p:cNvSpPr>
            <p:nvPr/>
          </p:nvSpPr>
          <p:spPr bwMode="auto">
            <a:xfrm>
              <a:off x="2208" y="1824"/>
              <a:ext cx="2130" cy="1103"/>
            </a:xfrm>
            <a:custGeom>
              <a:avLst/>
              <a:gdLst/>
              <a:ahLst/>
              <a:cxnLst>
                <a:cxn ang="0">
                  <a:pos x="1608" y="1101"/>
                </a:cxn>
                <a:cxn ang="0">
                  <a:pos x="1608" y="0"/>
                </a:cxn>
                <a:cxn ang="0">
                  <a:pos x="0" y="0"/>
                </a:cxn>
                <a:cxn ang="0">
                  <a:pos x="0" y="1103"/>
                </a:cxn>
                <a:cxn ang="0">
                  <a:pos x="1608" y="1103"/>
                </a:cxn>
                <a:cxn ang="0">
                  <a:pos x="1608" y="1103"/>
                </a:cxn>
              </a:cxnLst>
              <a:rect l="0" t="0" r="r" b="b"/>
              <a:pathLst>
                <a:path w="1608" h="1103">
                  <a:moveTo>
                    <a:pt x="1608" y="1101"/>
                  </a:moveTo>
                  <a:lnTo>
                    <a:pt x="1608" y="0"/>
                  </a:lnTo>
                  <a:lnTo>
                    <a:pt x="0" y="0"/>
                  </a:lnTo>
                  <a:lnTo>
                    <a:pt x="0" y="1103"/>
                  </a:lnTo>
                  <a:lnTo>
                    <a:pt x="1608" y="1103"/>
                  </a:lnTo>
                  <a:lnTo>
                    <a:pt x="1608" y="1103"/>
                  </a:lnTo>
                </a:path>
              </a:pathLst>
            </a:custGeom>
            <a:noFill/>
            <a:ln w="20638">
              <a:solidFill>
                <a:srgbClr val="000000"/>
              </a:solidFill>
              <a:prstDash val="solid"/>
              <a:round/>
              <a:headEnd/>
              <a:tailEnd/>
            </a:ln>
          </p:spPr>
          <p:txBody>
            <a:bodyPr/>
            <a:lstStyle/>
            <a:p>
              <a:endParaRPr lang="en-US"/>
            </a:p>
          </p:txBody>
        </p:sp>
        <p:sp>
          <p:nvSpPr>
            <p:cNvPr id="1604635" name="Freeform 27"/>
            <p:cNvSpPr>
              <a:spLocks/>
            </p:cNvSpPr>
            <p:nvPr/>
          </p:nvSpPr>
          <p:spPr bwMode="auto">
            <a:xfrm>
              <a:off x="2208" y="2263"/>
              <a:ext cx="2130" cy="110"/>
            </a:xfrm>
            <a:custGeom>
              <a:avLst/>
              <a:gdLst/>
              <a:ahLst/>
              <a:cxnLst>
                <a:cxn ang="0">
                  <a:pos x="1608" y="110"/>
                </a:cxn>
                <a:cxn ang="0">
                  <a:pos x="1608" y="0"/>
                </a:cxn>
                <a:cxn ang="0">
                  <a:pos x="0" y="0"/>
                </a:cxn>
                <a:cxn ang="0">
                  <a:pos x="0" y="110"/>
                </a:cxn>
                <a:cxn ang="0">
                  <a:pos x="1608" y="110"/>
                </a:cxn>
                <a:cxn ang="0">
                  <a:pos x="1608" y="110"/>
                </a:cxn>
              </a:cxnLst>
              <a:rect l="0" t="0" r="r" b="b"/>
              <a:pathLst>
                <a:path w="1608" h="110">
                  <a:moveTo>
                    <a:pt x="1608" y="110"/>
                  </a:moveTo>
                  <a:lnTo>
                    <a:pt x="1608" y="0"/>
                  </a:lnTo>
                  <a:lnTo>
                    <a:pt x="0" y="0"/>
                  </a:lnTo>
                  <a:lnTo>
                    <a:pt x="0" y="110"/>
                  </a:lnTo>
                  <a:lnTo>
                    <a:pt x="1608" y="110"/>
                  </a:lnTo>
                  <a:lnTo>
                    <a:pt x="1608" y="110"/>
                  </a:lnTo>
                  <a:close/>
                </a:path>
              </a:pathLst>
            </a:custGeom>
            <a:solidFill>
              <a:schemeClr val="hlink"/>
            </a:solidFill>
            <a:ln w="9525">
              <a:solidFill>
                <a:schemeClr val="hlink"/>
              </a:solidFill>
              <a:round/>
              <a:headEnd/>
              <a:tailEnd/>
            </a:ln>
          </p:spPr>
          <p:txBody>
            <a:bodyPr/>
            <a:lstStyle/>
            <a:p>
              <a:endParaRPr lang="en-US"/>
            </a:p>
          </p:txBody>
        </p:sp>
        <p:sp>
          <p:nvSpPr>
            <p:cNvPr id="1604636" name="Freeform 28"/>
            <p:cNvSpPr>
              <a:spLocks/>
            </p:cNvSpPr>
            <p:nvPr/>
          </p:nvSpPr>
          <p:spPr bwMode="auto">
            <a:xfrm>
              <a:off x="2208" y="2263"/>
              <a:ext cx="2130" cy="110"/>
            </a:xfrm>
            <a:custGeom>
              <a:avLst/>
              <a:gdLst/>
              <a:ahLst/>
              <a:cxnLst>
                <a:cxn ang="0">
                  <a:pos x="1608" y="110"/>
                </a:cxn>
                <a:cxn ang="0">
                  <a:pos x="1608" y="0"/>
                </a:cxn>
                <a:cxn ang="0">
                  <a:pos x="0" y="0"/>
                </a:cxn>
                <a:cxn ang="0">
                  <a:pos x="0" y="110"/>
                </a:cxn>
                <a:cxn ang="0">
                  <a:pos x="1608" y="110"/>
                </a:cxn>
                <a:cxn ang="0">
                  <a:pos x="1608" y="110"/>
                </a:cxn>
              </a:cxnLst>
              <a:rect l="0" t="0" r="r" b="b"/>
              <a:pathLst>
                <a:path w="1608" h="110">
                  <a:moveTo>
                    <a:pt x="1608" y="110"/>
                  </a:moveTo>
                  <a:lnTo>
                    <a:pt x="1608" y="0"/>
                  </a:lnTo>
                  <a:lnTo>
                    <a:pt x="0" y="0"/>
                  </a:lnTo>
                  <a:lnTo>
                    <a:pt x="0" y="110"/>
                  </a:lnTo>
                  <a:lnTo>
                    <a:pt x="1608" y="110"/>
                  </a:lnTo>
                  <a:lnTo>
                    <a:pt x="1608" y="110"/>
                  </a:lnTo>
                </a:path>
              </a:pathLst>
            </a:custGeom>
            <a:noFill/>
            <a:ln w="20638">
              <a:solidFill>
                <a:srgbClr val="000000"/>
              </a:solidFill>
              <a:prstDash val="solid"/>
              <a:round/>
              <a:headEnd/>
              <a:tailEnd/>
            </a:ln>
          </p:spPr>
          <p:txBody>
            <a:bodyPr/>
            <a:lstStyle/>
            <a:p>
              <a:endParaRPr lang="en-US"/>
            </a:p>
          </p:txBody>
        </p:sp>
        <p:sp>
          <p:nvSpPr>
            <p:cNvPr id="1604637" name="Line 29"/>
            <p:cNvSpPr>
              <a:spLocks noChangeShapeType="1"/>
            </p:cNvSpPr>
            <p:nvPr/>
          </p:nvSpPr>
          <p:spPr bwMode="auto">
            <a:xfrm flipH="1">
              <a:off x="2208" y="1920"/>
              <a:ext cx="2130" cy="2"/>
            </a:xfrm>
            <a:prstGeom prst="line">
              <a:avLst/>
            </a:prstGeom>
            <a:noFill/>
            <a:ln w="20638">
              <a:solidFill>
                <a:srgbClr val="000000"/>
              </a:solidFill>
              <a:round/>
              <a:headEnd/>
              <a:tailEnd/>
            </a:ln>
          </p:spPr>
          <p:txBody>
            <a:bodyPr/>
            <a:lstStyle/>
            <a:p>
              <a:endParaRPr lang="en-US"/>
            </a:p>
          </p:txBody>
        </p:sp>
        <p:sp>
          <p:nvSpPr>
            <p:cNvPr id="1604638" name="Line 30"/>
            <p:cNvSpPr>
              <a:spLocks noChangeShapeType="1"/>
            </p:cNvSpPr>
            <p:nvPr/>
          </p:nvSpPr>
          <p:spPr bwMode="auto">
            <a:xfrm flipH="1">
              <a:off x="2208" y="2044"/>
              <a:ext cx="2130" cy="2"/>
            </a:xfrm>
            <a:prstGeom prst="line">
              <a:avLst/>
            </a:prstGeom>
            <a:noFill/>
            <a:ln w="20638">
              <a:solidFill>
                <a:srgbClr val="000000"/>
              </a:solidFill>
              <a:round/>
              <a:headEnd/>
              <a:tailEnd/>
            </a:ln>
          </p:spPr>
          <p:txBody>
            <a:bodyPr/>
            <a:lstStyle/>
            <a:p>
              <a:endParaRPr lang="en-US"/>
            </a:p>
          </p:txBody>
        </p:sp>
        <p:sp>
          <p:nvSpPr>
            <p:cNvPr id="1604639" name="Line 31"/>
            <p:cNvSpPr>
              <a:spLocks noChangeShapeType="1"/>
            </p:cNvSpPr>
            <p:nvPr/>
          </p:nvSpPr>
          <p:spPr bwMode="auto">
            <a:xfrm flipH="1">
              <a:off x="2208" y="2154"/>
              <a:ext cx="2130" cy="1"/>
            </a:xfrm>
            <a:prstGeom prst="line">
              <a:avLst/>
            </a:prstGeom>
            <a:noFill/>
            <a:ln w="20638">
              <a:solidFill>
                <a:srgbClr val="000000"/>
              </a:solidFill>
              <a:round/>
              <a:headEnd/>
              <a:tailEnd/>
            </a:ln>
          </p:spPr>
          <p:txBody>
            <a:bodyPr/>
            <a:lstStyle/>
            <a:p>
              <a:endParaRPr lang="en-US"/>
            </a:p>
          </p:txBody>
        </p:sp>
        <p:sp>
          <p:nvSpPr>
            <p:cNvPr id="1604640" name="Line 32"/>
            <p:cNvSpPr>
              <a:spLocks noChangeShapeType="1"/>
            </p:cNvSpPr>
            <p:nvPr/>
          </p:nvSpPr>
          <p:spPr bwMode="auto">
            <a:xfrm flipH="1">
              <a:off x="2208" y="2373"/>
              <a:ext cx="2130" cy="1"/>
            </a:xfrm>
            <a:prstGeom prst="line">
              <a:avLst/>
            </a:prstGeom>
            <a:noFill/>
            <a:ln w="20638">
              <a:solidFill>
                <a:srgbClr val="000000"/>
              </a:solidFill>
              <a:round/>
              <a:headEnd/>
              <a:tailEnd/>
            </a:ln>
          </p:spPr>
          <p:txBody>
            <a:bodyPr/>
            <a:lstStyle/>
            <a:p>
              <a:endParaRPr lang="en-US"/>
            </a:p>
          </p:txBody>
        </p:sp>
        <p:sp>
          <p:nvSpPr>
            <p:cNvPr id="1604641" name="Line 33"/>
            <p:cNvSpPr>
              <a:spLocks noChangeShapeType="1"/>
            </p:cNvSpPr>
            <p:nvPr/>
          </p:nvSpPr>
          <p:spPr bwMode="auto">
            <a:xfrm flipH="1">
              <a:off x="2208" y="2483"/>
              <a:ext cx="2130" cy="1"/>
            </a:xfrm>
            <a:prstGeom prst="line">
              <a:avLst/>
            </a:prstGeom>
            <a:noFill/>
            <a:ln w="20638">
              <a:solidFill>
                <a:srgbClr val="000000"/>
              </a:solidFill>
              <a:round/>
              <a:headEnd/>
              <a:tailEnd/>
            </a:ln>
          </p:spPr>
          <p:txBody>
            <a:bodyPr/>
            <a:lstStyle/>
            <a:p>
              <a:endParaRPr lang="en-US"/>
            </a:p>
          </p:txBody>
        </p:sp>
        <p:sp>
          <p:nvSpPr>
            <p:cNvPr id="1604642" name="Line 34"/>
            <p:cNvSpPr>
              <a:spLocks noChangeShapeType="1"/>
            </p:cNvSpPr>
            <p:nvPr/>
          </p:nvSpPr>
          <p:spPr bwMode="auto">
            <a:xfrm flipH="1">
              <a:off x="2208" y="2593"/>
              <a:ext cx="2130" cy="1"/>
            </a:xfrm>
            <a:prstGeom prst="line">
              <a:avLst/>
            </a:prstGeom>
            <a:noFill/>
            <a:ln w="20638">
              <a:solidFill>
                <a:srgbClr val="000000"/>
              </a:solidFill>
              <a:round/>
              <a:headEnd/>
              <a:tailEnd/>
            </a:ln>
          </p:spPr>
          <p:txBody>
            <a:bodyPr/>
            <a:lstStyle/>
            <a:p>
              <a:endParaRPr lang="en-US"/>
            </a:p>
          </p:txBody>
        </p:sp>
        <p:sp>
          <p:nvSpPr>
            <p:cNvPr id="1604643" name="Line 35"/>
            <p:cNvSpPr>
              <a:spLocks noChangeShapeType="1"/>
            </p:cNvSpPr>
            <p:nvPr/>
          </p:nvSpPr>
          <p:spPr bwMode="auto">
            <a:xfrm flipH="1">
              <a:off x="2208" y="2703"/>
              <a:ext cx="2130" cy="1"/>
            </a:xfrm>
            <a:prstGeom prst="line">
              <a:avLst/>
            </a:prstGeom>
            <a:noFill/>
            <a:ln w="20638">
              <a:solidFill>
                <a:srgbClr val="000000"/>
              </a:solidFill>
              <a:round/>
              <a:headEnd/>
              <a:tailEnd/>
            </a:ln>
          </p:spPr>
          <p:txBody>
            <a:bodyPr/>
            <a:lstStyle/>
            <a:p>
              <a:endParaRPr lang="en-US"/>
            </a:p>
          </p:txBody>
        </p:sp>
        <p:sp>
          <p:nvSpPr>
            <p:cNvPr id="1604644" name="Line 36"/>
            <p:cNvSpPr>
              <a:spLocks noChangeShapeType="1"/>
            </p:cNvSpPr>
            <p:nvPr/>
          </p:nvSpPr>
          <p:spPr bwMode="auto">
            <a:xfrm flipH="1">
              <a:off x="2208" y="2813"/>
              <a:ext cx="2130" cy="1"/>
            </a:xfrm>
            <a:prstGeom prst="line">
              <a:avLst/>
            </a:prstGeom>
            <a:noFill/>
            <a:ln w="20638">
              <a:solidFill>
                <a:srgbClr val="000000"/>
              </a:solidFill>
              <a:round/>
              <a:headEnd/>
              <a:tailEnd/>
            </a:ln>
          </p:spPr>
          <p:txBody>
            <a:bodyPr/>
            <a:lstStyle/>
            <a:p>
              <a:endParaRPr lang="en-US"/>
            </a:p>
          </p:txBody>
        </p:sp>
        <p:sp>
          <p:nvSpPr>
            <p:cNvPr id="1604645" name="Line 37"/>
            <p:cNvSpPr>
              <a:spLocks noChangeShapeType="1"/>
            </p:cNvSpPr>
            <p:nvPr/>
          </p:nvSpPr>
          <p:spPr bwMode="auto">
            <a:xfrm>
              <a:off x="2299" y="1830"/>
              <a:ext cx="5" cy="1100"/>
            </a:xfrm>
            <a:prstGeom prst="line">
              <a:avLst/>
            </a:prstGeom>
            <a:noFill/>
            <a:ln w="20638">
              <a:solidFill>
                <a:srgbClr val="000000"/>
              </a:solidFill>
              <a:round/>
              <a:headEnd/>
              <a:tailEnd/>
            </a:ln>
          </p:spPr>
          <p:txBody>
            <a:bodyPr/>
            <a:lstStyle/>
            <a:p>
              <a:endParaRPr lang="en-US"/>
            </a:p>
          </p:txBody>
        </p:sp>
        <p:sp>
          <p:nvSpPr>
            <p:cNvPr id="1604646" name="Line 38"/>
            <p:cNvSpPr>
              <a:spLocks noChangeShapeType="1"/>
            </p:cNvSpPr>
            <p:nvPr/>
          </p:nvSpPr>
          <p:spPr bwMode="auto">
            <a:xfrm>
              <a:off x="3186" y="1819"/>
              <a:ext cx="1" cy="1106"/>
            </a:xfrm>
            <a:prstGeom prst="line">
              <a:avLst/>
            </a:prstGeom>
            <a:noFill/>
            <a:ln w="20638">
              <a:solidFill>
                <a:srgbClr val="000000"/>
              </a:solidFill>
              <a:round/>
              <a:headEnd/>
              <a:tailEnd/>
            </a:ln>
          </p:spPr>
          <p:txBody>
            <a:bodyPr/>
            <a:lstStyle/>
            <a:p>
              <a:endParaRPr lang="en-US"/>
            </a:p>
          </p:txBody>
        </p:sp>
        <p:sp>
          <p:nvSpPr>
            <p:cNvPr id="1604647" name="Text Box 39"/>
            <p:cNvSpPr txBox="1">
              <a:spLocks noChangeArrowheads="1"/>
            </p:cNvSpPr>
            <p:nvPr/>
          </p:nvSpPr>
          <p:spPr bwMode="auto">
            <a:xfrm>
              <a:off x="3522" y="1627"/>
              <a:ext cx="352" cy="192"/>
            </a:xfrm>
            <a:prstGeom prst="rect">
              <a:avLst/>
            </a:prstGeom>
            <a:noFill/>
            <a:ln w="12700">
              <a:noFill/>
              <a:miter lim="800000"/>
              <a:headEnd/>
              <a:tailEnd/>
            </a:ln>
            <a:effectLst/>
          </p:spPr>
          <p:txBody>
            <a:bodyPr wrap="none">
              <a:spAutoFit/>
            </a:bodyPr>
            <a:lstStyle/>
            <a:p>
              <a:r>
                <a:rPr lang="en-US" sz="1400">
                  <a:solidFill>
                    <a:schemeClr val="tx1"/>
                  </a:solidFill>
                </a:rPr>
                <a:t>Data</a:t>
              </a:r>
            </a:p>
          </p:txBody>
        </p:sp>
        <p:sp>
          <p:nvSpPr>
            <p:cNvPr id="1604648" name="Text Box 40"/>
            <p:cNvSpPr txBox="1">
              <a:spLocks noChangeArrowheads="1"/>
            </p:cNvSpPr>
            <p:nvPr/>
          </p:nvSpPr>
          <p:spPr bwMode="auto">
            <a:xfrm>
              <a:off x="1650" y="1627"/>
              <a:ext cx="451" cy="192"/>
            </a:xfrm>
            <a:prstGeom prst="rect">
              <a:avLst/>
            </a:prstGeom>
            <a:noFill/>
            <a:ln w="12700">
              <a:noFill/>
              <a:miter lim="800000"/>
              <a:headEnd/>
              <a:tailEnd/>
            </a:ln>
            <a:effectLst/>
          </p:spPr>
          <p:txBody>
            <a:bodyPr wrap="none">
              <a:spAutoFit/>
            </a:bodyPr>
            <a:lstStyle/>
            <a:p>
              <a:r>
                <a:rPr lang="en-US" sz="1400">
                  <a:solidFill>
                    <a:schemeClr val="tx1"/>
                  </a:solidFill>
                </a:rPr>
                <a:t>  Index</a:t>
              </a:r>
            </a:p>
          </p:txBody>
        </p:sp>
        <p:sp>
          <p:nvSpPr>
            <p:cNvPr id="1604649" name="Text Box 41"/>
            <p:cNvSpPr txBox="1">
              <a:spLocks noChangeArrowheads="1"/>
            </p:cNvSpPr>
            <p:nvPr/>
          </p:nvSpPr>
          <p:spPr bwMode="auto">
            <a:xfrm>
              <a:off x="2466" y="1627"/>
              <a:ext cx="308" cy="192"/>
            </a:xfrm>
            <a:prstGeom prst="rect">
              <a:avLst/>
            </a:prstGeom>
            <a:noFill/>
            <a:ln w="12700">
              <a:noFill/>
              <a:miter lim="800000"/>
              <a:headEnd/>
              <a:tailEnd/>
            </a:ln>
            <a:effectLst/>
          </p:spPr>
          <p:txBody>
            <a:bodyPr wrap="none">
              <a:spAutoFit/>
            </a:bodyPr>
            <a:lstStyle/>
            <a:p>
              <a:r>
                <a:rPr lang="en-US" sz="1400">
                  <a:solidFill>
                    <a:schemeClr val="tx1"/>
                  </a:solidFill>
                </a:rPr>
                <a:t>Tag</a:t>
              </a:r>
            </a:p>
          </p:txBody>
        </p:sp>
        <p:sp>
          <p:nvSpPr>
            <p:cNvPr id="1604650" name="Text Box 42"/>
            <p:cNvSpPr txBox="1">
              <a:spLocks noChangeArrowheads="1"/>
            </p:cNvSpPr>
            <p:nvPr/>
          </p:nvSpPr>
          <p:spPr bwMode="auto">
            <a:xfrm>
              <a:off x="2034" y="1627"/>
              <a:ext cx="365" cy="192"/>
            </a:xfrm>
            <a:prstGeom prst="rect">
              <a:avLst/>
            </a:prstGeom>
            <a:noFill/>
            <a:ln w="12700">
              <a:noFill/>
              <a:miter lim="800000"/>
              <a:headEnd/>
              <a:tailEnd/>
            </a:ln>
            <a:effectLst/>
          </p:spPr>
          <p:txBody>
            <a:bodyPr wrap="none">
              <a:spAutoFit/>
            </a:bodyPr>
            <a:lstStyle/>
            <a:p>
              <a:r>
                <a:rPr lang="en-US" sz="1400">
                  <a:solidFill>
                    <a:schemeClr val="tx1"/>
                  </a:solidFill>
                </a:rPr>
                <a:t>Valid</a:t>
              </a:r>
            </a:p>
          </p:txBody>
        </p:sp>
        <p:sp>
          <p:nvSpPr>
            <p:cNvPr id="1604651" name="Text Box 43"/>
            <p:cNvSpPr txBox="1">
              <a:spLocks noChangeArrowheads="1"/>
            </p:cNvSpPr>
            <p:nvPr/>
          </p:nvSpPr>
          <p:spPr bwMode="auto">
            <a:xfrm>
              <a:off x="1746" y="1771"/>
              <a:ext cx="328" cy="1201"/>
            </a:xfrm>
            <a:prstGeom prst="rect">
              <a:avLst/>
            </a:prstGeom>
            <a:noFill/>
            <a:ln w="12700">
              <a:noFill/>
              <a:miter lim="800000"/>
              <a:headEnd/>
              <a:tailEnd/>
            </a:ln>
            <a:effectLst/>
          </p:spPr>
          <p:txBody>
            <a:bodyPr wrap="none">
              <a:spAutoFit/>
            </a:bodyPr>
            <a:lstStyle/>
            <a:p>
              <a:pPr algn="r">
                <a:lnSpc>
                  <a:spcPct val="110000"/>
                </a:lnSpc>
              </a:pPr>
              <a:r>
                <a:rPr lang="en-US" sz="1200">
                  <a:solidFill>
                    <a:schemeClr val="tx1"/>
                  </a:solidFill>
                </a:rPr>
                <a:t>0</a:t>
              </a:r>
            </a:p>
            <a:p>
              <a:pPr algn="r">
                <a:lnSpc>
                  <a:spcPct val="110000"/>
                </a:lnSpc>
              </a:pPr>
              <a:r>
                <a:rPr lang="en-US" sz="1200">
                  <a:solidFill>
                    <a:schemeClr val="tx1"/>
                  </a:solidFill>
                </a:rPr>
                <a:t>1</a:t>
              </a:r>
            </a:p>
            <a:p>
              <a:pPr algn="r">
                <a:lnSpc>
                  <a:spcPct val="110000"/>
                </a:lnSpc>
              </a:pPr>
              <a:r>
                <a:rPr lang="en-US" sz="1200">
                  <a:solidFill>
                    <a:schemeClr val="tx1"/>
                  </a:solidFill>
                </a:rPr>
                <a:t>2</a:t>
              </a:r>
            </a:p>
            <a:p>
              <a:pPr algn="r">
                <a:lnSpc>
                  <a:spcPct val="110000"/>
                </a:lnSpc>
              </a:pPr>
              <a:r>
                <a:rPr lang="en-US" sz="1200">
                  <a:solidFill>
                    <a:schemeClr val="tx1"/>
                  </a:solidFill>
                </a:rPr>
                <a:t>.</a:t>
              </a:r>
            </a:p>
            <a:p>
              <a:pPr algn="r">
                <a:lnSpc>
                  <a:spcPct val="110000"/>
                </a:lnSpc>
              </a:pPr>
              <a:r>
                <a:rPr lang="en-US" sz="1200">
                  <a:solidFill>
                    <a:schemeClr val="tx1"/>
                  </a:solidFill>
                </a:rPr>
                <a:t>.</a:t>
              </a:r>
            </a:p>
            <a:p>
              <a:pPr algn="r">
                <a:lnSpc>
                  <a:spcPct val="110000"/>
                </a:lnSpc>
              </a:pPr>
              <a:r>
                <a:rPr lang="en-US" sz="1200">
                  <a:solidFill>
                    <a:schemeClr val="tx1"/>
                  </a:solidFill>
                </a:rPr>
                <a:t>.</a:t>
              </a:r>
            </a:p>
            <a:p>
              <a:pPr algn="r">
                <a:lnSpc>
                  <a:spcPct val="110000"/>
                </a:lnSpc>
              </a:pPr>
              <a:r>
                <a:rPr lang="en-US" sz="1200">
                  <a:solidFill>
                    <a:schemeClr val="tx1"/>
                  </a:solidFill>
                </a:rPr>
                <a:t>1021</a:t>
              </a:r>
            </a:p>
            <a:p>
              <a:pPr algn="r">
                <a:lnSpc>
                  <a:spcPct val="110000"/>
                </a:lnSpc>
              </a:pPr>
              <a:r>
                <a:rPr lang="en-US" sz="1200">
                  <a:solidFill>
                    <a:schemeClr val="tx1"/>
                  </a:solidFill>
                </a:rPr>
                <a:t>1022</a:t>
              </a:r>
            </a:p>
            <a:p>
              <a:pPr algn="r">
                <a:lnSpc>
                  <a:spcPct val="110000"/>
                </a:lnSpc>
              </a:pPr>
              <a:r>
                <a:rPr lang="en-US" sz="1200">
                  <a:solidFill>
                    <a:schemeClr val="tx1"/>
                  </a:solidFill>
                </a:rPr>
                <a:t>1023</a:t>
              </a:r>
            </a:p>
          </p:txBody>
        </p:sp>
      </p:grpSp>
      <p:grpSp>
        <p:nvGrpSpPr>
          <p:cNvPr id="7" name="Group 44"/>
          <p:cNvGrpSpPr>
            <a:grpSpLocks/>
          </p:cNvGrpSpPr>
          <p:nvPr/>
        </p:nvGrpSpPr>
        <p:grpSpPr bwMode="auto">
          <a:xfrm>
            <a:off x="3289300" y="1413928"/>
            <a:ext cx="3597275" cy="709613"/>
            <a:chOff x="2072" y="763"/>
            <a:chExt cx="2266" cy="447"/>
          </a:xfrm>
        </p:grpSpPr>
        <p:sp>
          <p:nvSpPr>
            <p:cNvPr id="1604653" name="Line 45"/>
            <p:cNvSpPr>
              <a:spLocks noChangeShapeType="1"/>
            </p:cNvSpPr>
            <p:nvPr/>
          </p:nvSpPr>
          <p:spPr bwMode="auto">
            <a:xfrm flipV="1">
              <a:off x="3026" y="1061"/>
              <a:ext cx="3" cy="149"/>
            </a:xfrm>
            <a:prstGeom prst="line">
              <a:avLst/>
            </a:prstGeom>
            <a:noFill/>
            <a:ln w="20638">
              <a:solidFill>
                <a:srgbClr val="000000"/>
              </a:solidFill>
              <a:round/>
              <a:headEnd/>
              <a:tailEnd/>
            </a:ln>
          </p:spPr>
          <p:txBody>
            <a:bodyPr/>
            <a:lstStyle/>
            <a:p>
              <a:endParaRPr lang="en-US"/>
            </a:p>
          </p:txBody>
        </p:sp>
        <p:sp>
          <p:nvSpPr>
            <p:cNvPr id="1604654" name="Line 46"/>
            <p:cNvSpPr>
              <a:spLocks noChangeShapeType="1"/>
            </p:cNvSpPr>
            <p:nvPr/>
          </p:nvSpPr>
          <p:spPr bwMode="auto">
            <a:xfrm flipV="1">
              <a:off x="3570" y="1051"/>
              <a:ext cx="1" cy="145"/>
            </a:xfrm>
            <a:prstGeom prst="line">
              <a:avLst/>
            </a:prstGeom>
            <a:noFill/>
            <a:ln w="20638">
              <a:solidFill>
                <a:srgbClr val="000000"/>
              </a:solidFill>
              <a:round/>
              <a:headEnd/>
              <a:tailEnd/>
            </a:ln>
          </p:spPr>
          <p:txBody>
            <a:bodyPr/>
            <a:lstStyle/>
            <a:p>
              <a:endParaRPr lang="en-US"/>
            </a:p>
          </p:txBody>
        </p:sp>
        <p:sp>
          <p:nvSpPr>
            <p:cNvPr id="1604655" name="Freeform 47"/>
            <p:cNvSpPr>
              <a:spLocks/>
            </p:cNvSpPr>
            <p:nvPr/>
          </p:nvSpPr>
          <p:spPr bwMode="auto">
            <a:xfrm>
              <a:off x="2158" y="1059"/>
              <a:ext cx="1570" cy="151"/>
            </a:xfrm>
            <a:custGeom>
              <a:avLst/>
              <a:gdLst/>
              <a:ahLst/>
              <a:cxnLst>
                <a:cxn ang="0">
                  <a:pos x="0" y="149"/>
                </a:cxn>
                <a:cxn ang="0">
                  <a:pos x="3" y="0"/>
                </a:cxn>
                <a:cxn ang="0">
                  <a:pos x="1570" y="0"/>
                </a:cxn>
                <a:cxn ang="0">
                  <a:pos x="1570" y="151"/>
                </a:cxn>
                <a:cxn ang="0">
                  <a:pos x="3" y="151"/>
                </a:cxn>
                <a:cxn ang="0">
                  <a:pos x="3" y="151"/>
                </a:cxn>
              </a:cxnLst>
              <a:rect l="0" t="0" r="r" b="b"/>
              <a:pathLst>
                <a:path w="1570" h="151">
                  <a:moveTo>
                    <a:pt x="0" y="149"/>
                  </a:moveTo>
                  <a:lnTo>
                    <a:pt x="3" y="0"/>
                  </a:lnTo>
                  <a:lnTo>
                    <a:pt x="1570" y="0"/>
                  </a:lnTo>
                  <a:lnTo>
                    <a:pt x="1570" y="151"/>
                  </a:lnTo>
                  <a:lnTo>
                    <a:pt x="3" y="151"/>
                  </a:lnTo>
                  <a:lnTo>
                    <a:pt x="3" y="151"/>
                  </a:lnTo>
                </a:path>
              </a:pathLst>
            </a:custGeom>
            <a:noFill/>
            <a:ln w="20638">
              <a:solidFill>
                <a:srgbClr val="000000"/>
              </a:solidFill>
              <a:prstDash val="solid"/>
              <a:round/>
              <a:headEnd/>
              <a:tailEnd/>
            </a:ln>
          </p:spPr>
          <p:txBody>
            <a:bodyPr/>
            <a:lstStyle/>
            <a:p>
              <a:endParaRPr lang="en-US"/>
            </a:p>
          </p:txBody>
        </p:sp>
        <p:sp>
          <p:nvSpPr>
            <p:cNvPr id="1604656" name="Text Box 48"/>
            <p:cNvSpPr txBox="1">
              <a:spLocks noChangeArrowheads="1"/>
            </p:cNvSpPr>
            <p:nvPr/>
          </p:nvSpPr>
          <p:spPr bwMode="auto">
            <a:xfrm>
              <a:off x="2072" y="896"/>
              <a:ext cx="1786" cy="154"/>
            </a:xfrm>
            <a:prstGeom prst="rect">
              <a:avLst/>
            </a:prstGeom>
            <a:noFill/>
            <a:ln w="12700">
              <a:noFill/>
              <a:miter lim="800000"/>
              <a:headEnd/>
              <a:tailEnd/>
            </a:ln>
            <a:effectLst/>
          </p:spPr>
          <p:txBody>
            <a:bodyPr>
              <a:spAutoFit/>
            </a:bodyPr>
            <a:lstStyle/>
            <a:p>
              <a:r>
                <a:rPr lang="en-US" sz="1000" dirty="0">
                  <a:solidFill>
                    <a:schemeClr val="tx1"/>
                  </a:solidFill>
                </a:rPr>
                <a:t>31 30       . . .       </a:t>
              </a:r>
              <a:r>
                <a:rPr lang="en-US" sz="1000" dirty="0" smtClean="0">
                  <a:solidFill>
                    <a:schemeClr val="tx1"/>
                  </a:solidFill>
                </a:rPr>
                <a:t>          13 </a:t>
              </a:r>
              <a:r>
                <a:rPr lang="en-US" sz="1000" dirty="0">
                  <a:solidFill>
                    <a:schemeClr val="tx1"/>
                  </a:solidFill>
                </a:rPr>
                <a:t>12  11     . . .       </a:t>
              </a:r>
              <a:r>
                <a:rPr lang="en-US" sz="1000" dirty="0" smtClean="0">
                  <a:solidFill>
                    <a:schemeClr val="tx1"/>
                  </a:solidFill>
                </a:rPr>
                <a:t>   2  </a:t>
              </a:r>
              <a:r>
                <a:rPr lang="en-US" sz="1000" dirty="0">
                  <a:solidFill>
                    <a:schemeClr val="tx1"/>
                  </a:solidFill>
                </a:rPr>
                <a:t>1  0</a:t>
              </a:r>
            </a:p>
          </p:txBody>
        </p:sp>
        <p:sp>
          <p:nvSpPr>
            <p:cNvPr id="1604657" name="Text Box 49"/>
            <p:cNvSpPr txBox="1">
              <a:spLocks noChangeArrowheads="1"/>
            </p:cNvSpPr>
            <p:nvPr/>
          </p:nvSpPr>
          <p:spPr bwMode="auto">
            <a:xfrm>
              <a:off x="3810" y="763"/>
              <a:ext cx="528" cy="366"/>
            </a:xfrm>
            <a:prstGeom prst="rect">
              <a:avLst/>
            </a:prstGeom>
            <a:noFill/>
            <a:ln w="12700">
              <a:noFill/>
              <a:miter lim="800000"/>
              <a:headEnd/>
              <a:tailEnd/>
            </a:ln>
            <a:effectLst/>
          </p:spPr>
          <p:txBody>
            <a:bodyPr>
              <a:spAutoFit/>
            </a:bodyPr>
            <a:lstStyle/>
            <a:p>
              <a:r>
                <a:rPr lang="en-US" sz="1600">
                  <a:solidFill>
                    <a:schemeClr val="tx1"/>
                  </a:solidFill>
                </a:rPr>
                <a:t>Byte offset</a:t>
              </a:r>
            </a:p>
          </p:txBody>
        </p:sp>
        <p:sp>
          <p:nvSpPr>
            <p:cNvPr id="1604658" name="Line 50"/>
            <p:cNvSpPr>
              <a:spLocks noChangeShapeType="1"/>
            </p:cNvSpPr>
            <p:nvPr/>
          </p:nvSpPr>
          <p:spPr bwMode="auto">
            <a:xfrm flipH="1">
              <a:off x="3666" y="955"/>
              <a:ext cx="192" cy="192"/>
            </a:xfrm>
            <a:prstGeom prst="line">
              <a:avLst/>
            </a:prstGeom>
            <a:noFill/>
            <a:ln w="12700">
              <a:solidFill>
                <a:schemeClr val="tx1"/>
              </a:solidFill>
              <a:round/>
              <a:headEnd/>
              <a:tailEnd type="triangle" w="med" len="med"/>
            </a:ln>
            <a:effectLst/>
          </p:spPr>
          <p:txBody>
            <a:bodyPr/>
            <a:lstStyle/>
            <a:p>
              <a:endParaRPr lang="en-US"/>
            </a:p>
          </p:txBody>
        </p:sp>
      </p:grpSp>
      <p:sp>
        <p:nvSpPr>
          <p:cNvPr id="1604659" name="Rectangle 51"/>
          <p:cNvSpPr>
            <a:spLocks noChangeArrowheads="1"/>
          </p:cNvSpPr>
          <p:nvPr/>
        </p:nvSpPr>
        <p:spPr bwMode="auto">
          <a:xfrm>
            <a:off x="533400" y="6079067"/>
            <a:ext cx="8077200" cy="457200"/>
          </a:xfrm>
          <a:prstGeom prst="rect">
            <a:avLst/>
          </a:prstGeom>
          <a:noFill/>
          <a:ln w="12700">
            <a:noFill/>
            <a:miter lim="800000"/>
            <a:headEnd/>
            <a:tailEnd/>
          </a:ln>
          <a:effectLst/>
        </p:spPr>
        <p:txBody>
          <a:bodyPr lIns="90488" tIns="44450" rIns="90488" bIns="44450"/>
          <a:lstStyle/>
          <a:p>
            <a:pPr marL="342900" indent="-342900" algn="ctr">
              <a:lnSpc>
                <a:spcPct val="90000"/>
              </a:lnSpc>
              <a:spcBef>
                <a:spcPct val="65000"/>
              </a:spcBef>
              <a:buClr>
                <a:schemeClr val="accent1"/>
              </a:buClr>
              <a:buSzPct val="75000"/>
              <a:buFont typeface="Wingdings" pitchFamily="2" charset="2"/>
              <a:buNone/>
            </a:pPr>
            <a:r>
              <a:rPr lang="en-US" sz="2400" i="1" dirty="0"/>
              <a:t>What kind of locality are we taking advantage of?</a:t>
            </a:r>
          </a:p>
        </p:txBody>
      </p:sp>
      <p:grpSp>
        <p:nvGrpSpPr>
          <p:cNvPr id="8" name="Group 52"/>
          <p:cNvGrpSpPr>
            <a:grpSpLocks/>
          </p:cNvGrpSpPr>
          <p:nvPr/>
        </p:nvGrpSpPr>
        <p:grpSpPr bwMode="auto">
          <a:xfrm>
            <a:off x="3886200" y="3860266"/>
            <a:ext cx="623888" cy="1371600"/>
            <a:chOff x="2477" y="2299"/>
            <a:chExt cx="393" cy="864"/>
          </a:xfrm>
        </p:grpSpPr>
        <p:sp>
          <p:nvSpPr>
            <p:cNvPr id="1604661" name="Line 53"/>
            <p:cNvSpPr>
              <a:spLocks noChangeShapeType="1"/>
            </p:cNvSpPr>
            <p:nvPr/>
          </p:nvSpPr>
          <p:spPr bwMode="auto">
            <a:xfrm>
              <a:off x="2477" y="2976"/>
              <a:ext cx="196" cy="54"/>
            </a:xfrm>
            <a:prstGeom prst="line">
              <a:avLst/>
            </a:prstGeom>
            <a:noFill/>
            <a:ln w="20638">
              <a:solidFill>
                <a:srgbClr val="000000"/>
              </a:solidFill>
              <a:round/>
              <a:headEnd/>
              <a:tailEnd/>
            </a:ln>
          </p:spPr>
          <p:txBody>
            <a:bodyPr/>
            <a:lstStyle/>
            <a:p>
              <a:endParaRPr lang="en-US"/>
            </a:p>
          </p:txBody>
        </p:sp>
        <p:sp>
          <p:nvSpPr>
            <p:cNvPr id="1604662" name="Line 54"/>
            <p:cNvSpPr>
              <a:spLocks noChangeShapeType="1"/>
            </p:cNvSpPr>
            <p:nvPr/>
          </p:nvSpPr>
          <p:spPr bwMode="auto">
            <a:xfrm>
              <a:off x="2562" y="2299"/>
              <a:ext cx="0" cy="864"/>
            </a:xfrm>
            <a:prstGeom prst="line">
              <a:avLst/>
            </a:prstGeom>
            <a:noFill/>
            <a:ln w="38100">
              <a:solidFill>
                <a:srgbClr val="000000"/>
              </a:solidFill>
              <a:round/>
              <a:headEnd type="oval" w="sm" len="sm"/>
              <a:tailEnd type="triangle" w="med" len="med"/>
            </a:ln>
          </p:spPr>
          <p:txBody>
            <a:bodyPr/>
            <a:lstStyle/>
            <a:p>
              <a:endParaRPr lang="en-US"/>
            </a:p>
          </p:txBody>
        </p:sp>
        <p:sp>
          <p:nvSpPr>
            <p:cNvPr id="1604663" name="Text Box 55"/>
            <p:cNvSpPr txBox="1">
              <a:spLocks noChangeArrowheads="1"/>
            </p:cNvSpPr>
            <p:nvPr/>
          </p:nvSpPr>
          <p:spPr bwMode="auto">
            <a:xfrm>
              <a:off x="2610" y="2923"/>
              <a:ext cx="260" cy="213"/>
            </a:xfrm>
            <a:prstGeom prst="rect">
              <a:avLst/>
            </a:prstGeom>
            <a:noFill/>
            <a:ln w="12700">
              <a:noFill/>
              <a:miter lim="800000"/>
              <a:headEnd/>
              <a:tailEnd/>
            </a:ln>
            <a:effectLst/>
          </p:spPr>
          <p:txBody>
            <a:bodyPr wrap="none">
              <a:spAutoFit/>
            </a:bodyPr>
            <a:lstStyle/>
            <a:p>
              <a:r>
                <a:rPr lang="en-US" sz="1600" dirty="0">
                  <a:solidFill>
                    <a:schemeClr val="tx1"/>
                  </a:solidFill>
                </a:rPr>
                <a:t>20</a:t>
              </a:r>
            </a:p>
          </p:txBody>
        </p:sp>
      </p:grpSp>
      <p:grpSp>
        <p:nvGrpSpPr>
          <p:cNvPr id="9" name="Group 56"/>
          <p:cNvGrpSpPr>
            <a:grpSpLocks/>
          </p:cNvGrpSpPr>
          <p:nvPr/>
        </p:nvGrpSpPr>
        <p:grpSpPr bwMode="auto">
          <a:xfrm>
            <a:off x="5743575" y="2148941"/>
            <a:ext cx="2060575" cy="3043237"/>
            <a:chOff x="3618" y="1226"/>
            <a:chExt cx="1298" cy="1917"/>
          </a:xfrm>
        </p:grpSpPr>
        <p:sp>
          <p:nvSpPr>
            <p:cNvPr id="1604665" name="Freeform 57"/>
            <p:cNvSpPr>
              <a:spLocks/>
            </p:cNvSpPr>
            <p:nvPr/>
          </p:nvSpPr>
          <p:spPr bwMode="auto">
            <a:xfrm>
              <a:off x="3714" y="1404"/>
              <a:ext cx="996" cy="1739"/>
            </a:xfrm>
            <a:custGeom>
              <a:avLst/>
              <a:gdLst/>
              <a:ahLst/>
              <a:cxnLst>
                <a:cxn ang="0">
                  <a:pos x="0" y="919"/>
                </a:cxn>
                <a:cxn ang="0">
                  <a:pos x="3" y="1739"/>
                </a:cxn>
                <a:cxn ang="0">
                  <a:pos x="1432" y="1739"/>
                </a:cxn>
                <a:cxn ang="0">
                  <a:pos x="1432" y="0"/>
                </a:cxn>
              </a:cxnLst>
              <a:rect l="0" t="0" r="r" b="b"/>
              <a:pathLst>
                <a:path w="1432" h="1739">
                  <a:moveTo>
                    <a:pt x="0" y="919"/>
                  </a:moveTo>
                  <a:lnTo>
                    <a:pt x="3" y="1739"/>
                  </a:lnTo>
                  <a:lnTo>
                    <a:pt x="1432" y="1739"/>
                  </a:lnTo>
                  <a:lnTo>
                    <a:pt x="1432" y="0"/>
                  </a:lnTo>
                </a:path>
              </a:pathLst>
            </a:custGeom>
            <a:noFill/>
            <a:ln w="42926">
              <a:solidFill>
                <a:srgbClr val="000000"/>
              </a:solidFill>
              <a:prstDash val="solid"/>
              <a:round/>
              <a:headEnd type="oval" w="sm" len="sm"/>
              <a:tailEnd type="triangle" w="med" len="med"/>
            </a:ln>
          </p:spPr>
          <p:txBody>
            <a:bodyPr/>
            <a:lstStyle/>
            <a:p>
              <a:endParaRPr lang="en-US"/>
            </a:p>
          </p:txBody>
        </p:sp>
        <p:sp>
          <p:nvSpPr>
            <p:cNvPr id="1604666" name="Line 58"/>
            <p:cNvSpPr>
              <a:spLocks noChangeShapeType="1"/>
            </p:cNvSpPr>
            <p:nvPr/>
          </p:nvSpPr>
          <p:spPr bwMode="auto">
            <a:xfrm>
              <a:off x="3618" y="3019"/>
              <a:ext cx="192" cy="57"/>
            </a:xfrm>
            <a:prstGeom prst="line">
              <a:avLst/>
            </a:prstGeom>
            <a:noFill/>
            <a:ln w="20638">
              <a:solidFill>
                <a:srgbClr val="000000"/>
              </a:solidFill>
              <a:round/>
              <a:headEnd/>
              <a:tailEnd/>
            </a:ln>
          </p:spPr>
          <p:txBody>
            <a:bodyPr/>
            <a:lstStyle/>
            <a:p>
              <a:endParaRPr lang="en-US"/>
            </a:p>
          </p:txBody>
        </p:sp>
        <p:sp>
          <p:nvSpPr>
            <p:cNvPr id="1604667" name="Text Box 59"/>
            <p:cNvSpPr txBox="1">
              <a:spLocks noChangeArrowheads="1"/>
            </p:cNvSpPr>
            <p:nvPr/>
          </p:nvSpPr>
          <p:spPr bwMode="auto">
            <a:xfrm>
              <a:off x="4530" y="1226"/>
              <a:ext cx="386" cy="212"/>
            </a:xfrm>
            <a:prstGeom prst="rect">
              <a:avLst/>
            </a:prstGeom>
            <a:noFill/>
            <a:ln w="12700">
              <a:noFill/>
              <a:miter lim="800000"/>
              <a:headEnd/>
              <a:tailEnd/>
            </a:ln>
            <a:effectLst/>
          </p:spPr>
          <p:txBody>
            <a:bodyPr wrap="none">
              <a:spAutoFit/>
            </a:bodyPr>
            <a:lstStyle/>
            <a:p>
              <a:r>
                <a:rPr lang="en-US" sz="1600">
                  <a:solidFill>
                    <a:schemeClr val="tx1"/>
                  </a:solidFill>
                </a:rPr>
                <a:t>Data</a:t>
              </a:r>
            </a:p>
          </p:txBody>
        </p:sp>
        <p:sp>
          <p:nvSpPr>
            <p:cNvPr id="1604668" name="Text Box 60"/>
            <p:cNvSpPr txBox="1">
              <a:spLocks noChangeArrowheads="1"/>
            </p:cNvSpPr>
            <p:nvPr/>
          </p:nvSpPr>
          <p:spPr bwMode="auto">
            <a:xfrm>
              <a:off x="3762" y="2923"/>
              <a:ext cx="260" cy="213"/>
            </a:xfrm>
            <a:prstGeom prst="rect">
              <a:avLst/>
            </a:prstGeom>
            <a:noFill/>
            <a:ln w="12700">
              <a:noFill/>
              <a:miter lim="800000"/>
              <a:headEnd/>
              <a:tailEnd/>
            </a:ln>
            <a:effectLst/>
          </p:spPr>
          <p:txBody>
            <a:bodyPr wrap="none">
              <a:spAutoFit/>
            </a:bodyPr>
            <a:lstStyle/>
            <a:p>
              <a:r>
                <a:rPr lang="en-US" sz="1600" dirty="0">
                  <a:solidFill>
                    <a:schemeClr val="tx1"/>
                  </a:solidFill>
                </a:rPr>
                <a:t>32</a:t>
              </a:r>
            </a:p>
          </p:txBody>
        </p:sp>
      </p:grpSp>
      <p:grpSp>
        <p:nvGrpSpPr>
          <p:cNvPr id="10" name="Group 5"/>
          <p:cNvGrpSpPr>
            <a:grpSpLocks/>
          </p:cNvGrpSpPr>
          <p:nvPr/>
        </p:nvGrpSpPr>
        <p:grpSpPr bwMode="auto">
          <a:xfrm>
            <a:off x="1143000" y="2183866"/>
            <a:ext cx="2913063" cy="3905250"/>
            <a:chOff x="720" y="1248"/>
            <a:chExt cx="1835" cy="2460"/>
          </a:xfrm>
        </p:grpSpPr>
        <p:sp>
          <p:nvSpPr>
            <p:cNvPr id="1604614" name="Freeform 6"/>
            <p:cNvSpPr>
              <a:spLocks/>
            </p:cNvSpPr>
            <p:nvPr/>
          </p:nvSpPr>
          <p:spPr bwMode="auto">
            <a:xfrm>
              <a:off x="2222" y="3468"/>
              <a:ext cx="222" cy="172"/>
            </a:xfrm>
            <a:custGeom>
              <a:avLst/>
              <a:gdLst/>
              <a:ahLst/>
              <a:cxnLst>
                <a:cxn ang="0">
                  <a:pos x="0" y="101"/>
                </a:cxn>
                <a:cxn ang="0">
                  <a:pos x="3" y="114"/>
                </a:cxn>
                <a:cxn ang="0">
                  <a:pos x="7" y="125"/>
                </a:cxn>
                <a:cxn ang="0">
                  <a:pos x="13" y="134"/>
                </a:cxn>
                <a:cxn ang="0">
                  <a:pos x="23" y="143"/>
                </a:cxn>
                <a:cxn ang="0">
                  <a:pos x="33" y="152"/>
                </a:cxn>
                <a:cxn ang="0">
                  <a:pos x="47" y="158"/>
                </a:cxn>
                <a:cxn ang="0">
                  <a:pos x="60" y="165"/>
                </a:cxn>
                <a:cxn ang="0">
                  <a:pos x="77" y="169"/>
                </a:cxn>
                <a:cxn ang="0">
                  <a:pos x="94" y="172"/>
                </a:cxn>
                <a:cxn ang="0">
                  <a:pos x="111" y="172"/>
                </a:cxn>
                <a:cxn ang="0">
                  <a:pos x="131" y="172"/>
                </a:cxn>
                <a:cxn ang="0">
                  <a:pos x="148" y="169"/>
                </a:cxn>
                <a:cxn ang="0">
                  <a:pos x="161" y="165"/>
                </a:cxn>
                <a:cxn ang="0">
                  <a:pos x="178" y="158"/>
                </a:cxn>
                <a:cxn ang="0">
                  <a:pos x="188" y="152"/>
                </a:cxn>
                <a:cxn ang="0">
                  <a:pos x="202" y="143"/>
                </a:cxn>
                <a:cxn ang="0">
                  <a:pos x="208" y="134"/>
                </a:cxn>
                <a:cxn ang="0">
                  <a:pos x="215" y="125"/>
                </a:cxn>
                <a:cxn ang="0">
                  <a:pos x="222" y="114"/>
                </a:cxn>
                <a:cxn ang="0">
                  <a:pos x="222" y="104"/>
                </a:cxn>
                <a:cxn ang="0">
                  <a:pos x="222" y="0"/>
                </a:cxn>
                <a:cxn ang="0">
                  <a:pos x="3" y="0"/>
                </a:cxn>
                <a:cxn ang="0">
                  <a:pos x="3" y="104"/>
                </a:cxn>
                <a:cxn ang="0">
                  <a:pos x="3" y="104"/>
                </a:cxn>
              </a:cxnLst>
              <a:rect l="0" t="0" r="r" b="b"/>
              <a:pathLst>
                <a:path w="222" h="172">
                  <a:moveTo>
                    <a:pt x="0" y="101"/>
                  </a:moveTo>
                  <a:lnTo>
                    <a:pt x="3" y="114"/>
                  </a:lnTo>
                  <a:lnTo>
                    <a:pt x="7" y="125"/>
                  </a:lnTo>
                  <a:lnTo>
                    <a:pt x="13" y="134"/>
                  </a:lnTo>
                  <a:lnTo>
                    <a:pt x="23" y="143"/>
                  </a:lnTo>
                  <a:lnTo>
                    <a:pt x="33" y="152"/>
                  </a:lnTo>
                  <a:lnTo>
                    <a:pt x="47" y="158"/>
                  </a:lnTo>
                  <a:lnTo>
                    <a:pt x="60" y="165"/>
                  </a:lnTo>
                  <a:lnTo>
                    <a:pt x="77" y="169"/>
                  </a:lnTo>
                  <a:lnTo>
                    <a:pt x="94" y="172"/>
                  </a:lnTo>
                  <a:lnTo>
                    <a:pt x="111" y="172"/>
                  </a:lnTo>
                  <a:lnTo>
                    <a:pt x="131" y="172"/>
                  </a:lnTo>
                  <a:lnTo>
                    <a:pt x="148" y="169"/>
                  </a:lnTo>
                  <a:lnTo>
                    <a:pt x="161" y="165"/>
                  </a:lnTo>
                  <a:lnTo>
                    <a:pt x="178" y="158"/>
                  </a:lnTo>
                  <a:lnTo>
                    <a:pt x="188" y="152"/>
                  </a:lnTo>
                  <a:lnTo>
                    <a:pt x="202" y="143"/>
                  </a:lnTo>
                  <a:lnTo>
                    <a:pt x="208" y="134"/>
                  </a:lnTo>
                  <a:lnTo>
                    <a:pt x="215" y="125"/>
                  </a:lnTo>
                  <a:lnTo>
                    <a:pt x="222" y="114"/>
                  </a:lnTo>
                  <a:lnTo>
                    <a:pt x="222" y="104"/>
                  </a:lnTo>
                  <a:lnTo>
                    <a:pt x="222" y="0"/>
                  </a:lnTo>
                  <a:lnTo>
                    <a:pt x="3" y="0"/>
                  </a:lnTo>
                  <a:lnTo>
                    <a:pt x="3" y="104"/>
                  </a:lnTo>
                  <a:lnTo>
                    <a:pt x="3" y="104"/>
                  </a:lnTo>
                </a:path>
              </a:pathLst>
            </a:custGeom>
            <a:noFill/>
            <a:ln w="20638">
              <a:solidFill>
                <a:srgbClr val="000000"/>
              </a:solidFill>
              <a:prstDash val="solid"/>
              <a:round/>
              <a:headEnd/>
              <a:tailEnd/>
            </a:ln>
          </p:spPr>
          <p:txBody>
            <a:bodyPr/>
            <a:lstStyle/>
            <a:p>
              <a:endParaRPr lang="en-US"/>
            </a:p>
          </p:txBody>
        </p:sp>
        <p:sp>
          <p:nvSpPr>
            <p:cNvPr id="1604615" name="Line 7"/>
            <p:cNvSpPr>
              <a:spLocks noChangeShapeType="1"/>
            </p:cNvSpPr>
            <p:nvPr/>
          </p:nvSpPr>
          <p:spPr bwMode="auto">
            <a:xfrm>
              <a:off x="2252" y="2316"/>
              <a:ext cx="7" cy="1150"/>
            </a:xfrm>
            <a:prstGeom prst="line">
              <a:avLst/>
            </a:prstGeom>
            <a:noFill/>
            <a:ln w="20701">
              <a:solidFill>
                <a:srgbClr val="000000"/>
              </a:solidFill>
              <a:round/>
              <a:headEnd type="oval" w="sm" len="sm"/>
              <a:tailEnd/>
            </a:ln>
          </p:spPr>
          <p:txBody>
            <a:bodyPr/>
            <a:lstStyle/>
            <a:p>
              <a:endParaRPr lang="en-US"/>
            </a:p>
          </p:txBody>
        </p:sp>
        <p:sp>
          <p:nvSpPr>
            <p:cNvPr id="1604616" name="Freeform 8"/>
            <p:cNvSpPr>
              <a:spLocks/>
            </p:cNvSpPr>
            <p:nvPr/>
          </p:nvSpPr>
          <p:spPr bwMode="auto">
            <a:xfrm>
              <a:off x="2303" y="3330"/>
              <a:ext cx="252" cy="136"/>
            </a:xfrm>
            <a:custGeom>
              <a:avLst/>
              <a:gdLst/>
              <a:ahLst/>
              <a:cxnLst>
                <a:cxn ang="0">
                  <a:pos x="248" y="0"/>
                </a:cxn>
                <a:cxn ang="0">
                  <a:pos x="252" y="68"/>
                </a:cxn>
                <a:cxn ang="0">
                  <a:pos x="0" y="68"/>
                </a:cxn>
                <a:cxn ang="0">
                  <a:pos x="0" y="136"/>
                </a:cxn>
              </a:cxnLst>
              <a:rect l="0" t="0" r="r" b="b"/>
              <a:pathLst>
                <a:path w="252" h="136">
                  <a:moveTo>
                    <a:pt x="248" y="0"/>
                  </a:moveTo>
                  <a:lnTo>
                    <a:pt x="252" y="68"/>
                  </a:lnTo>
                  <a:lnTo>
                    <a:pt x="0" y="68"/>
                  </a:lnTo>
                  <a:lnTo>
                    <a:pt x="0" y="136"/>
                  </a:lnTo>
                </a:path>
              </a:pathLst>
            </a:custGeom>
            <a:noFill/>
            <a:ln w="20638">
              <a:solidFill>
                <a:srgbClr val="000000"/>
              </a:solidFill>
              <a:prstDash val="solid"/>
              <a:round/>
              <a:headEnd/>
              <a:tailEnd/>
            </a:ln>
          </p:spPr>
          <p:txBody>
            <a:bodyPr/>
            <a:lstStyle/>
            <a:p>
              <a:endParaRPr lang="en-US"/>
            </a:p>
          </p:txBody>
        </p:sp>
        <p:sp>
          <p:nvSpPr>
            <p:cNvPr id="1604617" name="Freeform 9"/>
            <p:cNvSpPr>
              <a:spLocks/>
            </p:cNvSpPr>
            <p:nvPr/>
          </p:nvSpPr>
          <p:spPr bwMode="auto">
            <a:xfrm>
              <a:off x="857" y="1410"/>
              <a:ext cx="1476" cy="2298"/>
            </a:xfrm>
            <a:custGeom>
              <a:avLst/>
              <a:gdLst/>
              <a:ahLst/>
              <a:cxnLst>
                <a:cxn ang="0">
                  <a:pos x="1476" y="2230"/>
                </a:cxn>
                <a:cxn ang="0">
                  <a:pos x="1476" y="2298"/>
                </a:cxn>
                <a:cxn ang="0">
                  <a:pos x="0" y="2298"/>
                </a:cxn>
                <a:cxn ang="0">
                  <a:pos x="0" y="0"/>
                </a:cxn>
              </a:cxnLst>
              <a:rect l="0" t="0" r="r" b="b"/>
              <a:pathLst>
                <a:path w="1476" h="2298">
                  <a:moveTo>
                    <a:pt x="1476" y="2230"/>
                  </a:moveTo>
                  <a:lnTo>
                    <a:pt x="1476" y="2298"/>
                  </a:lnTo>
                  <a:lnTo>
                    <a:pt x="0" y="2298"/>
                  </a:lnTo>
                  <a:lnTo>
                    <a:pt x="0" y="0"/>
                  </a:lnTo>
                </a:path>
              </a:pathLst>
            </a:custGeom>
            <a:noFill/>
            <a:ln w="20638">
              <a:solidFill>
                <a:srgbClr val="000000"/>
              </a:solidFill>
              <a:prstDash val="solid"/>
              <a:round/>
              <a:headEnd type="none" w="med" len="med"/>
              <a:tailEnd type="triangle" w="med" len="med"/>
            </a:ln>
          </p:spPr>
          <p:txBody>
            <a:bodyPr/>
            <a:lstStyle/>
            <a:p>
              <a:endParaRPr lang="en-US"/>
            </a:p>
          </p:txBody>
        </p:sp>
        <p:sp>
          <p:nvSpPr>
            <p:cNvPr id="1604618" name="Text Box 10"/>
            <p:cNvSpPr txBox="1">
              <a:spLocks noChangeArrowheads="1"/>
            </p:cNvSpPr>
            <p:nvPr/>
          </p:nvSpPr>
          <p:spPr bwMode="auto">
            <a:xfrm>
              <a:off x="720" y="1248"/>
              <a:ext cx="272" cy="212"/>
            </a:xfrm>
            <a:prstGeom prst="rect">
              <a:avLst/>
            </a:prstGeom>
            <a:noFill/>
            <a:ln w="12700">
              <a:noFill/>
              <a:miter lim="800000"/>
              <a:headEnd/>
              <a:tailEnd/>
            </a:ln>
            <a:effectLst/>
          </p:spPr>
          <p:txBody>
            <a:bodyPr wrap="none">
              <a:spAutoFit/>
            </a:bodyPr>
            <a:lstStyle/>
            <a:p>
              <a:r>
                <a:rPr lang="en-US" sz="1600">
                  <a:solidFill>
                    <a:schemeClr val="tx1"/>
                  </a:solidFill>
                </a:rPr>
                <a:t>Hit</a:t>
              </a:r>
            </a:p>
          </p:txBody>
        </p:sp>
      </p:grpSp>
      <p:sp>
        <p:nvSpPr>
          <p:cNvPr id="61" name="Date Placeholder 60"/>
          <p:cNvSpPr>
            <a:spLocks noGrp="1"/>
          </p:cNvSpPr>
          <p:nvPr>
            <p:ph type="dt" sz="half" idx="10"/>
          </p:nvPr>
        </p:nvSpPr>
        <p:spPr/>
        <p:txBody>
          <a:bodyPr/>
          <a:lstStyle/>
          <a:p>
            <a:fld id="{78F97AEE-5799-F747-8C56-EDBE09747AC4}" type="datetime1">
              <a:rPr lang="en-US" smtClean="0"/>
              <a:t>9/28/11</a:t>
            </a:fld>
            <a:endParaRPr lang="en-US"/>
          </a:p>
        </p:txBody>
      </p:sp>
      <p:sp>
        <p:nvSpPr>
          <p:cNvPr id="62" name="Slide Number Placeholder 61"/>
          <p:cNvSpPr>
            <a:spLocks noGrp="1"/>
          </p:cNvSpPr>
          <p:nvPr>
            <p:ph type="sldNum" sz="quarter" idx="12"/>
          </p:nvPr>
        </p:nvSpPr>
        <p:spPr/>
        <p:txBody>
          <a:bodyPr/>
          <a:lstStyle/>
          <a:p>
            <a:fld id="{3CC63E4C-4642-794D-A2FD-70F6B81535F5}" type="slidenum">
              <a:rPr lang="en-US" smtClean="0"/>
              <a:pPr/>
              <a:t>27</a:t>
            </a:fld>
            <a:endParaRPr lang="en-US" dirty="0"/>
          </a:p>
        </p:txBody>
      </p:sp>
    </p:spTree>
    <p:extLst>
      <p:ext uri="{BB962C8B-B14F-4D97-AF65-F5344CB8AC3E}">
        <p14:creationId xmlns:p14="http://schemas.microsoft.com/office/powerpoint/2010/main" val="2746111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499"/>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499"/>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499"/>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6046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4659"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92500"/>
          </a:bodyPr>
          <a:lstStyle/>
          <a:p>
            <a:r>
              <a:rPr lang="en-US" dirty="0" smtClean="0"/>
              <a:t>Wanted: effect of a large, cheap, fast memory</a:t>
            </a:r>
          </a:p>
          <a:p>
            <a:r>
              <a:rPr lang="en-US" dirty="0" smtClean="0"/>
              <a:t>Approach: Memory Hierarchy</a:t>
            </a:r>
          </a:p>
          <a:p>
            <a:pPr lvl="1"/>
            <a:r>
              <a:rPr lang="en-US" dirty="0" smtClean="0"/>
              <a:t>Successively lower levels contain “most used” data from next higher level</a:t>
            </a:r>
          </a:p>
          <a:p>
            <a:pPr lvl="1"/>
            <a:r>
              <a:rPr lang="en-US" dirty="0" smtClean="0"/>
              <a:t>Exploits </a:t>
            </a:r>
            <a:r>
              <a:rPr lang="en-US" i="1" dirty="0" smtClean="0">
                <a:solidFill>
                  <a:srgbClr val="000000"/>
                </a:solidFill>
              </a:rPr>
              <a:t>temporal &amp; spatial locality </a:t>
            </a:r>
          </a:p>
          <a:p>
            <a:pPr lvl="1"/>
            <a:r>
              <a:rPr lang="en-US" dirty="0" smtClean="0"/>
              <a:t>Do the common case fast, worry less about the exceptions (RISC design principle)</a:t>
            </a:r>
          </a:p>
          <a:p>
            <a:r>
              <a:rPr lang="en-US" dirty="0" smtClean="0"/>
              <a:t>Direct Mapped Caches as the first “programmer-invisible” layer of the memory hierarchy</a:t>
            </a:r>
          </a:p>
          <a:p>
            <a:endParaRPr lang="en-US" dirty="0"/>
          </a:p>
        </p:txBody>
      </p:sp>
      <p:sp>
        <p:nvSpPr>
          <p:cNvPr id="7" name="Date Placeholder 6"/>
          <p:cNvSpPr>
            <a:spLocks noGrp="1"/>
          </p:cNvSpPr>
          <p:nvPr>
            <p:ph type="dt" sz="half" idx="10"/>
          </p:nvPr>
        </p:nvSpPr>
        <p:spPr/>
        <p:txBody>
          <a:bodyPr/>
          <a:lstStyle/>
          <a:p>
            <a:fld id="{744DAE26-7FEF-B542-94F0-4AC196BBF466}" type="datetime1">
              <a:rPr lang="en-US" smtClean="0"/>
              <a:t>9/28/11</a:t>
            </a:fld>
            <a:endParaRPr lang="en-US"/>
          </a:p>
        </p:txBody>
      </p:sp>
      <p:sp>
        <p:nvSpPr>
          <p:cNvPr id="8" name="Slide Number Placeholder 7"/>
          <p:cNvSpPr>
            <a:spLocks noGrp="1"/>
          </p:cNvSpPr>
          <p:nvPr>
            <p:ph type="sldNum" sz="quarter" idx="12"/>
          </p:nvPr>
        </p:nvSpPr>
        <p:spPr/>
        <p:txBody>
          <a:bodyPr/>
          <a:lstStyle/>
          <a:p>
            <a:fld id="{3CC63E4C-4642-794D-A2FD-70F6B81535F5}" type="slidenum">
              <a:rPr lang="en-US" smtClean="0"/>
              <a:pPr/>
              <a:t>28</a:t>
            </a:fld>
            <a:endParaRPr lang="en-US"/>
          </a:p>
        </p:txBody>
      </p:sp>
    </p:spTree>
    <p:extLst>
      <p:ext uri="{BB962C8B-B14F-4D97-AF65-F5344CB8AC3E}">
        <p14:creationId xmlns:p14="http://schemas.microsoft.com/office/powerpoint/2010/main" val="629366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Context – Remember the Great Ideas!</a:t>
            </a:r>
          </a:p>
          <a:p>
            <a:r>
              <a:rPr lang="en-US" dirty="0" smtClean="0"/>
              <a:t>A Performance Teaser</a:t>
            </a:r>
          </a:p>
          <a:p>
            <a:r>
              <a:rPr lang="en-US" dirty="0" smtClean="0"/>
              <a:t>Memory Hierarchy Overview</a:t>
            </a:r>
          </a:p>
          <a:p>
            <a:r>
              <a:rPr lang="en-US" dirty="0" smtClean="0"/>
              <a:t>The Principle of Locality</a:t>
            </a:r>
          </a:p>
          <a:p>
            <a:r>
              <a:rPr lang="en-US" dirty="0" smtClean="0"/>
              <a:t>Direct-Mapped Caches</a:t>
            </a:r>
          </a:p>
        </p:txBody>
      </p:sp>
      <p:sp>
        <p:nvSpPr>
          <p:cNvPr id="7" name="Date Placeholder 6"/>
          <p:cNvSpPr>
            <a:spLocks noGrp="1"/>
          </p:cNvSpPr>
          <p:nvPr>
            <p:ph type="dt" sz="half" idx="10"/>
          </p:nvPr>
        </p:nvSpPr>
        <p:spPr/>
        <p:txBody>
          <a:bodyPr/>
          <a:lstStyle/>
          <a:p>
            <a:fld id="{11A804F7-3448-EB4C-BD85-A7BA11CD4C95}" type="datetime1">
              <a:rPr lang="en-US" smtClean="0"/>
              <a:t>9/28/11</a:t>
            </a:fld>
            <a:endParaRPr lang="en-US"/>
          </a:p>
        </p:txBody>
      </p:sp>
      <p:sp>
        <p:nvSpPr>
          <p:cNvPr id="8" name="Slide Number Placeholder 7"/>
          <p:cNvSpPr>
            <a:spLocks noGrp="1"/>
          </p:cNvSpPr>
          <p:nvPr>
            <p:ph type="sldNum" sz="quarter" idx="12"/>
          </p:nvPr>
        </p:nvSpPr>
        <p:spPr/>
        <p:txBody>
          <a:bodyPr/>
          <a:lstStyle/>
          <a:p>
            <a:fld id="{3CC63E4C-4642-794D-A2FD-70F6B81535F5}" type="slidenum">
              <a:rPr lang="en-US" smtClean="0"/>
              <a:pPr/>
              <a:t>3</a:t>
            </a:fld>
            <a:endParaRPr lang="en-US"/>
          </a:p>
        </p:txBody>
      </p:sp>
    </p:spTree>
    <p:extLst>
      <p:ext uri="{BB962C8B-B14F-4D97-AF65-F5344CB8AC3E}">
        <p14:creationId xmlns:p14="http://schemas.microsoft.com/office/powerpoint/2010/main" val="548632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normAutofit fontScale="90000"/>
          </a:bodyPr>
          <a:lstStyle/>
          <a:p>
            <a:r>
              <a:rPr lang="en-US" dirty="0" smtClean="0"/>
              <a:t>6 Great Ideas in Computer Architecture</a:t>
            </a:r>
            <a:endParaRPr lang="en-US" dirty="0"/>
          </a:p>
        </p:txBody>
      </p:sp>
      <p:sp>
        <p:nvSpPr>
          <p:cNvPr id="6" name="Content Placeholder 5"/>
          <p:cNvSpPr>
            <a:spLocks noGrp="1"/>
          </p:cNvSpPr>
          <p:nvPr>
            <p:ph idx="1"/>
          </p:nvPr>
        </p:nvSpPr>
        <p:spPr/>
        <p:txBody>
          <a:bodyPr/>
          <a:lstStyle/>
          <a:p>
            <a:pPr marL="514350" indent="-514350">
              <a:buFont typeface="+mj-lt"/>
              <a:buAutoNum type="arabicPeriod"/>
            </a:pPr>
            <a:r>
              <a:rPr lang="en-US" dirty="0" smtClean="0"/>
              <a:t>Layers of Representation/Interpretation</a:t>
            </a:r>
          </a:p>
          <a:p>
            <a:pPr marL="514350" indent="-514350">
              <a:buFont typeface="+mj-lt"/>
              <a:buAutoNum type="arabicPeriod"/>
            </a:pPr>
            <a:r>
              <a:rPr lang="en-US" dirty="0" smtClean="0"/>
              <a:t>Moore’s Law</a:t>
            </a:r>
          </a:p>
          <a:p>
            <a:pPr marL="514350" indent="-514350">
              <a:buFont typeface="+mj-lt"/>
              <a:buAutoNum type="arabicPeriod"/>
            </a:pPr>
            <a:r>
              <a:rPr lang="en-US" dirty="0" smtClean="0"/>
              <a:t>Principle of Locality/Memory Hierarchy</a:t>
            </a:r>
          </a:p>
          <a:p>
            <a:pPr marL="514350" indent="-514350">
              <a:buFont typeface="+mj-lt"/>
              <a:buAutoNum type="arabicPeriod"/>
            </a:pPr>
            <a:r>
              <a:rPr lang="en-US" dirty="0" smtClean="0"/>
              <a:t>Parallelism</a:t>
            </a:r>
          </a:p>
          <a:p>
            <a:pPr marL="514350" indent="-514350">
              <a:buFont typeface="+mj-lt"/>
              <a:buAutoNum type="arabicPeriod"/>
            </a:pPr>
            <a:r>
              <a:rPr lang="en-US" dirty="0" smtClean="0"/>
              <a:t>Performance Measurement &amp; Improvement</a:t>
            </a:r>
          </a:p>
          <a:p>
            <a:pPr marL="514350" indent="-514350">
              <a:buFont typeface="+mj-lt"/>
              <a:buAutoNum type="arabicPeriod"/>
            </a:pPr>
            <a:r>
              <a:rPr lang="en-US" dirty="0" smtClean="0"/>
              <a:t>Dependability via Redundancy</a:t>
            </a:r>
          </a:p>
        </p:txBody>
      </p:sp>
      <p:sp>
        <p:nvSpPr>
          <p:cNvPr id="3" name="Date Placeholder 2"/>
          <p:cNvSpPr>
            <a:spLocks noGrp="1"/>
          </p:cNvSpPr>
          <p:nvPr>
            <p:ph type="dt" sz="half" idx="10"/>
          </p:nvPr>
        </p:nvSpPr>
        <p:spPr/>
        <p:txBody>
          <a:bodyPr/>
          <a:lstStyle/>
          <a:p>
            <a:fld id="{83C1FA51-6E5B-D441-B346-CD8C860D5DEE}" type="datetime1">
              <a:rPr lang="en-US" smtClean="0"/>
              <a:pPr/>
              <a:t>9/28/11</a:t>
            </a:fld>
            <a:endParaRPr lang="en-US"/>
          </a:p>
        </p:txBody>
      </p:sp>
      <p:sp>
        <p:nvSpPr>
          <p:cNvPr id="5" name="Slide Number Placeholder 4"/>
          <p:cNvSpPr>
            <a:spLocks noGrp="1"/>
          </p:cNvSpPr>
          <p:nvPr>
            <p:ph type="sldNum" sz="quarter" idx="12"/>
          </p:nvPr>
        </p:nvSpPr>
        <p:spPr/>
        <p:txBody>
          <a:bodyPr/>
          <a:lstStyle/>
          <a:p>
            <a:fld id="{3CC63E4C-4642-794D-A2FD-70F6B81535F5}" type="slidenum">
              <a:rPr lang="en-US" smtClean="0"/>
              <a:pPr/>
              <a:t>4</a:t>
            </a:fld>
            <a:endParaRPr lang="en-US"/>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normAutofit fontScale="90000"/>
          </a:bodyPr>
          <a:lstStyle/>
          <a:p>
            <a:r>
              <a:rPr lang="en-US" dirty="0" smtClean="0"/>
              <a:t>6 Great Ideas in Computer Architecture</a:t>
            </a:r>
            <a:endParaRPr lang="en-US" dirty="0"/>
          </a:p>
        </p:txBody>
      </p:sp>
      <p:sp>
        <p:nvSpPr>
          <p:cNvPr id="6" name="Content Placeholder 5"/>
          <p:cNvSpPr>
            <a:spLocks noGrp="1"/>
          </p:cNvSpPr>
          <p:nvPr>
            <p:ph idx="1"/>
          </p:nvPr>
        </p:nvSpPr>
        <p:spPr/>
        <p:txBody>
          <a:bodyPr/>
          <a:lstStyle/>
          <a:p>
            <a:pPr marL="514350" indent="-514350">
              <a:buFont typeface="+mj-lt"/>
              <a:buAutoNum type="arabicPeriod"/>
            </a:pPr>
            <a:r>
              <a:rPr lang="en-US" dirty="0" smtClean="0"/>
              <a:t>Layers of Representation/Interpretation</a:t>
            </a:r>
          </a:p>
          <a:p>
            <a:pPr marL="514350" indent="-514350">
              <a:buFont typeface="+mj-lt"/>
              <a:buAutoNum type="arabicPeriod"/>
            </a:pPr>
            <a:r>
              <a:rPr lang="en-US" dirty="0" smtClean="0"/>
              <a:t>Moore’s Law</a:t>
            </a:r>
          </a:p>
          <a:p>
            <a:pPr marL="514350" indent="-514350">
              <a:buFont typeface="+mj-lt"/>
              <a:buAutoNum type="arabicPeriod"/>
            </a:pPr>
            <a:r>
              <a:rPr lang="en-US" dirty="0" smtClean="0">
                <a:solidFill>
                  <a:srgbClr val="FF0000"/>
                </a:solidFill>
              </a:rPr>
              <a:t>Principle of Locality/Memory Hierarchy</a:t>
            </a:r>
          </a:p>
          <a:p>
            <a:pPr marL="514350" indent="-514350">
              <a:buFont typeface="+mj-lt"/>
              <a:buAutoNum type="arabicPeriod"/>
            </a:pPr>
            <a:r>
              <a:rPr lang="en-US" dirty="0" smtClean="0"/>
              <a:t>Parallelism</a:t>
            </a:r>
          </a:p>
          <a:p>
            <a:pPr marL="514350" indent="-514350">
              <a:buFont typeface="+mj-lt"/>
              <a:buAutoNum type="arabicPeriod"/>
            </a:pPr>
            <a:r>
              <a:rPr lang="en-US" dirty="0" smtClean="0"/>
              <a:t>Performance Measurement &amp; Improvement</a:t>
            </a:r>
          </a:p>
          <a:p>
            <a:pPr marL="514350" indent="-514350">
              <a:buFont typeface="+mj-lt"/>
              <a:buAutoNum type="arabicPeriod"/>
            </a:pPr>
            <a:r>
              <a:rPr lang="en-US" dirty="0" smtClean="0"/>
              <a:t>Dependability via Redundancy</a:t>
            </a:r>
          </a:p>
        </p:txBody>
      </p:sp>
      <p:sp>
        <p:nvSpPr>
          <p:cNvPr id="3" name="Date Placeholder 2"/>
          <p:cNvSpPr>
            <a:spLocks noGrp="1"/>
          </p:cNvSpPr>
          <p:nvPr>
            <p:ph type="dt" sz="half" idx="10"/>
          </p:nvPr>
        </p:nvSpPr>
        <p:spPr/>
        <p:txBody>
          <a:bodyPr/>
          <a:lstStyle/>
          <a:p>
            <a:fld id="{83C1FA51-6E5B-D441-B346-CD8C860D5DEE}" type="datetime1">
              <a:rPr lang="en-US" smtClean="0"/>
              <a:pPr/>
              <a:t>9/28/11</a:t>
            </a:fld>
            <a:endParaRPr lang="en-US"/>
          </a:p>
        </p:txBody>
      </p:sp>
      <p:sp>
        <p:nvSpPr>
          <p:cNvPr id="5" name="Slide Number Placeholder 4"/>
          <p:cNvSpPr>
            <a:spLocks noGrp="1"/>
          </p:cNvSpPr>
          <p:nvPr>
            <p:ph type="sldNum" sz="quarter" idx="12"/>
          </p:nvPr>
        </p:nvSpPr>
        <p:spPr/>
        <p:txBody>
          <a:bodyPr/>
          <a:lstStyle/>
          <a:p>
            <a:fld id="{3CC63E4C-4642-794D-A2FD-70F6B81535F5}" type="slidenum">
              <a:rPr lang="en-US" smtClean="0"/>
              <a:pPr/>
              <a:t>5</a:t>
            </a:fld>
            <a:endParaRPr lang="en-US"/>
          </a:p>
        </p:txBody>
      </p:sp>
    </p:spTree>
    <p:extLst>
      <p:ext uri="{BB962C8B-B14F-4D97-AF65-F5344CB8AC3E}">
        <p14:creationId xmlns:p14="http://schemas.microsoft.com/office/powerpoint/2010/main" val="154375027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Performance</a:t>
            </a:r>
            <a:endParaRPr lang="en-US" dirty="0"/>
          </a:p>
        </p:txBody>
      </p:sp>
      <p:sp>
        <p:nvSpPr>
          <p:cNvPr id="3" name="Content Placeholder 2"/>
          <p:cNvSpPr>
            <a:spLocks noGrp="1"/>
          </p:cNvSpPr>
          <p:nvPr>
            <p:ph idx="1"/>
          </p:nvPr>
        </p:nvSpPr>
        <p:spPr>
          <a:xfrm>
            <a:off x="457200" y="1155700"/>
            <a:ext cx="8229600" cy="5346700"/>
          </a:xfrm>
        </p:spPr>
        <p:txBody>
          <a:bodyPr>
            <a:normAutofit fontScale="92500" lnSpcReduction="10000"/>
          </a:bodyPr>
          <a:lstStyle/>
          <a:p>
            <a:r>
              <a:rPr lang="en-US" dirty="0" smtClean="0"/>
              <a:t>What does it mean to say </a:t>
            </a:r>
            <a:br>
              <a:rPr lang="en-US" dirty="0" smtClean="0"/>
            </a:br>
            <a:r>
              <a:rPr lang="en-US" dirty="0" smtClean="0"/>
              <a:t>X is faster than Y?</a:t>
            </a:r>
          </a:p>
          <a:p>
            <a:endParaRPr lang="en-US" dirty="0" smtClean="0"/>
          </a:p>
          <a:p>
            <a:r>
              <a:rPr lang="en-US" dirty="0" smtClean="0"/>
              <a:t>2009 Ferrari 599 GTB  </a:t>
            </a:r>
          </a:p>
          <a:p>
            <a:pPr lvl="1"/>
            <a:r>
              <a:rPr lang="en-US" dirty="0" smtClean="0"/>
              <a:t>2 passengers, 11.1 </a:t>
            </a:r>
            <a:r>
              <a:rPr lang="en-US" dirty="0" err="1" smtClean="0"/>
              <a:t>secs</a:t>
            </a:r>
            <a:r>
              <a:rPr lang="en-US" dirty="0" smtClean="0"/>
              <a:t> for quarter mile (call it 10sec)</a:t>
            </a:r>
          </a:p>
          <a:p>
            <a:r>
              <a:rPr lang="en-US" dirty="0" smtClean="0"/>
              <a:t>2009 Type D school bus</a:t>
            </a:r>
          </a:p>
          <a:p>
            <a:pPr lvl="1"/>
            <a:r>
              <a:rPr lang="en-US" dirty="0" smtClean="0"/>
              <a:t>54 passengers, quarter mile time? (let’s guess 1 min) </a:t>
            </a:r>
          </a:p>
          <a:p>
            <a:pPr>
              <a:buNone/>
            </a:pPr>
            <a:r>
              <a:rPr lang="en-US" sz="2800" dirty="0" smtClean="0"/>
              <a:t>	</a:t>
            </a:r>
            <a:r>
              <a:rPr lang="en-US" sz="2595" dirty="0" smtClean="0"/>
              <a:t>http://</a:t>
            </a:r>
            <a:r>
              <a:rPr lang="en-US" sz="2595" dirty="0" err="1" smtClean="0"/>
              <a:t>www.youtube.com/watch?v</a:t>
            </a:r>
            <a:r>
              <a:rPr lang="en-US" sz="2595" dirty="0" smtClean="0"/>
              <a:t>=</a:t>
            </a:r>
            <a:r>
              <a:rPr lang="en-US" sz="2595" dirty="0" err="1" smtClean="0"/>
              <a:t>KwyCoQuhUNA</a:t>
            </a:r>
            <a:endParaRPr lang="en-US" sz="2800" dirty="0" smtClean="0"/>
          </a:p>
          <a:p>
            <a:r>
              <a:rPr lang="en-US" sz="2800" i="1" dirty="0" smtClean="0">
                <a:solidFill>
                  <a:srgbClr val="3366FF"/>
                </a:solidFill>
              </a:rPr>
              <a:t>Response Time </a:t>
            </a:r>
            <a:r>
              <a:rPr lang="en-US" sz="2800" dirty="0" smtClean="0"/>
              <a:t>or </a:t>
            </a:r>
            <a:r>
              <a:rPr lang="en-US" sz="2811" i="1" dirty="0" smtClean="0">
                <a:solidFill>
                  <a:srgbClr val="3366FF"/>
                </a:solidFill>
              </a:rPr>
              <a:t>Latency</a:t>
            </a:r>
            <a:r>
              <a:rPr lang="en-US" sz="2800" dirty="0" smtClean="0"/>
              <a:t>: time between start and completion of a task (time to move vehicle ¼ mile)</a:t>
            </a:r>
          </a:p>
          <a:p>
            <a:r>
              <a:rPr lang="en-US" sz="2811" i="1" dirty="0" smtClean="0">
                <a:solidFill>
                  <a:srgbClr val="3366FF"/>
                </a:solidFill>
              </a:rPr>
              <a:t>Throughput</a:t>
            </a:r>
            <a:r>
              <a:rPr lang="en-US" sz="2800" dirty="0" smtClean="0"/>
              <a:t> or </a:t>
            </a:r>
            <a:r>
              <a:rPr lang="en-US" sz="2811" i="1" dirty="0" smtClean="0">
                <a:solidFill>
                  <a:srgbClr val="3366FF"/>
                </a:solidFill>
              </a:rPr>
              <a:t>Bandwidth</a:t>
            </a:r>
            <a:r>
              <a:rPr lang="en-US" sz="2800" dirty="0" smtClean="0"/>
              <a:t>: total amount of work in a given time (passenger-miles  in 1 hour)</a:t>
            </a:r>
            <a:endParaRPr lang="en-US" sz="2800" dirty="0"/>
          </a:p>
        </p:txBody>
      </p:sp>
      <p:sp>
        <p:nvSpPr>
          <p:cNvPr id="4" name="Date Placeholder 3"/>
          <p:cNvSpPr>
            <a:spLocks noGrp="1"/>
          </p:cNvSpPr>
          <p:nvPr>
            <p:ph type="dt" sz="half" idx="10"/>
          </p:nvPr>
        </p:nvSpPr>
        <p:spPr/>
        <p:txBody>
          <a:bodyPr/>
          <a:lstStyle/>
          <a:p>
            <a:fld id="{D119699B-1461-1942-B456-A7EF833FA7A9}" type="datetime1">
              <a:rPr lang="en-US" smtClean="0"/>
              <a:pPr/>
              <a:t>9/28/11</a:t>
            </a:fld>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6</a:t>
            </a:fld>
            <a:endParaRPr lang="en-US"/>
          </a:p>
        </p:txBody>
      </p:sp>
      <p:pic>
        <p:nvPicPr>
          <p:cNvPr id="8" name="Picture 7"/>
          <p:cNvPicPr>
            <a:picLocks noChangeAspect="1"/>
          </p:cNvPicPr>
          <p:nvPr/>
        </p:nvPicPr>
        <p:blipFill>
          <a:blip r:embed="rId2"/>
          <a:stretch>
            <a:fillRect/>
          </a:stretch>
        </p:blipFill>
        <p:spPr>
          <a:xfrm>
            <a:off x="4203700" y="1720851"/>
            <a:ext cx="1904999" cy="1428750"/>
          </a:xfrm>
          <a:prstGeom prst="rect">
            <a:avLst/>
          </a:prstGeom>
        </p:spPr>
      </p:pic>
      <p:pic>
        <p:nvPicPr>
          <p:cNvPr id="9" name="Picture 8"/>
          <p:cNvPicPr>
            <a:picLocks noChangeAspect="1"/>
          </p:cNvPicPr>
          <p:nvPr/>
        </p:nvPicPr>
        <p:blipFill>
          <a:blip r:embed="rId3"/>
          <a:stretch>
            <a:fillRect/>
          </a:stretch>
        </p:blipFill>
        <p:spPr>
          <a:xfrm>
            <a:off x="6146800" y="1251066"/>
            <a:ext cx="2832100" cy="1879484"/>
          </a:xfrm>
          <a:prstGeom prst="rect">
            <a:avLst/>
          </a:prstGeom>
        </p:spPr>
      </p:pic>
    </p:spTree>
    <p:extLst>
      <p:ext uri="{BB962C8B-B14F-4D97-AF65-F5344CB8AC3E}">
        <p14:creationId xmlns:p14="http://schemas.microsoft.com/office/powerpoint/2010/main" val="24210870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79400" y="1435100"/>
            <a:ext cx="8585200" cy="3505200"/>
          </a:xfrm>
          <a:prstGeom prst="rect">
            <a:avLst/>
          </a:prstGeom>
        </p:spPr>
      </p:pic>
      <p:sp>
        <p:nvSpPr>
          <p:cNvPr id="2" name="Title 1"/>
          <p:cNvSpPr>
            <a:spLocks noGrp="1"/>
          </p:cNvSpPr>
          <p:nvPr>
            <p:ph type="title"/>
          </p:nvPr>
        </p:nvSpPr>
        <p:spPr/>
        <p:txBody>
          <a:bodyPr>
            <a:normAutofit fontScale="90000"/>
          </a:bodyPr>
          <a:lstStyle/>
          <a:p>
            <a:pPr>
              <a:lnSpc>
                <a:spcPct val="85000"/>
              </a:lnSpc>
            </a:pPr>
            <a:r>
              <a:rPr lang="en-US" dirty="0" smtClean="0"/>
              <a:t>Cloud Performance:</a:t>
            </a:r>
            <a:br>
              <a:rPr lang="en-US" dirty="0" smtClean="0"/>
            </a:br>
            <a:r>
              <a:rPr lang="en-US" dirty="0" smtClean="0"/>
              <a:t>Why Application Latency Matters</a:t>
            </a:r>
            <a:endParaRPr lang="en-US" dirty="0"/>
          </a:p>
        </p:txBody>
      </p:sp>
      <p:sp>
        <p:nvSpPr>
          <p:cNvPr id="12" name="Content Placeholder 11"/>
          <p:cNvSpPr>
            <a:spLocks noGrp="1"/>
          </p:cNvSpPr>
          <p:nvPr>
            <p:ph idx="1"/>
          </p:nvPr>
        </p:nvSpPr>
        <p:spPr>
          <a:xfrm>
            <a:off x="457200" y="4864100"/>
            <a:ext cx="8229600" cy="1262063"/>
          </a:xfrm>
        </p:spPr>
        <p:txBody>
          <a:bodyPr>
            <a:normAutofit fontScale="85000" lnSpcReduction="10000"/>
          </a:bodyPr>
          <a:lstStyle/>
          <a:p>
            <a:r>
              <a:rPr lang="en-US" dirty="0" smtClean="0"/>
              <a:t>Key figure of merit: application responsiveness</a:t>
            </a:r>
          </a:p>
          <a:p>
            <a:pPr lvl="1"/>
            <a:r>
              <a:rPr lang="en-US" dirty="0" smtClean="0"/>
              <a:t>Longer the delay, the fewer the user clicks, the less the user happiness, and the lower the revenue per user</a:t>
            </a:r>
            <a:endParaRPr lang="en-US" dirty="0"/>
          </a:p>
        </p:txBody>
      </p:sp>
      <p:sp>
        <p:nvSpPr>
          <p:cNvPr id="4" name="Date Placeholder 3"/>
          <p:cNvSpPr>
            <a:spLocks noGrp="1"/>
          </p:cNvSpPr>
          <p:nvPr>
            <p:ph type="dt" sz="half" idx="10"/>
          </p:nvPr>
        </p:nvSpPr>
        <p:spPr/>
        <p:txBody>
          <a:bodyPr/>
          <a:lstStyle/>
          <a:p>
            <a:fld id="{B90A46B9-C87E-8A40-ADF1-9DE13DA4FBB4}" type="datetime1">
              <a:rPr lang="en-US" smtClean="0"/>
              <a:pPr/>
              <a:t>9/28/11</a:t>
            </a:fld>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7</a:t>
            </a:fld>
            <a:endParaRPr lang="en-US"/>
          </a:p>
        </p:txBody>
      </p:sp>
    </p:spTree>
    <p:extLst>
      <p:ext uri="{BB962C8B-B14F-4D97-AF65-F5344CB8AC3E}">
        <p14:creationId xmlns:p14="http://schemas.microsoft.com/office/powerpoint/2010/main" val="26509709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4434" name="Rectangle 2"/>
          <p:cNvSpPr>
            <a:spLocks noGrp="1" noChangeArrowheads="1"/>
          </p:cNvSpPr>
          <p:nvPr>
            <p:ph type="title"/>
          </p:nvPr>
        </p:nvSpPr>
        <p:spPr/>
        <p:txBody>
          <a:bodyPr/>
          <a:lstStyle/>
          <a:p>
            <a:r>
              <a:rPr lang="en-US" dirty="0" smtClean="0"/>
              <a:t>Components of a Computer</a:t>
            </a:r>
            <a:endParaRPr lang="en-US" dirty="0"/>
          </a:p>
        </p:txBody>
      </p:sp>
      <p:sp>
        <p:nvSpPr>
          <p:cNvPr id="28" name="Date Placeholder 27"/>
          <p:cNvSpPr>
            <a:spLocks noGrp="1"/>
          </p:cNvSpPr>
          <p:nvPr>
            <p:ph type="dt" sz="half" idx="10"/>
          </p:nvPr>
        </p:nvSpPr>
        <p:spPr/>
        <p:txBody>
          <a:bodyPr/>
          <a:lstStyle/>
          <a:p>
            <a:fld id="{5DFA407D-53AA-E545-B510-12CD49D1DA7D}" type="datetime1">
              <a:rPr lang="en-US" smtClean="0"/>
              <a:t>9/28/11</a:t>
            </a:fld>
            <a:endParaRPr lang="en-US"/>
          </a:p>
        </p:txBody>
      </p:sp>
      <p:sp>
        <p:nvSpPr>
          <p:cNvPr id="29" name="Slide Number Placeholder 28"/>
          <p:cNvSpPr>
            <a:spLocks noGrp="1"/>
          </p:cNvSpPr>
          <p:nvPr>
            <p:ph type="sldNum" sz="quarter" idx="12"/>
          </p:nvPr>
        </p:nvSpPr>
        <p:spPr/>
        <p:txBody>
          <a:bodyPr/>
          <a:lstStyle/>
          <a:p>
            <a:fld id="{3CC63E4C-4642-794D-A2FD-70F6B81535F5}" type="slidenum">
              <a:rPr lang="en-US" smtClean="0"/>
              <a:pPr/>
              <a:t>8</a:t>
            </a:fld>
            <a:endParaRPr lang="en-US"/>
          </a:p>
        </p:txBody>
      </p:sp>
      <p:sp>
        <p:nvSpPr>
          <p:cNvPr id="31" name="Rectangle 3"/>
          <p:cNvSpPr>
            <a:spLocks noChangeArrowheads="1"/>
          </p:cNvSpPr>
          <p:nvPr/>
        </p:nvSpPr>
        <p:spPr bwMode="auto">
          <a:xfrm>
            <a:off x="1905000" y="1320801"/>
            <a:ext cx="5143500" cy="285750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endParaRPr lang="en-US"/>
          </a:p>
        </p:txBody>
      </p:sp>
      <p:sp>
        <p:nvSpPr>
          <p:cNvPr id="32" name="Rectangle 4"/>
          <p:cNvSpPr>
            <a:spLocks noChangeArrowheads="1"/>
          </p:cNvSpPr>
          <p:nvPr/>
        </p:nvSpPr>
        <p:spPr bwMode="auto">
          <a:xfrm>
            <a:off x="2286000" y="1727201"/>
            <a:ext cx="1460500" cy="219710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endParaRPr lang="en-US"/>
          </a:p>
        </p:txBody>
      </p:sp>
      <p:sp>
        <p:nvSpPr>
          <p:cNvPr id="33" name="Rectangle 5"/>
          <p:cNvSpPr>
            <a:spLocks noChangeArrowheads="1"/>
          </p:cNvSpPr>
          <p:nvPr/>
        </p:nvSpPr>
        <p:spPr bwMode="auto">
          <a:xfrm>
            <a:off x="2317750" y="1854201"/>
            <a:ext cx="1308100" cy="284163"/>
          </a:xfrm>
          <a:prstGeom prst="rect">
            <a:avLst/>
          </a:prstGeom>
          <a:noFill/>
          <a:ln w="12700">
            <a:noFill/>
            <a:miter lim="800000"/>
            <a:headEnd/>
            <a:tailEnd/>
          </a:ln>
          <a:effectLst/>
        </p:spPr>
        <p:txBody>
          <a:bodyPr wrap="none" lIns="63500" tIns="25400" rIns="63500" bIns="25400">
            <a:spAutoFit/>
          </a:bodyPr>
          <a:lstStyle/>
          <a:p>
            <a:pPr>
              <a:lnSpc>
                <a:spcPct val="85000"/>
              </a:lnSpc>
            </a:pPr>
            <a:r>
              <a:rPr lang="en-US" b="1">
                <a:solidFill>
                  <a:schemeClr val="tx1"/>
                </a:solidFill>
              </a:rPr>
              <a:t> Processor</a:t>
            </a:r>
          </a:p>
        </p:txBody>
      </p:sp>
      <p:sp>
        <p:nvSpPr>
          <p:cNvPr id="34" name="Rectangle 6"/>
          <p:cNvSpPr>
            <a:spLocks noChangeArrowheads="1"/>
          </p:cNvSpPr>
          <p:nvPr/>
        </p:nvSpPr>
        <p:spPr bwMode="auto">
          <a:xfrm>
            <a:off x="3937000" y="1727201"/>
            <a:ext cx="1333500" cy="2222500"/>
          </a:xfrm>
          <a:prstGeom prst="rect">
            <a:avLst/>
          </a:prstGeom>
          <a:solidFill>
            <a:schemeClr val="bg1"/>
          </a:solidFill>
          <a:ln w="38100">
            <a:solidFill>
              <a:srgbClr val="FF0000"/>
            </a:solidFill>
            <a:miter lim="800000"/>
            <a:headEnd/>
            <a:tailEnd/>
          </a:ln>
          <a:effectLst>
            <a:outerShdw dist="107763" dir="2700000" algn="ctr" rotWithShape="0">
              <a:schemeClr val="bg2"/>
            </a:outerShdw>
          </a:effectLst>
        </p:spPr>
        <p:txBody>
          <a:bodyPr wrap="none" anchor="ctr"/>
          <a:lstStyle/>
          <a:p>
            <a:endParaRPr lang="en-US"/>
          </a:p>
        </p:txBody>
      </p:sp>
      <p:sp>
        <p:nvSpPr>
          <p:cNvPr id="35" name="Rectangle 7"/>
          <p:cNvSpPr>
            <a:spLocks noChangeArrowheads="1"/>
          </p:cNvSpPr>
          <p:nvPr/>
        </p:nvSpPr>
        <p:spPr bwMode="auto">
          <a:xfrm>
            <a:off x="5435600" y="1727201"/>
            <a:ext cx="1333500" cy="222250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endParaRPr lang="en-US"/>
          </a:p>
        </p:txBody>
      </p:sp>
      <p:sp>
        <p:nvSpPr>
          <p:cNvPr id="36" name="AutoShape 8"/>
          <p:cNvSpPr>
            <a:spLocks noChangeArrowheads="1"/>
          </p:cNvSpPr>
          <p:nvPr/>
        </p:nvSpPr>
        <p:spPr bwMode="auto">
          <a:xfrm>
            <a:off x="2489200" y="2413001"/>
            <a:ext cx="1079500" cy="596900"/>
          </a:xfrm>
          <a:prstGeom prst="roundRect">
            <a:avLst>
              <a:gd name="adj" fmla="val 12495"/>
            </a:avLst>
          </a:prstGeom>
          <a:solidFill>
            <a:schemeClr val="bg1"/>
          </a:solidFill>
          <a:ln w="12700">
            <a:solidFill>
              <a:schemeClr val="tx1"/>
            </a:solidFill>
            <a:round/>
            <a:headEnd/>
            <a:tailEnd/>
          </a:ln>
          <a:effectLst>
            <a:outerShdw dist="107763" dir="2700000" algn="ctr" rotWithShape="0">
              <a:schemeClr val="bg2"/>
            </a:outerShdw>
          </a:effectLst>
        </p:spPr>
        <p:txBody>
          <a:bodyPr wrap="none" anchor="ctr"/>
          <a:lstStyle/>
          <a:p>
            <a:endParaRPr lang="en-US"/>
          </a:p>
        </p:txBody>
      </p:sp>
      <p:sp>
        <p:nvSpPr>
          <p:cNvPr id="37" name="AutoShape 9"/>
          <p:cNvSpPr>
            <a:spLocks noChangeArrowheads="1"/>
          </p:cNvSpPr>
          <p:nvPr/>
        </p:nvSpPr>
        <p:spPr bwMode="auto">
          <a:xfrm>
            <a:off x="2489200" y="3175001"/>
            <a:ext cx="1079500" cy="596900"/>
          </a:xfrm>
          <a:prstGeom prst="roundRect">
            <a:avLst>
              <a:gd name="adj" fmla="val 12495"/>
            </a:avLst>
          </a:prstGeom>
          <a:solidFill>
            <a:schemeClr val="bg1"/>
          </a:solidFill>
          <a:ln w="12700">
            <a:solidFill>
              <a:schemeClr val="tx1"/>
            </a:solidFill>
            <a:round/>
            <a:headEnd/>
            <a:tailEnd/>
          </a:ln>
          <a:effectLst>
            <a:outerShdw dist="107763" dir="2700000" algn="ctr" rotWithShape="0">
              <a:schemeClr val="bg2"/>
            </a:outerShdw>
          </a:effectLst>
        </p:spPr>
        <p:txBody>
          <a:bodyPr wrap="none" anchor="ctr"/>
          <a:lstStyle/>
          <a:p>
            <a:endParaRPr lang="en-US"/>
          </a:p>
        </p:txBody>
      </p:sp>
      <p:sp>
        <p:nvSpPr>
          <p:cNvPr id="38" name="Rectangle 10"/>
          <p:cNvSpPr>
            <a:spLocks noChangeArrowheads="1"/>
          </p:cNvSpPr>
          <p:nvPr/>
        </p:nvSpPr>
        <p:spPr bwMode="auto">
          <a:xfrm>
            <a:off x="2554816" y="2561168"/>
            <a:ext cx="939800" cy="284163"/>
          </a:xfrm>
          <a:prstGeom prst="rect">
            <a:avLst/>
          </a:prstGeom>
          <a:noFill/>
          <a:ln w="12700">
            <a:noFill/>
            <a:miter lim="800000"/>
            <a:headEnd/>
            <a:tailEnd/>
          </a:ln>
          <a:effectLst/>
        </p:spPr>
        <p:txBody>
          <a:bodyPr wrap="none" lIns="63500" tIns="25400" rIns="63500" bIns="25400">
            <a:spAutoFit/>
          </a:bodyPr>
          <a:lstStyle/>
          <a:p>
            <a:pPr>
              <a:lnSpc>
                <a:spcPct val="85000"/>
              </a:lnSpc>
            </a:pPr>
            <a:r>
              <a:rPr lang="en-US" b="1" dirty="0">
                <a:solidFill>
                  <a:schemeClr val="tx1"/>
                </a:solidFill>
              </a:rPr>
              <a:t>Control</a:t>
            </a:r>
          </a:p>
        </p:txBody>
      </p:sp>
      <p:sp>
        <p:nvSpPr>
          <p:cNvPr id="39" name="Rectangle 11"/>
          <p:cNvSpPr>
            <a:spLocks noChangeArrowheads="1"/>
          </p:cNvSpPr>
          <p:nvPr/>
        </p:nvSpPr>
        <p:spPr bwMode="auto">
          <a:xfrm>
            <a:off x="2506132" y="3327402"/>
            <a:ext cx="1104900" cy="284163"/>
          </a:xfrm>
          <a:prstGeom prst="rect">
            <a:avLst/>
          </a:prstGeom>
          <a:noFill/>
          <a:ln w="12700">
            <a:noFill/>
            <a:miter lim="800000"/>
            <a:headEnd/>
            <a:tailEnd/>
          </a:ln>
          <a:effectLst/>
        </p:spPr>
        <p:txBody>
          <a:bodyPr wrap="none" lIns="63500" tIns="25400" rIns="63500" bIns="25400">
            <a:spAutoFit/>
          </a:bodyPr>
          <a:lstStyle/>
          <a:p>
            <a:pPr>
              <a:lnSpc>
                <a:spcPct val="85000"/>
              </a:lnSpc>
            </a:pPr>
            <a:r>
              <a:rPr lang="en-US" b="1" dirty="0" err="1">
                <a:solidFill>
                  <a:schemeClr val="tx1"/>
                </a:solidFill>
              </a:rPr>
              <a:t>Datapath</a:t>
            </a:r>
            <a:endParaRPr lang="en-US" b="1" dirty="0">
              <a:solidFill>
                <a:schemeClr val="tx1"/>
              </a:solidFill>
            </a:endParaRPr>
          </a:p>
        </p:txBody>
      </p:sp>
      <p:sp>
        <p:nvSpPr>
          <p:cNvPr id="40" name="Rectangle 12"/>
          <p:cNvSpPr>
            <a:spLocks noChangeArrowheads="1"/>
          </p:cNvSpPr>
          <p:nvPr/>
        </p:nvSpPr>
        <p:spPr bwMode="auto">
          <a:xfrm>
            <a:off x="4114800" y="2692401"/>
            <a:ext cx="961802" cy="293670"/>
          </a:xfrm>
          <a:prstGeom prst="rect">
            <a:avLst/>
          </a:prstGeom>
          <a:noFill/>
          <a:ln w="12700">
            <a:noFill/>
            <a:miter lim="800000"/>
            <a:headEnd/>
            <a:tailEnd/>
          </a:ln>
          <a:effectLst/>
        </p:spPr>
        <p:txBody>
          <a:bodyPr wrap="none" lIns="63500" tIns="25400" rIns="63500" bIns="25400">
            <a:spAutoFit/>
          </a:bodyPr>
          <a:lstStyle/>
          <a:p>
            <a:pPr>
              <a:lnSpc>
                <a:spcPct val="85000"/>
              </a:lnSpc>
            </a:pPr>
            <a:r>
              <a:rPr lang="en-US" b="1">
                <a:solidFill>
                  <a:srgbClr val="FF0000"/>
                </a:solidFill>
              </a:rPr>
              <a:t>Memory</a:t>
            </a:r>
          </a:p>
        </p:txBody>
      </p:sp>
      <p:sp>
        <p:nvSpPr>
          <p:cNvPr id="41" name="Rectangle 13"/>
          <p:cNvSpPr>
            <a:spLocks noChangeArrowheads="1"/>
          </p:cNvSpPr>
          <p:nvPr/>
        </p:nvSpPr>
        <p:spPr bwMode="auto">
          <a:xfrm>
            <a:off x="5562600" y="1917701"/>
            <a:ext cx="990600" cy="284163"/>
          </a:xfrm>
          <a:prstGeom prst="rect">
            <a:avLst/>
          </a:prstGeom>
          <a:noFill/>
          <a:ln w="12700">
            <a:noFill/>
            <a:miter lim="800000"/>
            <a:headEnd/>
            <a:tailEnd/>
          </a:ln>
          <a:effectLst/>
        </p:spPr>
        <p:txBody>
          <a:bodyPr wrap="none" lIns="63500" tIns="25400" rIns="63500" bIns="25400">
            <a:spAutoFit/>
          </a:bodyPr>
          <a:lstStyle/>
          <a:p>
            <a:pPr>
              <a:lnSpc>
                <a:spcPct val="85000"/>
              </a:lnSpc>
            </a:pPr>
            <a:r>
              <a:rPr lang="en-US" b="1">
                <a:solidFill>
                  <a:schemeClr val="tx1"/>
                </a:solidFill>
              </a:rPr>
              <a:t>Devices</a:t>
            </a:r>
          </a:p>
        </p:txBody>
      </p:sp>
      <p:sp>
        <p:nvSpPr>
          <p:cNvPr id="42" name="AutoShape 14"/>
          <p:cNvSpPr>
            <a:spLocks noChangeArrowheads="1"/>
          </p:cNvSpPr>
          <p:nvPr/>
        </p:nvSpPr>
        <p:spPr bwMode="auto">
          <a:xfrm>
            <a:off x="5562600" y="2463801"/>
            <a:ext cx="1079500" cy="596900"/>
          </a:xfrm>
          <a:prstGeom prst="roundRect">
            <a:avLst>
              <a:gd name="adj" fmla="val 12495"/>
            </a:avLst>
          </a:prstGeom>
          <a:solidFill>
            <a:schemeClr val="bg1"/>
          </a:solidFill>
          <a:ln w="12700">
            <a:solidFill>
              <a:schemeClr val="tx1"/>
            </a:solidFill>
            <a:round/>
            <a:headEnd/>
            <a:tailEnd/>
          </a:ln>
          <a:effectLst>
            <a:outerShdw dist="107763" dir="2700000" algn="ctr" rotWithShape="0">
              <a:schemeClr val="bg2"/>
            </a:outerShdw>
          </a:effectLst>
        </p:spPr>
        <p:txBody>
          <a:bodyPr wrap="none" anchor="ctr"/>
          <a:lstStyle/>
          <a:p>
            <a:endParaRPr lang="en-US"/>
          </a:p>
        </p:txBody>
      </p:sp>
      <p:sp>
        <p:nvSpPr>
          <p:cNvPr id="43" name="AutoShape 15"/>
          <p:cNvSpPr>
            <a:spLocks noChangeArrowheads="1"/>
          </p:cNvSpPr>
          <p:nvPr/>
        </p:nvSpPr>
        <p:spPr bwMode="auto">
          <a:xfrm>
            <a:off x="5562600" y="3225801"/>
            <a:ext cx="1079500" cy="596900"/>
          </a:xfrm>
          <a:prstGeom prst="roundRect">
            <a:avLst>
              <a:gd name="adj" fmla="val 12495"/>
            </a:avLst>
          </a:prstGeom>
          <a:solidFill>
            <a:schemeClr val="bg1"/>
          </a:solidFill>
          <a:ln w="12700">
            <a:solidFill>
              <a:schemeClr val="tx1"/>
            </a:solidFill>
            <a:round/>
            <a:headEnd/>
            <a:tailEnd/>
          </a:ln>
          <a:effectLst>
            <a:outerShdw dist="107763" dir="2700000" algn="ctr" rotWithShape="0">
              <a:schemeClr val="bg2"/>
            </a:outerShdw>
          </a:effectLst>
        </p:spPr>
        <p:txBody>
          <a:bodyPr wrap="none" anchor="ctr"/>
          <a:lstStyle/>
          <a:p>
            <a:endParaRPr lang="en-US"/>
          </a:p>
        </p:txBody>
      </p:sp>
      <p:sp>
        <p:nvSpPr>
          <p:cNvPr id="44" name="Rectangle 16"/>
          <p:cNvSpPr>
            <a:spLocks noChangeArrowheads="1"/>
          </p:cNvSpPr>
          <p:nvPr/>
        </p:nvSpPr>
        <p:spPr bwMode="auto">
          <a:xfrm>
            <a:off x="5613400" y="2628901"/>
            <a:ext cx="685800" cy="284163"/>
          </a:xfrm>
          <a:prstGeom prst="rect">
            <a:avLst/>
          </a:prstGeom>
          <a:noFill/>
          <a:ln w="12700">
            <a:noFill/>
            <a:miter lim="800000"/>
            <a:headEnd/>
            <a:tailEnd/>
          </a:ln>
          <a:effectLst/>
        </p:spPr>
        <p:txBody>
          <a:bodyPr wrap="none" lIns="63500" tIns="25400" rIns="63500" bIns="25400">
            <a:spAutoFit/>
          </a:bodyPr>
          <a:lstStyle/>
          <a:p>
            <a:pPr>
              <a:lnSpc>
                <a:spcPct val="85000"/>
              </a:lnSpc>
            </a:pPr>
            <a:r>
              <a:rPr lang="en-US" b="1">
                <a:solidFill>
                  <a:schemeClr val="tx1"/>
                </a:solidFill>
              </a:rPr>
              <a:t>Input</a:t>
            </a:r>
          </a:p>
        </p:txBody>
      </p:sp>
      <p:sp>
        <p:nvSpPr>
          <p:cNvPr id="45" name="Rectangle 17"/>
          <p:cNvSpPr>
            <a:spLocks noChangeArrowheads="1"/>
          </p:cNvSpPr>
          <p:nvPr/>
        </p:nvSpPr>
        <p:spPr bwMode="auto">
          <a:xfrm>
            <a:off x="5613400" y="3390901"/>
            <a:ext cx="876300" cy="284163"/>
          </a:xfrm>
          <a:prstGeom prst="rect">
            <a:avLst/>
          </a:prstGeom>
          <a:noFill/>
          <a:ln w="12700">
            <a:noFill/>
            <a:miter lim="800000"/>
            <a:headEnd/>
            <a:tailEnd/>
          </a:ln>
          <a:effectLst/>
        </p:spPr>
        <p:txBody>
          <a:bodyPr wrap="none" lIns="63500" tIns="25400" rIns="63500" bIns="25400">
            <a:spAutoFit/>
          </a:bodyPr>
          <a:lstStyle/>
          <a:p>
            <a:pPr>
              <a:lnSpc>
                <a:spcPct val="85000"/>
              </a:lnSpc>
            </a:pPr>
            <a:r>
              <a:rPr lang="en-US" b="1">
                <a:solidFill>
                  <a:schemeClr val="tx1"/>
                </a:solidFill>
              </a:rPr>
              <a:t>Output</a:t>
            </a:r>
          </a:p>
        </p:txBody>
      </p:sp>
      <p:grpSp>
        <p:nvGrpSpPr>
          <p:cNvPr id="46" name="Group 19"/>
          <p:cNvGrpSpPr>
            <a:grpSpLocks/>
          </p:cNvGrpSpPr>
          <p:nvPr/>
        </p:nvGrpSpPr>
        <p:grpSpPr bwMode="auto">
          <a:xfrm>
            <a:off x="3276600" y="3944939"/>
            <a:ext cx="2590800" cy="2481263"/>
            <a:chOff x="2160" y="2471"/>
            <a:chExt cx="1632" cy="1563"/>
          </a:xfrm>
        </p:grpSpPr>
        <p:sp>
          <p:nvSpPr>
            <p:cNvPr id="47" name="Rectangle 20"/>
            <p:cNvSpPr>
              <a:spLocks noChangeArrowheads="1"/>
            </p:cNvSpPr>
            <p:nvPr/>
          </p:nvSpPr>
          <p:spPr bwMode="auto">
            <a:xfrm>
              <a:off x="2170" y="2890"/>
              <a:ext cx="416" cy="616"/>
            </a:xfrm>
            <a:prstGeom prst="rect">
              <a:avLst/>
            </a:prstGeom>
            <a:noFill/>
            <a:ln w="25400">
              <a:solidFill>
                <a:srgbClr val="FF0000"/>
              </a:solidFill>
              <a:miter lim="800000"/>
              <a:headEnd/>
              <a:tailEnd/>
            </a:ln>
            <a:effectLst/>
          </p:spPr>
          <p:txBody>
            <a:bodyPr wrap="none" anchor="ctr"/>
            <a:lstStyle/>
            <a:p>
              <a:endParaRPr lang="en-US"/>
            </a:p>
          </p:txBody>
        </p:sp>
        <p:sp>
          <p:nvSpPr>
            <p:cNvPr id="48" name="Rectangle 21"/>
            <p:cNvSpPr>
              <a:spLocks noChangeArrowheads="1"/>
            </p:cNvSpPr>
            <p:nvPr/>
          </p:nvSpPr>
          <p:spPr bwMode="auto">
            <a:xfrm rot="5400000">
              <a:off x="2159" y="3089"/>
              <a:ext cx="438" cy="212"/>
            </a:xfrm>
            <a:prstGeom prst="rect">
              <a:avLst/>
            </a:prstGeom>
            <a:noFill/>
            <a:ln w="12700">
              <a:noFill/>
              <a:miter lim="800000"/>
              <a:headEnd/>
              <a:tailEnd/>
            </a:ln>
            <a:effectLst/>
          </p:spPr>
          <p:txBody>
            <a:bodyPr wrap="none" lIns="90488" tIns="44450" rIns="90488" bIns="44450">
              <a:spAutoFit/>
            </a:bodyPr>
            <a:lstStyle/>
            <a:p>
              <a:r>
                <a:rPr lang="en-US" sz="1600" b="1" dirty="0">
                  <a:solidFill>
                    <a:srgbClr val="FF0000"/>
                  </a:solidFill>
                </a:rPr>
                <a:t>Cache</a:t>
              </a:r>
            </a:p>
          </p:txBody>
        </p:sp>
        <p:sp>
          <p:nvSpPr>
            <p:cNvPr id="49" name="Rectangle 22"/>
            <p:cNvSpPr>
              <a:spLocks noChangeArrowheads="1"/>
            </p:cNvSpPr>
            <p:nvPr/>
          </p:nvSpPr>
          <p:spPr bwMode="auto">
            <a:xfrm>
              <a:off x="2698" y="2890"/>
              <a:ext cx="464" cy="856"/>
            </a:xfrm>
            <a:prstGeom prst="rect">
              <a:avLst/>
            </a:prstGeom>
            <a:noFill/>
            <a:ln w="25400">
              <a:solidFill>
                <a:srgbClr val="FF0000"/>
              </a:solidFill>
              <a:miter lim="800000"/>
              <a:headEnd/>
              <a:tailEnd/>
            </a:ln>
            <a:effectLst/>
          </p:spPr>
          <p:txBody>
            <a:bodyPr wrap="none" anchor="ctr"/>
            <a:lstStyle/>
            <a:p>
              <a:endParaRPr lang="en-US"/>
            </a:p>
          </p:txBody>
        </p:sp>
        <p:sp>
          <p:nvSpPr>
            <p:cNvPr id="50" name="Rectangle 23"/>
            <p:cNvSpPr>
              <a:spLocks noChangeArrowheads="1"/>
            </p:cNvSpPr>
            <p:nvPr/>
          </p:nvSpPr>
          <p:spPr bwMode="auto">
            <a:xfrm rot="5400000">
              <a:off x="2558" y="3154"/>
              <a:ext cx="720" cy="364"/>
            </a:xfrm>
            <a:prstGeom prst="rect">
              <a:avLst/>
            </a:prstGeom>
            <a:noFill/>
            <a:ln w="12700">
              <a:noFill/>
              <a:miter lim="800000"/>
              <a:headEnd/>
              <a:tailEnd/>
            </a:ln>
            <a:effectLst/>
          </p:spPr>
          <p:txBody>
            <a:bodyPr lIns="90488" tIns="44450" rIns="90488" bIns="44450">
              <a:spAutoFit/>
            </a:bodyPr>
            <a:lstStyle/>
            <a:p>
              <a:pPr algn="ctr"/>
              <a:r>
                <a:rPr lang="en-US" sz="1600" b="1" dirty="0">
                  <a:solidFill>
                    <a:srgbClr val="FF0000"/>
                  </a:solidFill>
                </a:rPr>
                <a:t>Main Memory</a:t>
              </a:r>
            </a:p>
          </p:txBody>
        </p:sp>
        <p:sp>
          <p:nvSpPr>
            <p:cNvPr id="51" name="Rectangle 24"/>
            <p:cNvSpPr>
              <a:spLocks noChangeArrowheads="1"/>
            </p:cNvSpPr>
            <p:nvPr/>
          </p:nvSpPr>
          <p:spPr bwMode="auto">
            <a:xfrm>
              <a:off x="3274" y="2890"/>
              <a:ext cx="512" cy="1144"/>
            </a:xfrm>
            <a:prstGeom prst="rect">
              <a:avLst/>
            </a:prstGeom>
            <a:noFill/>
            <a:ln w="25400">
              <a:solidFill>
                <a:srgbClr val="FF0000"/>
              </a:solidFill>
              <a:miter lim="800000"/>
              <a:headEnd/>
              <a:tailEnd/>
            </a:ln>
            <a:effectLst/>
          </p:spPr>
          <p:txBody>
            <a:bodyPr wrap="none" anchor="ctr"/>
            <a:lstStyle/>
            <a:p>
              <a:endParaRPr lang="en-US"/>
            </a:p>
          </p:txBody>
        </p:sp>
        <p:sp>
          <p:nvSpPr>
            <p:cNvPr id="52" name="Rectangle 25"/>
            <p:cNvSpPr>
              <a:spLocks noChangeArrowheads="1"/>
            </p:cNvSpPr>
            <p:nvPr/>
          </p:nvSpPr>
          <p:spPr bwMode="auto">
            <a:xfrm rot="5400000">
              <a:off x="3043" y="3245"/>
              <a:ext cx="960" cy="518"/>
            </a:xfrm>
            <a:prstGeom prst="rect">
              <a:avLst/>
            </a:prstGeom>
            <a:noFill/>
            <a:ln w="12700">
              <a:noFill/>
              <a:miter lim="800000"/>
              <a:headEnd/>
              <a:tailEnd/>
            </a:ln>
            <a:effectLst/>
          </p:spPr>
          <p:txBody>
            <a:bodyPr lIns="90488" tIns="44450" rIns="90488" bIns="44450">
              <a:spAutoFit/>
            </a:bodyPr>
            <a:lstStyle/>
            <a:p>
              <a:pPr algn="ctr"/>
              <a:r>
                <a:rPr lang="en-US" sz="1600" b="1" dirty="0">
                  <a:solidFill>
                    <a:srgbClr val="FF0000"/>
                  </a:solidFill>
                </a:rPr>
                <a:t>Secondary Memory</a:t>
              </a:r>
            </a:p>
            <a:p>
              <a:pPr algn="ctr"/>
              <a:r>
                <a:rPr lang="en-US" sz="1600" b="1" dirty="0">
                  <a:solidFill>
                    <a:srgbClr val="FF0000"/>
                  </a:solidFill>
                </a:rPr>
                <a:t>(Disk)</a:t>
              </a:r>
            </a:p>
          </p:txBody>
        </p:sp>
        <p:sp>
          <p:nvSpPr>
            <p:cNvPr id="53" name="Line 26"/>
            <p:cNvSpPr>
              <a:spLocks noChangeShapeType="1"/>
            </p:cNvSpPr>
            <p:nvPr/>
          </p:nvSpPr>
          <p:spPr bwMode="auto">
            <a:xfrm flipH="1">
              <a:off x="2160" y="2471"/>
              <a:ext cx="411" cy="409"/>
            </a:xfrm>
            <a:prstGeom prst="line">
              <a:avLst/>
            </a:prstGeom>
            <a:noFill/>
            <a:ln w="38100">
              <a:solidFill>
                <a:srgbClr val="FF0000"/>
              </a:solidFill>
              <a:round/>
              <a:headEnd/>
              <a:tailEnd/>
            </a:ln>
            <a:effectLst/>
          </p:spPr>
          <p:txBody>
            <a:bodyPr/>
            <a:lstStyle/>
            <a:p>
              <a:endParaRPr lang="en-US"/>
            </a:p>
          </p:txBody>
        </p:sp>
        <p:sp>
          <p:nvSpPr>
            <p:cNvPr id="54" name="Line 27"/>
            <p:cNvSpPr>
              <a:spLocks noChangeShapeType="1"/>
            </p:cNvSpPr>
            <p:nvPr/>
          </p:nvSpPr>
          <p:spPr bwMode="auto">
            <a:xfrm>
              <a:off x="3403" y="2471"/>
              <a:ext cx="389" cy="409"/>
            </a:xfrm>
            <a:prstGeom prst="line">
              <a:avLst/>
            </a:prstGeom>
            <a:noFill/>
            <a:ln w="38100">
              <a:solidFill>
                <a:srgbClr val="FF0000"/>
              </a:solidFill>
              <a:round/>
              <a:headEnd/>
              <a:tailEnd/>
            </a:ln>
            <a:effectLst/>
          </p:spPr>
          <p:txBody>
            <a:bodyPr/>
            <a:lstStyle/>
            <a:p>
              <a:endParaRPr lang="en-US"/>
            </a:p>
          </p:txBody>
        </p:sp>
      </p:grpSp>
      <p:sp>
        <p:nvSpPr>
          <p:cNvPr id="55" name="TextBox 54"/>
          <p:cNvSpPr txBox="1"/>
          <p:nvPr/>
        </p:nvSpPr>
        <p:spPr>
          <a:xfrm>
            <a:off x="1676400" y="4876800"/>
            <a:ext cx="1524576" cy="369332"/>
          </a:xfrm>
          <a:prstGeom prst="rect">
            <a:avLst/>
          </a:prstGeom>
          <a:noFill/>
        </p:spPr>
        <p:txBody>
          <a:bodyPr wrap="none" rtlCol="0">
            <a:spAutoFit/>
          </a:bodyPr>
          <a:lstStyle/>
          <a:p>
            <a:r>
              <a:rPr lang="en-US" dirty="0" smtClean="0"/>
              <a:t>Fast and Small</a:t>
            </a:r>
            <a:endParaRPr lang="en-US" dirty="0"/>
          </a:p>
        </p:txBody>
      </p:sp>
      <p:sp>
        <p:nvSpPr>
          <p:cNvPr id="56" name="TextBox 55"/>
          <p:cNvSpPr txBox="1"/>
          <p:nvPr/>
        </p:nvSpPr>
        <p:spPr>
          <a:xfrm>
            <a:off x="5909734" y="4876800"/>
            <a:ext cx="1593555" cy="369332"/>
          </a:xfrm>
          <a:prstGeom prst="rect">
            <a:avLst/>
          </a:prstGeom>
          <a:noFill/>
        </p:spPr>
        <p:txBody>
          <a:bodyPr wrap="none" rtlCol="0">
            <a:spAutoFit/>
          </a:bodyPr>
          <a:lstStyle/>
          <a:p>
            <a:r>
              <a:rPr lang="en-US" dirty="0" smtClean="0"/>
              <a:t>Slow and Large</a:t>
            </a:r>
            <a:endParaRPr lang="en-US" dirty="0"/>
          </a:p>
        </p:txBody>
      </p:sp>
    </p:spTree>
    <p:extLst>
      <p:ext uri="{BB962C8B-B14F-4D97-AF65-F5344CB8AC3E}">
        <p14:creationId xmlns:p14="http://schemas.microsoft.com/office/powerpoint/2010/main" val="700301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685800" y="1321334"/>
            <a:ext cx="7848600" cy="5142840"/>
          </a:xfrm>
        </p:spPr>
        <p:txBody>
          <a:bodyPr>
            <a:normAutofit/>
          </a:bodyPr>
          <a:lstStyle/>
          <a:p>
            <a:r>
              <a:rPr lang="en-US" dirty="0" smtClean="0">
                <a:ea typeface="ＭＳ Ｐゴシック" pitchFamily="34" charset="-128"/>
              </a:rPr>
              <a:t>Processor</a:t>
            </a:r>
          </a:p>
          <a:p>
            <a:pPr lvl="1"/>
            <a:r>
              <a:rPr lang="en-US" dirty="0" smtClean="0">
                <a:ea typeface="ＭＳ Ｐゴシック" pitchFamily="34" charset="-128"/>
              </a:rPr>
              <a:t>holds data in register file: 100’s of bytes</a:t>
            </a:r>
          </a:p>
          <a:p>
            <a:pPr marL="914400" lvl="2" indent="0">
              <a:buNone/>
            </a:pPr>
            <a:r>
              <a:rPr lang="en-US" dirty="0">
                <a:ea typeface="ＭＳ Ｐゴシック" pitchFamily="34" charset="-128"/>
              </a:rPr>
              <a:t>	</a:t>
            </a:r>
            <a:r>
              <a:rPr lang="en-US" dirty="0" smtClean="0">
                <a:ea typeface="ＭＳ Ｐゴシック" pitchFamily="34" charset="-128"/>
              </a:rPr>
              <a:t>(e.g., MIPS has 32 x 4 bytes)</a:t>
            </a:r>
          </a:p>
          <a:p>
            <a:pPr lvl="1"/>
            <a:r>
              <a:rPr lang="en-US" dirty="0" smtClean="0">
                <a:ea typeface="ＭＳ Ｐゴシック" pitchFamily="34" charset="-128"/>
              </a:rPr>
              <a:t>Registers accessed on sub-nanosecond timescale</a:t>
            </a:r>
          </a:p>
          <a:p>
            <a:r>
              <a:rPr lang="en-US" dirty="0" smtClean="0">
                <a:ea typeface="ＭＳ Ｐゴシック" pitchFamily="34" charset="-128"/>
              </a:rPr>
              <a:t>Memory (a.k.a. “main memory”)</a:t>
            </a:r>
          </a:p>
          <a:p>
            <a:pPr lvl="1"/>
            <a:r>
              <a:rPr lang="en-US" dirty="0" smtClean="0">
                <a:ea typeface="ＭＳ Ｐゴシック" pitchFamily="34" charset="-128"/>
              </a:rPr>
              <a:t>More capacity than registers (~</a:t>
            </a:r>
            <a:r>
              <a:rPr lang="en-US" dirty="0" err="1" smtClean="0">
                <a:ea typeface="ＭＳ Ｐゴシック" pitchFamily="34" charset="-128"/>
              </a:rPr>
              <a:t>Gbytes</a:t>
            </a:r>
            <a:r>
              <a:rPr lang="en-US" dirty="0" smtClean="0">
                <a:ea typeface="ＭＳ Ｐゴシック" pitchFamily="34" charset="-128"/>
              </a:rPr>
              <a:t>)</a:t>
            </a:r>
          </a:p>
          <a:p>
            <a:pPr lvl="1"/>
            <a:r>
              <a:rPr lang="en-US" dirty="0" smtClean="0">
                <a:ea typeface="ＭＳ Ｐゴシック" pitchFamily="34" charset="-128"/>
              </a:rPr>
              <a:t>Access time ~50-100 ns</a:t>
            </a:r>
          </a:p>
          <a:p>
            <a:pPr lvl="1"/>
            <a:r>
              <a:rPr lang="en-US" dirty="0" smtClean="0">
                <a:solidFill>
                  <a:schemeClr val="accent2"/>
                </a:solidFill>
                <a:ea typeface="ＭＳ Ｐゴシック" pitchFamily="34" charset="-128"/>
              </a:rPr>
              <a:t>Hundreds of clock cycles per memory access!</a:t>
            </a:r>
          </a:p>
          <a:p>
            <a:pPr lvl="1"/>
            <a:endParaRPr lang="en-US" dirty="0" smtClean="0">
              <a:solidFill>
                <a:schemeClr val="accent2"/>
              </a:solidFill>
              <a:ea typeface="ＭＳ Ｐゴシック" pitchFamily="34" charset="-128"/>
            </a:endParaRPr>
          </a:p>
        </p:txBody>
      </p:sp>
      <p:sp>
        <p:nvSpPr>
          <p:cNvPr id="5" name="Title 4"/>
          <p:cNvSpPr>
            <a:spLocks noGrp="1"/>
          </p:cNvSpPr>
          <p:nvPr>
            <p:ph type="title"/>
          </p:nvPr>
        </p:nvSpPr>
        <p:spPr>
          <a:xfrm>
            <a:off x="457199" y="283692"/>
            <a:ext cx="8229600" cy="1143000"/>
          </a:xfrm>
        </p:spPr>
        <p:txBody>
          <a:bodyPr/>
          <a:lstStyle/>
          <a:p>
            <a:r>
              <a:rPr lang="en-US" dirty="0" smtClean="0">
                <a:ea typeface="ＭＳ Ｐゴシック" pitchFamily="34" charset="-128"/>
              </a:rPr>
              <a:t>Storage in a Computer</a:t>
            </a:r>
            <a:endParaRPr lang="en-US" dirty="0"/>
          </a:p>
        </p:txBody>
      </p:sp>
    </p:spTree>
    <p:extLst>
      <p:ext uri="{BB962C8B-B14F-4D97-AF65-F5344CB8AC3E}">
        <p14:creationId xmlns:p14="http://schemas.microsoft.com/office/powerpoint/2010/main" val="122473602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5730</TotalTime>
  <Words>2259</Words>
  <Application>Microsoft Macintosh PowerPoint</Application>
  <PresentationFormat>On-screen Show (4:3)</PresentationFormat>
  <Paragraphs>382</Paragraphs>
  <Slides>28</Slides>
  <Notes>14</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Office Theme</vt:lpstr>
      <vt:lpstr>Chart</vt:lpstr>
      <vt:lpstr>CS 61C: Great Ideas in Computer Architecture   Lecture 12 – Memory Hierarchy/Direct-Mapped Caches </vt:lpstr>
      <vt:lpstr>In the news…</vt:lpstr>
      <vt:lpstr>Agenda</vt:lpstr>
      <vt:lpstr>6 Great Ideas in Computer Architecture</vt:lpstr>
      <vt:lpstr>6 Great Ideas in Computer Architecture</vt:lpstr>
      <vt:lpstr>Defining Performance</vt:lpstr>
      <vt:lpstr>Cloud Performance: Why Application Latency Matters</vt:lpstr>
      <vt:lpstr>Components of a Computer</vt:lpstr>
      <vt:lpstr>Storage in a Computer</vt:lpstr>
      <vt:lpstr>Motivation:Processor-Memory Gap</vt:lpstr>
      <vt:lpstr>Memory Hierarchy</vt:lpstr>
      <vt:lpstr>Typical Memory Hierarchy</vt:lpstr>
      <vt:lpstr>Characteristics of the Memory Hierarchy</vt:lpstr>
      <vt:lpstr>Cache (“$”) Concept</vt:lpstr>
      <vt:lpstr>Why Does the Hierarchy Work?</vt:lpstr>
      <vt:lpstr>Library Analogy</vt:lpstr>
      <vt:lpstr>Two Types of Locality</vt:lpstr>
      <vt:lpstr>Why Does the Hierarchy Work?</vt:lpstr>
      <vt:lpstr>How is the Hierarchy Managed?</vt:lpstr>
      <vt:lpstr>Cache Design Questions</vt:lpstr>
      <vt:lpstr>Cache Basics: Direct Mapped</vt:lpstr>
      <vt:lpstr>Caching Terminology</vt:lpstr>
      <vt:lpstr>Caching:  A Simple First Example</vt:lpstr>
      <vt:lpstr>Caching:  A Simple First Example</vt:lpstr>
      <vt:lpstr>TIO: Mapping the Memory Address</vt:lpstr>
      <vt:lpstr>TIO: Breakdown- Summary</vt:lpstr>
      <vt:lpstr>Direct Mapped Cache Example</vt:lpstr>
      <vt:lpstr>Summary</vt:lpstr>
    </vt:vector>
  </TitlesOfParts>
  <Company>UC Berkeley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61C: Great Ideas in Computer Architecture (Machine Structures)</dc:title>
  <dc:creator>Randy Katz</dc:creator>
  <cp:lastModifiedBy>Michael Franklin</cp:lastModifiedBy>
  <cp:revision>127</cp:revision>
  <cp:lastPrinted>2011-09-23T18:09:55Z</cp:lastPrinted>
  <dcterms:created xsi:type="dcterms:W3CDTF">2011-01-19T13:00:46Z</dcterms:created>
  <dcterms:modified xsi:type="dcterms:W3CDTF">2011-09-28T22:55:39Z</dcterms:modified>
</cp:coreProperties>
</file>