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59" r:id="rId2"/>
    <p:sldId id="413" r:id="rId3"/>
    <p:sldId id="373" r:id="rId4"/>
    <p:sldId id="417" r:id="rId5"/>
    <p:sldId id="414" r:id="rId6"/>
    <p:sldId id="473" r:id="rId7"/>
    <p:sldId id="422" r:id="rId8"/>
    <p:sldId id="423" r:id="rId9"/>
    <p:sldId id="424" r:id="rId10"/>
    <p:sldId id="430" r:id="rId11"/>
    <p:sldId id="431" r:id="rId12"/>
    <p:sldId id="432" r:id="rId13"/>
    <p:sldId id="474" r:id="rId14"/>
    <p:sldId id="475" r:id="rId15"/>
    <p:sldId id="436" r:id="rId16"/>
    <p:sldId id="437" r:id="rId17"/>
    <p:sldId id="438" r:id="rId18"/>
    <p:sldId id="439" r:id="rId19"/>
    <p:sldId id="440" r:id="rId20"/>
    <p:sldId id="441" r:id="rId21"/>
    <p:sldId id="442" r:id="rId22"/>
    <p:sldId id="443" r:id="rId23"/>
    <p:sldId id="448" r:id="rId24"/>
    <p:sldId id="449" r:id="rId25"/>
    <p:sldId id="450" r:id="rId26"/>
    <p:sldId id="451" r:id="rId27"/>
    <p:sldId id="456" r:id="rId28"/>
    <p:sldId id="457" r:id="rId29"/>
    <p:sldId id="45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0B5D1"/>
    <a:srgbClr val="94A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644" autoAdjust="0"/>
  </p:normalViewPr>
  <p:slideViewPr>
    <p:cSldViewPr snapToGrid="0">
      <p:cViewPr>
        <p:scale>
          <a:sx n="100" d="100"/>
          <a:sy n="100" d="100"/>
        </p:scale>
        <p:origin x="-2784" y="-3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9/28/11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807952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9/28/11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25485969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p:txBody>
          <a:bodyPr/>
          <a:lstStyle/>
          <a:p>
            <a:pPr>
              <a:defRPr/>
            </a:pPr>
            <a:r>
              <a:rPr lang="en-AU"/>
              <a:t>Morgan Kaufmann Publishers</a:t>
            </a:r>
          </a:p>
        </p:txBody>
      </p:sp>
      <p:sp>
        <p:nvSpPr>
          <p:cNvPr id="43011" name="Rectangle 3"/>
          <p:cNvSpPr>
            <a:spLocks noGrp="1" noChangeArrowheads="1"/>
          </p:cNvSpPr>
          <p:nvPr>
            <p:ph type="dt" sz="quarter" idx="1"/>
          </p:nvPr>
        </p:nvSpPr>
        <p:spPr/>
        <p:txBody>
          <a:bodyPr/>
          <a:lstStyle/>
          <a:p>
            <a:pPr>
              <a:defRPr/>
            </a:pPr>
            <a:fld id="{1F4A1706-4754-1844-8A36-15CD7D165832}" type="datetime3">
              <a:rPr lang="en-AU"/>
              <a:pPr>
                <a:defRPr/>
              </a:pPr>
              <a:t>28 September 2011</a:t>
            </a:fld>
            <a:endParaRPr lang="en-AU"/>
          </a:p>
        </p:txBody>
      </p:sp>
      <p:sp>
        <p:nvSpPr>
          <p:cNvPr id="43012"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3013" name="Rectangle 7"/>
          <p:cNvSpPr>
            <a:spLocks noGrp="1" noChangeArrowheads="1"/>
          </p:cNvSpPr>
          <p:nvPr>
            <p:ph type="sldNum" sz="quarter" idx="5"/>
          </p:nvPr>
        </p:nvSpPr>
        <p:spPr/>
        <p:txBody>
          <a:bodyPr/>
          <a:lstStyle/>
          <a:p>
            <a:pPr>
              <a:defRPr/>
            </a:pPr>
            <a:fld id="{EF0C9FEC-62B8-9346-BDB3-49ED12D41593}" type="slidenum">
              <a:rPr lang="en-AU"/>
              <a:pPr>
                <a:defRPr/>
              </a:pPr>
              <a:t>17</a:t>
            </a:fld>
            <a:endParaRPr lang="en-AU"/>
          </a:p>
        </p:txBody>
      </p:sp>
      <p:sp>
        <p:nvSpPr>
          <p:cNvPr id="337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4035"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6083"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dirty="0"/>
              <a:t>For lecture</a:t>
            </a:r>
          </a:p>
          <a:p>
            <a:pPr eaLnBrk="1" hangingPunct="1">
              <a:spcBef>
                <a:spcPct val="0"/>
              </a:spcBef>
            </a:pPr>
            <a:endParaRPr lang="en-US" dirty="0"/>
          </a:p>
          <a:p>
            <a:pPr eaLnBrk="1" hangingPunct="1">
              <a:spcBef>
                <a:spcPct val="0"/>
              </a:spcBef>
            </a:pPr>
            <a:r>
              <a:rPr lang="en-US" dirty="0"/>
              <a:t>This picture is as opposed to </a:t>
            </a:r>
          </a:p>
          <a:p>
            <a:pPr eaLnBrk="1" hangingPunct="1">
              <a:spcBef>
                <a:spcPct val="0"/>
              </a:spcBef>
            </a:pPr>
            <a:endParaRPr lang="en-US" dirty="0"/>
          </a:p>
          <a:p>
            <a:pPr eaLnBrk="1" hangingPunct="1">
              <a:spcBef>
                <a:spcPct val="0"/>
              </a:spcBef>
            </a:pPr>
            <a:r>
              <a:rPr lang="en-US" dirty="0"/>
              <a:t>Way 0</a:t>
            </a:r>
          </a:p>
          <a:p>
            <a:pPr eaLnBrk="1" hangingPunct="1">
              <a:spcBef>
                <a:spcPct val="0"/>
              </a:spcBef>
            </a:pPr>
            <a:r>
              <a:rPr lang="en-US" dirty="0"/>
              <a:t>              both red                 Set 0</a:t>
            </a:r>
          </a:p>
          <a:p>
            <a:pPr eaLnBrk="1" hangingPunct="1">
              <a:spcBef>
                <a:spcPct val="0"/>
              </a:spcBef>
            </a:pPr>
            <a:r>
              <a:rPr lang="en-US" dirty="0"/>
              <a:t>Way 1</a:t>
            </a:r>
          </a:p>
          <a:p>
            <a:pPr eaLnBrk="1" hangingPunct="1">
              <a:spcBef>
                <a:spcPct val="0"/>
              </a:spcBef>
            </a:pPr>
            <a:r>
              <a:rPr lang="en-US" dirty="0"/>
              <a:t>------------------------------------</a:t>
            </a:r>
          </a:p>
          <a:p>
            <a:pPr eaLnBrk="1" hangingPunct="1">
              <a:spcBef>
                <a:spcPct val="0"/>
              </a:spcBef>
            </a:pPr>
            <a:r>
              <a:rPr lang="en-US" dirty="0"/>
              <a:t>Way 0</a:t>
            </a:r>
          </a:p>
          <a:p>
            <a:pPr eaLnBrk="1" hangingPunct="1">
              <a:spcBef>
                <a:spcPct val="0"/>
              </a:spcBef>
            </a:pPr>
            <a:r>
              <a:rPr lang="en-US" dirty="0"/>
              <a:t>               both green             Set 1</a:t>
            </a:r>
          </a:p>
          <a:p>
            <a:pPr eaLnBrk="1" hangingPunct="1">
              <a:spcBef>
                <a:spcPct val="0"/>
              </a:spcBef>
            </a:pPr>
            <a:r>
              <a:rPr lang="en-US" dirty="0"/>
              <a:t>Way 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50179"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lecture</a:t>
            </a:r>
          </a:p>
          <a:p>
            <a:pPr eaLnBrk="1" hangingPunct="1">
              <a:spcBef>
                <a:spcPct val="0"/>
              </a:spcBef>
            </a:pPr>
            <a:endParaRPr lang="en-US"/>
          </a:p>
          <a:p>
            <a:pPr eaLnBrk="1" hangingPunct="1">
              <a:spcBef>
                <a:spcPct val="0"/>
              </a:spcBef>
            </a:pPr>
            <a:r>
              <a:rPr lang="en-US"/>
              <a:t>Another sample string to try 0 1 2 3 0 8 11 0 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p:txBody>
          <a:bodyPr/>
          <a:lstStyle/>
          <a:p>
            <a:pPr>
              <a:defRPr/>
            </a:pPr>
            <a:r>
              <a:rPr lang="en-AU"/>
              <a:t>Morgan Kaufmann Publishers</a:t>
            </a:r>
          </a:p>
        </p:txBody>
      </p:sp>
      <p:sp>
        <p:nvSpPr>
          <p:cNvPr id="45059" name="Rectangle 3"/>
          <p:cNvSpPr>
            <a:spLocks noGrp="1" noChangeArrowheads="1"/>
          </p:cNvSpPr>
          <p:nvPr>
            <p:ph type="dt" sz="quarter" idx="1"/>
          </p:nvPr>
        </p:nvSpPr>
        <p:spPr/>
        <p:txBody>
          <a:bodyPr/>
          <a:lstStyle/>
          <a:p>
            <a:pPr>
              <a:defRPr/>
            </a:pPr>
            <a:fld id="{05F688A9-AAC3-8C4D-BE02-C84054AA464D}" type="datetime3">
              <a:rPr lang="en-AU"/>
              <a:pPr>
                <a:defRPr/>
              </a:pPr>
              <a:t>28 September 2011</a:t>
            </a:fld>
            <a:endParaRPr lang="en-AU"/>
          </a:p>
        </p:txBody>
      </p:sp>
      <p:sp>
        <p:nvSpPr>
          <p:cNvPr id="45060"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5061" name="Rectangle 7"/>
          <p:cNvSpPr>
            <a:spLocks noGrp="1" noChangeArrowheads="1"/>
          </p:cNvSpPr>
          <p:nvPr>
            <p:ph type="sldNum" sz="quarter" idx="5"/>
          </p:nvPr>
        </p:nvSpPr>
        <p:spPr/>
        <p:txBody>
          <a:bodyPr/>
          <a:lstStyle/>
          <a:p>
            <a:pPr>
              <a:defRPr/>
            </a:pPr>
            <a:fld id="{02F9F773-EB27-664D-AF58-7373D027B7B6}" type="slidenum">
              <a:rPr lang="en-AU"/>
              <a:pPr>
                <a:defRPr/>
              </a:pPr>
              <a:t>21</a:t>
            </a:fld>
            <a:endParaRPr lang="en-AU"/>
          </a:p>
        </p:txBody>
      </p:sp>
      <p:sp>
        <p:nvSpPr>
          <p:cNvPr id="522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lecture</a:t>
            </a:r>
          </a:p>
          <a:p>
            <a:pPr eaLnBrk="1" hangingPunct="1">
              <a:spcBef>
                <a:spcPct val="0"/>
              </a:spcBef>
            </a:pPr>
            <a:r>
              <a:rPr lang="en-US"/>
              <a:t>In 2008, the greater size and power consumption of CAMs generally leads to 2-way and 4-way set associativity being built from standard SRAMs with comparators with 8-way and above being built using CAMs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First of all, a N-way set associative cache will need N comparators instead of just one comparator (use the right side of the diagram for direct mapped cache).</a:t>
            </a:r>
          </a:p>
          <a:p>
            <a:pPr eaLnBrk="1" hangingPunct="1">
              <a:spcBef>
                <a:spcPct val="0"/>
              </a:spcBef>
            </a:pPr>
            <a:r>
              <a:rPr lang="en-US"/>
              <a:t>A N-way set associative cache will also be slower than a direct mapped cache because of this extra multiplexer delay.</a:t>
            </a:r>
          </a:p>
          <a:p>
            <a:pPr eaLnBrk="1" hangingPunct="1">
              <a:spcBef>
                <a:spcPct val="0"/>
              </a:spcBef>
            </a:pPr>
            <a:r>
              <a:rPr lang="en-US"/>
              <a:t>Finally, for a N-way set associative cache, the data will be available AFTER the hit/miss signal becomes valid because the hit/mis is needed to control the data MUX.</a:t>
            </a:r>
          </a:p>
          <a:p>
            <a:pPr eaLnBrk="1" hangingPunct="1">
              <a:spcBef>
                <a:spcPct val="0"/>
              </a:spcBef>
            </a:pPr>
            <a:r>
              <a:rPr lang="en-US"/>
              <a:t>For a direct mapped cache, that is everything before the MUX on the right or left side, the cache block will be available BEFORE the hit/miss signal (AND gate output) because the data does not have to go through the comparator.</a:t>
            </a:r>
          </a:p>
          <a:p>
            <a:pPr eaLnBrk="1" hangingPunct="1">
              <a:spcBef>
                <a:spcPct val="0"/>
              </a:spcBef>
            </a:pPr>
            <a:r>
              <a:rPr lang="en-US"/>
              <a:t>This can be an important consideration because the processor can now go ahead and use the data  without  knowing if it is a Hit or Miss.  Just assume it is a hit.</a:t>
            </a:r>
          </a:p>
          <a:p>
            <a:pPr eaLnBrk="1" hangingPunct="1">
              <a:spcBef>
                <a:spcPct val="0"/>
              </a:spcBef>
            </a:pPr>
            <a:r>
              <a:rPr lang="en-US"/>
              <a:t>Since cache hit rate is in the upper 90% range, you will be ahead of the game 90% of the time and for those 10% of the time that you  are wrong,  just make sure you can recover.</a:t>
            </a:r>
          </a:p>
          <a:p>
            <a:pPr eaLnBrk="1" hangingPunct="1">
              <a:spcBef>
                <a:spcPct val="0"/>
              </a:spcBef>
            </a:pPr>
            <a:r>
              <a:rPr lang="en-US"/>
              <a:t>You cannot play this speculation game with a N-way set-associative cache because as I said earlier, the data will not be available to you until the hit/miss signal is valid.</a:t>
            </a:r>
          </a:p>
          <a:p>
            <a:pPr eaLnBrk="1" hangingPunct="1">
              <a:spcBef>
                <a:spcPct val="0"/>
              </a:spcBef>
            </a:pPr>
            <a:endParaRPr lang="en-US"/>
          </a:p>
          <a:p>
            <a:pPr eaLnBrk="1" hangingPunct="1">
              <a:spcBef>
                <a:spcPct val="0"/>
              </a:spcBef>
            </a:pPr>
            <a:r>
              <a:rPr lang="en-US"/>
              <a:t>+2 = 38 min. (Y:18)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A70A7-E578-1540-8263-E3B3842894D8}" type="slidenum">
              <a:rPr lang="en-US"/>
              <a:pPr>
                <a:defRPr/>
              </a:pPr>
              <a:t>25</a:t>
            </a:fld>
            <a:endParaRPr lang="en-US"/>
          </a:p>
        </p:txBody>
      </p:sp>
      <p:sp>
        <p:nvSpPr>
          <p:cNvPr id="62467" name="Rectangle 2"/>
          <p:cNvSpPr>
            <a:spLocks noGrp="1" noChangeArrowheads="1"/>
          </p:cNvSpPr>
          <p:nvPr>
            <p:ph type="body" idx="1"/>
          </p:nvPr>
        </p:nvSpPr>
        <p:spPr bwMode="auto">
          <a:xfrm>
            <a:off x="914400" y="4343400"/>
            <a:ext cx="5029200" cy="4114800"/>
          </a:xfrm>
          <a:noFill/>
        </p:spPr>
        <p:txBody>
          <a:bodyPr wrap="square" lIns="90462" tIns="44438" rIns="90462" bIns="44438" numCol="1" anchor="t" anchorCtr="0" compatLnSpc="1">
            <a:prstTxWarp prst="textNoShape">
              <a:avLst/>
            </a:prstTxWarp>
          </a:bodyPr>
          <a:lstStyle/>
          <a:p>
            <a:endParaRPr lang="en-US"/>
          </a:p>
        </p:txBody>
      </p:sp>
      <p:sp>
        <p:nvSpPr>
          <p:cNvPr id="62468" name="Rectangle 3"/>
          <p:cNvSpPr>
            <a:spLocks noGrp="1" noRot="1" noChangeAspect="1" noChangeArrowheads="1" noTextEdit="1"/>
          </p:cNvSpPr>
          <p:nvPr>
            <p:ph type="sldImg"/>
          </p:nvPr>
        </p:nvSpPr>
        <p:spPr bwMode="auto">
          <a:noFill/>
          <a:ln w="9525">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 cache sizes grow, the relative improvement from associativity increases only slightly; since the overall miss rate of a larger cache is lower, the opportunity for improving the miss rate decreases and the absolute improvement in miss rate from associativity shrinks significantly.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body" idx="1"/>
          </p:nvPr>
        </p:nvSpPr>
        <p:spPr>
          <a:xfrm>
            <a:off x="516434" y="4343704"/>
            <a:ext cx="5909964" cy="4113892"/>
          </a:xfrm>
          <a:noFill/>
          <a:ln>
            <a:noFill/>
          </a:ln>
        </p:spPr>
        <p:txBody>
          <a:bodyPr lIns="90480" tIns="44446" rIns="90480" bIns="44446"/>
          <a:lstStyle/>
          <a:p>
            <a:endParaRPr lang="en-US"/>
          </a:p>
          <a:p>
            <a:r>
              <a:rPr lang="en-US"/>
              <a:t>No fancy replacement policy is needed for the direct mapped cache. </a:t>
            </a:r>
          </a:p>
          <a:p>
            <a:r>
              <a:rPr lang="en-US"/>
              <a:t>As a matter of fact, that is what cause direct mapped trouble to begin with: only one place to go in the cache--causes conflict misses.</a:t>
            </a:r>
          </a:p>
          <a:p>
            <a:endParaRPr lang="en-US"/>
          </a:p>
          <a:p>
            <a:r>
              <a:rPr lang="en-US"/>
              <a:t>No fancy replacement policy is needed for the direct mapped cache. </a:t>
            </a:r>
          </a:p>
          <a:p>
            <a:r>
              <a:rPr lang="en-US"/>
              <a:t>As a matter of fact, that is what cause direct mapped trouble to begin with: only one place to go in the cache--causes conflict misses.</a:t>
            </a:r>
          </a:p>
          <a:p>
            <a:endParaRPr lang="en-US"/>
          </a:p>
          <a:p>
            <a:r>
              <a:rPr lang="en-US"/>
              <a:t>Besides working at Sun, I also teach people how to fly whenever I have time.</a:t>
            </a:r>
          </a:p>
          <a:p>
            <a:r>
              <a:rPr lang="en-US"/>
              <a:t>Statistic have shown that if a pilot crashed after an engine failure, he or she is more likely to get killed in a multi-engine light airplane than a single engine airplane.</a:t>
            </a:r>
          </a:p>
          <a:p>
            <a:r>
              <a:rPr lang="en-US"/>
              <a:t>The joke among us flight instructors is that: sure, when the engine quit in a single engine stops, you have one option: sooner or later, you land.  Probably sooner.</a:t>
            </a:r>
          </a:p>
          <a:p>
            <a:r>
              <a:rPr lang="en-US"/>
              <a:t>But in a multi-engine airplane with one engine stops, you have a lot of options.  It is the need to make a decision that kills those people.</a:t>
            </a:r>
          </a:p>
          <a:p>
            <a:endParaRPr lang="en-US"/>
          </a:p>
        </p:txBody>
      </p:sp>
      <p:sp>
        <p:nvSpPr>
          <p:cNvPr id="1655811" name="Rectangle 3"/>
          <p:cNvSpPr>
            <a:spLocks noGrp="1" noRot="1" noChangeAspect="1" noChangeArrowheads="1" noTextEdit="1"/>
          </p:cNvSpPr>
          <p:nvPr>
            <p:ph type="sldImg"/>
          </p:nvPr>
        </p:nvSpPr>
        <p:spPr>
          <a:xfrm>
            <a:off x="1163638" y="590550"/>
            <a:ext cx="4546600" cy="3411538"/>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p>
            <a:r>
              <a:rPr lang="en-AU"/>
              <a:t>Morgan Kaufmann Publishers</a:t>
            </a:r>
          </a:p>
        </p:txBody>
      </p:sp>
      <p:sp>
        <p:nvSpPr>
          <p:cNvPr id="96259" name="Rectangle 3"/>
          <p:cNvSpPr>
            <a:spLocks noGrp="1" noChangeArrowheads="1"/>
          </p:cNvSpPr>
          <p:nvPr>
            <p:ph type="dt" sz="quarter" idx="1"/>
          </p:nvPr>
        </p:nvSpPr>
        <p:spPr>
          <a:noFill/>
        </p:spPr>
        <p:txBody>
          <a:bodyPr/>
          <a:lstStyle/>
          <a:p>
            <a:fld id="{0F292F83-EC46-0542-AE03-95B887C868F6}" type="datetime3">
              <a:rPr lang="en-AU"/>
              <a:pPr/>
              <a:t>28 September 2011</a:t>
            </a:fld>
            <a:endParaRPr lang="en-AU"/>
          </a:p>
        </p:txBody>
      </p:sp>
      <p:sp>
        <p:nvSpPr>
          <p:cNvPr id="96260"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6261" name="Rectangle 7"/>
          <p:cNvSpPr>
            <a:spLocks noGrp="1" noChangeArrowheads="1"/>
          </p:cNvSpPr>
          <p:nvPr>
            <p:ph type="sldNum" sz="quarter" idx="5"/>
          </p:nvPr>
        </p:nvSpPr>
        <p:spPr>
          <a:noFill/>
        </p:spPr>
        <p:txBody>
          <a:bodyPr/>
          <a:lstStyle/>
          <a:p>
            <a:fld id="{226B5ED9-2239-1C4B-B7A8-1684B4CC7362}" type="slidenum">
              <a:rPr lang="en-AU"/>
              <a:pPr/>
              <a:t>28</a:t>
            </a:fld>
            <a:endParaRPr lang="en-AU"/>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Grp="1" noRot="1" noChangeAspect="1" noChangeArrowheads="1" noTextEdit="1"/>
          </p:cNvSpPr>
          <p:nvPr>
            <p:ph type="sldImg"/>
          </p:nvPr>
        </p:nvSpPr>
        <p:spPr/>
      </p:sp>
      <p:sp>
        <p:nvSpPr>
          <p:cNvPr id="1675267" name="Rectangle 3"/>
          <p:cNvSpPr>
            <a:spLocks noGrp="1" noChangeArrowheads="1"/>
          </p:cNvSpPr>
          <p:nvPr>
            <p:ph type="body" idx="1"/>
          </p:nvPr>
        </p:nvSpPr>
        <p:spPr>
          <a:ln/>
        </p:spPr>
        <p:txBody>
          <a:bodyPr/>
          <a:lstStyle/>
          <a:p>
            <a:r>
              <a:rPr lang="en-US" dirty="0"/>
              <a:t>Reasonable write buffer depth (e.g., four or more words) and a memory capable of accepting writes at a rate that significantly exceeds the average write frequency means write buffer stalls are </a:t>
            </a:r>
            <a:r>
              <a:rPr lang="en-US" dirty="0" smtClean="0"/>
              <a:t>small</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Rot="1" noChangeAspect="1" noChangeArrowheads="1" noTextEdit="1"/>
          </p:cNvSpPr>
          <p:nvPr>
            <p:ph type="sldImg"/>
          </p:nvPr>
        </p:nvSpPr>
        <p:spPr/>
      </p:sp>
      <p:sp>
        <p:nvSpPr>
          <p:cNvPr id="1677315" name="Rectangle 3"/>
          <p:cNvSpPr>
            <a:spLocks noGrp="1" noChangeArrowheads="1"/>
          </p:cNvSpPr>
          <p:nvPr>
            <p:ph type="body" idx="1"/>
          </p:nvPr>
        </p:nvSpPr>
        <p:spPr>
          <a:ln/>
        </p:spPr>
        <p:txBody>
          <a:bodyPr/>
          <a:lstStyle/>
          <a:p>
            <a:r>
              <a:rPr lang="en-US" dirty="0"/>
              <a:t>For ideal CPI = 1, then </a:t>
            </a:r>
            <a:r>
              <a:rPr lang="en-US" dirty="0" err="1"/>
              <a:t>CPIstall</a:t>
            </a:r>
            <a:r>
              <a:rPr lang="en-US" dirty="0"/>
              <a:t> = 4.44 and the amount of execution time spent on memory stalls would have risen from 3.44/5.44 = 63% to 3.44/4.44 = 77%</a:t>
            </a:r>
          </a:p>
          <a:p>
            <a:r>
              <a:rPr lang="en-US" dirty="0"/>
              <a:t>For miss penalty of 200, memory stall cycles = 2%  200 + 36% x 4% x 200 = 6.88 so that </a:t>
            </a:r>
            <a:r>
              <a:rPr lang="en-US" dirty="0" err="1"/>
              <a:t>CPIstall</a:t>
            </a:r>
            <a:r>
              <a:rPr lang="en-US" dirty="0"/>
              <a:t> = 8.88</a:t>
            </a:r>
          </a:p>
          <a:p>
            <a:endParaRPr lang="en-US" dirty="0"/>
          </a:p>
          <a:p>
            <a:r>
              <a:rPr lang="en-US" dirty="0"/>
              <a:t>This assumes that hit time </a:t>
            </a:r>
            <a:r>
              <a:rPr lang="en-US" dirty="0" smtClean="0"/>
              <a:t>(so hit time is 1 cycle) is </a:t>
            </a:r>
            <a:r>
              <a:rPr lang="en-US" dirty="0"/>
              <a:t>not a factor in determining cache performance.  A larger cache would have a longer access time (if a lower miss rate), meaning either a slower clock cycle or more stages in the pipeline for memory access.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Rectangle 2"/>
          <p:cNvSpPr>
            <a:spLocks noGrp="1" noRot="1" noChangeAspect="1" noChangeArrowheads="1" noTextEdit="1"/>
          </p:cNvSpPr>
          <p:nvPr>
            <p:ph type="sldImg"/>
          </p:nvPr>
        </p:nvSpPr>
        <p:spPr/>
      </p:sp>
      <p:sp>
        <p:nvSpPr>
          <p:cNvPr id="1718275" name="Rectangle 3"/>
          <p:cNvSpPr>
            <a:spLocks noGrp="1" noChangeArrowheads="1"/>
          </p:cNvSpPr>
          <p:nvPr>
            <p:ph type="body" idx="1"/>
          </p:nvPr>
        </p:nvSpPr>
        <p:spPr>
          <a:ln/>
        </p:spPr>
        <p:txBody>
          <a:bodyPr/>
          <a:lstStyle/>
          <a:p>
            <a:r>
              <a:rPr lang="en-US"/>
              <a:t>Also reduces cache miss penalty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3FB387A-3EE9-C344-B10D-21AD6CBA17F2}" type="slidenum">
              <a:rPr lang="en-US"/>
              <a:pPr/>
              <a:t>13</a:t>
            </a:fld>
            <a:endParaRPr lang="en-US"/>
          </a:p>
        </p:txBody>
      </p:sp>
      <p:sp>
        <p:nvSpPr>
          <p:cNvPr id="1858562" name="Rectangle 2"/>
          <p:cNvSpPr>
            <a:spLocks noGrp="1" noRot="1" noChangeAspect="1" noChangeArrowheads="1" noTextEdit="1"/>
          </p:cNvSpPr>
          <p:nvPr>
            <p:ph type="sldImg"/>
          </p:nvPr>
        </p:nvSpPr>
        <p:spPr>
          <a:ln/>
        </p:spPr>
      </p:sp>
      <p:sp>
        <p:nvSpPr>
          <p:cNvPr id="185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593A9E0-CD5B-E048-998C-3D2A4E585EEB}" type="slidenum">
              <a:rPr lang="en-US"/>
              <a:pPr/>
              <a:t>14</a:t>
            </a:fld>
            <a:endParaRPr lang="en-US"/>
          </a:p>
        </p:txBody>
      </p:sp>
      <p:sp>
        <p:nvSpPr>
          <p:cNvPr id="1869826" name="Rectangle 2"/>
          <p:cNvSpPr>
            <a:spLocks noGrp="1" noRot="1" noChangeAspect="1" noChangeArrowheads="1" noTextEdit="1"/>
          </p:cNvSpPr>
          <p:nvPr>
            <p:ph type="sldImg"/>
          </p:nvPr>
        </p:nvSpPr>
        <p:spPr>
          <a:ln/>
        </p:spPr>
      </p:sp>
      <p:sp>
        <p:nvSpPr>
          <p:cNvPr id="1869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515938" y="4344988"/>
            <a:ext cx="5910262" cy="4114800"/>
          </a:xfrm>
          <a:noFill/>
        </p:spPr>
        <p:txBody>
          <a:bodyPr wrap="square" lIns="92910" tIns="45640" rIns="92910" bIns="45640" numCol="1" anchor="t" anchorCtr="0" compatLnSpc="1">
            <a:prstTxWarp prst="textNoShape">
              <a:avLst/>
            </a:prstTxWarp>
          </a:bodyPr>
          <a:lstStyle/>
          <a:p>
            <a:r>
              <a:rPr lang="en-US"/>
              <a:t>(Capacity miss) That is the cache misses are due to the fact that the cache is simply not large enough to contain all the blocks that are accessed by the program.</a:t>
            </a:r>
          </a:p>
          <a:p>
            <a:r>
              <a:rPr lang="en-US"/>
              <a:t>The solution to reduce the Capacity miss rate is simple: increase the cache size.</a:t>
            </a:r>
          </a:p>
          <a:p>
            <a:r>
              <a:rPr lang="en-US"/>
              <a:t>Here is a summary of other types of cache miss we talked about.</a:t>
            </a:r>
          </a:p>
          <a:p>
            <a:r>
              <a:rPr lang="en-US"/>
              <a:t>First is the Compulsory misses. These are the misses that we cannot avoid.  They are caused when we first start the program.</a:t>
            </a:r>
          </a:p>
          <a:p>
            <a:r>
              <a:rPr lang="en-US"/>
              <a:t>Then we talked about the conflict misses.  They are the misses that caused by multiple memory locations being mapped to the same cache location.</a:t>
            </a:r>
          </a:p>
          <a:p>
            <a:r>
              <a:rPr lang="en-US"/>
              <a:t>There are two solutions to reduce conflict misses.  The first one is, once again, increase the cache size.  The second one is to increase the associativity.</a:t>
            </a:r>
          </a:p>
          <a:p>
            <a:r>
              <a:rPr lang="en-US"/>
              <a:t>For example, say using a 2-way set associative cache instead of directed mapped cache.</a:t>
            </a:r>
          </a:p>
          <a:p>
            <a:r>
              <a:rPr lang="en-US"/>
              <a:t>But keep in mind that cache miss rate is only one part of the equation.  You also have to worry about cache access time and miss penalty.  Do NOT optimize miss rate alone.</a:t>
            </a:r>
          </a:p>
          <a:p>
            <a:r>
              <a:rPr lang="en-US"/>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a:p>
          <a:p>
            <a:r>
              <a:rPr lang="en-US"/>
              <a:t>+2 = 43 min. (Y:23)</a:t>
            </a:r>
          </a:p>
        </p:txBody>
      </p:sp>
      <p:sp>
        <p:nvSpPr>
          <p:cNvPr id="29699" name="Rectangle 3"/>
          <p:cNvSpPr>
            <a:spLocks noGrp="1" noRot="1" noChangeAspect="1" noChangeArrowheads="1" noTextEdit="1"/>
          </p:cNvSpPr>
          <p:nvPr>
            <p:ph type="sldImg"/>
          </p:nvPr>
        </p:nvSpPr>
        <p:spPr bwMode="auto">
          <a:xfrm>
            <a:off x="1165225" y="588963"/>
            <a:ext cx="4548188" cy="3413125"/>
          </a:xfrm>
          <a:noFill/>
          <a:ln>
            <a:solidFill>
              <a:srgbClr val="000000"/>
            </a:solidFill>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of the tags of all of the elements of the set must be searched for a match.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9/28/11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9/28/11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9/28/11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9/28/11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9/28/11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9/28/11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9/28/11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9/28/11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9/28/11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9/28/11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9/28/11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9/28/11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
        <p:nvSpPr>
          <p:cNvPr id="7" name="Footer Placeholder 7"/>
          <p:cNvSpPr txBox="1">
            <a:spLocks/>
          </p:cNvSpPr>
          <p:nvPr userDrawn="1"/>
        </p:nvSpPr>
        <p:spPr>
          <a:xfrm>
            <a:off x="3276600" y="635635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t>Fall 2011 -- Lecture #14	</a:t>
            </a:r>
            <a:r>
              <a:rPr lang="en-US" dirty="0" smtClean="0"/>
              <a:t>	</a:t>
            </a:r>
          </a:p>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1622425"/>
            <a:ext cx="7772400" cy="1470025"/>
          </a:xfrm>
        </p:spPr>
        <p:txBody>
          <a:bodyPr>
            <a:normAutofit fontScale="90000"/>
          </a:bodyPr>
          <a:lstStyle/>
          <a:p>
            <a:r>
              <a:rPr lang="en-US" dirty="0" smtClean="0"/>
              <a:t>CS 61C: Great Ideas in Computer Architecture </a:t>
            </a:r>
            <a:br>
              <a:rPr lang="en-US" dirty="0" smtClean="0"/>
            </a:br>
            <a:r>
              <a:rPr lang="en-US" dirty="0" smtClean="0"/>
              <a:t/>
            </a:r>
            <a:br>
              <a:rPr lang="en-US" dirty="0" smtClean="0"/>
            </a:br>
            <a:r>
              <a:rPr lang="en-US" i="1" dirty="0" smtClean="0"/>
              <a:t>Lecture 14 –Cache Performance </a:t>
            </a:r>
            <a:r>
              <a:rPr lang="en-US" sz="3600" i="1" dirty="0" smtClean="0"/>
              <a:t>(Cache III)</a:t>
            </a:r>
            <a:br>
              <a:rPr lang="en-US" sz="3600" i="1" dirty="0" smtClean="0"/>
            </a:br>
            <a:endParaRPr lang="en-US" i="1" dirty="0"/>
          </a:p>
        </p:txBody>
      </p:sp>
      <p:sp>
        <p:nvSpPr>
          <p:cNvPr id="3" name="Subtitle 2"/>
          <p:cNvSpPr>
            <a:spLocks noGrp="1"/>
          </p:cNvSpPr>
          <p:nvPr>
            <p:ph type="subTitle" idx="1"/>
          </p:nvPr>
        </p:nvSpPr>
        <p:spPr>
          <a:xfrm>
            <a:off x="1371600" y="3886199"/>
            <a:ext cx="6845300" cy="2243667"/>
          </a:xfrm>
        </p:spPr>
        <p:txBody>
          <a:bodyPr>
            <a:normAutofit fontScale="92500"/>
          </a:bodyPr>
          <a:lstStyle/>
          <a:p>
            <a:r>
              <a:rPr lang="en-US" dirty="0" smtClean="0"/>
              <a:t>Instructors:</a:t>
            </a:r>
          </a:p>
          <a:p>
            <a:r>
              <a:rPr lang="en-US" dirty="0" smtClean="0"/>
              <a:t>Mike Franklin</a:t>
            </a:r>
          </a:p>
          <a:p>
            <a:r>
              <a:rPr lang="en-US" dirty="0" smtClean="0"/>
              <a:t>Dan Garcia</a:t>
            </a:r>
          </a:p>
          <a:p>
            <a:r>
              <a:rPr lang="en-US" dirty="0" smtClean="0"/>
              <a:t>http://inst.eecs.berkeley.edu/~cs61c/fa11</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dirty="0"/>
          </a:p>
        </p:txBody>
      </p:sp>
    </p:spTree>
    <p:extLst>
      <p:ext uri="{BB962C8B-B14F-4D97-AF65-F5344CB8AC3E}">
        <p14:creationId xmlns:p14="http://schemas.microsoft.com/office/powerpoint/2010/main" val="17646911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Cache Levels</a:t>
            </a:r>
            <a:endParaRPr lang="en-US" dirty="0"/>
          </a:p>
        </p:txBody>
      </p:sp>
      <p:graphicFrame>
        <p:nvGraphicFramePr>
          <p:cNvPr id="7" name="Content Placeholder 6"/>
          <p:cNvGraphicFramePr>
            <a:graphicFrameLocks noGrp="1"/>
          </p:cNvGraphicFramePr>
          <p:nvPr>
            <p:ph idx="1"/>
          </p:nvPr>
        </p:nvGraphicFramePr>
        <p:xfrm>
          <a:off x="1588887" y="3039700"/>
          <a:ext cx="1199580" cy="1052468"/>
        </p:xfrm>
        <a:graphic>
          <a:graphicData uri="http://schemas.openxmlformats.org/drawingml/2006/table">
            <a:tbl>
              <a:tblPr firstRow="1" bandRow="1">
                <a:tableStyleId>{5940675A-B579-460E-94D1-54222C63F5DA}</a:tableStyleId>
              </a:tblPr>
              <a:tblGrid>
                <a:gridCol w="241356"/>
                <a:gridCol w="482714"/>
                <a:gridCol w="475510"/>
              </a:tblGrid>
              <a:tr h="263117">
                <a:tc>
                  <a:txBody>
                    <a:bodyPr/>
                    <a:lstStyle/>
                    <a:p>
                      <a:endParaRPr lang="en-US" sz="500" dirty="0"/>
                    </a:p>
                  </a:txBody>
                  <a:tcPr/>
                </a:tc>
                <a:tc>
                  <a:txBody>
                    <a:bodyPr/>
                    <a:lstStyle/>
                    <a:p>
                      <a:endParaRPr lang="en-US" sz="500" dirty="0"/>
                    </a:p>
                  </a:txBody>
                  <a:tcPr/>
                </a:tc>
                <a:tc>
                  <a:txBody>
                    <a:bodyPr/>
                    <a:lstStyle/>
                    <a:p>
                      <a:endParaRPr lang="en-US" sz="500"/>
                    </a:p>
                  </a:txBody>
                  <a:tcPr/>
                </a:tc>
              </a:tr>
              <a:tr h="263117">
                <a:tc>
                  <a:txBody>
                    <a:bodyPr/>
                    <a:lstStyle/>
                    <a:p>
                      <a:endParaRPr lang="en-US" sz="500"/>
                    </a:p>
                  </a:txBody>
                  <a:tcPr/>
                </a:tc>
                <a:tc>
                  <a:txBody>
                    <a:bodyPr/>
                    <a:lstStyle/>
                    <a:p>
                      <a:endParaRPr lang="en-US" sz="500"/>
                    </a:p>
                  </a:txBody>
                  <a:tcPr/>
                </a:tc>
                <a:tc>
                  <a:txBody>
                    <a:bodyPr/>
                    <a:lstStyle/>
                    <a:p>
                      <a:endParaRPr lang="en-US" sz="500" dirty="0"/>
                    </a:p>
                  </a:txBody>
                  <a:tcPr/>
                </a:tc>
              </a:tr>
              <a:tr h="263117">
                <a:tc>
                  <a:txBody>
                    <a:bodyPr/>
                    <a:lstStyle/>
                    <a:p>
                      <a:endParaRPr lang="en-US" sz="500"/>
                    </a:p>
                  </a:txBody>
                  <a:tcPr/>
                </a:tc>
                <a:tc>
                  <a:txBody>
                    <a:bodyPr/>
                    <a:lstStyle/>
                    <a:p>
                      <a:endParaRPr lang="en-US" sz="500"/>
                    </a:p>
                  </a:txBody>
                  <a:tcPr/>
                </a:tc>
                <a:tc>
                  <a:txBody>
                    <a:bodyPr/>
                    <a:lstStyle/>
                    <a:p>
                      <a:endParaRPr lang="en-US" sz="500" dirty="0"/>
                    </a:p>
                  </a:txBody>
                  <a:tcPr/>
                </a:tc>
              </a:tr>
              <a:tr h="263117">
                <a:tc>
                  <a:txBody>
                    <a:bodyPr/>
                    <a:lstStyle/>
                    <a:p>
                      <a:endParaRPr lang="en-US" sz="500"/>
                    </a:p>
                  </a:txBody>
                  <a:tcPr/>
                </a:tc>
                <a:tc>
                  <a:txBody>
                    <a:bodyPr/>
                    <a:lstStyle/>
                    <a:p>
                      <a:endParaRPr lang="en-US" sz="500"/>
                    </a:p>
                  </a:txBody>
                  <a:tcPr/>
                </a:tc>
                <a:tc>
                  <a:txBody>
                    <a:bodyPr/>
                    <a:lstStyle/>
                    <a:p>
                      <a:endParaRPr lang="en-US" sz="500" dirty="0"/>
                    </a:p>
                  </a:txBody>
                  <a:tcPr/>
                </a:tc>
              </a:tr>
            </a:tbl>
          </a:graphicData>
        </a:graphic>
      </p:graphicFrame>
      <p:sp>
        <p:nvSpPr>
          <p:cNvPr id="4" name="Date Placeholder 3"/>
          <p:cNvSpPr>
            <a:spLocks noGrp="1"/>
          </p:cNvSpPr>
          <p:nvPr>
            <p:ph type="dt" sz="half" idx="10"/>
          </p:nvPr>
        </p:nvSpPr>
        <p:spPr/>
        <p:txBody>
          <a:bodyPr/>
          <a:lstStyle/>
          <a:p>
            <a:fld id="{A0CC2F0F-BF8F-0C4D-BAC3-8A026018F4FA}"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
        <p:nvSpPr>
          <p:cNvPr id="8" name="TextBox 7"/>
          <p:cNvSpPr txBox="1"/>
          <p:nvPr/>
        </p:nvSpPr>
        <p:spPr>
          <a:xfrm>
            <a:off x="1955551" y="2625506"/>
            <a:ext cx="570366" cy="369332"/>
          </a:xfrm>
          <a:prstGeom prst="rect">
            <a:avLst/>
          </a:prstGeom>
          <a:noFill/>
        </p:spPr>
        <p:txBody>
          <a:bodyPr wrap="square" rtlCol="0">
            <a:spAutoFit/>
          </a:bodyPr>
          <a:lstStyle/>
          <a:p>
            <a:r>
              <a:rPr lang="en-US" dirty="0" smtClean="0"/>
              <a:t>L1$</a:t>
            </a:r>
            <a:endParaRPr lang="en-US" dirty="0"/>
          </a:p>
        </p:txBody>
      </p:sp>
      <p:graphicFrame>
        <p:nvGraphicFramePr>
          <p:cNvPr id="9" name="Table 8"/>
          <p:cNvGraphicFramePr>
            <a:graphicFrameLocks noGrp="1"/>
          </p:cNvGraphicFramePr>
          <p:nvPr/>
        </p:nvGraphicFramePr>
        <p:xfrm>
          <a:off x="4086132" y="2374776"/>
          <a:ext cx="2043064" cy="2966768"/>
        </p:xfrm>
        <a:graphic>
          <a:graphicData uri="http://schemas.openxmlformats.org/drawingml/2006/table">
            <a:tbl>
              <a:tblPr firstRow="1" bandRow="1">
                <a:tableStyleId>{5940675A-B579-460E-94D1-54222C63F5DA}</a:tableStyleId>
              </a:tblPr>
              <a:tblGrid>
                <a:gridCol w="208280"/>
                <a:gridCol w="498485"/>
                <a:gridCol w="445433"/>
                <a:gridCol w="445433"/>
                <a:gridCol w="445433"/>
              </a:tblGrid>
              <a:tr h="370846">
                <a:tc>
                  <a:txBody>
                    <a:bodyPr/>
                    <a:lstStyle/>
                    <a:p>
                      <a:endParaRPr lang="en-US" sz="500" dirty="0"/>
                    </a:p>
                  </a:txBody>
                  <a:tcPr/>
                </a:tc>
                <a:tc>
                  <a:txBody>
                    <a:bodyPr/>
                    <a:lstStyle/>
                    <a:p>
                      <a:endParaRPr lang="en-US" sz="500"/>
                    </a:p>
                  </a:txBody>
                  <a:tcPr/>
                </a:tc>
                <a:tc>
                  <a:txBody>
                    <a:bodyPr/>
                    <a:lstStyle/>
                    <a:p>
                      <a:endParaRPr lang="en-US" sz="500" dirty="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dirty="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r>
              <a:tr h="370846">
                <a:tc>
                  <a:txBody>
                    <a:bodyPr/>
                    <a:lstStyle/>
                    <a:p>
                      <a:endParaRPr lang="en-US" sz="500"/>
                    </a:p>
                  </a:txBody>
                  <a:tcPr/>
                </a:tc>
                <a:tc>
                  <a:txBody>
                    <a:bodyPr/>
                    <a:lstStyle/>
                    <a:p>
                      <a:endParaRPr lang="en-US" sz="50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bl>
          </a:graphicData>
        </a:graphic>
      </p:graphicFrame>
      <p:sp>
        <p:nvSpPr>
          <p:cNvPr id="10" name="TextBox 9"/>
          <p:cNvSpPr txBox="1"/>
          <p:nvPr/>
        </p:nvSpPr>
        <p:spPr>
          <a:xfrm>
            <a:off x="4814938" y="1745812"/>
            <a:ext cx="570366" cy="369332"/>
          </a:xfrm>
          <a:prstGeom prst="rect">
            <a:avLst/>
          </a:prstGeom>
          <a:noFill/>
        </p:spPr>
        <p:txBody>
          <a:bodyPr wrap="square" rtlCol="0">
            <a:spAutoFit/>
          </a:bodyPr>
          <a:lstStyle/>
          <a:p>
            <a:r>
              <a:rPr lang="en-US" dirty="0" smtClean="0"/>
              <a:t>L2$</a:t>
            </a:r>
            <a:endParaRPr lang="en-US" dirty="0"/>
          </a:p>
        </p:txBody>
      </p:sp>
      <p:graphicFrame>
        <p:nvGraphicFramePr>
          <p:cNvPr id="11" name="Table 10"/>
          <p:cNvGraphicFramePr>
            <a:graphicFrameLocks noGrp="1"/>
          </p:cNvGraphicFramePr>
          <p:nvPr/>
        </p:nvGraphicFramePr>
        <p:xfrm>
          <a:off x="7626037" y="1620570"/>
          <a:ext cx="911382" cy="1360033"/>
        </p:xfrm>
        <a:graphic>
          <a:graphicData uri="http://schemas.openxmlformats.org/drawingml/2006/table">
            <a:tbl>
              <a:tblPr firstRow="1" bandRow="1">
                <a:tableStyleId>{5940675A-B579-460E-94D1-54222C63F5DA}</a:tableStyleId>
              </a:tblPr>
              <a:tblGrid>
                <a:gridCol w="911382"/>
              </a:tblGrid>
              <a:tr h="178009">
                <a:tc>
                  <a:txBody>
                    <a:bodyPr/>
                    <a:lstStyle/>
                    <a:p>
                      <a:endParaRPr lang="en-US" sz="500" dirty="0"/>
                    </a:p>
                  </a:txBody>
                  <a:tcPr/>
                </a:tc>
              </a:tr>
              <a:tr h="295506">
                <a:tc>
                  <a:txBody>
                    <a:bodyPr/>
                    <a:lstStyle/>
                    <a:p>
                      <a:endParaRPr lang="en-US" sz="500"/>
                    </a:p>
                  </a:txBody>
                  <a:tcPr/>
                </a:tc>
              </a:tr>
              <a:tr h="295506">
                <a:tc>
                  <a:txBody>
                    <a:bodyPr/>
                    <a:lstStyle/>
                    <a:p>
                      <a:endParaRPr lang="en-US" sz="500"/>
                    </a:p>
                  </a:txBody>
                  <a:tcPr/>
                </a:tc>
              </a:tr>
              <a:tr h="295506">
                <a:tc>
                  <a:txBody>
                    <a:bodyPr/>
                    <a:lstStyle/>
                    <a:p>
                      <a:endParaRPr lang="en-US" sz="500" dirty="0"/>
                    </a:p>
                  </a:txBody>
                  <a:tcPr/>
                </a:tc>
              </a:tr>
              <a:tr h="295506">
                <a:tc>
                  <a:txBody>
                    <a:bodyPr/>
                    <a:lstStyle/>
                    <a:p>
                      <a:endParaRPr lang="en-US" sz="500" dirty="0"/>
                    </a:p>
                  </a:txBody>
                  <a:tcPr/>
                </a:tc>
              </a:tr>
            </a:tbl>
          </a:graphicData>
        </a:graphic>
      </p:graphicFrame>
      <p:graphicFrame>
        <p:nvGraphicFramePr>
          <p:cNvPr id="12" name="Table 11"/>
          <p:cNvGraphicFramePr>
            <a:graphicFrameLocks noGrp="1"/>
          </p:cNvGraphicFramePr>
          <p:nvPr/>
        </p:nvGraphicFramePr>
        <p:xfrm>
          <a:off x="7606420" y="4672847"/>
          <a:ext cx="911382" cy="1391465"/>
        </p:xfrm>
        <a:graphic>
          <a:graphicData uri="http://schemas.openxmlformats.org/drawingml/2006/table">
            <a:tbl>
              <a:tblPr firstRow="1" bandRow="1">
                <a:tableStyleId>{5940675A-B579-460E-94D1-54222C63F5DA}</a:tableStyleId>
              </a:tblPr>
              <a:tblGrid>
                <a:gridCol w="911382"/>
              </a:tblGrid>
              <a:tr h="278293">
                <a:tc>
                  <a:txBody>
                    <a:bodyPr/>
                    <a:lstStyle/>
                    <a:p>
                      <a:endParaRPr lang="en-US" sz="500" dirty="0"/>
                    </a:p>
                  </a:txBody>
                  <a:tcPr/>
                </a:tc>
              </a:tr>
              <a:tr h="278293">
                <a:tc>
                  <a:txBody>
                    <a:bodyPr/>
                    <a:lstStyle/>
                    <a:p>
                      <a:endParaRPr lang="en-US" sz="500"/>
                    </a:p>
                  </a:txBody>
                  <a:tcPr/>
                </a:tc>
              </a:tr>
              <a:tr h="278293">
                <a:tc>
                  <a:txBody>
                    <a:bodyPr/>
                    <a:lstStyle/>
                    <a:p>
                      <a:endParaRPr lang="en-US" sz="500"/>
                    </a:p>
                  </a:txBody>
                  <a:tcPr/>
                </a:tc>
              </a:tr>
              <a:tr h="278293">
                <a:tc>
                  <a:txBody>
                    <a:bodyPr/>
                    <a:lstStyle/>
                    <a:p>
                      <a:endParaRPr lang="en-US" sz="500" dirty="0"/>
                    </a:p>
                  </a:txBody>
                  <a:tcPr/>
                </a:tc>
              </a:tr>
              <a:tr h="278293">
                <a:tc>
                  <a:txBody>
                    <a:bodyPr/>
                    <a:lstStyle/>
                    <a:p>
                      <a:endParaRPr lang="en-US" sz="500" dirty="0"/>
                    </a:p>
                  </a:txBody>
                  <a:tcPr/>
                </a:tc>
              </a:tr>
            </a:tbl>
          </a:graphicData>
        </a:graphic>
      </p:graphicFrame>
      <p:sp>
        <p:nvSpPr>
          <p:cNvPr id="13" name="TextBox 12"/>
          <p:cNvSpPr txBox="1"/>
          <p:nvPr/>
        </p:nvSpPr>
        <p:spPr>
          <a:xfrm>
            <a:off x="7342361" y="1176951"/>
            <a:ext cx="1620570" cy="369332"/>
          </a:xfrm>
          <a:prstGeom prst="rect">
            <a:avLst/>
          </a:prstGeom>
          <a:noFill/>
        </p:spPr>
        <p:txBody>
          <a:bodyPr wrap="square" rtlCol="0">
            <a:spAutoFit/>
          </a:bodyPr>
          <a:lstStyle/>
          <a:p>
            <a:r>
              <a:rPr lang="en-US" dirty="0" smtClean="0"/>
              <a:t>Main Memory</a:t>
            </a:r>
            <a:endParaRPr lang="en-US" dirty="0"/>
          </a:p>
        </p:txBody>
      </p:sp>
      <p:cxnSp>
        <p:nvCxnSpPr>
          <p:cNvPr id="15" name="Straight Arrow Connector 14"/>
          <p:cNvCxnSpPr/>
          <p:nvPr/>
        </p:nvCxnSpPr>
        <p:spPr>
          <a:xfrm>
            <a:off x="2888056" y="3612333"/>
            <a:ext cx="11407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272543" y="3601772"/>
            <a:ext cx="11407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930835" y="3060072"/>
            <a:ext cx="479834" cy="1384995"/>
          </a:xfrm>
          <a:prstGeom prst="rect">
            <a:avLst/>
          </a:prstGeom>
          <a:noFill/>
        </p:spPr>
        <p:txBody>
          <a:bodyPr wrap="square" rtlCol="0">
            <a:spAutoFit/>
          </a:bodyPr>
          <a:lstStyle/>
          <a:p>
            <a:r>
              <a:rPr lang="en-US" sz="2800" dirty="0" smtClean="0"/>
              <a:t>.</a:t>
            </a:r>
          </a:p>
          <a:p>
            <a:r>
              <a:rPr lang="en-US" sz="2800" dirty="0" smtClean="0"/>
              <a:t>.</a:t>
            </a:r>
          </a:p>
          <a:p>
            <a:r>
              <a:rPr lang="en-US" sz="2800" dirty="0" smtClean="0"/>
              <a:t>.</a:t>
            </a:r>
            <a:endParaRPr lang="en-US" sz="2800" dirty="0"/>
          </a:p>
        </p:txBody>
      </p:sp>
      <p:graphicFrame>
        <p:nvGraphicFramePr>
          <p:cNvPr id="18" name="Table 17"/>
          <p:cNvGraphicFramePr>
            <a:graphicFrameLocks noGrp="1"/>
          </p:cNvGraphicFramePr>
          <p:nvPr/>
        </p:nvGraphicFramePr>
        <p:xfrm>
          <a:off x="274622" y="3358836"/>
          <a:ext cx="494922" cy="425514"/>
        </p:xfrm>
        <a:graphic>
          <a:graphicData uri="http://schemas.openxmlformats.org/drawingml/2006/table">
            <a:tbl>
              <a:tblPr firstRow="1" bandRow="1">
                <a:tableStyleId>{5940675A-B579-460E-94D1-54222C63F5DA}</a:tableStyleId>
              </a:tblPr>
              <a:tblGrid>
                <a:gridCol w="494922"/>
              </a:tblGrid>
              <a:tr h="425514">
                <a:tc>
                  <a:txBody>
                    <a:bodyPr/>
                    <a:lstStyle/>
                    <a:p>
                      <a:endParaRPr lang="en-US" dirty="0"/>
                    </a:p>
                  </a:txBody>
                  <a:tcPr/>
                </a:tc>
              </a:tr>
            </a:tbl>
          </a:graphicData>
        </a:graphic>
      </p:graphicFrame>
      <p:sp>
        <p:nvSpPr>
          <p:cNvPr id="19" name="TextBox 18"/>
          <p:cNvSpPr txBox="1"/>
          <p:nvPr/>
        </p:nvSpPr>
        <p:spPr>
          <a:xfrm>
            <a:off x="244443" y="2996697"/>
            <a:ext cx="688064" cy="369332"/>
          </a:xfrm>
          <a:prstGeom prst="rect">
            <a:avLst/>
          </a:prstGeom>
          <a:noFill/>
        </p:spPr>
        <p:txBody>
          <a:bodyPr wrap="square" rtlCol="0">
            <a:spAutoFit/>
          </a:bodyPr>
          <a:lstStyle/>
          <a:p>
            <a:r>
              <a:rPr lang="en-US" dirty="0" smtClean="0"/>
              <a:t>CPU</a:t>
            </a:r>
            <a:endParaRPr lang="en-US" dirty="0"/>
          </a:p>
        </p:txBody>
      </p:sp>
      <p:cxnSp>
        <p:nvCxnSpPr>
          <p:cNvPr id="20" name="Straight Arrow Connector 19"/>
          <p:cNvCxnSpPr/>
          <p:nvPr/>
        </p:nvCxnSpPr>
        <p:spPr>
          <a:xfrm>
            <a:off x="831410" y="3610824"/>
            <a:ext cx="734839" cy="15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23866" y="3041965"/>
            <a:ext cx="878186" cy="584775"/>
          </a:xfrm>
          <a:prstGeom prst="rect">
            <a:avLst/>
          </a:prstGeom>
          <a:noFill/>
        </p:spPr>
        <p:txBody>
          <a:bodyPr wrap="square" rtlCol="0">
            <a:spAutoFit/>
          </a:bodyPr>
          <a:lstStyle/>
          <a:p>
            <a:r>
              <a:rPr lang="en-US" sz="1600" dirty="0" err="1" smtClean="0"/>
              <a:t>Mem</a:t>
            </a:r>
            <a:endParaRPr lang="en-US" sz="1600" dirty="0" smtClean="0"/>
          </a:p>
          <a:p>
            <a:r>
              <a:rPr lang="en-US" sz="1600" dirty="0" smtClean="0"/>
              <a:t>Access</a:t>
            </a:r>
            <a:endParaRPr lang="en-US" dirty="0"/>
          </a:p>
        </p:txBody>
      </p:sp>
      <p:cxnSp>
        <p:nvCxnSpPr>
          <p:cNvPr id="25" name="Straight Arrow Connector 24"/>
          <p:cNvCxnSpPr/>
          <p:nvPr/>
        </p:nvCxnSpPr>
        <p:spPr>
          <a:xfrm rot="5400000">
            <a:off x="1818238" y="4870764"/>
            <a:ext cx="2219608" cy="7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5139351" y="4831533"/>
            <a:ext cx="2311652" cy="1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0800000" flipV="1">
            <a:off x="6400801" y="6094570"/>
            <a:ext cx="1104523" cy="74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0800000">
            <a:off x="597529" y="6102037"/>
            <a:ext cx="5712740" cy="9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906161" y="3277355"/>
            <a:ext cx="823867" cy="923330"/>
          </a:xfrm>
          <a:prstGeom prst="rect">
            <a:avLst/>
          </a:prstGeom>
          <a:noFill/>
        </p:spPr>
        <p:txBody>
          <a:bodyPr wrap="square" rtlCol="0">
            <a:spAutoFit/>
          </a:bodyPr>
          <a:lstStyle/>
          <a:p>
            <a:r>
              <a:rPr lang="en-US" dirty="0" smtClean="0"/>
              <a:t>    Miss</a:t>
            </a:r>
          </a:p>
          <a:p>
            <a:endParaRPr lang="en-US" dirty="0" smtClean="0"/>
          </a:p>
          <a:p>
            <a:r>
              <a:rPr lang="en-US" dirty="0" smtClean="0"/>
              <a:t>Hit</a:t>
            </a:r>
            <a:endParaRPr lang="en-US" dirty="0"/>
          </a:p>
        </p:txBody>
      </p:sp>
      <p:cxnSp>
        <p:nvCxnSpPr>
          <p:cNvPr id="40" name="Straight Arrow Connector 39"/>
          <p:cNvCxnSpPr/>
          <p:nvPr/>
        </p:nvCxnSpPr>
        <p:spPr>
          <a:xfrm rot="16200000" flipV="1">
            <a:off x="-579422" y="4961299"/>
            <a:ext cx="2236208" cy="90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263487" y="3266793"/>
            <a:ext cx="823867" cy="923330"/>
          </a:xfrm>
          <a:prstGeom prst="rect">
            <a:avLst/>
          </a:prstGeom>
          <a:noFill/>
        </p:spPr>
        <p:txBody>
          <a:bodyPr wrap="square" rtlCol="0">
            <a:spAutoFit/>
          </a:bodyPr>
          <a:lstStyle/>
          <a:p>
            <a:r>
              <a:rPr lang="en-US" dirty="0" smtClean="0"/>
              <a:t>    Miss</a:t>
            </a:r>
          </a:p>
          <a:p>
            <a:endParaRPr lang="en-US" dirty="0" smtClean="0"/>
          </a:p>
          <a:p>
            <a:r>
              <a:rPr lang="en-US" dirty="0" smtClean="0"/>
              <a:t>Hit</a:t>
            </a:r>
            <a:endParaRPr lang="en-US" dirty="0"/>
          </a:p>
        </p:txBody>
      </p:sp>
      <p:cxnSp>
        <p:nvCxnSpPr>
          <p:cNvPr id="45" name="Straight Arrow Connector 44"/>
          <p:cNvCxnSpPr/>
          <p:nvPr/>
        </p:nvCxnSpPr>
        <p:spPr>
          <a:xfrm rot="5400000" flipH="1" flipV="1">
            <a:off x="1172424" y="5119735"/>
            <a:ext cx="192838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4851863" y="5776907"/>
            <a:ext cx="642083" cy="6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176257" y="6118635"/>
            <a:ext cx="3432771" cy="400110"/>
          </a:xfrm>
          <a:prstGeom prst="rect">
            <a:avLst/>
          </a:prstGeom>
          <a:noFill/>
        </p:spPr>
        <p:txBody>
          <a:bodyPr wrap="square" rtlCol="0">
            <a:spAutoFit/>
          </a:bodyPr>
          <a:lstStyle/>
          <a:p>
            <a:r>
              <a:rPr lang="en-US" sz="2000" dirty="0" smtClean="0"/>
              <a:t>Path of Data Back to CPU</a:t>
            </a:r>
            <a:endParaRPr lang="en-US" sz="2400" dirty="0"/>
          </a:p>
        </p:txBody>
      </p:sp>
    </p:spTree>
    <p:extLst>
      <p:ext uri="{BB962C8B-B14F-4D97-AF65-F5344CB8AC3E}">
        <p14:creationId xmlns:p14="http://schemas.microsoft.com/office/powerpoint/2010/main" val="2626553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Rectangle 2"/>
          <p:cNvSpPr>
            <a:spLocks noGrp="1" noChangeArrowheads="1"/>
          </p:cNvSpPr>
          <p:nvPr>
            <p:ph type="title"/>
          </p:nvPr>
        </p:nvSpPr>
        <p:spPr/>
        <p:txBody>
          <a:bodyPr/>
          <a:lstStyle/>
          <a:p>
            <a:r>
              <a:rPr lang="en-US" dirty="0" smtClean="0"/>
              <a:t>Multiple Cache Levels</a:t>
            </a:r>
            <a:endParaRPr lang="en-US" dirty="0"/>
          </a:p>
        </p:txBody>
      </p:sp>
      <p:sp>
        <p:nvSpPr>
          <p:cNvPr id="1700867" name="Rectangle 3"/>
          <p:cNvSpPr>
            <a:spLocks noGrp="1" noChangeArrowheads="1"/>
          </p:cNvSpPr>
          <p:nvPr>
            <p:ph type="body" idx="1"/>
          </p:nvPr>
        </p:nvSpPr>
        <p:spPr>
          <a:xfrm>
            <a:off x="457200" y="1600199"/>
            <a:ext cx="8229600" cy="5020733"/>
          </a:xfrm>
        </p:spPr>
        <p:txBody>
          <a:bodyPr>
            <a:normAutofit/>
          </a:bodyPr>
          <a:lstStyle/>
          <a:p>
            <a:r>
              <a:rPr lang="en-US" sz="2400" dirty="0" smtClean="0"/>
              <a:t>With advancing technology, have more room on die for bigger L1 caches and for second level cache – normally a </a:t>
            </a:r>
            <a:r>
              <a:rPr lang="en-US" sz="2400" dirty="0" smtClean="0">
                <a:solidFill>
                  <a:srgbClr val="FF0000"/>
                </a:solidFill>
              </a:rPr>
              <a:t>unified </a:t>
            </a:r>
            <a:r>
              <a:rPr lang="en-US" sz="2400" dirty="0" smtClean="0"/>
              <a:t>L2 cache (i.e., it holds both instructions and data,) and in some cases even a unified L3 cache</a:t>
            </a:r>
          </a:p>
          <a:p>
            <a:endParaRPr lang="en-US" sz="2400" dirty="0" smtClean="0"/>
          </a:p>
          <a:p>
            <a:r>
              <a:rPr lang="en-US" sz="2400" dirty="0" smtClean="0"/>
              <a:t>New AMAT Calculation:</a:t>
            </a:r>
            <a:br>
              <a:rPr lang="en-US" sz="2400" dirty="0" smtClean="0"/>
            </a:br>
            <a:r>
              <a:rPr lang="en-US" sz="2400" dirty="0" smtClean="0"/>
              <a:t>	</a:t>
            </a:r>
            <a:br>
              <a:rPr lang="en-US" sz="2400" dirty="0" smtClean="0"/>
            </a:br>
            <a:r>
              <a:rPr lang="en-US" sz="2400" b="1" dirty="0" smtClean="0"/>
              <a:t>AMAT </a:t>
            </a:r>
            <a:r>
              <a:rPr lang="en-US" sz="2400" dirty="0" smtClean="0"/>
              <a:t>= L1 Hit Time + L1 Miss Rate * </a:t>
            </a:r>
            <a:r>
              <a:rPr lang="en-US" sz="2400" b="1" dirty="0" smtClean="0">
                <a:solidFill>
                  <a:schemeClr val="accent1"/>
                </a:solidFill>
              </a:rPr>
              <a:t>L1 Miss Penalty</a:t>
            </a:r>
            <a:r>
              <a:rPr lang="en-US" sz="2400" dirty="0" smtClean="0"/>
              <a:t/>
            </a:r>
            <a:br>
              <a:rPr lang="en-US" sz="2400" dirty="0" smtClean="0"/>
            </a:br>
            <a:r>
              <a:rPr lang="en-US" sz="2400" b="1" dirty="0" smtClean="0">
                <a:solidFill>
                  <a:schemeClr val="accent1"/>
                </a:solidFill>
              </a:rPr>
              <a:t>L1 Miss Penalty</a:t>
            </a:r>
            <a:r>
              <a:rPr lang="en-US" sz="2400" dirty="0" smtClean="0"/>
              <a:t> = L2 Hit Time + L2 Miss Rate * L2 Miss Penalty</a:t>
            </a:r>
            <a:br>
              <a:rPr lang="en-US" sz="2400" dirty="0" smtClean="0"/>
            </a:br>
            <a:r>
              <a:rPr lang="en-US" sz="2400" dirty="0" smtClean="0"/>
              <a:t/>
            </a:r>
            <a:br>
              <a:rPr lang="en-US" sz="2400" dirty="0" smtClean="0"/>
            </a:br>
            <a:r>
              <a:rPr lang="en-US" sz="2400" dirty="0" smtClean="0"/>
              <a:t>and so forth (final miss penalty is Main Memory access time)</a:t>
            </a:r>
          </a:p>
          <a:p>
            <a:endParaRPr lang="en-US" sz="2400" dirty="0" smtClean="0"/>
          </a:p>
          <a:p>
            <a:endParaRPr lang="en-US" sz="2400" dirty="0" smtClean="0"/>
          </a:p>
        </p:txBody>
      </p:sp>
      <p:sp>
        <p:nvSpPr>
          <p:cNvPr id="4" name="Date Placeholder 3"/>
          <p:cNvSpPr>
            <a:spLocks noGrp="1"/>
          </p:cNvSpPr>
          <p:nvPr>
            <p:ph type="dt" sz="half" idx="10"/>
          </p:nvPr>
        </p:nvSpPr>
        <p:spPr/>
        <p:txBody>
          <a:bodyPr/>
          <a:lstStyle/>
          <a:p>
            <a:fld id="{79BD0248-E315-5B48-A83A-F6244658CD46}" type="datetime1">
              <a:rPr lang="en-US" smtClean="0"/>
              <a:pPr/>
              <a:t>9/28/11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p14="http://schemas.microsoft.com/office/powerpoint/2010/main" val="2555795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0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AMAT Example</a:t>
            </a:r>
            <a:endParaRPr lang="en-US" dirty="0"/>
          </a:p>
        </p:txBody>
      </p:sp>
      <p:sp>
        <p:nvSpPr>
          <p:cNvPr id="3" name="Content Placeholder 2"/>
          <p:cNvSpPr>
            <a:spLocks noGrp="1"/>
          </p:cNvSpPr>
          <p:nvPr>
            <p:ph idx="1"/>
          </p:nvPr>
        </p:nvSpPr>
        <p:spPr/>
        <p:txBody>
          <a:bodyPr/>
          <a:lstStyle/>
          <a:p>
            <a:r>
              <a:rPr lang="en-US" dirty="0" smtClean="0"/>
              <a:t>1 cycle L1 Hit Time, 2% L1 Miss Rate,                       5 cycle L2 Hit Time, 5% L2 Miss Rate.</a:t>
            </a:r>
          </a:p>
          <a:p>
            <a:r>
              <a:rPr lang="en-US" dirty="0" smtClean="0"/>
              <a:t>100 cycle Main Memory access time</a:t>
            </a:r>
          </a:p>
          <a:p>
            <a:r>
              <a:rPr lang="en-US" dirty="0" smtClean="0"/>
              <a:t>No L2 Cache:</a:t>
            </a:r>
            <a:br>
              <a:rPr lang="en-US" dirty="0" smtClean="0"/>
            </a:br>
            <a:r>
              <a:rPr lang="en-US" dirty="0" smtClean="0"/>
              <a:t>		AMAT = 1 + .02*100 = 3</a:t>
            </a:r>
          </a:p>
          <a:p>
            <a:r>
              <a:rPr lang="en-US" dirty="0" smtClean="0"/>
              <a:t>With L2 Cache:</a:t>
            </a:r>
            <a:br>
              <a:rPr lang="en-US" dirty="0" smtClean="0"/>
            </a:br>
            <a:r>
              <a:rPr lang="en-US" dirty="0" smtClean="0"/>
              <a:t>		AMAT = 1 + .02*(5 + .05*100) = 1.2!</a:t>
            </a:r>
          </a:p>
          <a:p>
            <a:endParaRPr lang="en-US" dirty="0" smtClean="0"/>
          </a:p>
        </p:txBody>
      </p:sp>
      <p:sp>
        <p:nvSpPr>
          <p:cNvPr id="4" name="Date Placeholder 3"/>
          <p:cNvSpPr>
            <a:spLocks noGrp="1"/>
          </p:cNvSpPr>
          <p:nvPr>
            <p:ph type="dt" sz="half" idx="10"/>
          </p:nvPr>
        </p:nvSpPr>
        <p:spPr/>
        <p:txBody>
          <a:bodyPr/>
          <a:lstStyle/>
          <a:p>
            <a:fld id="{A0CC2F0F-BF8F-0C4D-BAC3-8A026018F4FA}"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p14="http://schemas.microsoft.com/office/powerpoint/2010/main" val="2591744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5F631F2B-96AF-2D4B-AF63-25DD33A98B2A}" type="slidenum">
              <a:rPr lang="en-US"/>
              <a:pPr/>
              <a:t>13</a:t>
            </a:fld>
            <a:endParaRPr lang="en-US" b="0">
              <a:solidFill>
                <a:srgbClr val="FBBA03"/>
              </a:solidFill>
            </a:endParaRPr>
          </a:p>
        </p:txBody>
      </p:sp>
      <p:sp>
        <p:nvSpPr>
          <p:cNvPr id="1842178" name="Rectangle 2"/>
          <p:cNvSpPr>
            <a:spLocks noGrp="1" noChangeArrowheads="1"/>
          </p:cNvSpPr>
          <p:nvPr>
            <p:ph type="title"/>
          </p:nvPr>
        </p:nvSpPr>
        <p:spPr>
          <a:xfrm>
            <a:off x="474133" y="0"/>
            <a:ext cx="8229600" cy="863600"/>
          </a:xfrm>
        </p:spPr>
        <p:txBody>
          <a:bodyPr/>
          <a:lstStyle/>
          <a:p>
            <a:r>
              <a:rPr lang="en-US" dirty="0"/>
              <a:t>Nehalem Die Photo</a:t>
            </a:r>
          </a:p>
        </p:txBody>
      </p:sp>
      <p:pic>
        <p:nvPicPr>
          <p:cNvPr id="8" name="Picture 7" descr="Nehalem_Die_Shot_2.jpg"/>
          <p:cNvPicPr>
            <a:picLocks noChangeAspect="1"/>
          </p:cNvPicPr>
          <p:nvPr/>
        </p:nvPicPr>
        <p:blipFill>
          <a:blip r:embed="rId3"/>
          <a:stretch>
            <a:fillRect/>
          </a:stretch>
        </p:blipFill>
        <p:spPr>
          <a:xfrm>
            <a:off x="398406" y="778933"/>
            <a:ext cx="8389993" cy="5823489"/>
          </a:xfrm>
          <a:prstGeom prst="rect">
            <a:avLst/>
          </a:prstGeom>
        </p:spPr>
      </p:pic>
      <p:grpSp>
        <p:nvGrpSpPr>
          <p:cNvPr id="2" name="Group 11"/>
          <p:cNvGrpSpPr/>
          <p:nvPr/>
        </p:nvGrpSpPr>
        <p:grpSpPr>
          <a:xfrm>
            <a:off x="863600" y="4622801"/>
            <a:ext cx="7433733" cy="1930400"/>
            <a:chOff x="863600" y="4622801"/>
            <a:chExt cx="7433733" cy="1930400"/>
          </a:xfrm>
        </p:grpSpPr>
        <p:sp>
          <p:nvSpPr>
            <p:cNvPr id="10" name="Rectangle 9"/>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031066" y="5283200"/>
              <a:ext cx="2917585" cy="584776"/>
            </a:xfrm>
            <a:prstGeom prst="rect">
              <a:avLst/>
            </a:prstGeom>
            <a:noFill/>
          </p:spPr>
          <p:txBody>
            <a:bodyPr wrap="none" rtlCol="0">
              <a:spAutoFit/>
            </a:bodyPr>
            <a:lstStyle/>
            <a:p>
              <a:r>
                <a:rPr lang="en-US" sz="3200" dirty="0" smtClean="0">
                  <a:solidFill>
                    <a:schemeClr val="bg1"/>
                  </a:solidFill>
                </a:rPr>
                <a:t>Shared L3 Cache</a:t>
              </a:r>
              <a:endParaRPr lang="en-US" sz="3200" dirty="0">
                <a:solidFill>
                  <a:schemeClr val="bg1"/>
                </a:solidFill>
              </a:endParaRPr>
            </a:p>
          </p:txBody>
        </p:sp>
      </p:grpSp>
      <p:grpSp>
        <p:nvGrpSpPr>
          <p:cNvPr id="3" name="Group 15"/>
          <p:cNvGrpSpPr/>
          <p:nvPr/>
        </p:nvGrpSpPr>
        <p:grpSpPr>
          <a:xfrm>
            <a:off x="914401" y="1625596"/>
            <a:ext cx="1676400" cy="2963332"/>
            <a:chOff x="863600" y="4622801"/>
            <a:chExt cx="7433733" cy="1930400"/>
          </a:xfrm>
        </p:grpSpPr>
        <p:sp>
          <p:nvSpPr>
            <p:cNvPr id="17" name="Rectangle 16"/>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grpSp>
        <p:nvGrpSpPr>
          <p:cNvPr id="4" name="Group 19"/>
          <p:cNvGrpSpPr/>
          <p:nvPr/>
        </p:nvGrpSpPr>
        <p:grpSpPr>
          <a:xfrm>
            <a:off x="2607735" y="1642528"/>
            <a:ext cx="1676400" cy="2963331"/>
            <a:chOff x="863600" y="4622801"/>
            <a:chExt cx="7433733" cy="1930400"/>
          </a:xfrm>
        </p:grpSpPr>
        <p:sp>
          <p:nvSpPr>
            <p:cNvPr id="21" name="Rectangle 20"/>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grpSp>
        <p:nvGrpSpPr>
          <p:cNvPr id="6" name="Group 22"/>
          <p:cNvGrpSpPr/>
          <p:nvPr/>
        </p:nvGrpSpPr>
        <p:grpSpPr>
          <a:xfrm>
            <a:off x="4910669" y="1625597"/>
            <a:ext cx="1676400" cy="2963332"/>
            <a:chOff x="863600" y="4622801"/>
            <a:chExt cx="7433733" cy="1930400"/>
          </a:xfrm>
        </p:grpSpPr>
        <p:sp>
          <p:nvSpPr>
            <p:cNvPr id="24" name="Rectangle 23"/>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grpSp>
        <p:nvGrpSpPr>
          <p:cNvPr id="7" name="Group 25"/>
          <p:cNvGrpSpPr/>
          <p:nvPr/>
        </p:nvGrpSpPr>
        <p:grpSpPr>
          <a:xfrm>
            <a:off x="6604015" y="1642530"/>
            <a:ext cx="1676400" cy="2963332"/>
            <a:chOff x="863600" y="4622801"/>
            <a:chExt cx="7433733" cy="1930400"/>
          </a:xfrm>
        </p:grpSpPr>
        <p:sp>
          <p:nvSpPr>
            <p:cNvPr id="27" name="Rectangle 26"/>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sp>
        <p:nvSpPr>
          <p:cNvPr id="30" name="TextBox 29"/>
          <p:cNvSpPr txBox="1"/>
          <p:nvPr/>
        </p:nvSpPr>
        <p:spPr>
          <a:xfrm>
            <a:off x="4191001" y="3115733"/>
            <a:ext cx="800219" cy="1392767"/>
          </a:xfrm>
          <a:prstGeom prst="rect">
            <a:avLst/>
          </a:prstGeom>
          <a:noFill/>
        </p:spPr>
        <p:txBody>
          <a:bodyPr vert="wordArtVert" wrap="square" rtlCol="0">
            <a:spAutoFit/>
          </a:bodyPr>
          <a:lstStyle/>
          <a:p>
            <a:r>
              <a:rPr lang="en-US" sz="2000" dirty="0" smtClean="0">
                <a:solidFill>
                  <a:srgbClr val="FFFFFF"/>
                </a:solidFill>
              </a:rPr>
              <a:t>Memory</a:t>
            </a:r>
          </a:p>
          <a:p>
            <a:r>
              <a:rPr lang="en-US" sz="2000" dirty="0" smtClean="0">
                <a:solidFill>
                  <a:srgbClr val="FFFFFF"/>
                </a:solidFill>
              </a:rPr>
              <a:t>Queue</a:t>
            </a:r>
            <a:endParaRPr lang="en-US" sz="2000" dirty="0">
              <a:solidFill>
                <a:srgbClr val="FFFFFF"/>
              </a:solidFill>
            </a:endParaRPr>
          </a:p>
        </p:txBody>
      </p:sp>
      <p:grpSp>
        <p:nvGrpSpPr>
          <p:cNvPr id="9" name="Group 35"/>
          <p:cNvGrpSpPr/>
          <p:nvPr/>
        </p:nvGrpSpPr>
        <p:grpSpPr>
          <a:xfrm>
            <a:off x="406402" y="1845725"/>
            <a:ext cx="8394131" cy="1676404"/>
            <a:chOff x="406402" y="1845725"/>
            <a:chExt cx="8394131" cy="1676404"/>
          </a:xfrm>
        </p:grpSpPr>
        <p:sp>
          <p:nvSpPr>
            <p:cNvPr id="31" name="TextBox 30"/>
            <p:cNvSpPr txBox="1"/>
            <p:nvPr/>
          </p:nvSpPr>
          <p:spPr>
            <a:xfrm>
              <a:off x="8246535" y="1896529"/>
              <a:ext cx="553998" cy="1625600"/>
            </a:xfrm>
            <a:prstGeom prst="rect">
              <a:avLst/>
            </a:prstGeom>
            <a:noFill/>
          </p:spPr>
          <p:txBody>
            <a:bodyPr vert="wordArtVert" wrap="square" rtlCol="0">
              <a:spAutoFit/>
            </a:bodyPr>
            <a:lstStyle/>
            <a:p>
              <a:r>
                <a:rPr lang="en-US" sz="2400" dirty="0" smtClean="0">
                  <a:solidFill>
                    <a:srgbClr val="FFFFFF"/>
                  </a:solidFill>
                </a:rPr>
                <a:t>Misc IO</a:t>
              </a:r>
              <a:endParaRPr lang="en-US" sz="2400" dirty="0">
                <a:solidFill>
                  <a:srgbClr val="FFFFFF"/>
                </a:solidFill>
              </a:endParaRPr>
            </a:p>
          </p:txBody>
        </p:sp>
        <p:sp>
          <p:nvSpPr>
            <p:cNvPr id="32" name="TextBox 31"/>
            <p:cNvSpPr txBox="1"/>
            <p:nvPr/>
          </p:nvSpPr>
          <p:spPr>
            <a:xfrm>
              <a:off x="406402" y="1845725"/>
              <a:ext cx="553998" cy="1625600"/>
            </a:xfrm>
            <a:prstGeom prst="rect">
              <a:avLst/>
            </a:prstGeom>
            <a:noFill/>
          </p:spPr>
          <p:txBody>
            <a:bodyPr vert="wordArtVert" wrap="square" rtlCol="0">
              <a:spAutoFit/>
            </a:bodyPr>
            <a:lstStyle/>
            <a:p>
              <a:r>
                <a:rPr lang="en-US" sz="2400" dirty="0" smtClean="0">
                  <a:solidFill>
                    <a:srgbClr val="FFFFFF"/>
                  </a:solidFill>
                </a:rPr>
                <a:t>Misc IO</a:t>
              </a:r>
              <a:endParaRPr lang="en-US" sz="2400" dirty="0">
                <a:solidFill>
                  <a:srgbClr val="FFFFFF"/>
                </a:solidFill>
              </a:endParaRPr>
            </a:p>
          </p:txBody>
        </p:sp>
      </p:grpSp>
      <p:grpSp>
        <p:nvGrpSpPr>
          <p:cNvPr id="12" name="Group 34"/>
          <p:cNvGrpSpPr/>
          <p:nvPr/>
        </p:nvGrpSpPr>
        <p:grpSpPr>
          <a:xfrm>
            <a:off x="372536" y="5063075"/>
            <a:ext cx="8411066" cy="1049858"/>
            <a:chOff x="372536" y="5063075"/>
            <a:chExt cx="8411066" cy="1049858"/>
          </a:xfrm>
        </p:grpSpPr>
        <p:sp>
          <p:nvSpPr>
            <p:cNvPr id="33" name="TextBox 32"/>
            <p:cNvSpPr txBox="1"/>
            <p:nvPr/>
          </p:nvSpPr>
          <p:spPr>
            <a:xfrm>
              <a:off x="372536" y="5232400"/>
              <a:ext cx="553998" cy="880533"/>
            </a:xfrm>
            <a:prstGeom prst="rect">
              <a:avLst/>
            </a:prstGeom>
            <a:noFill/>
          </p:spPr>
          <p:txBody>
            <a:bodyPr vert="wordArtVert" wrap="square" rtlCol="0">
              <a:spAutoFit/>
            </a:bodyPr>
            <a:lstStyle/>
            <a:p>
              <a:r>
                <a:rPr lang="en-US" sz="2400" dirty="0" smtClean="0">
                  <a:solidFill>
                    <a:srgbClr val="FFFFFF"/>
                  </a:solidFill>
                </a:rPr>
                <a:t>QPI</a:t>
              </a:r>
              <a:endParaRPr lang="en-US" sz="2400" dirty="0">
                <a:solidFill>
                  <a:srgbClr val="FFFFFF"/>
                </a:solidFill>
              </a:endParaRPr>
            </a:p>
          </p:txBody>
        </p:sp>
        <p:sp>
          <p:nvSpPr>
            <p:cNvPr id="34" name="TextBox 33"/>
            <p:cNvSpPr txBox="1"/>
            <p:nvPr/>
          </p:nvSpPr>
          <p:spPr>
            <a:xfrm>
              <a:off x="8229604" y="5063075"/>
              <a:ext cx="553998" cy="880533"/>
            </a:xfrm>
            <a:prstGeom prst="rect">
              <a:avLst/>
            </a:prstGeom>
            <a:noFill/>
          </p:spPr>
          <p:txBody>
            <a:bodyPr vert="wordArtVert" wrap="square" rtlCol="0">
              <a:spAutoFit/>
            </a:bodyPr>
            <a:lstStyle/>
            <a:p>
              <a:r>
                <a:rPr lang="en-US" sz="2400" dirty="0" smtClean="0">
                  <a:solidFill>
                    <a:srgbClr val="FFFFFF"/>
                  </a:solidFill>
                </a:rPr>
                <a:t>QPI</a:t>
              </a:r>
              <a:endParaRPr lang="en-US" sz="2400" dirty="0">
                <a:solidFill>
                  <a:srgbClr val="FFFFFF"/>
                </a:solidFill>
              </a:endParaRPr>
            </a:p>
          </p:txBody>
        </p:sp>
      </p:grpSp>
      <p:grpSp>
        <p:nvGrpSpPr>
          <p:cNvPr id="13" name="Group 61"/>
          <p:cNvGrpSpPr/>
          <p:nvPr/>
        </p:nvGrpSpPr>
        <p:grpSpPr>
          <a:xfrm>
            <a:off x="431800" y="711200"/>
            <a:ext cx="8319294" cy="2185988"/>
            <a:chOff x="431800" y="711200"/>
            <a:chExt cx="8319294" cy="2185988"/>
          </a:xfrm>
        </p:grpSpPr>
        <p:sp>
          <p:nvSpPr>
            <p:cNvPr id="15" name="TextBox 14"/>
            <p:cNvSpPr txBox="1"/>
            <p:nvPr/>
          </p:nvSpPr>
          <p:spPr>
            <a:xfrm>
              <a:off x="2866593" y="904597"/>
              <a:ext cx="4787274" cy="584776"/>
            </a:xfrm>
            <a:prstGeom prst="rect">
              <a:avLst/>
            </a:prstGeom>
            <a:noFill/>
          </p:spPr>
          <p:txBody>
            <a:bodyPr wrap="square" rtlCol="0">
              <a:spAutoFit/>
            </a:bodyPr>
            <a:lstStyle/>
            <a:p>
              <a:r>
                <a:rPr lang="en-US" sz="3200" dirty="0" smtClean="0">
                  <a:solidFill>
                    <a:schemeClr val="bg1"/>
                  </a:solidFill>
                </a:rPr>
                <a:t>Memory Controller</a:t>
              </a:r>
              <a:endParaRPr lang="en-US" sz="3200" dirty="0">
                <a:solidFill>
                  <a:schemeClr val="bg1"/>
                </a:solidFill>
              </a:endParaRPr>
            </a:p>
          </p:txBody>
        </p:sp>
        <p:grpSp>
          <p:nvGrpSpPr>
            <p:cNvPr id="14" name="Group 60"/>
            <p:cNvGrpSpPr/>
            <p:nvPr/>
          </p:nvGrpSpPr>
          <p:grpSpPr>
            <a:xfrm>
              <a:off x="431800" y="711200"/>
              <a:ext cx="8319294" cy="2185988"/>
              <a:chOff x="431800" y="711200"/>
              <a:chExt cx="8319294" cy="2185988"/>
            </a:xfrm>
          </p:grpSpPr>
          <p:cxnSp>
            <p:nvCxnSpPr>
              <p:cNvPr id="38" name="Straight Connector 37"/>
              <p:cNvCxnSpPr/>
              <p:nvPr/>
            </p:nvCxnSpPr>
            <p:spPr>
              <a:xfrm>
                <a:off x="457200" y="762000"/>
                <a:ext cx="8280400" cy="50800"/>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11906" y="1143000"/>
                <a:ext cx="864394" cy="794"/>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8350250" y="1212850"/>
                <a:ext cx="8001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a:off x="4914900" y="1612900"/>
                <a:ext cx="38227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4305300" y="2247900"/>
                <a:ext cx="12446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4279900" y="2895600"/>
                <a:ext cx="6223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flipH="1" flipV="1">
                <a:off x="3625850" y="2228850"/>
                <a:ext cx="12827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431800" y="1587500"/>
                <a:ext cx="38354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cxnSp>
        <p:nvCxnSpPr>
          <p:cNvPr id="40" name="Straight Arrow Connector 39"/>
          <p:cNvCxnSpPr/>
          <p:nvPr/>
        </p:nvCxnSpPr>
        <p:spPr>
          <a:xfrm>
            <a:off x="419100" y="6807200"/>
            <a:ext cx="8382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58111" y="6514068"/>
            <a:ext cx="1853091" cy="338554"/>
          </a:xfrm>
          <a:prstGeom prst="rect">
            <a:avLst/>
          </a:prstGeom>
          <a:noFill/>
        </p:spPr>
        <p:txBody>
          <a:bodyPr wrap="none" rtlCol="0">
            <a:spAutoFit/>
          </a:bodyPr>
          <a:lstStyle/>
          <a:p>
            <a:r>
              <a:rPr lang="en-US" sz="1600" dirty="0" smtClean="0"/>
              <a:t>18.9 mm (0.75 inch)</a:t>
            </a:r>
            <a:endParaRPr lang="en-US" sz="1600" dirty="0"/>
          </a:p>
        </p:txBody>
      </p:sp>
      <p:cxnSp>
        <p:nvCxnSpPr>
          <p:cNvPr id="43" name="Straight Arrow Connector 42"/>
          <p:cNvCxnSpPr/>
          <p:nvPr/>
        </p:nvCxnSpPr>
        <p:spPr>
          <a:xfrm rot="5400000" flipH="1" flipV="1">
            <a:off x="-2628900" y="3657600"/>
            <a:ext cx="5905500" cy="381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0" y="2577264"/>
            <a:ext cx="430887" cy="1760758"/>
          </a:xfrm>
          <a:prstGeom prst="rect">
            <a:avLst/>
          </a:prstGeom>
          <a:noFill/>
        </p:spPr>
        <p:txBody>
          <a:bodyPr vert="vert270" wrap="none" rtlCol="0">
            <a:spAutoFit/>
          </a:bodyPr>
          <a:lstStyle/>
          <a:p>
            <a:r>
              <a:rPr lang="en-US" sz="1600" dirty="0" smtClean="0"/>
              <a:t>13.6 mm (0.54 inch)</a:t>
            </a:r>
            <a:endParaRPr lang="en-US" sz="1600" dirty="0"/>
          </a:p>
        </p:txBody>
      </p:sp>
      <p:sp>
        <p:nvSpPr>
          <p:cNvPr id="51" name="Date Placeholder 50"/>
          <p:cNvSpPr>
            <a:spLocks noGrp="1"/>
          </p:cNvSpPr>
          <p:nvPr>
            <p:ph type="dt" sz="half" idx="10"/>
          </p:nvPr>
        </p:nvSpPr>
        <p:spPr/>
        <p:txBody>
          <a:bodyPr/>
          <a:lstStyle/>
          <a:p>
            <a:fld id="{228C37F5-E6AA-A84F-B2E7-DD50C280314D}" type="datetime1">
              <a:rPr lang="en-US" smtClean="0"/>
              <a:pPr/>
              <a:t>9/28/11</a:t>
            </a:fld>
            <a:endParaRPr lang="en-US" dirty="0"/>
          </a:p>
        </p:txBody>
      </p:sp>
    </p:spTree>
    <p:extLst>
      <p:ext uri="{BB962C8B-B14F-4D97-AF65-F5344CB8AC3E}">
        <p14:creationId xmlns:p14="http://schemas.microsoft.com/office/powerpoint/2010/main" val="2221459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halem_Core.jpg"/>
          <p:cNvPicPr>
            <a:picLocks noChangeAspect="1"/>
          </p:cNvPicPr>
          <p:nvPr/>
        </p:nvPicPr>
        <p:blipFill>
          <a:blip r:embed="rId3"/>
          <a:stretch>
            <a:fillRect/>
          </a:stretch>
        </p:blipFill>
        <p:spPr>
          <a:xfrm rot="5400000">
            <a:off x="2259866" y="1618826"/>
            <a:ext cx="6842384" cy="3604732"/>
          </a:xfrm>
          <a:prstGeom prst="rect">
            <a:avLst/>
          </a:prstGeom>
        </p:spPr>
      </p:pic>
      <p:grpSp>
        <p:nvGrpSpPr>
          <p:cNvPr id="2" name="Group 38"/>
          <p:cNvGrpSpPr/>
          <p:nvPr/>
        </p:nvGrpSpPr>
        <p:grpSpPr>
          <a:xfrm>
            <a:off x="5421300" y="0"/>
            <a:ext cx="2052716" cy="2293465"/>
            <a:chOff x="5421300" y="0"/>
            <a:chExt cx="2052716" cy="2293465"/>
          </a:xfrm>
        </p:grpSpPr>
        <p:sp>
          <p:nvSpPr>
            <p:cNvPr id="23" name="Rectangle 22"/>
            <p:cNvSpPr/>
            <p:nvPr/>
          </p:nvSpPr>
          <p:spPr>
            <a:xfrm rot="5400000">
              <a:off x="5300925" y="120375"/>
              <a:ext cx="2293465" cy="2052716"/>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rot="5400000" flipH="1">
              <a:off x="6028031" y="479938"/>
              <a:ext cx="923330" cy="1371601"/>
            </a:xfrm>
            <a:prstGeom prst="rect">
              <a:avLst/>
            </a:prstGeom>
            <a:noFill/>
          </p:spPr>
          <p:txBody>
            <a:bodyPr vert="vert270" wrap="square" rtlCol="0">
              <a:spAutoFit/>
            </a:bodyPr>
            <a:lstStyle/>
            <a:p>
              <a:r>
                <a:rPr lang="en-US" sz="2400" dirty="0" smtClean="0">
                  <a:solidFill>
                    <a:schemeClr val="bg1"/>
                  </a:solidFill>
                </a:rPr>
                <a:t>Execution Units</a:t>
              </a:r>
              <a:endParaRPr lang="en-US" sz="2400" dirty="0">
                <a:solidFill>
                  <a:schemeClr val="bg1"/>
                </a:solidFill>
              </a:endParaRPr>
            </a:p>
          </p:txBody>
        </p:sp>
      </p:grpSp>
      <p:sp>
        <p:nvSpPr>
          <p:cNvPr id="5" name="Slide Number Placeholder 3"/>
          <p:cNvSpPr>
            <a:spLocks noGrp="1"/>
          </p:cNvSpPr>
          <p:nvPr>
            <p:ph type="sldNum" sz="quarter" idx="11"/>
          </p:nvPr>
        </p:nvSpPr>
        <p:spPr>
          <a:xfrm>
            <a:off x="5892800" y="6356351"/>
            <a:ext cx="2895600" cy="365125"/>
          </a:xfrm>
        </p:spPr>
        <p:txBody>
          <a:bodyPr/>
          <a:lstStyle/>
          <a:p>
            <a:fld id="{A39EF418-3D62-024D-BEC3-8984017D1150}" type="slidenum">
              <a:rPr lang="en-US"/>
              <a:pPr/>
              <a:t>14</a:t>
            </a:fld>
            <a:endParaRPr lang="en-US" b="0">
              <a:solidFill>
                <a:srgbClr val="FBBA03"/>
              </a:solidFill>
            </a:endParaRPr>
          </a:p>
        </p:txBody>
      </p:sp>
      <p:sp>
        <p:nvSpPr>
          <p:cNvPr id="1856514" name="Rectangle 2"/>
          <p:cNvSpPr>
            <a:spLocks noGrp="1" noChangeArrowheads="1"/>
          </p:cNvSpPr>
          <p:nvPr>
            <p:ph type="title"/>
          </p:nvPr>
        </p:nvSpPr>
        <p:spPr>
          <a:xfrm>
            <a:off x="0" y="0"/>
            <a:ext cx="2641600" cy="1143000"/>
          </a:xfrm>
        </p:spPr>
        <p:txBody>
          <a:bodyPr>
            <a:normAutofit fontScale="90000"/>
          </a:bodyPr>
          <a:lstStyle/>
          <a:p>
            <a:r>
              <a:rPr lang="en-US" dirty="0"/>
              <a:t>Core Area Breakdown</a:t>
            </a:r>
          </a:p>
        </p:txBody>
      </p:sp>
      <p:grpSp>
        <p:nvGrpSpPr>
          <p:cNvPr id="3" name="Group 6"/>
          <p:cNvGrpSpPr/>
          <p:nvPr/>
        </p:nvGrpSpPr>
        <p:grpSpPr>
          <a:xfrm rot="5400000">
            <a:off x="5567165" y="4884551"/>
            <a:ext cx="2686269" cy="1229396"/>
            <a:chOff x="863600" y="4622326"/>
            <a:chExt cx="7433733" cy="1930875"/>
          </a:xfrm>
        </p:grpSpPr>
        <p:sp>
          <p:nvSpPr>
            <p:cNvPr id="9" name="TextBox 8"/>
            <p:cNvSpPr txBox="1"/>
            <p:nvPr/>
          </p:nvSpPr>
          <p:spPr>
            <a:xfrm>
              <a:off x="2996963" y="4622326"/>
              <a:ext cx="3917877" cy="1806216"/>
            </a:xfrm>
            <a:prstGeom prst="rect">
              <a:avLst/>
            </a:prstGeom>
            <a:noFill/>
          </p:spPr>
          <p:txBody>
            <a:bodyPr vert="vert270" wrap="square" rtlCol="0">
              <a:spAutoFit/>
            </a:bodyPr>
            <a:lstStyle/>
            <a:p>
              <a:r>
                <a:rPr lang="en-US" sz="2000" dirty="0" smtClean="0">
                  <a:solidFill>
                    <a:schemeClr val="bg1"/>
                  </a:solidFill>
                </a:rPr>
                <a:t>L2 Cache &amp; Interrupt Servicing</a:t>
              </a:r>
              <a:endParaRPr lang="en-US" sz="2000" dirty="0">
                <a:solidFill>
                  <a:schemeClr val="bg1"/>
                </a:solidFill>
              </a:endParaRPr>
            </a:p>
          </p:txBody>
        </p:sp>
        <p:sp>
          <p:nvSpPr>
            <p:cNvPr id="8" name="Rectangle 7"/>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15"/>
          <p:cNvGrpSpPr/>
          <p:nvPr/>
        </p:nvGrpSpPr>
        <p:grpSpPr>
          <a:xfrm rot="5400000">
            <a:off x="2994789" y="5036754"/>
            <a:ext cx="2686269" cy="924990"/>
            <a:chOff x="863600" y="4622801"/>
            <a:chExt cx="7433733" cy="1930400"/>
          </a:xfrm>
        </p:grpSpPr>
        <p:sp>
          <p:nvSpPr>
            <p:cNvPr id="17" name="Rectangle 16"/>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996973" y="4777884"/>
              <a:ext cx="3917877" cy="1672752"/>
            </a:xfrm>
            <a:prstGeom prst="rect">
              <a:avLst/>
            </a:prstGeom>
            <a:noFill/>
          </p:spPr>
          <p:txBody>
            <a:bodyPr vert="vert270" wrap="square" rtlCol="0">
              <a:spAutoFit/>
            </a:bodyPr>
            <a:lstStyle/>
            <a:p>
              <a:r>
                <a:rPr lang="en-US" sz="2000" dirty="0" smtClean="0">
                  <a:solidFill>
                    <a:schemeClr val="bg1"/>
                  </a:solidFill>
                </a:rPr>
                <a:t>L1 Inst cache &amp; Inst Fetch</a:t>
              </a:r>
              <a:endParaRPr lang="en-US" sz="2000" dirty="0">
                <a:solidFill>
                  <a:schemeClr val="bg1"/>
                </a:solidFill>
              </a:endParaRPr>
            </a:p>
          </p:txBody>
        </p:sp>
      </p:grpSp>
      <p:grpSp>
        <p:nvGrpSpPr>
          <p:cNvPr id="13" name="Group 18"/>
          <p:cNvGrpSpPr/>
          <p:nvPr/>
        </p:nvGrpSpPr>
        <p:grpSpPr>
          <a:xfrm rot="5400000">
            <a:off x="6092867" y="2774966"/>
            <a:ext cx="1862648" cy="924990"/>
            <a:chOff x="863600" y="4622801"/>
            <a:chExt cx="7433733" cy="1930400"/>
          </a:xfrm>
        </p:grpSpPr>
        <p:sp>
          <p:nvSpPr>
            <p:cNvPr id="20" name="Rectangle 19"/>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flipH="1">
              <a:off x="2102785" y="4742155"/>
              <a:ext cx="4421956" cy="1643256"/>
            </a:xfrm>
            <a:prstGeom prst="rect">
              <a:avLst/>
            </a:prstGeom>
            <a:noFill/>
          </p:spPr>
          <p:txBody>
            <a:bodyPr vert="vert270" wrap="square" rtlCol="0">
              <a:spAutoFit/>
            </a:bodyPr>
            <a:lstStyle/>
            <a:p>
              <a:r>
                <a:rPr lang="en-US" sz="2000" dirty="0" smtClean="0">
                  <a:solidFill>
                    <a:schemeClr val="bg1"/>
                  </a:solidFill>
                </a:rPr>
                <a:t>L1 Data cache</a:t>
              </a:r>
              <a:endParaRPr lang="en-US" sz="2000" dirty="0">
                <a:solidFill>
                  <a:schemeClr val="bg1"/>
                </a:solidFill>
              </a:endParaRPr>
            </a:p>
          </p:txBody>
        </p:sp>
      </p:grpSp>
      <p:sp>
        <p:nvSpPr>
          <p:cNvPr id="38" name="TextBox 37"/>
          <p:cNvSpPr txBox="1"/>
          <p:nvPr/>
        </p:nvSpPr>
        <p:spPr>
          <a:xfrm rot="5400000">
            <a:off x="3024183" y="5764807"/>
            <a:ext cx="738664" cy="731361"/>
          </a:xfrm>
          <a:prstGeom prst="rect">
            <a:avLst/>
          </a:prstGeom>
          <a:noFill/>
        </p:spPr>
        <p:txBody>
          <a:bodyPr vert="vert270" wrap="square" rtlCol="0">
            <a:spAutoFit/>
          </a:bodyPr>
          <a:lstStyle/>
          <a:p>
            <a:r>
              <a:rPr lang="en-US" dirty="0" smtClean="0"/>
              <a:t>L3 Cache</a:t>
            </a:r>
            <a:endParaRPr lang="en-US" dirty="0"/>
          </a:p>
        </p:txBody>
      </p:sp>
      <p:cxnSp>
        <p:nvCxnSpPr>
          <p:cNvPr id="40" name="Straight Arrow Connector 39"/>
          <p:cNvCxnSpPr/>
          <p:nvPr/>
        </p:nvCxnSpPr>
        <p:spPr>
          <a:xfrm rot="16200000" flipH="1">
            <a:off x="3130849" y="6648754"/>
            <a:ext cx="395752" cy="22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rot="5400000">
            <a:off x="2958069" y="236080"/>
            <a:ext cx="738664" cy="1117601"/>
          </a:xfrm>
          <a:prstGeom prst="rect">
            <a:avLst/>
          </a:prstGeom>
          <a:noFill/>
        </p:spPr>
        <p:txBody>
          <a:bodyPr vert="vert270" wrap="square" rtlCol="0">
            <a:spAutoFit/>
          </a:bodyPr>
          <a:lstStyle/>
          <a:p>
            <a:r>
              <a:rPr lang="en-US" dirty="0" smtClean="0"/>
              <a:t>Memory Controller</a:t>
            </a:r>
            <a:endParaRPr lang="en-US" dirty="0"/>
          </a:p>
        </p:txBody>
      </p:sp>
      <p:cxnSp>
        <p:nvCxnSpPr>
          <p:cNvPr id="44" name="Straight Arrow Connector 43"/>
          <p:cNvCxnSpPr>
            <a:stCxn id="43" idx="1"/>
          </p:cNvCxnSpPr>
          <p:nvPr/>
        </p:nvCxnSpPr>
        <p:spPr>
          <a:xfrm rot="5400000" flipH="1" flipV="1">
            <a:off x="3120976" y="206426"/>
            <a:ext cx="425548" cy="12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rot="5400000">
            <a:off x="7597363" y="5693900"/>
            <a:ext cx="1015663" cy="960004"/>
          </a:xfrm>
          <a:prstGeom prst="rect">
            <a:avLst/>
          </a:prstGeom>
          <a:noFill/>
        </p:spPr>
        <p:txBody>
          <a:bodyPr vert="vert270" wrap="square" rtlCol="0">
            <a:spAutoFit/>
          </a:bodyPr>
          <a:lstStyle/>
          <a:p>
            <a:r>
              <a:rPr lang="en-US" dirty="0" smtClean="0"/>
              <a:t>Load Store Queue</a:t>
            </a:r>
            <a:endParaRPr lang="en-US" dirty="0"/>
          </a:p>
        </p:txBody>
      </p:sp>
      <p:cxnSp>
        <p:nvCxnSpPr>
          <p:cNvPr id="57" name="Straight Arrow Connector 56"/>
          <p:cNvCxnSpPr/>
          <p:nvPr/>
        </p:nvCxnSpPr>
        <p:spPr>
          <a:xfrm flipV="1">
            <a:off x="8233427" y="6248401"/>
            <a:ext cx="542273" cy="14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Date Placeholder 40"/>
          <p:cNvSpPr>
            <a:spLocks noGrp="1"/>
          </p:cNvSpPr>
          <p:nvPr>
            <p:ph type="dt" sz="half" idx="10"/>
          </p:nvPr>
        </p:nvSpPr>
        <p:spPr/>
        <p:txBody>
          <a:bodyPr/>
          <a:lstStyle/>
          <a:p>
            <a:fld id="{66CF14BC-9EC3-F94D-9E10-7DF11CB9875F}" type="datetime1">
              <a:rPr lang="en-US" smtClean="0"/>
              <a:pPr/>
              <a:t>9/28/11</a:t>
            </a:fld>
            <a:endParaRPr lang="en-US" dirty="0"/>
          </a:p>
        </p:txBody>
      </p:sp>
      <p:sp>
        <p:nvSpPr>
          <p:cNvPr id="25" name="Rectangle 24"/>
          <p:cNvSpPr/>
          <p:nvPr/>
        </p:nvSpPr>
        <p:spPr>
          <a:xfrm>
            <a:off x="241300" y="2178735"/>
            <a:ext cx="2959100" cy="1569660"/>
          </a:xfrm>
          <a:prstGeom prst="rect">
            <a:avLst/>
          </a:prstGeom>
        </p:spPr>
        <p:txBody>
          <a:bodyPr wrap="square">
            <a:spAutoFit/>
          </a:bodyPr>
          <a:lstStyle/>
          <a:p>
            <a:r>
              <a:rPr lang="en-US" sz="2400" dirty="0" smtClean="0"/>
              <a:t>32KB </a:t>
            </a:r>
            <a:r>
              <a:rPr lang="en-US" sz="2400" dirty="0"/>
              <a:t>I</a:t>
            </a:r>
            <a:r>
              <a:rPr lang="en-US" sz="2400" dirty="0" smtClean="0"/>
              <a:t>$ per core</a:t>
            </a:r>
          </a:p>
          <a:p>
            <a:r>
              <a:rPr lang="en-US" sz="2400" dirty="0" smtClean="0"/>
              <a:t>32KB </a:t>
            </a:r>
            <a:r>
              <a:rPr lang="en-US" sz="2400" dirty="0"/>
              <a:t>D</a:t>
            </a:r>
            <a:r>
              <a:rPr lang="en-US" sz="2400" dirty="0" smtClean="0"/>
              <a:t>$</a:t>
            </a:r>
            <a:r>
              <a:rPr lang="en-US" sz="2400" dirty="0"/>
              <a:t> </a:t>
            </a:r>
            <a:r>
              <a:rPr lang="en-US" sz="2400" dirty="0" smtClean="0"/>
              <a:t>per core</a:t>
            </a:r>
            <a:endParaRPr lang="en-US" sz="2400" dirty="0"/>
          </a:p>
          <a:p>
            <a:r>
              <a:rPr lang="en-US" sz="2400" dirty="0" smtClean="0"/>
              <a:t>512KB </a:t>
            </a:r>
            <a:r>
              <a:rPr lang="en-US" sz="2400" dirty="0"/>
              <a:t>L2$ </a:t>
            </a:r>
            <a:r>
              <a:rPr lang="en-US" sz="2400" dirty="0" smtClean="0"/>
              <a:t>per core</a:t>
            </a:r>
            <a:endParaRPr lang="en-US" sz="2400" dirty="0"/>
          </a:p>
          <a:p>
            <a:r>
              <a:rPr lang="en-US" sz="2400" dirty="0"/>
              <a:t>Share one 8-MB L3$</a:t>
            </a:r>
            <a:r>
              <a:rPr lang="en-US" dirty="0"/>
              <a:t> </a:t>
            </a:r>
          </a:p>
        </p:txBody>
      </p:sp>
    </p:spTree>
    <p:extLst>
      <p:ext uri="{BB962C8B-B14F-4D97-AF65-F5344CB8AC3E}">
        <p14:creationId xmlns:p14="http://schemas.microsoft.com/office/powerpoint/2010/main" val="930556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nSpc>
                <a:spcPct val="85000"/>
              </a:lnSpc>
            </a:pPr>
            <a:r>
              <a:rPr lang="en-US" smtClean="0"/>
              <a:t>Sources of Cache Misses:</a:t>
            </a:r>
            <a:br>
              <a:rPr lang="en-US" smtClean="0"/>
            </a:br>
            <a:r>
              <a:rPr lang="en-US" smtClean="0"/>
              <a:t>The 3Cs</a:t>
            </a:r>
          </a:p>
        </p:txBody>
      </p:sp>
      <p:sp>
        <p:nvSpPr>
          <p:cNvPr id="1602563" name="Rectangle 3"/>
          <p:cNvSpPr>
            <a:spLocks noGrp="1" noChangeArrowheads="1"/>
          </p:cNvSpPr>
          <p:nvPr>
            <p:ph type="body" idx="1"/>
          </p:nvPr>
        </p:nvSpPr>
        <p:spPr/>
        <p:txBody>
          <a:bodyPr>
            <a:normAutofit fontScale="77500" lnSpcReduction="20000"/>
          </a:bodyPr>
          <a:lstStyle/>
          <a:p>
            <a:pPr>
              <a:buClr>
                <a:schemeClr val="tx1"/>
              </a:buClr>
              <a:defRPr/>
            </a:pPr>
            <a:r>
              <a:rPr lang="en-US" dirty="0" smtClean="0">
                <a:solidFill>
                  <a:srgbClr val="FF0000"/>
                </a:solidFill>
              </a:rPr>
              <a:t>Compulsory </a:t>
            </a:r>
            <a:r>
              <a:rPr lang="en-US" dirty="0" smtClean="0"/>
              <a:t>(cold start or process migration, 1</a:t>
            </a:r>
            <a:r>
              <a:rPr lang="en-US" baseline="30000" dirty="0" smtClean="0"/>
              <a:t>st</a:t>
            </a:r>
            <a:r>
              <a:rPr lang="en-US" dirty="0" smtClean="0"/>
              <a:t> reference):</a:t>
            </a:r>
          </a:p>
          <a:p>
            <a:pPr lvl="1">
              <a:defRPr/>
            </a:pPr>
            <a:r>
              <a:rPr lang="en-US" dirty="0" smtClean="0"/>
              <a:t>First access to block impossible to avoid; small effect for long running programs</a:t>
            </a:r>
          </a:p>
          <a:p>
            <a:pPr lvl="1">
              <a:defRPr/>
            </a:pPr>
            <a:r>
              <a:rPr lang="en-US" dirty="0" smtClean="0"/>
              <a:t>Solution: increase block size (increases miss penalty; very large blocks could increase miss rate)</a:t>
            </a:r>
          </a:p>
          <a:p>
            <a:pPr>
              <a:buClr>
                <a:schemeClr val="tx1"/>
              </a:buClr>
              <a:defRPr/>
            </a:pPr>
            <a:r>
              <a:rPr lang="en-US" dirty="0" smtClean="0">
                <a:solidFill>
                  <a:srgbClr val="FF0000"/>
                </a:solidFill>
              </a:rPr>
              <a:t>Capacity</a:t>
            </a:r>
            <a:r>
              <a:rPr lang="en-US" dirty="0" smtClean="0"/>
              <a:t>:</a:t>
            </a:r>
          </a:p>
          <a:p>
            <a:pPr lvl="1">
              <a:defRPr/>
            </a:pPr>
            <a:r>
              <a:rPr lang="en-US" dirty="0" smtClean="0"/>
              <a:t>Cache cannot contain all blocks accessed by the program</a:t>
            </a:r>
          </a:p>
          <a:p>
            <a:pPr lvl="1">
              <a:defRPr/>
            </a:pPr>
            <a:r>
              <a:rPr lang="en-US" dirty="0" smtClean="0"/>
              <a:t>Solution: increase cache size (may increase access time)</a:t>
            </a:r>
          </a:p>
          <a:p>
            <a:pPr>
              <a:buClr>
                <a:schemeClr val="tx1"/>
              </a:buClr>
              <a:defRPr/>
            </a:pPr>
            <a:r>
              <a:rPr lang="en-US" dirty="0" smtClean="0">
                <a:solidFill>
                  <a:srgbClr val="FF0000"/>
                </a:solidFill>
              </a:rPr>
              <a:t>Conflict </a:t>
            </a:r>
            <a:r>
              <a:rPr lang="en-US" dirty="0" smtClean="0"/>
              <a:t>(collision):</a:t>
            </a:r>
          </a:p>
          <a:p>
            <a:pPr lvl="1">
              <a:defRPr/>
            </a:pPr>
            <a:r>
              <a:rPr lang="en-US" dirty="0" smtClean="0"/>
              <a:t>Multiple memory locations mapped to the same cache location</a:t>
            </a:r>
          </a:p>
          <a:p>
            <a:pPr lvl="1">
              <a:defRPr/>
            </a:pPr>
            <a:r>
              <a:rPr lang="en-US" dirty="0" smtClean="0"/>
              <a:t>Solution 1: increase cache size</a:t>
            </a:r>
          </a:p>
          <a:p>
            <a:pPr lvl="1">
              <a:defRPr/>
            </a:pPr>
            <a:r>
              <a:rPr lang="en-US" b="1" dirty="0" smtClean="0"/>
              <a:t>Solution 2: increase </a:t>
            </a:r>
            <a:r>
              <a:rPr lang="en-US" b="1" dirty="0" err="1" smtClean="0"/>
              <a:t>associativity</a:t>
            </a:r>
            <a:r>
              <a:rPr lang="en-US" b="1" dirty="0" smtClean="0"/>
              <a:t> (may increase access time)</a:t>
            </a:r>
            <a:endParaRPr lang="en-US" b="1"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15</a:t>
            </a:fld>
            <a:endParaRPr lang="en-US" dirty="0"/>
          </a:p>
        </p:txBody>
      </p:sp>
    </p:spTree>
    <p:extLst>
      <p:ext uri="{BB962C8B-B14F-4D97-AF65-F5344CB8AC3E}">
        <p14:creationId xmlns:p14="http://schemas.microsoft.com/office/powerpoint/2010/main" val="18824522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25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Reducing Cache Misses</a:t>
            </a:r>
          </a:p>
        </p:txBody>
      </p:sp>
      <p:sp>
        <p:nvSpPr>
          <p:cNvPr id="1678339" name="Rectangle 3"/>
          <p:cNvSpPr>
            <a:spLocks noGrp="1" noChangeArrowheads="1"/>
          </p:cNvSpPr>
          <p:nvPr>
            <p:ph type="body" idx="1"/>
          </p:nvPr>
        </p:nvSpPr>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Allow more flexible block placement in cache</a:t>
            </a:r>
          </a:p>
          <a:p>
            <a:pPr eaLnBrk="1" fontAlgn="auto" hangingPunct="1">
              <a:spcAft>
                <a:spcPts val="0"/>
              </a:spcAft>
              <a:buFont typeface="Arial"/>
              <a:buChar char="•"/>
              <a:defRPr/>
            </a:pPr>
            <a:r>
              <a:rPr lang="en-US" i="1" dirty="0" smtClean="0">
                <a:ea typeface="+mn-ea"/>
                <a:cs typeface="+mn-cs"/>
              </a:rPr>
              <a:t>Direct mapped $</a:t>
            </a:r>
            <a:r>
              <a:rPr lang="en-US" dirty="0" smtClean="0">
                <a:ea typeface="+mn-ea"/>
                <a:cs typeface="+mn-cs"/>
              </a:rPr>
              <a:t>: memory block maps to exactly one cache block</a:t>
            </a:r>
          </a:p>
          <a:p>
            <a:pPr eaLnBrk="1" fontAlgn="auto" hangingPunct="1">
              <a:spcAft>
                <a:spcPts val="0"/>
              </a:spcAft>
              <a:buClr>
                <a:schemeClr val="tx1"/>
              </a:buClr>
              <a:buFont typeface="Arial"/>
              <a:buChar char="•"/>
              <a:defRPr/>
            </a:pPr>
            <a:r>
              <a:rPr lang="en-US" i="1" dirty="0" smtClean="0">
                <a:solidFill>
                  <a:srgbClr val="FF0000"/>
                </a:solidFill>
                <a:ea typeface="+mn-ea"/>
                <a:cs typeface="+mn-cs"/>
              </a:rPr>
              <a:t>Fully associative $</a:t>
            </a:r>
            <a:r>
              <a:rPr lang="en-US" dirty="0" smtClean="0">
                <a:ea typeface="+mn-ea"/>
                <a:cs typeface="+mn-cs"/>
              </a:rPr>
              <a:t>: allow a memory block to be mapped to any cache block  </a:t>
            </a:r>
          </a:p>
          <a:p>
            <a:pPr eaLnBrk="1" fontAlgn="auto" hangingPunct="1">
              <a:spcAft>
                <a:spcPts val="0"/>
              </a:spcAft>
              <a:buFont typeface="Arial"/>
              <a:buChar char="•"/>
              <a:defRPr/>
            </a:pPr>
            <a:r>
              <a:rPr lang="en-US" dirty="0" smtClean="0">
                <a:ea typeface="+mn-ea"/>
                <a:cs typeface="+mn-cs"/>
              </a:rPr>
              <a:t>Compromise: divide $ into sets, each of which consists of </a:t>
            </a:r>
            <a:r>
              <a:rPr lang="en-US" dirty="0" err="1" smtClean="0">
                <a:ea typeface="+mn-ea"/>
                <a:cs typeface="+mn-cs"/>
              </a:rPr>
              <a:t>n</a:t>
            </a:r>
            <a:r>
              <a:rPr lang="en-US" dirty="0" smtClean="0">
                <a:ea typeface="+mn-ea"/>
                <a:cs typeface="+mn-cs"/>
              </a:rPr>
              <a:t> “ways” (</a:t>
            </a:r>
            <a:r>
              <a:rPr lang="en-US" i="1" dirty="0" err="1" smtClean="0">
                <a:solidFill>
                  <a:srgbClr val="FF0000"/>
                </a:solidFill>
                <a:ea typeface="+mn-ea"/>
                <a:cs typeface="+mn-cs"/>
              </a:rPr>
              <a:t>n</a:t>
            </a:r>
            <a:r>
              <a:rPr lang="en-US" i="1" dirty="0" smtClean="0">
                <a:solidFill>
                  <a:srgbClr val="FF0000"/>
                </a:solidFill>
                <a:ea typeface="+mn-ea"/>
                <a:cs typeface="+mn-cs"/>
              </a:rPr>
              <a:t>-way set associative</a:t>
            </a:r>
            <a:r>
              <a:rPr lang="en-US" dirty="0" smtClean="0">
                <a:ea typeface="+mn-ea"/>
                <a:cs typeface="+mn-cs"/>
              </a:rPr>
              <a:t>) to place memory block</a:t>
            </a:r>
          </a:p>
          <a:p>
            <a:pPr lvl="1" eaLnBrk="1" fontAlgn="auto" hangingPunct="1">
              <a:spcAft>
                <a:spcPts val="0"/>
              </a:spcAft>
              <a:buFont typeface="Lucida Grande"/>
              <a:buChar char="−"/>
              <a:defRPr/>
            </a:pPr>
            <a:r>
              <a:rPr lang="en-US" dirty="0" smtClean="0">
                <a:ea typeface="+mn-ea"/>
              </a:rPr>
              <a:t>Memory block maps to unique set determined by index field and is placed in any of the </a:t>
            </a:r>
            <a:r>
              <a:rPr lang="en-US" dirty="0" err="1" smtClean="0">
                <a:ea typeface="+mn-ea"/>
              </a:rPr>
              <a:t>n</a:t>
            </a:r>
            <a:r>
              <a:rPr lang="en-US" dirty="0" smtClean="0">
                <a:ea typeface="+mn-ea"/>
              </a:rPr>
              <a:t>-ways of that set</a:t>
            </a:r>
          </a:p>
          <a:p>
            <a:pPr lvl="1" eaLnBrk="1" fontAlgn="auto" hangingPunct="1">
              <a:spcAft>
                <a:spcPts val="0"/>
              </a:spcAft>
              <a:buFont typeface="Arial"/>
              <a:buChar char="–"/>
              <a:defRPr/>
            </a:pPr>
            <a:r>
              <a:rPr lang="en-US" dirty="0" smtClean="0">
                <a:ea typeface="+mn-ea"/>
              </a:rPr>
              <a:t>Calculation: (block address) modulo (# sets in the cache)</a:t>
            </a:r>
            <a:endParaRPr lang="en-US" dirty="0">
              <a:ea typeface="+mn-ea"/>
            </a:endParaRPr>
          </a:p>
        </p:txBody>
      </p:sp>
      <p:sp>
        <p:nvSpPr>
          <p:cNvPr id="8" name="Slide Number Placeholder 7"/>
          <p:cNvSpPr>
            <a:spLocks noGrp="1"/>
          </p:cNvSpPr>
          <p:nvPr>
            <p:ph type="sldNum" sz="quarter" idx="12"/>
          </p:nvPr>
        </p:nvSpPr>
        <p:spPr/>
        <p:txBody>
          <a:bodyPr/>
          <a:lstStyle/>
          <a:p>
            <a:fld id="{3CC63E4C-4642-794D-A2FD-70F6B81535F5}" type="slidenum">
              <a:rPr lang="en-US" smtClean="0"/>
              <a:pPr/>
              <a:t>16</a:t>
            </a:fld>
            <a:endParaRPr lang="en-US" dirty="0"/>
          </a:p>
        </p:txBody>
      </p:sp>
    </p:spTree>
    <p:extLst>
      <p:ext uri="{BB962C8B-B14F-4D97-AF65-F5344CB8AC3E}">
        <p14:creationId xmlns:p14="http://schemas.microsoft.com/office/powerpoint/2010/main" val="16740163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8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8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8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833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833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78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8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279400" y="274638"/>
            <a:ext cx="8686800" cy="1143000"/>
          </a:xfrm>
        </p:spPr>
        <p:txBody>
          <a:bodyPr>
            <a:normAutofit fontScale="90000"/>
          </a:bodyPr>
          <a:lstStyle/>
          <a:p>
            <a:pPr>
              <a:lnSpc>
                <a:spcPct val="85000"/>
              </a:lnSpc>
            </a:pPr>
            <a:r>
              <a:rPr lang="en-US" smtClean="0"/>
              <a:t>Alternative Block Placement Schemes</a:t>
            </a:r>
          </a:p>
        </p:txBody>
      </p:sp>
      <p:sp>
        <p:nvSpPr>
          <p:cNvPr id="6" name="Content Placeholder 5"/>
          <p:cNvSpPr>
            <a:spLocks noGrp="1"/>
          </p:cNvSpPr>
          <p:nvPr>
            <p:ph idx="1"/>
          </p:nvPr>
        </p:nvSpPr>
        <p:spPr>
          <a:xfrm>
            <a:off x="457200" y="4802188"/>
            <a:ext cx="8229600" cy="2090737"/>
          </a:xfrm>
        </p:spPr>
        <p:txBody>
          <a:bodyPr>
            <a:normAutofit fontScale="70000" lnSpcReduction="20000"/>
          </a:bodyPr>
          <a:lstStyle/>
          <a:p>
            <a:pPr>
              <a:defRPr/>
            </a:pPr>
            <a:r>
              <a:rPr lang="en-US" dirty="0" smtClean="0"/>
              <a:t>DM placement: </a:t>
            </a:r>
            <a:r>
              <a:rPr lang="en-US" dirty="0" err="1" smtClean="0"/>
              <a:t>mem</a:t>
            </a:r>
            <a:r>
              <a:rPr lang="en-US" dirty="0" smtClean="0"/>
              <a:t> block 12 in 8 block cache: only one cache block where </a:t>
            </a:r>
            <a:r>
              <a:rPr lang="en-US" dirty="0" err="1" smtClean="0"/>
              <a:t>mem</a:t>
            </a:r>
            <a:r>
              <a:rPr lang="en-US" dirty="0" smtClean="0"/>
              <a:t> block 12 can be found—(12 modulo 8) = 4</a:t>
            </a:r>
          </a:p>
          <a:p>
            <a:pPr>
              <a:defRPr/>
            </a:pPr>
            <a:r>
              <a:rPr lang="en-US" dirty="0" smtClean="0"/>
              <a:t>SA placement: four sets </a:t>
            </a:r>
            <a:r>
              <a:rPr lang="en-US" dirty="0" err="1" smtClean="0"/>
              <a:t>x</a:t>
            </a:r>
            <a:r>
              <a:rPr lang="en-US" dirty="0" smtClean="0"/>
              <a:t> 2-ways (8 cache blocks), memory block 12 in set (12 mod 4) = 0; either element of the set</a:t>
            </a:r>
          </a:p>
          <a:p>
            <a:pPr>
              <a:defRPr/>
            </a:pPr>
            <a:r>
              <a:rPr lang="en-US" dirty="0" smtClean="0"/>
              <a:t>FA placement: </a:t>
            </a:r>
            <a:r>
              <a:rPr lang="en-US" dirty="0" err="1" smtClean="0"/>
              <a:t>mem</a:t>
            </a:r>
            <a:r>
              <a:rPr lang="en-US" dirty="0" smtClean="0"/>
              <a:t> block 12 can appear in any cache blocks</a:t>
            </a:r>
            <a:endParaRPr lang="en-US" dirty="0"/>
          </a:p>
        </p:txBody>
      </p:sp>
      <p:pic>
        <p:nvPicPr>
          <p:cNvPr id="32773" name="Picture 4" descr="f05-13-P374493"/>
          <p:cNvPicPr>
            <a:picLocks noChangeAspect="1" noChangeArrowheads="1"/>
          </p:cNvPicPr>
          <p:nvPr/>
        </p:nvPicPr>
        <p:blipFill>
          <a:blip r:embed="rId3"/>
          <a:srcRect/>
          <a:stretch>
            <a:fillRect/>
          </a:stretch>
        </p:blipFill>
        <p:spPr bwMode="auto">
          <a:xfrm>
            <a:off x="173038" y="1243013"/>
            <a:ext cx="8670925" cy="35941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3CC63E4C-4642-794D-A2FD-70F6B81535F5}" type="slidenum">
              <a:rPr lang="en-US" smtClean="0"/>
              <a:pPr/>
              <a:t>17</a:t>
            </a:fld>
            <a:endParaRPr lang="en-US" dirty="0"/>
          </a:p>
        </p:txBody>
      </p:sp>
    </p:spTree>
    <p:extLst>
      <p:ext uri="{BB962C8B-B14F-4D97-AF65-F5344CB8AC3E}">
        <p14:creationId xmlns:p14="http://schemas.microsoft.com/office/powerpoint/2010/main" val="19381100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34938"/>
            <a:ext cx="8229600" cy="1143000"/>
          </a:xfrm>
        </p:spPr>
        <p:txBody>
          <a:bodyPr>
            <a:normAutofit fontScale="90000"/>
          </a:bodyPr>
          <a:lstStyle/>
          <a:p>
            <a:pPr eaLnBrk="1" hangingPunct="1">
              <a:lnSpc>
                <a:spcPct val="85000"/>
              </a:lnSpc>
            </a:pPr>
            <a:r>
              <a:rPr lang="en-US" dirty="0" smtClean="0"/>
              <a:t>Example: 4-Word Direct-Mapped $</a:t>
            </a:r>
            <a:br>
              <a:rPr lang="en-US" dirty="0" smtClean="0"/>
            </a:br>
            <a:r>
              <a:rPr lang="en-US" dirty="0" smtClean="0"/>
              <a:t>Worst-Case Reference String</a:t>
            </a:r>
          </a:p>
        </p:txBody>
      </p:sp>
      <p:sp>
        <p:nvSpPr>
          <p:cNvPr id="43011" name="Rectangle 3"/>
          <p:cNvSpPr>
            <a:spLocks noChangeArrowheads="1"/>
          </p:cNvSpPr>
          <p:nvPr/>
        </p:nvSpPr>
        <p:spPr bwMode="auto">
          <a:xfrm>
            <a:off x="12954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Line 4"/>
          <p:cNvSpPr>
            <a:spLocks noChangeShapeType="1"/>
          </p:cNvSpPr>
          <p:nvPr/>
        </p:nvSpPr>
        <p:spPr bwMode="auto">
          <a:xfrm>
            <a:off x="12954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3" name="Line 5"/>
          <p:cNvSpPr>
            <a:spLocks noChangeShapeType="1"/>
          </p:cNvSpPr>
          <p:nvPr/>
        </p:nvSpPr>
        <p:spPr bwMode="auto">
          <a:xfrm>
            <a:off x="12954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4" name="Line 6"/>
          <p:cNvSpPr>
            <a:spLocks noChangeShapeType="1"/>
          </p:cNvSpPr>
          <p:nvPr/>
        </p:nvSpPr>
        <p:spPr bwMode="auto">
          <a:xfrm>
            <a:off x="12954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5" name="Rectangle 7"/>
          <p:cNvSpPr>
            <a:spLocks noChangeArrowheads="1"/>
          </p:cNvSpPr>
          <p:nvPr/>
        </p:nvSpPr>
        <p:spPr bwMode="auto">
          <a:xfrm>
            <a:off x="32766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6" name="Line 8"/>
          <p:cNvSpPr>
            <a:spLocks noChangeShapeType="1"/>
          </p:cNvSpPr>
          <p:nvPr/>
        </p:nvSpPr>
        <p:spPr bwMode="auto">
          <a:xfrm>
            <a:off x="32766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7" name="Line 9"/>
          <p:cNvSpPr>
            <a:spLocks noChangeShapeType="1"/>
          </p:cNvSpPr>
          <p:nvPr/>
        </p:nvSpPr>
        <p:spPr bwMode="auto">
          <a:xfrm>
            <a:off x="32766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8" name="Line 10"/>
          <p:cNvSpPr>
            <a:spLocks noChangeShapeType="1"/>
          </p:cNvSpPr>
          <p:nvPr/>
        </p:nvSpPr>
        <p:spPr bwMode="auto">
          <a:xfrm>
            <a:off x="32766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9" name="Rectangle 11"/>
          <p:cNvSpPr>
            <a:spLocks noChangeArrowheads="1"/>
          </p:cNvSpPr>
          <p:nvPr/>
        </p:nvSpPr>
        <p:spPr bwMode="auto">
          <a:xfrm>
            <a:off x="53340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0" name="Line 12"/>
          <p:cNvSpPr>
            <a:spLocks noChangeShapeType="1"/>
          </p:cNvSpPr>
          <p:nvPr/>
        </p:nvSpPr>
        <p:spPr bwMode="auto">
          <a:xfrm>
            <a:off x="53340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1" name="Line 13"/>
          <p:cNvSpPr>
            <a:spLocks noChangeShapeType="1"/>
          </p:cNvSpPr>
          <p:nvPr/>
        </p:nvSpPr>
        <p:spPr bwMode="auto">
          <a:xfrm>
            <a:off x="53340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2" name="Line 14"/>
          <p:cNvSpPr>
            <a:spLocks noChangeShapeType="1"/>
          </p:cNvSpPr>
          <p:nvPr/>
        </p:nvSpPr>
        <p:spPr bwMode="auto">
          <a:xfrm>
            <a:off x="53340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73914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4" name="Line 16"/>
          <p:cNvSpPr>
            <a:spLocks noChangeShapeType="1"/>
          </p:cNvSpPr>
          <p:nvPr/>
        </p:nvSpPr>
        <p:spPr bwMode="auto">
          <a:xfrm>
            <a:off x="73914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5" name="Line 17"/>
          <p:cNvSpPr>
            <a:spLocks noChangeShapeType="1"/>
          </p:cNvSpPr>
          <p:nvPr/>
        </p:nvSpPr>
        <p:spPr bwMode="auto">
          <a:xfrm>
            <a:off x="73914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6" name="Line 18"/>
          <p:cNvSpPr>
            <a:spLocks noChangeShapeType="1"/>
          </p:cNvSpPr>
          <p:nvPr/>
        </p:nvSpPr>
        <p:spPr bwMode="auto">
          <a:xfrm>
            <a:off x="73914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7" name="Rectangle 19"/>
          <p:cNvSpPr>
            <a:spLocks noChangeArrowheads="1"/>
          </p:cNvSpPr>
          <p:nvPr/>
        </p:nvSpPr>
        <p:spPr bwMode="auto">
          <a:xfrm>
            <a:off x="73914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8" name="Line 20"/>
          <p:cNvSpPr>
            <a:spLocks noChangeShapeType="1"/>
          </p:cNvSpPr>
          <p:nvPr/>
        </p:nvSpPr>
        <p:spPr bwMode="auto">
          <a:xfrm>
            <a:off x="73914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9" name="Line 21"/>
          <p:cNvSpPr>
            <a:spLocks noChangeShapeType="1"/>
          </p:cNvSpPr>
          <p:nvPr/>
        </p:nvSpPr>
        <p:spPr bwMode="auto">
          <a:xfrm>
            <a:off x="73914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0" name="Line 22"/>
          <p:cNvSpPr>
            <a:spLocks noChangeShapeType="1"/>
          </p:cNvSpPr>
          <p:nvPr/>
        </p:nvSpPr>
        <p:spPr bwMode="auto">
          <a:xfrm>
            <a:off x="73914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1" name="Rectangle 23"/>
          <p:cNvSpPr>
            <a:spLocks noChangeArrowheads="1"/>
          </p:cNvSpPr>
          <p:nvPr/>
        </p:nvSpPr>
        <p:spPr bwMode="auto">
          <a:xfrm>
            <a:off x="53340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2" name="Line 24"/>
          <p:cNvSpPr>
            <a:spLocks noChangeShapeType="1"/>
          </p:cNvSpPr>
          <p:nvPr/>
        </p:nvSpPr>
        <p:spPr bwMode="auto">
          <a:xfrm>
            <a:off x="53340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3" name="Line 25"/>
          <p:cNvSpPr>
            <a:spLocks noChangeShapeType="1"/>
          </p:cNvSpPr>
          <p:nvPr/>
        </p:nvSpPr>
        <p:spPr bwMode="auto">
          <a:xfrm>
            <a:off x="53340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4" name="Line 26"/>
          <p:cNvSpPr>
            <a:spLocks noChangeShapeType="1"/>
          </p:cNvSpPr>
          <p:nvPr/>
        </p:nvSpPr>
        <p:spPr bwMode="auto">
          <a:xfrm>
            <a:off x="53340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5" name="Rectangle 27"/>
          <p:cNvSpPr>
            <a:spLocks noChangeArrowheads="1"/>
          </p:cNvSpPr>
          <p:nvPr/>
        </p:nvSpPr>
        <p:spPr bwMode="auto">
          <a:xfrm>
            <a:off x="33528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6" name="Line 28"/>
          <p:cNvSpPr>
            <a:spLocks noChangeShapeType="1"/>
          </p:cNvSpPr>
          <p:nvPr/>
        </p:nvSpPr>
        <p:spPr bwMode="auto">
          <a:xfrm>
            <a:off x="33528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7" name="Line 29"/>
          <p:cNvSpPr>
            <a:spLocks noChangeShapeType="1"/>
          </p:cNvSpPr>
          <p:nvPr/>
        </p:nvSpPr>
        <p:spPr bwMode="auto">
          <a:xfrm>
            <a:off x="33528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8" name="Line 30"/>
          <p:cNvSpPr>
            <a:spLocks noChangeShapeType="1"/>
          </p:cNvSpPr>
          <p:nvPr/>
        </p:nvSpPr>
        <p:spPr bwMode="auto">
          <a:xfrm>
            <a:off x="33528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9" name="Rectangle 31"/>
          <p:cNvSpPr>
            <a:spLocks noChangeArrowheads="1"/>
          </p:cNvSpPr>
          <p:nvPr/>
        </p:nvSpPr>
        <p:spPr bwMode="auto">
          <a:xfrm>
            <a:off x="12954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40" name="Line 32"/>
          <p:cNvSpPr>
            <a:spLocks noChangeShapeType="1"/>
          </p:cNvSpPr>
          <p:nvPr/>
        </p:nvSpPr>
        <p:spPr bwMode="auto">
          <a:xfrm>
            <a:off x="12954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1" name="Line 33"/>
          <p:cNvSpPr>
            <a:spLocks noChangeShapeType="1"/>
          </p:cNvSpPr>
          <p:nvPr/>
        </p:nvSpPr>
        <p:spPr bwMode="auto">
          <a:xfrm>
            <a:off x="12954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2" name="Line 34"/>
          <p:cNvSpPr>
            <a:spLocks noChangeShapeType="1"/>
          </p:cNvSpPr>
          <p:nvPr/>
        </p:nvSpPr>
        <p:spPr bwMode="auto">
          <a:xfrm>
            <a:off x="12954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3" name="Text Box 35"/>
          <p:cNvSpPr txBox="1">
            <a:spLocks noChangeArrowheads="1"/>
          </p:cNvSpPr>
          <p:nvPr/>
        </p:nvSpPr>
        <p:spPr bwMode="auto">
          <a:xfrm>
            <a:off x="13557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4" name="Text Box 36"/>
          <p:cNvSpPr txBox="1">
            <a:spLocks noChangeArrowheads="1"/>
          </p:cNvSpPr>
          <p:nvPr/>
        </p:nvSpPr>
        <p:spPr bwMode="auto">
          <a:xfrm>
            <a:off x="32607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5" name="Text Box 37"/>
          <p:cNvSpPr txBox="1">
            <a:spLocks noChangeArrowheads="1"/>
          </p:cNvSpPr>
          <p:nvPr/>
        </p:nvSpPr>
        <p:spPr bwMode="auto">
          <a:xfrm>
            <a:off x="52419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6" name="Text Box 38"/>
          <p:cNvSpPr txBox="1">
            <a:spLocks noChangeArrowheads="1"/>
          </p:cNvSpPr>
          <p:nvPr/>
        </p:nvSpPr>
        <p:spPr bwMode="auto">
          <a:xfrm>
            <a:off x="73755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7" name="Text Box 39"/>
          <p:cNvSpPr txBox="1">
            <a:spLocks noChangeArrowheads="1"/>
          </p:cNvSpPr>
          <p:nvPr/>
        </p:nvSpPr>
        <p:spPr bwMode="auto">
          <a:xfrm>
            <a:off x="1219200" y="3911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8" name="Text Box 40"/>
          <p:cNvSpPr txBox="1">
            <a:spLocks noChangeArrowheads="1"/>
          </p:cNvSpPr>
          <p:nvPr/>
        </p:nvSpPr>
        <p:spPr bwMode="auto">
          <a:xfrm>
            <a:off x="32607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9" name="Text Box 41"/>
          <p:cNvSpPr txBox="1">
            <a:spLocks noChangeArrowheads="1"/>
          </p:cNvSpPr>
          <p:nvPr/>
        </p:nvSpPr>
        <p:spPr bwMode="auto">
          <a:xfrm>
            <a:off x="53181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50" name="Text Box 42"/>
          <p:cNvSpPr txBox="1">
            <a:spLocks noChangeArrowheads="1"/>
          </p:cNvSpPr>
          <p:nvPr/>
        </p:nvSpPr>
        <p:spPr bwMode="auto">
          <a:xfrm>
            <a:off x="72993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51" name="Rectangle 43"/>
          <p:cNvSpPr>
            <a:spLocks noChangeArrowheads="1"/>
          </p:cNvSpPr>
          <p:nvPr/>
        </p:nvSpPr>
        <p:spPr bwMode="auto">
          <a:xfrm>
            <a:off x="7620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2" name="Line 44"/>
          <p:cNvSpPr>
            <a:spLocks noChangeShapeType="1"/>
          </p:cNvSpPr>
          <p:nvPr/>
        </p:nvSpPr>
        <p:spPr bwMode="auto">
          <a:xfrm>
            <a:off x="7620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3" name="Line 45"/>
          <p:cNvSpPr>
            <a:spLocks noChangeShapeType="1"/>
          </p:cNvSpPr>
          <p:nvPr/>
        </p:nvSpPr>
        <p:spPr bwMode="auto">
          <a:xfrm>
            <a:off x="7620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4" name="Line 46"/>
          <p:cNvSpPr>
            <a:spLocks noChangeShapeType="1"/>
          </p:cNvSpPr>
          <p:nvPr/>
        </p:nvSpPr>
        <p:spPr bwMode="auto">
          <a:xfrm>
            <a:off x="7620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5" name="Rectangle 47"/>
          <p:cNvSpPr>
            <a:spLocks noChangeArrowheads="1"/>
          </p:cNvSpPr>
          <p:nvPr/>
        </p:nvSpPr>
        <p:spPr bwMode="auto">
          <a:xfrm>
            <a:off x="27432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6" name="Line 48"/>
          <p:cNvSpPr>
            <a:spLocks noChangeShapeType="1"/>
          </p:cNvSpPr>
          <p:nvPr/>
        </p:nvSpPr>
        <p:spPr bwMode="auto">
          <a:xfrm>
            <a:off x="27432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7" name="Line 49"/>
          <p:cNvSpPr>
            <a:spLocks noChangeShapeType="1"/>
          </p:cNvSpPr>
          <p:nvPr/>
        </p:nvSpPr>
        <p:spPr bwMode="auto">
          <a:xfrm>
            <a:off x="27432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8" name="Line 50"/>
          <p:cNvSpPr>
            <a:spLocks noChangeShapeType="1"/>
          </p:cNvSpPr>
          <p:nvPr/>
        </p:nvSpPr>
        <p:spPr bwMode="auto">
          <a:xfrm>
            <a:off x="27432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9" name="Rectangle 51"/>
          <p:cNvSpPr>
            <a:spLocks noChangeArrowheads="1"/>
          </p:cNvSpPr>
          <p:nvPr/>
        </p:nvSpPr>
        <p:spPr bwMode="auto">
          <a:xfrm>
            <a:off x="48006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0" name="Line 52"/>
          <p:cNvSpPr>
            <a:spLocks noChangeShapeType="1"/>
          </p:cNvSpPr>
          <p:nvPr/>
        </p:nvSpPr>
        <p:spPr bwMode="auto">
          <a:xfrm>
            <a:off x="48006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1" name="Line 53"/>
          <p:cNvSpPr>
            <a:spLocks noChangeShapeType="1"/>
          </p:cNvSpPr>
          <p:nvPr/>
        </p:nvSpPr>
        <p:spPr bwMode="auto">
          <a:xfrm>
            <a:off x="48006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2" name="Line 54"/>
          <p:cNvSpPr>
            <a:spLocks noChangeShapeType="1"/>
          </p:cNvSpPr>
          <p:nvPr/>
        </p:nvSpPr>
        <p:spPr bwMode="auto">
          <a:xfrm>
            <a:off x="48006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3" name="Rectangle 55"/>
          <p:cNvSpPr>
            <a:spLocks noChangeArrowheads="1"/>
          </p:cNvSpPr>
          <p:nvPr/>
        </p:nvSpPr>
        <p:spPr bwMode="auto">
          <a:xfrm>
            <a:off x="68580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4" name="Line 56"/>
          <p:cNvSpPr>
            <a:spLocks noChangeShapeType="1"/>
          </p:cNvSpPr>
          <p:nvPr/>
        </p:nvSpPr>
        <p:spPr bwMode="auto">
          <a:xfrm>
            <a:off x="68580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5" name="Line 57"/>
          <p:cNvSpPr>
            <a:spLocks noChangeShapeType="1"/>
          </p:cNvSpPr>
          <p:nvPr/>
        </p:nvSpPr>
        <p:spPr bwMode="auto">
          <a:xfrm>
            <a:off x="68580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6" name="Line 58"/>
          <p:cNvSpPr>
            <a:spLocks noChangeShapeType="1"/>
          </p:cNvSpPr>
          <p:nvPr/>
        </p:nvSpPr>
        <p:spPr bwMode="auto">
          <a:xfrm>
            <a:off x="68580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7" name="Rectangle 59"/>
          <p:cNvSpPr>
            <a:spLocks noChangeArrowheads="1"/>
          </p:cNvSpPr>
          <p:nvPr/>
        </p:nvSpPr>
        <p:spPr bwMode="auto">
          <a:xfrm>
            <a:off x="7620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8" name="Line 60"/>
          <p:cNvSpPr>
            <a:spLocks noChangeShapeType="1"/>
          </p:cNvSpPr>
          <p:nvPr/>
        </p:nvSpPr>
        <p:spPr bwMode="auto">
          <a:xfrm>
            <a:off x="7620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9" name="Line 61"/>
          <p:cNvSpPr>
            <a:spLocks noChangeShapeType="1"/>
          </p:cNvSpPr>
          <p:nvPr/>
        </p:nvSpPr>
        <p:spPr bwMode="auto">
          <a:xfrm>
            <a:off x="7620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0" name="Line 62"/>
          <p:cNvSpPr>
            <a:spLocks noChangeShapeType="1"/>
          </p:cNvSpPr>
          <p:nvPr/>
        </p:nvSpPr>
        <p:spPr bwMode="auto">
          <a:xfrm>
            <a:off x="7620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1" name="Rectangle 63"/>
          <p:cNvSpPr>
            <a:spLocks noChangeArrowheads="1"/>
          </p:cNvSpPr>
          <p:nvPr/>
        </p:nvSpPr>
        <p:spPr bwMode="auto">
          <a:xfrm>
            <a:off x="28194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2" name="Line 64"/>
          <p:cNvSpPr>
            <a:spLocks noChangeShapeType="1"/>
          </p:cNvSpPr>
          <p:nvPr/>
        </p:nvSpPr>
        <p:spPr bwMode="auto">
          <a:xfrm>
            <a:off x="28194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3" name="Line 65"/>
          <p:cNvSpPr>
            <a:spLocks noChangeShapeType="1"/>
          </p:cNvSpPr>
          <p:nvPr/>
        </p:nvSpPr>
        <p:spPr bwMode="auto">
          <a:xfrm>
            <a:off x="28194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4" name="Line 66"/>
          <p:cNvSpPr>
            <a:spLocks noChangeShapeType="1"/>
          </p:cNvSpPr>
          <p:nvPr/>
        </p:nvSpPr>
        <p:spPr bwMode="auto">
          <a:xfrm>
            <a:off x="28194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5" name="Rectangle 67"/>
          <p:cNvSpPr>
            <a:spLocks noChangeArrowheads="1"/>
          </p:cNvSpPr>
          <p:nvPr/>
        </p:nvSpPr>
        <p:spPr bwMode="auto">
          <a:xfrm>
            <a:off x="48006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6" name="Line 68"/>
          <p:cNvSpPr>
            <a:spLocks noChangeShapeType="1"/>
          </p:cNvSpPr>
          <p:nvPr/>
        </p:nvSpPr>
        <p:spPr bwMode="auto">
          <a:xfrm>
            <a:off x="48006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7" name="Line 69"/>
          <p:cNvSpPr>
            <a:spLocks noChangeShapeType="1"/>
          </p:cNvSpPr>
          <p:nvPr/>
        </p:nvSpPr>
        <p:spPr bwMode="auto">
          <a:xfrm>
            <a:off x="48006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8" name="Line 70"/>
          <p:cNvSpPr>
            <a:spLocks noChangeShapeType="1"/>
          </p:cNvSpPr>
          <p:nvPr/>
        </p:nvSpPr>
        <p:spPr bwMode="auto">
          <a:xfrm>
            <a:off x="48006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9" name="Rectangle 71"/>
          <p:cNvSpPr>
            <a:spLocks noChangeArrowheads="1"/>
          </p:cNvSpPr>
          <p:nvPr/>
        </p:nvSpPr>
        <p:spPr bwMode="auto">
          <a:xfrm>
            <a:off x="68580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80" name="Line 72"/>
          <p:cNvSpPr>
            <a:spLocks noChangeShapeType="1"/>
          </p:cNvSpPr>
          <p:nvPr/>
        </p:nvSpPr>
        <p:spPr bwMode="auto">
          <a:xfrm>
            <a:off x="68580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1" name="Line 73"/>
          <p:cNvSpPr>
            <a:spLocks noChangeShapeType="1"/>
          </p:cNvSpPr>
          <p:nvPr/>
        </p:nvSpPr>
        <p:spPr bwMode="auto">
          <a:xfrm>
            <a:off x="68580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2" name="Line 74"/>
          <p:cNvSpPr>
            <a:spLocks noChangeShapeType="1"/>
          </p:cNvSpPr>
          <p:nvPr/>
        </p:nvSpPr>
        <p:spPr bwMode="auto">
          <a:xfrm>
            <a:off x="68580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00587" name="Rectangle 75"/>
          <p:cNvSpPr>
            <a:spLocks noGrp="1" noChangeArrowheads="1"/>
          </p:cNvSpPr>
          <p:nvPr>
            <p:ph type="body" idx="1"/>
          </p:nvPr>
        </p:nvSpPr>
        <p:spPr>
          <a:xfrm>
            <a:off x="533400" y="1168400"/>
            <a:ext cx="8153400" cy="812800"/>
          </a:xfrm>
        </p:spPr>
        <p:txBody>
          <a:bodyPr rtlCol="0">
            <a:normAutofit fontScale="85000" lnSpcReduction="20000"/>
          </a:bodyPr>
          <a:lstStyle/>
          <a:p>
            <a:pPr eaLnBrk="1" fontAlgn="auto" hangingPunct="1">
              <a:spcAft>
                <a:spcPts val="0"/>
              </a:spcAft>
              <a:buFont typeface="Arial"/>
              <a:buChar char="•"/>
              <a:defRPr/>
            </a:pPr>
            <a:r>
              <a:rPr lang="en-US" dirty="0" smtClean="0">
                <a:ea typeface="+mn-ea"/>
                <a:cs typeface="+mn-cs"/>
              </a:rPr>
              <a:t>Consider the sequence of memory accesses</a:t>
            </a:r>
          </a:p>
          <a:p>
            <a:pPr lvl="1" algn="ctr" eaLnBrk="1" fontAlgn="auto" hangingPunct="1">
              <a:spcAft>
                <a:spcPts val="0"/>
              </a:spcAft>
              <a:buFont typeface="Monotype Sorts" pitchFamily="2" charset="2"/>
              <a:buNone/>
              <a:defRPr/>
            </a:pPr>
            <a:r>
              <a:rPr lang="en-US" dirty="0" smtClean="0">
                <a:ea typeface="+mn-ea"/>
              </a:rPr>
              <a:t>              </a:t>
            </a:r>
            <a:r>
              <a:rPr lang="en-US" dirty="0">
                <a:ea typeface="+mn-ea"/>
              </a:rPr>
              <a:t>0   4   0   4   0   4   0   4</a:t>
            </a:r>
          </a:p>
        </p:txBody>
      </p:sp>
      <p:sp>
        <p:nvSpPr>
          <p:cNvPr id="1600589" name="Text Box 77"/>
          <p:cNvSpPr txBox="1">
            <a:spLocks noChangeArrowheads="1"/>
          </p:cNvSpPr>
          <p:nvPr/>
        </p:nvSpPr>
        <p:spPr bwMode="auto">
          <a:xfrm>
            <a:off x="16002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0" name="Text Box 78"/>
          <p:cNvSpPr txBox="1">
            <a:spLocks noChangeArrowheads="1"/>
          </p:cNvSpPr>
          <p:nvPr/>
        </p:nvSpPr>
        <p:spPr bwMode="auto">
          <a:xfrm>
            <a:off x="35052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1" name="Text Box 79"/>
          <p:cNvSpPr txBox="1">
            <a:spLocks noChangeArrowheads="1"/>
          </p:cNvSpPr>
          <p:nvPr/>
        </p:nvSpPr>
        <p:spPr bwMode="auto">
          <a:xfrm>
            <a:off x="54864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2" name="Text Box 80"/>
          <p:cNvSpPr txBox="1">
            <a:spLocks noChangeArrowheads="1"/>
          </p:cNvSpPr>
          <p:nvPr/>
        </p:nvSpPr>
        <p:spPr bwMode="auto">
          <a:xfrm>
            <a:off x="76200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3" name="Text Box 81"/>
          <p:cNvSpPr txBox="1">
            <a:spLocks noChangeArrowheads="1"/>
          </p:cNvSpPr>
          <p:nvPr/>
        </p:nvSpPr>
        <p:spPr bwMode="auto">
          <a:xfrm>
            <a:off x="14478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4" name="Text Box 82"/>
          <p:cNvSpPr txBox="1">
            <a:spLocks noChangeArrowheads="1"/>
          </p:cNvSpPr>
          <p:nvPr/>
        </p:nvSpPr>
        <p:spPr bwMode="auto">
          <a:xfrm>
            <a:off x="35052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5" name="Text Box 83"/>
          <p:cNvSpPr txBox="1">
            <a:spLocks noChangeArrowheads="1"/>
          </p:cNvSpPr>
          <p:nvPr/>
        </p:nvSpPr>
        <p:spPr bwMode="auto">
          <a:xfrm>
            <a:off x="56388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6" name="Text Box 84"/>
          <p:cNvSpPr txBox="1">
            <a:spLocks noChangeArrowheads="1"/>
          </p:cNvSpPr>
          <p:nvPr/>
        </p:nvSpPr>
        <p:spPr bwMode="auto">
          <a:xfrm>
            <a:off x="76200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7" name="Text Box 85"/>
          <p:cNvSpPr txBox="1">
            <a:spLocks noChangeArrowheads="1"/>
          </p:cNvSpPr>
          <p:nvPr/>
        </p:nvSpPr>
        <p:spPr bwMode="auto">
          <a:xfrm>
            <a:off x="838200"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sp>
        <p:nvSpPr>
          <p:cNvPr id="1600598" name="Text Box 86"/>
          <p:cNvSpPr txBox="1">
            <a:spLocks noChangeArrowheads="1"/>
          </p:cNvSpPr>
          <p:nvPr/>
        </p:nvSpPr>
        <p:spPr bwMode="auto">
          <a:xfrm>
            <a:off x="2789238"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2" name="Group 87"/>
          <p:cNvGrpSpPr>
            <a:grpSpLocks/>
          </p:cNvGrpSpPr>
          <p:nvPr/>
        </p:nvGrpSpPr>
        <p:grpSpPr bwMode="auto">
          <a:xfrm>
            <a:off x="2514600" y="2141538"/>
            <a:ext cx="1928813" cy="611187"/>
            <a:chOff x="1584" y="901"/>
            <a:chExt cx="1215" cy="385"/>
          </a:xfrm>
        </p:grpSpPr>
        <p:sp>
          <p:nvSpPr>
            <p:cNvPr id="43137" name="Line 88"/>
            <p:cNvSpPr>
              <a:spLocks noChangeShapeType="1"/>
            </p:cNvSpPr>
            <p:nvPr/>
          </p:nvSpPr>
          <p:spPr bwMode="auto">
            <a:xfrm>
              <a:off x="1776" y="113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8" name="Text Box 89"/>
            <p:cNvSpPr txBox="1">
              <a:spLocks noChangeArrowheads="1"/>
            </p:cNvSpPr>
            <p:nvPr/>
          </p:nvSpPr>
          <p:spPr bwMode="auto">
            <a:xfrm>
              <a:off x="1584" y="901"/>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9" name="Text Box 90"/>
            <p:cNvSpPr txBox="1">
              <a:spLocks noChangeArrowheads="1"/>
            </p:cNvSpPr>
            <p:nvPr/>
          </p:nvSpPr>
          <p:spPr bwMode="auto">
            <a:xfrm>
              <a:off x="2603" y="910"/>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40" name="Line 91"/>
            <p:cNvSpPr>
              <a:spLocks noChangeShapeType="1"/>
            </p:cNvSpPr>
            <p:nvPr/>
          </p:nvSpPr>
          <p:spPr bwMode="auto">
            <a:xfrm>
              <a:off x="2419" y="1142"/>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04" name="Text Box 92"/>
          <p:cNvSpPr txBox="1">
            <a:spLocks noChangeArrowheads="1"/>
          </p:cNvSpPr>
          <p:nvPr/>
        </p:nvSpPr>
        <p:spPr bwMode="auto">
          <a:xfrm>
            <a:off x="4846638"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3" name="Group 93"/>
          <p:cNvGrpSpPr>
            <a:grpSpLocks/>
          </p:cNvGrpSpPr>
          <p:nvPr/>
        </p:nvGrpSpPr>
        <p:grpSpPr bwMode="auto">
          <a:xfrm>
            <a:off x="4572000" y="2141538"/>
            <a:ext cx="1943100" cy="627062"/>
            <a:chOff x="2880" y="949"/>
            <a:chExt cx="1224" cy="395"/>
          </a:xfrm>
        </p:grpSpPr>
        <p:sp>
          <p:nvSpPr>
            <p:cNvPr id="43133" name="Line 94"/>
            <p:cNvSpPr>
              <a:spLocks noChangeShapeType="1"/>
            </p:cNvSpPr>
            <p:nvPr/>
          </p:nvSpPr>
          <p:spPr bwMode="auto">
            <a:xfrm>
              <a:off x="3072"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4" name="Line 95"/>
            <p:cNvSpPr>
              <a:spLocks noChangeShapeType="1"/>
            </p:cNvSpPr>
            <p:nvPr/>
          </p:nvSpPr>
          <p:spPr bwMode="auto">
            <a:xfrm>
              <a:off x="3744"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5" name="Text Box 96"/>
            <p:cNvSpPr txBox="1">
              <a:spLocks noChangeArrowheads="1"/>
            </p:cNvSpPr>
            <p:nvPr/>
          </p:nvSpPr>
          <p:spPr bwMode="auto">
            <a:xfrm>
              <a:off x="3908" y="95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36" name="Text Box 97"/>
            <p:cNvSpPr txBox="1">
              <a:spLocks noChangeArrowheads="1"/>
            </p:cNvSpPr>
            <p:nvPr/>
          </p:nvSpPr>
          <p:spPr bwMode="auto">
            <a:xfrm>
              <a:off x="2880"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10" name="Text Box 98"/>
          <p:cNvSpPr txBox="1">
            <a:spLocks noChangeArrowheads="1"/>
          </p:cNvSpPr>
          <p:nvPr/>
        </p:nvSpPr>
        <p:spPr bwMode="auto">
          <a:xfrm>
            <a:off x="6904038" y="24320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4" name="Group 99"/>
          <p:cNvGrpSpPr>
            <a:grpSpLocks/>
          </p:cNvGrpSpPr>
          <p:nvPr/>
        </p:nvGrpSpPr>
        <p:grpSpPr bwMode="auto">
          <a:xfrm>
            <a:off x="6629400" y="2139950"/>
            <a:ext cx="1974850" cy="628650"/>
            <a:chOff x="4176" y="948"/>
            <a:chExt cx="1244" cy="396"/>
          </a:xfrm>
        </p:grpSpPr>
        <p:sp>
          <p:nvSpPr>
            <p:cNvPr id="43129" name="Line 100"/>
            <p:cNvSpPr>
              <a:spLocks noChangeShapeType="1"/>
            </p:cNvSpPr>
            <p:nvPr/>
          </p:nvSpPr>
          <p:spPr bwMode="auto">
            <a:xfrm>
              <a:off x="4368"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0" name="Text Box 101"/>
            <p:cNvSpPr txBox="1">
              <a:spLocks noChangeArrowheads="1"/>
            </p:cNvSpPr>
            <p:nvPr/>
          </p:nvSpPr>
          <p:spPr bwMode="auto">
            <a:xfrm>
              <a:off x="4176"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1" name="Text Box 102"/>
            <p:cNvSpPr txBox="1">
              <a:spLocks noChangeArrowheads="1"/>
            </p:cNvSpPr>
            <p:nvPr/>
          </p:nvSpPr>
          <p:spPr bwMode="auto">
            <a:xfrm>
              <a:off x="5224" y="9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32" name="Line 103"/>
            <p:cNvSpPr>
              <a:spLocks noChangeShapeType="1"/>
            </p:cNvSpPr>
            <p:nvPr/>
          </p:nvSpPr>
          <p:spPr bwMode="auto">
            <a:xfrm>
              <a:off x="5040"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16" name="Text Box 104"/>
          <p:cNvSpPr txBox="1">
            <a:spLocks noChangeArrowheads="1"/>
          </p:cNvSpPr>
          <p:nvPr/>
        </p:nvSpPr>
        <p:spPr bwMode="auto">
          <a:xfrm>
            <a:off x="2897188" y="42465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5" name="Group 105"/>
          <p:cNvGrpSpPr>
            <a:grpSpLocks/>
          </p:cNvGrpSpPr>
          <p:nvPr/>
        </p:nvGrpSpPr>
        <p:grpSpPr bwMode="auto">
          <a:xfrm>
            <a:off x="2590800" y="3925888"/>
            <a:ext cx="1943100" cy="657225"/>
            <a:chOff x="1632" y="3234"/>
            <a:chExt cx="1224" cy="414"/>
          </a:xfrm>
        </p:grpSpPr>
        <p:sp>
          <p:nvSpPr>
            <p:cNvPr id="43125" name="Line 106"/>
            <p:cNvSpPr>
              <a:spLocks noChangeShapeType="1"/>
            </p:cNvSpPr>
            <p:nvPr/>
          </p:nvSpPr>
          <p:spPr bwMode="auto">
            <a:xfrm>
              <a:off x="1824" y="3504"/>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6" name="Text Box 107"/>
            <p:cNvSpPr txBox="1">
              <a:spLocks noChangeArrowheads="1"/>
            </p:cNvSpPr>
            <p:nvPr/>
          </p:nvSpPr>
          <p:spPr bwMode="auto">
            <a:xfrm>
              <a:off x="1632" y="3234"/>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7" name="Text Box 108"/>
            <p:cNvSpPr txBox="1">
              <a:spLocks noChangeArrowheads="1"/>
            </p:cNvSpPr>
            <p:nvPr/>
          </p:nvSpPr>
          <p:spPr bwMode="auto">
            <a:xfrm>
              <a:off x="2660" y="3253"/>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8" name="Line 109"/>
            <p:cNvSpPr>
              <a:spLocks noChangeShapeType="1"/>
            </p:cNvSpPr>
            <p:nvPr/>
          </p:nvSpPr>
          <p:spPr bwMode="auto">
            <a:xfrm>
              <a:off x="2496" y="3504"/>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2" name="Text Box 110"/>
          <p:cNvSpPr txBox="1">
            <a:spLocks noChangeArrowheads="1"/>
          </p:cNvSpPr>
          <p:nvPr/>
        </p:nvSpPr>
        <p:spPr bwMode="auto">
          <a:xfrm>
            <a:off x="69516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6" name="Group 111"/>
          <p:cNvGrpSpPr>
            <a:grpSpLocks/>
          </p:cNvGrpSpPr>
          <p:nvPr/>
        </p:nvGrpSpPr>
        <p:grpSpPr bwMode="auto">
          <a:xfrm>
            <a:off x="6629400" y="3941763"/>
            <a:ext cx="1958975" cy="641350"/>
            <a:chOff x="4176" y="3340"/>
            <a:chExt cx="1234" cy="404"/>
          </a:xfrm>
        </p:grpSpPr>
        <p:sp>
          <p:nvSpPr>
            <p:cNvPr id="43121" name="Line 112"/>
            <p:cNvSpPr>
              <a:spLocks noChangeShapeType="1"/>
            </p:cNvSpPr>
            <p:nvPr/>
          </p:nvSpPr>
          <p:spPr bwMode="auto">
            <a:xfrm>
              <a:off x="4368" y="36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2" name="Text Box 113"/>
            <p:cNvSpPr txBox="1">
              <a:spLocks noChangeArrowheads="1"/>
            </p:cNvSpPr>
            <p:nvPr/>
          </p:nvSpPr>
          <p:spPr bwMode="auto">
            <a:xfrm>
              <a:off x="4176" y="3340"/>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3" name="Text Box 114"/>
            <p:cNvSpPr txBox="1">
              <a:spLocks noChangeArrowheads="1"/>
            </p:cNvSpPr>
            <p:nvPr/>
          </p:nvSpPr>
          <p:spPr bwMode="auto">
            <a:xfrm>
              <a:off x="5214" y="33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4" name="Line 115"/>
            <p:cNvSpPr>
              <a:spLocks noChangeShapeType="1"/>
            </p:cNvSpPr>
            <p:nvPr/>
          </p:nvSpPr>
          <p:spPr bwMode="auto">
            <a:xfrm>
              <a:off x="5040" y="36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8" name="Text Box 116"/>
          <p:cNvSpPr txBox="1">
            <a:spLocks noChangeArrowheads="1"/>
          </p:cNvSpPr>
          <p:nvPr/>
        </p:nvSpPr>
        <p:spPr bwMode="auto">
          <a:xfrm>
            <a:off x="8556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7" name="Group 117"/>
          <p:cNvGrpSpPr>
            <a:grpSpLocks/>
          </p:cNvGrpSpPr>
          <p:nvPr/>
        </p:nvGrpSpPr>
        <p:grpSpPr bwMode="auto">
          <a:xfrm>
            <a:off x="533400" y="3956050"/>
            <a:ext cx="1943100" cy="641350"/>
            <a:chOff x="336" y="2428"/>
            <a:chExt cx="1224" cy="404"/>
          </a:xfrm>
        </p:grpSpPr>
        <p:sp>
          <p:nvSpPr>
            <p:cNvPr id="43117" name="Line 118"/>
            <p:cNvSpPr>
              <a:spLocks noChangeShapeType="1"/>
            </p:cNvSpPr>
            <p:nvPr/>
          </p:nvSpPr>
          <p:spPr bwMode="auto">
            <a:xfrm>
              <a:off x="528" y="2688"/>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8" name="Line 119"/>
            <p:cNvSpPr>
              <a:spLocks noChangeShapeType="1"/>
            </p:cNvSpPr>
            <p:nvPr/>
          </p:nvSpPr>
          <p:spPr bwMode="auto">
            <a:xfrm>
              <a:off x="1200" y="2688"/>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9" name="Text Box 120"/>
            <p:cNvSpPr txBox="1">
              <a:spLocks noChangeArrowheads="1"/>
            </p:cNvSpPr>
            <p:nvPr/>
          </p:nvSpPr>
          <p:spPr bwMode="auto">
            <a:xfrm>
              <a:off x="1364" y="2446"/>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20" name="Text Box 121"/>
            <p:cNvSpPr txBox="1">
              <a:spLocks noChangeArrowheads="1"/>
            </p:cNvSpPr>
            <p:nvPr/>
          </p:nvSpPr>
          <p:spPr bwMode="auto">
            <a:xfrm>
              <a:off x="336" y="2428"/>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34" name="Text Box 122"/>
          <p:cNvSpPr txBox="1">
            <a:spLocks noChangeArrowheads="1"/>
          </p:cNvSpPr>
          <p:nvPr/>
        </p:nvSpPr>
        <p:spPr bwMode="auto">
          <a:xfrm>
            <a:off x="48942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8" name="Group 123"/>
          <p:cNvGrpSpPr>
            <a:grpSpLocks/>
          </p:cNvGrpSpPr>
          <p:nvPr/>
        </p:nvGrpSpPr>
        <p:grpSpPr bwMode="auto">
          <a:xfrm>
            <a:off x="4572000" y="3940175"/>
            <a:ext cx="1958975" cy="642938"/>
            <a:chOff x="2880" y="3291"/>
            <a:chExt cx="1234" cy="405"/>
          </a:xfrm>
        </p:grpSpPr>
        <p:sp>
          <p:nvSpPr>
            <p:cNvPr id="43113" name="Line 124"/>
            <p:cNvSpPr>
              <a:spLocks noChangeShapeType="1"/>
            </p:cNvSpPr>
            <p:nvPr/>
          </p:nvSpPr>
          <p:spPr bwMode="auto">
            <a:xfrm>
              <a:off x="3072" y="355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4" name="Line 125"/>
            <p:cNvSpPr>
              <a:spLocks noChangeShapeType="1"/>
            </p:cNvSpPr>
            <p:nvPr/>
          </p:nvSpPr>
          <p:spPr bwMode="auto">
            <a:xfrm>
              <a:off x="3744" y="3552"/>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5" name="Text Box 126"/>
            <p:cNvSpPr txBox="1">
              <a:spLocks noChangeArrowheads="1"/>
            </p:cNvSpPr>
            <p:nvPr/>
          </p:nvSpPr>
          <p:spPr bwMode="auto">
            <a:xfrm>
              <a:off x="3918" y="3291"/>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16" name="Text Box 127"/>
            <p:cNvSpPr txBox="1">
              <a:spLocks noChangeArrowheads="1"/>
            </p:cNvSpPr>
            <p:nvPr/>
          </p:nvSpPr>
          <p:spPr bwMode="auto">
            <a:xfrm>
              <a:off x="2880" y="3292"/>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43107" name="Text Box 128"/>
          <p:cNvSpPr txBox="1">
            <a:spLocks noChangeArrowheads="1"/>
          </p:cNvSpPr>
          <p:nvPr/>
        </p:nvSpPr>
        <p:spPr bwMode="auto">
          <a:xfrm>
            <a:off x="457200" y="15494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1600641" name="Rectangle 129"/>
          <p:cNvSpPr>
            <a:spLocks noChangeArrowheads="1"/>
          </p:cNvSpPr>
          <p:nvPr/>
        </p:nvSpPr>
        <p:spPr bwMode="auto">
          <a:xfrm>
            <a:off x="304800" y="5842000"/>
            <a:ext cx="8153400" cy="654050"/>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lgn="ctr">
              <a:lnSpc>
                <a:spcPct val="80000"/>
              </a:lnSpc>
              <a:spcBef>
                <a:spcPct val="30000"/>
              </a:spcBef>
              <a:buSzPct val="100000"/>
              <a:buFont typeface="Arial" charset="0"/>
              <a:buChar char="•"/>
            </a:pPr>
            <a:r>
              <a:rPr lang="en-US" sz="2400">
                <a:latin typeface="Calibri" charset="0"/>
              </a:rPr>
              <a:t>Ping pong effect due to conflict misses - two memory locations that map into the same cache block</a:t>
            </a:r>
          </a:p>
        </p:txBody>
      </p:sp>
      <p:sp>
        <p:nvSpPr>
          <p:cNvPr id="1600642" name="Rectangle 130"/>
          <p:cNvSpPr>
            <a:spLocks noChangeArrowheads="1"/>
          </p:cNvSpPr>
          <p:nvPr/>
        </p:nvSpPr>
        <p:spPr bwMode="auto">
          <a:xfrm>
            <a:off x="533400" y="5545138"/>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8 misses</a:t>
            </a:r>
          </a:p>
        </p:txBody>
      </p:sp>
      <p:sp>
        <p:nvSpPr>
          <p:cNvPr id="134" name="Slide Number Placeholder 133"/>
          <p:cNvSpPr>
            <a:spLocks noGrp="1"/>
          </p:cNvSpPr>
          <p:nvPr>
            <p:ph type="sldNum" sz="quarter" idx="12"/>
          </p:nvPr>
        </p:nvSpPr>
        <p:spPr/>
        <p:txBody>
          <a:bodyPr/>
          <a:lstStyle/>
          <a:p>
            <a:fld id="{3CC63E4C-4642-794D-A2FD-70F6B81535F5}" type="slidenum">
              <a:rPr lang="en-US" smtClean="0"/>
              <a:pPr/>
              <a:t>18</a:t>
            </a:fld>
            <a:endParaRPr lang="en-US" dirty="0"/>
          </a:p>
        </p:txBody>
      </p:sp>
    </p:spTree>
    <p:extLst>
      <p:ext uri="{BB962C8B-B14F-4D97-AF65-F5344CB8AC3E}">
        <p14:creationId xmlns:p14="http://schemas.microsoft.com/office/powerpoint/2010/main" val="26847405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0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005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05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005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06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6005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06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6005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06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6005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006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6005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499"/>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006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16005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499"/>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006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16005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499"/>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006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00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89" grpId="0" autoUpdateAnimBg="0"/>
      <p:bldP spid="1600590" grpId="0" autoUpdateAnimBg="0"/>
      <p:bldP spid="1600591" grpId="0" autoUpdateAnimBg="0"/>
      <p:bldP spid="1600592" grpId="0" autoUpdateAnimBg="0"/>
      <p:bldP spid="1600593" grpId="0" autoUpdateAnimBg="0"/>
      <p:bldP spid="1600594" grpId="0" autoUpdateAnimBg="0"/>
      <p:bldP spid="1600595" grpId="0" autoUpdateAnimBg="0"/>
      <p:bldP spid="1600596" grpId="0" autoUpdateAnimBg="0"/>
      <p:bldP spid="1600597" grpId="0" autoUpdateAnimBg="0"/>
      <p:bldP spid="1600598" grpId="0"/>
      <p:bldP spid="1600604" grpId="0"/>
      <p:bldP spid="1600610" grpId="0"/>
      <p:bldP spid="1600616" grpId="0"/>
      <p:bldP spid="1600622" grpId="0"/>
      <p:bldP spid="1600628" grpId="0"/>
      <p:bldP spid="1600634" grpId="0"/>
      <p:bldP spid="1600641" grpId="0"/>
      <p:bldP spid="16006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lnSpc>
                <a:spcPct val="85000"/>
              </a:lnSpc>
            </a:pPr>
            <a:r>
              <a:rPr lang="en-US" smtClean="0"/>
              <a:t>Example: 2-Way Set Associative $</a:t>
            </a:r>
            <a:br>
              <a:rPr lang="en-US" smtClean="0"/>
            </a:br>
            <a:r>
              <a:rPr lang="en-US" sz="3600" smtClean="0"/>
              <a:t>(4 words = 2 sets x 2 ways per set)</a:t>
            </a:r>
          </a:p>
        </p:txBody>
      </p:sp>
      <p:grpSp>
        <p:nvGrpSpPr>
          <p:cNvPr id="2" name="Group 3"/>
          <p:cNvGrpSpPr>
            <a:grpSpLocks/>
          </p:cNvGrpSpPr>
          <p:nvPr/>
        </p:nvGrpSpPr>
        <p:grpSpPr bwMode="auto">
          <a:xfrm>
            <a:off x="2209800" y="2768600"/>
            <a:ext cx="990600" cy="1219200"/>
            <a:chOff x="1344" y="1056"/>
            <a:chExt cx="624" cy="768"/>
          </a:xfrm>
        </p:grpSpPr>
        <p:sp>
          <p:nvSpPr>
            <p:cNvPr id="45147"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8"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9"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50"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60" name="Line 8"/>
          <p:cNvSpPr>
            <a:spLocks noChangeShapeType="1"/>
          </p:cNvSpPr>
          <p:nvPr/>
        </p:nvSpPr>
        <p:spPr bwMode="auto">
          <a:xfrm>
            <a:off x="4267200" y="2159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1" name="Line 9"/>
          <p:cNvSpPr>
            <a:spLocks noChangeShapeType="1"/>
          </p:cNvSpPr>
          <p:nvPr/>
        </p:nvSpPr>
        <p:spPr bwMode="auto">
          <a:xfrm>
            <a:off x="4267200" y="1854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2" name="Line 10"/>
          <p:cNvSpPr>
            <a:spLocks noChangeShapeType="1"/>
          </p:cNvSpPr>
          <p:nvPr/>
        </p:nvSpPr>
        <p:spPr bwMode="auto">
          <a:xfrm>
            <a:off x="4267200" y="2463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3" name="Line 11"/>
          <p:cNvSpPr>
            <a:spLocks noChangeShapeType="1"/>
          </p:cNvSpPr>
          <p:nvPr/>
        </p:nvSpPr>
        <p:spPr bwMode="auto">
          <a:xfrm>
            <a:off x="4267200" y="1549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4" name="Line 12"/>
          <p:cNvSpPr>
            <a:spLocks noChangeShapeType="1"/>
          </p:cNvSpPr>
          <p:nvPr/>
        </p:nvSpPr>
        <p:spPr bwMode="auto">
          <a:xfrm>
            <a:off x="42672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5" name="Line 13"/>
          <p:cNvSpPr>
            <a:spLocks noChangeShapeType="1"/>
          </p:cNvSpPr>
          <p:nvPr/>
        </p:nvSpPr>
        <p:spPr bwMode="auto">
          <a:xfrm>
            <a:off x="52578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6" name="Line 14"/>
          <p:cNvSpPr>
            <a:spLocks noChangeShapeType="1"/>
          </p:cNvSpPr>
          <p:nvPr/>
        </p:nvSpPr>
        <p:spPr bwMode="auto">
          <a:xfrm flipH="1" flipV="1">
            <a:off x="4267200" y="5816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7" name="Line 15"/>
          <p:cNvSpPr>
            <a:spLocks noChangeShapeType="1"/>
          </p:cNvSpPr>
          <p:nvPr/>
        </p:nvSpPr>
        <p:spPr bwMode="auto">
          <a:xfrm flipH="1" flipV="1">
            <a:off x="4267200" y="6121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8" name="Line 16"/>
          <p:cNvSpPr>
            <a:spLocks noChangeShapeType="1"/>
          </p:cNvSpPr>
          <p:nvPr/>
        </p:nvSpPr>
        <p:spPr bwMode="auto">
          <a:xfrm flipH="1" flipV="1">
            <a:off x="4267200" y="5511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9" name="Line 17"/>
          <p:cNvSpPr>
            <a:spLocks noChangeShapeType="1"/>
          </p:cNvSpPr>
          <p:nvPr/>
        </p:nvSpPr>
        <p:spPr bwMode="auto">
          <a:xfrm flipH="1" flipV="1">
            <a:off x="4267200" y="6426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0" name="Line 18"/>
          <p:cNvSpPr>
            <a:spLocks noChangeShapeType="1"/>
          </p:cNvSpPr>
          <p:nvPr/>
        </p:nvSpPr>
        <p:spPr bwMode="auto">
          <a:xfrm flipH="1" flipV="1">
            <a:off x="5257800" y="5207000"/>
            <a:ext cx="0" cy="1219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1" name="Text Box 19"/>
          <p:cNvSpPr txBox="1">
            <a:spLocks noChangeArrowheads="1"/>
          </p:cNvSpPr>
          <p:nvPr/>
        </p:nvSpPr>
        <p:spPr bwMode="auto">
          <a:xfrm>
            <a:off x="892175" y="2728913"/>
            <a:ext cx="3111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072" name="Text Box 23"/>
          <p:cNvSpPr txBox="1">
            <a:spLocks noChangeArrowheads="1"/>
          </p:cNvSpPr>
          <p:nvPr/>
        </p:nvSpPr>
        <p:spPr bwMode="auto">
          <a:xfrm>
            <a:off x="457200" y="1854200"/>
            <a:ext cx="8699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Cache</a:t>
            </a:r>
          </a:p>
        </p:txBody>
      </p:sp>
      <p:sp>
        <p:nvSpPr>
          <p:cNvPr id="45073" name="Text Box 24"/>
          <p:cNvSpPr txBox="1">
            <a:spLocks noChangeArrowheads="1"/>
          </p:cNvSpPr>
          <p:nvPr/>
        </p:nvSpPr>
        <p:spPr bwMode="auto">
          <a:xfrm>
            <a:off x="5715000" y="1320800"/>
            <a:ext cx="16446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Main Memory</a:t>
            </a:r>
          </a:p>
        </p:txBody>
      </p:sp>
      <p:sp>
        <p:nvSpPr>
          <p:cNvPr id="1679385" name="Text Box 25"/>
          <p:cNvSpPr txBox="1">
            <a:spLocks noChangeArrowheads="1"/>
          </p:cNvSpPr>
          <p:nvPr/>
        </p:nvSpPr>
        <p:spPr bwMode="auto">
          <a:xfrm>
            <a:off x="6172200" y="3835400"/>
            <a:ext cx="2743200" cy="2530475"/>
          </a:xfrm>
          <a:prstGeom prst="rect">
            <a:avLst/>
          </a:prstGeom>
          <a:noFill/>
          <a:ln w="12700">
            <a:noFill/>
            <a:miter lim="800000"/>
            <a:headEnd/>
            <a:tailEnd/>
          </a:ln>
        </p:spPr>
        <p:txBody>
          <a:bodyPr>
            <a:prstTxWarp prst="textNoShape">
              <a:avLst/>
            </a:prstTxWarp>
            <a:spAutoFit/>
          </a:bodyPr>
          <a:lstStyle/>
          <a:p>
            <a:r>
              <a:rPr lang="en-US" sz="2000">
                <a:latin typeface="Calibri" charset="0"/>
              </a:rPr>
              <a:t>Q: How do we find it?</a:t>
            </a:r>
          </a:p>
          <a:p>
            <a:endParaRPr lang="en-US" sz="2000">
              <a:latin typeface="Calibri" charset="0"/>
            </a:endParaRPr>
          </a:p>
          <a:p>
            <a:r>
              <a:rPr lang="en-US" sz="2000">
                <a:latin typeface="Calibri" charset="0"/>
              </a:rPr>
              <a:t>Use next 1 low order memory address bit to determine which cache set (i.e., modulo the number of sets in the cache)</a:t>
            </a:r>
          </a:p>
        </p:txBody>
      </p:sp>
      <p:sp>
        <p:nvSpPr>
          <p:cNvPr id="45075" name="Line 26"/>
          <p:cNvSpPr>
            <a:spLocks noChangeShapeType="1"/>
          </p:cNvSpPr>
          <p:nvPr/>
        </p:nvSpPr>
        <p:spPr bwMode="auto">
          <a:xfrm>
            <a:off x="42672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6" name="Line 27"/>
          <p:cNvSpPr>
            <a:spLocks noChangeShapeType="1"/>
          </p:cNvSpPr>
          <p:nvPr/>
        </p:nvSpPr>
        <p:spPr bwMode="auto">
          <a:xfrm>
            <a:off x="42672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7" name="Line 28"/>
          <p:cNvSpPr>
            <a:spLocks noChangeShapeType="1"/>
          </p:cNvSpPr>
          <p:nvPr/>
        </p:nvSpPr>
        <p:spPr bwMode="auto">
          <a:xfrm>
            <a:off x="42672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8" name="Line 29"/>
          <p:cNvSpPr>
            <a:spLocks noChangeShapeType="1"/>
          </p:cNvSpPr>
          <p:nvPr/>
        </p:nvSpPr>
        <p:spPr bwMode="auto">
          <a:xfrm>
            <a:off x="4267200" y="3683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9" name="Line 30"/>
          <p:cNvSpPr>
            <a:spLocks noChangeShapeType="1"/>
          </p:cNvSpPr>
          <p:nvPr/>
        </p:nvSpPr>
        <p:spPr bwMode="auto">
          <a:xfrm>
            <a:off x="4267200" y="3987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0" name="Line 31"/>
          <p:cNvSpPr>
            <a:spLocks noChangeShapeType="1"/>
          </p:cNvSpPr>
          <p:nvPr/>
        </p:nvSpPr>
        <p:spPr bwMode="auto">
          <a:xfrm>
            <a:off x="4267200" y="4292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1" name="Line 32"/>
          <p:cNvSpPr>
            <a:spLocks noChangeShapeType="1"/>
          </p:cNvSpPr>
          <p:nvPr/>
        </p:nvSpPr>
        <p:spPr bwMode="auto">
          <a:xfrm>
            <a:off x="42672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2" name="Line 33"/>
          <p:cNvSpPr>
            <a:spLocks noChangeShapeType="1"/>
          </p:cNvSpPr>
          <p:nvPr/>
        </p:nvSpPr>
        <p:spPr bwMode="auto">
          <a:xfrm>
            <a:off x="42672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3" name="Line 34"/>
          <p:cNvSpPr>
            <a:spLocks noChangeShapeType="1"/>
          </p:cNvSpPr>
          <p:nvPr/>
        </p:nvSpPr>
        <p:spPr bwMode="auto">
          <a:xfrm>
            <a:off x="42672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3" name="Group 35"/>
          <p:cNvGrpSpPr>
            <a:grpSpLocks/>
          </p:cNvGrpSpPr>
          <p:nvPr/>
        </p:nvGrpSpPr>
        <p:grpSpPr bwMode="auto">
          <a:xfrm>
            <a:off x="1600200" y="2768600"/>
            <a:ext cx="609600" cy="1219200"/>
            <a:chOff x="1344" y="1056"/>
            <a:chExt cx="624" cy="768"/>
          </a:xfrm>
        </p:grpSpPr>
        <p:sp>
          <p:nvSpPr>
            <p:cNvPr id="45143" name="Rectangle 36"/>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4" name="Line 37"/>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5" name="Line 38"/>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6" name="Line 39"/>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85" name="Text Box 40"/>
          <p:cNvSpPr txBox="1">
            <a:spLocks noChangeArrowheads="1"/>
          </p:cNvSpPr>
          <p:nvPr/>
        </p:nvSpPr>
        <p:spPr bwMode="auto">
          <a:xfrm>
            <a:off x="1600200" y="2311400"/>
            <a:ext cx="498475" cy="369888"/>
          </a:xfrm>
          <a:prstGeom prst="rect">
            <a:avLst/>
          </a:prstGeom>
          <a:noFill/>
          <a:ln w="12700">
            <a:noFill/>
            <a:miter lim="800000"/>
            <a:headEnd/>
            <a:tailEnd/>
          </a:ln>
        </p:spPr>
        <p:txBody>
          <a:bodyPr wrap="none">
            <a:prstTxWarp prst="textNoShape">
              <a:avLst/>
            </a:prstTxWarp>
            <a:spAutoFit/>
          </a:bodyPr>
          <a:lstStyle/>
          <a:p>
            <a:r>
              <a:rPr lang="en-US">
                <a:solidFill>
                  <a:srgbClr val="FF0000"/>
                </a:solidFill>
                <a:latin typeface="Calibri" charset="0"/>
              </a:rPr>
              <a:t>Tag</a:t>
            </a:r>
          </a:p>
        </p:txBody>
      </p:sp>
      <p:sp>
        <p:nvSpPr>
          <p:cNvPr id="45086" name="Text Box 41"/>
          <p:cNvSpPr txBox="1">
            <a:spLocks noChangeArrowheads="1"/>
          </p:cNvSpPr>
          <p:nvPr/>
        </p:nvSpPr>
        <p:spPr bwMode="auto">
          <a:xfrm>
            <a:off x="2362200" y="2311400"/>
            <a:ext cx="6667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Data</a:t>
            </a:r>
          </a:p>
        </p:txBody>
      </p:sp>
      <p:sp>
        <p:nvSpPr>
          <p:cNvPr id="45087" name="Rectangle 42" descr="5%"/>
          <p:cNvSpPr>
            <a:spLocks noChangeArrowheads="1"/>
          </p:cNvSpPr>
          <p:nvPr/>
        </p:nvSpPr>
        <p:spPr bwMode="auto">
          <a:xfrm>
            <a:off x="4267200" y="1549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8" name="Rectangle 43" descr="10%"/>
          <p:cNvSpPr>
            <a:spLocks noChangeArrowheads="1"/>
          </p:cNvSpPr>
          <p:nvPr/>
        </p:nvSpPr>
        <p:spPr bwMode="auto">
          <a:xfrm>
            <a:off x="2209800" y="27686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9" name="Rectangle 44" descr="5%"/>
          <p:cNvSpPr>
            <a:spLocks noChangeArrowheads="1"/>
          </p:cNvSpPr>
          <p:nvPr/>
        </p:nvSpPr>
        <p:spPr bwMode="auto">
          <a:xfrm>
            <a:off x="4267200" y="2768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0" name="Rectangle 45" descr="5%"/>
          <p:cNvSpPr>
            <a:spLocks noChangeArrowheads="1"/>
          </p:cNvSpPr>
          <p:nvPr/>
        </p:nvSpPr>
        <p:spPr bwMode="auto">
          <a:xfrm>
            <a:off x="4267200" y="39878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1" name="Rectangle 46" descr="5%"/>
          <p:cNvSpPr>
            <a:spLocks noChangeArrowheads="1"/>
          </p:cNvSpPr>
          <p:nvPr/>
        </p:nvSpPr>
        <p:spPr bwMode="auto">
          <a:xfrm>
            <a:off x="4267200" y="5207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2" name="Rectangle 47" descr="5%"/>
          <p:cNvSpPr>
            <a:spLocks noChangeArrowheads="1"/>
          </p:cNvSpPr>
          <p:nvPr/>
        </p:nvSpPr>
        <p:spPr bwMode="auto">
          <a:xfrm>
            <a:off x="4267200" y="6121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3" name="Rectangle 48" descr="5%"/>
          <p:cNvSpPr>
            <a:spLocks noChangeArrowheads="1"/>
          </p:cNvSpPr>
          <p:nvPr/>
        </p:nvSpPr>
        <p:spPr bwMode="auto">
          <a:xfrm>
            <a:off x="4267200" y="4902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4" name="Rectangle 49" descr="5%"/>
          <p:cNvSpPr>
            <a:spLocks noChangeArrowheads="1"/>
          </p:cNvSpPr>
          <p:nvPr/>
        </p:nvSpPr>
        <p:spPr bwMode="auto">
          <a:xfrm>
            <a:off x="42672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5" name="Rectangle 50" descr="5%"/>
          <p:cNvSpPr>
            <a:spLocks noChangeArrowheads="1"/>
          </p:cNvSpPr>
          <p:nvPr/>
        </p:nvSpPr>
        <p:spPr bwMode="auto">
          <a:xfrm>
            <a:off x="4267200" y="2463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6" name="Rectangle 51" descr="5%"/>
          <p:cNvSpPr>
            <a:spLocks noChangeArrowheads="1"/>
          </p:cNvSpPr>
          <p:nvPr/>
        </p:nvSpPr>
        <p:spPr bwMode="auto">
          <a:xfrm>
            <a:off x="22098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1679422" name="Text Box 62"/>
          <p:cNvSpPr txBox="1">
            <a:spLocks noChangeArrowheads="1"/>
          </p:cNvSpPr>
          <p:nvPr/>
        </p:nvSpPr>
        <p:spPr bwMode="auto">
          <a:xfrm>
            <a:off x="533400" y="4259263"/>
            <a:ext cx="2819400" cy="2246312"/>
          </a:xfrm>
          <a:prstGeom prst="rect">
            <a:avLst/>
          </a:prstGeom>
          <a:noFill/>
          <a:ln w="12700">
            <a:noFill/>
            <a:miter lim="800000"/>
            <a:headEnd/>
            <a:tailEnd/>
          </a:ln>
        </p:spPr>
        <p:txBody>
          <a:bodyPr>
            <a:prstTxWarp prst="textNoShape">
              <a:avLst/>
            </a:prstTxWarp>
            <a:spAutoFit/>
          </a:bodyPr>
          <a:lstStyle/>
          <a:p>
            <a:r>
              <a:rPr lang="en-US" sz="2000">
                <a:latin typeface="Calibri" charset="0"/>
              </a:rPr>
              <a:t>Q: Is it there?</a:t>
            </a:r>
          </a:p>
          <a:p>
            <a:endParaRPr lang="en-US" sz="2000">
              <a:latin typeface="Calibri" charset="0"/>
            </a:endParaRPr>
          </a:p>
          <a:p>
            <a:r>
              <a:rPr lang="en-US" sz="2000">
                <a:latin typeface="Calibri" charset="0"/>
              </a:rPr>
              <a:t>Compare </a:t>
            </a:r>
            <a:r>
              <a:rPr lang="en-US" sz="2000" i="1">
                <a:latin typeface="Calibri" charset="0"/>
              </a:rPr>
              <a:t>all</a:t>
            </a:r>
            <a:r>
              <a:rPr lang="en-US" sz="2000">
                <a:latin typeface="Calibri" charset="0"/>
              </a:rPr>
              <a:t> the cache </a:t>
            </a:r>
            <a:r>
              <a:rPr lang="en-US" sz="2000">
                <a:solidFill>
                  <a:srgbClr val="FF0000"/>
                </a:solidFill>
                <a:latin typeface="Calibri" charset="0"/>
              </a:rPr>
              <a:t>tags </a:t>
            </a:r>
            <a:r>
              <a:rPr lang="en-US" sz="2000">
                <a:latin typeface="Calibri" charset="0"/>
              </a:rPr>
              <a:t>in the set to the </a:t>
            </a:r>
            <a:r>
              <a:rPr lang="en-US" sz="2000">
                <a:solidFill>
                  <a:srgbClr val="FF0000"/>
                </a:solidFill>
                <a:latin typeface="Calibri" charset="0"/>
              </a:rPr>
              <a:t>high order 3 memory address bits</a:t>
            </a:r>
            <a:r>
              <a:rPr lang="en-US" sz="2000">
                <a:latin typeface="Calibri" charset="0"/>
              </a:rPr>
              <a:t> to tell if the memory block is in the cache</a:t>
            </a:r>
          </a:p>
        </p:txBody>
      </p:sp>
      <p:grpSp>
        <p:nvGrpSpPr>
          <p:cNvPr id="4" name="Group 63"/>
          <p:cNvGrpSpPr>
            <a:grpSpLocks/>
          </p:cNvGrpSpPr>
          <p:nvPr/>
        </p:nvGrpSpPr>
        <p:grpSpPr bwMode="auto">
          <a:xfrm>
            <a:off x="1219200" y="2768600"/>
            <a:ext cx="381000" cy="1219200"/>
            <a:chOff x="1344" y="1056"/>
            <a:chExt cx="624" cy="768"/>
          </a:xfrm>
        </p:grpSpPr>
        <p:sp>
          <p:nvSpPr>
            <p:cNvPr id="45139" name="Rectangle 6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0" name="Line 6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1" name="Line 6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2" name="Line 6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99" name="Text Box 68"/>
          <p:cNvSpPr txBox="1">
            <a:spLocks noChangeArrowheads="1"/>
          </p:cNvSpPr>
          <p:nvPr/>
        </p:nvSpPr>
        <p:spPr bwMode="auto">
          <a:xfrm>
            <a:off x="1219200" y="2311400"/>
            <a:ext cx="33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V</a:t>
            </a:r>
          </a:p>
        </p:txBody>
      </p:sp>
      <p:grpSp>
        <p:nvGrpSpPr>
          <p:cNvPr id="5" name="Group 112"/>
          <p:cNvGrpSpPr>
            <a:grpSpLocks/>
          </p:cNvGrpSpPr>
          <p:nvPr/>
        </p:nvGrpSpPr>
        <p:grpSpPr bwMode="auto">
          <a:xfrm>
            <a:off x="3222625" y="1701800"/>
            <a:ext cx="1044575" cy="1520825"/>
            <a:chOff x="2030" y="624"/>
            <a:chExt cx="658" cy="958"/>
          </a:xfrm>
        </p:grpSpPr>
        <p:sp>
          <p:nvSpPr>
            <p:cNvPr id="45137" name="Line 70"/>
            <p:cNvSpPr>
              <a:spLocks noChangeShapeType="1"/>
            </p:cNvSpPr>
            <p:nvPr/>
          </p:nvSpPr>
          <p:spPr bwMode="auto">
            <a:xfrm flipH="1">
              <a:off x="2030" y="624"/>
              <a:ext cx="658" cy="753"/>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8" name="Line 72"/>
            <p:cNvSpPr>
              <a:spLocks noChangeShapeType="1"/>
            </p:cNvSpPr>
            <p:nvPr/>
          </p:nvSpPr>
          <p:spPr bwMode="auto">
            <a:xfrm flipH="1">
              <a:off x="2030" y="647"/>
              <a:ext cx="650" cy="935"/>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grpSp>
        <p:nvGrpSpPr>
          <p:cNvPr id="6" name="Group 113"/>
          <p:cNvGrpSpPr>
            <a:grpSpLocks/>
          </p:cNvGrpSpPr>
          <p:nvPr/>
        </p:nvGrpSpPr>
        <p:grpSpPr bwMode="auto">
          <a:xfrm>
            <a:off x="3200400" y="3540125"/>
            <a:ext cx="1066800" cy="2733675"/>
            <a:chOff x="2016" y="1782"/>
            <a:chExt cx="672" cy="1722"/>
          </a:xfrm>
        </p:grpSpPr>
        <p:sp>
          <p:nvSpPr>
            <p:cNvPr id="45135" name="Line 86"/>
            <p:cNvSpPr>
              <a:spLocks noChangeShapeType="1"/>
            </p:cNvSpPr>
            <p:nvPr/>
          </p:nvSpPr>
          <p:spPr bwMode="auto">
            <a:xfrm>
              <a:off x="2016" y="1968"/>
              <a:ext cx="672" cy="1536"/>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6" name="Line 87"/>
            <p:cNvSpPr>
              <a:spLocks noChangeShapeType="1"/>
            </p:cNvSpPr>
            <p:nvPr/>
          </p:nvSpPr>
          <p:spPr bwMode="auto">
            <a:xfrm>
              <a:off x="2030" y="1782"/>
              <a:ext cx="658" cy="1722"/>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sp>
        <p:nvSpPr>
          <p:cNvPr id="45102" name="Text Box 90"/>
          <p:cNvSpPr txBox="1">
            <a:spLocks noChangeArrowheads="1"/>
          </p:cNvSpPr>
          <p:nvPr/>
        </p:nvSpPr>
        <p:spPr bwMode="auto">
          <a:xfrm>
            <a:off x="5213350" y="1487488"/>
            <a:ext cx="990600" cy="4967287"/>
          </a:xfrm>
          <a:prstGeom prst="rect">
            <a:avLst/>
          </a:prstGeom>
          <a:noFill/>
          <a:ln w="12700">
            <a:noFill/>
            <a:miter lim="800000"/>
            <a:headEnd/>
            <a:tailEnd/>
          </a:ln>
        </p:spPr>
        <p:txBody>
          <a:bodyPr>
            <a:prstTxWarp prst="textNoShape">
              <a:avLst/>
            </a:prstTxWarp>
            <a:spAutoFit/>
          </a:bodyPr>
          <a:lstStyle/>
          <a:p>
            <a:pPr>
              <a:lnSpc>
                <a:spcPct val="110000"/>
              </a:lnSpc>
            </a:pPr>
            <a:r>
              <a:rPr lang="en-US">
                <a:solidFill>
                  <a:srgbClr val="FF0000"/>
                </a:solidFill>
                <a:latin typeface="Calibri" charset="0"/>
              </a:rPr>
              <a:t>000</a:t>
            </a:r>
            <a:r>
              <a:rPr lang="en-US">
                <a:latin typeface="Calibri" charset="0"/>
              </a:rPr>
              <a:t>0xx</a:t>
            </a:r>
          </a:p>
          <a:p>
            <a:pPr>
              <a:lnSpc>
                <a:spcPct val="110000"/>
              </a:lnSpc>
            </a:pPr>
            <a:r>
              <a:rPr lang="en-US">
                <a:solidFill>
                  <a:srgbClr val="FF0000"/>
                </a:solidFill>
                <a:latin typeface="Calibri" charset="0"/>
              </a:rPr>
              <a:t>000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001</a:t>
            </a:r>
            <a:r>
              <a:rPr lang="en-US">
                <a:latin typeface="Calibri" charset="0"/>
              </a:rPr>
              <a:t>0xx</a:t>
            </a:r>
          </a:p>
          <a:p>
            <a:pPr>
              <a:lnSpc>
                <a:spcPct val="110000"/>
              </a:lnSpc>
            </a:pPr>
            <a:r>
              <a:rPr lang="en-US">
                <a:solidFill>
                  <a:srgbClr val="FF0000"/>
                </a:solidFill>
                <a:latin typeface="Calibri" charset="0"/>
              </a:rPr>
              <a:t>001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010</a:t>
            </a:r>
            <a:r>
              <a:rPr lang="en-US">
                <a:latin typeface="Calibri" charset="0"/>
              </a:rPr>
              <a:t>0xx</a:t>
            </a:r>
          </a:p>
          <a:p>
            <a:pPr>
              <a:lnSpc>
                <a:spcPct val="110000"/>
              </a:lnSpc>
            </a:pPr>
            <a:r>
              <a:rPr lang="en-US">
                <a:solidFill>
                  <a:srgbClr val="FF0000"/>
                </a:solidFill>
                <a:latin typeface="Calibri" charset="0"/>
              </a:rPr>
              <a:t>010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011</a:t>
            </a:r>
            <a:r>
              <a:rPr lang="en-US">
                <a:latin typeface="Calibri" charset="0"/>
              </a:rPr>
              <a:t>0xx</a:t>
            </a:r>
          </a:p>
          <a:p>
            <a:pPr>
              <a:lnSpc>
                <a:spcPct val="110000"/>
              </a:lnSpc>
            </a:pPr>
            <a:r>
              <a:rPr lang="en-US">
                <a:solidFill>
                  <a:srgbClr val="FF0000"/>
                </a:solidFill>
                <a:latin typeface="Calibri" charset="0"/>
              </a:rPr>
              <a:t>011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100</a:t>
            </a:r>
            <a:r>
              <a:rPr lang="en-US">
                <a:latin typeface="Calibri" charset="0"/>
              </a:rPr>
              <a:t>0xx</a:t>
            </a:r>
          </a:p>
          <a:p>
            <a:pPr>
              <a:lnSpc>
                <a:spcPct val="110000"/>
              </a:lnSpc>
            </a:pPr>
            <a:r>
              <a:rPr lang="en-US">
                <a:solidFill>
                  <a:srgbClr val="FF0000"/>
                </a:solidFill>
                <a:latin typeface="Calibri" charset="0"/>
              </a:rPr>
              <a:t>100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101</a:t>
            </a:r>
            <a:r>
              <a:rPr lang="en-US">
                <a:latin typeface="Calibri" charset="0"/>
              </a:rPr>
              <a:t>0xx</a:t>
            </a:r>
          </a:p>
          <a:p>
            <a:pPr>
              <a:lnSpc>
                <a:spcPct val="110000"/>
              </a:lnSpc>
            </a:pPr>
            <a:r>
              <a:rPr lang="en-US">
                <a:solidFill>
                  <a:srgbClr val="FF0000"/>
                </a:solidFill>
                <a:latin typeface="Calibri" charset="0"/>
              </a:rPr>
              <a:t>101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110</a:t>
            </a:r>
            <a:r>
              <a:rPr lang="en-US">
                <a:latin typeface="Calibri" charset="0"/>
              </a:rPr>
              <a:t>0xx</a:t>
            </a:r>
          </a:p>
          <a:p>
            <a:pPr>
              <a:lnSpc>
                <a:spcPct val="110000"/>
              </a:lnSpc>
            </a:pPr>
            <a:r>
              <a:rPr lang="en-US">
                <a:solidFill>
                  <a:srgbClr val="FF0000"/>
                </a:solidFill>
                <a:latin typeface="Calibri" charset="0"/>
              </a:rPr>
              <a:t>110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111</a:t>
            </a:r>
            <a:r>
              <a:rPr lang="en-US">
                <a:latin typeface="Calibri" charset="0"/>
              </a:rPr>
              <a:t>0xx</a:t>
            </a:r>
          </a:p>
          <a:p>
            <a:pPr>
              <a:lnSpc>
                <a:spcPct val="110000"/>
              </a:lnSpc>
            </a:pPr>
            <a:r>
              <a:rPr lang="en-US">
                <a:solidFill>
                  <a:srgbClr val="FF0000"/>
                </a:solidFill>
                <a:latin typeface="Calibri" charset="0"/>
              </a:rPr>
              <a:t>111</a:t>
            </a:r>
            <a:r>
              <a:rPr lang="en-US">
                <a:solidFill>
                  <a:srgbClr val="009900"/>
                </a:solidFill>
                <a:latin typeface="Calibri" charset="0"/>
              </a:rPr>
              <a:t>1</a:t>
            </a:r>
            <a:r>
              <a:rPr lang="en-US">
                <a:latin typeface="Calibri" charset="0"/>
              </a:rPr>
              <a:t>xx</a:t>
            </a:r>
          </a:p>
        </p:txBody>
      </p:sp>
      <p:sp>
        <p:nvSpPr>
          <p:cNvPr id="45103" name="Rectangle 92" descr="10%"/>
          <p:cNvSpPr>
            <a:spLocks noChangeArrowheads="1"/>
          </p:cNvSpPr>
          <p:nvPr/>
        </p:nvSpPr>
        <p:spPr bwMode="auto">
          <a:xfrm>
            <a:off x="2209800" y="33782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4" name="Rectangle 93" descr="5%"/>
          <p:cNvSpPr>
            <a:spLocks noChangeArrowheads="1"/>
          </p:cNvSpPr>
          <p:nvPr/>
        </p:nvSpPr>
        <p:spPr bwMode="auto">
          <a:xfrm>
            <a:off x="22098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5" name="Line 94"/>
          <p:cNvSpPr>
            <a:spLocks noChangeShapeType="1"/>
          </p:cNvSpPr>
          <p:nvPr/>
        </p:nvSpPr>
        <p:spPr bwMode="auto">
          <a:xfrm>
            <a:off x="685800" y="3378200"/>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6" name="Text Box 95"/>
          <p:cNvSpPr txBox="1">
            <a:spLocks noChangeArrowheads="1"/>
          </p:cNvSpPr>
          <p:nvPr/>
        </p:nvSpPr>
        <p:spPr bwMode="auto">
          <a:xfrm>
            <a:off x="762000" y="2311400"/>
            <a:ext cx="592342" cy="369332"/>
          </a:xfrm>
          <a:prstGeom prst="rect">
            <a:avLst/>
          </a:prstGeom>
          <a:noFill/>
          <a:ln w="12700">
            <a:noFill/>
            <a:miter lim="800000"/>
            <a:headEnd/>
            <a:tailEnd/>
          </a:ln>
        </p:spPr>
        <p:txBody>
          <a:bodyPr wrap="none">
            <a:prstTxWarp prst="textNoShape">
              <a:avLst/>
            </a:prstTxWarp>
            <a:spAutoFit/>
          </a:bodyPr>
          <a:lstStyle/>
          <a:p>
            <a:r>
              <a:rPr lang="en-US" dirty="0" smtClean="0">
                <a:latin typeface="Calibri" charset="0"/>
              </a:rPr>
              <a:t>Way</a:t>
            </a:r>
            <a:endParaRPr lang="en-US" dirty="0">
              <a:latin typeface="Calibri" charset="0"/>
            </a:endParaRPr>
          </a:p>
        </p:txBody>
      </p:sp>
      <p:sp>
        <p:nvSpPr>
          <p:cNvPr id="45107" name="Rectangle 96" descr="5%"/>
          <p:cNvSpPr>
            <a:spLocks noChangeArrowheads="1"/>
          </p:cNvSpPr>
          <p:nvPr/>
        </p:nvSpPr>
        <p:spPr bwMode="auto">
          <a:xfrm>
            <a:off x="4267200" y="1854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8" name="Rectangle 97" descr="5%"/>
          <p:cNvSpPr>
            <a:spLocks noChangeArrowheads="1"/>
          </p:cNvSpPr>
          <p:nvPr/>
        </p:nvSpPr>
        <p:spPr bwMode="auto">
          <a:xfrm>
            <a:off x="4267200" y="2159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9" name="Rectangle 98" descr="5%"/>
          <p:cNvSpPr>
            <a:spLocks noChangeArrowheads="1"/>
          </p:cNvSpPr>
          <p:nvPr/>
        </p:nvSpPr>
        <p:spPr bwMode="auto">
          <a:xfrm>
            <a:off x="42672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0" name="Rectangle 99" descr="5%"/>
          <p:cNvSpPr>
            <a:spLocks noChangeArrowheads="1"/>
          </p:cNvSpPr>
          <p:nvPr/>
        </p:nvSpPr>
        <p:spPr bwMode="auto">
          <a:xfrm>
            <a:off x="4267200" y="33782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1" name="Rectangle 100" descr="5%"/>
          <p:cNvSpPr>
            <a:spLocks noChangeArrowheads="1"/>
          </p:cNvSpPr>
          <p:nvPr/>
        </p:nvSpPr>
        <p:spPr bwMode="auto">
          <a:xfrm>
            <a:off x="4267200" y="42926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2" name="Rectangle 101" descr="5%"/>
          <p:cNvSpPr>
            <a:spLocks noChangeArrowheads="1"/>
          </p:cNvSpPr>
          <p:nvPr/>
        </p:nvSpPr>
        <p:spPr bwMode="auto">
          <a:xfrm>
            <a:off x="4267200" y="4597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3" name="Rectangle 102" descr="5%"/>
          <p:cNvSpPr>
            <a:spLocks noChangeArrowheads="1"/>
          </p:cNvSpPr>
          <p:nvPr/>
        </p:nvSpPr>
        <p:spPr bwMode="auto">
          <a:xfrm>
            <a:off x="4267200" y="5511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4" name="Rectangle 103" descr="5%"/>
          <p:cNvSpPr>
            <a:spLocks noChangeArrowheads="1"/>
          </p:cNvSpPr>
          <p:nvPr/>
        </p:nvSpPr>
        <p:spPr bwMode="auto">
          <a:xfrm>
            <a:off x="4267200" y="5816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5" name="Text Box 106"/>
          <p:cNvSpPr txBox="1">
            <a:spLocks noChangeArrowheads="1"/>
          </p:cNvSpPr>
          <p:nvPr/>
        </p:nvSpPr>
        <p:spPr bwMode="auto">
          <a:xfrm>
            <a:off x="908050" y="2997200"/>
            <a:ext cx="311150" cy="366713"/>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1</a:t>
            </a:r>
          </a:p>
        </p:txBody>
      </p:sp>
      <p:sp>
        <p:nvSpPr>
          <p:cNvPr id="45116" name="Text Box 107"/>
          <p:cNvSpPr txBox="1">
            <a:spLocks noChangeArrowheads="1"/>
          </p:cNvSpPr>
          <p:nvPr/>
        </p:nvSpPr>
        <p:spPr bwMode="auto">
          <a:xfrm>
            <a:off x="898525" y="33782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17" name="Text Box 108"/>
          <p:cNvSpPr txBox="1">
            <a:spLocks noChangeArrowheads="1"/>
          </p:cNvSpPr>
          <p:nvPr/>
        </p:nvSpPr>
        <p:spPr bwMode="auto">
          <a:xfrm>
            <a:off x="914400" y="3646488"/>
            <a:ext cx="311150" cy="36671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1</a:t>
            </a:r>
          </a:p>
        </p:txBody>
      </p:sp>
      <p:sp>
        <p:nvSpPr>
          <p:cNvPr id="45118" name="Text Box 109"/>
          <p:cNvSpPr txBox="1">
            <a:spLocks noChangeArrowheads="1"/>
          </p:cNvSpPr>
          <p:nvPr/>
        </p:nvSpPr>
        <p:spPr bwMode="auto">
          <a:xfrm>
            <a:off x="337242" y="2311400"/>
            <a:ext cx="481607" cy="369332"/>
          </a:xfrm>
          <a:prstGeom prst="rect">
            <a:avLst/>
          </a:prstGeom>
          <a:noFill/>
          <a:ln w="12700">
            <a:noFill/>
            <a:miter lim="800000"/>
            <a:headEnd/>
            <a:tailEnd/>
          </a:ln>
        </p:spPr>
        <p:txBody>
          <a:bodyPr wrap="none">
            <a:prstTxWarp prst="textNoShape">
              <a:avLst/>
            </a:prstTxWarp>
            <a:spAutoFit/>
          </a:bodyPr>
          <a:lstStyle/>
          <a:p>
            <a:r>
              <a:rPr lang="en-US" dirty="0" smtClean="0">
                <a:latin typeface="Calibri" charset="0"/>
              </a:rPr>
              <a:t>Set</a:t>
            </a:r>
            <a:endParaRPr lang="en-US" dirty="0">
              <a:latin typeface="Calibri" charset="0"/>
            </a:endParaRPr>
          </a:p>
        </p:txBody>
      </p:sp>
      <p:sp>
        <p:nvSpPr>
          <p:cNvPr id="45119" name="Text Box 110"/>
          <p:cNvSpPr txBox="1">
            <a:spLocks noChangeArrowheads="1"/>
          </p:cNvSpPr>
          <p:nvPr/>
        </p:nvSpPr>
        <p:spPr bwMode="auto">
          <a:xfrm>
            <a:off x="457200" y="2844800"/>
            <a:ext cx="311150" cy="366713"/>
          </a:xfrm>
          <a:prstGeom prst="rect">
            <a:avLst/>
          </a:prstGeom>
          <a:noFill/>
          <a:ln w="12700">
            <a:noFill/>
            <a:miter lim="800000"/>
            <a:headEnd/>
            <a:tailEnd/>
          </a:ln>
        </p:spPr>
        <p:txBody>
          <a:bodyPr wrap="none">
            <a:prstTxWarp prst="textNoShape">
              <a:avLst/>
            </a:prstTxWarp>
            <a:spAutoFit/>
          </a:bodyPr>
          <a:lstStyle/>
          <a:p>
            <a:r>
              <a:rPr lang="en-US" dirty="0">
                <a:solidFill>
                  <a:schemeClr val="accent1"/>
                </a:solidFill>
                <a:latin typeface="Calibri" charset="0"/>
              </a:rPr>
              <a:t>0</a:t>
            </a:r>
          </a:p>
        </p:txBody>
      </p:sp>
      <p:sp>
        <p:nvSpPr>
          <p:cNvPr id="45120" name="Text Box 111"/>
          <p:cNvSpPr txBox="1">
            <a:spLocks noChangeArrowheads="1"/>
          </p:cNvSpPr>
          <p:nvPr/>
        </p:nvSpPr>
        <p:spPr bwMode="auto">
          <a:xfrm>
            <a:off x="457200" y="3530600"/>
            <a:ext cx="311150" cy="366713"/>
          </a:xfrm>
          <a:prstGeom prst="rect">
            <a:avLst/>
          </a:prstGeom>
          <a:noFill/>
          <a:ln w="12700">
            <a:noFill/>
            <a:miter lim="800000"/>
            <a:headEnd/>
            <a:tailEnd/>
          </a:ln>
        </p:spPr>
        <p:txBody>
          <a:bodyPr wrap="none">
            <a:prstTxWarp prst="textNoShape">
              <a:avLst/>
            </a:prstTxWarp>
            <a:spAutoFit/>
          </a:bodyPr>
          <a:lstStyle/>
          <a:p>
            <a:r>
              <a:rPr lang="en-US" dirty="0">
                <a:solidFill>
                  <a:srgbClr val="00B050"/>
                </a:solidFill>
                <a:latin typeface="Calibri" charset="0"/>
              </a:rPr>
              <a:t>1</a:t>
            </a:r>
          </a:p>
        </p:txBody>
      </p:sp>
      <p:sp>
        <p:nvSpPr>
          <p:cNvPr id="82" name="Rectangle 95"/>
          <p:cNvSpPr>
            <a:spLocks noChangeArrowheads="1"/>
          </p:cNvSpPr>
          <p:nvPr/>
        </p:nvSpPr>
        <p:spPr bwMode="auto">
          <a:xfrm>
            <a:off x="1752599" y="3119421"/>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3" name="Rectangle 95"/>
          <p:cNvSpPr>
            <a:spLocks noChangeArrowheads="1"/>
          </p:cNvSpPr>
          <p:nvPr/>
        </p:nvSpPr>
        <p:spPr bwMode="auto">
          <a:xfrm>
            <a:off x="5257800" y="5207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4" name="Rectangle 95"/>
          <p:cNvSpPr>
            <a:spLocks noChangeArrowheads="1"/>
          </p:cNvSpPr>
          <p:nvPr/>
        </p:nvSpPr>
        <p:spPr bwMode="auto">
          <a:xfrm>
            <a:off x="1752600" y="28448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45124" name="Rectangle 84"/>
          <p:cNvSpPr>
            <a:spLocks noChangeArrowheads="1"/>
          </p:cNvSpPr>
          <p:nvPr/>
        </p:nvSpPr>
        <p:spPr bwMode="auto">
          <a:xfrm>
            <a:off x="6324600" y="1701800"/>
            <a:ext cx="2438400" cy="1200150"/>
          </a:xfrm>
          <a:prstGeom prst="rect">
            <a:avLst/>
          </a:prstGeom>
          <a:noFill/>
          <a:ln w="9525">
            <a:noFill/>
            <a:miter lim="800000"/>
            <a:headEnd/>
            <a:tailEnd/>
          </a:ln>
        </p:spPr>
        <p:txBody>
          <a:bodyPr>
            <a:prstTxWarp prst="textNoShape">
              <a:avLst/>
            </a:prstTxWarp>
            <a:spAutoFit/>
          </a:bodyPr>
          <a:lstStyle/>
          <a:p>
            <a:r>
              <a:rPr lang="en-US">
                <a:latin typeface="Calibri" charset="0"/>
              </a:rPr>
              <a:t>One word blocks</a:t>
            </a:r>
          </a:p>
          <a:p>
            <a:r>
              <a:rPr lang="en-US">
                <a:latin typeface="Calibri" charset="0"/>
              </a:rPr>
              <a:t>Two low order bits define the byte in the word (32b words)</a:t>
            </a:r>
          </a:p>
        </p:txBody>
      </p:sp>
      <p:sp>
        <p:nvSpPr>
          <p:cNvPr id="86" name="Rectangle 95"/>
          <p:cNvSpPr>
            <a:spLocks noChangeArrowheads="1"/>
          </p:cNvSpPr>
          <p:nvPr/>
        </p:nvSpPr>
        <p:spPr bwMode="auto">
          <a:xfrm>
            <a:off x="5257800" y="5816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7" name="Rectangle 95"/>
          <p:cNvSpPr>
            <a:spLocks noChangeArrowheads="1"/>
          </p:cNvSpPr>
          <p:nvPr/>
        </p:nvSpPr>
        <p:spPr bwMode="auto">
          <a:xfrm>
            <a:off x="5257800" y="33782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8" name="Rectangle 95"/>
          <p:cNvSpPr>
            <a:spLocks noChangeArrowheads="1"/>
          </p:cNvSpPr>
          <p:nvPr/>
        </p:nvSpPr>
        <p:spPr bwMode="auto">
          <a:xfrm>
            <a:off x="5257800" y="39878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9" name="Rectangle 95"/>
          <p:cNvSpPr>
            <a:spLocks noChangeArrowheads="1"/>
          </p:cNvSpPr>
          <p:nvPr/>
        </p:nvSpPr>
        <p:spPr bwMode="auto">
          <a:xfrm>
            <a:off x="5257800" y="4597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0" name="Rectangle 95"/>
          <p:cNvSpPr>
            <a:spLocks noChangeArrowheads="1"/>
          </p:cNvSpPr>
          <p:nvPr/>
        </p:nvSpPr>
        <p:spPr bwMode="auto">
          <a:xfrm>
            <a:off x="5257800" y="2768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1" name="Rectangle 95"/>
          <p:cNvSpPr>
            <a:spLocks noChangeArrowheads="1"/>
          </p:cNvSpPr>
          <p:nvPr/>
        </p:nvSpPr>
        <p:spPr bwMode="auto">
          <a:xfrm>
            <a:off x="5257800" y="2159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2" name="Rectangle 95"/>
          <p:cNvSpPr>
            <a:spLocks noChangeArrowheads="1"/>
          </p:cNvSpPr>
          <p:nvPr/>
        </p:nvSpPr>
        <p:spPr bwMode="auto">
          <a:xfrm>
            <a:off x="5257800" y="1549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7" name="Slide Number Placeholder 96"/>
          <p:cNvSpPr>
            <a:spLocks noGrp="1"/>
          </p:cNvSpPr>
          <p:nvPr>
            <p:ph type="sldNum" sz="quarter" idx="12"/>
          </p:nvPr>
        </p:nvSpPr>
        <p:spPr/>
        <p:txBody>
          <a:bodyPr/>
          <a:lstStyle/>
          <a:p>
            <a:fld id="{3CC63E4C-4642-794D-A2FD-70F6B81535F5}" type="slidenum">
              <a:rPr lang="en-US" smtClean="0"/>
              <a:pPr/>
              <a:t>19</a:t>
            </a:fld>
            <a:endParaRPr lang="en-US" dirty="0"/>
          </a:p>
        </p:txBody>
      </p:sp>
      <p:sp>
        <p:nvSpPr>
          <p:cNvPr id="95" name="Rectangle 43" descr="10%"/>
          <p:cNvSpPr>
            <a:spLocks noChangeArrowheads="1"/>
          </p:cNvSpPr>
          <p:nvPr/>
        </p:nvSpPr>
        <p:spPr bwMode="auto">
          <a:xfrm>
            <a:off x="2208292" y="3065856"/>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99" name="Rectangle 93" descr="5%"/>
          <p:cNvSpPr>
            <a:spLocks noChangeArrowheads="1"/>
          </p:cNvSpPr>
          <p:nvPr/>
        </p:nvSpPr>
        <p:spPr bwMode="auto">
          <a:xfrm>
            <a:off x="2217345" y="3382727"/>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091029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422"/>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5" grpId="0" autoUpdateAnimBg="0"/>
      <p:bldP spid="1679422" grpId="0" autoUpdateAnimBg="0"/>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7400"/>
            <a:ext cx="4216400" cy="1143000"/>
          </a:xfrm>
        </p:spPr>
        <p:txBody>
          <a:bodyPr>
            <a:normAutofit fontScale="90000"/>
          </a:bodyPr>
          <a:lstStyle/>
          <a:p>
            <a:pPr algn="l"/>
            <a:r>
              <a:rPr lang="en-US" dirty="0" smtClean="0"/>
              <a:t>In the News… </a:t>
            </a:r>
            <a:br>
              <a:rPr lang="en-US" dirty="0" smtClean="0"/>
            </a:br>
            <a:r>
              <a:rPr lang="en-US" dirty="0" smtClean="0"/>
              <a:t>Major Expansion</a:t>
            </a:r>
            <a:br>
              <a:rPr lang="en-US" dirty="0" smtClean="0"/>
            </a:br>
            <a:r>
              <a:rPr lang="en-US" dirty="0" smtClean="0"/>
              <a:t>of World’s Data Centers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
        <p:nvSpPr>
          <p:cNvPr id="12" name="TextBox 11"/>
          <p:cNvSpPr txBox="1"/>
          <p:nvPr/>
        </p:nvSpPr>
        <p:spPr>
          <a:xfrm>
            <a:off x="114300" y="5994400"/>
            <a:ext cx="9159879" cy="338554"/>
          </a:xfrm>
          <a:prstGeom prst="rect">
            <a:avLst/>
          </a:prstGeom>
          <a:noFill/>
        </p:spPr>
        <p:txBody>
          <a:bodyPr wrap="none" rtlCol="0">
            <a:spAutoFit/>
          </a:bodyPr>
          <a:lstStyle/>
          <a:p>
            <a:r>
              <a:rPr lang="en-US" sz="1600" dirty="0"/>
              <a:t>http://</a:t>
            </a:r>
            <a:r>
              <a:rPr lang="en-US" sz="1600" dirty="0" err="1"/>
              <a:t>www.nytimes.com</a:t>
            </a:r>
            <a:r>
              <a:rPr lang="en-US" sz="1600" dirty="0"/>
              <a:t>/2011/09/28/technology/worlds-data-centers-expected-to-grow-survey-</a:t>
            </a:r>
            <a:r>
              <a:rPr lang="en-US" sz="1600" dirty="0" err="1"/>
              <a:t>says.html</a:t>
            </a:r>
            <a:endParaRPr lang="en-US" sz="1600" dirty="0"/>
          </a:p>
        </p:txBody>
      </p:sp>
      <p:pic>
        <p:nvPicPr>
          <p:cNvPr id="3" name="Picture 2"/>
          <p:cNvPicPr>
            <a:picLocks noChangeAspect="1"/>
          </p:cNvPicPr>
          <p:nvPr/>
        </p:nvPicPr>
        <p:blipFill>
          <a:blip r:embed="rId2"/>
          <a:stretch>
            <a:fillRect/>
          </a:stretch>
        </p:blipFill>
        <p:spPr>
          <a:xfrm>
            <a:off x="3860800" y="139700"/>
            <a:ext cx="5130800" cy="2693670"/>
          </a:xfrm>
          <a:prstGeom prst="rect">
            <a:avLst/>
          </a:prstGeom>
        </p:spPr>
      </p:pic>
      <p:sp>
        <p:nvSpPr>
          <p:cNvPr id="5" name="Content Placeholder 4"/>
          <p:cNvSpPr>
            <a:spLocks noGrp="1"/>
          </p:cNvSpPr>
          <p:nvPr>
            <p:ph idx="1"/>
          </p:nvPr>
        </p:nvSpPr>
        <p:spPr>
          <a:xfrm>
            <a:off x="0" y="3162300"/>
            <a:ext cx="8928100" cy="4525963"/>
          </a:xfrm>
        </p:spPr>
        <p:txBody>
          <a:bodyPr/>
          <a:lstStyle/>
          <a:p>
            <a:r>
              <a:rPr lang="en-US" dirty="0" smtClean="0"/>
              <a:t>The next great expansion of the world’s digital infrastructure is under way in developing markets like those of China, Brazil and Argentina.</a:t>
            </a:r>
          </a:p>
          <a:p>
            <a:r>
              <a:rPr lang="en-US" dirty="0" smtClean="0"/>
              <a:t>Growth expected to match levels from economy’s “boom years” despite global slowdown</a:t>
            </a:r>
            <a:endParaRPr lang="en-US" dirty="0"/>
          </a:p>
        </p:txBody>
      </p:sp>
    </p:spTree>
    <p:extLst>
      <p:ext uri="{BB962C8B-B14F-4D97-AF65-F5344CB8AC3E}">
        <p14:creationId xmlns:p14="http://schemas.microsoft.com/office/powerpoint/2010/main" val="296975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73038"/>
            <a:ext cx="8229600" cy="1143000"/>
          </a:xfrm>
        </p:spPr>
        <p:txBody>
          <a:bodyPr>
            <a:normAutofit fontScale="90000"/>
          </a:bodyPr>
          <a:lstStyle/>
          <a:p>
            <a:pPr eaLnBrk="1" hangingPunct="1">
              <a:lnSpc>
                <a:spcPct val="85000"/>
              </a:lnSpc>
            </a:pPr>
            <a:r>
              <a:rPr lang="en-US" dirty="0" smtClean="0"/>
              <a:t>Example: 4-Word 2-Way SA $</a:t>
            </a:r>
            <a:br>
              <a:rPr lang="en-US" dirty="0" smtClean="0"/>
            </a:br>
            <a:r>
              <a:rPr lang="en-US" dirty="0" smtClean="0"/>
              <a:t>Same Reference String</a:t>
            </a:r>
          </a:p>
        </p:txBody>
      </p:sp>
      <p:sp>
        <p:nvSpPr>
          <p:cNvPr id="49155" name="Rectangle 3"/>
          <p:cNvSpPr>
            <a:spLocks noChangeArrowheads="1"/>
          </p:cNvSpPr>
          <p:nvPr/>
        </p:nvSpPr>
        <p:spPr bwMode="auto">
          <a:xfrm>
            <a:off x="1295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56" name="Line 4"/>
          <p:cNvSpPr>
            <a:spLocks noChangeShapeType="1"/>
          </p:cNvSpPr>
          <p:nvPr/>
        </p:nvSpPr>
        <p:spPr bwMode="auto">
          <a:xfrm>
            <a:off x="1295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7" name="Line 5"/>
          <p:cNvSpPr>
            <a:spLocks noChangeShapeType="1"/>
          </p:cNvSpPr>
          <p:nvPr/>
        </p:nvSpPr>
        <p:spPr bwMode="auto">
          <a:xfrm>
            <a:off x="1295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8" name="Line 6"/>
          <p:cNvSpPr>
            <a:spLocks noChangeShapeType="1"/>
          </p:cNvSpPr>
          <p:nvPr/>
        </p:nvSpPr>
        <p:spPr bwMode="auto">
          <a:xfrm>
            <a:off x="1295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9" name="Rectangle 7"/>
          <p:cNvSpPr>
            <a:spLocks noChangeArrowheads="1"/>
          </p:cNvSpPr>
          <p:nvPr/>
        </p:nvSpPr>
        <p:spPr bwMode="auto">
          <a:xfrm>
            <a:off x="32766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0" name="Line 8"/>
          <p:cNvSpPr>
            <a:spLocks noChangeShapeType="1"/>
          </p:cNvSpPr>
          <p:nvPr/>
        </p:nvSpPr>
        <p:spPr bwMode="auto">
          <a:xfrm>
            <a:off x="32766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1" name="Line 9"/>
          <p:cNvSpPr>
            <a:spLocks noChangeShapeType="1"/>
          </p:cNvSpPr>
          <p:nvPr/>
        </p:nvSpPr>
        <p:spPr bwMode="auto">
          <a:xfrm>
            <a:off x="32766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2" name="Line 10"/>
          <p:cNvSpPr>
            <a:spLocks noChangeShapeType="1"/>
          </p:cNvSpPr>
          <p:nvPr/>
        </p:nvSpPr>
        <p:spPr bwMode="auto">
          <a:xfrm>
            <a:off x="32766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3" name="Rectangle 11"/>
          <p:cNvSpPr>
            <a:spLocks noChangeArrowheads="1"/>
          </p:cNvSpPr>
          <p:nvPr/>
        </p:nvSpPr>
        <p:spPr bwMode="auto">
          <a:xfrm>
            <a:off x="53340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4" name="Line 12"/>
          <p:cNvSpPr>
            <a:spLocks noChangeShapeType="1"/>
          </p:cNvSpPr>
          <p:nvPr/>
        </p:nvSpPr>
        <p:spPr bwMode="auto">
          <a:xfrm>
            <a:off x="53340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5" name="Line 13"/>
          <p:cNvSpPr>
            <a:spLocks noChangeShapeType="1"/>
          </p:cNvSpPr>
          <p:nvPr/>
        </p:nvSpPr>
        <p:spPr bwMode="auto">
          <a:xfrm>
            <a:off x="53340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6" name="Line 14"/>
          <p:cNvSpPr>
            <a:spLocks noChangeShapeType="1"/>
          </p:cNvSpPr>
          <p:nvPr/>
        </p:nvSpPr>
        <p:spPr bwMode="auto">
          <a:xfrm>
            <a:off x="53340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7" name="Rectangle 15"/>
          <p:cNvSpPr>
            <a:spLocks noChangeArrowheads="1"/>
          </p:cNvSpPr>
          <p:nvPr/>
        </p:nvSpPr>
        <p:spPr bwMode="auto">
          <a:xfrm>
            <a:off x="7391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8" name="Line 16"/>
          <p:cNvSpPr>
            <a:spLocks noChangeShapeType="1"/>
          </p:cNvSpPr>
          <p:nvPr/>
        </p:nvSpPr>
        <p:spPr bwMode="auto">
          <a:xfrm>
            <a:off x="7391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9" name="Line 17"/>
          <p:cNvSpPr>
            <a:spLocks noChangeShapeType="1"/>
          </p:cNvSpPr>
          <p:nvPr/>
        </p:nvSpPr>
        <p:spPr bwMode="auto">
          <a:xfrm>
            <a:off x="7391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0" name="Line 18"/>
          <p:cNvSpPr>
            <a:spLocks noChangeShapeType="1"/>
          </p:cNvSpPr>
          <p:nvPr/>
        </p:nvSpPr>
        <p:spPr bwMode="auto">
          <a:xfrm>
            <a:off x="7391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1" name="Text Box 35"/>
          <p:cNvSpPr txBox="1">
            <a:spLocks noChangeArrowheads="1"/>
          </p:cNvSpPr>
          <p:nvPr/>
        </p:nvSpPr>
        <p:spPr bwMode="auto">
          <a:xfrm>
            <a:off x="1355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2" name="Text Box 36"/>
          <p:cNvSpPr txBox="1">
            <a:spLocks noChangeArrowheads="1"/>
          </p:cNvSpPr>
          <p:nvPr/>
        </p:nvSpPr>
        <p:spPr bwMode="auto">
          <a:xfrm>
            <a:off x="3260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3" name="Text Box 37"/>
          <p:cNvSpPr txBox="1">
            <a:spLocks noChangeArrowheads="1"/>
          </p:cNvSpPr>
          <p:nvPr/>
        </p:nvSpPr>
        <p:spPr bwMode="auto">
          <a:xfrm>
            <a:off x="52419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4" name="Text Box 38"/>
          <p:cNvSpPr txBox="1">
            <a:spLocks noChangeArrowheads="1"/>
          </p:cNvSpPr>
          <p:nvPr/>
        </p:nvSpPr>
        <p:spPr bwMode="auto">
          <a:xfrm>
            <a:off x="73755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5" name="Rectangle 43"/>
          <p:cNvSpPr>
            <a:spLocks noChangeArrowheads="1"/>
          </p:cNvSpPr>
          <p:nvPr/>
        </p:nvSpPr>
        <p:spPr bwMode="auto">
          <a:xfrm>
            <a:off x="762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76" name="Line 44"/>
          <p:cNvSpPr>
            <a:spLocks noChangeShapeType="1"/>
          </p:cNvSpPr>
          <p:nvPr/>
        </p:nvSpPr>
        <p:spPr bwMode="auto">
          <a:xfrm>
            <a:off x="762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7" name="Line 45"/>
          <p:cNvSpPr>
            <a:spLocks noChangeShapeType="1"/>
          </p:cNvSpPr>
          <p:nvPr/>
        </p:nvSpPr>
        <p:spPr bwMode="auto">
          <a:xfrm>
            <a:off x="762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8" name="Line 46"/>
          <p:cNvSpPr>
            <a:spLocks noChangeShapeType="1"/>
          </p:cNvSpPr>
          <p:nvPr/>
        </p:nvSpPr>
        <p:spPr bwMode="auto">
          <a:xfrm>
            <a:off x="762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9" name="Rectangle 47"/>
          <p:cNvSpPr>
            <a:spLocks noChangeArrowheads="1"/>
          </p:cNvSpPr>
          <p:nvPr/>
        </p:nvSpPr>
        <p:spPr bwMode="auto">
          <a:xfrm>
            <a:off x="27432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0" name="Line 48"/>
          <p:cNvSpPr>
            <a:spLocks noChangeShapeType="1"/>
          </p:cNvSpPr>
          <p:nvPr/>
        </p:nvSpPr>
        <p:spPr bwMode="auto">
          <a:xfrm>
            <a:off x="27432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1" name="Line 49"/>
          <p:cNvSpPr>
            <a:spLocks noChangeShapeType="1"/>
          </p:cNvSpPr>
          <p:nvPr/>
        </p:nvSpPr>
        <p:spPr bwMode="auto">
          <a:xfrm>
            <a:off x="27432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2" name="Line 50"/>
          <p:cNvSpPr>
            <a:spLocks noChangeShapeType="1"/>
          </p:cNvSpPr>
          <p:nvPr/>
        </p:nvSpPr>
        <p:spPr bwMode="auto">
          <a:xfrm>
            <a:off x="27432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3" name="Rectangle 51"/>
          <p:cNvSpPr>
            <a:spLocks noChangeArrowheads="1"/>
          </p:cNvSpPr>
          <p:nvPr/>
        </p:nvSpPr>
        <p:spPr bwMode="auto">
          <a:xfrm>
            <a:off x="48006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4" name="Line 52"/>
          <p:cNvSpPr>
            <a:spLocks noChangeShapeType="1"/>
          </p:cNvSpPr>
          <p:nvPr/>
        </p:nvSpPr>
        <p:spPr bwMode="auto">
          <a:xfrm>
            <a:off x="48006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5" name="Line 53"/>
          <p:cNvSpPr>
            <a:spLocks noChangeShapeType="1"/>
          </p:cNvSpPr>
          <p:nvPr/>
        </p:nvSpPr>
        <p:spPr bwMode="auto">
          <a:xfrm>
            <a:off x="48006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6" name="Line 54"/>
          <p:cNvSpPr>
            <a:spLocks noChangeShapeType="1"/>
          </p:cNvSpPr>
          <p:nvPr/>
        </p:nvSpPr>
        <p:spPr bwMode="auto">
          <a:xfrm>
            <a:off x="48006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7" name="Rectangle 55"/>
          <p:cNvSpPr>
            <a:spLocks noChangeArrowheads="1"/>
          </p:cNvSpPr>
          <p:nvPr/>
        </p:nvSpPr>
        <p:spPr bwMode="auto">
          <a:xfrm>
            <a:off x="6858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8" name="Line 56"/>
          <p:cNvSpPr>
            <a:spLocks noChangeShapeType="1"/>
          </p:cNvSpPr>
          <p:nvPr/>
        </p:nvSpPr>
        <p:spPr bwMode="auto">
          <a:xfrm>
            <a:off x="6858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9" name="Line 57"/>
          <p:cNvSpPr>
            <a:spLocks noChangeShapeType="1"/>
          </p:cNvSpPr>
          <p:nvPr/>
        </p:nvSpPr>
        <p:spPr bwMode="auto">
          <a:xfrm>
            <a:off x="6858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90" name="Line 58"/>
          <p:cNvSpPr>
            <a:spLocks noChangeShapeType="1"/>
          </p:cNvSpPr>
          <p:nvPr/>
        </p:nvSpPr>
        <p:spPr bwMode="auto">
          <a:xfrm>
            <a:off x="6858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83531" name="Rectangle 75"/>
          <p:cNvSpPr>
            <a:spLocks noGrp="1" noChangeArrowheads="1"/>
          </p:cNvSpPr>
          <p:nvPr>
            <p:ph type="body" idx="1"/>
          </p:nvPr>
        </p:nvSpPr>
        <p:spPr>
          <a:xfrm>
            <a:off x="533400" y="1287463"/>
            <a:ext cx="8153400" cy="812800"/>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Consider the </a:t>
            </a:r>
            <a:r>
              <a:rPr lang="en-US" dirty="0" smtClean="0">
                <a:ea typeface="+mn-ea"/>
                <a:cs typeface="+mn-cs"/>
              </a:rPr>
              <a:t>sequence of memory accesses</a:t>
            </a:r>
            <a:endParaRPr lang="en-US" dirty="0">
              <a:ea typeface="+mn-ea"/>
              <a:cs typeface="+mn-cs"/>
            </a:endParaRPr>
          </a:p>
          <a:p>
            <a:pPr lvl="1" algn="ctr" eaLnBrk="1" fontAlgn="auto" hangingPunct="1">
              <a:spcAft>
                <a:spcPts val="0"/>
              </a:spcAft>
              <a:buFont typeface="Monotype Sorts" pitchFamily="2" charset="2"/>
              <a:buNone/>
              <a:defRPr/>
            </a:pPr>
            <a:r>
              <a:rPr lang="en-US" dirty="0">
                <a:ea typeface="+mn-ea"/>
              </a:rPr>
              <a:t>              0   4   0   4   0   4   0   4</a:t>
            </a:r>
          </a:p>
        </p:txBody>
      </p:sp>
      <p:sp>
        <p:nvSpPr>
          <p:cNvPr id="1683532" name="Text Box 76"/>
          <p:cNvSpPr txBox="1">
            <a:spLocks noChangeArrowheads="1"/>
          </p:cNvSpPr>
          <p:nvPr/>
        </p:nvSpPr>
        <p:spPr bwMode="auto">
          <a:xfrm>
            <a:off x="1600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3" name="Text Box 77"/>
          <p:cNvSpPr txBox="1">
            <a:spLocks noChangeArrowheads="1"/>
          </p:cNvSpPr>
          <p:nvPr/>
        </p:nvSpPr>
        <p:spPr bwMode="auto">
          <a:xfrm>
            <a:off x="3505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4" name="Text Box 78"/>
          <p:cNvSpPr txBox="1">
            <a:spLocks noChangeArrowheads="1"/>
          </p:cNvSpPr>
          <p:nvPr/>
        </p:nvSpPr>
        <p:spPr bwMode="auto">
          <a:xfrm>
            <a:off x="54864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35" name="Text Box 79"/>
          <p:cNvSpPr txBox="1">
            <a:spLocks noChangeArrowheads="1"/>
          </p:cNvSpPr>
          <p:nvPr/>
        </p:nvSpPr>
        <p:spPr bwMode="auto">
          <a:xfrm>
            <a:off x="76200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40" name="Text Box 84"/>
          <p:cNvSpPr txBox="1">
            <a:spLocks noChangeArrowheads="1"/>
          </p:cNvSpPr>
          <p:nvPr/>
        </p:nvSpPr>
        <p:spPr bwMode="auto">
          <a:xfrm>
            <a:off x="7620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41" name="Text Box 85"/>
          <p:cNvSpPr txBox="1">
            <a:spLocks noChangeArrowheads="1"/>
          </p:cNvSpPr>
          <p:nvPr/>
        </p:nvSpPr>
        <p:spPr bwMode="auto">
          <a:xfrm>
            <a:off x="27432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49198" name="Text Box 127"/>
          <p:cNvSpPr txBox="1">
            <a:spLocks noChangeArrowheads="1"/>
          </p:cNvSpPr>
          <p:nvPr/>
        </p:nvSpPr>
        <p:spPr bwMode="auto">
          <a:xfrm>
            <a:off x="457200" y="1668463"/>
            <a:ext cx="3429000" cy="581025"/>
          </a:xfrm>
          <a:prstGeom prst="rect">
            <a:avLst/>
          </a:prstGeom>
          <a:noFill/>
          <a:ln w="12700">
            <a:noFill/>
            <a:miter lim="800000"/>
            <a:headEnd/>
            <a:tailEnd/>
          </a:ln>
        </p:spPr>
        <p:txBody>
          <a:bodyPr>
            <a:prstTxWarp prst="textNoShape">
              <a:avLst/>
            </a:prstTxWarp>
            <a:spAutoFit/>
          </a:bodyPr>
          <a:lstStyle/>
          <a:p>
            <a:r>
              <a:rPr lang="en-US" sz="1600" dirty="0">
                <a:latin typeface="Calibri" charset="0"/>
              </a:rPr>
              <a:t>Start with an empty cache - all blocks initially marked as not valid</a:t>
            </a:r>
          </a:p>
        </p:txBody>
      </p:sp>
      <p:sp>
        <p:nvSpPr>
          <p:cNvPr id="49199" name="Line 128"/>
          <p:cNvSpPr>
            <a:spLocks noChangeShapeType="1"/>
          </p:cNvSpPr>
          <p:nvPr/>
        </p:nvSpPr>
        <p:spPr bwMode="auto">
          <a:xfrm>
            <a:off x="457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0" name="Line 129"/>
          <p:cNvSpPr>
            <a:spLocks noChangeShapeType="1"/>
          </p:cNvSpPr>
          <p:nvPr/>
        </p:nvSpPr>
        <p:spPr bwMode="auto">
          <a:xfrm>
            <a:off x="24384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1" name="Line 130"/>
          <p:cNvSpPr>
            <a:spLocks noChangeShapeType="1"/>
          </p:cNvSpPr>
          <p:nvPr/>
        </p:nvSpPr>
        <p:spPr bwMode="auto">
          <a:xfrm>
            <a:off x="44958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2" name="Line 131"/>
          <p:cNvSpPr>
            <a:spLocks noChangeShapeType="1"/>
          </p:cNvSpPr>
          <p:nvPr/>
        </p:nvSpPr>
        <p:spPr bwMode="auto">
          <a:xfrm>
            <a:off x="6553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83592" name="Text Box 136"/>
          <p:cNvSpPr txBox="1">
            <a:spLocks noChangeArrowheads="1"/>
          </p:cNvSpPr>
          <p:nvPr/>
        </p:nvSpPr>
        <p:spPr bwMode="auto">
          <a:xfrm>
            <a:off x="2743200" y="3090548"/>
            <a:ext cx="1606550" cy="36671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010    </a:t>
            </a:r>
            <a:r>
              <a:rPr lang="en-US" dirty="0" err="1">
                <a:latin typeface="Calibri" charset="0"/>
              </a:rPr>
              <a:t>Mem</a:t>
            </a:r>
            <a:r>
              <a:rPr lang="en-US" dirty="0">
                <a:latin typeface="Calibri" charset="0"/>
              </a:rPr>
              <a:t>(4)</a:t>
            </a:r>
          </a:p>
        </p:txBody>
      </p:sp>
      <p:sp>
        <p:nvSpPr>
          <p:cNvPr id="1683593" name="Text Box 137"/>
          <p:cNvSpPr txBox="1">
            <a:spLocks noChangeArrowheads="1"/>
          </p:cNvSpPr>
          <p:nvPr/>
        </p:nvSpPr>
        <p:spPr bwMode="auto">
          <a:xfrm>
            <a:off x="4785196" y="3099602"/>
            <a:ext cx="1606550" cy="36671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010    </a:t>
            </a:r>
            <a:r>
              <a:rPr lang="en-US" dirty="0" err="1">
                <a:latin typeface="Calibri" charset="0"/>
              </a:rPr>
              <a:t>Mem</a:t>
            </a:r>
            <a:r>
              <a:rPr lang="en-US" dirty="0">
                <a:latin typeface="Calibri" charset="0"/>
              </a:rPr>
              <a:t>(4)</a:t>
            </a:r>
          </a:p>
        </p:txBody>
      </p:sp>
      <p:sp>
        <p:nvSpPr>
          <p:cNvPr id="1683594" name="Text Box 138"/>
          <p:cNvSpPr txBox="1">
            <a:spLocks noChangeArrowheads="1"/>
          </p:cNvSpPr>
          <p:nvPr/>
        </p:nvSpPr>
        <p:spPr bwMode="auto">
          <a:xfrm>
            <a:off x="479425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5" name="Text Box 139"/>
          <p:cNvSpPr txBox="1">
            <a:spLocks noChangeArrowheads="1"/>
          </p:cNvSpPr>
          <p:nvPr/>
        </p:nvSpPr>
        <p:spPr bwMode="auto">
          <a:xfrm>
            <a:off x="6851650" y="27797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6" name="Text Box 140"/>
          <p:cNvSpPr txBox="1">
            <a:spLocks noChangeArrowheads="1"/>
          </p:cNvSpPr>
          <p:nvPr/>
        </p:nvSpPr>
        <p:spPr bwMode="auto">
          <a:xfrm>
            <a:off x="6848946" y="3108656"/>
            <a:ext cx="1606550" cy="36671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010    </a:t>
            </a:r>
            <a:r>
              <a:rPr lang="en-US" dirty="0" err="1">
                <a:latin typeface="Calibri" charset="0"/>
              </a:rPr>
              <a:t>Mem</a:t>
            </a:r>
            <a:r>
              <a:rPr lang="en-US" dirty="0">
                <a:latin typeface="Calibri" charset="0"/>
              </a:rPr>
              <a:t>(4)</a:t>
            </a:r>
          </a:p>
        </p:txBody>
      </p:sp>
      <p:sp>
        <p:nvSpPr>
          <p:cNvPr id="1683605" name="Rectangle 149"/>
          <p:cNvSpPr>
            <a:spLocks noChangeArrowheads="1"/>
          </p:cNvSpPr>
          <p:nvPr/>
        </p:nvSpPr>
        <p:spPr bwMode="auto">
          <a:xfrm>
            <a:off x="381000" y="4800600"/>
            <a:ext cx="8153400" cy="1158875"/>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a:latin typeface="Calibri" charset="0"/>
              </a:rPr>
              <a:t>Solves the ping pong effect in a direct mapped cache due to conflict misses since now two memory locations that map into the same cache set can co-exist!</a:t>
            </a:r>
          </a:p>
        </p:txBody>
      </p:sp>
      <p:sp>
        <p:nvSpPr>
          <p:cNvPr id="1683606" name="Rectangle 150"/>
          <p:cNvSpPr>
            <a:spLocks noChangeArrowheads="1"/>
          </p:cNvSpPr>
          <p:nvPr/>
        </p:nvSpPr>
        <p:spPr bwMode="auto">
          <a:xfrm>
            <a:off x="533400" y="4411663"/>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2 misses</a:t>
            </a:r>
          </a:p>
        </p:txBody>
      </p:sp>
      <p:sp>
        <p:nvSpPr>
          <p:cNvPr id="62" name="Slide Number Placeholder 61"/>
          <p:cNvSpPr>
            <a:spLocks noGrp="1"/>
          </p:cNvSpPr>
          <p:nvPr>
            <p:ph type="sldNum" sz="quarter" idx="12"/>
          </p:nvPr>
        </p:nvSpPr>
        <p:spPr/>
        <p:txBody>
          <a:bodyPr/>
          <a:lstStyle/>
          <a:p>
            <a:fld id="{3CC63E4C-4642-794D-A2FD-70F6B81535F5}" type="slidenum">
              <a:rPr lang="en-US" smtClean="0"/>
              <a:pPr/>
              <a:t>20</a:t>
            </a:fld>
            <a:endParaRPr lang="en-US" dirty="0"/>
          </a:p>
        </p:txBody>
      </p:sp>
    </p:spTree>
    <p:extLst>
      <p:ext uri="{BB962C8B-B14F-4D97-AF65-F5344CB8AC3E}">
        <p14:creationId xmlns:p14="http://schemas.microsoft.com/office/powerpoint/2010/main" val="27712237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3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3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3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35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35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83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35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835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835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36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532" grpId="0" autoUpdateAnimBg="0"/>
      <p:bldP spid="1683533" grpId="0" autoUpdateAnimBg="0"/>
      <p:bldP spid="1683534" grpId="0" autoUpdateAnimBg="0"/>
      <p:bldP spid="1683535" grpId="0"/>
      <p:bldP spid="1683540" grpId="0" autoUpdateAnimBg="0"/>
      <p:bldP spid="1683541" grpId="0"/>
      <p:bldP spid="1683592" grpId="0"/>
      <p:bldP spid="1683593" grpId="0"/>
      <p:bldP spid="1683594" grpId="0"/>
      <p:bldP spid="1683595" grpId="0"/>
      <p:bldP spid="1683596" grpId="0"/>
      <p:bldP spid="1683605" grpId="0"/>
      <p:bldP spid="1683606"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5" name="Picture 4" descr="f05-14-P374493"/>
          <p:cNvPicPr>
            <a:picLocks noChangeAspect="1" noChangeArrowheads="1"/>
          </p:cNvPicPr>
          <p:nvPr/>
        </p:nvPicPr>
        <p:blipFill>
          <a:blip r:embed="rId3"/>
          <a:srcRect/>
          <a:stretch>
            <a:fillRect/>
          </a:stretch>
        </p:blipFill>
        <p:spPr bwMode="auto">
          <a:xfrm>
            <a:off x="1874838" y="1465263"/>
            <a:ext cx="5307012" cy="4087812"/>
          </a:xfrm>
          <a:prstGeom prst="rect">
            <a:avLst/>
          </a:prstGeom>
          <a:noFill/>
          <a:ln w="9525">
            <a:noFill/>
            <a:miter lim="800000"/>
            <a:headEnd/>
            <a:tailEnd/>
          </a:ln>
        </p:spPr>
      </p:pic>
      <p:sp>
        <p:nvSpPr>
          <p:cNvPr id="51206" name="Title 6"/>
          <p:cNvSpPr>
            <a:spLocks noGrp="1"/>
          </p:cNvSpPr>
          <p:nvPr>
            <p:ph type="title"/>
          </p:nvPr>
        </p:nvSpPr>
        <p:spPr/>
        <p:txBody>
          <a:bodyPr>
            <a:normAutofit fontScale="90000"/>
          </a:bodyPr>
          <a:lstStyle/>
          <a:p>
            <a:pPr>
              <a:lnSpc>
                <a:spcPct val="85000"/>
              </a:lnSpc>
            </a:pPr>
            <a:r>
              <a:rPr lang="en-US" dirty="0" smtClean="0"/>
              <a:t>Example: Eight-Block Cache with Different Organizations</a:t>
            </a:r>
          </a:p>
        </p:txBody>
      </p:sp>
      <p:sp>
        <p:nvSpPr>
          <p:cNvPr id="8" name="TextBox 7"/>
          <p:cNvSpPr txBox="1"/>
          <p:nvPr/>
        </p:nvSpPr>
        <p:spPr>
          <a:xfrm>
            <a:off x="246063" y="5621338"/>
            <a:ext cx="8666162" cy="844550"/>
          </a:xfrm>
          <a:prstGeom prst="rect">
            <a:avLst/>
          </a:prstGeom>
          <a:noFill/>
        </p:spPr>
        <p:txBody>
          <a:bodyPr wrap="none">
            <a:spAutoFit/>
          </a:bodyPr>
          <a:lstStyle/>
          <a:p>
            <a:pPr>
              <a:lnSpc>
                <a:spcPct val="90000"/>
              </a:lnSpc>
              <a:defRPr/>
            </a:pPr>
            <a:r>
              <a:rPr lang="en-US" dirty="0">
                <a:latin typeface="+mn-lt"/>
              </a:rPr>
              <a:t>Total size of $ in blocks is equal to </a:t>
            </a:r>
            <a:r>
              <a:rPr lang="en-US" i="1" dirty="0">
                <a:latin typeface="+mn-lt"/>
              </a:rPr>
              <a:t>number of sets </a:t>
            </a:r>
            <a:r>
              <a:rPr lang="en-US" dirty="0" err="1">
                <a:latin typeface="+mn-lt"/>
              </a:rPr>
              <a:t>x</a:t>
            </a:r>
            <a:r>
              <a:rPr lang="en-US" dirty="0">
                <a:latin typeface="+mn-lt"/>
              </a:rPr>
              <a:t> </a:t>
            </a:r>
            <a:r>
              <a:rPr lang="en-US" i="1" dirty="0" err="1">
                <a:latin typeface="+mn-lt"/>
              </a:rPr>
              <a:t>associativity</a:t>
            </a:r>
            <a:r>
              <a:rPr lang="en-US" dirty="0">
                <a:latin typeface="+mn-lt"/>
              </a:rPr>
              <a:t>. For fixed $ size, increasing</a:t>
            </a:r>
            <a:br>
              <a:rPr lang="en-US" dirty="0">
                <a:latin typeface="+mn-lt"/>
              </a:rPr>
            </a:br>
            <a:r>
              <a:rPr lang="en-US" dirty="0" err="1">
                <a:latin typeface="+mn-lt"/>
              </a:rPr>
              <a:t>associativity</a:t>
            </a:r>
            <a:r>
              <a:rPr lang="en-US" dirty="0">
                <a:latin typeface="+mn-lt"/>
              </a:rPr>
              <a:t> decreases number of sets while increasing number of elements per set. With </a:t>
            </a:r>
            <a:br>
              <a:rPr lang="en-US" dirty="0">
                <a:latin typeface="+mn-lt"/>
              </a:rPr>
            </a:br>
            <a:r>
              <a:rPr lang="en-US" dirty="0">
                <a:latin typeface="+mn-lt"/>
              </a:rPr>
              <a:t>eight blocks, an 8-way set-associative $ is same as a fully associative $. </a:t>
            </a:r>
          </a:p>
        </p:txBody>
      </p:sp>
      <p:sp>
        <p:nvSpPr>
          <p:cNvPr id="10" name="Slide Number Placeholder 9"/>
          <p:cNvSpPr>
            <a:spLocks noGrp="1"/>
          </p:cNvSpPr>
          <p:nvPr>
            <p:ph type="sldNum" sz="quarter" idx="12"/>
          </p:nvPr>
        </p:nvSpPr>
        <p:spPr/>
        <p:txBody>
          <a:bodyPr/>
          <a:lstStyle/>
          <a:p>
            <a:fld id="{3CC63E4C-4642-794D-A2FD-70F6B81535F5}" type="slidenum">
              <a:rPr lang="en-US" smtClean="0"/>
              <a:pPr/>
              <a:t>21</a:t>
            </a:fld>
            <a:endParaRPr lang="en-US" dirty="0"/>
          </a:p>
        </p:txBody>
      </p:sp>
    </p:spTree>
    <p:extLst>
      <p:ext uri="{BB962C8B-B14F-4D97-AF65-F5344CB8AC3E}">
        <p14:creationId xmlns:p14="http://schemas.microsoft.com/office/powerpoint/2010/main" val="343514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8100"/>
            <a:ext cx="8229600" cy="1143000"/>
          </a:xfrm>
        </p:spPr>
        <p:txBody>
          <a:bodyPr/>
          <a:lstStyle/>
          <a:p>
            <a:pPr eaLnBrk="1" hangingPunct="1"/>
            <a:r>
              <a:rPr lang="en-US" dirty="0"/>
              <a:t>Four-Way </a:t>
            </a:r>
            <a:r>
              <a:rPr lang="en-US" dirty="0" smtClean="0"/>
              <a:t>Set-Associative </a:t>
            </a:r>
            <a:r>
              <a:rPr lang="en-US" dirty="0"/>
              <a:t>Cache</a:t>
            </a:r>
          </a:p>
        </p:txBody>
      </p:sp>
      <p:sp>
        <p:nvSpPr>
          <p:cNvPr id="1691651" name="Rectangle 3"/>
          <p:cNvSpPr>
            <a:spLocks noGrp="1" noChangeArrowheads="1"/>
          </p:cNvSpPr>
          <p:nvPr>
            <p:ph type="body" idx="1"/>
          </p:nvPr>
        </p:nvSpPr>
        <p:spPr>
          <a:xfrm>
            <a:off x="533400" y="962025"/>
            <a:ext cx="8153400" cy="415925"/>
          </a:xfrm>
        </p:spPr>
        <p:txBody>
          <a:bodyPr rtlCol="0">
            <a:normAutofit fontScale="77500" lnSpcReduction="20000"/>
          </a:bodyPr>
          <a:lstStyle/>
          <a:p>
            <a:pPr eaLnBrk="1" fontAlgn="auto" hangingPunct="1">
              <a:spcAft>
                <a:spcPts val="0"/>
              </a:spcAft>
              <a:buFont typeface="Arial"/>
              <a:buChar char="•"/>
              <a:defRPr/>
            </a:pPr>
            <a:r>
              <a:rPr lang="en-US" dirty="0">
                <a:ea typeface="+mn-ea"/>
                <a:cs typeface="+mn-cs"/>
              </a:rPr>
              <a:t>2</a:t>
            </a:r>
            <a:r>
              <a:rPr lang="en-US" baseline="30000" dirty="0">
                <a:ea typeface="+mn-ea"/>
                <a:cs typeface="+mn-cs"/>
              </a:rPr>
              <a:t>8</a:t>
            </a:r>
            <a:r>
              <a:rPr lang="en-US" dirty="0">
                <a:ea typeface="+mn-ea"/>
                <a:cs typeface="+mn-cs"/>
              </a:rPr>
              <a:t> = 256 sets each with four ways (each with one block)</a:t>
            </a:r>
          </a:p>
        </p:txBody>
      </p:sp>
      <p:grpSp>
        <p:nvGrpSpPr>
          <p:cNvPr id="21" name="Group 20"/>
          <p:cNvGrpSpPr/>
          <p:nvPr/>
        </p:nvGrpSpPr>
        <p:grpSpPr>
          <a:xfrm>
            <a:off x="3289300" y="1270000"/>
            <a:ext cx="2835275" cy="498476"/>
            <a:chOff x="3289300" y="1270000"/>
            <a:chExt cx="2835275" cy="498476"/>
          </a:xfrm>
        </p:grpSpPr>
        <p:sp>
          <p:nvSpPr>
            <p:cNvPr id="53429" name="Line 44"/>
            <p:cNvSpPr>
              <a:spLocks noChangeShapeType="1"/>
            </p:cNvSpPr>
            <p:nvPr/>
          </p:nvSpPr>
          <p:spPr bwMode="auto">
            <a:xfrm flipV="1">
              <a:off x="5006975" y="1531938"/>
              <a:ext cx="4763" cy="236538"/>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5667375" y="1516063"/>
              <a:ext cx="1588" cy="230188"/>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3425825" y="1528763"/>
              <a:ext cx="2492375" cy="239713"/>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3289300" y="1270000"/>
              <a:ext cx="2835275" cy="244475"/>
            </a:xfrm>
            <a:prstGeom prst="rect">
              <a:avLst/>
            </a:prstGeom>
            <a:noFill/>
            <a:ln w="12700">
              <a:noFill/>
              <a:miter lim="800000"/>
              <a:headEnd/>
              <a:tailEnd/>
            </a:ln>
          </p:spPr>
          <p:txBody>
            <a:bodyPr>
              <a:prstTxWarp prst="textNoShape">
                <a:avLst/>
              </a:prstTxWarp>
              <a:spAutoFit/>
            </a:bodyPr>
            <a:lstStyle/>
            <a:p>
              <a:r>
                <a:rPr lang="en-US" sz="1000">
                  <a:latin typeface="Calibri" charset="0"/>
                </a:rPr>
                <a:t>31 30       . . .                13 12  11     . . .           2  1  0</a:t>
              </a:r>
            </a:p>
          </p:txBody>
        </p:sp>
      </p:grpSp>
      <p:sp>
        <p:nvSpPr>
          <p:cNvPr id="53253" name="Text Box 48"/>
          <p:cNvSpPr txBox="1">
            <a:spLocks noChangeArrowheads="1"/>
          </p:cNvSpPr>
          <p:nvPr/>
        </p:nvSpPr>
        <p:spPr bwMode="auto">
          <a:xfrm>
            <a:off x="6096000" y="1193800"/>
            <a:ext cx="1419225" cy="336550"/>
          </a:xfrm>
          <a:prstGeom prst="rect">
            <a:avLst/>
          </a:prstGeom>
          <a:noFill/>
          <a:ln w="12700">
            <a:noFill/>
            <a:miter lim="800000"/>
            <a:headEnd/>
            <a:tailEnd/>
          </a:ln>
        </p:spPr>
        <p:txBody>
          <a:bodyPr>
            <a:prstTxWarp prst="textNoShape">
              <a:avLst/>
            </a:prstTxWarp>
            <a:spAutoFit/>
          </a:bodyPr>
          <a:lstStyle/>
          <a:p>
            <a:r>
              <a:rPr lang="en-US" sz="1600">
                <a:latin typeface="Calibri" charset="0"/>
              </a:rPr>
              <a:t>Byte offset</a:t>
            </a:r>
          </a:p>
        </p:txBody>
      </p:sp>
      <p:sp>
        <p:nvSpPr>
          <p:cNvPr id="53254" name="Line 49"/>
          <p:cNvSpPr>
            <a:spLocks noChangeShapeType="1"/>
          </p:cNvSpPr>
          <p:nvPr/>
        </p:nvSpPr>
        <p:spPr bwMode="auto">
          <a:xfrm flipH="1">
            <a:off x="5819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6477000" y="2411413"/>
            <a:ext cx="2057400" cy="2135187"/>
            <a:chOff x="4128" y="1632"/>
            <a:chExt cx="1296" cy="1345"/>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4495800" y="2411413"/>
            <a:ext cx="2057400" cy="2135187"/>
            <a:chOff x="4128" y="1632"/>
            <a:chExt cx="1296" cy="1345"/>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2514600" y="2411413"/>
            <a:ext cx="2057400" cy="2135187"/>
            <a:chOff x="4128" y="1632"/>
            <a:chExt cx="1296" cy="1345"/>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304800" y="2411413"/>
            <a:ext cx="2286000" cy="2135187"/>
            <a:chOff x="192" y="1632"/>
            <a:chExt cx="1440" cy="1345"/>
          </a:xfrm>
        </p:grpSpPr>
        <p:sp>
          <p:nvSpPr>
            <p:cNvPr id="53355" name="Text Box 77"/>
            <p:cNvSpPr txBox="1">
              <a:spLocks noChangeArrowheads="1"/>
            </p:cNvSpPr>
            <p:nvPr/>
          </p:nvSpPr>
          <p:spPr bwMode="auto">
            <a:xfrm>
              <a:off x="192" y="1632"/>
              <a:ext cx="45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  Index</a:t>
              </a:r>
            </a:p>
          </p:txBody>
        </p:sp>
        <p:grpSp>
          <p:nvGrpSpPr>
            <p:cNvPr id="10" name="Group 201"/>
            <p:cNvGrpSpPr>
              <a:grpSpLocks/>
            </p:cNvGrpSpPr>
            <p:nvPr/>
          </p:nvGrpSpPr>
          <p:grpSpPr bwMode="auto">
            <a:xfrm>
              <a:off x="336" y="1632"/>
              <a:ext cx="1296" cy="1345"/>
              <a:chOff x="4128" y="1632"/>
              <a:chExt cx="1296" cy="1345"/>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533400" y="1752600"/>
            <a:ext cx="5006975" cy="1752600"/>
            <a:chOff x="384" y="1200"/>
            <a:chExt cx="3154"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60" y="1248"/>
              <a:ext cx="17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8</a:t>
              </a:r>
            </a:p>
          </p:txBody>
        </p:sp>
        <p:sp>
          <p:nvSpPr>
            <p:cNvPr id="53350" name="Text Box 23"/>
            <p:cNvSpPr txBox="1">
              <a:spLocks noChangeArrowheads="1"/>
            </p:cNvSpPr>
            <p:nvPr/>
          </p:nvSpPr>
          <p:spPr bwMode="auto">
            <a:xfrm>
              <a:off x="2754" y="1370"/>
              <a:ext cx="429"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381000" y="1752600"/>
            <a:ext cx="7194550" cy="3657600"/>
            <a:chOff x="240" y="1056"/>
            <a:chExt cx="4532" cy="2304"/>
          </a:xfrm>
        </p:grpSpPr>
        <p:sp>
          <p:nvSpPr>
            <p:cNvPr id="53309" name="Text Box 14"/>
            <p:cNvSpPr txBox="1">
              <a:spLocks noChangeArrowheads="1"/>
            </p:cNvSpPr>
            <p:nvPr/>
          </p:nvSpPr>
          <p:spPr bwMode="auto">
            <a:xfrm>
              <a:off x="2592" y="1056"/>
              <a:ext cx="240"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56"/>
              <a:ext cx="33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1143000" y="3479800"/>
            <a:ext cx="7467600" cy="3392488"/>
            <a:chOff x="720" y="2017"/>
            <a:chExt cx="4704" cy="2184"/>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704" cy="972"/>
              <a:chOff x="720" y="3229"/>
              <a:chExt cx="4704" cy="972"/>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86"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40" cy="196"/>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9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12954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0</a:t>
            </a:r>
          </a:p>
        </p:txBody>
      </p:sp>
      <p:sp>
        <p:nvSpPr>
          <p:cNvPr id="53263" name="TextBox 178"/>
          <p:cNvSpPr txBox="1">
            <a:spLocks noChangeArrowheads="1"/>
          </p:cNvSpPr>
          <p:nvPr/>
        </p:nvSpPr>
        <p:spPr bwMode="auto">
          <a:xfrm>
            <a:off x="33528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1</a:t>
            </a:r>
          </a:p>
        </p:txBody>
      </p:sp>
      <p:sp>
        <p:nvSpPr>
          <p:cNvPr id="53264" name="TextBox 179"/>
          <p:cNvSpPr txBox="1">
            <a:spLocks noChangeArrowheads="1"/>
          </p:cNvSpPr>
          <p:nvPr/>
        </p:nvSpPr>
        <p:spPr bwMode="auto">
          <a:xfrm>
            <a:off x="53340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2</a:t>
            </a:r>
          </a:p>
        </p:txBody>
      </p:sp>
      <p:sp>
        <p:nvSpPr>
          <p:cNvPr id="53265" name="TextBox 180"/>
          <p:cNvSpPr txBox="1">
            <a:spLocks noChangeArrowheads="1"/>
          </p:cNvSpPr>
          <p:nvPr/>
        </p:nvSpPr>
        <p:spPr bwMode="auto">
          <a:xfrm>
            <a:off x="73152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3</a:t>
            </a:r>
          </a:p>
        </p:txBody>
      </p:sp>
      <p:sp>
        <p:nvSpPr>
          <p:cNvPr id="186" name="Slide Number Placeholder 185"/>
          <p:cNvSpPr>
            <a:spLocks noGrp="1"/>
          </p:cNvSpPr>
          <p:nvPr>
            <p:ph type="sldNum" sz="quarter" idx="12"/>
          </p:nvPr>
        </p:nvSpPr>
        <p:spPr/>
        <p:txBody>
          <a:bodyPr/>
          <a:lstStyle/>
          <a:p>
            <a:fld id="{3CC63E4C-4642-794D-A2FD-70F6B81535F5}" type="slidenum">
              <a:rPr lang="en-US" smtClean="0"/>
              <a:pPr/>
              <a:t>22</a:t>
            </a:fld>
            <a:endParaRPr lang="en-US" dirty="0"/>
          </a:p>
        </p:txBody>
      </p:sp>
    </p:spTree>
    <p:extLst>
      <p:ext uri="{BB962C8B-B14F-4D97-AF65-F5344CB8AC3E}">
        <p14:creationId xmlns:p14="http://schemas.microsoft.com/office/powerpoint/2010/main" val="22363287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6771" name="Rectangle 3"/>
          <p:cNvSpPr>
            <a:spLocks noGrp="1" noChangeArrowheads="1"/>
          </p:cNvSpPr>
          <p:nvPr>
            <p:ph type="body" idx="1"/>
          </p:nvPr>
        </p:nvSpPr>
        <p:spPr>
          <a:xfrm>
            <a:off x="457200" y="1196975"/>
            <a:ext cx="8153400" cy="1876425"/>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 two in </a:t>
            </a:r>
            <a:r>
              <a:rPr lang="en-US" dirty="0" err="1">
                <a:ea typeface="+mn-ea"/>
                <a:cs typeface="+mn-cs"/>
              </a:rPr>
              <a:t>associativity</a:t>
            </a:r>
            <a:r>
              <a:rPr lang="en-US" dirty="0">
                <a:ea typeface="+mn-ea"/>
                <a:cs typeface="+mn-cs"/>
              </a:rPr>
              <a:t> doubles the number of blocks per set (i.e., the number or ways) and halves the number of sets – decreases the size of the index by 1 bit and increases the size of the tag by 1 bit</a:t>
            </a:r>
          </a:p>
        </p:txBody>
      </p:sp>
      <p:sp>
        <p:nvSpPr>
          <p:cNvPr id="57348" name="Rectangle 4"/>
          <p:cNvSpPr>
            <a:spLocks noChangeArrowheads="1"/>
          </p:cNvSpPr>
          <p:nvPr/>
        </p:nvSpPr>
        <p:spPr bwMode="auto">
          <a:xfrm>
            <a:off x="762000" y="3657600"/>
            <a:ext cx="6831013"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9" name="Line 5"/>
          <p:cNvSpPr>
            <a:spLocks noChangeShapeType="1"/>
          </p:cNvSpPr>
          <p:nvPr/>
        </p:nvSpPr>
        <p:spPr bwMode="auto">
          <a:xfrm>
            <a:off x="59166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0" name="Line 6"/>
          <p:cNvSpPr>
            <a:spLocks noChangeShapeType="1"/>
          </p:cNvSpPr>
          <p:nvPr/>
        </p:nvSpPr>
        <p:spPr bwMode="auto">
          <a:xfrm>
            <a:off x="38592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1" name="Line 7"/>
          <p:cNvSpPr>
            <a:spLocks noChangeShapeType="1"/>
          </p:cNvSpPr>
          <p:nvPr/>
        </p:nvSpPr>
        <p:spPr bwMode="auto">
          <a:xfrm>
            <a:off x="71358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2" name="Text Box 8"/>
          <p:cNvSpPr txBox="1">
            <a:spLocks noChangeArrowheads="1"/>
          </p:cNvSpPr>
          <p:nvPr/>
        </p:nvSpPr>
        <p:spPr bwMode="auto">
          <a:xfrm>
            <a:off x="5916613" y="3657600"/>
            <a:ext cx="12350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Block offset</a:t>
            </a:r>
          </a:p>
        </p:txBody>
      </p:sp>
      <p:sp>
        <p:nvSpPr>
          <p:cNvPr id="57353" name="Text Box 9"/>
          <p:cNvSpPr txBox="1">
            <a:spLocks noChangeArrowheads="1"/>
          </p:cNvSpPr>
          <p:nvPr/>
        </p:nvSpPr>
        <p:spPr bwMode="auto">
          <a:xfrm>
            <a:off x="7059613" y="3657600"/>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7354" name="Text Box 10"/>
          <p:cNvSpPr txBox="1">
            <a:spLocks noChangeArrowheads="1"/>
          </p:cNvSpPr>
          <p:nvPr/>
        </p:nvSpPr>
        <p:spPr bwMode="auto">
          <a:xfrm>
            <a:off x="4549775" y="3657600"/>
            <a:ext cx="681038"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7355" name="Text Box 11"/>
          <p:cNvSpPr txBox="1">
            <a:spLocks noChangeArrowheads="1"/>
          </p:cNvSpPr>
          <p:nvPr/>
        </p:nvSpPr>
        <p:spPr bwMode="auto">
          <a:xfrm>
            <a:off x="2182813" y="3657600"/>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2" name="Group 12"/>
          <p:cNvGrpSpPr>
            <a:grpSpLocks/>
          </p:cNvGrpSpPr>
          <p:nvPr/>
        </p:nvGrpSpPr>
        <p:grpSpPr bwMode="auto">
          <a:xfrm>
            <a:off x="811213" y="4267200"/>
            <a:ext cx="3048000" cy="457200"/>
            <a:chOff x="624" y="2496"/>
            <a:chExt cx="1920" cy="288"/>
          </a:xfrm>
        </p:grpSpPr>
        <p:sp>
          <p:nvSpPr>
            <p:cNvPr id="57381" name="Line 13"/>
            <p:cNvSpPr>
              <a:spLocks noChangeShapeType="1"/>
            </p:cNvSpPr>
            <p:nvPr/>
          </p:nvSpPr>
          <p:spPr bwMode="auto">
            <a:xfrm>
              <a:off x="2544"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2" name="Line 14"/>
            <p:cNvSpPr>
              <a:spLocks noChangeShapeType="1"/>
            </p:cNvSpPr>
            <p:nvPr/>
          </p:nvSpPr>
          <p:spPr bwMode="auto">
            <a:xfrm flipH="1">
              <a:off x="2304" y="264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83" name="Text Box 15"/>
            <p:cNvSpPr txBox="1">
              <a:spLocks noChangeArrowheads="1"/>
            </p:cNvSpPr>
            <p:nvPr/>
          </p:nvSpPr>
          <p:spPr bwMode="auto">
            <a:xfrm>
              <a:off x="624" y="2496"/>
              <a:ext cx="1660"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Decreasing associativity</a:t>
              </a:r>
            </a:p>
          </p:txBody>
        </p:sp>
      </p:grpSp>
      <p:grpSp>
        <p:nvGrpSpPr>
          <p:cNvPr id="3" name="Group 16"/>
          <p:cNvGrpSpPr>
            <a:grpSpLocks/>
          </p:cNvGrpSpPr>
          <p:nvPr/>
        </p:nvGrpSpPr>
        <p:grpSpPr bwMode="auto">
          <a:xfrm>
            <a:off x="3859213" y="4676775"/>
            <a:ext cx="4673600" cy="1190625"/>
            <a:chOff x="2544" y="2832"/>
            <a:chExt cx="2944" cy="750"/>
          </a:xfrm>
        </p:grpSpPr>
        <p:sp>
          <p:nvSpPr>
            <p:cNvPr id="57378" name="Line 17"/>
            <p:cNvSpPr>
              <a:spLocks noChangeShapeType="1"/>
            </p:cNvSpPr>
            <p:nvPr/>
          </p:nvSpPr>
          <p:spPr bwMode="auto">
            <a:xfrm flipV="1">
              <a:off x="2544" y="2976"/>
              <a:ext cx="1296"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9" name="Line 18"/>
            <p:cNvSpPr>
              <a:spLocks noChangeShapeType="1"/>
            </p:cNvSpPr>
            <p:nvPr/>
          </p:nvSpPr>
          <p:spPr bwMode="auto">
            <a:xfrm>
              <a:off x="3840"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0" name="Text Box 19"/>
            <p:cNvSpPr txBox="1">
              <a:spLocks noChangeArrowheads="1"/>
            </p:cNvSpPr>
            <p:nvPr/>
          </p:nvSpPr>
          <p:spPr bwMode="auto">
            <a:xfrm>
              <a:off x="3828" y="2832"/>
              <a:ext cx="1660" cy="750"/>
            </a:xfrm>
            <a:prstGeom prst="rect">
              <a:avLst/>
            </a:prstGeom>
            <a:noFill/>
            <a:ln w="12700">
              <a:noFill/>
              <a:miter lim="800000"/>
              <a:headEnd/>
              <a:tailEnd/>
            </a:ln>
          </p:spPr>
          <p:txBody>
            <a:bodyPr wrap="none">
              <a:prstTxWarp prst="textNoShape">
                <a:avLst/>
              </a:prstTxWarp>
              <a:spAutoFit/>
            </a:bodyPr>
            <a:lstStyle/>
            <a:p>
              <a:r>
                <a:rPr lang="en-US">
                  <a:latin typeface="Calibri" charset="0"/>
                </a:rPr>
                <a:t>Fully associative</a:t>
              </a:r>
            </a:p>
            <a:p>
              <a:r>
                <a:rPr lang="en-US">
                  <a:latin typeface="Calibri" charset="0"/>
                </a:rPr>
                <a:t>(only one set)</a:t>
              </a:r>
            </a:p>
            <a:p>
              <a:r>
                <a:rPr lang="en-US">
                  <a:latin typeface="Calibri" charset="0"/>
                </a:rPr>
                <a:t>Tag is all the bits except</a:t>
              </a:r>
            </a:p>
            <a:p>
              <a:r>
                <a:rPr lang="en-US">
                  <a:latin typeface="Calibri" charset="0"/>
                </a:rPr>
                <a:t>block and byte offset</a:t>
              </a:r>
            </a:p>
          </p:txBody>
        </p:sp>
      </p:grpSp>
      <p:grpSp>
        <p:nvGrpSpPr>
          <p:cNvPr id="4" name="Group 20"/>
          <p:cNvGrpSpPr>
            <a:grpSpLocks/>
          </p:cNvGrpSpPr>
          <p:nvPr/>
        </p:nvGrpSpPr>
        <p:grpSpPr bwMode="auto">
          <a:xfrm>
            <a:off x="1420813" y="4875213"/>
            <a:ext cx="2438400" cy="1276350"/>
            <a:chOff x="960" y="3168"/>
            <a:chExt cx="1536" cy="804"/>
          </a:xfrm>
        </p:grpSpPr>
        <p:sp>
          <p:nvSpPr>
            <p:cNvPr id="57375" name="Line 21"/>
            <p:cNvSpPr>
              <a:spLocks noChangeShapeType="1"/>
            </p:cNvSpPr>
            <p:nvPr/>
          </p:nvSpPr>
          <p:spPr bwMode="auto">
            <a:xfrm flipH="1">
              <a:off x="2064" y="3312"/>
              <a:ext cx="432"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6" name="Line 22"/>
            <p:cNvSpPr>
              <a:spLocks noChangeShapeType="1"/>
            </p:cNvSpPr>
            <p:nvPr/>
          </p:nvSpPr>
          <p:spPr bwMode="auto">
            <a:xfrm>
              <a:off x="2064" y="3168"/>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77" name="Text Box 23"/>
            <p:cNvSpPr txBox="1">
              <a:spLocks noChangeArrowheads="1"/>
            </p:cNvSpPr>
            <p:nvPr/>
          </p:nvSpPr>
          <p:spPr bwMode="auto">
            <a:xfrm>
              <a:off x="960" y="3216"/>
              <a:ext cx="1505" cy="756"/>
            </a:xfrm>
            <a:prstGeom prst="rect">
              <a:avLst/>
            </a:prstGeom>
            <a:noFill/>
            <a:ln w="12700">
              <a:noFill/>
              <a:miter lim="800000"/>
              <a:headEnd/>
              <a:tailEnd/>
            </a:ln>
          </p:spPr>
          <p:txBody>
            <a:bodyPr>
              <a:prstTxWarp prst="textNoShape">
                <a:avLst/>
              </a:prstTxWarp>
              <a:spAutoFit/>
            </a:bodyPr>
            <a:lstStyle/>
            <a:p>
              <a:r>
                <a:rPr lang="en-US">
                  <a:latin typeface="Calibri" charset="0"/>
                </a:rPr>
                <a:t>Direct mapped</a:t>
              </a:r>
            </a:p>
            <a:p>
              <a:r>
                <a:rPr lang="en-US">
                  <a:latin typeface="Calibri" charset="0"/>
                </a:rPr>
                <a:t>(only one way)</a:t>
              </a:r>
            </a:p>
            <a:p>
              <a:r>
                <a:rPr lang="en-US">
                  <a:latin typeface="Calibri" charset="0"/>
                </a:rPr>
                <a:t>Smaller tags, only a single comparator</a:t>
              </a:r>
            </a:p>
          </p:txBody>
        </p:sp>
      </p:grpSp>
      <p:grpSp>
        <p:nvGrpSpPr>
          <p:cNvPr id="5" name="Group 24"/>
          <p:cNvGrpSpPr>
            <a:grpSpLocks/>
          </p:cNvGrpSpPr>
          <p:nvPr/>
        </p:nvGrpSpPr>
        <p:grpSpPr bwMode="auto">
          <a:xfrm>
            <a:off x="3859213" y="4038600"/>
            <a:ext cx="2914650" cy="457200"/>
            <a:chOff x="2544" y="2256"/>
            <a:chExt cx="1836" cy="288"/>
          </a:xfrm>
        </p:grpSpPr>
        <p:sp>
          <p:nvSpPr>
            <p:cNvPr id="57372" name="Line 25"/>
            <p:cNvSpPr>
              <a:spLocks noChangeShapeType="1"/>
            </p:cNvSpPr>
            <p:nvPr/>
          </p:nvSpPr>
          <p:spPr bwMode="auto">
            <a:xfrm>
              <a:off x="2544" y="240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3" name="Text Box 26"/>
            <p:cNvSpPr txBox="1">
              <a:spLocks noChangeArrowheads="1"/>
            </p:cNvSpPr>
            <p:nvPr/>
          </p:nvSpPr>
          <p:spPr bwMode="auto">
            <a:xfrm>
              <a:off x="2784" y="2304"/>
              <a:ext cx="15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Increasing associativity</a:t>
              </a:r>
            </a:p>
          </p:txBody>
        </p:sp>
        <p:sp>
          <p:nvSpPr>
            <p:cNvPr id="57374"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6" name="Group 37"/>
          <p:cNvGrpSpPr>
            <a:grpSpLocks/>
          </p:cNvGrpSpPr>
          <p:nvPr/>
        </p:nvGrpSpPr>
        <p:grpSpPr bwMode="auto">
          <a:xfrm>
            <a:off x="4164013" y="2971800"/>
            <a:ext cx="1517650" cy="793750"/>
            <a:chOff x="2448" y="1968"/>
            <a:chExt cx="956" cy="500"/>
          </a:xfrm>
        </p:grpSpPr>
        <p:sp>
          <p:nvSpPr>
            <p:cNvPr id="57370" name="Line 29"/>
            <p:cNvSpPr>
              <a:spLocks noChangeShapeType="1"/>
            </p:cNvSpPr>
            <p:nvPr/>
          </p:nvSpPr>
          <p:spPr bwMode="auto">
            <a:xfrm flipV="1">
              <a:off x="2880"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1" name="Text Box 30"/>
            <p:cNvSpPr txBox="1">
              <a:spLocks noChangeArrowheads="1"/>
            </p:cNvSpPr>
            <p:nvPr/>
          </p:nvSpPr>
          <p:spPr bwMode="auto">
            <a:xfrm>
              <a:off x="2448" y="1968"/>
              <a:ext cx="95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set</a:t>
              </a:r>
            </a:p>
          </p:txBody>
        </p:sp>
      </p:grpSp>
      <p:grpSp>
        <p:nvGrpSpPr>
          <p:cNvPr id="7" name="Group 38"/>
          <p:cNvGrpSpPr>
            <a:grpSpLocks/>
          </p:cNvGrpSpPr>
          <p:nvPr/>
        </p:nvGrpSpPr>
        <p:grpSpPr bwMode="auto">
          <a:xfrm>
            <a:off x="1497013" y="2971800"/>
            <a:ext cx="2139950" cy="793750"/>
            <a:chOff x="960" y="1968"/>
            <a:chExt cx="1348" cy="500"/>
          </a:xfrm>
        </p:grpSpPr>
        <p:sp>
          <p:nvSpPr>
            <p:cNvPr id="57368" name="Text Box 31"/>
            <p:cNvSpPr txBox="1">
              <a:spLocks noChangeArrowheads="1"/>
            </p:cNvSpPr>
            <p:nvPr/>
          </p:nvSpPr>
          <p:spPr bwMode="auto">
            <a:xfrm>
              <a:off x="960" y="1968"/>
              <a:ext cx="1348"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Used for tag compare</a:t>
              </a:r>
            </a:p>
          </p:txBody>
        </p:sp>
        <p:sp>
          <p:nvSpPr>
            <p:cNvPr id="57369" name="Line 32"/>
            <p:cNvSpPr>
              <a:spLocks noChangeShapeType="1"/>
            </p:cNvSpPr>
            <p:nvPr/>
          </p:nvSpPr>
          <p:spPr bwMode="auto">
            <a:xfrm flipV="1">
              <a:off x="1584"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grpSp>
        <p:nvGrpSpPr>
          <p:cNvPr id="8" name="Group 36"/>
          <p:cNvGrpSpPr>
            <a:grpSpLocks/>
          </p:cNvGrpSpPr>
          <p:nvPr/>
        </p:nvGrpSpPr>
        <p:grpSpPr bwMode="auto">
          <a:xfrm>
            <a:off x="5840413" y="2971800"/>
            <a:ext cx="2770187" cy="793750"/>
            <a:chOff x="3504" y="1968"/>
            <a:chExt cx="1745" cy="500"/>
          </a:xfrm>
        </p:grpSpPr>
        <p:sp>
          <p:nvSpPr>
            <p:cNvPr id="57366" name="Line 33"/>
            <p:cNvSpPr>
              <a:spLocks noChangeShapeType="1"/>
            </p:cNvSpPr>
            <p:nvPr/>
          </p:nvSpPr>
          <p:spPr bwMode="auto">
            <a:xfrm flipV="1">
              <a:off x="3936"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67" name="Text Box 34"/>
            <p:cNvSpPr txBox="1">
              <a:spLocks noChangeArrowheads="1"/>
            </p:cNvSpPr>
            <p:nvPr/>
          </p:nvSpPr>
          <p:spPr bwMode="auto">
            <a:xfrm>
              <a:off x="3504" y="1968"/>
              <a:ext cx="1745"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word in the block</a:t>
              </a:r>
            </a:p>
          </p:txBody>
        </p:sp>
      </p:grpSp>
      <p:sp>
        <p:nvSpPr>
          <p:cNvPr id="41" name="Slide Number Placeholder 40"/>
          <p:cNvSpPr>
            <a:spLocks noGrp="1"/>
          </p:cNvSpPr>
          <p:nvPr>
            <p:ph type="sldNum" sz="quarter" idx="12"/>
          </p:nvPr>
        </p:nvSpPr>
        <p:spPr/>
        <p:txBody>
          <a:bodyPr/>
          <a:lstStyle/>
          <a:p>
            <a:fld id="{3CC63E4C-4642-794D-A2FD-70F6B81535F5}" type="slidenum">
              <a:rPr lang="en-US" smtClean="0"/>
              <a:pPr/>
              <a:t>23</a:t>
            </a:fld>
            <a:endParaRPr lang="en-US" dirty="0"/>
          </a:p>
        </p:txBody>
      </p:sp>
    </p:spTree>
    <p:extLst>
      <p:ext uri="{BB962C8B-B14F-4D97-AF65-F5344CB8AC3E}">
        <p14:creationId xmlns:p14="http://schemas.microsoft.com/office/powerpoint/2010/main" val="9987393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Costs of Set-Associative Caches</a:t>
            </a:r>
          </a:p>
        </p:txBody>
      </p:sp>
      <p:sp>
        <p:nvSpPr>
          <p:cNvPr id="1695747" name="Rectangle 3"/>
          <p:cNvSpPr>
            <a:spLocks noGrp="1" noChangeArrowheads="1"/>
          </p:cNvSpPr>
          <p:nvPr>
            <p:ph type="body" idx="1"/>
          </p:nvPr>
        </p:nvSpPr>
        <p:spPr>
          <a:xfrm>
            <a:off x="457200" y="1524000"/>
            <a:ext cx="8229600" cy="4724400"/>
          </a:xfrm>
        </p:spPr>
        <p:txBody>
          <a:bodyPr>
            <a:normAutofit/>
          </a:bodyPr>
          <a:lstStyle/>
          <a:p>
            <a:pPr>
              <a:lnSpc>
                <a:spcPct val="85000"/>
              </a:lnSpc>
              <a:spcBef>
                <a:spcPct val="0"/>
              </a:spcBef>
            </a:pPr>
            <a:r>
              <a:rPr lang="en-US" sz="2800" dirty="0"/>
              <a:t>N-way set-associative cache costs</a:t>
            </a:r>
          </a:p>
          <a:p>
            <a:pPr lvl="1">
              <a:lnSpc>
                <a:spcPct val="85000"/>
              </a:lnSpc>
              <a:spcBef>
                <a:spcPct val="0"/>
              </a:spcBef>
            </a:pPr>
            <a:r>
              <a:rPr lang="en-US" sz="2400" dirty="0"/>
              <a:t>N comparators for tag comparisons</a:t>
            </a:r>
          </a:p>
          <a:p>
            <a:pPr lvl="1">
              <a:lnSpc>
                <a:spcPct val="85000"/>
              </a:lnSpc>
              <a:spcBef>
                <a:spcPct val="0"/>
              </a:spcBef>
            </a:pPr>
            <a:r>
              <a:rPr lang="en-US" sz="2400" dirty="0"/>
              <a:t>Must choose appropriate set (multiplexer) before data is available</a:t>
            </a:r>
          </a:p>
          <a:p>
            <a:pPr eaLnBrk="1" hangingPunct="1">
              <a:lnSpc>
                <a:spcPct val="85000"/>
              </a:lnSpc>
              <a:spcBef>
                <a:spcPct val="0"/>
              </a:spcBef>
            </a:pPr>
            <a:endParaRPr lang="en-US" sz="2800" dirty="0" smtClean="0"/>
          </a:p>
          <a:p>
            <a:pPr eaLnBrk="1" hangingPunct="1">
              <a:lnSpc>
                <a:spcPct val="85000"/>
              </a:lnSpc>
              <a:spcBef>
                <a:spcPct val="0"/>
              </a:spcBef>
            </a:pPr>
            <a:r>
              <a:rPr lang="en-US" sz="2800" dirty="0" smtClean="0"/>
              <a:t>When miss occurs, which way’s block selected for replacement?</a:t>
            </a:r>
          </a:p>
          <a:p>
            <a:pPr lvl="1">
              <a:defRPr/>
            </a:pPr>
            <a:r>
              <a:rPr lang="en-US" dirty="0"/>
              <a:t>Random </a:t>
            </a:r>
            <a:r>
              <a:rPr lang="en-US" dirty="0" smtClean="0"/>
              <a:t>Replacement: Hardware </a:t>
            </a:r>
            <a:r>
              <a:rPr lang="en-US" dirty="0"/>
              <a:t>randomly selects a cache item and throw it </a:t>
            </a:r>
            <a:r>
              <a:rPr lang="en-US" dirty="0" smtClean="0"/>
              <a:t>out</a:t>
            </a:r>
          </a:p>
          <a:p>
            <a:pPr lvl="1">
              <a:defRPr/>
            </a:pPr>
            <a:r>
              <a:rPr lang="en-US" dirty="0" smtClean="0">
                <a:solidFill>
                  <a:srgbClr val="FF0000"/>
                </a:solidFill>
              </a:rPr>
              <a:t>Least Recently Used </a:t>
            </a:r>
            <a:r>
              <a:rPr lang="en-US" dirty="0" smtClean="0"/>
              <a:t>(LRU): one that has been unused the longest</a:t>
            </a:r>
          </a:p>
        </p:txBody>
      </p:sp>
      <p:sp>
        <p:nvSpPr>
          <p:cNvPr id="8" name="Slide Number Placeholder 7"/>
          <p:cNvSpPr>
            <a:spLocks noGrp="1"/>
          </p:cNvSpPr>
          <p:nvPr>
            <p:ph type="sldNum" sz="quarter" idx="12"/>
          </p:nvPr>
        </p:nvSpPr>
        <p:spPr/>
        <p:txBody>
          <a:bodyPr/>
          <a:lstStyle/>
          <a:p>
            <a:fld id="{3CC63E4C-4642-794D-A2FD-70F6B81535F5}" type="slidenum">
              <a:rPr lang="en-US" smtClean="0"/>
              <a:pPr/>
              <a:t>24</a:t>
            </a:fld>
            <a:endParaRPr lang="en-US" dirty="0"/>
          </a:p>
        </p:txBody>
      </p:sp>
    </p:spTree>
    <p:extLst>
      <p:ext uri="{BB962C8B-B14F-4D97-AF65-F5344CB8AC3E}">
        <p14:creationId xmlns:p14="http://schemas.microsoft.com/office/powerpoint/2010/main" val="21719495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5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5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5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57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95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4"/>
          <p:cNvSpPr>
            <a:spLocks noGrp="1" noChangeArrowheads="1"/>
          </p:cNvSpPr>
          <p:nvPr>
            <p:ph type="title"/>
          </p:nvPr>
        </p:nvSpPr>
        <p:spPr/>
        <p:txBody>
          <a:bodyPr>
            <a:normAutofit/>
          </a:bodyPr>
          <a:lstStyle/>
          <a:p>
            <a:r>
              <a:rPr lang="en-US" dirty="0" smtClean="0"/>
              <a:t>LRU Cache Block Replacement</a:t>
            </a:r>
          </a:p>
        </p:txBody>
      </p:sp>
      <p:sp>
        <p:nvSpPr>
          <p:cNvPr id="1093647" name="Rectangle 15"/>
          <p:cNvSpPr>
            <a:spLocks noGrp="1" noChangeArrowheads="1"/>
          </p:cNvSpPr>
          <p:nvPr>
            <p:ph type="body" idx="1"/>
          </p:nvPr>
        </p:nvSpPr>
        <p:spPr>
          <a:xfrm>
            <a:off x="457200" y="1346200"/>
            <a:ext cx="8229600" cy="4525963"/>
          </a:xfrm>
        </p:spPr>
        <p:txBody>
          <a:bodyPr>
            <a:normAutofit fontScale="77500" lnSpcReduction="20000"/>
          </a:bodyPr>
          <a:lstStyle/>
          <a:p>
            <a:pPr>
              <a:defRPr/>
            </a:pPr>
            <a:r>
              <a:rPr lang="en-US" dirty="0" smtClean="0"/>
              <a:t>Least Recently Used</a:t>
            </a:r>
          </a:p>
          <a:p>
            <a:pPr lvl="1">
              <a:defRPr/>
            </a:pPr>
            <a:r>
              <a:rPr lang="en-US" dirty="0" smtClean="0"/>
              <a:t>Hardware keeps track of access history</a:t>
            </a:r>
          </a:p>
          <a:p>
            <a:pPr lvl="1">
              <a:defRPr/>
            </a:pPr>
            <a:r>
              <a:rPr lang="en-US" dirty="0" smtClean="0"/>
              <a:t>Replace the entry that has not been used for the longest time</a:t>
            </a:r>
          </a:p>
          <a:p>
            <a:pPr lvl="1">
              <a:defRPr/>
            </a:pPr>
            <a:r>
              <a:rPr lang="en-US" dirty="0" smtClean="0"/>
              <a:t>For 2-way set-associative cache, need one bit for LRU replacement</a:t>
            </a:r>
          </a:p>
          <a:p>
            <a:pPr lvl="2">
              <a:defRPr/>
            </a:pPr>
            <a:r>
              <a:rPr lang="en-US" dirty="0" smtClean="0"/>
              <a:t>On access set access bit for used block, clear other one</a:t>
            </a:r>
          </a:p>
          <a:p>
            <a:pPr lvl="2">
              <a:defRPr/>
            </a:pPr>
            <a:endParaRPr lang="en-US" dirty="0" smtClean="0"/>
          </a:p>
          <a:p>
            <a:pPr>
              <a:defRPr/>
            </a:pPr>
            <a:r>
              <a:rPr lang="en-US" dirty="0" smtClean="0"/>
              <a:t>Example of a Simple “Pseudo” LRU Implementation</a:t>
            </a:r>
          </a:p>
          <a:p>
            <a:pPr lvl="1">
              <a:defRPr/>
            </a:pPr>
            <a:r>
              <a:rPr lang="en-US" dirty="0" smtClean="0"/>
              <a:t>Assume 64 Fully Associative entries in a set.</a:t>
            </a:r>
          </a:p>
          <a:p>
            <a:pPr lvl="1">
              <a:defRPr/>
            </a:pPr>
            <a:r>
              <a:rPr lang="en-US" dirty="0" smtClean="0"/>
              <a:t>Hardware replacement pointer points to one cache entry</a:t>
            </a:r>
          </a:p>
          <a:p>
            <a:pPr lvl="1">
              <a:defRPr/>
            </a:pPr>
            <a:r>
              <a:rPr lang="en-US" dirty="0" smtClean="0"/>
              <a:t>Whenever access is made to the entry the pointer points to:</a:t>
            </a:r>
          </a:p>
          <a:p>
            <a:pPr lvl="2">
              <a:defRPr/>
            </a:pPr>
            <a:r>
              <a:rPr lang="en-US" dirty="0" smtClean="0"/>
              <a:t>Move the pointer to the next entry</a:t>
            </a:r>
          </a:p>
          <a:p>
            <a:pPr lvl="1">
              <a:defRPr/>
            </a:pPr>
            <a:r>
              <a:rPr lang="en-US" dirty="0" smtClean="0"/>
              <a:t>Otherwise: do not move the pointer</a:t>
            </a:r>
            <a:endParaRPr lang="en-US" dirty="0"/>
          </a:p>
        </p:txBody>
      </p:sp>
      <p:grpSp>
        <p:nvGrpSpPr>
          <p:cNvPr id="2" name="Group 2"/>
          <p:cNvGrpSpPr>
            <a:grpSpLocks/>
          </p:cNvGrpSpPr>
          <p:nvPr/>
        </p:nvGrpSpPr>
        <p:grpSpPr bwMode="auto">
          <a:xfrm>
            <a:off x="5272088" y="5324475"/>
            <a:ext cx="2979737" cy="1479550"/>
            <a:chOff x="3395" y="3116"/>
            <a:chExt cx="1877" cy="932"/>
          </a:xfrm>
        </p:grpSpPr>
        <p:sp>
          <p:nvSpPr>
            <p:cNvPr id="1093635" name="Rectangle 3"/>
            <p:cNvSpPr>
              <a:spLocks noChangeArrowheads="1"/>
            </p:cNvSpPr>
            <p:nvPr/>
          </p:nvSpPr>
          <p:spPr bwMode="auto">
            <a:xfrm>
              <a:off x="4376" y="3128"/>
              <a:ext cx="896" cy="896"/>
            </a:xfrm>
            <a:prstGeom prst="rect">
              <a:avLst/>
            </a:prstGeom>
            <a:noFill/>
            <a:ln w="25400">
              <a:solidFill>
                <a:schemeClr val="tx1"/>
              </a:solidFill>
              <a:miter lim="800000"/>
              <a:headEnd/>
              <a:tailEnd/>
            </a:ln>
            <a:effectLst/>
          </p:spPr>
          <p:txBody>
            <a:bodyPr wrap="none" anchor="ctr">
              <a:prstTxWarp prst="textNoShape">
                <a:avLst/>
              </a:prstTxWarp>
            </a:bodyPr>
            <a:lstStyle/>
            <a:p>
              <a:pPr>
                <a:defRPr/>
              </a:pPr>
              <a:endParaRPr lang="en-US">
                <a:latin typeface="+mn-lt"/>
              </a:endParaRPr>
            </a:p>
          </p:txBody>
        </p:sp>
        <p:sp>
          <p:nvSpPr>
            <p:cNvPr id="1093636" name="Line 4"/>
            <p:cNvSpPr>
              <a:spLocks noChangeShapeType="1"/>
            </p:cNvSpPr>
            <p:nvPr/>
          </p:nvSpPr>
          <p:spPr bwMode="auto">
            <a:xfrm>
              <a:off x="4376" y="3312"/>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7" name="Line 5"/>
            <p:cNvSpPr>
              <a:spLocks noChangeShapeType="1"/>
            </p:cNvSpPr>
            <p:nvPr/>
          </p:nvSpPr>
          <p:spPr bwMode="auto">
            <a:xfrm>
              <a:off x="4376" y="3504"/>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8" name="Line 6"/>
            <p:cNvSpPr>
              <a:spLocks noChangeShapeType="1"/>
            </p:cNvSpPr>
            <p:nvPr/>
          </p:nvSpPr>
          <p:spPr bwMode="auto">
            <a:xfrm>
              <a:off x="4376" y="3840"/>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9" name="Rectangle 7"/>
            <p:cNvSpPr>
              <a:spLocks noChangeArrowheads="1"/>
            </p:cNvSpPr>
            <p:nvPr/>
          </p:nvSpPr>
          <p:spPr bwMode="auto">
            <a:xfrm>
              <a:off x="4739" y="3491"/>
              <a:ext cx="169" cy="289"/>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2400" b="1">
                  <a:latin typeface="+mn-lt"/>
                </a:rPr>
                <a:t>:</a:t>
              </a:r>
            </a:p>
          </p:txBody>
        </p:sp>
        <p:sp>
          <p:nvSpPr>
            <p:cNvPr id="1093640" name="Rectangle 8"/>
            <p:cNvSpPr>
              <a:spLocks noChangeArrowheads="1"/>
            </p:cNvSpPr>
            <p:nvPr/>
          </p:nvSpPr>
          <p:spPr bwMode="auto">
            <a:xfrm>
              <a:off x="4547" y="3116"/>
              <a:ext cx="496"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dirty="0">
                  <a:latin typeface="+mn-lt"/>
                </a:rPr>
                <a:t>Entry 0</a:t>
              </a:r>
            </a:p>
          </p:txBody>
        </p:sp>
        <p:sp>
          <p:nvSpPr>
            <p:cNvPr id="1093641" name="Rectangle 9"/>
            <p:cNvSpPr>
              <a:spLocks noChangeArrowheads="1"/>
            </p:cNvSpPr>
            <p:nvPr/>
          </p:nvSpPr>
          <p:spPr bwMode="auto">
            <a:xfrm>
              <a:off x="4547" y="3308"/>
              <a:ext cx="494"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1</a:t>
              </a:r>
            </a:p>
          </p:txBody>
        </p:sp>
        <p:sp>
          <p:nvSpPr>
            <p:cNvPr id="1093642" name="Rectangle 10"/>
            <p:cNvSpPr>
              <a:spLocks noChangeArrowheads="1"/>
            </p:cNvSpPr>
            <p:nvPr/>
          </p:nvSpPr>
          <p:spPr bwMode="auto">
            <a:xfrm>
              <a:off x="4547" y="3836"/>
              <a:ext cx="588"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63</a:t>
              </a:r>
            </a:p>
          </p:txBody>
        </p:sp>
        <p:sp>
          <p:nvSpPr>
            <p:cNvPr id="1093643" name="Line 11"/>
            <p:cNvSpPr>
              <a:spLocks noChangeShapeType="1"/>
            </p:cNvSpPr>
            <p:nvPr/>
          </p:nvSpPr>
          <p:spPr bwMode="auto">
            <a:xfrm>
              <a:off x="3464" y="3600"/>
              <a:ext cx="89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defRPr/>
              </a:pPr>
              <a:endParaRPr lang="en-US">
                <a:latin typeface="+mn-lt"/>
              </a:endParaRPr>
            </a:p>
          </p:txBody>
        </p:sp>
        <p:sp>
          <p:nvSpPr>
            <p:cNvPr id="1093644" name="Rectangle 12"/>
            <p:cNvSpPr>
              <a:spLocks noChangeArrowheads="1"/>
            </p:cNvSpPr>
            <p:nvPr/>
          </p:nvSpPr>
          <p:spPr bwMode="auto">
            <a:xfrm>
              <a:off x="3395" y="3404"/>
              <a:ext cx="826"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Replacement</a:t>
              </a:r>
            </a:p>
          </p:txBody>
        </p:sp>
        <p:sp>
          <p:nvSpPr>
            <p:cNvPr id="1093645" name="Rectangle 13"/>
            <p:cNvSpPr>
              <a:spLocks noChangeArrowheads="1"/>
            </p:cNvSpPr>
            <p:nvPr/>
          </p:nvSpPr>
          <p:spPr bwMode="auto">
            <a:xfrm>
              <a:off x="3539" y="3596"/>
              <a:ext cx="520"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Pointer</a:t>
              </a:r>
            </a:p>
          </p:txBody>
        </p:sp>
      </p:grpSp>
      <p:sp>
        <p:nvSpPr>
          <p:cNvPr id="20" name="Slide Number Placeholder 19"/>
          <p:cNvSpPr>
            <a:spLocks noGrp="1"/>
          </p:cNvSpPr>
          <p:nvPr>
            <p:ph type="sldNum" sz="quarter" idx="12"/>
          </p:nvPr>
        </p:nvSpPr>
        <p:spPr/>
        <p:txBody>
          <a:bodyPr/>
          <a:lstStyle/>
          <a:p>
            <a:fld id="{3CC63E4C-4642-794D-A2FD-70F6B81535F5}" type="slidenum">
              <a:rPr lang="en-US" smtClean="0"/>
              <a:pPr/>
              <a:t>25</a:t>
            </a:fld>
            <a:endParaRPr lang="en-US" dirty="0"/>
          </a:p>
        </p:txBody>
      </p:sp>
    </p:spTree>
    <p:extLst>
      <p:ext uri="{BB962C8B-B14F-4D97-AF65-F5344CB8AC3E}">
        <p14:creationId xmlns:p14="http://schemas.microsoft.com/office/powerpoint/2010/main" val="12194687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3647">
                                            <p:txEl>
                                              <p:pRg st="6" end="6"/>
                                            </p:txEl>
                                          </p:spTgt>
                                        </p:tgtEl>
                                        <p:attrNameLst>
                                          <p:attrName>style.visibility</p:attrName>
                                        </p:attrNameLst>
                                      </p:cBhvr>
                                      <p:to>
                                        <p:strVal val="visible"/>
                                      </p:to>
                                    </p:set>
                                    <p:animEffect transition="in" filter="dissolve">
                                      <p:cBhvr>
                                        <p:cTn id="7" dur="500"/>
                                        <p:tgtEl>
                                          <p:spTgt spid="1093647">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93647">
                                            <p:txEl>
                                              <p:pRg st="7" end="7"/>
                                            </p:txEl>
                                          </p:spTgt>
                                        </p:tgtEl>
                                        <p:attrNameLst>
                                          <p:attrName>style.visibility</p:attrName>
                                        </p:attrNameLst>
                                      </p:cBhvr>
                                      <p:to>
                                        <p:strVal val="visible"/>
                                      </p:to>
                                    </p:set>
                                    <p:animEffect transition="in" filter="dissolve">
                                      <p:cBhvr>
                                        <p:cTn id="10" dur="500"/>
                                        <p:tgtEl>
                                          <p:spTgt spid="1093647">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93647">
                                            <p:txEl>
                                              <p:pRg st="8" end="8"/>
                                            </p:txEl>
                                          </p:spTgt>
                                        </p:tgtEl>
                                        <p:attrNameLst>
                                          <p:attrName>style.visibility</p:attrName>
                                        </p:attrNameLst>
                                      </p:cBhvr>
                                      <p:to>
                                        <p:strVal val="visible"/>
                                      </p:to>
                                    </p:set>
                                    <p:animEffect transition="in" filter="dissolve">
                                      <p:cBhvr>
                                        <p:cTn id="13" dur="500"/>
                                        <p:tgtEl>
                                          <p:spTgt spid="1093647">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93647">
                                            <p:txEl>
                                              <p:pRg st="9" end="9"/>
                                            </p:txEl>
                                          </p:spTgt>
                                        </p:tgtEl>
                                        <p:attrNameLst>
                                          <p:attrName>style.visibility</p:attrName>
                                        </p:attrNameLst>
                                      </p:cBhvr>
                                      <p:to>
                                        <p:strVal val="visible"/>
                                      </p:to>
                                    </p:set>
                                    <p:animEffect transition="in" filter="dissolve">
                                      <p:cBhvr>
                                        <p:cTn id="16" dur="500"/>
                                        <p:tgtEl>
                                          <p:spTgt spid="1093647">
                                            <p:txEl>
                                              <p:pRg st="9" end="9"/>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93647">
                                            <p:txEl>
                                              <p:pRg st="10" end="10"/>
                                            </p:txEl>
                                          </p:spTgt>
                                        </p:tgtEl>
                                        <p:attrNameLst>
                                          <p:attrName>style.visibility</p:attrName>
                                        </p:attrNameLst>
                                      </p:cBhvr>
                                      <p:to>
                                        <p:strVal val="visible"/>
                                      </p:to>
                                    </p:set>
                                    <p:animEffect transition="in" filter="dissolve">
                                      <p:cBhvr>
                                        <p:cTn id="19" dur="500"/>
                                        <p:tgtEl>
                                          <p:spTgt spid="1093647">
                                            <p:txEl>
                                              <p:pRg st="10" end="1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93647">
                                            <p:txEl>
                                              <p:pRg st="11" end="11"/>
                                            </p:txEl>
                                          </p:spTgt>
                                        </p:tgtEl>
                                        <p:attrNameLst>
                                          <p:attrName>style.visibility</p:attrName>
                                        </p:attrNameLst>
                                      </p:cBhvr>
                                      <p:to>
                                        <p:strVal val="visible"/>
                                      </p:to>
                                    </p:set>
                                    <p:animEffect transition="in" filter="dissolve">
                                      <p:cBhvr>
                                        <p:cTn id="22" dur="500"/>
                                        <p:tgtEl>
                                          <p:spTgt spid="1093647">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05-30-P374493"/>
          <p:cNvPicPr>
            <a:picLocks noChangeAspect="1" noChangeArrowheads="1"/>
          </p:cNvPicPr>
          <p:nvPr/>
        </p:nvPicPr>
        <p:blipFill>
          <a:blip r:embed="rId3"/>
          <a:srcRect/>
          <a:stretch>
            <a:fillRect/>
          </a:stretch>
        </p:blipFill>
        <p:spPr bwMode="auto">
          <a:xfrm>
            <a:off x="1196975" y="1020763"/>
            <a:ext cx="6488113" cy="4487862"/>
          </a:xfrm>
          <a:prstGeom prst="rect">
            <a:avLst/>
          </a:prstGeom>
          <a:noFill/>
          <a:ln w="9525">
            <a:noFill/>
            <a:miter lim="800000"/>
            <a:headEnd/>
            <a:tailEnd/>
          </a:ln>
        </p:spPr>
      </p:pic>
      <p:sp>
        <p:nvSpPr>
          <p:cNvPr id="1702914" name="Rectangle 2"/>
          <p:cNvSpPr>
            <a:spLocks noGrp="1" noChangeArrowheads="1"/>
          </p:cNvSpPr>
          <p:nvPr>
            <p:ph type="title"/>
          </p:nvPr>
        </p:nvSpPr>
        <p:spPr>
          <a:xfrm>
            <a:off x="457200" y="-96838"/>
            <a:ext cx="8229600" cy="1143001"/>
          </a:xfrm>
        </p:spPr>
        <p:txBody>
          <a:bodyPr rtlCol="0">
            <a:normAutofit/>
          </a:bodyPr>
          <a:lstStyle/>
          <a:p>
            <a:pPr eaLnBrk="1" fontAlgn="auto" hangingPunct="1">
              <a:spcAft>
                <a:spcPts val="0"/>
              </a:spcAft>
              <a:defRPr/>
            </a:pPr>
            <a:r>
              <a:rPr lang="en-US" dirty="0">
                <a:ea typeface="+mj-ea"/>
                <a:cs typeface="+mj-cs"/>
              </a:rPr>
              <a:t>Benefits of </a:t>
            </a:r>
            <a:r>
              <a:rPr lang="en-US" dirty="0" smtClean="0">
                <a:ea typeface="+mj-ea"/>
                <a:cs typeface="+mj-cs"/>
              </a:rPr>
              <a:t>Set-Associative </a:t>
            </a:r>
            <a:r>
              <a:rPr lang="en-US" dirty="0">
                <a:ea typeface="+mj-ea"/>
                <a:cs typeface="+mj-cs"/>
              </a:rPr>
              <a:t>Caches</a:t>
            </a:r>
          </a:p>
        </p:txBody>
      </p:sp>
      <p:sp>
        <p:nvSpPr>
          <p:cNvPr id="1702944" name="Rectangle 32"/>
          <p:cNvSpPr>
            <a:spLocks noChangeArrowheads="1"/>
          </p:cNvSpPr>
          <p:nvPr/>
        </p:nvSpPr>
        <p:spPr bwMode="auto">
          <a:xfrm>
            <a:off x="533400" y="5668963"/>
            <a:ext cx="8001000" cy="790575"/>
          </a:xfrm>
          <a:prstGeom prst="rect">
            <a:avLst/>
          </a:prstGeom>
          <a:solidFill>
            <a:schemeClr val="bg1"/>
          </a:solid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a:latin typeface="Calibri" charset="0"/>
              </a:rPr>
              <a:t>Largest gains are in going from direct mapped to 2-way </a:t>
            </a:r>
            <a:br>
              <a:rPr lang="en-US" sz="2400">
                <a:latin typeface="Calibri" charset="0"/>
              </a:rPr>
            </a:br>
            <a:r>
              <a:rPr lang="en-US" sz="2400">
                <a:latin typeface="Calibri" charset="0"/>
              </a:rPr>
              <a:t>(20%+ reduction in miss rate)</a:t>
            </a:r>
          </a:p>
        </p:txBody>
      </p:sp>
      <p:sp>
        <p:nvSpPr>
          <p:cNvPr id="13" name="Slide Number Placeholder 12"/>
          <p:cNvSpPr>
            <a:spLocks noGrp="1"/>
          </p:cNvSpPr>
          <p:nvPr>
            <p:ph type="sldNum" sz="quarter" idx="12"/>
          </p:nvPr>
        </p:nvSpPr>
        <p:spPr/>
        <p:txBody>
          <a:bodyPr/>
          <a:lstStyle/>
          <a:p>
            <a:fld id="{3CC63E4C-4642-794D-A2FD-70F6B81535F5}" type="slidenum">
              <a:rPr lang="en-US" smtClean="0"/>
              <a:pPr/>
              <a:t>26</a:t>
            </a:fld>
            <a:endParaRPr lang="en-US" dirty="0"/>
          </a:p>
        </p:txBody>
      </p:sp>
    </p:spTree>
    <p:extLst>
      <p:ext uri="{BB962C8B-B14F-4D97-AF65-F5344CB8AC3E}">
        <p14:creationId xmlns:p14="http://schemas.microsoft.com/office/powerpoint/2010/main" val="26441077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2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noFill/>
          <a:ln/>
        </p:spPr>
        <p:txBody>
          <a:bodyPr wrap="none">
            <a:normAutofit/>
          </a:bodyPr>
          <a:lstStyle/>
          <a:p>
            <a:r>
              <a:rPr lang="en-US" dirty="0" smtClean="0"/>
              <a:t>The </a:t>
            </a:r>
            <a:r>
              <a:rPr lang="en-US" dirty="0"/>
              <a:t>Cache Design </a:t>
            </a:r>
            <a:r>
              <a:rPr lang="en-US" dirty="0" smtClean="0"/>
              <a:t>Space</a:t>
            </a:r>
            <a:endParaRPr lang="en-US" dirty="0"/>
          </a:p>
        </p:txBody>
      </p:sp>
      <p:sp>
        <p:nvSpPr>
          <p:cNvPr id="23" name="Date Placeholder 22"/>
          <p:cNvSpPr>
            <a:spLocks noGrp="1"/>
          </p:cNvSpPr>
          <p:nvPr>
            <p:ph type="dt" sz="half" idx="10"/>
          </p:nvPr>
        </p:nvSpPr>
        <p:spPr/>
        <p:txBody>
          <a:bodyPr/>
          <a:lstStyle/>
          <a:p>
            <a:fld id="{6947BB9C-3B16-854C-B6AE-546397041210}" type="datetime1">
              <a:rPr lang="en-US" smtClean="0"/>
              <a:pPr/>
              <a:t>9/28/11</a:t>
            </a:fld>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27</a:t>
            </a:fld>
            <a:endParaRPr lang="en-US"/>
          </a:p>
        </p:txBody>
      </p:sp>
      <p:sp>
        <p:nvSpPr>
          <p:cNvPr id="1654787" name="Rectangle 3"/>
          <p:cNvSpPr>
            <a:spLocks noGrp="1" noChangeArrowheads="1"/>
          </p:cNvSpPr>
          <p:nvPr>
            <p:ph type="body" idx="4294967295"/>
          </p:nvPr>
        </p:nvSpPr>
        <p:spPr>
          <a:xfrm>
            <a:off x="338667" y="1515530"/>
            <a:ext cx="5410200" cy="5254625"/>
          </a:xfrm>
          <a:noFill/>
          <a:ln/>
        </p:spPr>
        <p:txBody>
          <a:bodyPr>
            <a:normAutofit fontScale="85000" lnSpcReduction="20000"/>
          </a:bodyPr>
          <a:lstStyle/>
          <a:p>
            <a:r>
              <a:rPr lang="en-US" dirty="0"/>
              <a:t>Several interacting dimensions</a:t>
            </a:r>
            <a:endParaRPr lang="en-US" dirty="0" smtClean="0"/>
          </a:p>
          <a:p>
            <a:pPr lvl="1"/>
            <a:r>
              <a:rPr lang="en-US" dirty="0"/>
              <a:t>C</a:t>
            </a:r>
            <a:r>
              <a:rPr lang="en-US" dirty="0" smtClean="0"/>
              <a:t>ache </a:t>
            </a:r>
            <a:r>
              <a:rPr lang="en-US" dirty="0"/>
              <a:t>size</a:t>
            </a:r>
            <a:endParaRPr lang="en-US" dirty="0" smtClean="0"/>
          </a:p>
          <a:p>
            <a:pPr lvl="1"/>
            <a:r>
              <a:rPr lang="en-US" dirty="0"/>
              <a:t>B</a:t>
            </a:r>
            <a:r>
              <a:rPr lang="en-US" dirty="0" smtClean="0"/>
              <a:t>lock </a:t>
            </a:r>
            <a:r>
              <a:rPr lang="en-US" dirty="0"/>
              <a:t>size</a:t>
            </a:r>
            <a:endParaRPr lang="en-US" dirty="0" smtClean="0"/>
          </a:p>
          <a:p>
            <a:pPr lvl="1"/>
            <a:r>
              <a:rPr lang="en-US" dirty="0" smtClean="0"/>
              <a:t>Write-through vs. write-back</a:t>
            </a:r>
          </a:p>
          <a:p>
            <a:pPr lvl="1"/>
            <a:r>
              <a:rPr lang="en-US" dirty="0" smtClean="0"/>
              <a:t>Write allocation</a:t>
            </a:r>
          </a:p>
          <a:p>
            <a:pPr lvl="1"/>
            <a:r>
              <a:rPr lang="en-US" dirty="0" smtClean="0"/>
              <a:t>Associativity</a:t>
            </a:r>
          </a:p>
          <a:p>
            <a:pPr lvl="1"/>
            <a:r>
              <a:rPr lang="en-US" dirty="0" smtClean="0"/>
              <a:t>Replacement policy</a:t>
            </a:r>
          </a:p>
          <a:p>
            <a:r>
              <a:rPr lang="en-US" dirty="0" smtClean="0"/>
              <a:t>Optimal </a:t>
            </a:r>
            <a:r>
              <a:rPr lang="en-US" dirty="0"/>
              <a:t>choice is a compromise</a:t>
            </a:r>
            <a:endParaRPr lang="en-US" dirty="0" smtClean="0"/>
          </a:p>
          <a:p>
            <a:pPr lvl="1"/>
            <a:r>
              <a:rPr lang="en-US" dirty="0"/>
              <a:t>D</a:t>
            </a:r>
            <a:r>
              <a:rPr lang="en-US" dirty="0" smtClean="0"/>
              <a:t>epends </a:t>
            </a:r>
            <a:r>
              <a:rPr lang="en-US" dirty="0"/>
              <a:t>on access characteristics</a:t>
            </a:r>
            <a:endParaRPr lang="en-US" dirty="0" smtClean="0"/>
          </a:p>
          <a:p>
            <a:pPr lvl="2"/>
            <a:r>
              <a:rPr lang="en-US" dirty="0"/>
              <a:t>W</a:t>
            </a:r>
            <a:r>
              <a:rPr lang="en-US" dirty="0" smtClean="0"/>
              <a:t>orkload</a:t>
            </a:r>
          </a:p>
          <a:p>
            <a:pPr lvl="2"/>
            <a:r>
              <a:rPr lang="en-US" dirty="0"/>
              <a:t>U</a:t>
            </a:r>
            <a:r>
              <a:rPr lang="en-US" dirty="0" smtClean="0"/>
              <a:t>se </a:t>
            </a:r>
            <a:r>
              <a:rPr lang="en-US" dirty="0"/>
              <a:t>(I-cache, D-</a:t>
            </a:r>
            <a:r>
              <a:rPr lang="en-US" dirty="0" smtClean="0"/>
              <a:t>cache)</a:t>
            </a:r>
          </a:p>
          <a:p>
            <a:pPr lvl="1"/>
            <a:r>
              <a:rPr lang="en-US" dirty="0"/>
              <a:t>D</a:t>
            </a:r>
            <a:r>
              <a:rPr lang="en-US" dirty="0" smtClean="0"/>
              <a:t>epends </a:t>
            </a:r>
            <a:r>
              <a:rPr lang="en-US" dirty="0"/>
              <a:t>on technology / cost</a:t>
            </a:r>
          </a:p>
          <a:p>
            <a:r>
              <a:rPr lang="en-US" dirty="0"/>
              <a:t>Simplicity often wins</a:t>
            </a:r>
          </a:p>
        </p:txBody>
      </p:sp>
      <p:sp>
        <p:nvSpPr>
          <p:cNvPr id="1654788" name="Line 4"/>
          <p:cNvSpPr>
            <a:spLocks noChangeShapeType="1"/>
          </p:cNvSpPr>
          <p:nvPr/>
        </p:nvSpPr>
        <p:spPr bwMode="auto">
          <a:xfrm flipV="1">
            <a:off x="6477000" y="1813976"/>
            <a:ext cx="0" cy="1308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89" name="Line 5"/>
          <p:cNvSpPr>
            <a:spLocks noChangeShapeType="1"/>
          </p:cNvSpPr>
          <p:nvPr/>
        </p:nvSpPr>
        <p:spPr bwMode="auto">
          <a:xfrm flipV="1">
            <a:off x="6483350" y="2575976"/>
            <a:ext cx="1282700" cy="546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90" name="Line 6"/>
          <p:cNvSpPr>
            <a:spLocks noChangeShapeType="1"/>
          </p:cNvSpPr>
          <p:nvPr/>
        </p:nvSpPr>
        <p:spPr bwMode="auto">
          <a:xfrm>
            <a:off x="6483350" y="3122076"/>
            <a:ext cx="749300" cy="5207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91" name="Rectangle 7"/>
          <p:cNvSpPr>
            <a:spLocks noChangeArrowheads="1"/>
          </p:cNvSpPr>
          <p:nvPr/>
        </p:nvSpPr>
        <p:spPr bwMode="auto">
          <a:xfrm>
            <a:off x="7300913" y="2201326"/>
            <a:ext cx="1382391" cy="335989"/>
          </a:xfrm>
          <a:prstGeom prst="rect">
            <a:avLst/>
          </a:prstGeom>
          <a:noFill/>
          <a:ln w="12700">
            <a:noFill/>
            <a:miter lim="800000"/>
            <a:headEnd/>
            <a:tailEnd/>
          </a:ln>
          <a:effectLst/>
        </p:spPr>
        <p:txBody>
          <a:bodyPr wrap="none" lIns="90488" tIns="44450" rIns="90488" bIns="44450">
            <a:spAutoFit/>
          </a:bodyPr>
          <a:lstStyle/>
          <a:p>
            <a:r>
              <a:rPr lang="en-US" sz="1600" b="1" dirty="0" smtClean="0">
                <a:solidFill>
                  <a:schemeClr val="tx1"/>
                </a:solidFill>
              </a:rPr>
              <a:t>(Associativity)</a:t>
            </a:r>
            <a:endParaRPr lang="en-US" sz="1600" b="1" dirty="0">
              <a:solidFill>
                <a:schemeClr val="tx1"/>
              </a:solidFill>
            </a:endParaRPr>
          </a:p>
        </p:txBody>
      </p:sp>
      <p:sp>
        <p:nvSpPr>
          <p:cNvPr id="1654792" name="Rectangle 8"/>
          <p:cNvSpPr>
            <a:spLocks noChangeArrowheads="1"/>
          </p:cNvSpPr>
          <p:nvPr/>
        </p:nvSpPr>
        <p:spPr bwMode="auto">
          <a:xfrm>
            <a:off x="6005513" y="1439326"/>
            <a:ext cx="125253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Cache Size</a:t>
            </a:r>
          </a:p>
        </p:txBody>
      </p:sp>
      <p:sp>
        <p:nvSpPr>
          <p:cNvPr id="1654793" name="Rectangle 9"/>
          <p:cNvSpPr>
            <a:spLocks noChangeArrowheads="1"/>
          </p:cNvSpPr>
          <p:nvPr/>
        </p:nvSpPr>
        <p:spPr bwMode="auto">
          <a:xfrm>
            <a:off x="6919913" y="3649126"/>
            <a:ext cx="1196975"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Block Size</a:t>
            </a:r>
          </a:p>
        </p:txBody>
      </p:sp>
      <p:sp>
        <p:nvSpPr>
          <p:cNvPr id="1654794" name="Line 10"/>
          <p:cNvSpPr>
            <a:spLocks noChangeShapeType="1"/>
          </p:cNvSpPr>
          <p:nvPr/>
        </p:nvSpPr>
        <p:spPr bwMode="auto">
          <a:xfrm flipV="1">
            <a:off x="6336239" y="4647138"/>
            <a:ext cx="0" cy="1155700"/>
          </a:xfrm>
          <a:prstGeom prst="line">
            <a:avLst/>
          </a:prstGeom>
          <a:noFill/>
          <a:ln w="12700">
            <a:solidFill>
              <a:schemeClr val="tx1"/>
            </a:solidFill>
            <a:round/>
            <a:headEnd/>
            <a:tailEnd/>
          </a:ln>
          <a:effectLst/>
        </p:spPr>
        <p:txBody>
          <a:bodyPr wrap="none" anchor="ctr"/>
          <a:lstStyle/>
          <a:p>
            <a:endParaRPr lang="en-US"/>
          </a:p>
        </p:txBody>
      </p:sp>
      <p:sp>
        <p:nvSpPr>
          <p:cNvPr id="1654795" name="Rectangle 11"/>
          <p:cNvSpPr>
            <a:spLocks noChangeArrowheads="1"/>
          </p:cNvSpPr>
          <p:nvPr/>
        </p:nvSpPr>
        <p:spPr bwMode="auto">
          <a:xfrm>
            <a:off x="5788552" y="4653488"/>
            <a:ext cx="563562"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Bad</a:t>
            </a:r>
          </a:p>
        </p:txBody>
      </p:sp>
      <p:sp>
        <p:nvSpPr>
          <p:cNvPr id="1654796" name="Rectangle 12"/>
          <p:cNvSpPr>
            <a:spLocks noChangeArrowheads="1"/>
          </p:cNvSpPr>
          <p:nvPr/>
        </p:nvSpPr>
        <p:spPr bwMode="auto">
          <a:xfrm>
            <a:off x="5636152" y="5491688"/>
            <a:ext cx="71120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Good</a:t>
            </a:r>
          </a:p>
        </p:txBody>
      </p:sp>
      <p:sp>
        <p:nvSpPr>
          <p:cNvPr id="1654797" name="Line 13"/>
          <p:cNvSpPr>
            <a:spLocks noChangeShapeType="1"/>
          </p:cNvSpPr>
          <p:nvPr/>
        </p:nvSpPr>
        <p:spPr bwMode="auto">
          <a:xfrm>
            <a:off x="6342589" y="5796488"/>
            <a:ext cx="1816100" cy="0"/>
          </a:xfrm>
          <a:prstGeom prst="line">
            <a:avLst/>
          </a:prstGeom>
          <a:noFill/>
          <a:ln w="12700">
            <a:solidFill>
              <a:schemeClr val="tx1"/>
            </a:solidFill>
            <a:round/>
            <a:headEnd/>
            <a:tailEnd/>
          </a:ln>
          <a:effectLst/>
        </p:spPr>
        <p:txBody>
          <a:bodyPr wrap="none" anchor="ctr"/>
          <a:lstStyle/>
          <a:p>
            <a:endParaRPr lang="en-US"/>
          </a:p>
        </p:txBody>
      </p:sp>
      <p:sp>
        <p:nvSpPr>
          <p:cNvPr id="1654798" name="Rectangle 14"/>
          <p:cNvSpPr>
            <a:spLocks noChangeArrowheads="1"/>
          </p:cNvSpPr>
          <p:nvPr/>
        </p:nvSpPr>
        <p:spPr bwMode="auto">
          <a:xfrm>
            <a:off x="6321952" y="5872688"/>
            <a:ext cx="64293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Less</a:t>
            </a:r>
          </a:p>
        </p:txBody>
      </p:sp>
      <p:sp>
        <p:nvSpPr>
          <p:cNvPr id="1654799" name="Rectangle 15"/>
          <p:cNvSpPr>
            <a:spLocks noChangeArrowheads="1"/>
          </p:cNvSpPr>
          <p:nvPr/>
        </p:nvSpPr>
        <p:spPr bwMode="auto">
          <a:xfrm>
            <a:off x="7922152" y="5872688"/>
            <a:ext cx="66675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More</a:t>
            </a:r>
          </a:p>
        </p:txBody>
      </p:sp>
      <p:sp>
        <p:nvSpPr>
          <p:cNvPr id="1654800" name="Arc 16"/>
          <p:cNvSpPr>
            <a:spLocks/>
          </p:cNvSpPr>
          <p:nvPr/>
        </p:nvSpPr>
        <p:spPr bwMode="auto">
          <a:xfrm>
            <a:off x="6496577" y="4729688"/>
            <a:ext cx="1593850" cy="9842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1654801" name="Arc 17"/>
          <p:cNvSpPr>
            <a:spLocks/>
          </p:cNvSpPr>
          <p:nvPr/>
        </p:nvSpPr>
        <p:spPr bwMode="auto">
          <a:xfrm>
            <a:off x="6641039" y="4805888"/>
            <a:ext cx="1365250" cy="9080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1654802" name="Rectangle 18"/>
          <p:cNvSpPr>
            <a:spLocks noChangeArrowheads="1"/>
          </p:cNvSpPr>
          <p:nvPr/>
        </p:nvSpPr>
        <p:spPr bwMode="auto">
          <a:xfrm>
            <a:off x="6321952" y="5439301"/>
            <a:ext cx="900112" cy="301625"/>
          </a:xfrm>
          <a:prstGeom prst="rect">
            <a:avLst/>
          </a:prstGeom>
          <a:noFill/>
          <a:ln w="12700">
            <a:noFill/>
            <a:miter lim="800000"/>
            <a:headEnd/>
            <a:tailEnd/>
          </a:ln>
          <a:effectLst/>
        </p:spPr>
        <p:txBody>
          <a:bodyPr wrap="none" lIns="90488" tIns="44450" rIns="90488" bIns="44450">
            <a:spAutoFit/>
          </a:bodyPr>
          <a:lstStyle/>
          <a:p>
            <a:r>
              <a:rPr lang="en-US" sz="1400" b="1">
                <a:solidFill>
                  <a:schemeClr val="tx1"/>
                </a:solidFill>
              </a:rPr>
              <a:t>Factor A</a:t>
            </a:r>
          </a:p>
        </p:txBody>
      </p:sp>
      <p:sp>
        <p:nvSpPr>
          <p:cNvPr id="1654803" name="Rectangle 19"/>
          <p:cNvSpPr>
            <a:spLocks noChangeArrowheads="1"/>
          </p:cNvSpPr>
          <p:nvPr/>
        </p:nvSpPr>
        <p:spPr bwMode="auto">
          <a:xfrm>
            <a:off x="7769752" y="5439301"/>
            <a:ext cx="900112" cy="301625"/>
          </a:xfrm>
          <a:prstGeom prst="rect">
            <a:avLst/>
          </a:prstGeom>
          <a:noFill/>
          <a:ln w="12700">
            <a:noFill/>
            <a:miter lim="800000"/>
            <a:headEnd/>
            <a:tailEnd/>
          </a:ln>
          <a:effectLst/>
        </p:spPr>
        <p:txBody>
          <a:bodyPr wrap="none" lIns="90488" tIns="44450" rIns="90488" bIns="44450">
            <a:spAutoFit/>
          </a:bodyPr>
          <a:lstStyle/>
          <a:p>
            <a:r>
              <a:rPr lang="en-US" sz="1400" b="1">
                <a:solidFill>
                  <a:schemeClr val="tx1"/>
                </a:solidFill>
              </a:rPr>
              <a:t>Factor B</a:t>
            </a:r>
          </a:p>
        </p:txBody>
      </p:sp>
      <p:grpSp>
        <p:nvGrpSpPr>
          <p:cNvPr id="2" name="Group 20"/>
          <p:cNvGrpSpPr>
            <a:grpSpLocks/>
          </p:cNvGrpSpPr>
          <p:nvPr/>
        </p:nvGrpSpPr>
        <p:grpSpPr bwMode="auto">
          <a:xfrm>
            <a:off x="6579127" y="4653488"/>
            <a:ext cx="1420812" cy="749300"/>
            <a:chOff x="3945" y="2736"/>
            <a:chExt cx="895" cy="472"/>
          </a:xfrm>
        </p:grpSpPr>
        <p:sp>
          <p:nvSpPr>
            <p:cNvPr id="1654805" name="Arc 21"/>
            <p:cNvSpPr>
              <a:spLocks/>
            </p:cNvSpPr>
            <p:nvPr/>
          </p:nvSpPr>
          <p:spPr bwMode="auto">
            <a:xfrm>
              <a:off x="3945" y="2736"/>
              <a:ext cx="448" cy="4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a:effectLst/>
          </p:spPr>
          <p:txBody>
            <a:bodyPr wrap="none" anchor="ctr"/>
            <a:lstStyle/>
            <a:p>
              <a:endParaRPr lang="en-US"/>
            </a:p>
          </p:txBody>
        </p:sp>
        <p:sp>
          <p:nvSpPr>
            <p:cNvPr id="1654806" name="Arc 22"/>
            <p:cNvSpPr>
              <a:spLocks/>
            </p:cNvSpPr>
            <p:nvPr/>
          </p:nvSpPr>
          <p:spPr bwMode="auto">
            <a:xfrm>
              <a:off x="4392" y="2736"/>
              <a:ext cx="448" cy="47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1963466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CB55A1B-3AA4-314C-98E4-DDF51653A2C4}"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pic>
        <p:nvPicPr>
          <p:cNvPr id="95236" name="Picture 4" descr="f05-39-P374493"/>
          <p:cNvPicPr>
            <a:picLocks noChangeAspect="1" noChangeArrowheads="1"/>
          </p:cNvPicPr>
          <p:nvPr/>
        </p:nvPicPr>
        <p:blipFill>
          <a:blip r:embed="rId3"/>
          <a:srcRect/>
          <a:stretch>
            <a:fillRect/>
          </a:stretch>
        </p:blipFill>
        <p:spPr bwMode="auto">
          <a:xfrm>
            <a:off x="776817" y="333375"/>
            <a:ext cx="7614195" cy="5999692"/>
          </a:xfrm>
          <a:prstGeom prst="rect">
            <a:avLst/>
          </a:prstGeom>
          <a:noFill/>
          <a:ln w="9525">
            <a:noFill/>
            <a:miter lim="800000"/>
            <a:headEnd/>
            <a:tailEnd/>
          </a:ln>
        </p:spPr>
      </p:pic>
      <p:sp>
        <p:nvSpPr>
          <p:cNvPr id="8" name="Rectangle 7"/>
          <p:cNvSpPr/>
          <p:nvPr/>
        </p:nvSpPr>
        <p:spPr>
          <a:xfrm>
            <a:off x="762000" y="728133"/>
            <a:ext cx="7620000" cy="1998134"/>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9077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02477 L 0 0.26667 " pathEditMode="relative" rAng="0" ptsTypes="AA">
                                      <p:cBhvr>
                                        <p:cTn id="6" dur="2000" fill="hold"/>
                                        <p:tgtEl>
                                          <p:spTgt spid="8"/>
                                        </p:tgtEl>
                                        <p:attrNameLst>
                                          <p:attrName>ppt_x</p:attrName>
                                          <p:attrName>ppt_y</p:attrName>
                                        </p:attrNameLst>
                                      </p:cBhvr>
                                      <p:rCtr x="0" y="14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26666 L 0 0.52592 " pathEditMode="relative" ptsTypes="AA">
                                      <p:cBhvr>
                                        <p:cTn id="1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6"/>
          <p:cNvSpPr>
            <a:spLocks noGrp="1"/>
          </p:cNvSpPr>
          <p:nvPr>
            <p:ph type="title"/>
          </p:nvPr>
        </p:nvSpPr>
        <p:spPr/>
        <p:txBody>
          <a:bodyPr/>
          <a:lstStyle/>
          <a:p>
            <a:pPr eaLnBrk="1" hangingPunct="1"/>
            <a:r>
              <a:rPr lang="en-US" smtClean="0"/>
              <a:t>Summary</a:t>
            </a:r>
          </a:p>
        </p:txBody>
      </p:sp>
      <p:sp>
        <p:nvSpPr>
          <p:cNvPr id="57347" name="Content Placeholder 7"/>
          <p:cNvSpPr>
            <a:spLocks noGrp="1"/>
          </p:cNvSpPr>
          <p:nvPr>
            <p:ph idx="1"/>
          </p:nvPr>
        </p:nvSpPr>
        <p:spPr>
          <a:xfrm>
            <a:off x="457200" y="1270000"/>
            <a:ext cx="8229600" cy="4525963"/>
          </a:xfrm>
        </p:spPr>
        <p:txBody>
          <a:bodyPr>
            <a:noAutofit/>
          </a:bodyPr>
          <a:lstStyle/>
          <a:p>
            <a:r>
              <a:rPr lang="en-US" sz="2400" dirty="0"/>
              <a:t>AMAT to measure cache performance</a:t>
            </a:r>
          </a:p>
          <a:p>
            <a:r>
              <a:rPr lang="en-US" sz="2400" dirty="0"/>
              <a:t>Cache can have major impact on </a:t>
            </a:r>
            <a:r>
              <a:rPr lang="en-US" sz="2400" dirty="0" smtClean="0"/>
              <a:t>CPI</a:t>
            </a:r>
          </a:p>
          <a:p>
            <a:pPr>
              <a:defRPr/>
            </a:pPr>
            <a:r>
              <a:rPr lang="en-US" sz="2400" dirty="0" smtClean="0"/>
              <a:t>Multi-level caches - Reduce Cache Miss Penalty</a:t>
            </a:r>
          </a:p>
          <a:p>
            <a:pPr lvl="1">
              <a:buFont typeface="Lucida Grande"/>
              <a:buChar char="−"/>
              <a:defRPr/>
            </a:pPr>
            <a:r>
              <a:rPr lang="en-US" sz="2400" dirty="0" smtClean="0"/>
              <a:t>Optimize first level to be fast!</a:t>
            </a:r>
          </a:p>
          <a:p>
            <a:pPr lvl="1">
              <a:buFont typeface="Lucida Grande"/>
              <a:buChar char="−"/>
              <a:defRPr/>
            </a:pPr>
            <a:r>
              <a:rPr lang="en-US" sz="2400" dirty="0" smtClean="0"/>
              <a:t>Optimize 2</a:t>
            </a:r>
            <a:r>
              <a:rPr lang="en-US" sz="2400" baseline="30000" dirty="0" smtClean="0"/>
              <a:t>nd</a:t>
            </a:r>
            <a:r>
              <a:rPr lang="en-US" sz="2400" dirty="0" smtClean="0"/>
              <a:t> and 3</a:t>
            </a:r>
            <a:r>
              <a:rPr lang="en-US" sz="2400" baseline="30000" dirty="0" smtClean="0"/>
              <a:t>rd</a:t>
            </a:r>
            <a:r>
              <a:rPr lang="en-US" sz="2400" dirty="0" smtClean="0"/>
              <a:t> levels to minimize the memory access penalty</a:t>
            </a:r>
          </a:p>
          <a:p>
            <a:pPr eaLnBrk="1" hangingPunct="1">
              <a:defRPr/>
            </a:pPr>
            <a:r>
              <a:rPr lang="en-US" sz="2400" dirty="0" smtClean="0"/>
              <a:t>Set-</a:t>
            </a:r>
            <a:r>
              <a:rPr lang="en-US" sz="2400" dirty="0" err="1" smtClean="0"/>
              <a:t>associativity</a:t>
            </a:r>
            <a:r>
              <a:rPr lang="en-US" sz="2400" dirty="0" smtClean="0"/>
              <a:t> - Reduce Cache Miss Rate</a:t>
            </a:r>
          </a:p>
          <a:p>
            <a:pPr lvl="1" eaLnBrk="1" hangingPunct="1">
              <a:defRPr/>
            </a:pPr>
            <a:r>
              <a:rPr lang="en-US" sz="2400" dirty="0" smtClean="0"/>
              <a:t>Memory block maps into more than 1 cache block</a:t>
            </a:r>
          </a:p>
          <a:p>
            <a:pPr lvl="1" eaLnBrk="1" hangingPunct="1">
              <a:defRPr/>
            </a:pPr>
            <a:r>
              <a:rPr lang="en-US" sz="2400" dirty="0" smtClean="0"/>
              <a:t>N-way: n possible places in cache to hold a memory block</a:t>
            </a:r>
          </a:p>
          <a:p>
            <a:pPr>
              <a:defRPr/>
            </a:pPr>
            <a:r>
              <a:rPr lang="en-US" sz="2400" dirty="0" smtClean="0"/>
              <a:t>Lots and lots of cache parameters!</a:t>
            </a:r>
          </a:p>
          <a:p>
            <a:pPr lvl="1">
              <a:defRPr/>
            </a:pPr>
            <a:r>
              <a:rPr lang="en-US" sz="2000" dirty="0" smtClean="0"/>
              <a:t>Write-back vs. write through, write allocation, block size, cache size, </a:t>
            </a:r>
            <a:r>
              <a:rPr lang="en-US" sz="2000" dirty="0" err="1" smtClean="0"/>
              <a:t>associativity</a:t>
            </a:r>
            <a:r>
              <a:rPr lang="en-US" sz="2000" dirty="0" smtClean="0"/>
              <a:t>, etc.</a:t>
            </a:r>
          </a:p>
        </p:txBody>
      </p:sp>
      <p:sp>
        <p:nvSpPr>
          <p:cNvPr id="8" name="Slide Number Placeholder 7"/>
          <p:cNvSpPr>
            <a:spLocks noGrp="1"/>
          </p:cNvSpPr>
          <p:nvPr>
            <p:ph type="sldNum" sz="quarter" idx="12"/>
          </p:nvPr>
        </p:nvSpPr>
        <p:spPr/>
        <p:txBody>
          <a:bodyPr/>
          <a:lstStyle/>
          <a:p>
            <a:fld id="{3CC63E4C-4642-794D-A2FD-70F6B81535F5}" type="slidenum">
              <a:rPr lang="en-US" smtClean="0"/>
              <a:pPr/>
              <a:t>29</a:t>
            </a:fld>
            <a:endParaRPr lang="en-US" dirty="0"/>
          </a:p>
        </p:txBody>
      </p:sp>
    </p:spTree>
    <p:extLst>
      <p:ext uri="{BB962C8B-B14F-4D97-AF65-F5344CB8AC3E}">
        <p14:creationId xmlns:p14="http://schemas.microsoft.com/office/powerpoint/2010/main" val="20174337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Review – Direct Mapped Caches</a:t>
            </a:r>
          </a:p>
          <a:p>
            <a:r>
              <a:rPr lang="en-US" dirty="0" smtClean="0"/>
              <a:t>Measuring Performance</a:t>
            </a:r>
          </a:p>
          <a:p>
            <a:r>
              <a:rPr lang="en-US" dirty="0" smtClean="0"/>
              <a:t>Multi-Level Caches</a:t>
            </a:r>
          </a:p>
          <a:p>
            <a:r>
              <a:rPr lang="en-US" dirty="0" smtClean="0"/>
              <a:t>Associative Caches</a:t>
            </a:r>
          </a:p>
          <a:p>
            <a:r>
              <a:rPr lang="en-US" dirty="0" smtClean="0"/>
              <a:t>Cache Wrap Up</a:t>
            </a:r>
          </a:p>
          <a:p>
            <a:endParaRPr lang="en-US" dirty="0" smtClean="0"/>
          </a:p>
        </p:txBody>
      </p:sp>
      <p:sp>
        <p:nvSpPr>
          <p:cNvPr id="7" name="Date Placeholder 6"/>
          <p:cNvSpPr>
            <a:spLocks noGrp="1"/>
          </p:cNvSpPr>
          <p:nvPr>
            <p:ph type="dt" sz="half" idx="10"/>
          </p:nvPr>
        </p:nvSpPr>
        <p:spPr/>
        <p:txBody>
          <a:bodyPr/>
          <a:lstStyle/>
          <a:p>
            <a:fld id="{11A804F7-3448-EB4C-BD85-A7BA11CD4C95}" type="datetime1">
              <a:rPr lang="en-US" smtClean="0"/>
              <a:t>9/28/11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54863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7" name="Rectangle 3"/>
          <p:cNvSpPr>
            <a:spLocks noGrp="1" noChangeArrowheads="1"/>
          </p:cNvSpPr>
          <p:nvPr>
            <p:ph type="title"/>
          </p:nvPr>
        </p:nvSpPr>
        <p:spPr>
          <a:xfrm>
            <a:off x="457200" y="20638"/>
            <a:ext cx="8229600" cy="1143000"/>
          </a:xfrm>
          <a:noFill/>
          <a:ln/>
        </p:spPr>
        <p:txBody>
          <a:bodyPr lIns="90488" tIns="44450" rIns="90488" bIns="44450" anchor="ctr">
            <a:normAutofit fontScale="90000"/>
          </a:bodyPr>
          <a:lstStyle/>
          <a:p>
            <a:r>
              <a:rPr lang="en-US" dirty="0" smtClean="0"/>
              <a:t>Review: Multiword </a:t>
            </a:r>
            <a:r>
              <a:rPr lang="en-US" dirty="0"/>
              <a:t>Block Direct Mapped Cache</a:t>
            </a:r>
          </a:p>
        </p:txBody>
      </p:sp>
      <p:sp>
        <p:nvSpPr>
          <p:cNvPr id="1619035" name="Rectangle 91"/>
          <p:cNvSpPr>
            <a:spLocks noGrp="1" noChangeArrowheads="1"/>
          </p:cNvSpPr>
          <p:nvPr>
            <p:ph type="body" idx="1"/>
          </p:nvPr>
        </p:nvSpPr>
        <p:spPr>
          <a:xfrm>
            <a:off x="457200" y="1219191"/>
            <a:ext cx="8077200" cy="533400"/>
          </a:xfrm>
          <a:noFill/>
          <a:ln/>
        </p:spPr>
        <p:txBody>
          <a:bodyPr lIns="90488" tIns="44450" rIns="90488" bIns="44450">
            <a:normAutofit fontScale="62500" lnSpcReduction="20000"/>
          </a:bodyPr>
          <a:lstStyle/>
          <a:p>
            <a:pPr marL="0" indent="0">
              <a:lnSpc>
                <a:spcPct val="80000"/>
              </a:lnSpc>
              <a:buNone/>
            </a:pPr>
            <a:r>
              <a:rPr lang="en-US" dirty="0"/>
              <a:t>Four  words/block, cache size = 1K </a:t>
            </a:r>
            <a:r>
              <a:rPr lang="en-US" dirty="0" smtClean="0"/>
              <a:t>words (256 blocks) (4KB Total data)</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grpSp>
        <p:nvGrpSpPr>
          <p:cNvPr id="2" name="Group 4"/>
          <p:cNvGrpSpPr>
            <a:grpSpLocks/>
          </p:cNvGrpSpPr>
          <p:nvPr/>
        </p:nvGrpSpPr>
        <p:grpSpPr bwMode="auto">
          <a:xfrm>
            <a:off x="914400" y="1998130"/>
            <a:ext cx="3760788" cy="1828800"/>
            <a:chOff x="576" y="1248"/>
            <a:chExt cx="2369" cy="1152"/>
          </a:xfrm>
        </p:grpSpPr>
        <p:grpSp>
          <p:nvGrpSpPr>
            <p:cNvPr id="3" name="Group 5"/>
            <p:cNvGrpSpPr>
              <a:grpSpLocks/>
            </p:cNvGrpSpPr>
            <p:nvPr/>
          </p:nvGrpSpPr>
          <p:grpSpPr bwMode="auto">
            <a:xfrm>
              <a:off x="576" y="1248"/>
              <a:ext cx="2369" cy="1152"/>
              <a:chOff x="576" y="1248"/>
              <a:chExt cx="2369" cy="1152"/>
            </a:xfrm>
          </p:grpSpPr>
          <p:sp>
            <p:nvSpPr>
              <p:cNvPr id="1618950" name="Line 6"/>
              <p:cNvSpPr>
                <a:spLocks noChangeShapeType="1"/>
              </p:cNvSpPr>
              <p:nvPr/>
            </p:nvSpPr>
            <p:spPr bwMode="auto">
              <a:xfrm>
                <a:off x="2640" y="1344"/>
                <a:ext cx="148" cy="57"/>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2757" y="1296"/>
                <a:ext cx="188" cy="213"/>
              </a:xfrm>
              <a:prstGeom prst="rect">
                <a:avLst/>
              </a:prstGeom>
              <a:noFill/>
              <a:ln w="12700">
                <a:noFill/>
                <a:miter lim="800000"/>
                <a:headEnd/>
                <a:tailEnd/>
              </a:ln>
              <a:effectLst/>
            </p:spPr>
            <p:txBody>
              <a:bodyPr wrap="none">
                <a:spAutoFit/>
              </a:bodyPr>
              <a:lstStyle/>
              <a:p>
                <a:r>
                  <a:rPr lang="en-US" sz="1600" dirty="0">
                    <a:solidFill>
                      <a:schemeClr val="tx1"/>
                    </a:solidFill>
                  </a:rPr>
                  <a:t>8</a:t>
                </a:r>
              </a:p>
            </p:txBody>
          </p:sp>
          <p:sp>
            <p:nvSpPr>
              <p:cNvPr id="1618952" name="Text Box 8"/>
              <p:cNvSpPr txBox="1">
                <a:spLocks noChangeArrowheads="1"/>
              </p:cNvSpPr>
              <p:nvPr/>
            </p:nvSpPr>
            <p:spPr bwMode="auto">
              <a:xfrm>
                <a:off x="2208" y="1423"/>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sp>
            <p:nvSpPr>
              <p:cNvPr id="1618953" name="Line 9"/>
              <p:cNvSpPr>
                <a:spLocks noChangeShapeType="1"/>
              </p:cNvSpPr>
              <p:nvPr/>
            </p:nvSpPr>
            <p:spPr bwMode="auto">
              <a:xfrm>
                <a:off x="2736" y="1248"/>
                <a:ext cx="0" cy="384"/>
              </a:xfrm>
              <a:prstGeom prst="line">
                <a:avLst/>
              </a:prstGeom>
              <a:noFill/>
              <a:ln w="28575">
                <a:solidFill>
                  <a:schemeClr val="tx1"/>
                </a:solidFill>
                <a:round/>
                <a:headEnd/>
                <a:tailEnd/>
              </a:ln>
              <a:effectLst/>
            </p:spPr>
            <p:txBody>
              <a:bodyPr/>
              <a:lstStyle/>
              <a:p>
                <a:endParaRPr lang="en-US"/>
              </a:p>
            </p:txBody>
          </p:sp>
          <p:sp>
            <p:nvSpPr>
              <p:cNvPr id="1618954" name="Line 10"/>
              <p:cNvSpPr>
                <a:spLocks noChangeShapeType="1"/>
              </p:cNvSpPr>
              <p:nvPr/>
            </p:nvSpPr>
            <p:spPr bwMode="auto">
              <a:xfrm>
                <a:off x="576" y="1632"/>
                <a:ext cx="2160"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576" y="1632"/>
                <a:ext cx="0" cy="768"/>
              </a:xfrm>
              <a:prstGeom prst="line">
                <a:avLst/>
              </a:prstGeom>
              <a:noFill/>
              <a:ln w="28575">
                <a:solidFill>
                  <a:schemeClr val="tx1"/>
                </a:solidFill>
                <a:round/>
                <a:headEnd/>
                <a:tailEnd/>
              </a:ln>
              <a:effectLst/>
            </p:spPr>
            <p:txBody>
              <a:bodyPr/>
              <a:lstStyle/>
              <a:p>
                <a:endParaRPr lang="en-US"/>
              </a:p>
            </p:txBody>
          </p:sp>
        </p:grpSp>
        <p:sp>
          <p:nvSpPr>
            <p:cNvPr id="1618956"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4" name="Group 13"/>
          <p:cNvGrpSpPr>
            <a:grpSpLocks/>
          </p:cNvGrpSpPr>
          <p:nvPr/>
        </p:nvGrpSpPr>
        <p:grpSpPr bwMode="auto">
          <a:xfrm>
            <a:off x="914400" y="2683930"/>
            <a:ext cx="7391400" cy="2211388"/>
            <a:chOff x="576" y="1680"/>
            <a:chExt cx="4656" cy="1393"/>
          </a:xfrm>
        </p:grpSpPr>
        <p:sp>
          <p:nvSpPr>
            <p:cNvPr id="1618958" name="Freeform 14"/>
            <p:cNvSpPr>
              <a:spLocks/>
            </p:cNvSpPr>
            <p:nvPr/>
          </p:nvSpPr>
          <p:spPr bwMode="auto">
            <a:xfrm>
              <a:off x="960" y="2352"/>
              <a:ext cx="4260"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960" y="2352"/>
              <a:ext cx="4272"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960" y="2011"/>
              <a:ext cx="426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960" y="2121"/>
              <a:ext cx="426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960" y="2230"/>
              <a:ext cx="426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960" y="2559"/>
              <a:ext cx="426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960" y="2669"/>
              <a:ext cx="426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960" y="2779"/>
              <a:ext cx="426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960" y="2889"/>
              <a:ext cx="426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3216" y="1680"/>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18968" name="Text Box 24"/>
            <p:cNvSpPr txBox="1">
              <a:spLocks noChangeArrowheads="1"/>
            </p:cNvSpPr>
            <p:nvPr/>
          </p:nvSpPr>
          <p:spPr bwMode="auto">
            <a:xfrm>
              <a:off x="576" y="1728"/>
              <a:ext cx="389" cy="192"/>
            </a:xfrm>
            <a:prstGeom prst="rect">
              <a:avLst/>
            </a:prstGeom>
            <a:noFill/>
            <a:ln w="12700">
              <a:noFill/>
              <a:miter lim="800000"/>
              <a:headEnd/>
              <a:tailEnd/>
            </a:ln>
            <a:effectLst/>
          </p:spPr>
          <p:txBody>
            <a:bodyPr wrap="none">
              <a:spAutoFit/>
            </a:bodyPr>
            <a:lstStyle/>
            <a:p>
              <a:r>
                <a:rPr lang="en-US" sz="1400">
                  <a:solidFill>
                    <a:schemeClr val="tx1"/>
                  </a:solidFill>
                </a:rPr>
                <a:t>Index</a:t>
              </a:r>
            </a:p>
          </p:txBody>
        </p:sp>
        <p:sp>
          <p:nvSpPr>
            <p:cNvPr id="1618969" name="Text Box 25"/>
            <p:cNvSpPr txBox="1">
              <a:spLocks noChangeArrowheads="1"/>
            </p:cNvSpPr>
            <p:nvPr/>
          </p:nvSpPr>
          <p:spPr bwMode="auto">
            <a:xfrm>
              <a:off x="1200" y="1728"/>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18970" name="Text Box 26"/>
            <p:cNvSpPr txBox="1">
              <a:spLocks noChangeArrowheads="1"/>
            </p:cNvSpPr>
            <p:nvPr/>
          </p:nvSpPr>
          <p:spPr bwMode="auto">
            <a:xfrm>
              <a:off x="864" y="1728"/>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18971" name="Text Box 27"/>
            <p:cNvSpPr txBox="1">
              <a:spLocks noChangeArrowheads="1"/>
            </p:cNvSpPr>
            <p:nvPr/>
          </p:nvSpPr>
          <p:spPr bwMode="auto">
            <a:xfrm>
              <a:off x="677" y="1872"/>
              <a:ext cx="275"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253</a:t>
              </a:r>
            </a:p>
            <a:p>
              <a:pPr algn="r">
                <a:lnSpc>
                  <a:spcPct val="110000"/>
                </a:lnSpc>
              </a:pPr>
              <a:r>
                <a:rPr lang="en-US" sz="1200">
                  <a:solidFill>
                    <a:schemeClr val="tx1"/>
                  </a:solidFill>
                </a:rPr>
                <a:t>254</a:t>
              </a:r>
            </a:p>
            <a:p>
              <a:pPr algn="r">
                <a:lnSpc>
                  <a:spcPct val="110000"/>
                </a:lnSpc>
              </a:pPr>
              <a:r>
                <a:rPr lang="en-US" sz="1200">
                  <a:solidFill>
                    <a:schemeClr val="tx1"/>
                  </a:solidFill>
                </a:rPr>
                <a:t>255</a:t>
              </a:r>
            </a:p>
          </p:txBody>
        </p:sp>
        <p:sp>
          <p:nvSpPr>
            <p:cNvPr id="1618972" name="Rectangle 28"/>
            <p:cNvSpPr>
              <a:spLocks noChangeArrowheads="1"/>
            </p:cNvSpPr>
            <p:nvPr/>
          </p:nvSpPr>
          <p:spPr bwMode="auto">
            <a:xfrm>
              <a:off x="960" y="1920"/>
              <a:ext cx="4272" cy="1104"/>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3408" y="1920"/>
              <a:ext cx="1" cy="110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4320" y="1920"/>
              <a:ext cx="1" cy="110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2496" y="1920"/>
              <a:ext cx="1" cy="110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1584" y="1920"/>
              <a:ext cx="0" cy="1104"/>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1056" y="1920"/>
              <a:ext cx="1" cy="110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13" name="Group 12"/>
          <p:cNvGrpSpPr/>
          <p:nvPr/>
        </p:nvGrpSpPr>
        <p:grpSpPr>
          <a:xfrm>
            <a:off x="2590800" y="1388530"/>
            <a:ext cx="3505200" cy="633413"/>
            <a:chOff x="2590800" y="1388530"/>
            <a:chExt cx="3505200" cy="633413"/>
          </a:xfrm>
        </p:grpSpPr>
        <p:sp>
          <p:nvSpPr>
            <p:cNvPr id="1618980" name="Line 36"/>
            <p:cNvSpPr>
              <a:spLocks noChangeShapeType="1"/>
            </p:cNvSpPr>
            <p:nvPr/>
          </p:nvSpPr>
          <p:spPr bwMode="auto">
            <a:xfrm flipV="1">
              <a:off x="4013200" y="1785405"/>
              <a:ext cx="4763" cy="236538"/>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2635250" y="1782230"/>
              <a:ext cx="2492375" cy="239713"/>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2590800" y="1540930"/>
              <a:ext cx="3063875" cy="244475"/>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a:t>
              </a:r>
              <a:r>
                <a:rPr lang="en-US" sz="1000" dirty="0">
                  <a:solidFill>
                    <a:schemeClr val="tx1"/>
                  </a:solidFill>
                </a:rPr>
                <a:t>13 12</a:t>
              </a:r>
              <a:r>
                <a:rPr lang="en-US" sz="1000" dirty="0" smtClean="0">
                  <a:solidFill>
                    <a:schemeClr val="tx1"/>
                  </a:solidFill>
                </a:rPr>
                <a:t>  11    </a:t>
              </a:r>
              <a:r>
                <a:rPr lang="en-US" sz="1000" dirty="0">
                  <a:solidFill>
                    <a:schemeClr val="tx1"/>
                  </a:solidFill>
                </a:rPr>
                <a:t>. . .    4</a:t>
              </a:r>
              <a:r>
                <a:rPr lang="en-US" sz="1000" dirty="0" smtClean="0">
                  <a:solidFill>
                    <a:schemeClr val="tx1"/>
                  </a:solidFill>
                </a:rPr>
                <a:t>  3  2  1  </a:t>
              </a:r>
              <a:r>
                <a:rPr lang="en-US" sz="1000" dirty="0">
                  <a:solidFill>
                    <a:schemeClr val="tx1"/>
                  </a:solidFill>
                </a:rPr>
                <a:t>0</a:t>
              </a:r>
            </a:p>
          </p:txBody>
        </p:sp>
        <p:sp>
          <p:nvSpPr>
            <p:cNvPr id="1618984" name="Line 40"/>
            <p:cNvSpPr>
              <a:spLocks noChangeShapeType="1"/>
            </p:cNvSpPr>
            <p:nvPr/>
          </p:nvSpPr>
          <p:spPr bwMode="auto">
            <a:xfrm flipV="1">
              <a:off x="4648200" y="1769530"/>
              <a:ext cx="1588" cy="230188"/>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5257800" y="1388530"/>
              <a:ext cx="838200" cy="581025"/>
            </a:xfrm>
            <a:prstGeom prst="rect">
              <a:avLst/>
            </a:prstGeom>
            <a:noFill/>
            <a:ln w="12700">
              <a:noFill/>
              <a:miter lim="800000"/>
              <a:headEnd/>
              <a:tailEnd/>
            </a:ln>
            <a:effectLst/>
          </p:spPr>
          <p:txBody>
            <a:bodyPr>
              <a:spAutoFit/>
            </a:bodyPr>
            <a:lstStyle/>
            <a:p>
              <a:r>
                <a:rPr lang="en-US" sz="1600" dirty="0">
                  <a:solidFill>
                    <a:schemeClr val="tx1"/>
                  </a:solidFill>
                </a:rPr>
                <a:t>Byte offset</a:t>
              </a:r>
            </a:p>
          </p:txBody>
        </p:sp>
        <p:sp>
          <p:nvSpPr>
            <p:cNvPr id="1618986" name="Line 42"/>
            <p:cNvSpPr>
              <a:spLocks noChangeShapeType="1"/>
            </p:cNvSpPr>
            <p:nvPr/>
          </p:nvSpPr>
          <p:spPr bwMode="auto">
            <a:xfrm flipH="1">
              <a:off x="5029200" y="1693330"/>
              <a:ext cx="304800" cy="228600"/>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1981200" y="3826930"/>
            <a:ext cx="623888" cy="1371600"/>
            <a:chOff x="1229" y="2400"/>
            <a:chExt cx="393"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362" y="2998"/>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7" name="Group 47"/>
          <p:cNvGrpSpPr>
            <a:grpSpLocks/>
          </p:cNvGrpSpPr>
          <p:nvPr/>
        </p:nvGrpSpPr>
        <p:grpSpPr bwMode="auto">
          <a:xfrm>
            <a:off x="762000" y="1998130"/>
            <a:ext cx="3071814" cy="3424238"/>
            <a:chOff x="480" y="1248"/>
            <a:chExt cx="1935" cy="2157"/>
          </a:xfrm>
        </p:grpSpPr>
        <p:grpSp>
          <p:nvGrpSpPr>
            <p:cNvPr id="8" name="Group 48"/>
            <p:cNvGrpSpPr>
              <a:grpSpLocks/>
            </p:cNvGrpSpPr>
            <p:nvPr/>
          </p:nvGrpSpPr>
          <p:grpSpPr bwMode="auto">
            <a:xfrm>
              <a:off x="480" y="1248"/>
              <a:ext cx="1935" cy="2064"/>
              <a:chOff x="432" y="1248"/>
              <a:chExt cx="1935" cy="2064"/>
            </a:xfrm>
          </p:grpSpPr>
          <p:sp>
            <p:nvSpPr>
              <p:cNvPr id="1618993" name="Line 49"/>
              <p:cNvSpPr>
                <a:spLocks noChangeShapeType="1"/>
              </p:cNvSpPr>
              <p:nvPr/>
            </p:nvSpPr>
            <p:spPr bwMode="auto">
              <a:xfrm>
                <a:off x="2016" y="1344"/>
                <a:ext cx="145" cy="55"/>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2107" y="1291"/>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5" name="Text Box 51"/>
              <p:cNvSpPr txBox="1">
                <a:spLocks noChangeArrowheads="1"/>
              </p:cNvSpPr>
              <p:nvPr/>
            </p:nvSpPr>
            <p:spPr bwMode="auto">
              <a:xfrm>
                <a:off x="1152" y="1279"/>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sp>
            <p:nvSpPr>
              <p:cNvPr id="1618996" name="Line 52"/>
              <p:cNvSpPr>
                <a:spLocks noChangeShapeType="1"/>
              </p:cNvSpPr>
              <p:nvPr/>
            </p:nvSpPr>
            <p:spPr bwMode="auto">
              <a:xfrm>
                <a:off x="2112" y="1248"/>
                <a:ext cx="0" cy="240"/>
              </a:xfrm>
              <a:prstGeom prst="line">
                <a:avLst/>
              </a:prstGeom>
              <a:noFill/>
              <a:ln w="28575">
                <a:solidFill>
                  <a:schemeClr val="tx1"/>
                </a:solidFill>
                <a:round/>
                <a:headEnd/>
                <a:tailEnd/>
              </a:ln>
              <a:effectLst/>
            </p:spPr>
            <p:txBody>
              <a:bodyPr/>
              <a:lstStyle/>
              <a:p>
                <a:endParaRPr lang="en-US"/>
              </a:p>
            </p:txBody>
          </p:sp>
          <p:sp>
            <p:nvSpPr>
              <p:cNvPr id="1618997" name="Line 53"/>
              <p:cNvSpPr>
                <a:spLocks noChangeShapeType="1"/>
              </p:cNvSpPr>
              <p:nvPr/>
            </p:nvSpPr>
            <p:spPr bwMode="auto">
              <a:xfrm>
                <a:off x="432" y="1488"/>
                <a:ext cx="1680"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432" y="1488"/>
                <a:ext cx="0" cy="1824"/>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ffectLst/>
            </p:spPr>
            <p:txBody>
              <a:bodyPr/>
              <a:lstStyle/>
              <a:p>
                <a:endParaRPr lang="en-US"/>
              </a:p>
            </p:txBody>
          </p:sp>
        </p:grpSp>
        <p:sp>
          <p:nvSpPr>
            <p:cNvPr id="1619000" name="Freeform 56"/>
            <p:cNvSpPr>
              <a:spLocks/>
            </p:cNvSpPr>
            <p:nvPr/>
          </p:nvSpPr>
          <p:spPr bwMode="auto">
            <a:xfrm>
              <a:off x="1182" y="3240"/>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19001" name="Freeform 57"/>
            <p:cNvSpPr>
              <a:spLocks noEditPoints="1"/>
            </p:cNvSpPr>
            <p:nvPr/>
          </p:nvSpPr>
          <p:spPr bwMode="auto">
            <a:xfrm>
              <a:off x="1270" y="3312"/>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grpSp>
        <p:nvGrpSpPr>
          <p:cNvPr id="9" name="Group 58"/>
          <p:cNvGrpSpPr>
            <a:grpSpLocks/>
          </p:cNvGrpSpPr>
          <p:nvPr/>
        </p:nvGrpSpPr>
        <p:grpSpPr bwMode="auto">
          <a:xfrm>
            <a:off x="304800"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grpSp>
        <p:nvGrpSpPr>
          <p:cNvPr id="10" name="Group 66"/>
          <p:cNvGrpSpPr>
            <a:grpSpLocks/>
          </p:cNvGrpSpPr>
          <p:nvPr/>
        </p:nvGrpSpPr>
        <p:grpSpPr bwMode="auto">
          <a:xfrm>
            <a:off x="3124200" y="1540930"/>
            <a:ext cx="5794375" cy="4757738"/>
            <a:chOff x="1968" y="960"/>
            <a:chExt cx="3650"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19013" name="Text Box 69"/>
            <p:cNvSpPr txBox="1">
              <a:spLocks noChangeArrowheads="1"/>
            </p:cNvSpPr>
            <p:nvPr/>
          </p:nvSpPr>
          <p:spPr bwMode="auto">
            <a:xfrm>
              <a:off x="3984" y="3744"/>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a:solidFill>
                    <a:schemeClr val="tx1"/>
                  </a:solidFill>
                </a:rPr>
                <a:t>Block 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sp>
        <p:nvSpPr>
          <p:cNvPr id="96" name="Date Placeholder 95"/>
          <p:cNvSpPr>
            <a:spLocks noGrp="1"/>
          </p:cNvSpPr>
          <p:nvPr>
            <p:ph type="dt" sz="half" idx="10"/>
          </p:nvPr>
        </p:nvSpPr>
        <p:spPr/>
        <p:txBody>
          <a:bodyPr/>
          <a:lstStyle/>
          <a:p>
            <a:fld id="{C03213EF-800B-1C4A-9713-39809CAF9920}" type="datetime1">
              <a:rPr lang="en-US" smtClean="0"/>
              <a:pPr/>
              <a:t>9/28/11</a:t>
            </a:fld>
            <a:endParaRPr lang="en-US"/>
          </a:p>
        </p:txBody>
      </p:sp>
      <p:sp>
        <p:nvSpPr>
          <p:cNvPr id="97" name="Slide Number Placeholder 96"/>
          <p:cNvSpPr>
            <a:spLocks noGrp="1"/>
          </p:cNvSpPr>
          <p:nvPr>
            <p:ph type="sldNum" sz="quarter" idx="12"/>
          </p:nvPr>
        </p:nvSpPr>
        <p:spPr/>
        <p:txBody>
          <a:bodyPr/>
          <a:lstStyle/>
          <a:p>
            <a:fld id="{3CC63E4C-4642-794D-A2FD-70F6B81535F5}" type="slidenum">
              <a:rPr lang="en-US" smtClean="0"/>
              <a:pPr/>
              <a:t>4</a:t>
            </a:fld>
            <a:endParaRPr lang="en-US"/>
          </a:p>
        </p:txBody>
      </p:sp>
      <p:sp>
        <p:nvSpPr>
          <p:cNvPr id="99" name="Line 40"/>
          <p:cNvSpPr>
            <a:spLocks noChangeShapeType="1"/>
          </p:cNvSpPr>
          <p:nvPr/>
        </p:nvSpPr>
        <p:spPr bwMode="auto">
          <a:xfrm flipV="1">
            <a:off x="4889500" y="1769530"/>
            <a:ext cx="1588" cy="230188"/>
          </a:xfrm>
          <a:prstGeom prst="line">
            <a:avLst/>
          </a:prstGeom>
          <a:noFill/>
          <a:ln w="20638">
            <a:solidFill>
              <a:srgbClr val="000000"/>
            </a:solidFill>
            <a:round/>
            <a:headEnd/>
            <a:tailEnd/>
          </a:ln>
        </p:spPr>
        <p:txBody>
          <a:bodyPr/>
          <a:lstStyle/>
          <a:p>
            <a:endParaRPr lang="en-US"/>
          </a:p>
        </p:txBody>
      </p:sp>
    </p:spTree>
    <p:extLst>
      <p:ext uri="{BB962C8B-B14F-4D97-AF65-F5344CB8AC3E}">
        <p14:creationId xmlns:p14="http://schemas.microsoft.com/office/powerpoint/2010/main" val="351217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Performance</a:t>
            </a:r>
            <a:endParaRPr lang="en-US" dirty="0"/>
          </a:p>
        </p:txBody>
      </p:sp>
      <p:sp>
        <p:nvSpPr>
          <p:cNvPr id="3" name="Content Placeholder 2"/>
          <p:cNvSpPr>
            <a:spLocks noGrp="1"/>
          </p:cNvSpPr>
          <p:nvPr>
            <p:ph idx="1"/>
          </p:nvPr>
        </p:nvSpPr>
        <p:spPr/>
        <p:txBody>
          <a:bodyPr>
            <a:normAutofit lnSpcReduction="10000"/>
          </a:bodyPr>
          <a:lstStyle/>
          <a:p>
            <a:r>
              <a:rPr lang="en-US" dirty="0" smtClean="0"/>
              <a:t>Computers use a clock to determine when events takes place within hardware</a:t>
            </a:r>
          </a:p>
          <a:p>
            <a:r>
              <a:rPr lang="en-US" i="1" dirty="0" smtClean="0">
                <a:solidFill>
                  <a:srgbClr val="3366FF"/>
                </a:solidFill>
              </a:rPr>
              <a:t>Clock cycles </a:t>
            </a:r>
            <a:r>
              <a:rPr lang="en-US" dirty="0" smtClean="0"/>
              <a:t>– discrete time intervals</a:t>
            </a:r>
          </a:p>
          <a:p>
            <a:pPr lvl="1"/>
            <a:r>
              <a:rPr lang="en-US" dirty="0" smtClean="0"/>
              <a:t>a.k.a. clocks, cycles, clock periods, clock ticks </a:t>
            </a:r>
          </a:p>
          <a:p>
            <a:r>
              <a:rPr lang="en-US" i="1" dirty="0" smtClean="0">
                <a:solidFill>
                  <a:srgbClr val="3366FF"/>
                </a:solidFill>
              </a:rPr>
              <a:t>Clock rate </a:t>
            </a:r>
            <a:r>
              <a:rPr lang="en-US" dirty="0" smtClean="0"/>
              <a:t>or </a:t>
            </a:r>
            <a:r>
              <a:rPr lang="en-US" i="1" dirty="0" smtClean="0">
                <a:solidFill>
                  <a:srgbClr val="3366FF"/>
                </a:solidFill>
              </a:rPr>
              <a:t>clock frequency </a:t>
            </a:r>
            <a:r>
              <a:rPr lang="en-US" dirty="0" smtClean="0"/>
              <a:t>– clock cycles per second (inverse of clock cycle time)</a:t>
            </a:r>
          </a:p>
          <a:p>
            <a:r>
              <a:rPr lang="en-US" dirty="0" smtClean="0"/>
              <a:t>3 </a:t>
            </a:r>
            <a:r>
              <a:rPr lang="en-US" dirty="0" err="1" smtClean="0"/>
              <a:t>GigaHertz</a:t>
            </a:r>
            <a:r>
              <a:rPr lang="en-US" dirty="0" smtClean="0"/>
              <a:t> clock rate </a:t>
            </a:r>
            <a:br>
              <a:rPr lang="en-US" dirty="0" smtClean="0"/>
            </a:br>
            <a:r>
              <a:rPr lang="en-US" dirty="0" smtClean="0"/>
              <a:t>=&gt; clock cycle time = 1/3x10</a:t>
            </a:r>
            <a:r>
              <a:rPr lang="en-US" baseline="30000" dirty="0" smtClean="0"/>
              <a:t>9</a:t>
            </a:r>
            <a:r>
              <a:rPr lang="en-US" dirty="0" smtClean="0"/>
              <a:t> seconds </a:t>
            </a:r>
            <a:br>
              <a:rPr lang="en-US" dirty="0" smtClean="0"/>
            </a:br>
            <a:r>
              <a:rPr lang="en-US" dirty="0" smtClean="0"/>
              <a:t>      clock cycle time = 333 picoseconds (</a:t>
            </a:r>
            <a:r>
              <a:rPr lang="en-US" dirty="0" err="1" smtClean="0"/>
              <a:t>ps</a:t>
            </a:r>
            <a:r>
              <a:rPr lang="en-US" dirty="0" smtClean="0"/>
              <a:t>)</a:t>
            </a:r>
            <a:endParaRPr lang="en-US" dirty="0"/>
          </a:p>
        </p:txBody>
      </p:sp>
      <p:sp>
        <p:nvSpPr>
          <p:cNvPr id="4" name="Date Placeholder 3"/>
          <p:cNvSpPr>
            <a:spLocks noGrp="1"/>
          </p:cNvSpPr>
          <p:nvPr>
            <p:ph type="dt" sz="half" idx="10"/>
          </p:nvPr>
        </p:nvSpPr>
        <p:spPr/>
        <p:txBody>
          <a:bodyPr/>
          <a:lstStyle/>
          <a:p>
            <a:fld id="{984BCFF3-54DA-2444-9D0A-FF4520A50446}"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extLst>
      <p:ext uri="{BB962C8B-B14F-4D97-AF65-F5344CB8AC3E}">
        <p14:creationId xmlns:p14="http://schemas.microsoft.com/office/powerpoint/2010/main" val="23229831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Performance Factors</a:t>
            </a:r>
            <a:endParaRPr lang="en-US" dirty="0"/>
          </a:p>
        </p:txBody>
      </p:sp>
      <p:sp>
        <p:nvSpPr>
          <p:cNvPr id="3" name="Content Placeholder 2"/>
          <p:cNvSpPr>
            <a:spLocks noGrp="1"/>
          </p:cNvSpPr>
          <p:nvPr>
            <p:ph idx="1"/>
          </p:nvPr>
        </p:nvSpPr>
        <p:spPr>
          <a:xfrm>
            <a:off x="482600" y="1244600"/>
            <a:ext cx="8394700" cy="5092700"/>
          </a:xfrm>
        </p:spPr>
        <p:txBody>
          <a:bodyPr>
            <a:normAutofit fontScale="92500" lnSpcReduction="20000"/>
          </a:bodyPr>
          <a:lstStyle/>
          <a:p>
            <a:r>
              <a:rPr lang="en-US" dirty="0" smtClean="0"/>
              <a:t>But a program executes instructions</a:t>
            </a:r>
          </a:p>
          <a:p>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smtClean="0"/>
              <a:t>1</a:t>
            </a:r>
            <a:r>
              <a:rPr lang="en-US" baseline="30000" dirty="0" smtClean="0"/>
              <a:t>st</a:t>
            </a:r>
            <a:r>
              <a:rPr lang="en-US" dirty="0" smtClean="0"/>
              <a:t> term called </a:t>
            </a:r>
            <a:r>
              <a:rPr lang="en-US" i="1" dirty="0" smtClean="0">
                <a:solidFill>
                  <a:srgbClr val="3366FF"/>
                </a:solidFill>
              </a:rPr>
              <a:t>Instruction Count</a:t>
            </a:r>
          </a:p>
          <a:p>
            <a:r>
              <a:rPr lang="en-US" dirty="0" smtClean="0"/>
              <a:t>3</a:t>
            </a:r>
            <a:r>
              <a:rPr lang="en-US" baseline="30000" dirty="0" smtClean="0"/>
              <a:t>rd</a:t>
            </a:r>
            <a:r>
              <a:rPr lang="en-US" dirty="0" smtClean="0"/>
              <a:t> term is </a:t>
            </a:r>
            <a:r>
              <a:rPr lang="en-US" i="1" dirty="0">
                <a:solidFill>
                  <a:srgbClr val="3366FF"/>
                </a:solidFill>
              </a:rPr>
              <a:t>Clock Cycle Time</a:t>
            </a:r>
            <a:r>
              <a:rPr lang="en-US" dirty="0" smtClean="0"/>
              <a:t> (1 / Clock rate)</a:t>
            </a:r>
          </a:p>
          <a:p>
            <a:r>
              <a:rPr lang="en-US" dirty="0" smtClean="0"/>
              <a:t>2</a:t>
            </a:r>
            <a:r>
              <a:rPr lang="en-US" baseline="30000" dirty="0" smtClean="0"/>
              <a:t>nd</a:t>
            </a:r>
            <a:r>
              <a:rPr lang="en-US" dirty="0" smtClean="0"/>
              <a:t> term abbreviated </a:t>
            </a:r>
            <a:r>
              <a:rPr lang="en-US" i="1" dirty="0" smtClean="0">
                <a:solidFill>
                  <a:srgbClr val="3366FF"/>
                </a:solidFill>
              </a:rPr>
              <a:t>CPI </a:t>
            </a:r>
            <a:r>
              <a:rPr lang="en-US" dirty="0" smtClean="0"/>
              <a:t>for average </a:t>
            </a:r>
            <a:br>
              <a:rPr lang="en-US" dirty="0" smtClean="0"/>
            </a:br>
            <a:r>
              <a:rPr lang="en-US" i="1" u="sng" dirty="0" smtClean="0">
                <a:solidFill>
                  <a:srgbClr val="3366FF"/>
                </a:solidFill>
              </a:rPr>
              <a:t>C</a:t>
            </a:r>
            <a:r>
              <a:rPr lang="en-US" i="1" dirty="0" smtClean="0">
                <a:solidFill>
                  <a:srgbClr val="3366FF"/>
                </a:solidFill>
              </a:rPr>
              <a:t>lock cycles </a:t>
            </a:r>
            <a:r>
              <a:rPr lang="en-US" i="1" u="sng" dirty="0" smtClean="0">
                <a:solidFill>
                  <a:srgbClr val="3366FF"/>
                </a:solidFill>
              </a:rPr>
              <a:t>P</a:t>
            </a:r>
            <a:r>
              <a:rPr lang="en-US" i="1" dirty="0" smtClean="0">
                <a:solidFill>
                  <a:srgbClr val="3366FF"/>
                </a:solidFill>
              </a:rPr>
              <a:t>er </a:t>
            </a:r>
            <a:r>
              <a:rPr lang="en-US" i="1" u="sng" dirty="0" smtClean="0">
                <a:solidFill>
                  <a:srgbClr val="3366FF"/>
                </a:solidFill>
              </a:rPr>
              <a:t>I</a:t>
            </a:r>
            <a:r>
              <a:rPr lang="en-US" i="1" dirty="0" smtClean="0">
                <a:solidFill>
                  <a:srgbClr val="3366FF"/>
                </a:solidFill>
              </a:rPr>
              <a:t>nstruction </a:t>
            </a:r>
          </a:p>
          <a:p>
            <a:r>
              <a:rPr lang="en-US" dirty="0" smtClean="0"/>
              <a:t>Why CPI = 1? Why CP1 &gt; 1? Can CPI be &lt; 1?</a:t>
            </a:r>
          </a:p>
          <a:p>
            <a:endParaRPr lang="en-US" dirty="0"/>
          </a:p>
        </p:txBody>
      </p:sp>
      <p:sp>
        <p:nvSpPr>
          <p:cNvPr id="4" name="Date Placeholder 3"/>
          <p:cNvSpPr>
            <a:spLocks noGrp="1"/>
          </p:cNvSpPr>
          <p:nvPr>
            <p:ph type="dt" sz="half" idx="10"/>
          </p:nvPr>
        </p:nvSpPr>
        <p:spPr/>
        <p:txBody>
          <a:bodyPr/>
          <a:lstStyle/>
          <a:p>
            <a:fld id="{BA317321-FA69-0349-B291-0099373A8376}"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grpSp>
        <p:nvGrpSpPr>
          <p:cNvPr id="5" name="Group 4"/>
          <p:cNvGrpSpPr/>
          <p:nvPr/>
        </p:nvGrpSpPr>
        <p:grpSpPr>
          <a:xfrm>
            <a:off x="508000" y="1841501"/>
            <a:ext cx="8394700" cy="2184400"/>
            <a:chOff x="508000" y="1841501"/>
            <a:chExt cx="8394700" cy="2184400"/>
          </a:xfrm>
        </p:grpSpPr>
        <p:sp>
          <p:nvSpPr>
            <p:cNvPr id="7" name="Content Placeholder 2"/>
            <p:cNvSpPr txBox="1">
              <a:spLocks/>
            </p:cNvSpPr>
            <p:nvPr/>
          </p:nvSpPr>
          <p:spPr>
            <a:xfrm>
              <a:off x="508000" y="1841501"/>
              <a:ext cx="8394700" cy="21844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257300" algn="l"/>
                  <a:tab pos="2349500" algn="ctr"/>
                  <a:tab pos="3771900" algn="ctr"/>
                  <a:tab pos="5029200" algn="ctr"/>
                  <a:tab pos="6286500" algn="ctr"/>
                  <a:tab pos="7264400" algn="ctr"/>
                </a:tabLst>
              </a:pPr>
              <a:r>
                <a:rPr lang="en-US" dirty="0" smtClean="0"/>
                <a:t>Time = 	Seconds</a:t>
              </a:r>
              <a:br>
                <a:rPr lang="en-US" dirty="0" smtClean="0"/>
              </a:br>
              <a:r>
                <a:rPr lang="en-US" dirty="0" smtClean="0"/>
                <a:t>		Program</a:t>
              </a:r>
              <a:br>
                <a:rPr lang="en-US" dirty="0" smtClean="0"/>
              </a:br>
              <a:r>
                <a:rPr lang="en-US" dirty="0" smtClean="0"/>
                <a:t>		 Instructions		Clock cycles		Seconds</a:t>
              </a:r>
              <a:br>
                <a:rPr lang="en-US" dirty="0" smtClean="0"/>
              </a:br>
              <a:r>
                <a:rPr lang="en-US" dirty="0" smtClean="0"/>
                <a:t>		 Program		Instruction		Clock Cycle</a:t>
              </a:r>
            </a:p>
            <a:p>
              <a:pPr>
                <a:buFont typeface="Arial"/>
                <a:buNone/>
                <a:tabLst>
                  <a:tab pos="1257300" algn="l"/>
                  <a:tab pos="1549400" algn="l"/>
                </a:tabLst>
              </a:pPr>
              <a:r>
                <a:rPr lang="en-US" dirty="0" smtClean="0"/>
                <a:t>		</a:t>
              </a:r>
            </a:p>
          </p:txBody>
        </p:sp>
        <p:cxnSp>
          <p:nvCxnSpPr>
            <p:cNvPr id="8" name="Straight Connector 7"/>
            <p:cNvCxnSpPr/>
            <p:nvPr/>
          </p:nvCxnSpPr>
          <p:spPr>
            <a:xfrm>
              <a:off x="2057400" y="2260600"/>
              <a:ext cx="19431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1511300" y="2654300"/>
              <a:ext cx="7251700" cy="610176"/>
              <a:chOff x="1485900" y="2438400"/>
              <a:chExt cx="7251700" cy="610176"/>
            </a:xfrm>
          </p:grpSpPr>
          <p:cxnSp>
            <p:nvCxnSpPr>
              <p:cNvPr id="10" name="Straight Connector 9"/>
              <p:cNvCxnSpPr/>
              <p:nvPr/>
            </p:nvCxnSpPr>
            <p:spPr>
              <a:xfrm>
                <a:off x="1981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648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985000" y="2743200"/>
                <a:ext cx="17526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91300" y="2438400"/>
                <a:ext cx="389049" cy="584776"/>
              </a:xfrm>
              <a:prstGeom prst="rect">
                <a:avLst/>
              </a:prstGeom>
              <a:noFill/>
            </p:spPr>
            <p:txBody>
              <a:bodyPr wrap="none" rtlCol="0">
                <a:spAutoFit/>
              </a:bodyPr>
              <a:lstStyle/>
              <a:p>
                <a:r>
                  <a:rPr lang="en-US" sz="3200" dirty="0" smtClean="0"/>
                  <a:t>×</a:t>
                </a:r>
                <a:endParaRPr lang="en-US" sz="3200" dirty="0"/>
              </a:p>
            </p:txBody>
          </p:sp>
          <p:sp>
            <p:nvSpPr>
              <p:cNvPr id="14" name="TextBox 13"/>
              <p:cNvSpPr txBox="1"/>
              <p:nvPr/>
            </p:nvSpPr>
            <p:spPr>
              <a:xfrm>
                <a:off x="4152900" y="2438400"/>
                <a:ext cx="389049" cy="584776"/>
              </a:xfrm>
              <a:prstGeom prst="rect">
                <a:avLst/>
              </a:prstGeom>
              <a:noFill/>
            </p:spPr>
            <p:txBody>
              <a:bodyPr wrap="none" rtlCol="0">
                <a:spAutoFit/>
              </a:bodyPr>
              <a:lstStyle/>
              <a:p>
                <a:r>
                  <a:rPr lang="en-US" sz="3200" dirty="0" smtClean="0"/>
                  <a:t>×</a:t>
                </a:r>
                <a:endParaRPr lang="en-US" sz="3200" dirty="0"/>
              </a:p>
            </p:txBody>
          </p:sp>
          <p:sp>
            <p:nvSpPr>
              <p:cNvPr id="15" name="TextBox 14"/>
              <p:cNvSpPr txBox="1"/>
              <p:nvPr/>
            </p:nvSpPr>
            <p:spPr>
              <a:xfrm>
                <a:off x="1485900" y="2463800"/>
                <a:ext cx="389049" cy="584776"/>
              </a:xfrm>
              <a:prstGeom prst="rect">
                <a:avLst/>
              </a:prstGeom>
              <a:noFill/>
            </p:spPr>
            <p:txBody>
              <a:bodyPr wrap="square" rtlCol="0">
                <a:spAutoFit/>
              </a:bodyPr>
              <a:lstStyle/>
              <a:p>
                <a:r>
                  <a:rPr lang="en-US" sz="3200" dirty="0" smtClean="0"/>
                  <a:t>=</a:t>
                </a:r>
                <a:endParaRPr lang="en-US" sz="3200" dirty="0"/>
              </a:p>
            </p:txBody>
          </p:sp>
        </p:grpSp>
      </p:grpSp>
    </p:spTree>
    <p:extLst>
      <p:ext uri="{BB962C8B-B14F-4D97-AF65-F5344CB8AC3E}">
        <p14:creationId xmlns:p14="http://schemas.microsoft.com/office/powerpoint/2010/main" val="1867030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1"/>
            <a:ext cx="8322733" cy="3556001"/>
          </a:xfrm>
        </p:spPr>
        <p:txBody>
          <a:bodyPr>
            <a:normAutofit fontScale="77500" lnSpcReduction="20000"/>
          </a:bodyPr>
          <a:lstStyle/>
          <a:p>
            <a:pPr>
              <a:lnSpc>
                <a:spcPct val="100000"/>
              </a:lnSpc>
              <a:spcBef>
                <a:spcPts val="600"/>
              </a:spcBef>
            </a:pPr>
            <a:r>
              <a:rPr lang="en-US" dirty="0" smtClean="0"/>
              <a:t>Average Memory Access Time (AMAT) is the average to access memory considering both hits and misses</a:t>
            </a:r>
          </a:p>
          <a:p>
            <a:pPr marL="287338" lvl="1" indent="-287338" algn="ctr">
              <a:lnSpc>
                <a:spcPct val="100000"/>
              </a:lnSpc>
              <a:spcBef>
                <a:spcPts val="600"/>
              </a:spcBef>
              <a:buNone/>
            </a:pPr>
            <a:r>
              <a:rPr lang="en-US" sz="3613" dirty="0" smtClean="0">
                <a:solidFill>
                  <a:srgbClr val="FF0000"/>
                </a:solidFill>
              </a:rPr>
              <a:t>AMAT =  Time for a hit  +  Miss rate </a:t>
            </a:r>
            <a:r>
              <a:rPr lang="en-US" sz="3613" dirty="0" err="1" smtClean="0">
                <a:solidFill>
                  <a:srgbClr val="FF0000"/>
                </a:solidFill>
              </a:rPr>
              <a:t>x</a:t>
            </a:r>
            <a:r>
              <a:rPr lang="en-US" sz="3613" dirty="0" smtClean="0">
                <a:solidFill>
                  <a:srgbClr val="FF0000"/>
                </a:solidFill>
              </a:rPr>
              <a:t> Miss penalty</a:t>
            </a:r>
            <a:endParaRPr lang="en-US" dirty="0" smtClean="0">
              <a:solidFill>
                <a:schemeClr val="accent2"/>
              </a:solidFill>
            </a:endParaRPr>
          </a:p>
          <a:p>
            <a:pPr>
              <a:lnSpc>
                <a:spcPct val="100000"/>
              </a:lnSpc>
              <a:spcBef>
                <a:spcPts val="600"/>
              </a:spcBef>
            </a:pPr>
            <a:r>
              <a:rPr lang="en-US" dirty="0" smtClean="0"/>
              <a:t>What is the AMAT for a processor with a 200 </a:t>
            </a:r>
            <a:r>
              <a:rPr lang="en-US" dirty="0" err="1" smtClean="0"/>
              <a:t>psec</a:t>
            </a:r>
            <a:r>
              <a:rPr lang="en-US" dirty="0" smtClean="0"/>
              <a:t> clock, a miss penalty of 50 clock cycles, a miss rate of 0.02 misses per instruction and a cache access time of 1 clock cycle?</a:t>
            </a:r>
          </a:p>
          <a:p>
            <a:pPr>
              <a:lnSpc>
                <a:spcPct val="100000"/>
              </a:lnSpc>
              <a:spcBef>
                <a:spcPts val="600"/>
              </a:spcBef>
            </a:pPr>
            <a:endParaRPr lang="en-US" dirty="0" smtClean="0"/>
          </a:p>
          <a:p>
            <a:pPr>
              <a:lnSpc>
                <a:spcPct val="100000"/>
              </a:lnSpc>
              <a:spcBef>
                <a:spcPts val="600"/>
              </a:spcBef>
              <a:buNone/>
            </a:pPr>
            <a:endParaRPr lang="en-US" dirty="0" smtClean="0"/>
          </a:p>
          <a:p>
            <a:pPr>
              <a:lnSpc>
                <a:spcPct val="100000"/>
              </a:lnSpc>
              <a:spcBef>
                <a:spcPts val="600"/>
              </a:spcBef>
            </a:pPr>
            <a:r>
              <a:rPr lang="en-US" dirty="0" smtClean="0"/>
              <a:t>Potential impact of much larger cache on AMAT?</a:t>
            </a:r>
          </a:p>
        </p:txBody>
      </p:sp>
      <p:sp>
        <p:nvSpPr>
          <p:cNvPr id="4" name="Date Placeholder 3"/>
          <p:cNvSpPr>
            <a:spLocks noGrp="1"/>
          </p:cNvSpPr>
          <p:nvPr>
            <p:ph type="dt" sz="half" idx="10"/>
          </p:nvPr>
        </p:nvSpPr>
        <p:spPr/>
        <p:txBody>
          <a:bodyPr/>
          <a:lstStyle/>
          <a:p>
            <a:fld id="{31321E7D-84F9-2D49-91B6-FB353BC8D241}" type="datetime1">
              <a:rPr lang="en-US" smtClean="0"/>
              <a:pPr/>
              <a:t>9/28/11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7</a:t>
            </a:fld>
            <a:endParaRPr lang="en-US"/>
          </a:p>
        </p:txBody>
      </p:sp>
      <p:sp>
        <p:nvSpPr>
          <p:cNvPr id="7" name="TextBox 6"/>
          <p:cNvSpPr txBox="1"/>
          <p:nvPr/>
        </p:nvSpPr>
        <p:spPr>
          <a:xfrm>
            <a:off x="3301670" y="3521738"/>
            <a:ext cx="3723796" cy="830997"/>
          </a:xfrm>
          <a:prstGeom prst="rect">
            <a:avLst/>
          </a:prstGeom>
          <a:noFill/>
        </p:spPr>
        <p:txBody>
          <a:bodyPr wrap="none" rtlCol="0">
            <a:spAutoFit/>
          </a:bodyPr>
          <a:lstStyle/>
          <a:p>
            <a:r>
              <a:rPr lang="en-US" sz="2400" dirty="0" smtClean="0"/>
              <a:t>1 + 0.02 </a:t>
            </a:r>
            <a:r>
              <a:rPr lang="en-US" sz="2400" dirty="0" err="1" smtClean="0"/>
              <a:t>x</a:t>
            </a:r>
            <a:r>
              <a:rPr lang="en-US" sz="2400" dirty="0" smtClean="0"/>
              <a:t> 50 = 2 clock cycles</a:t>
            </a:r>
          </a:p>
          <a:p>
            <a:r>
              <a:rPr lang="en-US" sz="2400" dirty="0" smtClean="0"/>
              <a:t>Or 2 </a:t>
            </a:r>
            <a:r>
              <a:rPr lang="en-US" sz="2400" dirty="0" err="1" smtClean="0"/>
              <a:t>x</a:t>
            </a:r>
            <a:r>
              <a:rPr lang="en-US" sz="2400" dirty="0" smtClean="0"/>
              <a:t> 200 = 400 </a:t>
            </a:r>
            <a:r>
              <a:rPr lang="en-US" sz="2400" dirty="0" err="1" smtClean="0"/>
              <a:t>psecs</a:t>
            </a:r>
            <a:endParaRPr lang="en-US" sz="2400" dirty="0"/>
          </a:p>
        </p:txBody>
      </p:sp>
      <p:sp>
        <p:nvSpPr>
          <p:cNvPr id="9" name="TextBox 8"/>
          <p:cNvSpPr txBox="1"/>
          <p:nvPr/>
        </p:nvSpPr>
        <p:spPr>
          <a:xfrm>
            <a:off x="1112145" y="4606560"/>
            <a:ext cx="6753387" cy="1708160"/>
          </a:xfrm>
          <a:prstGeom prst="rect">
            <a:avLst/>
          </a:prstGeom>
          <a:noFill/>
        </p:spPr>
        <p:txBody>
          <a:bodyPr wrap="square" rtlCol="0">
            <a:spAutoFit/>
          </a:bodyPr>
          <a:lstStyle/>
          <a:p>
            <a:pPr>
              <a:lnSpc>
                <a:spcPct val="100000"/>
              </a:lnSpc>
              <a:spcBef>
                <a:spcPts val="600"/>
              </a:spcBef>
            </a:pPr>
            <a:r>
              <a:rPr lang="en-US" dirty="0" smtClean="0"/>
              <a:t>1) Lower Miss rate</a:t>
            </a:r>
          </a:p>
          <a:p>
            <a:pPr>
              <a:lnSpc>
                <a:spcPct val="100000"/>
              </a:lnSpc>
              <a:spcBef>
                <a:spcPts val="600"/>
              </a:spcBef>
            </a:pPr>
            <a:r>
              <a:rPr lang="en-US" dirty="0" smtClean="0"/>
              <a:t>2) Longer Access time (Hit time): smaller is faster </a:t>
            </a:r>
          </a:p>
          <a:p>
            <a:pPr lvl="1">
              <a:spcBef>
                <a:spcPts val="600"/>
              </a:spcBef>
            </a:pPr>
            <a:r>
              <a:rPr lang="en-US" dirty="0" smtClean="0"/>
              <a:t>Increase in hit time will likely add another stage to the pipeline </a:t>
            </a:r>
          </a:p>
          <a:p>
            <a:pPr>
              <a:spcBef>
                <a:spcPts val="600"/>
              </a:spcBef>
            </a:pPr>
            <a:r>
              <a:rPr lang="en-US" dirty="0" smtClean="0"/>
              <a:t>At some point, increase in hit time for a larger cache may overcome the improvement in hit rate, yielding a decrease in performance</a:t>
            </a:r>
          </a:p>
        </p:txBody>
      </p:sp>
    </p:spTree>
    <p:extLst>
      <p:ext uri="{BB962C8B-B14F-4D97-AF65-F5344CB8AC3E}">
        <p14:creationId xmlns:p14="http://schemas.microsoft.com/office/powerpoint/2010/main" val="4788967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ChangeArrowheads="1"/>
          </p:cNvSpPr>
          <p:nvPr>
            <p:ph type="title"/>
          </p:nvPr>
        </p:nvSpPr>
        <p:spPr/>
        <p:txBody>
          <a:bodyPr>
            <a:normAutofit fontScale="90000"/>
          </a:bodyPr>
          <a:lstStyle/>
          <a:p>
            <a:r>
              <a:rPr lang="en-US" dirty="0" smtClean="0"/>
              <a:t>Measuring Cache Performance – Effect on CPI</a:t>
            </a:r>
            <a:endParaRPr lang="en-US" dirty="0"/>
          </a:p>
        </p:txBody>
      </p:sp>
      <p:sp>
        <p:nvSpPr>
          <p:cNvPr id="1674243" name="Rectangle 3"/>
          <p:cNvSpPr>
            <a:spLocks noGrp="1" noChangeArrowheads="1"/>
          </p:cNvSpPr>
          <p:nvPr>
            <p:ph type="body" idx="1"/>
          </p:nvPr>
        </p:nvSpPr>
        <p:spPr>
          <a:xfrm>
            <a:off x="457200" y="1413937"/>
            <a:ext cx="8229600" cy="4525963"/>
          </a:xfrm>
        </p:spPr>
        <p:txBody>
          <a:bodyPr/>
          <a:lstStyle/>
          <a:p>
            <a:r>
              <a:rPr lang="en-US" sz="2000" dirty="0" smtClean="0"/>
              <a:t>Assuming cache hit costs are included as part of the normal CPU execution cycle, then</a:t>
            </a:r>
          </a:p>
          <a:p>
            <a:pPr lvl="1">
              <a:buNone/>
            </a:pPr>
            <a:r>
              <a:rPr lang="en-US" sz="2000" dirty="0" smtClean="0"/>
              <a:t>CPU time = IC × CPI × CC</a:t>
            </a:r>
          </a:p>
          <a:p>
            <a:pPr lvl="1">
              <a:buNone/>
            </a:pPr>
            <a:r>
              <a:rPr lang="en-US" sz="2000" dirty="0" smtClean="0"/>
              <a:t>=  IC × (</a:t>
            </a:r>
            <a:r>
              <a:rPr lang="en-US" sz="2000" dirty="0" err="1" smtClean="0"/>
              <a:t>CPI</a:t>
            </a:r>
            <a:r>
              <a:rPr lang="en-US" sz="2000" baseline="-25000" dirty="0" err="1" smtClean="0"/>
              <a:t>ideal</a:t>
            </a:r>
            <a:r>
              <a:rPr lang="en-US" sz="2000" dirty="0" smtClean="0"/>
              <a:t> + Average Memory-stall cycles) × CC</a:t>
            </a:r>
            <a:endParaRPr lang="en-US" sz="2000" dirty="0"/>
          </a:p>
        </p:txBody>
      </p:sp>
      <p:sp>
        <p:nvSpPr>
          <p:cNvPr id="8" name="Date Placeholder 7"/>
          <p:cNvSpPr>
            <a:spLocks noGrp="1"/>
          </p:cNvSpPr>
          <p:nvPr>
            <p:ph type="dt" sz="half" idx="10"/>
          </p:nvPr>
        </p:nvSpPr>
        <p:spPr/>
        <p:txBody>
          <a:bodyPr/>
          <a:lstStyle/>
          <a:p>
            <a:fld id="{94BD2109-F1B4-1E45-8386-3A1038752345}" type="datetime1">
              <a:rPr lang="en-US" smtClean="0"/>
              <a:pPr/>
              <a:t>9/28/11</a:t>
            </a:fld>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8</a:t>
            </a:fld>
            <a:endParaRPr lang="en-US"/>
          </a:p>
        </p:txBody>
      </p:sp>
      <p:grpSp>
        <p:nvGrpSpPr>
          <p:cNvPr id="2" name="Group 8"/>
          <p:cNvGrpSpPr>
            <a:grpSpLocks/>
          </p:cNvGrpSpPr>
          <p:nvPr/>
        </p:nvGrpSpPr>
        <p:grpSpPr bwMode="auto">
          <a:xfrm>
            <a:off x="1794961" y="2870190"/>
            <a:ext cx="2861708" cy="473075"/>
            <a:chOff x="2016" y="1488"/>
            <a:chExt cx="2208" cy="298"/>
          </a:xfrm>
        </p:grpSpPr>
        <p:sp>
          <p:nvSpPr>
            <p:cNvPr id="1674245" name="AutoShape 5"/>
            <p:cNvSpPr>
              <a:spLocks/>
            </p:cNvSpPr>
            <p:nvPr/>
          </p:nvSpPr>
          <p:spPr bwMode="auto">
            <a:xfrm rot="5400000">
              <a:off x="3072" y="432"/>
              <a:ext cx="96" cy="2208"/>
            </a:xfrm>
            <a:prstGeom prst="rightBrace">
              <a:avLst>
                <a:gd name="adj1" fmla="val 191667"/>
                <a:gd name="adj2" fmla="val 50000"/>
              </a:avLst>
            </a:prstGeom>
            <a:noFill/>
            <a:ln w="12700">
              <a:solidFill>
                <a:schemeClr val="accent2"/>
              </a:solidFill>
              <a:round/>
              <a:headEnd/>
              <a:tailEnd/>
            </a:ln>
            <a:effectLst/>
          </p:spPr>
          <p:txBody>
            <a:bodyPr wrap="none" anchor="ctr"/>
            <a:lstStyle/>
            <a:p>
              <a:endParaRPr lang="en-US">
                <a:solidFill>
                  <a:srgbClr val="FF0000"/>
                </a:solidFill>
              </a:endParaRPr>
            </a:p>
          </p:txBody>
        </p:sp>
        <p:sp>
          <p:nvSpPr>
            <p:cNvPr id="1674246" name="Text Box 6"/>
            <p:cNvSpPr txBox="1">
              <a:spLocks noChangeArrowheads="1"/>
            </p:cNvSpPr>
            <p:nvPr/>
          </p:nvSpPr>
          <p:spPr bwMode="auto">
            <a:xfrm>
              <a:off x="2688" y="1536"/>
              <a:ext cx="912" cy="250"/>
            </a:xfrm>
            <a:prstGeom prst="rect">
              <a:avLst/>
            </a:prstGeom>
            <a:noFill/>
            <a:ln w="12700">
              <a:noFill/>
              <a:miter lim="800000"/>
              <a:headEnd/>
              <a:tailEnd/>
            </a:ln>
            <a:effectLst/>
          </p:spPr>
          <p:txBody>
            <a:bodyPr wrap="square">
              <a:spAutoFit/>
            </a:bodyPr>
            <a:lstStyle/>
            <a:p>
              <a:pPr algn="ctr"/>
              <a:r>
                <a:rPr lang="en-US" sz="2000">
                  <a:solidFill>
                    <a:srgbClr val="FF0000"/>
                  </a:solidFill>
                </a:rPr>
                <a:t>CPI</a:t>
              </a:r>
              <a:r>
                <a:rPr lang="en-US" sz="2000" baseline="-25000">
                  <a:solidFill>
                    <a:srgbClr val="FF0000"/>
                  </a:solidFill>
                </a:rPr>
                <a:t>stall</a:t>
              </a:r>
            </a:p>
          </p:txBody>
        </p:sp>
      </p:grpSp>
      <p:sp>
        <p:nvSpPr>
          <p:cNvPr id="1674247" name="Rectangle 7"/>
          <p:cNvSpPr>
            <a:spLocks noChangeArrowheads="1"/>
          </p:cNvSpPr>
          <p:nvPr/>
        </p:nvSpPr>
        <p:spPr bwMode="auto">
          <a:xfrm>
            <a:off x="330200" y="3299344"/>
            <a:ext cx="8610600" cy="2119555"/>
          </a:xfrm>
          <a:prstGeom prst="rect">
            <a:avLst/>
          </a:prstGeom>
          <a:noFill/>
          <a:ln w="12700">
            <a:noFill/>
            <a:miter lim="800000"/>
            <a:headEnd/>
            <a:tailEnd/>
          </a:ln>
          <a:effectLst/>
        </p:spPr>
        <p:txBody>
          <a:bodyPr wrap="square" lIns="63500" tIns="25400" rIns="63500" bIns="25400">
            <a:spAutoFit/>
          </a:bodyPr>
          <a:lstStyle/>
          <a:p>
            <a:pPr marL="287338" indent="-287338">
              <a:spcBef>
                <a:spcPct val="30000"/>
              </a:spcBef>
              <a:buSzPct val="75000"/>
              <a:buFont typeface="Arial"/>
              <a:buChar char="•"/>
            </a:pPr>
            <a:r>
              <a:rPr lang="en-US" sz="2400" dirty="0" smtClean="0">
                <a:solidFill>
                  <a:schemeClr val="tx1"/>
                </a:solidFill>
              </a:rPr>
              <a:t>A simple model for Memory-stall cycles</a:t>
            </a:r>
          </a:p>
          <a:p>
            <a:pPr marL="287338" indent="-287338">
              <a:spcBef>
                <a:spcPct val="30000"/>
              </a:spcBef>
              <a:buSzPct val="75000"/>
            </a:pPr>
            <a:r>
              <a:rPr lang="en-US" sz="2400" dirty="0" smtClean="0">
                <a:solidFill>
                  <a:srgbClr val="FF0000"/>
                </a:solidFill>
              </a:rPr>
              <a:t>Memory-stall cycles = accesses/instruction </a:t>
            </a:r>
            <a:r>
              <a:rPr lang="en-US" sz="2400" dirty="0" smtClean="0">
                <a:solidFill>
                  <a:srgbClr val="FF0000"/>
                </a:solidFill>
                <a:cs typeface="Arial" charset="0"/>
              </a:rPr>
              <a:t>× </a:t>
            </a:r>
            <a:r>
              <a:rPr lang="en-US" sz="2400" dirty="0" smtClean="0">
                <a:solidFill>
                  <a:srgbClr val="FF0000"/>
                </a:solidFill>
              </a:rPr>
              <a:t>miss rate </a:t>
            </a:r>
            <a:r>
              <a:rPr lang="en-US" sz="2400" dirty="0" smtClean="0">
                <a:solidFill>
                  <a:srgbClr val="FF0000"/>
                </a:solidFill>
                <a:cs typeface="Arial" charset="0"/>
              </a:rPr>
              <a:t>×</a:t>
            </a:r>
            <a:r>
              <a:rPr lang="en-US" sz="2400" dirty="0" smtClean="0">
                <a:solidFill>
                  <a:srgbClr val="FF0000"/>
                </a:solidFill>
              </a:rPr>
              <a:t> miss penalty</a:t>
            </a:r>
          </a:p>
          <a:p>
            <a:pPr marL="744538" lvl="1" indent="-287338">
              <a:spcBef>
                <a:spcPct val="30000"/>
              </a:spcBef>
              <a:buSzPct val="75000"/>
              <a:buFont typeface="Arial"/>
              <a:buChar char="•"/>
            </a:pPr>
            <a:r>
              <a:rPr lang="en-US" sz="2400" dirty="0" smtClean="0">
                <a:solidFill>
                  <a:schemeClr val="tx1"/>
                </a:solidFill>
              </a:rPr>
              <a:t>This ignores extra costs of write misses – which were described previously</a:t>
            </a:r>
          </a:p>
        </p:txBody>
      </p:sp>
    </p:spTree>
    <p:extLst>
      <p:ext uri="{BB962C8B-B14F-4D97-AF65-F5344CB8AC3E}">
        <p14:creationId xmlns:p14="http://schemas.microsoft.com/office/powerpoint/2010/main" val="18420992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4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42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Grp="1" noChangeArrowheads="1"/>
          </p:cNvSpPr>
          <p:nvPr>
            <p:ph type="title"/>
          </p:nvPr>
        </p:nvSpPr>
        <p:spPr/>
        <p:txBody>
          <a:bodyPr/>
          <a:lstStyle/>
          <a:p>
            <a:r>
              <a:rPr lang="en-US" smtClean="0"/>
              <a:t>Impacts of Cache Performance</a:t>
            </a:r>
            <a:endParaRPr lang="en-US"/>
          </a:p>
        </p:txBody>
      </p:sp>
      <p:sp>
        <p:nvSpPr>
          <p:cNvPr id="1676291" name="Rectangle 3"/>
          <p:cNvSpPr>
            <a:spLocks noGrp="1" noChangeArrowheads="1"/>
          </p:cNvSpPr>
          <p:nvPr>
            <p:ph type="body" idx="1"/>
          </p:nvPr>
        </p:nvSpPr>
        <p:spPr>
          <a:xfrm>
            <a:off x="457200" y="1430870"/>
            <a:ext cx="8229600" cy="5257800"/>
          </a:xfrm>
        </p:spPr>
        <p:txBody>
          <a:bodyPr>
            <a:normAutofit fontScale="85000" lnSpcReduction="20000"/>
          </a:bodyPr>
          <a:lstStyle/>
          <a:p>
            <a:r>
              <a:rPr lang="en-US" dirty="0" smtClean="0"/>
              <a:t>Relative $ penalty increases as processor performance improves (faster clock rate and/or lower CPI)</a:t>
            </a:r>
          </a:p>
          <a:p>
            <a:pPr lvl="1"/>
            <a:r>
              <a:rPr lang="en-US" dirty="0" smtClean="0"/>
              <a:t>Memory speed unlikely to improve as fast as processor cycle time. When calculating </a:t>
            </a:r>
            <a:r>
              <a:rPr lang="en-US" dirty="0" err="1" smtClean="0"/>
              <a:t>CPI</a:t>
            </a:r>
            <a:r>
              <a:rPr lang="en-US" baseline="-25000" dirty="0" err="1" smtClean="0"/>
              <a:t>stall</a:t>
            </a:r>
            <a:r>
              <a:rPr lang="en-US" dirty="0" smtClean="0"/>
              <a:t>, cache miss penalty is measured in processor clock cycles needed to handle a miss</a:t>
            </a:r>
          </a:p>
          <a:p>
            <a:pPr lvl="1"/>
            <a:r>
              <a:rPr lang="en-US" dirty="0" smtClean="0"/>
              <a:t>Lower the </a:t>
            </a:r>
            <a:r>
              <a:rPr lang="en-US" dirty="0" err="1" smtClean="0"/>
              <a:t>CPI</a:t>
            </a:r>
            <a:r>
              <a:rPr lang="en-US" baseline="-25000" dirty="0" err="1" smtClean="0"/>
              <a:t>ideal</a:t>
            </a:r>
            <a:r>
              <a:rPr lang="en-US" dirty="0" smtClean="0"/>
              <a:t>, more pronounced impact of stalls</a:t>
            </a:r>
          </a:p>
          <a:p>
            <a:r>
              <a:rPr lang="en-US" dirty="0" smtClean="0"/>
              <a:t>Processor with a </a:t>
            </a:r>
            <a:r>
              <a:rPr lang="en-US" dirty="0" err="1" smtClean="0"/>
              <a:t>CPI</a:t>
            </a:r>
            <a:r>
              <a:rPr lang="en-US" baseline="-25000" dirty="0" err="1" smtClean="0"/>
              <a:t>ideal</a:t>
            </a:r>
            <a:r>
              <a:rPr lang="en-US" dirty="0" smtClean="0"/>
              <a:t> of 2, a 100 cycle miss penalty, 36% load/store </a:t>
            </a:r>
            <a:r>
              <a:rPr lang="en-US" dirty="0" err="1" smtClean="0"/>
              <a:t>instr’s</a:t>
            </a:r>
            <a:r>
              <a:rPr lang="en-US" dirty="0" smtClean="0"/>
              <a:t>, and 2% I$ and 4% D$ miss rates</a:t>
            </a:r>
          </a:p>
          <a:p>
            <a:pPr lvl="1"/>
            <a:r>
              <a:rPr lang="en-US" dirty="0" smtClean="0"/>
              <a:t>Memory-stall cycles = 2% × 100 + 36% × 4% × 100 = 3.44</a:t>
            </a:r>
          </a:p>
          <a:p>
            <a:pPr lvl="1"/>
            <a:r>
              <a:rPr lang="en-US" dirty="0" smtClean="0"/>
              <a:t>So                   </a:t>
            </a:r>
            <a:r>
              <a:rPr lang="en-US" dirty="0" err="1" smtClean="0"/>
              <a:t>CPI</a:t>
            </a:r>
            <a:r>
              <a:rPr lang="en-US" baseline="-25000" dirty="0" err="1" smtClean="0"/>
              <a:t>stalls</a:t>
            </a:r>
            <a:r>
              <a:rPr lang="en-US" dirty="0" smtClean="0"/>
              <a:t>  =  2 + 3.44 = 5.44</a:t>
            </a:r>
          </a:p>
          <a:p>
            <a:pPr lvl="1"/>
            <a:r>
              <a:rPr lang="en-US" dirty="0" smtClean="0"/>
              <a:t>More than twice the </a:t>
            </a:r>
            <a:r>
              <a:rPr lang="en-US" dirty="0" err="1" smtClean="0"/>
              <a:t>CPI</a:t>
            </a:r>
            <a:r>
              <a:rPr lang="en-US" baseline="-25000" dirty="0" err="1" smtClean="0"/>
              <a:t>ideal</a:t>
            </a:r>
            <a:r>
              <a:rPr lang="en-US" dirty="0" smtClean="0"/>
              <a:t> !</a:t>
            </a:r>
          </a:p>
          <a:p>
            <a:r>
              <a:rPr lang="en-US" dirty="0" smtClean="0"/>
              <a:t>What if the </a:t>
            </a:r>
            <a:r>
              <a:rPr lang="en-US" dirty="0" err="1" smtClean="0"/>
              <a:t>CPI</a:t>
            </a:r>
            <a:r>
              <a:rPr lang="en-US" baseline="-25000" dirty="0" err="1" smtClean="0"/>
              <a:t>ideal</a:t>
            </a:r>
            <a:r>
              <a:rPr lang="en-US" dirty="0" smtClean="0"/>
              <a:t> is reduced to 1?   </a:t>
            </a:r>
          </a:p>
          <a:p>
            <a:r>
              <a:rPr lang="en-US" dirty="0" smtClean="0"/>
              <a:t>What if the D$ miss rate went up by 1%?  </a:t>
            </a:r>
          </a:p>
        </p:txBody>
      </p:sp>
      <p:sp>
        <p:nvSpPr>
          <p:cNvPr id="4" name="Date Placeholder 3"/>
          <p:cNvSpPr>
            <a:spLocks noGrp="1"/>
          </p:cNvSpPr>
          <p:nvPr>
            <p:ph type="dt" sz="half" idx="10"/>
          </p:nvPr>
        </p:nvSpPr>
        <p:spPr/>
        <p:txBody>
          <a:bodyPr/>
          <a:lstStyle/>
          <a:p>
            <a:fld id="{37D65C1E-27A7-9A41-840C-0236DFAA2BDA}" type="datetime1">
              <a:rPr lang="en-US" smtClean="0"/>
              <a:pPr/>
              <a:t>9/28/11</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9</a:t>
            </a:fld>
            <a:endParaRPr lang="en-US"/>
          </a:p>
        </p:txBody>
      </p:sp>
    </p:spTree>
    <p:extLst>
      <p:ext uri="{BB962C8B-B14F-4D97-AF65-F5344CB8AC3E}">
        <p14:creationId xmlns:p14="http://schemas.microsoft.com/office/powerpoint/2010/main" val="40157856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6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6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76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6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76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6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629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762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76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29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10391</TotalTime>
  <Words>3455</Words>
  <Application>Microsoft Macintosh PowerPoint</Application>
  <PresentationFormat>On-screen Show (4:3)</PresentationFormat>
  <Paragraphs>544</Paragraphs>
  <Slides>29</Slides>
  <Notes>21</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CS 61C: Great Ideas in Computer Architecture   Lecture 14 –Cache Performance (Cache III) </vt:lpstr>
      <vt:lpstr>In the News…  Major Expansion of World’s Data Centers</vt:lpstr>
      <vt:lpstr>Agenda</vt:lpstr>
      <vt:lpstr>Review: Multiword Block Direct Mapped Cache</vt:lpstr>
      <vt:lpstr>Measuring Performance</vt:lpstr>
      <vt:lpstr>CPU Performance Factors</vt:lpstr>
      <vt:lpstr>Average Memory Access Time (AMAT)</vt:lpstr>
      <vt:lpstr>Measuring Cache Performance – Effect on CPI</vt:lpstr>
      <vt:lpstr>Impacts of Cache Performance</vt:lpstr>
      <vt:lpstr>Multiple Cache Levels</vt:lpstr>
      <vt:lpstr>Multiple Cache Levels</vt:lpstr>
      <vt:lpstr>New AMAT Example</vt:lpstr>
      <vt:lpstr>Nehalem Die Photo</vt:lpstr>
      <vt:lpstr>Core Area Breakdown</vt:lpstr>
      <vt:lpstr>Sources of Cache Misses: The 3Cs</vt:lpstr>
      <vt:lpstr>Reducing Cache Misses</vt:lpstr>
      <vt:lpstr>Alternative Block Placement Schemes</vt:lpstr>
      <vt:lpstr>Example: 4-Word Direct-Mapped $ Worst-Case Reference String</vt:lpstr>
      <vt:lpstr>Example: 2-Way Set Associative $ (4 words = 2 sets x 2 ways per set)</vt:lpstr>
      <vt:lpstr>Example: 4-Word 2-Way SA $ Same Reference String</vt:lpstr>
      <vt:lpstr>Example: Eight-Block Cache with Different Organizations</vt:lpstr>
      <vt:lpstr>Four-Way Set-Associative Cache</vt:lpstr>
      <vt:lpstr>Range of Set-Associative Caches</vt:lpstr>
      <vt:lpstr>Costs of Set-Associative Caches</vt:lpstr>
      <vt:lpstr>LRU Cache Block Replacement</vt:lpstr>
      <vt:lpstr>Benefits of Set-Associative Caches</vt:lpstr>
      <vt:lpstr>The Cache Design Space</vt:lpstr>
      <vt:lpstr>PowerPoint Presentation</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Michael Franklin</cp:lastModifiedBy>
  <cp:revision>175</cp:revision>
  <cp:lastPrinted>2011-09-28T18:25:51Z</cp:lastPrinted>
  <dcterms:created xsi:type="dcterms:W3CDTF">2011-01-19T13:00:46Z</dcterms:created>
  <dcterms:modified xsi:type="dcterms:W3CDTF">2011-09-28T23:02:52Z</dcterms:modified>
</cp:coreProperties>
</file>