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handoutMasterIdLst>
    <p:handoutMasterId r:id="rId37"/>
  </p:handoutMasterIdLst>
  <p:sldIdLst>
    <p:sldId id="481" r:id="rId2"/>
    <p:sldId id="463" r:id="rId3"/>
    <p:sldId id="429" r:id="rId4"/>
    <p:sldId id="424" r:id="rId5"/>
    <p:sldId id="449" r:id="rId6"/>
    <p:sldId id="450" r:id="rId7"/>
    <p:sldId id="426" r:id="rId8"/>
    <p:sldId id="427" r:id="rId9"/>
    <p:sldId id="512" r:id="rId10"/>
    <p:sldId id="515" r:id="rId11"/>
    <p:sldId id="513" r:id="rId12"/>
    <p:sldId id="501" r:id="rId13"/>
    <p:sldId id="435" r:id="rId14"/>
    <p:sldId id="440" r:id="rId15"/>
    <p:sldId id="438" r:id="rId16"/>
    <p:sldId id="441" r:id="rId17"/>
    <p:sldId id="448" r:id="rId18"/>
    <p:sldId id="516" r:id="rId19"/>
    <p:sldId id="458" r:id="rId20"/>
    <p:sldId id="514" r:id="rId21"/>
    <p:sldId id="482" r:id="rId22"/>
    <p:sldId id="483" r:id="rId23"/>
    <p:sldId id="517" r:id="rId24"/>
    <p:sldId id="502" r:id="rId25"/>
    <p:sldId id="503" r:id="rId26"/>
    <p:sldId id="504" r:id="rId27"/>
    <p:sldId id="505" r:id="rId28"/>
    <p:sldId id="506" r:id="rId29"/>
    <p:sldId id="507" r:id="rId30"/>
    <p:sldId id="508" r:id="rId31"/>
    <p:sldId id="509" r:id="rId32"/>
    <p:sldId id="498" r:id="rId33"/>
    <p:sldId id="511" r:id="rId34"/>
    <p:sldId id="510"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975" autoAdjust="0"/>
    <p:restoredTop sz="84825" autoAdjust="0"/>
  </p:normalViewPr>
  <p:slideViewPr>
    <p:cSldViewPr snapToGrid="0">
      <p:cViewPr>
        <p:scale>
          <a:sx n="100" d="100"/>
          <a:sy n="100" d="100"/>
        </p:scale>
        <p:origin x="-1872" y="-45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5" d="100"/>
          <a:sy n="85" d="100"/>
        </p:scale>
        <p:origin x="-3128"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handoutMaster" Target="handoutMasters/handout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8933265-5E23-BF49-B6BF-1934B9BC786E}" type="datetimeFigureOut">
              <a:rPr lang="en-US" smtClean="0"/>
              <a:pPr/>
              <a:t>11/7/11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24D7F38-D411-9B47-AFF4-70C571B83B5A}" type="slidenum">
              <a:rPr lang="en-US" smtClean="0"/>
              <a:pPr/>
              <a:t>‹#›</a:t>
            </a:fld>
            <a:endParaRPr lang="en-US" dirty="0"/>
          </a:p>
        </p:txBody>
      </p:sp>
    </p:spTree>
    <p:extLst>
      <p:ext uri="{BB962C8B-B14F-4D97-AF65-F5344CB8AC3E}">
        <p14:creationId xmlns:p14="http://schemas.microsoft.com/office/powerpoint/2010/main" val="23206996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AA1BC7-CCFC-484A-97F3-979F740C57F6}" type="datetimeFigureOut">
              <a:rPr lang="en-US" smtClean="0"/>
              <a:pPr/>
              <a:t>11/7/11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97FDFF-7B9F-7D4D-BFC0-AAD1F3D3D3CB}" type="slidenum">
              <a:rPr lang="en-US" smtClean="0"/>
              <a:pPr/>
              <a:t>‹#›</a:t>
            </a:fld>
            <a:endParaRPr lang="en-US" dirty="0"/>
          </a:p>
        </p:txBody>
      </p:sp>
    </p:spTree>
    <p:extLst>
      <p:ext uri="{BB962C8B-B14F-4D97-AF65-F5344CB8AC3E}">
        <p14:creationId xmlns:p14="http://schemas.microsoft.com/office/powerpoint/2010/main" val="6631591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 Id="rId3" Type="http://schemas.openxmlformats.org/officeDocument/2006/relationships/hyperlink" Target="http://en.wikipedia.org/wiki/Cache_line"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 Id="rId3" Type="http://schemas.openxmlformats.org/officeDocument/2006/relationships/hyperlink" Target="http://en.wikipedia.org/wiki/Cache_line"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22" name="Rectangle 2"/>
          <p:cNvSpPr>
            <a:spLocks noGrp="1" noChangeArrowheads="1"/>
          </p:cNvSpPr>
          <p:nvPr>
            <p:ph type="body" idx="1"/>
          </p:nvPr>
        </p:nvSpPr>
        <p:spPr>
          <a:xfrm>
            <a:off x="516434" y="4345217"/>
            <a:ext cx="5909964" cy="4110871"/>
          </a:xfrm>
          <a:ln>
            <a:noFill/>
          </a:ln>
        </p:spPr>
        <p:txBody>
          <a:bodyPr lIns="92000" tIns="45192" rIns="92000" bIns="45192"/>
          <a:lstStyle/>
          <a:p>
            <a:r>
              <a:rPr lang="en-US" dirty="0" smtClean="0"/>
              <a:t>Power has become the overriding issue for both data centers and microprocessors.  Power efficiency has joined scalable performance</a:t>
            </a:r>
            <a:r>
              <a:rPr lang="en-US" baseline="0" dirty="0" smtClean="0"/>
              <a:t> making the case for multiprocessors.  Multiprocessors also improve availability.</a:t>
            </a:r>
            <a:endParaRPr lang="en-US" dirty="0"/>
          </a:p>
        </p:txBody>
      </p:sp>
      <p:sp>
        <p:nvSpPr>
          <p:cNvPr id="1873923" name="Rectangle 3"/>
          <p:cNvSpPr>
            <a:spLocks noGrp="1" noRot="1" noChangeAspect="1" noChangeArrowheads="1" noTextEdit="1"/>
          </p:cNvSpPr>
          <p:nvPr>
            <p:ph type="sldImg"/>
          </p:nvPr>
        </p:nvSpPr>
        <p:spPr>
          <a:xfrm>
            <a:off x="1158875" y="585788"/>
            <a:ext cx="4559300" cy="3419475"/>
          </a:xfr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5" name="Rectangle 3"/>
          <p:cNvSpPr>
            <a:spLocks noGrp="1" noChangeArrowheads="1"/>
          </p:cNvSpPr>
          <p:nvPr>
            <p:ph type="dt" idx="1"/>
          </p:nvPr>
        </p:nvSpPr>
        <p:spPr>
          <a:ln/>
        </p:spPr>
        <p:txBody>
          <a:bodyPr/>
          <a:lstStyle/>
          <a:p>
            <a:fld id="{D18F1186-07F9-BE4F-B429-B3DCD1EEC475}" type="datetime3">
              <a:rPr lang="en-US"/>
              <a:pPr/>
              <a:t>7 November 2011</a:t>
            </a:fld>
            <a:endParaRPr lang="en-US" dirty="0"/>
          </a:p>
        </p:txBody>
      </p:sp>
      <p:sp>
        <p:nvSpPr>
          <p:cNvPr id="6" name="Rectangle 6"/>
          <p:cNvSpPr>
            <a:spLocks noGrp="1" noChangeArrowheads="1"/>
          </p:cNvSpPr>
          <p:nvPr>
            <p:ph type="ftr" sz="quarter" idx="4"/>
          </p:nvPr>
        </p:nvSpPr>
        <p:spPr>
          <a:ln/>
        </p:spPr>
        <p:txBody>
          <a:bodyPr/>
          <a:lstStyle/>
          <a:p>
            <a:r>
              <a:rPr lang="en-US" dirty="0"/>
              <a:t>Chapter 2 — Instructions: Language of the Computer</a:t>
            </a:r>
          </a:p>
        </p:txBody>
      </p:sp>
      <p:sp>
        <p:nvSpPr>
          <p:cNvPr id="7" name="Rectangle 7"/>
          <p:cNvSpPr>
            <a:spLocks noGrp="1" noChangeArrowheads="1"/>
          </p:cNvSpPr>
          <p:nvPr>
            <p:ph type="sldNum" sz="quarter" idx="5"/>
          </p:nvPr>
        </p:nvSpPr>
        <p:spPr>
          <a:ln/>
        </p:spPr>
        <p:txBody>
          <a:bodyPr/>
          <a:lstStyle/>
          <a:p>
            <a:fld id="{8E97A960-F2E5-6743-B445-419E55865893}" type="slidenum">
              <a:rPr lang="en-US"/>
              <a:pPr/>
              <a:t>29</a:t>
            </a:fld>
            <a:endParaRPr lang="en-US" dirty="0"/>
          </a:p>
        </p:txBody>
      </p:sp>
      <p:sp>
        <p:nvSpPr>
          <p:cNvPr id="451586" name="Rectangle 2"/>
          <p:cNvSpPr>
            <a:spLocks noGrp="1" noRot="1" noChangeAspect="1" noChangeArrowheads="1" noTextEdit="1"/>
          </p:cNvSpPr>
          <p:nvPr>
            <p:ph type="sldImg"/>
          </p:nvPr>
        </p:nvSpPr>
        <p:spPr>
          <a:ln/>
        </p:spPr>
      </p:sp>
      <p:sp>
        <p:nvSpPr>
          <p:cNvPr id="451587" name="Rectangle 3"/>
          <p:cNvSpPr>
            <a:spLocks noGrp="1" noChangeArrowheads="1"/>
          </p:cNvSpPr>
          <p:nvPr>
            <p:ph type="body" idx="1"/>
          </p:nvPr>
        </p:nvSpPr>
        <p:spPr/>
        <p:txBody>
          <a:bodyPr/>
          <a:lstStyle/>
          <a:p>
            <a:endParaRPr lang="en-AU"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5" name="Rectangle 3"/>
          <p:cNvSpPr>
            <a:spLocks noGrp="1" noChangeArrowheads="1"/>
          </p:cNvSpPr>
          <p:nvPr>
            <p:ph type="dt" idx="1"/>
          </p:nvPr>
        </p:nvSpPr>
        <p:spPr>
          <a:ln/>
        </p:spPr>
        <p:txBody>
          <a:bodyPr/>
          <a:lstStyle/>
          <a:p>
            <a:fld id="{D18F1186-07F9-BE4F-B429-B3DCD1EEC475}" type="datetime3">
              <a:rPr lang="en-US"/>
              <a:pPr/>
              <a:t>7 November 2011</a:t>
            </a:fld>
            <a:endParaRPr lang="en-US" dirty="0"/>
          </a:p>
        </p:txBody>
      </p:sp>
      <p:sp>
        <p:nvSpPr>
          <p:cNvPr id="6" name="Rectangle 6"/>
          <p:cNvSpPr>
            <a:spLocks noGrp="1" noChangeArrowheads="1"/>
          </p:cNvSpPr>
          <p:nvPr>
            <p:ph type="ftr" sz="quarter" idx="4"/>
          </p:nvPr>
        </p:nvSpPr>
        <p:spPr>
          <a:ln/>
        </p:spPr>
        <p:txBody>
          <a:bodyPr/>
          <a:lstStyle/>
          <a:p>
            <a:r>
              <a:rPr lang="en-US" dirty="0"/>
              <a:t>Chapter 2 — Instructions: Language of the Computer</a:t>
            </a:r>
          </a:p>
        </p:txBody>
      </p:sp>
      <p:sp>
        <p:nvSpPr>
          <p:cNvPr id="7" name="Rectangle 7"/>
          <p:cNvSpPr>
            <a:spLocks noGrp="1" noChangeArrowheads="1"/>
          </p:cNvSpPr>
          <p:nvPr>
            <p:ph type="sldNum" sz="quarter" idx="5"/>
          </p:nvPr>
        </p:nvSpPr>
        <p:spPr>
          <a:ln/>
        </p:spPr>
        <p:txBody>
          <a:bodyPr/>
          <a:lstStyle/>
          <a:p>
            <a:fld id="{8E97A960-F2E5-6743-B445-419E55865893}" type="slidenum">
              <a:rPr lang="en-US"/>
              <a:pPr/>
              <a:t>31</a:t>
            </a:fld>
            <a:endParaRPr lang="en-US" dirty="0"/>
          </a:p>
        </p:txBody>
      </p:sp>
      <p:sp>
        <p:nvSpPr>
          <p:cNvPr id="451586" name="Rectangle 2"/>
          <p:cNvSpPr>
            <a:spLocks noGrp="1" noRot="1" noChangeAspect="1" noChangeArrowheads="1" noTextEdit="1"/>
          </p:cNvSpPr>
          <p:nvPr>
            <p:ph type="sldImg"/>
          </p:nvPr>
        </p:nvSpPr>
        <p:spPr>
          <a:ln/>
        </p:spPr>
      </p:sp>
      <p:sp>
        <p:nvSpPr>
          <p:cNvPr id="451587" name="Rectangle 3"/>
          <p:cNvSpPr>
            <a:spLocks noGrp="1" noChangeArrowheads="1"/>
          </p:cNvSpPr>
          <p:nvPr>
            <p:ph type="body" idx="1"/>
          </p:nvPr>
        </p:nvSpPr>
        <p:spPr/>
        <p:txBody>
          <a:bodyPr/>
          <a:lstStyle/>
          <a:p>
            <a:endParaRPr lang="en-A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dirty="0"/>
              <a:t>Morgan Kaufmann Publishers</a:t>
            </a:r>
          </a:p>
        </p:txBody>
      </p:sp>
      <p:sp>
        <p:nvSpPr>
          <p:cNvPr id="5" name="Rectangle 3"/>
          <p:cNvSpPr>
            <a:spLocks noGrp="1" noChangeArrowheads="1"/>
          </p:cNvSpPr>
          <p:nvPr>
            <p:ph type="dt" idx="1"/>
          </p:nvPr>
        </p:nvSpPr>
        <p:spPr>
          <a:ln/>
        </p:spPr>
        <p:txBody>
          <a:bodyPr/>
          <a:lstStyle/>
          <a:p>
            <a:fld id="{EC322388-9E9F-A242-ACD3-693689A848B2}" type="datetime3">
              <a:rPr lang="en-AU"/>
              <a:pPr/>
              <a:t>7 November 2011</a:t>
            </a:fld>
            <a:endParaRPr lang="en-AU" dirty="0"/>
          </a:p>
        </p:txBody>
      </p:sp>
      <p:sp>
        <p:nvSpPr>
          <p:cNvPr id="7" name="Rectangle 7"/>
          <p:cNvSpPr>
            <a:spLocks noGrp="1" noChangeArrowheads="1"/>
          </p:cNvSpPr>
          <p:nvPr>
            <p:ph type="sldNum" sz="quarter" idx="5"/>
          </p:nvPr>
        </p:nvSpPr>
        <p:spPr>
          <a:ln/>
        </p:spPr>
        <p:txBody>
          <a:bodyPr/>
          <a:lstStyle/>
          <a:p>
            <a:fld id="{5D20C3A5-21A9-7F47-828C-B615AADE4374}" type="slidenum">
              <a:rPr lang="en-AU"/>
              <a:pPr/>
              <a:t>5</a:t>
            </a:fld>
            <a:endParaRPr lang="en-AU" dirty="0"/>
          </a:p>
        </p:txBody>
      </p:sp>
      <p:sp>
        <p:nvSpPr>
          <p:cNvPr id="294914" name="Rectangle 2"/>
          <p:cNvSpPr>
            <a:spLocks noGrp="1" noRot="1" noChangeAspect="1" noChangeArrowheads="1" noTextEdit="1"/>
          </p:cNvSpPr>
          <p:nvPr>
            <p:ph type="sldImg"/>
          </p:nvPr>
        </p:nvSpPr>
        <p:spPr>
          <a:ln/>
        </p:spPr>
      </p:sp>
      <p:sp>
        <p:nvSpPr>
          <p:cNvPr id="29491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dirty="0"/>
              <a:t>Morgan Kaufmann Publishers</a:t>
            </a:r>
          </a:p>
        </p:txBody>
      </p:sp>
      <p:sp>
        <p:nvSpPr>
          <p:cNvPr id="5" name="Rectangle 3"/>
          <p:cNvSpPr>
            <a:spLocks noGrp="1" noChangeArrowheads="1"/>
          </p:cNvSpPr>
          <p:nvPr>
            <p:ph type="dt" idx="1"/>
          </p:nvPr>
        </p:nvSpPr>
        <p:spPr>
          <a:ln/>
        </p:spPr>
        <p:txBody>
          <a:bodyPr/>
          <a:lstStyle/>
          <a:p>
            <a:fld id="{5BD731A7-0362-CE44-872F-CEF317F2115D}" type="datetime3">
              <a:rPr lang="en-AU"/>
              <a:pPr/>
              <a:t>7 November 2011</a:t>
            </a:fld>
            <a:endParaRPr lang="en-AU" dirty="0"/>
          </a:p>
        </p:txBody>
      </p:sp>
      <p:sp>
        <p:nvSpPr>
          <p:cNvPr id="7" name="Rectangle 7"/>
          <p:cNvSpPr>
            <a:spLocks noGrp="1" noChangeArrowheads="1"/>
          </p:cNvSpPr>
          <p:nvPr>
            <p:ph type="sldNum" sz="quarter" idx="5"/>
          </p:nvPr>
        </p:nvSpPr>
        <p:spPr>
          <a:ln/>
        </p:spPr>
        <p:txBody>
          <a:bodyPr/>
          <a:lstStyle/>
          <a:p>
            <a:fld id="{A2FEAD7D-1BA4-5A46-937F-1EE7978BCC49}" type="slidenum">
              <a:rPr lang="en-AU"/>
              <a:pPr/>
              <a:t>6</a:t>
            </a:fld>
            <a:endParaRPr lang="en-AU" dirty="0"/>
          </a:p>
        </p:txBody>
      </p:sp>
      <p:sp>
        <p:nvSpPr>
          <p:cNvPr id="296962" name="Rectangle 2"/>
          <p:cNvSpPr>
            <a:spLocks noGrp="1" noRot="1" noChangeAspect="1" noChangeArrowheads="1" noTextEdit="1"/>
          </p:cNvSpPr>
          <p:nvPr>
            <p:ph type="sldImg"/>
          </p:nvPr>
        </p:nvSpPr>
        <p:spPr>
          <a:ln/>
        </p:spPr>
      </p:sp>
      <p:sp>
        <p:nvSpPr>
          <p:cNvPr id="29696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9522" name="Rectangle 2"/>
          <p:cNvSpPr>
            <a:spLocks noGrp="1" noRot="1" noChangeAspect="1" noChangeArrowheads="1" noTextEdit="1"/>
          </p:cNvSpPr>
          <p:nvPr>
            <p:ph type="sldImg"/>
          </p:nvPr>
        </p:nvSpPr>
        <p:spPr/>
      </p:sp>
      <p:sp>
        <p:nvSpPr>
          <p:cNvPr id="1899523" name="Rectangle 3"/>
          <p:cNvSpPr>
            <a:spLocks noGrp="1" noChangeArrowheads="1"/>
          </p:cNvSpPr>
          <p:nvPr>
            <p:ph type="body" idx="1"/>
          </p:nvPr>
        </p:nvSpPr>
        <p:spPr>
          <a:ln/>
        </p:spPr>
        <p:txBody>
          <a:bodyPr/>
          <a:lstStyle/>
          <a:p>
            <a:r>
              <a:rPr lang="en-US" dirty="0"/>
              <a:t>For class handout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546" name="Rectangle 2"/>
          <p:cNvSpPr>
            <a:spLocks noGrp="1" noRot="1" noChangeAspect="1" noChangeArrowheads="1" noTextEdit="1"/>
          </p:cNvSpPr>
          <p:nvPr>
            <p:ph type="sldImg"/>
          </p:nvPr>
        </p:nvSpPr>
        <p:spPr/>
      </p:sp>
      <p:sp>
        <p:nvSpPr>
          <p:cNvPr id="1900547" name="Rectangle 3"/>
          <p:cNvSpPr>
            <a:spLocks noGrp="1" noChangeArrowheads="1"/>
          </p:cNvSpPr>
          <p:nvPr>
            <p:ph type="body" idx="1"/>
          </p:nvPr>
        </p:nvSpPr>
        <p:spPr>
          <a:ln/>
        </p:spPr>
        <p:txBody>
          <a:bodyPr/>
          <a:lstStyle/>
          <a:p>
            <a:r>
              <a:rPr lang="en-US" dirty="0"/>
              <a:t>For </a:t>
            </a:r>
            <a:r>
              <a:rPr lang="en-US" dirty="0" smtClean="0"/>
              <a:t>lecture</a:t>
            </a:r>
          </a:p>
          <a:p>
            <a:r>
              <a:rPr lang="en-US" dirty="0" smtClean="0"/>
              <a:t>So load balancing issue at second reduction (when half = 2)</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t> </a:t>
            </a:r>
            <a:r>
              <a:rPr lang="en-US" sz="1200" kern="1200" dirty="0" smtClean="0">
                <a:solidFill>
                  <a:schemeClr val="tx1"/>
                </a:solidFill>
                <a:latin typeface="+mn-lt"/>
                <a:ea typeface="+mn-ea"/>
                <a:cs typeface="+mn-cs"/>
              </a:rPr>
              <a:t>As discussed in AMD64 Architecture Programmer's Manual </a:t>
            </a:r>
            <a:r>
              <a:rPr lang="en-US" sz="1200" kern="1200" dirty="0" err="1" smtClean="0">
                <a:solidFill>
                  <a:schemeClr val="tx1"/>
                </a:solidFill>
                <a:latin typeface="+mn-lt"/>
                <a:ea typeface="+mn-ea"/>
                <a:cs typeface="+mn-cs"/>
              </a:rPr>
              <a:t>Vol</a:t>
            </a:r>
            <a:r>
              <a:rPr lang="en-US" sz="1200" kern="1200" dirty="0" smtClean="0">
                <a:solidFill>
                  <a:schemeClr val="tx1"/>
                </a:solidFill>
                <a:latin typeface="+mn-lt"/>
                <a:ea typeface="+mn-ea"/>
                <a:cs typeface="+mn-cs"/>
              </a:rPr>
              <a:t> 2 'System Programming',[1] each </a:t>
            </a:r>
            <a:r>
              <a:rPr lang="en-US" sz="1200" kern="1200" dirty="0" smtClean="0">
                <a:solidFill>
                  <a:schemeClr val="tx1"/>
                </a:solidFill>
                <a:latin typeface="+mn-lt"/>
                <a:ea typeface="+mn-ea"/>
                <a:cs typeface="+mn-cs"/>
                <a:hlinkClick r:id="rId3"/>
              </a:rPr>
              <a:t>cache line is in one of five states:</a:t>
            </a:r>
          </a:p>
          <a:p>
            <a:r>
              <a:rPr lang="en-US" sz="1200" b="1" kern="1200" dirty="0" smtClean="0">
                <a:solidFill>
                  <a:schemeClr val="tx1"/>
                </a:solidFill>
                <a:latin typeface="+mn-lt"/>
                <a:ea typeface="+mn-ea"/>
                <a:cs typeface="+mn-cs"/>
              </a:rPr>
              <a:t>Modified</a:t>
            </a:r>
          </a:p>
          <a:p>
            <a:r>
              <a:rPr lang="en-US" sz="1200" b="0" kern="1200" dirty="0" smtClean="0">
                <a:solidFill>
                  <a:schemeClr val="tx1"/>
                </a:solidFill>
                <a:latin typeface="+mn-lt"/>
                <a:ea typeface="+mn-ea"/>
                <a:cs typeface="+mn-cs"/>
              </a:rPr>
              <a:t>A cache line in the modified state holds the most recent, correct copy of the data. The copy in main memory is stale (incorrect), and no other processor holds a copy. The cached data may be modified at will. The cache line may be changed to the Exclusive state by writing the modifications back to main memory. Modified cache lines must respond to a snoop request with data.</a:t>
            </a:r>
          </a:p>
          <a:p>
            <a:r>
              <a:rPr lang="pl-PL" sz="1200" b="1" kern="1200" dirty="0" err="1" smtClean="0">
                <a:solidFill>
                  <a:schemeClr val="tx1"/>
                </a:solidFill>
                <a:latin typeface="+mn-lt"/>
                <a:ea typeface="+mn-ea"/>
                <a:cs typeface="+mn-cs"/>
              </a:rPr>
              <a:t>Owned</a:t>
            </a:r>
            <a:endParaRPr lang="pl-PL" sz="1200" b="1"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A cache line in the owned state holds the most recent, correct copy of the data. The owned state is similar to the shared state in that other processors can hold a copy of the most recent, correct data. The copy in main memory can be stale (incorrect). Only one processor can hold the data in the owned state—all other processors must hold the data in the shared state. The cache line may be changed to the Modified state after invalidating all shared copies, or changed to the Shared state by writing the modifications back to main memory. Owned cache lines must respond to a snoop request with data.</a:t>
            </a:r>
          </a:p>
          <a:p>
            <a:r>
              <a:rPr lang="en-US" sz="1200" b="1" kern="1200" dirty="0" smtClean="0">
                <a:solidFill>
                  <a:schemeClr val="tx1"/>
                </a:solidFill>
                <a:latin typeface="+mn-lt"/>
                <a:ea typeface="+mn-ea"/>
                <a:cs typeface="+mn-cs"/>
              </a:rPr>
              <a:t>Exclusive</a:t>
            </a:r>
          </a:p>
          <a:p>
            <a:r>
              <a:rPr lang="en-US" sz="1200" b="0" kern="1200" dirty="0" smtClean="0">
                <a:solidFill>
                  <a:schemeClr val="tx1"/>
                </a:solidFill>
                <a:latin typeface="+mn-lt"/>
                <a:ea typeface="+mn-ea"/>
                <a:cs typeface="+mn-cs"/>
              </a:rPr>
              <a:t>A cache line in the exclusive state holds the most recent, correct copy of the data. The copy in main memory is also the most recent, correct copy of the data. No other processor holds a copy of the data. The cache line may be changed to the Modified state at any time in order to modify the data. It may also be discarded (changed to the Invalid state) at any time. Exclusive cache lines may respond to a snoop request with data.</a:t>
            </a:r>
          </a:p>
          <a:p>
            <a:r>
              <a:rPr lang="en-US" sz="1200" b="1" kern="1200" dirty="0" smtClean="0">
                <a:solidFill>
                  <a:schemeClr val="tx1"/>
                </a:solidFill>
                <a:latin typeface="+mn-lt"/>
                <a:ea typeface="+mn-ea"/>
                <a:cs typeface="+mn-cs"/>
              </a:rPr>
              <a:t>Shared</a:t>
            </a:r>
          </a:p>
          <a:p>
            <a:r>
              <a:rPr lang="en-US" sz="1200" b="0" kern="1200" dirty="0" smtClean="0">
                <a:solidFill>
                  <a:schemeClr val="tx1"/>
                </a:solidFill>
                <a:latin typeface="+mn-lt"/>
                <a:ea typeface="+mn-ea"/>
                <a:cs typeface="+mn-cs"/>
              </a:rPr>
              <a:t>A cache line in the shared state holds the most recent, correct copy of the data. Other processors in the system may hold copies of the data in the shared state, as well. The shared cache line may be dirty with respect to memory (if a copy of the cache line exists in the owned state) or it may be clean (if no copy of the cache line exists in the owned state). The cache line may not be written, but may be changed to the Exclusive state after invalidating all shared copies. It may also be discarded (changed to the Invalid state) at any time. Shared cache lines may not respond to a snoop request with data.</a:t>
            </a:r>
          </a:p>
          <a:p>
            <a:r>
              <a:rPr lang="es-ES_tradnl" sz="1200" b="1" kern="1200" dirty="0" err="1" smtClean="0">
                <a:solidFill>
                  <a:schemeClr val="tx1"/>
                </a:solidFill>
                <a:latin typeface="+mn-lt"/>
                <a:ea typeface="+mn-ea"/>
                <a:cs typeface="+mn-cs"/>
              </a:rPr>
              <a:t>Invalid</a:t>
            </a:r>
            <a:endParaRPr lang="es-ES_tradnl" sz="1200" b="1"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A cache line in the invalid state does not hold a valid copy of the data. Valid copies of the data might be either in main memory or another processor cache.</a:t>
            </a:r>
            <a:endParaRPr lang="en-US" dirty="0"/>
          </a:p>
        </p:txBody>
      </p:sp>
      <p:sp>
        <p:nvSpPr>
          <p:cNvPr id="4" name="Slide Number Placeholder 3"/>
          <p:cNvSpPr>
            <a:spLocks noGrp="1"/>
          </p:cNvSpPr>
          <p:nvPr>
            <p:ph type="sldNum" sz="quarter" idx="10"/>
          </p:nvPr>
        </p:nvSpPr>
        <p:spPr/>
        <p:txBody>
          <a:bodyPr/>
          <a:lstStyle/>
          <a:p>
            <a:fld id="{EF97FDFF-7B9F-7D4D-BFC0-AAD1F3D3D3CB}" type="slidenum">
              <a:rPr lang="en-US" smtClean="0"/>
              <a:pPr/>
              <a:t>18</a:t>
            </a:fld>
            <a:endParaRPr lang="en-US" dirty="0"/>
          </a:p>
        </p:txBody>
      </p:sp>
    </p:spTree>
    <p:extLst>
      <p:ext uri="{BB962C8B-B14F-4D97-AF65-F5344CB8AC3E}">
        <p14:creationId xmlns:p14="http://schemas.microsoft.com/office/powerpoint/2010/main" val="39633741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t> </a:t>
            </a:r>
            <a:r>
              <a:rPr lang="en-US" sz="1200" kern="1200" dirty="0" smtClean="0">
                <a:solidFill>
                  <a:schemeClr val="tx1"/>
                </a:solidFill>
                <a:latin typeface="+mn-lt"/>
                <a:ea typeface="+mn-ea"/>
                <a:cs typeface="+mn-cs"/>
              </a:rPr>
              <a:t>As discussed in AMD64 Architecture Programmer's Manual </a:t>
            </a:r>
            <a:r>
              <a:rPr lang="en-US" sz="1200" kern="1200" dirty="0" err="1" smtClean="0">
                <a:solidFill>
                  <a:schemeClr val="tx1"/>
                </a:solidFill>
                <a:latin typeface="+mn-lt"/>
                <a:ea typeface="+mn-ea"/>
                <a:cs typeface="+mn-cs"/>
              </a:rPr>
              <a:t>Vol</a:t>
            </a:r>
            <a:r>
              <a:rPr lang="en-US" sz="1200" kern="1200" dirty="0" smtClean="0">
                <a:solidFill>
                  <a:schemeClr val="tx1"/>
                </a:solidFill>
                <a:latin typeface="+mn-lt"/>
                <a:ea typeface="+mn-ea"/>
                <a:cs typeface="+mn-cs"/>
              </a:rPr>
              <a:t> 2 'System Programming',[1] each </a:t>
            </a:r>
            <a:r>
              <a:rPr lang="en-US" sz="1200" kern="1200" dirty="0" smtClean="0">
                <a:solidFill>
                  <a:schemeClr val="tx1"/>
                </a:solidFill>
                <a:latin typeface="+mn-lt"/>
                <a:ea typeface="+mn-ea"/>
                <a:cs typeface="+mn-cs"/>
                <a:hlinkClick r:id="rId3"/>
              </a:rPr>
              <a:t>cache line is in one of five states:</a:t>
            </a:r>
          </a:p>
          <a:p>
            <a:r>
              <a:rPr lang="en-US" sz="1200" b="1" kern="1200" dirty="0" smtClean="0">
                <a:solidFill>
                  <a:schemeClr val="tx1"/>
                </a:solidFill>
                <a:latin typeface="+mn-lt"/>
                <a:ea typeface="+mn-ea"/>
                <a:cs typeface="+mn-cs"/>
              </a:rPr>
              <a:t>Modified</a:t>
            </a:r>
          </a:p>
          <a:p>
            <a:r>
              <a:rPr lang="en-US" sz="1200" b="0" kern="1200" dirty="0" smtClean="0">
                <a:solidFill>
                  <a:schemeClr val="tx1"/>
                </a:solidFill>
                <a:latin typeface="+mn-lt"/>
                <a:ea typeface="+mn-ea"/>
                <a:cs typeface="+mn-cs"/>
              </a:rPr>
              <a:t>A cache line in the modified state holds the most recent, correct copy of the data. The copy in main memory is stale (incorrect), and no other processor holds a copy. The cached data may be modified at will. The cache line may be changed to the Exclusive state by writing the modifications back to main memory. Modified cache lines must respond to a snoop request with data.</a:t>
            </a:r>
          </a:p>
          <a:p>
            <a:r>
              <a:rPr lang="pl-PL" sz="1200" b="1" kern="1200" dirty="0" err="1" smtClean="0">
                <a:solidFill>
                  <a:schemeClr val="tx1"/>
                </a:solidFill>
                <a:latin typeface="+mn-lt"/>
                <a:ea typeface="+mn-ea"/>
                <a:cs typeface="+mn-cs"/>
              </a:rPr>
              <a:t>Owned</a:t>
            </a:r>
            <a:endParaRPr lang="pl-PL" sz="1200" b="1"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A cache line in the owned state holds the most recent, correct copy of the data. The owned state is similar to the shared state in that other processors can hold a copy of the most recent, correct data. The copy in main memory can be stale (incorrect). Only one processor can hold the data in the owned state—all other processors must hold the data in the shared state. The cache line may be changed to the Modified state after invalidating all shared copies, or changed to the Shared state by writing the modifications back to main memory. Owned cache lines must respond to a snoop request with data.</a:t>
            </a:r>
          </a:p>
          <a:p>
            <a:r>
              <a:rPr lang="en-US" sz="1200" b="1" kern="1200" dirty="0" smtClean="0">
                <a:solidFill>
                  <a:schemeClr val="tx1"/>
                </a:solidFill>
                <a:latin typeface="+mn-lt"/>
                <a:ea typeface="+mn-ea"/>
                <a:cs typeface="+mn-cs"/>
              </a:rPr>
              <a:t>Exclusive</a:t>
            </a:r>
          </a:p>
          <a:p>
            <a:r>
              <a:rPr lang="en-US" sz="1200" b="0" kern="1200" dirty="0" smtClean="0">
                <a:solidFill>
                  <a:schemeClr val="tx1"/>
                </a:solidFill>
                <a:latin typeface="+mn-lt"/>
                <a:ea typeface="+mn-ea"/>
                <a:cs typeface="+mn-cs"/>
              </a:rPr>
              <a:t>A cache line in the exclusive state holds the most recent, correct copy of the data. The copy in main memory is also the most recent, correct copy of the data. No other processor holds a copy of the data. The cache line may be changed to the Modified state at any time in order to modify the data. It may also be discarded (changed to the Invalid state) at any time. Exclusive cache lines may respond to a snoop request with data.</a:t>
            </a:r>
          </a:p>
          <a:p>
            <a:r>
              <a:rPr lang="en-US" sz="1200" b="1" kern="1200" dirty="0" smtClean="0">
                <a:solidFill>
                  <a:schemeClr val="tx1"/>
                </a:solidFill>
                <a:latin typeface="+mn-lt"/>
                <a:ea typeface="+mn-ea"/>
                <a:cs typeface="+mn-cs"/>
              </a:rPr>
              <a:t>Shared</a:t>
            </a:r>
          </a:p>
          <a:p>
            <a:r>
              <a:rPr lang="en-US" sz="1200" b="0" kern="1200" dirty="0" smtClean="0">
                <a:solidFill>
                  <a:schemeClr val="tx1"/>
                </a:solidFill>
                <a:latin typeface="+mn-lt"/>
                <a:ea typeface="+mn-ea"/>
                <a:cs typeface="+mn-cs"/>
              </a:rPr>
              <a:t>A cache line in the shared state holds the most recent, correct copy of the data. Other processors in the system may hold copies of the data in the shared state, as well. The shared cache line may be dirty with respect to memory (if a copy of the cache line exists in the owned state) or it may be clean (if no copy of the cache line exists in the owned state). The cache line may not be written, but may be changed to the Exclusive state after invalidating all shared copies. It may also be discarded (changed to the Invalid state) at any time. Shared cache lines may not respond to a snoop request with data.</a:t>
            </a:r>
          </a:p>
          <a:p>
            <a:r>
              <a:rPr lang="es-ES_tradnl" sz="1200" b="1" kern="1200" dirty="0" err="1" smtClean="0">
                <a:solidFill>
                  <a:schemeClr val="tx1"/>
                </a:solidFill>
                <a:latin typeface="+mn-lt"/>
                <a:ea typeface="+mn-ea"/>
                <a:cs typeface="+mn-cs"/>
              </a:rPr>
              <a:t>Invalid</a:t>
            </a:r>
            <a:endParaRPr lang="es-ES_tradnl" sz="1200" b="1"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A cache line in the invalid state does not hold a valid copy of the data. Valid copies of the data might be either in main memory or another processor cache.</a:t>
            </a:r>
            <a:endParaRPr lang="en-US" dirty="0"/>
          </a:p>
        </p:txBody>
      </p:sp>
      <p:sp>
        <p:nvSpPr>
          <p:cNvPr id="4" name="Slide Number Placeholder 3"/>
          <p:cNvSpPr>
            <a:spLocks noGrp="1"/>
          </p:cNvSpPr>
          <p:nvPr>
            <p:ph type="sldNum" sz="quarter" idx="10"/>
          </p:nvPr>
        </p:nvSpPr>
        <p:spPr/>
        <p:txBody>
          <a:bodyPr/>
          <a:lstStyle/>
          <a:p>
            <a:fld id="{EF97FDFF-7B9F-7D4D-BFC0-AAD1F3D3D3CB}" type="slidenum">
              <a:rPr lang="en-US" smtClean="0"/>
              <a:pPr/>
              <a:t>19</a:t>
            </a:fld>
            <a:endParaRPr lang="en-US" dirty="0"/>
          </a:p>
        </p:txBody>
      </p:sp>
    </p:spTree>
    <p:extLst>
      <p:ext uri="{BB962C8B-B14F-4D97-AF65-F5344CB8AC3E}">
        <p14:creationId xmlns:p14="http://schemas.microsoft.com/office/powerpoint/2010/main" val="39633741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5" name="Rectangle 3"/>
          <p:cNvSpPr>
            <a:spLocks noGrp="1" noChangeArrowheads="1"/>
          </p:cNvSpPr>
          <p:nvPr>
            <p:ph type="dt" idx="1"/>
          </p:nvPr>
        </p:nvSpPr>
        <p:spPr>
          <a:ln/>
        </p:spPr>
        <p:txBody>
          <a:bodyPr/>
          <a:lstStyle/>
          <a:p>
            <a:fld id="{31C02895-6F48-D340-B5BB-D4911E35C3BB}" type="datetime3">
              <a:rPr lang="en-US"/>
              <a:pPr/>
              <a:t>7 November 2011</a:t>
            </a:fld>
            <a:endParaRPr lang="en-US" dirty="0"/>
          </a:p>
        </p:txBody>
      </p:sp>
      <p:sp>
        <p:nvSpPr>
          <p:cNvPr id="6" name="Rectangle 6"/>
          <p:cNvSpPr>
            <a:spLocks noGrp="1" noChangeArrowheads="1"/>
          </p:cNvSpPr>
          <p:nvPr>
            <p:ph type="ftr" sz="quarter" idx="4"/>
          </p:nvPr>
        </p:nvSpPr>
        <p:spPr>
          <a:ln/>
        </p:spPr>
        <p:txBody>
          <a:bodyPr/>
          <a:lstStyle/>
          <a:p>
            <a:r>
              <a:rPr lang="en-US" dirty="0"/>
              <a:t>Chapter 2 — Instructions: Language of the Computer</a:t>
            </a:r>
          </a:p>
        </p:txBody>
      </p:sp>
      <p:sp>
        <p:nvSpPr>
          <p:cNvPr id="7" name="Rectangle 7"/>
          <p:cNvSpPr>
            <a:spLocks noGrp="1" noChangeArrowheads="1"/>
          </p:cNvSpPr>
          <p:nvPr>
            <p:ph type="sldNum" sz="quarter" idx="5"/>
          </p:nvPr>
        </p:nvSpPr>
        <p:spPr>
          <a:ln/>
        </p:spPr>
        <p:txBody>
          <a:bodyPr/>
          <a:lstStyle/>
          <a:p>
            <a:fld id="{42FEF71F-A33A-3449-8F2D-D74D15AC6BB3}" type="slidenum">
              <a:rPr lang="en-US"/>
              <a:pPr/>
              <a:t>28</a:t>
            </a:fld>
            <a:endParaRPr lang="en-US" dirty="0"/>
          </a:p>
        </p:txBody>
      </p:sp>
      <p:sp>
        <p:nvSpPr>
          <p:cNvPr id="419842" name="Rectangle 2"/>
          <p:cNvSpPr>
            <a:spLocks noGrp="1" noRot="1" noChangeAspect="1" noChangeArrowheads="1" noTextEdit="1"/>
          </p:cNvSpPr>
          <p:nvPr>
            <p:ph type="sldImg"/>
          </p:nvPr>
        </p:nvSpPr>
        <p:spPr>
          <a:ln/>
        </p:spPr>
      </p:sp>
      <p:sp>
        <p:nvSpPr>
          <p:cNvPr id="419843" name="Rectangle 3"/>
          <p:cNvSpPr>
            <a:spLocks noGrp="1" noChangeArrowheads="1"/>
          </p:cNvSpPr>
          <p:nvPr>
            <p:ph type="body" idx="1"/>
          </p:nvPr>
        </p:nvSpPr>
        <p:spPr/>
        <p:txBody>
          <a:bodyPr/>
          <a:lstStyle/>
          <a:p>
            <a:endParaRPr lang="en-A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3366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52D99AF-B366-1144-91FD-4401A3EE1ED0}" type="datetime1">
              <a:rPr lang="en-US" smtClean="0"/>
              <a:t>11/7/11</a:t>
            </a:fld>
            <a:endParaRPr lang="en-US" dirty="0"/>
          </a:p>
        </p:txBody>
      </p:sp>
      <p:sp>
        <p:nvSpPr>
          <p:cNvPr id="5" name="Footer Placeholder 4"/>
          <p:cNvSpPr>
            <a:spLocks noGrp="1"/>
          </p:cNvSpPr>
          <p:nvPr>
            <p:ph type="ftr" sz="quarter" idx="11"/>
          </p:nvPr>
        </p:nvSpPr>
        <p:spPr/>
        <p:txBody>
          <a:bodyPr/>
          <a:lstStyle/>
          <a:p>
            <a:r>
              <a:rPr lang="da-DK" dirty="0" smtClean="0"/>
              <a:t>Fall 2011</a:t>
            </a:r>
            <a:r>
              <a:rPr lang="en-US" dirty="0" smtClean="0"/>
              <a:t> -- Lecture #21</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8B6E85-A093-E24F-B1B0-04E1253FF151}" type="datetime1">
              <a:rPr lang="en-US" smtClean="0"/>
              <a:t>11/7/11</a:t>
            </a:fld>
            <a:endParaRPr lang="en-US" dirty="0"/>
          </a:p>
        </p:txBody>
      </p:sp>
      <p:sp>
        <p:nvSpPr>
          <p:cNvPr id="5" name="Footer Placeholder 4"/>
          <p:cNvSpPr>
            <a:spLocks noGrp="1"/>
          </p:cNvSpPr>
          <p:nvPr>
            <p:ph type="ftr" sz="quarter" idx="11"/>
          </p:nvPr>
        </p:nvSpPr>
        <p:spPr/>
        <p:txBody>
          <a:bodyPr/>
          <a:lstStyle/>
          <a:p>
            <a:r>
              <a:rPr lang="da-DK" dirty="0" smtClean="0"/>
              <a:t>Fall 2011</a:t>
            </a:r>
            <a:r>
              <a:rPr lang="en-US" dirty="0" smtClean="0"/>
              <a:t> -- Lecture #21</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BF6426-B246-8C4E-92CC-500DD0F566BA}" type="datetime1">
              <a:rPr lang="en-US" smtClean="0"/>
              <a:t>11/7/11</a:t>
            </a:fld>
            <a:endParaRPr lang="en-US" dirty="0"/>
          </a:p>
        </p:txBody>
      </p:sp>
      <p:sp>
        <p:nvSpPr>
          <p:cNvPr id="5" name="Footer Placeholder 4"/>
          <p:cNvSpPr>
            <a:spLocks noGrp="1"/>
          </p:cNvSpPr>
          <p:nvPr>
            <p:ph type="ftr" sz="quarter" idx="11"/>
          </p:nvPr>
        </p:nvSpPr>
        <p:spPr/>
        <p:txBody>
          <a:bodyPr/>
          <a:lstStyle/>
          <a:p>
            <a:r>
              <a:rPr lang="da-DK" dirty="0" smtClean="0"/>
              <a:t>Fall 2011</a:t>
            </a:r>
            <a:r>
              <a:rPr lang="en-US" dirty="0" smtClean="0"/>
              <a:t> -- Lecture #21</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5727700" cy="474663"/>
          </a:xfrm>
        </p:spPr>
        <p:txBody>
          <a:bodyPr/>
          <a:lstStyle/>
          <a:p>
            <a:r>
              <a:rPr lang="en-US"/>
              <a:t>Click to edit Master title style</a:t>
            </a:r>
          </a:p>
        </p:txBody>
      </p:sp>
      <p:sp>
        <p:nvSpPr>
          <p:cNvPr id="3" name="Text Placeholder 2"/>
          <p:cNvSpPr>
            <a:spLocks noGrp="1"/>
          </p:cNvSpPr>
          <p:nvPr>
            <p:ph type="body" sz="half" idx="1"/>
          </p:nvPr>
        </p:nvSpPr>
        <p:spPr>
          <a:xfrm>
            <a:off x="685800" y="1143000"/>
            <a:ext cx="3848100" cy="2138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86300" y="1143000"/>
            <a:ext cx="3848100" cy="992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86300" y="2287588"/>
            <a:ext cx="3848100" cy="993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42227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533400" y="914400"/>
            <a:ext cx="8153400" cy="2393950"/>
          </a:xfrm>
        </p:spPr>
        <p:txBody>
          <a:bodyPr/>
          <a:lstStyle/>
          <a:p>
            <a:pPr lvl="0"/>
            <a:endParaRPr lang="en-US" noProof="0"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73A0B0-B2C1-014F-8C6F-22C337307A6B}" type="datetime1">
              <a:rPr lang="en-US" smtClean="0"/>
              <a:t>11/7/11</a:t>
            </a:fld>
            <a:endParaRPr lang="en-US" dirty="0"/>
          </a:p>
        </p:txBody>
      </p:sp>
      <p:sp>
        <p:nvSpPr>
          <p:cNvPr id="5" name="Footer Placeholder 4"/>
          <p:cNvSpPr>
            <a:spLocks noGrp="1"/>
          </p:cNvSpPr>
          <p:nvPr>
            <p:ph type="ftr" sz="quarter" idx="11"/>
          </p:nvPr>
        </p:nvSpPr>
        <p:spPr/>
        <p:txBody>
          <a:bodyPr/>
          <a:lstStyle/>
          <a:p>
            <a:r>
              <a:rPr lang="da-DK" dirty="0" smtClean="0"/>
              <a:t>Fall 2011</a:t>
            </a:r>
            <a:r>
              <a:rPr lang="en-US" dirty="0" smtClean="0"/>
              <a:t> -- Lecture #21</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AAC525-A764-FC48-9B7D-C168BF51462B}" type="datetime1">
              <a:rPr lang="en-US" smtClean="0"/>
              <a:t>11/7/11</a:t>
            </a:fld>
            <a:endParaRPr lang="en-US" dirty="0"/>
          </a:p>
        </p:txBody>
      </p:sp>
      <p:sp>
        <p:nvSpPr>
          <p:cNvPr id="5" name="Footer Placeholder 4"/>
          <p:cNvSpPr>
            <a:spLocks noGrp="1"/>
          </p:cNvSpPr>
          <p:nvPr>
            <p:ph type="ftr" sz="quarter" idx="11"/>
          </p:nvPr>
        </p:nvSpPr>
        <p:spPr/>
        <p:txBody>
          <a:bodyPr/>
          <a:lstStyle/>
          <a:p>
            <a:r>
              <a:rPr lang="da-DK" dirty="0" smtClean="0"/>
              <a:t>Fall 2011</a:t>
            </a:r>
            <a:r>
              <a:rPr lang="en-US" dirty="0" smtClean="0"/>
              <a:t> -- Lecture #21</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BBD7D8-5FC0-1A40-8360-B21409EB2110}" type="datetime1">
              <a:rPr lang="en-US" smtClean="0"/>
              <a:t>11/7/11</a:t>
            </a:fld>
            <a:endParaRPr lang="en-US" dirty="0"/>
          </a:p>
        </p:txBody>
      </p:sp>
      <p:sp>
        <p:nvSpPr>
          <p:cNvPr id="6" name="Footer Placeholder 5"/>
          <p:cNvSpPr>
            <a:spLocks noGrp="1"/>
          </p:cNvSpPr>
          <p:nvPr>
            <p:ph type="ftr" sz="quarter" idx="11"/>
          </p:nvPr>
        </p:nvSpPr>
        <p:spPr/>
        <p:txBody>
          <a:bodyPr/>
          <a:lstStyle/>
          <a:p>
            <a:r>
              <a:rPr lang="da-DK" dirty="0" smtClean="0"/>
              <a:t>Fall 2011</a:t>
            </a:r>
            <a:r>
              <a:rPr lang="en-US" dirty="0" smtClean="0"/>
              <a:t> -- Lecture #21</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0AB111-AB6E-2F4F-AD7B-DB46CECF049D}" type="datetime1">
              <a:rPr lang="en-US" smtClean="0"/>
              <a:t>11/7/11</a:t>
            </a:fld>
            <a:endParaRPr lang="en-US" dirty="0"/>
          </a:p>
        </p:txBody>
      </p:sp>
      <p:sp>
        <p:nvSpPr>
          <p:cNvPr id="8" name="Footer Placeholder 7"/>
          <p:cNvSpPr>
            <a:spLocks noGrp="1"/>
          </p:cNvSpPr>
          <p:nvPr>
            <p:ph type="ftr" sz="quarter" idx="11"/>
          </p:nvPr>
        </p:nvSpPr>
        <p:spPr/>
        <p:txBody>
          <a:bodyPr/>
          <a:lstStyle/>
          <a:p>
            <a:r>
              <a:rPr lang="da-DK" dirty="0" smtClean="0"/>
              <a:t>Fall 2011</a:t>
            </a:r>
            <a:r>
              <a:rPr lang="en-US" dirty="0" smtClean="0"/>
              <a:t> -- Lecture #21</a:t>
            </a:r>
            <a:endParaRPr lang="en-US" dirty="0"/>
          </a:p>
        </p:txBody>
      </p:sp>
      <p:sp>
        <p:nvSpPr>
          <p:cNvPr id="9" name="Slide Number Placeholder 8"/>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5625DF-066B-7B48-9734-9B721306943D}" type="datetime1">
              <a:rPr lang="en-US" smtClean="0"/>
              <a:t>11/7/11</a:t>
            </a:fld>
            <a:endParaRPr lang="en-US" dirty="0"/>
          </a:p>
        </p:txBody>
      </p:sp>
      <p:sp>
        <p:nvSpPr>
          <p:cNvPr id="4" name="Footer Placeholder 3"/>
          <p:cNvSpPr>
            <a:spLocks noGrp="1"/>
          </p:cNvSpPr>
          <p:nvPr>
            <p:ph type="ftr" sz="quarter" idx="11"/>
          </p:nvPr>
        </p:nvSpPr>
        <p:spPr/>
        <p:txBody>
          <a:bodyPr/>
          <a:lstStyle/>
          <a:p>
            <a:r>
              <a:rPr lang="da-DK" dirty="0" smtClean="0"/>
              <a:t>Fall 2011</a:t>
            </a:r>
            <a:r>
              <a:rPr lang="en-US" dirty="0" smtClean="0"/>
              <a:t> -- Lecture #21</a:t>
            </a:r>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656F6D-A8DA-F14D-A779-4C3156191C9D}" type="datetime1">
              <a:rPr lang="en-US" smtClean="0"/>
              <a:t>11/7/11</a:t>
            </a:fld>
            <a:endParaRPr lang="en-US" dirty="0"/>
          </a:p>
        </p:txBody>
      </p:sp>
      <p:sp>
        <p:nvSpPr>
          <p:cNvPr id="3" name="Footer Placeholder 2"/>
          <p:cNvSpPr>
            <a:spLocks noGrp="1"/>
          </p:cNvSpPr>
          <p:nvPr>
            <p:ph type="ftr" sz="quarter" idx="11"/>
          </p:nvPr>
        </p:nvSpPr>
        <p:spPr/>
        <p:txBody>
          <a:bodyPr/>
          <a:lstStyle/>
          <a:p>
            <a:r>
              <a:rPr lang="da-DK" dirty="0" smtClean="0"/>
              <a:t>Fall 2011</a:t>
            </a:r>
            <a:r>
              <a:rPr lang="en-US" dirty="0" smtClean="0"/>
              <a:t> -- Lecture #21</a:t>
            </a:r>
            <a:endParaRPr lang="en-US" dirty="0"/>
          </a:p>
        </p:txBody>
      </p:sp>
      <p:sp>
        <p:nvSpPr>
          <p:cNvPr id="4" name="Slide Number Placeholder 3"/>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60ED0D-64A5-2E4F-BEFD-F2C30B926B91}" type="datetime1">
              <a:rPr lang="en-US" smtClean="0"/>
              <a:t>11/7/11</a:t>
            </a:fld>
            <a:endParaRPr lang="en-US" dirty="0"/>
          </a:p>
        </p:txBody>
      </p:sp>
      <p:sp>
        <p:nvSpPr>
          <p:cNvPr id="6" name="Footer Placeholder 5"/>
          <p:cNvSpPr>
            <a:spLocks noGrp="1"/>
          </p:cNvSpPr>
          <p:nvPr>
            <p:ph type="ftr" sz="quarter" idx="11"/>
          </p:nvPr>
        </p:nvSpPr>
        <p:spPr/>
        <p:txBody>
          <a:bodyPr/>
          <a:lstStyle/>
          <a:p>
            <a:r>
              <a:rPr lang="da-DK" dirty="0" smtClean="0"/>
              <a:t>Fall 2011</a:t>
            </a:r>
            <a:r>
              <a:rPr lang="en-US" dirty="0" smtClean="0"/>
              <a:t> -- Lecture #21</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CE8041-96F6-F446-B424-EC86F15427FD}" type="datetime1">
              <a:rPr lang="en-US" smtClean="0"/>
              <a:t>11/7/11</a:t>
            </a:fld>
            <a:endParaRPr lang="en-US" dirty="0"/>
          </a:p>
        </p:txBody>
      </p:sp>
      <p:sp>
        <p:nvSpPr>
          <p:cNvPr id="6" name="Footer Placeholder 5"/>
          <p:cNvSpPr>
            <a:spLocks noGrp="1"/>
          </p:cNvSpPr>
          <p:nvPr>
            <p:ph type="ftr" sz="quarter" idx="11"/>
          </p:nvPr>
        </p:nvSpPr>
        <p:spPr/>
        <p:txBody>
          <a:bodyPr/>
          <a:lstStyle/>
          <a:p>
            <a:r>
              <a:rPr lang="da-DK" dirty="0" smtClean="0"/>
              <a:t>Fall 2011</a:t>
            </a:r>
            <a:r>
              <a:rPr lang="en-US" dirty="0" smtClean="0"/>
              <a:t> -- Lecture #21</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2CD950-2726-7B45-A654-925F8838DD1D}" type="datetime1">
              <a:rPr lang="en-US" smtClean="0"/>
              <a:t>11/7/11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a-DK" dirty="0" smtClean="0"/>
              <a:t>Fall 2011</a:t>
            </a:r>
            <a:r>
              <a:rPr lang="en-US" dirty="0" smtClean="0"/>
              <a:t> -- Lecture #21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63E4C-4642-794D-A2FD-70F6B81535F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iming>
    <p:tnLst>
      <p:par>
        <p:cTn xmlns:p14="http://schemas.microsoft.com/office/powerpoint/2010/main" id="1" dur="indefinite" restart="never" nodeType="tmRoot"/>
      </p:par>
    </p:tnLst>
  </p:timing>
  <p:hf hdr="0"/>
  <p:txStyles>
    <p:titleStyle>
      <a:lvl1pPr algn="ctr" defTabSz="457200" rtl="0" eaLnBrk="1" latinLnBrk="0" hangingPunct="1">
        <a:spcBef>
          <a:spcPct val="0"/>
        </a:spcBef>
        <a:buNone/>
        <a:defRPr sz="4400" kern="1200">
          <a:solidFill>
            <a:srgbClr val="FF0000"/>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inst.eecs.berkeley.edu/~cs61c/sp11/picker/?go"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8.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computing.llnl.gov/tutorials/openMP/"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61C In the News</a:t>
            </a:r>
            <a:endParaRPr lang="en-US" dirty="0"/>
          </a:p>
        </p:txBody>
      </p:sp>
      <p:sp>
        <p:nvSpPr>
          <p:cNvPr id="4" name="Date Placeholder 3"/>
          <p:cNvSpPr>
            <a:spLocks noGrp="1"/>
          </p:cNvSpPr>
          <p:nvPr>
            <p:ph type="dt" sz="half" idx="10"/>
          </p:nvPr>
        </p:nvSpPr>
        <p:spPr/>
        <p:txBody>
          <a:bodyPr/>
          <a:lstStyle/>
          <a:p>
            <a:fld id="{0473A0B0-B2C1-014F-8C6F-22C337307A6B}" type="datetime1">
              <a:rPr lang="en-US" smtClean="0"/>
              <a:t>11/7/11</a:t>
            </a:fld>
            <a:endParaRPr lang="en-US" dirty="0"/>
          </a:p>
        </p:txBody>
      </p:sp>
      <p:sp>
        <p:nvSpPr>
          <p:cNvPr id="5" name="Footer Placeholder 4"/>
          <p:cNvSpPr>
            <a:spLocks noGrp="1"/>
          </p:cNvSpPr>
          <p:nvPr>
            <p:ph type="ftr" sz="quarter" idx="11"/>
          </p:nvPr>
        </p:nvSpPr>
        <p:spPr/>
        <p:txBody>
          <a:bodyPr/>
          <a:lstStyle/>
          <a:p>
            <a:r>
              <a:rPr lang="da-DK" dirty="0" smtClean="0"/>
              <a:t>Fall 2011</a:t>
            </a:r>
            <a:r>
              <a:rPr lang="en-US" dirty="0" smtClean="0"/>
              <a:t> -- Lecture #21</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a:t>
            </a:fld>
            <a:endParaRPr lang="en-US" dirty="0"/>
          </a:p>
        </p:txBody>
      </p:sp>
      <p:sp>
        <p:nvSpPr>
          <p:cNvPr id="7" name="Rectangle 6"/>
          <p:cNvSpPr/>
          <p:nvPr/>
        </p:nvSpPr>
        <p:spPr>
          <a:xfrm>
            <a:off x="177800" y="1162735"/>
            <a:ext cx="7251700" cy="461665"/>
          </a:xfrm>
          <a:prstGeom prst="rect">
            <a:avLst/>
          </a:prstGeom>
        </p:spPr>
        <p:txBody>
          <a:bodyPr wrap="square">
            <a:spAutoFit/>
          </a:bodyPr>
          <a:lstStyle/>
          <a:p>
            <a:r>
              <a:rPr lang="de-DE" sz="2400" b="1" dirty="0">
                <a:latin typeface="Times"/>
                <a:cs typeface="Times"/>
              </a:rPr>
              <a:t>Dennis </a:t>
            </a:r>
            <a:r>
              <a:rPr lang="de-DE" sz="2400" b="1" dirty="0" err="1">
                <a:latin typeface="Times"/>
                <a:cs typeface="Times"/>
              </a:rPr>
              <a:t>Ritchie</a:t>
            </a:r>
            <a:r>
              <a:rPr lang="de-DE" sz="2400" b="1" dirty="0">
                <a:latin typeface="Times"/>
                <a:cs typeface="Times"/>
              </a:rPr>
              <a:t>, </a:t>
            </a:r>
            <a:r>
              <a:rPr lang="de-DE" sz="2400" b="1" dirty="0" err="1">
                <a:latin typeface="Times"/>
                <a:cs typeface="Times"/>
              </a:rPr>
              <a:t>Trailblazer</a:t>
            </a:r>
            <a:r>
              <a:rPr lang="de-DE" sz="2400" b="1" dirty="0">
                <a:latin typeface="Times"/>
                <a:cs typeface="Times"/>
              </a:rPr>
              <a:t> in Digital </a:t>
            </a:r>
            <a:r>
              <a:rPr lang="de-DE" sz="2400" b="1" dirty="0" err="1">
                <a:latin typeface="Times"/>
                <a:cs typeface="Times"/>
              </a:rPr>
              <a:t>Era</a:t>
            </a:r>
            <a:r>
              <a:rPr lang="de-DE" sz="2400" b="1" dirty="0">
                <a:latin typeface="Times"/>
                <a:cs typeface="Times"/>
              </a:rPr>
              <a:t>, Dies </a:t>
            </a:r>
            <a:r>
              <a:rPr lang="de-DE" sz="2400" b="1" dirty="0" err="1">
                <a:latin typeface="Times"/>
                <a:cs typeface="Times"/>
              </a:rPr>
              <a:t>at</a:t>
            </a:r>
            <a:r>
              <a:rPr lang="de-DE" sz="2400" b="1" dirty="0">
                <a:latin typeface="Times"/>
                <a:cs typeface="Times"/>
              </a:rPr>
              <a:t> 70</a:t>
            </a:r>
          </a:p>
        </p:txBody>
      </p:sp>
      <p:pic>
        <p:nvPicPr>
          <p:cNvPr id="9" name="Picture 8"/>
          <p:cNvPicPr>
            <a:picLocks noChangeAspect="1"/>
          </p:cNvPicPr>
          <p:nvPr/>
        </p:nvPicPr>
        <p:blipFill>
          <a:blip r:embed="rId2"/>
          <a:stretch>
            <a:fillRect/>
          </a:stretch>
        </p:blipFill>
        <p:spPr>
          <a:xfrm>
            <a:off x="7061200" y="355600"/>
            <a:ext cx="1930400" cy="292100"/>
          </a:xfrm>
          <a:prstGeom prst="rect">
            <a:avLst/>
          </a:prstGeom>
        </p:spPr>
      </p:pic>
      <p:sp>
        <p:nvSpPr>
          <p:cNvPr id="10" name="Rectangle 9"/>
          <p:cNvSpPr/>
          <p:nvPr/>
        </p:nvSpPr>
        <p:spPr>
          <a:xfrm>
            <a:off x="7150100" y="565835"/>
            <a:ext cx="1993900" cy="646331"/>
          </a:xfrm>
          <a:prstGeom prst="rect">
            <a:avLst/>
          </a:prstGeom>
        </p:spPr>
        <p:txBody>
          <a:bodyPr wrap="square">
            <a:spAutoFit/>
          </a:bodyPr>
          <a:lstStyle/>
          <a:p>
            <a:r>
              <a:rPr lang="en-US" dirty="0"/>
              <a:t>By STEVE </a:t>
            </a:r>
            <a:r>
              <a:rPr lang="en-US" dirty="0" smtClean="0"/>
              <a:t>LOHR</a:t>
            </a:r>
          </a:p>
          <a:p>
            <a:r>
              <a:rPr lang="en-US" dirty="0" smtClean="0"/>
              <a:t> </a:t>
            </a:r>
            <a:r>
              <a:rPr lang="en-US" dirty="0"/>
              <a:t>October 13, 2011</a:t>
            </a:r>
          </a:p>
        </p:txBody>
      </p:sp>
      <p:sp>
        <p:nvSpPr>
          <p:cNvPr id="11" name="Rectangle 10"/>
          <p:cNvSpPr/>
          <p:nvPr/>
        </p:nvSpPr>
        <p:spPr>
          <a:xfrm>
            <a:off x="254000" y="1741438"/>
            <a:ext cx="5575300" cy="2831544"/>
          </a:xfrm>
          <a:prstGeom prst="rect">
            <a:avLst/>
          </a:prstGeom>
        </p:spPr>
        <p:txBody>
          <a:bodyPr wrap="square">
            <a:spAutoFit/>
          </a:bodyPr>
          <a:lstStyle/>
          <a:p>
            <a:r>
              <a:rPr lang="en-US" sz="2000" dirty="0">
                <a:latin typeface="Times"/>
                <a:cs typeface="Times"/>
              </a:rPr>
              <a:t>In the late 1960s and early ’70s, working at Bell Labs, Mr. Ritchie made a pair of lasting contributions to computer science. </a:t>
            </a:r>
            <a:r>
              <a:rPr lang="en-US" sz="2000" b="1" dirty="0">
                <a:solidFill>
                  <a:srgbClr val="FF0000"/>
                </a:solidFill>
                <a:latin typeface="Times"/>
                <a:cs typeface="Times"/>
              </a:rPr>
              <a:t>He was the principal designer of the C programming language </a:t>
            </a:r>
            <a:r>
              <a:rPr lang="en-US" sz="2000" dirty="0">
                <a:latin typeface="Times"/>
                <a:cs typeface="Times"/>
              </a:rPr>
              <a:t>and co-developer of the Unix operating system, working closely with Ken </a:t>
            </a:r>
            <a:r>
              <a:rPr lang="en-US" sz="2000" dirty="0" smtClean="0">
                <a:latin typeface="Times"/>
                <a:cs typeface="Times"/>
              </a:rPr>
              <a:t>Thompson </a:t>
            </a:r>
            <a:r>
              <a:rPr lang="en-US" sz="2000" i="1" dirty="0" smtClean="0">
                <a:latin typeface="Times"/>
                <a:cs typeface="Times"/>
              </a:rPr>
              <a:t>[UC Berkeley EECS BS ‘65, MS ‘66] </a:t>
            </a:r>
            <a:r>
              <a:rPr lang="en-US" sz="2000" dirty="0" smtClean="0">
                <a:latin typeface="Times"/>
                <a:cs typeface="Times"/>
              </a:rPr>
              <a:t>, </a:t>
            </a:r>
            <a:r>
              <a:rPr lang="en-US" sz="2000" dirty="0">
                <a:latin typeface="Times"/>
                <a:cs typeface="Times"/>
              </a:rPr>
              <a:t>his longtime Bell Labs collaborator.</a:t>
            </a:r>
          </a:p>
          <a:p>
            <a:endParaRPr lang="en-US" dirty="0"/>
          </a:p>
        </p:txBody>
      </p:sp>
      <p:sp>
        <p:nvSpPr>
          <p:cNvPr id="12" name="Rectangle 11"/>
          <p:cNvSpPr/>
          <p:nvPr/>
        </p:nvSpPr>
        <p:spPr>
          <a:xfrm>
            <a:off x="0" y="5157738"/>
            <a:ext cx="9144000" cy="1323439"/>
          </a:xfrm>
          <a:prstGeom prst="rect">
            <a:avLst/>
          </a:prstGeom>
        </p:spPr>
        <p:txBody>
          <a:bodyPr wrap="square">
            <a:spAutoFit/>
          </a:bodyPr>
          <a:lstStyle/>
          <a:p>
            <a:r>
              <a:rPr lang="en-US" sz="2000" dirty="0">
                <a:latin typeface="Times"/>
                <a:cs typeface="Times"/>
              </a:rPr>
              <a:t>Mr. Ritchie joined Bell Labs in 1967, and soon began his fruitful collaboration with Mr. Thompson on both Unix and the C programming language. The pair represented the two different strands of the nascent discipline of computer science. Mr. Ritchie came to computing from math, while Mr. Thompson came from electrical engineering.</a:t>
            </a:r>
          </a:p>
        </p:txBody>
      </p:sp>
      <p:pic>
        <p:nvPicPr>
          <p:cNvPr id="13" name="Picture 12" descr="Screen shot 2011-10-13 at 10.33.57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27700" y="1701800"/>
            <a:ext cx="3416300" cy="3187700"/>
          </a:xfrm>
          <a:prstGeom prst="rect">
            <a:avLst/>
          </a:prstGeom>
        </p:spPr>
      </p:pic>
      <p:sp>
        <p:nvSpPr>
          <p:cNvPr id="14" name="Rectangle 13"/>
          <p:cNvSpPr/>
          <p:nvPr/>
        </p:nvSpPr>
        <p:spPr>
          <a:xfrm>
            <a:off x="292100" y="4415135"/>
            <a:ext cx="5270500" cy="646331"/>
          </a:xfrm>
          <a:prstGeom prst="rect">
            <a:avLst/>
          </a:prstGeom>
        </p:spPr>
        <p:txBody>
          <a:bodyPr wrap="square">
            <a:spAutoFit/>
          </a:bodyPr>
          <a:lstStyle/>
          <a:p>
            <a:r>
              <a:rPr lang="en-US" dirty="0" smtClean="0"/>
              <a:t>[Kernighan and ] Ritchie </a:t>
            </a:r>
            <a:r>
              <a:rPr lang="en-US" dirty="0"/>
              <a:t>wrote a classic text, “The C Programming Language,” also known as “K. &amp; R.”</a:t>
            </a:r>
          </a:p>
        </p:txBody>
      </p:sp>
    </p:spTree>
    <p:extLst>
      <p:ext uri="{BB962C8B-B14F-4D97-AF65-F5344CB8AC3E}">
        <p14:creationId xmlns:p14="http://schemas.microsoft.com/office/powerpoint/2010/main" val="22485690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Instruction</a:t>
            </a:r>
            <a:endParaRPr lang="en-US" dirty="0"/>
          </a:p>
        </p:txBody>
      </p:sp>
      <p:sp>
        <p:nvSpPr>
          <p:cNvPr id="3" name="Content Placeholder 2"/>
          <p:cNvSpPr>
            <a:spLocks noGrp="1"/>
          </p:cNvSpPr>
          <p:nvPr>
            <p:ph idx="1"/>
          </p:nvPr>
        </p:nvSpPr>
        <p:spPr>
          <a:xfrm>
            <a:off x="469900" y="3632201"/>
            <a:ext cx="8229600" cy="609600"/>
          </a:xfrm>
        </p:spPr>
        <p:txBody>
          <a:bodyPr>
            <a:normAutofit/>
          </a:bodyPr>
          <a:lstStyle/>
          <a:p>
            <a:pPr marL="0" indent="0">
              <a:buNone/>
            </a:pPr>
            <a:r>
              <a:rPr lang="en-US" u="sng" dirty="0" smtClean="0"/>
              <a:t>What goes in Shared?  What goes in Private?</a:t>
            </a:r>
          </a:p>
          <a:p>
            <a:pPr marL="0" indent="0">
              <a:buNone/>
            </a:pPr>
            <a:endParaRPr lang="en-US" dirty="0"/>
          </a:p>
        </p:txBody>
      </p:sp>
      <p:sp>
        <p:nvSpPr>
          <p:cNvPr id="4" name="Date Placeholder 3"/>
          <p:cNvSpPr>
            <a:spLocks noGrp="1"/>
          </p:cNvSpPr>
          <p:nvPr>
            <p:ph type="dt" sz="half" idx="10"/>
          </p:nvPr>
        </p:nvSpPr>
        <p:spPr/>
        <p:txBody>
          <a:bodyPr/>
          <a:lstStyle/>
          <a:p>
            <a:fld id="{0473A0B0-B2C1-014F-8C6F-22C337307A6B}" type="datetime1">
              <a:rPr lang="en-US" smtClean="0"/>
              <a:t>11/7/11</a:t>
            </a:fld>
            <a:endParaRPr lang="en-US" dirty="0"/>
          </a:p>
        </p:txBody>
      </p:sp>
      <p:sp>
        <p:nvSpPr>
          <p:cNvPr id="5" name="Footer Placeholder 4"/>
          <p:cNvSpPr>
            <a:spLocks noGrp="1"/>
          </p:cNvSpPr>
          <p:nvPr>
            <p:ph type="ftr" sz="quarter" idx="11"/>
          </p:nvPr>
        </p:nvSpPr>
        <p:spPr>
          <a:xfrm>
            <a:off x="3244849" y="5310188"/>
            <a:ext cx="2895600" cy="365125"/>
          </a:xfrm>
        </p:spPr>
        <p:txBody>
          <a:bodyPr/>
          <a:lstStyle/>
          <a:p>
            <a:r>
              <a:rPr lang="da-DK" smtClean="0"/>
              <a:t>Fall 2011</a:t>
            </a:r>
            <a:r>
              <a:rPr lang="en-US" smtClean="0"/>
              <a:t> -- Lecture #21</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10</a:t>
            </a:fld>
            <a:endParaRPr lang="en-US" dirty="0"/>
          </a:p>
        </p:txBody>
      </p:sp>
      <p:sp>
        <p:nvSpPr>
          <p:cNvPr id="7" name="Rectangle 3"/>
          <p:cNvSpPr txBox="1">
            <a:spLocks noChangeArrowheads="1"/>
          </p:cNvSpPr>
          <p:nvPr/>
        </p:nvSpPr>
        <p:spPr>
          <a:xfrm>
            <a:off x="328613" y="503238"/>
            <a:ext cx="8421687" cy="358775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90000"/>
              </a:lnSpc>
              <a:buFont typeface="Wingdings" charset="2"/>
              <a:buNone/>
            </a:pPr>
            <a:r>
              <a:rPr lang="en-AU" sz="2000" dirty="0" smtClean="0">
                <a:latin typeface="Lucida Console" charset="0"/>
              </a:rPr>
              <a:t>half = 100;</a:t>
            </a:r>
          </a:p>
          <a:p>
            <a:pPr>
              <a:lnSpc>
                <a:spcPct val="90000"/>
              </a:lnSpc>
              <a:buFont typeface="Wingdings" charset="2"/>
              <a:buNone/>
            </a:pPr>
            <a:r>
              <a:rPr lang="en-AU" sz="2000" dirty="0" smtClean="0">
                <a:latin typeface="Lucida Console" charset="0"/>
              </a:rPr>
              <a:t>repeat</a:t>
            </a:r>
          </a:p>
          <a:p>
            <a:pPr>
              <a:lnSpc>
                <a:spcPct val="90000"/>
              </a:lnSpc>
              <a:buFont typeface="Wingdings" charset="2"/>
              <a:buNone/>
            </a:pPr>
            <a:r>
              <a:rPr lang="en-AU" sz="2000" dirty="0" smtClean="0">
                <a:latin typeface="Lucida Console" charset="0"/>
              </a:rPr>
              <a:t>  </a:t>
            </a:r>
            <a:r>
              <a:rPr lang="en-AU" sz="2000" dirty="0" smtClean="0">
                <a:solidFill>
                  <a:srgbClr val="FF0000"/>
                </a:solidFill>
                <a:latin typeface="Lucida Console" charset="0"/>
              </a:rPr>
              <a:t>synch();</a:t>
            </a:r>
          </a:p>
          <a:p>
            <a:pPr>
              <a:lnSpc>
                <a:spcPct val="90000"/>
              </a:lnSpc>
              <a:buFont typeface="Wingdings" charset="2"/>
              <a:buNone/>
            </a:pPr>
            <a:r>
              <a:rPr lang="en-AU" sz="2000" dirty="0" smtClean="0">
                <a:latin typeface="Lucida Console" charset="0"/>
              </a:rPr>
              <a:t>  </a:t>
            </a:r>
            <a:r>
              <a:rPr lang="en-AU" sz="2000" dirty="0">
                <a:solidFill>
                  <a:schemeClr val="tx2"/>
                </a:solidFill>
                <a:latin typeface="Lucida Console" charset="0"/>
              </a:rPr>
              <a:t>/</a:t>
            </a:r>
            <a:r>
              <a:rPr lang="en-AU" sz="2000" dirty="0" smtClean="0">
                <a:solidFill>
                  <a:schemeClr val="tx2"/>
                </a:solidFill>
                <a:latin typeface="Lucida Console" charset="0"/>
              </a:rPr>
              <a:t>*</a:t>
            </a:r>
            <a:r>
              <a:rPr lang="en-AU" sz="2000" dirty="0" err="1" smtClean="0">
                <a:solidFill>
                  <a:schemeClr val="tx2"/>
                </a:solidFill>
                <a:latin typeface="Lucida Console" charset="0"/>
              </a:rPr>
              <a:t>Proc</a:t>
            </a:r>
            <a:r>
              <a:rPr lang="en-AU" sz="2000" dirty="0" smtClean="0">
                <a:solidFill>
                  <a:schemeClr val="tx2"/>
                </a:solidFill>
                <a:latin typeface="Lucida Console" charset="0"/>
              </a:rPr>
              <a:t> </a:t>
            </a:r>
            <a:r>
              <a:rPr lang="en-AU" sz="2000" dirty="0">
                <a:solidFill>
                  <a:schemeClr val="tx2"/>
                </a:solidFill>
                <a:latin typeface="Lucida Console" charset="0"/>
              </a:rPr>
              <a:t>0 </a:t>
            </a:r>
            <a:r>
              <a:rPr lang="en-AU" sz="2000" dirty="0" smtClean="0">
                <a:solidFill>
                  <a:schemeClr val="tx2"/>
                </a:solidFill>
                <a:latin typeface="Lucida Console" charset="0"/>
              </a:rPr>
              <a:t>sums extra element if there is one </a:t>
            </a:r>
            <a:r>
              <a:rPr lang="en-AU" sz="2000" dirty="0">
                <a:solidFill>
                  <a:schemeClr val="tx2"/>
                </a:solidFill>
                <a:latin typeface="Lucida Console" charset="0"/>
              </a:rPr>
              <a:t>*</a:t>
            </a:r>
            <a:r>
              <a:rPr lang="en-AU" sz="2000" dirty="0" smtClean="0">
                <a:solidFill>
                  <a:schemeClr val="tx2"/>
                </a:solidFill>
                <a:latin typeface="Lucida Console" charset="0"/>
              </a:rPr>
              <a:t>/</a:t>
            </a:r>
          </a:p>
          <a:p>
            <a:pPr>
              <a:lnSpc>
                <a:spcPct val="90000"/>
              </a:lnSpc>
              <a:buFont typeface="Wingdings" charset="2"/>
              <a:buNone/>
            </a:pPr>
            <a:r>
              <a:rPr lang="en-AU" sz="2000" dirty="0">
                <a:solidFill>
                  <a:schemeClr val="tx2"/>
                </a:solidFill>
                <a:latin typeface="Lucida Console" charset="0"/>
              </a:rPr>
              <a:t>	</a:t>
            </a:r>
            <a:r>
              <a:rPr lang="en-AU" sz="2000" dirty="0" smtClean="0">
                <a:solidFill>
                  <a:schemeClr val="tx2"/>
                </a:solidFill>
                <a:latin typeface="Lucida Console" charset="0"/>
              </a:rPr>
              <a:t>if (half%2 != 0 &amp;&amp; </a:t>
            </a:r>
            <a:r>
              <a:rPr lang="en-AU" sz="2000" dirty="0" err="1" smtClean="0">
                <a:solidFill>
                  <a:schemeClr val="tx2"/>
                </a:solidFill>
                <a:latin typeface="Lucida Console" charset="0"/>
              </a:rPr>
              <a:t>Pn</a:t>
            </a:r>
            <a:r>
              <a:rPr lang="en-AU" sz="2000" dirty="0" smtClean="0">
                <a:solidFill>
                  <a:schemeClr val="tx2"/>
                </a:solidFill>
                <a:latin typeface="Lucida Console" charset="0"/>
              </a:rPr>
              <a:t> == 0)</a:t>
            </a:r>
          </a:p>
          <a:p>
            <a:pPr>
              <a:lnSpc>
                <a:spcPct val="90000"/>
              </a:lnSpc>
              <a:buFont typeface="Wingdings" charset="2"/>
              <a:buNone/>
            </a:pPr>
            <a:r>
              <a:rPr lang="en-AU" sz="2000" dirty="0" smtClean="0">
                <a:solidFill>
                  <a:schemeClr val="tx2"/>
                </a:solidFill>
                <a:latin typeface="Lucida Console" charset="0"/>
              </a:rPr>
              <a:t>    sum[0] = sum[0] + sum[half-1];  </a:t>
            </a:r>
          </a:p>
          <a:p>
            <a:pPr>
              <a:lnSpc>
                <a:spcPct val="90000"/>
              </a:lnSpc>
              <a:buFont typeface="Wingdings" charset="2"/>
              <a:buNone/>
            </a:pPr>
            <a:r>
              <a:rPr lang="en-AU" sz="2000" dirty="0" smtClean="0">
                <a:latin typeface="Lucida Console" charset="0"/>
              </a:rPr>
              <a:t>  half = half/2; /* dividing line on who sums */</a:t>
            </a:r>
          </a:p>
          <a:p>
            <a:pPr>
              <a:lnSpc>
                <a:spcPct val="90000"/>
              </a:lnSpc>
              <a:buFont typeface="Wingdings" charset="2"/>
              <a:buNone/>
            </a:pPr>
            <a:r>
              <a:rPr lang="en-AU" sz="2000" dirty="0" smtClean="0">
                <a:latin typeface="Lucida Console" charset="0"/>
              </a:rPr>
              <a:t>  if (</a:t>
            </a:r>
            <a:r>
              <a:rPr lang="en-AU" sz="2000" dirty="0" err="1" smtClean="0">
                <a:latin typeface="Lucida Console" charset="0"/>
              </a:rPr>
              <a:t>Pn</a:t>
            </a:r>
            <a:r>
              <a:rPr lang="en-AU" sz="2000" dirty="0" smtClean="0">
                <a:latin typeface="Lucida Console" charset="0"/>
              </a:rPr>
              <a:t> &lt; half) sum[</a:t>
            </a:r>
            <a:r>
              <a:rPr lang="en-AU" sz="2000" dirty="0" err="1" smtClean="0">
                <a:latin typeface="Lucida Console" charset="0"/>
              </a:rPr>
              <a:t>Pn</a:t>
            </a:r>
            <a:r>
              <a:rPr lang="en-AU" sz="2000" dirty="0" smtClean="0">
                <a:latin typeface="Lucida Console" charset="0"/>
              </a:rPr>
              <a:t>] = sum[</a:t>
            </a:r>
            <a:r>
              <a:rPr lang="en-AU" sz="2000" dirty="0" err="1" smtClean="0">
                <a:latin typeface="Lucida Console" charset="0"/>
              </a:rPr>
              <a:t>Pn</a:t>
            </a:r>
            <a:r>
              <a:rPr lang="en-AU" sz="2000" dirty="0" smtClean="0">
                <a:latin typeface="Lucida Console" charset="0"/>
              </a:rPr>
              <a:t>] + sum[</a:t>
            </a:r>
            <a:r>
              <a:rPr lang="en-AU" sz="2000" dirty="0" err="1" smtClean="0">
                <a:latin typeface="Lucida Console" charset="0"/>
              </a:rPr>
              <a:t>Pn+half</a:t>
            </a:r>
            <a:r>
              <a:rPr lang="en-AU" sz="2000" dirty="0" smtClean="0">
                <a:latin typeface="Lucida Console" charset="0"/>
              </a:rPr>
              <a:t>];</a:t>
            </a:r>
          </a:p>
          <a:p>
            <a:pPr>
              <a:lnSpc>
                <a:spcPct val="90000"/>
              </a:lnSpc>
              <a:buFont typeface="Wingdings" charset="2"/>
              <a:buNone/>
            </a:pPr>
            <a:r>
              <a:rPr lang="en-AU" sz="2000" dirty="0" smtClean="0">
                <a:latin typeface="Lucida Console" charset="0"/>
              </a:rPr>
              <a:t>until (half == 1);</a:t>
            </a:r>
            <a:endParaRPr lang="en-AU" sz="2000" dirty="0">
              <a:latin typeface="Lucida Console" charset="0"/>
            </a:endParaRPr>
          </a:p>
        </p:txBody>
      </p:sp>
      <p:sp>
        <p:nvSpPr>
          <p:cNvPr id="8" name="TextBox 7"/>
          <p:cNvSpPr txBox="1"/>
          <p:nvPr/>
        </p:nvSpPr>
        <p:spPr>
          <a:xfrm>
            <a:off x="5715000" y="-923330"/>
            <a:ext cx="3326552" cy="923330"/>
          </a:xfrm>
          <a:prstGeom prst="rect">
            <a:avLst/>
          </a:prstGeom>
          <a:noFill/>
        </p:spPr>
        <p:txBody>
          <a:bodyPr wrap="none" rtlCol="0">
            <a:spAutoFit/>
          </a:bodyPr>
          <a:lstStyle/>
          <a:p>
            <a:pPr marL="342900" indent="-342900">
              <a:buAutoNum type="alphaLcParenR"/>
            </a:pPr>
            <a:r>
              <a:rPr lang="en-US" dirty="0" smtClean="0"/>
              <a:t>Shared:  all</a:t>
            </a:r>
          </a:p>
          <a:p>
            <a:pPr marL="342900" indent="-342900">
              <a:buAutoNum type="alphaLcParenR"/>
            </a:pPr>
            <a:r>
              <a:rPr lang="en-US" dirty="0" smtClean="0"/>
              <a:t>Private: all</a:t>
            </a:r>
          </a:p>
          <a:p>
            <a:pPr marL="342900" indent="-342900">
              <a:buAutoNum type="alphaLcParenR"/>
            </a:pPr>
            <a:r>
              <a:rPr lang="en-US" dirty="0" smtClean="0"/>
              <a:t>Shared: half, sum;  Private: </a:t>
            </a:r>
            <a:r>
              <a:rPr lang="en-US" dirty="0" err="1" smtClean="0"/>
              <a:t>Pn</a:t>
            </a:r>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4024480169"/>
              </p:ext>
            </p:extLst>
          </p:nvPr>
        </p:nvGraphicFramePr>
        <p:xfrm>
          <a:off x="1758950" y="4337050"/>
          <a:ext cx="5867399" cy="2311400"/>
        </p:xfrm>
        <a:graphic>
          <a:graphicData uri="http://schemas.openxmlformats.org/drawingml/2006/table">
            <a:tbl>
              <a:tblPr firstRow="1" bandRow="1">
                <a:tableStyleId>{5C22544A-7EE6-4342-B048-85BDC9FD1C3A}</a:tableStyleId>
              </a:tblPr>
              <a:tblGrid>
                <a:gridCol w="783269"/>
                <a:gridCol w="1642431"/>
                <a:gridCol w="1854200"/>
                <a:gridCol w="1587499"/>
              </a:tblGrid>
              <a:tr h="370840">
                <a:tc>
                  <a:txBody>
                    <a:bodyPr/>
                    <a:lstStyle/>
                    <a:p>
                      <a:endParaRPr lang="en-US" dirty="0"/>
                    </a:p>
                  </a:txBody>
                  <a:tcPr/>
                </a:tc>
                <a:tc>
                  <a:txBody>
                    <a:bodyPr/>
                    <a:lstStyle/>
                    <a:p>
                      <a:pPr algn="ctr"/>
                      <a:r>
                        <a:rPr lang="en-US" sz="2400" dirty="0" smtClean="0"/>
                        <a:t>half</a:t>
                      </a:r>
                      <a:endParaRPr lang="en-US" sz="2400" dirty="0"/>
                    </a:p>
                  </a:txBody>
                  <a:tcPr/>
                </a:tc>
                <a:tc>
                  <a:txBody>
                    <a:bodyPr/>
                    <a:lstStyle/>
                    <a:p>
                      <a:pPr algn="ctr"/>
                      <a:r>
                        <a:rPr lang="en-US" sz="2400" dirty="0" smtClean="0"/>
                        <a:t>sum</a:t>
                      </a:r>
                      <a:endParaRPr lang="en-US" sz="2400" dirty="0"/>
                    </a:p>
                  </a:txBody>
                  <a:tcPr/>
                </a:tc>
                <a:tc>
                  <a:txBody>
                    <a:bodyPr/>
                    <a:lstStyle/>
                    <a:p>
                      <a:pPr algn="ctr"/>
                      <a:r>
                        <a:rPr lang="en-US" sz="2400" dirty="0" err="1" smtClean="0"/>
                        <a:t>Pn</a:t>
                      </a:r>
                      <a:endParaRPr lang="en-US" sz="2400" dirty="0"/>
                    </a:p>
                  </a:txBody>
                  <a:tcPr/>
                </a:tc>
              </a:tr>
              <a:tr h="370840">
                <a:tc>
                  <a:txBody>
                    <a:bodyPr/>
                    <a:lstStyle/>
                    <a:p>
                      <a:r>
                        <a:rPr lang="en-US" dirty="0" smtClean="0"/>
                        <a:t>(a)</a:t>
                      </a:r>
                      <a:endParaRPr lang="en-US" dirty="0"/>
                    </a:p>
                  </a:txBody>
                  <a:tcPr/>
                </a:tc>
                <a:tc>
                  <a:txBody>
                    <a:bodyPr/>
                    <a:lstStyle/>
                    <a:p>
                      <a:r>
                        <a:rPr lang="en-US" dirty="0" smtClean="0"/>
                        <a:t>PRIVATE</a:t>
                      </a:r>
                      <a:endParaRPr lang="en-US" dirty="0"/>
                    </a:p>
                  </a:txBody>
                  <a:tcPr/>
                </a:tc>
                <a:tc>
                  <a:txBody>
                    <a:bodyPr/>
                    <a:lstStyle/>
                    <a:p>
                      <a:r>
                        <a:rPr lang="en-US" dirty="0" smtClean="0"/>
                        <a:t>PRIVATE</a:t>
                      </a:r>
                      <a:endParaRPr lang="en-US" dirty="0"/>
                    </a:p>
                  </a:txBody>
                  <a:tcPr/>
                </a:tc>
                <a:tc>
                  <a:txBody>
                    <a:bodyPr/>
                    <a:lstStyle/>
                    <a:p>
                      <a:r>
                        <a:rPr lang="en-US" dirty="0" smtClean="0"/>
                        <a:t>PRIVATE</a:t>
                      </a:r>
                      <a:endParaRPr lang="en-US" dirty="0"/>
                    </a:p>
                  </a:txBody>
                  <a:tcPr/>
                </a:tc>
              </a:tr>
              <a:tr h="370840">
                <a:tc>
                  <a:txBody>
                    <a:bodyPr/>
                    <a:lstStyle/>
                    <a:p>
                      <a:r>
                        <a:rPr lang="en-US" dirty="0" smtClean="0"/>
                        <a:t>(b)</a:t>
                      </a:r>
                      <a:endParaRPr lang="en-US" dirty="0"/>
                    </a:p>
                  </a:txBody>
                  <a:tcPr/>
                </a:tc>
                <a:tc>
                  <a:txBody>
                    <a:bodyPr/>
                    <a:lstStyle/>
                    <a:p>
                      <a:r>
                        <a:rPr lang="en-US" dirty="0" smtClean="0"/>
                        <a:t>PRIVATE</a:t>
                      </a:r>
                      <a:endParaRPr lang="en-US" dirty="0"/>
                    </a:p>
                  </a:txBody>
                  <a:tcPr/>
                </a:tc>
                <a:tc>
                  <a:txBody>
                    <a:bodyPr/>
                    <a:lstStyle/>
                    <a:p>
                      <a:r>
                        <a:rPr lang="en-US" dirty="0" smtClean="0"/>
                        <a:t>PRIVATE</a:t>
                      </a:r>
                      <a:endParaRPr lang="en-US" dirty="0"/>
                    </a:p>
                  </a:txBody>
                  <a:tcPr/>
                </a:tc>
                <a:tc>
                  <a:txBody>
                    <a:bodyPr/>
                    <a:lstStyle/>
                    <a:p>
                      <a:r>
                        <a:rPr lang="en-US" dirty="0" smtClean="0"/>
                        <a:t>SHARED</a:t>
                      </a:r>
                      <a:endParaRPr lang="en-US" dirty="0"/>
                    </a:p>
                  </a:txBody>
                  <a:tcPr/>
                </a:tc>
              </a:tr>
              <a:tr h="370840">
                <a:tc>
                  <a:txBody>
                    <a:bodyPr/>
                    <a:lstStyle/>
                    <a:p>
                      <a:r>
                        <a:rPr lang="en-US" dirty="0" smtClean="0"/>
                        <a:t>(c)</a:t>
                      </a:r>
                      <a:endParaRPr lang="en-US" dirty="0"/>
                    </a:p>
                  </a:txBody>
                  <a:tcPr/>
                </a:tc>
                <a:tc>
                  <a:txBody>
                    <a:bodyPr/>
                    <a:lstStyle/>
                    <a:p>
                      <a:r>
                        <a:rPr lang="en-US" dirty="0" smtClean="0"/>
                        <a:t>PRIVATE</a:t>
                      </a:r>
                      <a:endParaRPr lang="en-US" dirty="0"/>
                    </a:p>
                  </a:txBody>
                  <a:tcPr/>
                </a:tc>
                <a:tc>
                  <a:txBody>
                    <a:bodyPr/>
                    <a:lstStyle/>
                    <a:p>
                      <a:r>
                        <a:rPr lang="en-US" dirty="0" smtClean="0"/>
                        <a:t>SHARED</a:t>
                      </a:r>
                      <a:endParaRPr lang="en-US" dirty="0"/>
                    </a:p>
                  </a:txBody>
                  <a:tcPr/>
                </a:tc>
                <a:tc>
                  <a:txBody>
                    <a:bodyPr/>
                    <a:lstStyle/>
                    <a:p>
                      <a:r>
                        <a:rPr lang="en-US" dirty="0" smtClean="0"/>
                        <a:t>PRIVATE</a:t>
                      </a:r>
                      <a:endParaRPr lang="en-US" dirty="0"/>
                    </a:p>
                  </a:txBody>
                  <a:tcPr/>
                </a:tc>
              </a:tr>
              <a:tr h="370840">
                <a:tc>
                  <a:txBody>
                    <a:bodyPr/>
                    <a:lstStyle/>
                    <a:p>
                      <a:r>
                        <a:rPr lang="en-US" dirty="0" smtClean="0"/>
                        <a:t>(d)</a:t>
                      </a:r>
                      <a:endParaRPr lang="en-US" dirty="0"/>
                    </a:p>
                  </a:txBody>
                  <a:tcPr/>
                </a:tc>
                <a:tc>
                  <a:txBody>
                    <a:bodyPr/>
                    <a:lstStyle/>
                    <a:p>
                      <a:r>
                        <a:rPr lang="en-US" dirty="0" smtClean="0"/>
                        <a:t>SHARED</a:t>
                      </a:r>
                      <a:endParaRPr lang="en-US" dirty="0"/>
                    </a:p>
                  </a:txBody>
                  <a:tcPr/>
                </a:tc>
                <a:tc>
                  <a:txBody>
                    <a:bodyPr/>
                    <a:lstStyle/>
                    <a:p>
                      <a:r>
                        <a:rPr lang="en-US" dirty="0" smtClean="0"/>
                        <a:t>SHARED</a:t>
                      </a:r>
                      <a:endParaRPr lang="en-US" dirty="0"/>
                    </a:p>
                  </a:txBody>
                  <a:tcPr/>
                </a:tc>
                <a:tc>
                  <a:txBody>
                    <a:bodyPr/>
                    <a:lstStyle/>
                    <a:p>
                      <a:r>
                        <a:rPr lang="en-US" dirty="0" smtClean="0"/>
                        <a:t>PRIVATE</a:t>
                      </a:r>
                      <a:endParaRPr lang="en-US" dirty="0"/>
                    </a:p>
                  </a:txBody>
                  <a:tcPr/>
                </a:tc>
              </a:tr>
              <a:tr h="370840">
                <a:tc>
                  <a:txBody>
                    <a:bodyPr/>
                    <a:lstStyle/>
                    <a:p>
                      <a:r>
                        <a:rPr lang="en-US" dirty="0" smtClean="0"/>
                        <a:t>(e)</a:t>
                      </a:r>
                      <a:endParaRPr lang="en-US" dirty="0"/>
                    </a:p>
                  </a:txBody>
                  <a:tcPr/>
                </a:tc>
                <a:tc>
                  <a:txBody>
                    <a:bodyPr/>
                    <a:lstStyle/>
                    <a:p>
                      <a:r>
                        <a:rPr lang="en-US" dirty="0" smtClean="0"/>
                        <a:t>SHARED</a:t>
                      </a:r>
                      <a:endParaRPr lang="en-US" dirty="0"/>
                    </a:p>
                  </a:txBody>
                  <a:tcPr/>
                </a:tc>
                <a:tc>
                  <a:txBody>
                    <a:bodyPr/>
                    <a:lstStyle/>
                    <a:p>
                      <a:r>
                        <a:rPr lang="en-US" dirty="0" smtClean="0"/>
                        <a:t>SHARED</a:t>
                      </a:r>
                      <a:endParaRPr lang="en-US" dirty="0"/>
                    </a:p>
                  </a:txBody>
                  <a:tcPr/>
                </a:tc>
                <a:tc>
                  <a:txBody>
                    <a:bodyPr/>
                    <a:lstStyle/>
                    <a:p>
                      <a:r>
                        <a:rPr lang="en-US" dirty="0" smtClean="0"/>
                        <a:t>SHARED</a:t>
                      </a:r>
                      <a:endParaRPr lang="en-US" dirty="0"/>
                    </a:p>
                  </a:txBody>
                  <a:tcPr/>
                </a:tc>
              </a:tr>
            </a:tbl>
          </a:graphicData>
        </a:graphic>
      </p:graphicFrame>
    </p:spTree>
    <p:extLst>
      <p:ext uri="{BB962C8B-B14F-4D97-AF65-F5344CB8AC3E}">
        <p14:creationId xmlns:p14="http://schemas.microsoft.com/office/powerpoint/2010/main" val="25318583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Instruction</a:t>
            </a:r>
            <a:endParaRPr lang="en-US" dirty="0"/>
          </a:p>
        </p:txBody>
      </p:sp>
      <p:sp>
        <p:nvSpPr>
          <p:cNvPr id="3" name="Content Placeholder 2"/>
          <p:cNvSpPr>
            <a:spLocks noGrp="1"/>
          </p:cNvSpPr>
          <p:nvPr>
            <p:ph idx="1"/>
          </p:nvPr>
        </p:nvSpPr>
        <p:spPr>
          <a:xfrm>
            <a:off x="469900" y="3632201"/>
            <a:ext cx="8229600" cy="609600"/>
          </a:xfrm>
        </p:spPr>
        <p:txBody>
          <a:bodyPr>
            <a:normAutofit/>
          </a:bodyPr>
          <a:lstStyle/>
          <a:p>
            <a:pPr marL="0" indent="0">
              <a:buNone/>
            </a:pPr>
            <a:r>
              <a:rPr lang="en-US" u="sng" dirty="0" smtClean="0"/>
              <a:t>What goes in Shared?  What goes in Private?</a:t>
            </a:r>
          </a:p>
          <a:p>
            <a:pPr marL="0" indent="0">
              <a:buNone/>
            </a:pPr>
            <a:endParaRPr lang="en-US" dirty="0"/>
          </a:p>
        </p:txBody>
      </p:sp>
      <p:sp>
        <p:nvSpPr>
          <p:cNvPr id="4" name="Date Placeholder 3"/>
          <p:cNvSpPr>
            <a:spLocks noGrp="1"/>
          </p:cNvSpPr>
          <p:nvPr>
            <p:ph type="dt" sz="half" idx="10"/>
          </p:nvPr>
        </p:nvSpPr>
        <p:spPr/>
        <p:txBody>
          <a:bodyPr/>
          <a:lstStyle/>
          <a:p>
            <a:fld id="{0473A0B0-B2C1-014F-8C6F-22C337307A6B}" type="datetime1">
              <a:rPr lang="en-US" smtClean="0"/>
              <a:t>11/7/11</a:t>
            </a:fld>
            <a:endParaRPr lang="en-US" dirty="0"/>
          </a:p>
        </p:txBody>
      </p:sp>
      <p:sp>
        <p:nvSpPr>
          <p:cNvPr id="5" name="Footer Placeholder 4"/>
          <p:cNvSpPr>
            <a:spLocks noGrp="1"/>
          </p:cNvSpPr>
          <p:nvPr>
            <p:ph type="ftr" sz="quarter" idx="11"/>
          </p:nvPr>
        </p:nvSpPr>
        <p:spPr>
          <a:xfrm>
            <a:off x="3244849" y="5310188"/>
            <a:ext cx="2895600" cy="365125"/>
          </a:xfrm>
        </p:spPr>
        <p:txBody>
          <a:bodyPr/>
          <a:lstStyle/>
          <a:p>
            <a:r>
              <a:rPr lang="da-DK" smtClean="0"/>
              <a:t>Fall 2011</a:t>
            </a:r>
            <a:r>
              <a:rPr lang="en-US" smtClean="0"/>
              <a:t> -- Lecture #21</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11</a:t>
            </a:fld>
            <a:endParaRPr lang="en-US" dirty="0"/>
          </a:p>
        </p:txBody>
      </p:sp>
      <p:sp>
        <p:nvSpPr>
          <p:cNvPr id="7" name="Rectangle 3"/>
          <p:cNvSpPr txBox="1">
            <a:spLocks noChangeArrowheads="1"/>
          </p:cNvSpPr>
          <p:nvPr/>
        </p:nvSpPr>
        <p:spPr>
          <a:xfrm>
            <a:off x="328613" y="503238"/>
            <a:ext cx="8421687" cy="358775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90000"/>
              </a:lnSpc>
              <a:buFont typeface="Wingdings" charset="2"/>
              <a:buNone/>
            </a:pPr>
            <a:r>
              <a:rPr lang="en-AU" sz="2000" dirty="0" smtClean="0">
                <a:latin typeface="Lucida Console" charset="0"/>
              </a:rPr>
              <a:t>half = 100;</a:t>
            </a:r>
          </a:p>
          <a:p>
            <a:pPr>
              <a:lnSpc>
                <a:spcPct val="90000"/>
              </a:lnSpc>
              <a:buFont typeface="Wingdings" charset="2"/>
              <a:buNone/>
            </a:pPr>
            <a:r>
              <a:rPr lang="en-AU" sz="2000" dirty="0" smtClean="0">
                <a:latin typeface="Lucida Console" charset="0"/>
              </a:rPr>
              <a:t>repeat</a:t>
            </a:r>
          </a:p>
          <a:p>
            <a:pPr>
              <a:lnSpc>
                <a:spcPct val="90000"/>
              </a:lnSpc>
              <a:buFont typeface="Wingdings" charset="2"/>
              <a:buNone/>
            </a:pPr>
            <a:r>
              <a:rPr lang="en-AU" sz="2000" dirty="0" smtClean="0">
                <a:latin typeface="Lucida Console" charset="0"/>
              </a:rPr>
              <a:t>  </a:t>
            </a:r>
            <a:r>
              <a:rPr lang="en-AU" sz="2000" dirty="0" smtClean="0">
                <a:solidFill>
                  <a:srgbClr val="FF0000"/>
                </a:solidFill>
                <a:latin typeface="Lucida Console" charset="0"/>
              </a:rPr>
              <a:t>synch();</a:t>
            </a:r>
          </a:p>
          <a:p>
            <a:pPr>
              <a:lnSpc>
                <a:spcPct val="90000"/>
              </a:lnSpc>
              <a:buFont typeface="Wingdings" charset="2"/>
              <a:buNone/>
            </a:pPr>
            <a:r>
              <a:rPr lang="en-AU" sz="2000" dirty="0" smtClean="0">
                <a:latin typeface="Lucida Console" charset="0"/>
              </a:rPr>
              <a:t>  </a:t>
            </a:r>
            <a:r>
              <a:rPr lang="en-AU" sz="2000" dirty="0">
                <a:solidFill>
                  <a:schemeClr val="tx2"/>
                </a:solidFill>
                <a:latin typeface="Lucida Console" charset="0"/>
              </a:rPr>
              <a:t>/</a:t>
            </a:r>
            <a:r>
              <a:rPr lang="en-AU" sz="2000" dirty="0" smtClean="0">
                <a:solidFill>
                  <a:schemeClr val="tx2"/>
                </a:solidFill>
                <a:latin typeface="Lucida Console" charset="0"/>
              </a:rPr>
              <a:t>*</a:t>
            </a:r>
            <a:r>
              <a:rPr lang="en-AU" sz="2000" dirty="0" err="1" smtClean="0">
                <a:solidFill>
                  <a:schemeClr val="tx2"/>
                </a:solidFill>
                <a:latin typeface="Lucida Console" charset="0"/>
              </a:rPr>
              <a:t>Proc</a:t>
            </a:r>
            <a:r>
              <a:rPr lang="en-AU" sz="2000" dirty="0" smtClean="0">
                <a:solidFill>
                  <a:schemeClr val="tx2"/>
                </a:solidFill>
                <a:latin typeface="Lucida Console" charset="0"/>
              </a:rPr>
              <a:t> </a:t>
            </a:r>
            <a:r>
              <a:rPr lang="en-AU" sz="2000" dirty="0">
                <a:solidFill>
                  <a:schemeClr val="tx2"/>
                </a:solidFill>
                <a:latin typeface="Lucida Console" charset="0"/>
              </a:rPr>
              <a:t>0 </a:t>
            </a:r>
            <a:r>
              <a:rPr lang="en-AU" sz="2000" dirty="0" smtClean="0">
                <a:solidFill>
                  <a:schemeClr val="tx2"/>
                </a:solidFill>
                <a:latin typeface="Lucida Console" charset="0"/>
              </a:rPr>
              <a:t>sums extra element if there is one </a:t>
            </a:r>
            <a:r>
              <a:rPr lang="en-AU" sz="2000" dirty="0">
                <a:solidFill>
                  <a:schemeClr val="tx2"/>
                </a:solidFill>
                <a:latin typeface="Lucida Console" charset="0"/>
              </a:rPr>
              <a:t>*</a:t>
            </a:r>
            <a:r>
              <a:rPr lang="en-AU" sz="2000" dirty="0" smtClean="0">
                <a:solidFill>
                  <a:schemeClr val="tx2"/>
                </a:solidFill>
                <a:latin typeface="Lucida Console" charset="0"/>
              </a:rPr>
              <a:t>/</a:t>
            </a:r>
          </a:p>
          <a:p>
            <a:pPr>
              <a:lnSpc>
                <a:spcPct val="90000"/>
              </a:lnSpc>
              <a:buFont typeface="Wingdings" charset="2"/>
              <a:buNone/>
            </a:pPr>
            <a:r>
              <a:rPr lang="en-AU" sz="2000" dirty="0">
                <a:solidFill>
                  <a:schemeClr val="tx2"/>
                </a:solidFill>
                <a:latin typeface="Lucida Console" charset="0"/>
              </a:rPr>
              <a:t>	</a:t>
            </a:r>
            <a:r>
              <a:rPr lang="en-AU" sz="2000" dirty="0" smtClean="0">
                <a:solidFill>
                  <a:schemeClr val="tx2"/>
                </a:solidFill>
                <a:latin typeface="Lucida Console" charset="0"/>
              </a:rPr>
              <a:t>if (half%2 != 0 &amp;&amp; </a:t>
            </a:r>
            <a:r>
              <a:rPr lang="en-AU" sz="2000" dirty="0" err="1" smtClean="0">
                <a:solidFill>
                  <a:schemeClr val="tx2"/>
                </a:solidFill>
                <a:latin typeface="Lucida Console" charset="0"/>
              </a:rPr>
              <a:t>Pn</a:t>
            </a:r>
            <a:r>
              <a:rPr lang="en-AU" sz="2000" dirty="0" smtClean="0">
                <a:solidFill>
                  <a:schemeClr val="tx2"/>
                </a:solidFill>
                <a:latin typeface="Lucida Console" charset="0"/>
              </a:rPr>
              <a:t> == 0)</a:t>
            </a:r>
          </a:p>
          <a:p>
            <a:pPr>
              <a:lnSpc>
                <a:spcPct val="90000"/>
              </a:lnSpc>
              <a:buFont typeface="Wingdings" charset="2"/>
              <a:buNone/>
            </a:pPr>
            <a:r>
              <a:rPr lang="en-AU" sz="2000" dirty="0" smtClean="0">
                <a:solidFill>
                  <a:schemeClr val="tx2"/>
                </a:solidFill>
                <a:latin typeface="Lucida Console" charset="0"/>
              </a:rPr>
              <a:t>    sum[0] = sum[0] + sum[half-1];  </a:t>
            </a:r>
          </a:p>
          <a:p>
            <a:pPr>
              <a:lnSpc>
                <a:spcPct val="90000"/>
              </a:lnSpc>
              <a:buFont typeface="Wingdings" charset="2"/>
              <a:buNone/>
            </a:pPr>
            <a:r>
              <a:rPr lang="en-AU" sz="2000" dirty="0" smtClean="0">
                <a:latin typeface="Lucida Console" charset="0"/>
              </a:rPr>
              <a:t>  half = half/2; /* dividing line on who sums */</a:t>
            </a:r>
          </a:p>
          <a:p>
            <a:pPr>
              <a:lnSpc>
                <a:spcPct val="90000"/>
              </a:lnSpc>
              <a:buFont typeface="Wingdings" charset="2"/>
              <a:buNone/>
            </a:pPr>
            <a:r>
              <a:rPr lang="en-AU" sz="2000" dirty="0" smtClean="0">
                <a:latin typeface="Lucida Console" charset="0"/>
              </a:rPr>
              <a:t>  if (</a:t>
            </a:r>
            <a:r>
              <a:rPr lang="en-AU" sz="2000" dirty="0" err="1" smtClean="0">
                <a:latin typeface="Lucida Console" charset="0"/>
              </a:rPr>
              <a:t>Pn</a:t>
            </a:r>
            <a:r>
              <a:rPr lang="en-AU" sz="2000" dirty="0" smtClean="0">
                <a:latin typeface="Lucida Console" charset="0"/>
              </a:rPr>
              <a:t> &lt; half) sum[</a:t>
            </a:r>
            <a:r>
              <a:rPr lang="en-AU" sz="2000" dirty="0" err="1" smtClean="0">
                <a:latin typeface="Lucida Console" charset="0"/>
              </a:rPr>
              <a:t>Pn</a:t>
            </a:r>
            <a:r>
              <a:rPr lang="en-AU" sz="2000" dirty="0" smtClean="0">
                <a:latin typeface="Lucida Console" charset="0"/>
              </a:rPr>
              <a:t>] = sum[</a:t>
            </a:r>
            <a:r>
              <a:rPr lang="en-AU" sz="2000" dirty="0" err="1" smtClean="0">
                <a:latin typeface="Lucida Console" charset="0"/>
              </a:rPr>
              <a:t>Pn</a:t>
            </a:r>
            <a:r>
              <a:rPr lang="en-AU" sz="2000" dirty="0" smtClean="0">
                <a:latin typeface="Lucida Console" charset="0"/>
              </a:rPr>
              <a:t>] + sum[</a:t>
            </a:r>
            <a:r>
              <a:rPr lang="en-AU" sz="2000" dirty="0" err="1" smtClean="0">
                <a:latin typeface="Lucida Console" charset="0"/>
              </a:rPr>
              <a:t>Pn+half</a:t>
            </a:r>
            <a:r>
              <a:rPr lang="en-AU" sz="2000" dirty="0" smtClean="0">
                <a:latin typeface="Lucida Console" charset="0"/>
              </a:rPr>
              <a:t>];</a:t>
            </a:r>
          </a:p>
          <a:p>
            <a:pPr>
              <a:lnSpc>
                <a:spcPct val="90000"/>
              </a:lnSpc>
              <a:buFont typeface="Wingdings" charset="2"/>
              <a:buNone/>
            </a:pPr>
            <a:r>
              <a:rPr lang="en-AU" sz="2000" dirty="0" smtClean="0">
                <a:latin typeface="Lucida Console" charset="0"/>
              </a:rPr>
              <a:t>until (half == 1);</a:t>
            </a:r>
            <a:endParaRPr lang="en-AU" sz="2000" dirty="0">
              <a:latin typeface="Lucida Console" charset="0"/>
            </a:endParaRPr>
          </a:p>
        </p:txBody>
      </p:sp>
      <p:sp>
        <p:nvSpPr>
          <p:cNvPr id="8" name="TextBox 7"/>
          <p:cNvSpPr txBox="1"/>
          <p:nvPr/>
        </p:nvSpPr>
        <p:spPr>
          <a:xfrm>
            <a:off x="5715000" y="-923330"/>
            <a:ext cx="3326552" cy="923330"/>
          </a:xfrm>
          <a:prstGeom prst="rect">
            <a:avLst/>
          </a:prstGeom>
          <a:noFill/>
        </p:spPr>
        <p:txBody>
          <a:bodyPr wrap="none" rtlCol="0">
            <a:spAutoFit/>
          </a:bodyPr>
          <a:lstStyle/>
          <a:p>
            <a:pPr marL="342900" indent="-342900">
              <a:buAutoNum type="alphaLcParenR"/>
            </a:pPr>
            <a:r>
              <a:rPr lang="en-US" dirty="0" smtClean="0"/>
              <a:t>Shared:  all</a:t>
            </a:r>
          </a:p>
          <a:p>
            <a:pPr marL="342900" indent="-342900">
              <a:buAutoNum type="alphaLcParenR"/>
            </a:pPr>
            <a:r>
              <a:rPr lang="en-US" dirty="0" smtClean="0"/>
              <a:t>Private: all</a:t>
            </a:r>
          </a:p>
          <a:p>
            <a:pPr marL="342900" indent="-342900">
              <a:buAutoNum type="alphaLcParenR"/>
            </a:pPr>
            <a:r>
              <a:rPr lang="en-US" dirty="0" smtClean="0"/>
              <a:t>Shared: half, sum;  Private: </a:t>
            </a:r>
            <a:r>
              <a:rPr lang="en-US" dirty="0" err="1" smtClean="0"/>
              <a:t>Pn</a:t>
            </a:r>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1173919714"/>
              </p:ext>
            </p:extLst>
          </p:nvPr>
        </p:nvGraphicFramePr>
        <p:xfrm>
          <a:off x="1758950" y="4337050"/>
          <a:ext cx="5867399" cy="2311400"/>
        </p:xfrm>
        <a:graphic>
          <a:graphicData uri="http://schemas.openxmlformats.org/drawingml/2006/table">
            <a:tbl>
              <a:tblPr firstRow="1" bandRow="1">
                <a:tableStyleId>{5C22544A-7EE6-4342-B048-85BDC9FD1C3A}</a:tableStyleId>
              </a:tblPr>
              <a:tblGrid>
                <a:gridCol w="783269"/>
                <a:gridCol w="1642431"/>
                <a:gridCol w="1854200"/>
                <a:gridCol w="1587499"/>
              </a:tblGrid>
              <a:tr h="370840">
                <a:tc>
                  <a:txBody>
                    <a:bodyPr/>
                    <a:lstStyle/>
                    <a:p>
                      <a:endParaRPr lang="en-US" dirty="0"/>
                    </a:p>
                  </a:txBody>
                  <a:tcPr/>
                </a:tc>
                <a:tc>
                  <a:txBody>
                    <a:bodyPr/>
                    <a:lstStyle/>
                    <a:p>
                      <a:pPr algn="ctr"/>
                      <a:r>
                        <a:rPr lang="en-US" sz="2400" dirty="0" smtClean="0"/>
                        <a:t>half</a:t>
                      </a:r>
                      <a:endParaRPr lang="en-US" sz="2400" dirty="0"/>
                    </a:p>
                  </a:txBody>
                  <a:tcPr/>
                </a:tc>
                <a:tc>
                  <a:txBody>
                    <a:bodyPr/>
                    <a:lstStyle/>
                    <a:p>
                      <a:pPr algn="ctr"/>
                      <a:r>
                        <a:rPr lang="en-US" sz="2400" dirty="0" smtClean="0"/>
                        <a:t>sum</a:t>
                      </a:r>
                      <a:endParaRPr lang="en-US" sz="2400" dirty="0"/>
                    </a:p>
                  </a:txBody>
                  <a:tcPr/>
                </a:tc>
                <a:tc>
                  <a:txBody>
                    <a:bodyPr/>
                    <a:lstStyle/>
                    <a:p>
                      <a:pPr algn="ctr"/>
                      <a:r>
                        <a:rPr lang="en-US" sz="2400" dirty="0" err="1" smtClean="0"/>
                        <a:t>Pn</a:t>
                      </a:r>
                      <a:endParaRPr lang="en-US" sz="2400" dirty="0"/>
                    </a:p>
                  </a:txBody>
                  <a:tcPr/>
                </a:tc>
              </a:tr>
              <a:tr h="370840">
                <a:tc>
                  <a:txBody>
                    <a:bodyPr/>
                    <a:lstStyle/>
                    <a:p>
                      <a:r>
                        <a:rPr lang="en-US" dirty="0" smtClean="0"/>
                        <a:t>(a)</a:t>
                      </a:r>
                      <a:endParaRPr lang="en-US" dirty="0"/>
                    </a:p>
                  </a:txBody>
                  <a:tcPr/>
                </a:tc>
                <a:tc>
                  <a:txBody>
                    <a:bodyPr/>
                    <a:lstStyle/>
                    <a:p>
                      <a:r>
                        <a:rPr lang="en-US" dirty="0" smtClean="0"/>
                        <a:t>PRIVATE</a:t>
                      </a:r>
                      <a:endParaRPr lang="en-US" dirty="0"/>
                    </a:p>
                  </a:txBody>
                  <a:tcPr/>
                </a:tc>
                <a:tc>
                  <a:txBody>
                    <a:bodyPr/>
                    <a:lstStyle/>
                    <a:p>
                      <a:r>
                        <a:rPr lang="en-US" dirty="0" smtClean="0"/>
                        <a:t>PRIVATE</a:t>
                      </a:r>
                      <a:endParaRPr lang="en-US" dirty="0"/>
                    </a:p>
                  </a:txBody>
                  <a:tcPr/>
                </a:tc>
                <a:tc>
                  <a:txBody>
                    <a:bodyPr/>
                    <a:lstStyle/>
                    <a:p>
                      <a:r>
                        <a:rPr lang="en-US" dirty="0" smtClean="0"/>
                        <a:t>PRIVATE</a:t>
                      </a:r>
                      <a:endParaRPr lang="en-US" dirty="0"/>
                    </a:p>
                  </a:txBody>
                  <a:tcPr/>
                </a:tc>
              </a:tr>
              <a:tr h="370840">
                <a:tc>
                  <a:txBody>
                    <a:bodyPr/>
                    <a:lstStyle/>
                    <a:p>
                      <a:r>
                        <a:rPr lang="en-US" dirty="0" smtClean="0"/>
                        <a:t>(b)</a:t>
                      </a:r>
                      <a:endParaRPr lang="en-US" dirty="0"/>
                    </a:p>
                  </a:txBody>
                  <a:tcPr/>
                </a:tc>
                <a:tc>
                  <a:txBody>
                    <a:bodyPr/>
                    <a:lstStyle/>
                    <a:p>
                      <a:r>
                        <a:rPr lang="en-US" dirty="0" smtClean="0"/>
                        <a:t>PRIVATE</a:t>
                      </a:r>
                      <a:endParaRPr lang="en-US" dirty="0"/>
                    </a:p>
                  </a:txBody>
                  <a:tcPr/>
                </a:tc>
                <a:tc>
                  <a:txBody>
                    <a:bodyPr/>
                    <a:lstStyle/>
                    <a:p>
                      <a:r>
                        <a:rPr lang="en-US" dirty="0" smtClean="0"/>
                        <a:t>PRIVATE</a:t>
                      </a:r>
                      <a:endParaRPr lang="en-US" dirty="0"/>
                    </a:p>
                  </a:txBody>
                  <a:tcPr/>
                </a:tc>
                <a:tc>
                  <a:txBody>
                    <a:bodyPr/>
                    <a:lstStyle/>
                    <a:p>
                      <a:r>
                        <a:rPr lang="en-US" dirty="0" smtClean="0"/>
                        <a:t>SHARED</a:t>
                      </a:r>
                      <a:endParaRPr lang="en-US" dirty="0"/>
                    </a:p>
                  </a:txBody>
                  <a:tcPr/>
                </a:tc>
              </a:tr>
              <a:tr h="370840">
                <a:tc>
                  <a:txBody>
                    <a:bodyPr/>
                    <a:lstStyle/>
                    <a:p>
                      <a:r>
                        <a:rPr lang="en-US" dirty="0" smtClean="0"/>
                        <a:t>(c)</a:t>
                      </a:r>
                      <a:endParaRPr lang="en-US" dirty="0"/>
                    </a:p>
                  </a:txBody>
                  <a:tcPr/>
                </a:tc>
                <a:tc>
                  <a:txBody>
                    <a:bodyPr/>
                    <a:lstStyle/>
                    <a:p>
                      <a:r>
                        <a:rPr lang="en-US" dirty="0" smtClean="0"/>
                        <a:t>PRIVATE</a:t>
                      </a:r>
                      <a:endParaRPr lang="en-US" dirty="0"/>
                    </a:p>
                  </a:txBody>
                  <a:tcPr/>
                </a:tc>
                <a:tc>
                  <a:txBody>
                    <a:bodyPr/>
                    <a:lstStyle/>
                    <a:p>
                      <a:r>
                        <a:rPr lang="en-US" dirty="0" smtClean="0"/>
                        <a:t>SHARED</a:t>
                      </a:r>
                      <a:endParaRPr lang="en-US" dirty="0"/>
                    </a:p>
                  </a:txBody>
                  <a:tcPr/>
                </a:tc>
                <a:tc>
                  <a:txBody>
                    <a:bodyPr/>
                    <a:lstStyle/>
                    <a:p>
                      <a:r>
                        <a:rPr lang="en-US" dirty="0" smtClean="0"/>
                        <a:t>PRIVATE</a:t>
                      </a:r>
                      <a:endParaRPr lang="en-US" dirty="0"/>
                    </a:p>
                  </a:txBody>
                  <a:tcPr/>
                </a:tc>
              </a:tr>
              <a:tr h="370840">
                <a:tc>
                  <a:txBody>
                    <a:bodyPr/>
                    <a:lstStyle/>
                    <a:p>
                      <a:r>
                        <a:rPr lang="en-US" dirty="0" smtClean="0"/>
                        <a:t>(d)</a:t>
                      </a:r>
                      <a:endParaRPr lang="en-US" dirty="0"/>
                    </a:p>
                  </a:txBody>
                  <a:tcPr/>
                </a:tc>
                <a:tc>
                  <a:txBody>
                    <a:bodyPr/>
                    <a:lstStyle/>
                    <a:p>
                      <a:r>
                        <a:rPr lang="en-US" dirty="0" smtClean="0"/>
                        <a:t>SHARED</a:t>
                      </a:r>
                      <a:endParaRPr lang="en-US" dirty="0"/>
                    </a:p>
                  </a:txBody>
                  <a:tcPr/>
                </a:tc>
                <a:tc>
                  <a:txBody>
                    <a:bodyPr/>
                    <a:lstStyle/>
                    <a:p>
                      <a:r>
                        <a:rPr lang="en-US" dirty="0" smtClean="0"/>
                        <a:t>SHARED</a:t>
                      </a:r>
                      <a:endParaRPr lang="en-US" dirty="0"/>
                    </a:p>
                  </a:txBody>
                  <a:tcPr/>
                </a:tc>
                <a:tc>
                  <a:txBody>
                    <a:bodyPr/>
                    <a:lstStyle/>
                    <a:p>
                      <a:r>
                        <a:rPr lang="en-US" dirty="0" smtClean="0"/>
                        <a:t>PRIVATE</a:t>
                      </a:r>
                      <a:endParaRPr lang="en-US" dirty="0"/>
                    </a:p>
                  </a:txBody>
                  <a:tcPr/>
                </a:tc>
              </a:tr>
              <a:tr h="370840">
                <a:tc>
                  <a:txBody>
                    <a:bodyPr/>
                    <a:lstStyle/>
                    <a:p>
                      <a:r>
                        <a:rPr lang="en-US" dirty="0" smtClean="0"/>
                        <a:t>(e)</a:t>
                      </a:r>
                      <a:endParaRPr lang="en-US" dirty="0"/>
                    </a:p>
                  </a:txBody>
                  <a:tcPr/>
                </a:tc>
                <a:tc>
                  <a:txBody>
                    <a:bodyPr/>
                    <a:lstStyle/>
                    <a:p>
                      <a:r>
                        <a:rPr lang="en-US" dirty="0" smtClean="0"/>
                        <a:t>SHARED</a:t>
                      </a:r>
                      <a:endParaRPr lang="en-US" dirty="0"/>
                    </a:p>
                  </a:txBody>
                  <a:tcPr/>
                </a:tc>
                <a:tc>
                  <a:txBody>
                    <a:bodyPr/>
                    <a:lstStyle/>
                    <a:p>
                      <a:r>
                        <a:rPr lang="en-US" dirty="0" smtClean="0"/>
                        <a:t>SHARED</a:t>
                      </a:r>
                      <a:endParaRPr lang="en-US" dirty="0"/>
                    </a:p>
                  </a:txBody>
                  <a:tcPr/>
                </a:tc>
                <a:tc>
                  <a:txBody>
                    <a:bodyPr/>
                    <a:lstStyle/>
                    <a:p>
                      <a:r>
                        <a:rPr lang="en-US" dirty="0" smtClean="0"/>
                        <a:t>SHARED</a:t>
                      </a:r>
                      <a:endParaRPr lang="en-US" dirty="0"/>
                    </a:p>
                  </a:txBody>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738511387"/>
              </p:ext>
            </p:extLst>
          </p:nvPr>
        </p:nvGraphicFramePr>
        <p:xfrm>
          <a:off x="1758950" y="4337050"/>
          <a:ext cx="5867399" cy="2311400"/>
        </p:xfrm>
        <a:graphic>
          <a:graphicData uri="http://schemas.openxmlformats.org/drawingml/2006/table">
            <a:tbl>
              <a:tblPr firstRow="1" bandRow="1">
                <a:tableStyleId>{5C22544A-7EE6-4342-B048-85BDC9FD1C3A}</a:tableStyleId>
              </a:tblPr>
              <a:tblGrid>
                <a:gridCol w="783269"/>
                <a:gridCol w="1642431"/>
                <a:gridCol w="1854200"/>
                <a:gridCol w="1587499"/>
              </a:tblGrid>
              <a:tr h="370840">
                <a:tc>
                  <a:txBody>
                    <a:bodyPr/>
                    <a:lstStyle/>
                    <a:p>
                      <a:endParaRPr lang="en-US" dirty="0"/>
                    </a:p>
                  </a:txBody>
                  <a:tcPr/>
                </a:tc>
                <a:tc>
                  <a:txBody>
                    <a:bodyPr/>
                    <a:lstStyle/>
                    <a:p>
                      <a:pPr algn="ctr"/>
                      <a:r>
                        <a:rPr lang="en-US" sz="2400" dirty="0" smtClean="0"/>
                        <a:t>half</a:t>
                      </a:r>
                      <a:endParaRPr lang="en-US" sz="2400" dirty="0"/>
                    </a:p>
                  </a:txBody>
                  <a:tcPr/>
                </a:tc>
                <a:tc>
                  <a:txBody>
                    <a:bodyPr/>
                    <a:lstStyle/>
                    <a:p>
                      <a:pPr algn="ctr"/>
                      <a:r>
                        <a:rPr lang="en-US" sz="2400" dirty="0" smtClean="0"/>
                        <a:t>sum</a:t>
                      </a:r>
                      <a:endParaRPr lang="en-US" sz="2400" dirty="0"/>
                    </a:p>
                  </a:txBody>
                  <a:tcPr/>
                </a:tc>
                <a:tc>
                  <a:txBody>
                    <a:bodyPr/>
                    <a:lstStyle/>
                    <a:p>
                      <a:pPr algn="ctr"/>
                      <a:r>
                        <a:rPr lang="en-US" sz="2400" dirty="0" err="1" smtClean="0"/>
                        <a:t>Pn</a:t>
                      </a:r>
                      <a:endParaRPr lang="en-US" sz="2400" dirty="0"/>
                    </a:p>
                  </a:txBody>
                  <a:tcPr/>
                </a:tc>
              </a:tr>
              <a:tr h="370840">
                <a:tc>
                  <a:txBody>
                    <a:bodyPr/>
                    <a:lstStyle/>
                    <a:p>
                      <a:r>
                        <a:rPr lang="en-US" dirty="0" smtClean="0"/>
                        <a:t>(a)</a:t>
                      </a:r>
                      <a:endParaRPr lang="en-US" dirty="0"/>
                    </a:p>
                  </a:txBody>
                  <a:tcPr/>
                </a:tc>
                <a:tc>
                  <a:txBody>
                    <a:bodyPr/>
                    <a:lstStyle/>
                    <a:p>
                      <a:r>
                        <a:rPr lang="en-US" dirty="0" smtClean="0"/>
                        <a:t>PRIVATE</a:t>
                      </a:r>
                      <a:endParaRPr lang="en-US" dirty="0"/>
                    </a:p>
                  </a:txBody>
                  <a:tcPr/>
                </a:tc>
                <a:tc>
                  <a:txBody>
                    <a:bodyPr/>
                    <a:lstStyle/>
                    <a:p>
                      <a:r>
                        <a:rPr lang="en-US" dirty="0" smtClean="0"/>
                        <a:t>PRIVATE</a:t>
                      </a:r>
                      <a:endParaRPr lang="en-US" dirty="0"/>
                    </a:p>
                  </a:txBody>
                  <a:tcPr/>
                </a:tc>
                <a:tc>
                  <a:txBody>
                    <a:bodyPr/>
                    <a:lstStyle/>
                    <a:p>
                      <a:r>
                        <a:rPr lang="en-US" b="1" dirty="0" smtClean="0">
                          <a:solidFill>
                            <a:srgbClr val="008000"/>
                          </a:solidFill>
                        </a:rPr>
                        <a:t>PRIVATE</a:t>
                      </a:r>
                      <a:endParaRPr lang="en-US" b="1" dirty="0">
                        <a:solidFill>
                          <a:srgbClr val="008000"/>
                        </a:solidFill>
                      </a:endParaRPr>
                    </a:p>
                  </a:txBody>
                  <a:tcPr/>
                </a:tc>
              </a:tr>
              <a:tr h="370840">
                <a:tc>
                  <a:txBody>
                    <a:bodyPr/>
                    <a:lstStyle/>
                    <a:p>
                      <a:r>
                        <a:rPr lang="en-US" dirty="0" smtClean="0"/>
                        <a:t>(b)</a:t>
                      </a:r>
                      <a:endParaRPr lang="en-US" dirty="0"/>
                    </a:p>
                  </a:txBody>
                  <a:tcPr/>
                </a:tc>
                <a:tc>
                  <a:txBody>
                    <a:bodyPr/>
                    <a:lstStyle/>
                    <a:p>
                      <a:r>
                        <a:rPr lang="en-US" dirty="0" smtClean="0"/>
                        <a:t>PRIVATE</a:t>
                      </a:r>
                      <a:endParaRPr lang="en-US" dirty="0"/>
                    </a:p>
                  </a:txBody>
                  <a:tcPr/>
                </a:tc>
                <a:tc>
                  <a:txBody>
                    <a:bodyPr/>
                    <a:lstStyle/>
                    <a:p>
                      <a:r>
                        <a:rPr lang="en-US" dirty="0" smtClean="0"/>
                        <a:t>PRIVATE</a:t>
                      </a:r>
                      <a:endParaRPr lang="en-US" dirty="0"/>
                    </a:p>
                  </a:txBody>
                  <a:tcPr/>
                </a:tc>
                <a:tc>
                  <a:txBody>
                    <a:bodyPr/>
                    <a:lstStyle/>
                    <a:p>
                      <a:r>
                        <a:rPr lang="en-US" b="0" dirty="0" smtClean="0">
                          <a:solidFill>
                            <a:schemeClr val="tx1"/>
                          </a:solidFill>
                        </a:rPr>
                        <a:t>SHARED</a:t>
                      </a:r>
                      <a:endParaRPr lang="en-US" b="0" dirty="0">
                        <a:solidFill>
                          <a:schemeClr val="tx1"/>
                        </a:solidFill>
                      </a:endParaRPr>
                    </a:p>
                  </a:txBody>
                  <a:tcPr/>
                </a:tc>
              </a:tr>
              <a:tr h="370840">
                <a:tc>
                  <a:txBody>
                    <a:bodyPr/>
                    <a:lstStyle/>
                    <a:p>
                      <a:r>
                        <a:rPr lang="en-US" dirty="0" smtClean="0"/>
                        <a:t>(c)</a:t>
                      </a:r>
                      <a:endParaRPr lang="en-US" dirty="0"/>
                    </a:p>
                  </a:txBody>
                  <a:tcPr/>
                </a:tc>
                <a:tc>
                  <a:txBody>
                    <a:bodyPr/>
                    <a:lstStyle/>
                    <a:p>
                      <a:r>
                        <a:rPr lang="en-US" dirty="0" smtClean="0"/>
                        <a:t>PRIVATE</a:t>
                      </a:r>
                      <a:endParaRPr lang="en-US" dirty="0"/>
                    </a:p>
                  </a:txBody>
                  <a:tcPr/>
                </a:tc>
                <a:tc>
                  <a:txBody>
                    <a:bodyPr/>
                    <a:lstStyle/>
                    <a:p>
                      <a:r>
                        <a:rPr lang="en-US" dirty="0" smtClean="0"/>
                        <a:t>SHARED</a:t>
                      </a:r>
                      <a:endParaRPr lang="en-US" dirty="0"/>
                    </a:p>
                  </a:txBody>
                  <a:tcPr/>
                </a:tc>
                <a:tc>
                  <a:txBody>
                    <a:bodyPr/>
                    <a:lstStyle/>
                    <a:p>
                      <a:r>
                        <a:rPr lang="en-US" b="1" dirty="0" smtClean="0">
                          <a:solidFill>
                            <a:srgbClr val="008000"/>
                          </a:solidFill>
                        </a:rPr>
                        <a:t>PRIVATE</a:t>
                      </a:r>
                      <a:endParaRPr lang="en-US" b="1" dirty="0">
                        <a:solidFill>
                          <a:srgbClr val="008000"/>
                        </a:solidFill>
                      </a:endParaRPr>
                    </a:p>
                  </a:txBody>
                  <a:tcPr/>
                </a:tc>
              </a:tr>
              <a:tr h="370840">
                <a:tc>
                  <a:txBody>
                    <a:bodyPr/>
                    <a:lstStyle/>
                    <a:p>
                      <a:r>
                        <a:rPr lang="en-US" dirty="0" smtClean="0"/>
                        <a:t>(d)</a:t>
                      </a:r>
                      <a:endParaRPr lang="en-US" dirty="0"/>
                    </a:p>
                  </a:txBody>
                  <a:tcPr/>
                </a:tc>
                <a:tc>
                  <a:txBody>
                    <a:bodyPr/>
                    <a:lstStyle/>
                    <a:p>
                      <a:r>
                        <a:rPr lang="en-US" dirty="0" smtClean="0"/>
                        <a:t>SHARED</a:t>
                      </a:r>
                      <a:endParaRPr lang="en-US" dirty="0"/>
                    </a:p>
                  </a:txBody>
                  <a:tcPr/>
                </a:tc>
                <a:tc>
                  <a:txBody>
                    <a:bodyPr/>
                    <a:lstStyle/>
                    <a:p>
                      <a:r>
                        <a:rPr lang="en-US" dirty="0" smtClean="0"/>
                        <a:t>SHARED</a:t>
                      </a:r>
                      <a:endParaRPr lang="en-US" dirty="0"/>
                    </a:p>
                  </a:txBody>
                  <a:tcPr/>
                </a:tc>
                <a:tc>
                  <a:txBody>
                    <a:bodyPr/>
                    <a:lstStyle/>
                    <a:p>
                      <a:r>
                        <a:rPr lang="en-US" b="1" dirty="0" smtClean="0">
                          <a:solidFill>
                            <a:srgbClr val="008000"/>
                          </a:solidFill>
                        </a:rPr>
                        <a:t>PRIVATE</a:t>
                      </a:r>
                      <a:endParaRPr lang="en-US" b="1" dirty="0">
                        <a:solidFill>
                          <a:srgbClr val="008000"/>
                        </a:solidFill>
                      </a:endParaRPr>
                    </a:p>
                  </a:txBody>
                  <a:tcPr/>
                </a:tc>
              </a:tr>
              <a:tr h="370840">
                <a:tc>
                  <a:txBody>
                    <a:bodyPr/>
                    <a:lstStyle/>
                    <a:p>
                      <a:r>
                        <a:rPr lang="en-US" dirty="0" smtClean="0"/>
                        <a:t>(e)</a:t>
                      </a:r>
                      <a:endParaRPr lang="en-US" dirty="0"/>
                    </a:p>
                  </a:txBody>
                  <a:tcPr/>
                </a:tc>
                <a:tc>
                  <a:txBody>
                    <a:bodyPr/>
                    <a:lstStyle/>
                    <a:p>
                      <a:r>
                        <a:rPr lang="en-US" dirty="0" smtClean="0"/>
                        <a:t>SHARED</a:t>
                      </a:r>
                      <a:endParaRPr lang="en-US" dirty="0"/>
                    </a:p>
                  </a:txBody>
                  <a:tcPr/>
                </a:tc>
                <a:tc>
                  <a:txBody>
                    <a:bodyPr/>
                    <a:lstStyle/>
                    <a:p>
                      <a:r>
                        <a:rPr lang="en-US" dirty="0" smtClean="0"/>
                        <a:t>SHARED</a:t>
                      </a:r>
                      <a:endParaRPr lang="en-US" dirty="0"/>
                    </a:p>
                  </a:txBody>
                  <a:tcPr/>
                </a:tc>
                <a:tc>
                  <a:txBody>
                    <a:bodyPr/>
                    <a:lstStyle/>
                    <a:p>
                      <a:r>
                        <a:rPr lang="en-US" dirty="0" smtClean="0"/>
                        <a:t>SHARED</a:t>
                      </a:r>
                      <a:endParaRPr lang="en-US" dirty="0"/>
                    </a:p>
                  </a:txBody>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002965217"/>
              </p:ext>
            </p:extLst>
          </p:nvPr>
        </p:nvGraphicFramePr>
        <p:xfrm>
          <a:off x="1758950" y="4337050"/>
          <a:ext cx="5867399" cy="2311400"/>
        </p:xfrm>
        <a:graphic>
          <a:graphicData uri="http://schemas.openxmlformats.org/drawingml/2006/table">
            <a:tbl>
              <a:tblPr firstRow="1" bandRow="1">
                <a:tableStyleId>{5C22544A-7EE6-4342-B048-85BDC9FD1C3A}</a:tableStyleId>
              </a:tblPr>
              <a:tblGrid>
                <a:gridCol w="783269"/>
                <a:gridCol w="1642431"/>
                <a:gridCol w="1854200"/>
                <a:gridCol w="1587499"/>
              </a:tblGrid>
              <a:tr h="370840">
                <a:tc>
                  <a:txBody>
                    <a:bodyPr/>
                    <a:lstStyle/>
                    <a:p>
                      <a:endParaRPr lang="en-US" dirty="0"/>
                    </a:p>
                  </a:txBody>
                  <a:tcPr/>
                </a:tc>
                <a:tc>
                  <a:txBody>
                    <a:bodyPr/>
                    <a:lstStyle/>
                    <a:p>
                      <a:pPr algn="ctr"/>
                      <a:r>
                        <a:rPr lang="en-US" sz="2400" dirty="0" smtClean="0"/>
                        <a:t>half</a:t>
                      </a:r>
                      <a:endParaRPr lang="en-US" sz="2400" dirty="0"/>
                    </a:p>
                  </a:txBody>
                  <a:tcPr/>
                </a:tc>
                <a:tc>
                  <a:txBody>
                    <a:bodyPr/>
                    <a:lstStyle/>
                    <a:p>
                      <a:pPr algn="ctr"/>
                      <a:r>
                        <a:rPr lang="en-US" sz="2400" dirty="0" smtClean="0"/>
                        <a:t>sum</a:t>
                      </a:r>
                      <a:endParaRPr lang="en-US" sz="2400" dirty="0"/>
                    </a:p>
                  </a:txBody>
                  <a:tcPr/>
                </a:tc>
                <a:tc>
                  <a:txBody>
                    <a:bodyPr/>
                    <a:lstStyle/>
                    <a:p>
                      <a:pPr algn="ctr"/>
                      <a:r>
                        <a:rPr lang="en-US" sz="2400" dirty="0" err="1" smtClean="0"/>
                        <a:t>Pn</a:t>
                      </a:r>
                      <a:endParaRPr lang="en-US" sz="2400" dirty="0"/>
                    </a:p>
                  </a:txBody>
                  <a:tcPr/>
                </a:tc>
              </a:tr>
              <a:tr h="370840">
                <a:tc>
                  <a:txBody>
                    <a:bodyPr/>
                    <a:lstStyle/>
                    <a:p>
                      <a:r>
                        <a:rPr lang="en-US" dirty="0" smtClean="0"/>
                        <a:t>(a)</a:t>
                      </a:r>
                      <a:endParaRPr lang="en-US" dirty="0"/>
                    </a:p>
                  </a:txBody>
                  <a:tcPr/>
                </a:tc>
                <a:tc>
                  <a:txBody>
                    <a:bodyPr/>
                    <a:lstStyle/>
                    <a:p>
                      <a:r>
                        <a:rPr lang="en-US" dirty="0" smtClean="0"/>
                        <a:t>PRIVATE</a:t>
                      </a:r>
                      <a:endParaRPr lang="en-US" dirty="0"/>
                    </a:p>
                  </a:txBody>
                  <a:tcPr/>
                </a:tc>
                <a:tc>
                  <a:txBody>
                    <a:bodyPr/>
                    <a:lstStyle/>
                    <a:p>
                      <a:r>
                        <a:rPr lang="en-US" dirty="0" smtClean="0"/>
                        <a:t>PRIVATE</a:t>
                      </a:r>
                      <a:endParaRPr lang="en-US" dirty="0"/>
                    </a:p>
                  </a:txBody>
                  <a:tcPr/>
                </a:tc>
                <a:tc>
                  <a:txBody>
                    <a:bodyPr/>
                    <a:lstStyle/>
                    <a:p>
                      <a:r>
                        <a:rPr lang="en-US" b="1" dirty="0" smtClean="0">
                          <a:solidFill>
                            <a:srgbClr val="008000"/>
                          </a:solidFill>
                        </a:rPr>
                        <a:t>PRIVATE</a:t>
                      </a:r>
                      <a:endParaRPr lang="en-US" b="1" dirty="0">
                        <a:solidFill>
                          <a:srgbClr val="008000"/>
                        </a:solidFill>
                      </a:endParaRPr>
                    </a:p>
                  </a:txBody>
                  <a:tcPr/>
                </a:tc>
              </a:tr>
              <a:tr h="370840">
                <a:tc>
                  <a:txBody>
                    <a:bodyPr/>
                    <a:lstStyle/>
                    <a:p>
                      <a:r>
                        <a:rPr lang="en-US" dirty="0" smtClean="0"/>
                        <a:t>(b)</a:t>
                      </a:r>
                      <a:endParaRPr lang="en-US" dirty="0"/>
                    </a:p>
                  </a:txBody>
                  <a:tcPr/>
                </a:tc>
                <a:tc>
                  <a:txBody>
                    <a:bodyPr/>
                    <a:lstStyle/>
                    <a:p>
                      <a:r>
                        <a:rPr lang="en-US" dirty="0" smtClean="0"/>
                        <a:t>PRIVATE</a:t>
                      </a:r>
                      <a:endParaRPr lang="en-US" dirty="0"/>
                    </a:p>
                  </a:txBody>
                  <a:tcPr/>
                </a:tc>
                <a:tc>
                  <a:txBody>
                    <a:bodyPr/>
                    <a:lstStyle/>
                    <a:p>
                      <a:r>
                        <a:rPr lang="en-US" dirty="0" smtClean="0"/>
                        <a:t>PRIVATE</a:t>
                      </a:r>
                      <a:endParaRPr lang="en-US" dirty="0"/>
                    </a:p>
                  </a:txBody>
                  <a:tcPr/>
                </a:tc>
                <a:tc>
                  <a:txBody>
                    <a:bodyPr/>
                    <a:lstStyle/>
                    <a:p>
                      <a:r>
                        <a:rPr lang="en-US" b="0" dirty="0" smtClean="0">
                          <a:solidFill>
                            <a:schemeClr val="tx1"/>
                          </a:solidFill>
                        </a:rPr>
                        <a:t>SHARED</a:t>
                      </a:r>
                      <a:endParaRPr lang="en-US" b="0" dirty="0">
                        <a:solidFill>
                          <a:schemeClr val="tx1"/>
                        </a:solidFill>
                      </a:endParaRPr>
                    </a:p>
                  </a:txBody>
                  <a:tcPr/>
                </a:tc>
              </a:tr>
              <a:tr h="370840">
                <a:tc>
                  <a:txBody>
                    <a:bodyPr/>
                    <a:lstStyle/>
                    <a:p>
                      <a:r>
                        <a:rPr lang="en-US" dirty="0" smtClean="0"/>
                        <a:t>(c)</a:t>
                      </a:r>
                      <a:endParaRPr lang="en-US" dirty="0"/>
                    </a:p>
                  </a:txBody>
                  <a:tcPr/>
                </a:tc>
                <a:tc>
                  <a:txBody>
                    <a:bodyPr/>
                    <a:lstStyle/>
                    <a:p>
                      <a:r>
                        <a:rPr lang="en-US" dirty="0" smtClean="0"/>
                        <a:t>PRIVATE</a:t>
                      </a:r>
                      <a:endParaRPr lang="en-US" dirty="0"/>
                    </a:p>
                  </a:txBody>
                  <a:tcPr/>
                </a:tc>
                <a:tc>
                  <a:txBody>
                    <a:bodyPr/>
                    <a:lstStyle/>
                    <a:p>
                      <a:r>
                        <a:rPr lang="en-US" b="1" dirty="0" smtClean="0">
                          <a:solidFill>
                            <a:srgbClr val="008000"/>
                          </a:solidFill>
                        </a:rPr>
                        <a:t>SHARED</a:t>
                      </a:r>
                      <a:endParaRPr lang="en-US" b="1" dirty="0">
                        <a:solidFill>
                          <a:srgbClr val="008000"/>
                        </a:solidFill>
                      </a:endParaRPr>
                    </a:p>
                  </a:txBody>
                  <a:tcPr/>
                </a:tc>
                <a:tc>
                  <a:txBody>
                    <a:bodyPr/>
                    <a:lstStyle/>
                    <a:p>
                      <a:r>
                        <a:rPr lang="en-US" b="1" dirty="0" smtClean="0">
                          <a:solidFill>
                            <a:srgbClr val="008000"/>
                          </a:solidFill>
                        </a:rPr>
                        <a:t>PRIVATE</a:t>
                      </a:r>
                      <a:endParaRPr lang="en-US" b="1" dirty="0">
                        <a:solidFill>
                          <a:srgbClr val="008000"/>
                        </a:solidFill>
                      </a:endParaRPr>
                    </a:p>
                  </a:txBody>
                  <a:tcPr/>
                </a:tc>
              </a:tr>
              <a:tr h="370840">
                <a:tc>
                  <a:txBody>
                    <a:bodyPr/>
                    <a:lstStyle/>
                    <a:p>
                      <a:r>
                        <a:rPr lang="en-US" dirty="0" smtClean="0"/>
                        <a:t>(d)</a:t>
                      </a:r>
                      <a:endParaRPr lang="en-US" dirty="0"/>
                    </a:p>
                  </a:txBody>
                  <a:tcPr/>
                </a:tc>
                <a:tc>
                  <a:txBody>
                    <a:bodyPr/>
                    <a:lstStyle/>
                    <a:p>
                      <a:r>
                        <a:rPr lang="en-US" dirty="0" smtClean="0"/>
                        <a:t>SHARED</a:t>
                      </a:r>
                      <a:endParaRPr lang="en-US" dirty="0"/>
                    </a:p>
                  </a:txBody>
                  <a:tcPr/>
                </a:tc>
                <a:tc>
                  <a:txBody>
                    <a:bodyPr/>
                    <a:lstStyle/>
                    <a:p>
                      <a:r>
                        <a:rPr lang="en-US" b="1" dirty="0" smtClean="0">
                          <a:solidFill>
                            <a:srgbClr val="008000"/>
                          </a:solidFill>
                        </a:rPr>
                        <a:t>SHARED</a:t>
                      </a:r>
                      <a:endParaRPr lang="en-US" b="1" dirty="0">
                        <a:solidFill>
                          <a:srgbClr val="008000"/>
                        </a:solidFill>
                      </a:endParaRPr>
                    </a:p>
                  </a:txBody>
                  <a:tcPr/>
                </a:tc>
                <a:tc>
                  <a:txBody>
                    <a:bodyPr/>
                    <a:lstStyle/>
                    <a:p>
                      <a:r>
                        <a:rPr lang="en-US" b="1" dirty="0" smtClean="0">
                          <a:solidFill>
                            <a:srgbClr val="008000"/>
                          </a:solidFill>
                        </a:rPr>
                        <a:t>PRIVATE</a:t>
                      </a:r>
                      <a:endParaRPr lang="en-US" b="1" dirty="0">
                        <a:solidFill>
                          <a:srgbClr val="008000"/>
                        </a:solidFill>
                      </a:endParaRPr>
                    </a:p>
                  </a:txBody>
                  <a:tcPr/>
                </a:tc>
              </a:tr>
              <a:tr h="370840">
                <a:tc>
                  <a:txBody>
                    <a:bodyPr/>
                    <a:lstStyle/>
                    <a:p>
                      <a:r>
                        <a:rPr lang="en-US" dirty="0" smtClean="0"/>
                        <a:t>(e)</a:t>
                      </a:r>
                      <a:endParaRPr lang="en-US" dirty="0"/>
                    </a:p>
                  </a:txBody>
                  <a:tcPr/>
                </a:tc>
                <a:tc>
                  <a:txBody>
                    <a:bodyPr/>
                    <a:lstStyle/>
                    <a:p>
                      <a:r>
                        <a:rPr lang="en-US" dirty="0" smtClean="0"/>
                        <a:t>SHARED</a:t>
                      </a:r>
                      <a:endParaRPr lang="en-US" dirty="0"/>
                    </a:p>
                  </a:txBody>
                  <a:tcPr/>
                </a:tc>
                <a:tc>
                  <a:txBody>
                    <a:bodyPr/>
                    <a:lstStyle/>
                    <a:p>
                      <a:r>
                        <a:rPr lang="en-US" b="1" dirty="0" smtClean="0">
                          <a:solidFill>
                            <a:srgbClr val="008000"/>
                          </a:solidFill>
                        </a:rPr>
                        <a:t>SHARED</a:t>
                      </a:r>
                      <a:endParaRPr lang="en-US" b="1" dirty="0">
                        <a:solidFill>
                          <a:srgbClr val="008000"/>
                        </a:solidFill>
                      </a:endParaRPr>
                    </a:p>
                  </a:txBody>
                  <a:tcPr/>
                </a:tc>
                <a:tc>
                  <a:txBody>
                    <a:bodyPr/>
                    <a:lstStyle/>
                    <a:p>
                      <a:r>
                        <a:rPr lang="en-US" dirty="0" smtClean="0"/>
                        <a:t>SHARED</a:t>
                      </a:r>
                      <a:endParaRPr lang="en-US" dirty="0"/>
                    </a:p>
                  </a:txBody>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416067806"/>
              </p:ext>
            </p:extLst>
          </p:nvPr>
        </p:nvGraphicFramePr>
        <p:xfrm>
          <a:off x="1758950" y="4337050"/>
          <a:ext cx="5867399" cy="2397760"/>
        </p:xfrm>
        <a:graphic>
          <a:graphicData uri="http://schemas.openxmlformats.org/drawingml/2006/table">
            <a:tbl>
              <a:tblPr firstRow="1" bandRow="1">
                <a:tableStyleId>{5C22544A-7EE6-4342-B048-85BDC9FD1C3A}</a:tableStyleId>
              </a:tblPr>
              <a:tblGrid>
                <a:gridCol w="783269"/>
                <a:gridCol w="1642431"/>
                <a:gridCol w="1854200"/>
                <a:gridCol w="1587499"/>
              </a:tblGrid>
              <a:tr h="370840">
                <a:tc>
                  <a:txBody>
                    <a:bodyPr/>
                    <a:lstStyle/>
                    <a:p>
                      <a:endParaRPr lang="en-US" dirty="0"/>
                    </a:p>
                  </a:txBody>
                  <a:tcPr/>
                </a:tc>
                <a:tc>
                  <a:txBody>
                    <a:bodyPr/>
                    <a:lstStyle/>
                    <a:p>
                      <a:pPr algn="ctr"/>
                      <a:r>
                        <a:rPr lang="en-US" sz="2400" dirty="0" smtClean="0"/>
                        <a:t>half</a:t>
                      </a:r>
                      <a:endParaRPr lang="en-US" sz="2400" dirty="0"/>
                    </a:p>
                  </a:txBody>
                  <a:tcPr/>
                </a:tc>
                <a:tc>
                  <a:txBody>
                    <a:bodyPr/>
                    <a:lstStyle/>
                    <a:p>
                      <a:pPr algn="ctr"/>
                      <a:r>
                        <a:rPr lang="en-US" sz="2400" dirty="0" smtClean="0"/>
                        <a:t>sum</a:t>
                      </a:r>
                      <a:endParaRPr lang="en-US" sz="2400" dirty="0"/>
                    </a:p>
                  </a:txBody>
                  <a:tcPr/>
                </a:tc>
                <a:tc>
                  <a:txBody>
                    <a:bodyPr/>
                    <a:lstStyle/>
                    <a:p>
                      <a:pPr algn="ctr"/>
                      <a:r>
                        <a:rPr lang="en-US" sz="2400" dirty="0" err="1" smtClean="0"/>
                        <a:t>Pn</a:t>
                      </a:r>
                      <a:endParaRPr lang="en-US" sz="2400" dirty="0"/>
                    </a:p>
                  </a:txBody>
                  <a:tcPr/>
                </a:tc>
              </a:tr>
              <a:tr h="370840">
                <a:tc>
                  <a:txBody>
                    <a:bodyPr/>
                    <a:lstStyle/>
                    <a:p>
                      <a:r>
                        <a:rPr lang="en-US" dirty="0" smtClean="0"/>
                        <a:t>(a)</a:t>
                      </a:r>
                      <a:endParaRPr lang="en-US" dirty="0"/>
                    </a:p>
                  </a:txBody>
                  <a:tcPr/>
                </a:tc>
                <a:tc>
                  <a:txBody>
                    <a:bodyPr/>
                    <a:lstStyle/>
                    <a:p>
                      <a:r>
                        <a:rPr lang="en-US" b="1" dirty="0" smtClean="0">
                          <a:solidFill>
                            <a:srgbClr val="008000"/>
                          </a:solidFill>
                        </a:rPr>
                        <a:t>PRIVATE</a:t>
                      </a:r>
                      <a:endParaRPr lang="en-US" b="1" dirty="0">
                        <a:solidFill>
                          <a:srgbClr val="008000"/>
                        </a:solidFill>
                      </a:endParaRPr>
                    </a:p>
                  </a:txBody>
                  <a:tcPr/>
                </a:tc>
                <a:tc>
                  <a:txBody>
                    <a:bodyPr/>
                    <a:lstStyle/>
                    <a:p>
                      <a:r>
                        <a:rPr lang="en-US" dirty="0" smtClean="0"/>
                        <a:t>PRIVATE</a:t>
                      </a:r>
                      <a:endParaRPr lang="en-US" dirty="0"/>
                    </a:p>
                  </a:txBody>
                  <a:tcPr/>
                </a:tc>
                <a:tc>
                  <a:txBody>
                    <a:bodyPr/>
                    <a:lstStyle/>
                    <a:p>
                      <a:r>
                        <a:rPr lang="en-US" b="1" dirty="0" smtClean="0">
                          <a:solidFill>
                            <a:srgbClr val="008000"/>
                          </a:solidFill>
                        </a:rPr>
                        <a:t>PRIVATE</a:t>
                      </a:r>
                      <a:endParaRPr lang="en-US" b="1" dirty="0">
                        <a:solidFill>
                          <a:srgbClr val="008000"/>
                        </a:solidFill>
                      </a:endParaRPr>
                    </a:p>
                  </a:txBody>
                  <a:tcPr/>
                </a:tc>
              </a:tr>
              <a:tr h="370840">
                <a:tc>
                  <a:txBody>
                    <a:bodyPr/>
                    <a:lstStyle/>
                    <a:p>
                      <a:r>
                        <a:rPr lang="en-US" dirty="0" smtClean="0"/>
                        <a:t>(b)</a:t>
                      </a:r>
                      <a:endParaRPr lang="en-US" dirty="0"/>
                    </a:p>
                  </a:txBody>
                  <a:tcPr/>
                </a:tc>
                <a:tc>
                  <a:txBody>
                    <a:bodyPr/>
                    <a:lstStyle/>
                    <a:p>
                      <a:r>
                        <a:rPr lang="en-US" b="1" dirty="0" smtClean="0">
                          <a:solidFill>
                            <a:srgbClr val="008000"/>
                          </a:solidFill>
                        </a:rPr>
                        <a:t>PRIVATE</a:t>
                      </a:r>
                      <a:endParaRPr lang="en-US" b="1" dirty="0">
                        <a:solidFill>
                          <a:srgbClr val="008000"/>
                        </a:solidFill>
                      </a:endParaRPr>
                    </a:p>
                  </a:txBody>
                  <a:tcPr/>
                </a:tc>
                <a:tc>
                  <a:txBody>
                    <a:bodyPr/>
                    <a:lstStyle/>
                    <a:p>
                      <a:r>
                        <a:rPr lang="en-US" dirty="0" smtClean="0"/>
                        <a:t>PRIVATE</a:t>
                      </a:r>
                      <a:endParaRPr lang="en-US" dirty="0"/>
                    </a:p>
                  </a:txBody>
                  <a:tcPr/>
                </a:tc>
                <a:tc>
                  <a:txBody>
                    <a:bodyPr/>
                    <a:lstStyle/>
                    <a:p>
                      <a:r>
                        <a:rPr lang="en-US" b="0" dirty="0" smtClean="0">
                          <a:solidFill>
                            <a:schemeClr val="tx1"/>
                          </a:solidFill>
                        </a:rPr>
                        <a:t>SHARED</a:t>
                      </a:r>
                      <a:endParaRPr lang="en-US" b="0" dirty="0">
                        <a:solidFill>
                          <a:schemeClr val="tx1"/>
                        </a:solidFill>
                      </a:endParaRPr>
                    </a:p>
                  </a:txBody>
                  <a:tcPr/>
                </a:tc>
              </a:tr>
              <a:tr h="370840">
                <a:tc>
                  <a:txBody>
                    <a:bodyPr/>
                    <a:lstStyle/>
                    <a:p>
                      <a:r>
                        <a:rPr lang="en-US" sz="2400" b="1" dirty="0" smtClean="0">
                          <a:solidFill>
                            <a:srgbClr val="008000"/>
                          </a:solidFill>
                        </a:rPr>
                        <a:t>(c)</a:t>
                      </a:r>
                      <a:endParaRPr lang="en-US" sz="2400" b="1" dirty="0">
                        <a:solidFill>
                          <a:srgbClr val="008000"/>
                        </a:solidFill>
                      </a:endParaRPr>
                    </a:p>
                  </a:txBody>
                  <a:tcPr/>
                </a:tc>
                <a:tc>
                  <a:txBody>
                    <a:bodyPr/>
                    <a:lstStyle/>
                    <a:p>
                      <a:r>
                        <a:rPr lang="en-US" b="1" dirty="0" smtClean="0">
                          <a:solidFill>
                            <a:srgbClr val="008000"/>
                          </a:solidFill>
                        </a:rPr>
                        <a:t>PRIVATE</a:t>
                      </a:r>
                      <a:endParaRPr lang="en-US" b="1" dirty="0">
                        <a:solidFill>
                          <a:srgbClr val="008000"/>
                        </a:solidFill>
                      </a:endParaRPr>
                    </a:p>
                  </a:txBody>
                  <a:tcPr/>
                </a:tc>
                <a:tc>
                  <a:txBody>
                    <a:bodyPr/>
                    <a:lstStyle/>
                    <a:p>
                      <a:r>
                        <a:rPr lang="en-US" b="1" dirty="0" smtClean="0">
                          <a:solidFill>
                            <a:srgbClr val="008000"/>
                          </a:solidFill>
                        </a:rPr>
                        <a:t>SHARED</a:t>
                      </a:r>
                      <a:endParaRPr lang="en-US" b="1" dirty="0">
                        <a:solidFill>
                          <a:srgbClr val="008000"/>
                        </a:solidFill>
                      </a:endParaRPr>
                    </a:p>
                  </a:txBody>
                  <a:tcPr/>
                </a:tc>
                <a:tc>
                  <a:txBody>
                    <a:bodyPr/>
                    <a:lstStyle/>
                    <a:p>
                      <a:r>
                        <a:rPr lang="en-US" b="1" dirty="0" smtClean="0">
                          <a:solidFill>
                            <a:srgbClr val="008000"/>
                          </a:solidFill>
                        </a:rPr>
                        <a:t>PRIVATE</a:t>
                      </a:r>
                      <a:endParaRPr lang="en-US" b="1" dirty="0">
                        <a:solidFill>
                          <a:srgbClr val="008000"/>
                        </a:solidFill>
                      </a:endParaRPr>
                    </a:p>
                  </a:txBody>
                  <a:tcPr/>
                </a:tc>
              </a:tr>
              <a:tr h="370840">
                <a:tc>
                  <a:txBody>
                    <a:bodyPr/>
                    <a:lstStyle/>
                    <a:p>
                      <a:r>
                        <a:rPr lang="en-US" dirty="0" smtClean="0"/>
                        <a:t>(d)</a:t>
                      </a:r>
                      <a:endParaRPr lang="en-US" dirty="0"/>
                    </a:p>
                  </a:txBody>
                  <a:tcPr/>
                </a:tc>
                <a:tc>
                  <a:txBody>
                    <a:bodyPr/>
                    <a:lstStyle/>
                    <a:p>
                      <a:r>
                        <a:rPr lang="en-US" dirty="0" smtClean="0"/>
                        <a:t>SHARED</a:t>
                      </a:r>
                      <a:endParaRPr lang="en-US" dirty="0"/>
                    </a:p>
                  </a:txBody>
                  <a:tcPr/>
                </a:tc>
                <a:tc>
                  <a:txBody>
                    <a:bodyPr/>
                    <a:lstStyle/>
                    <a:p>
                      <a:r>
                        <a:rPr lang="en-US" b="1" dirty="0" smtClean="0">
                          <a:solidFill>
                            <a:srgbClr val="008000"/>
                          </a:solidFill>
                        </a:rPr>
                        <a:t>SHARED</a:t>
                      </a:r>
                      <a:endParaRPr lang="en-US" b="1" dirty="0">
                        <a:solidFill>
                          <a:srgbClr val="008000"/>
                        </a:solidFill>
                      </a:endParaRPr>
                    </a:p>
                  </a:txBody>
                  <a:tcPr/>
                </a:tc>
                <a:tc>
                  <a:txBody>
                    <a:bodyPr/>
                    <a:lstStyle/>
                    <a:p>
                      <a:r>
                        <a:rPr lang="en-US" b="1" dirty="0" smtClean="0">
                          <a:solidFill>
                            <a:srgbClr val="008000"/>
                          </a:solidFill>
                        </a:rPr>
                        <a:t>PRIVATE</a:t>
                      </a:r>
                      <a:endParaRPr lang="en-US" b="1" dirty="0">
                        <a:solidFill>
                          <a:srgbClr val="008000"/>
                        </a:solidFill>
                      </a:endParaRPr>
                    </a:p>
                  </a:txBody>
                  <a:tcPr/>
                </a:tc>
              </a:tr>
              <a:tr h="370840">
                <a:tc>
                  <a:txBody>
                    <a:bodyPr/>
                    <a:lstStyle/>
                    <a:p>
                      <a:r>
                        <a:rPr lang="en-US" dirty="0" smtClean="0"/>
                        <a:t>(e)</a:t>
                      </a:r>
                      <a:endParaRPr lang="en-US" dirty="0"/>
                    </a:p>
                  </a:txBody>
                  <a:tcPr/>
                </a:tc>
                <a:tc>
                  <a:txBody>
                    <a:bodyPr/>
                    <a:lstStyle/>
                    <a:p>
                      <a:r>
                        <a:rPr lang="en-US" dirty="0" smtClean="0"/>
                        <a:t>SHARED</a:t>
                      </a:r>
                      <a:endParaRPr lang="en-US" dirty="0"/>
                    </a:p>
                  </a:txBody>
                  <a:tcPr/>
                </a:tc>
                <a:tc>
                  <a:txBody>
                    <a:bodyPr/>
                    <a:lstStyle/>
                    <a:p>
                      <a:r>
                        <a:rPr lang="en-US" b="1" dirty="0" smtClean="0">
                          <a:solidFill>
                            <a:srgbClr val="008000"/>
                          </a:solidFill>
                        </a:rPr>
                        <a:t>SHARED</a:t>
                      </a:r>
                      <a:endParaRPr lang="en-US" b="1" dirty="0">
                        <a:solidFill>
                          <a:srgbClr val="008000"/>
                        </a:solidFill>
                      </a:endParaRPr>
                    </a:p>
                  </a:txBody>
                  <a:tcPr/>
                </a:tc>
                <a:tc>
                  <a:txBody>
                    <a:bodyPr/>
                    <a:lstStyle/>
                    <a:p>
                      <a:r>
                        <a:rPr lang="en-US" dirty="0" smtClean="0"/>
                        <a:t>SHARED</a:t>
                      </a:r>
                      <a:endParaRPr lang="en-US" dirty="0"/>
                    </a:p>
                  </a:txBody>
                  <a:tcPr/>
                </a:tc>
              </a:tr>
            </a:tbl>
          </a:graphicData>
        </a:graphic>
      </p:graphicFrame>
    </p:spTree>
    <p:extLst>
      <p:ext uri="{BB962C8B-B14F-4D97-AF65-F5344CB8AC3E}">
        <p14:creationId xmlns:p14="http://schemas.microsoft.com/office/powerpoint/2010/main" val="38839633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5490" name="Rectangle 2"/>
          <p:cNvSpPr>
            <a:spLocks noGrp="1" noChangeArrowheads="1"/>
          </p:cNvSpPr>
          <p:nvPr>
            <p:ph type="title"/>
          </p:nvPr>
        </p:nvSpPr>
        <p:spPr/>
        <p:txBody>
          <a:bodyPr>
            <a:normAutofit fontScale="90000"/>
          </a:bodyPr>
          <a:lstStyle/>
          <a:p>
            <a:r>
              <a:rPr lang="en-US" dirty="0" smtClean="0"/>
              <a:t>Three Key Questions about Multiprocessors</a:t>
            </a:r>
            <a:endParaRPr lang="en-US" dirty="0"/>
          </a:p>
        </p:txBody>
      </p:sp>
      <p:sp>
        <p:nvSpPr>
          <p:cNvPr id="1855491" name="Rectangle 3"/>
          <p:cNvSpPr>
            <a:spLocks noGrp="1" noChangeArrowheads="1"/>
          </p:cNvSpPr>
          <p:nvPr>
            <p:ph type="body" idx="1"/>
          </p:nvPr>
        </p:nvSpPr>
        <p:spPr/>
        <p:txBody>
          <a:bodyPr/>
          <a:lstStyle/>
          <a:p>
            <a:r>
              <a:rPr lang="en-US" dirty="0" smtClean="0"/>
              <a:t>Q3 – How many processors can be supported?</a:t>
            </a:r>
          </a:p>
          <a:p>
            <a:r>
              <a:rPr lang="en-US" dirty="0" smtClean="0"/>
              <a:t>Key bottleneck in an SMP is the memory system</a:t>
            </a:r>
          </a:p>
          <a:p>
            <a:r>
              <a:rPr lang="en-US" dirty="0" smtClean="0"/>
              <a:t>Caches can effectively increase memory bandwidth/open the bottleneck</a:t>
            </a:r>
          </a:p>
          <a:p>
            <a:r>
              <a:rPr lang="en-US" dirty="0" smtClean="0"/>
              <a:t>But what happens to the memory being actively shared among the processors through the caches?</a:t>
            </a:r>
            <a:endParaRPr lang="en-US" dirty="0"/>
          </a:p>
        </p:txBody>
      </p:sp>
      <p:sp>
        <p:nvSpPr>
          <p:cNvPr id="8" name="Date Placeholder 7"/>
          <p:cNvSpPr>
            <a:spLocks noGrp="1"/>
          </p:cNvSpPr>
          <p:nvPr>
            <p:ph type="dt" sz="half" idx="10"/>
          </p:nvPr>
        </p:nvSpPr>
        <p:spPr/>
        <p:txBody>
          <a:bodyPr/>
          <a:lstStyle/>
          <a:p>
            <a:fld id="{43F532E6-3A9B-8540-B016-AAA76C9DDB53}" type="datetime1">
              <a:rPr lang="en-US" smtClean="0"/>
              <a:pPr/>
              <a:t>11/7/11</a:t>
            </a:fld>
            <a:endParaRPr lang="en-US" dirty="0"/>
          </a:p>
        </p:txBody>
      </p:sp>
      <p:sp>
        <p:nvSpPr>
          <p:cNvPr id="9" name="Slide Number Placeholder 8"/>
          <p:cNvSpPr>
            <a:spLocks noGrp="1"/>
          </p:cNvSpPr>
          <p:nvPr>
            <p:ph type="sldNum" sz="quarter" idx="12"/>
          </p:nvPr>
        </p:nvSpPr>
        <p:spPr/>
        <p:txBody>
          <a:bodyPr/>
          <a:lstStyle/>
          <a:p>
            <a:fld id="{3CC63E4C-4642-794D-A2FD-70F6B81535F5}" type="slidenum">
              <a:rPr lang="en-US" smtClean="0"/>
              <a:pPr/>
              <a:t>12</a:t>
            </a:fld>
            <a:endParaRPr lang="en-US" dirty="0"/>
          </a:p>
        </p:txBody>
      </p:sp>
      <p:sp>
        <p:nvSpPr>
          <p:cNvPr id="10" name="Footer Placeholder 9"/>
          <p:cNvSpPr>
            <a:spLocks noGrp="1"/>
          </p:cNvSpPr>
          <p:nvPr>
            <p:ph type="ftr" sz="quarter" idx="11"/>
          </p:nvPr>
        </p:nvSpPr>
        <p:spPr/>
        <p:txBody>
          <a:bodyPr/>
          <a:lstStyle/>
          <a:p>
            <a:r>
              <a:rPr lang="da-DK" dirty="0" smtClean="0"/>
              <a:t>Fall 2011</a:t>
            </a:r>
            <a:r>
              <a:rPr lang="en-US" dirty="0" smtClean="0"/>
              <a:t> -- Lecture #21</a:t>
            </a:r>
            <a:endParaRPr lang="en-US" dirty="0"/>
          </a:p>
        </p:txBody>
      </p:sp>
    </p:spTree>
    <p:extLst>
      <p:ext uri="{BB962C8B-B14F-4D97-AF65-F5344CB8AC3E}">
        <p14:creationId xmlns:p14="http://schemas.microsoft.com/office/powerpoint/2010/main" val="393893545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554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554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554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554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549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Shared Memory and Caches</a:t>
            </a:r>
            <a:endParaRPr lang="en-US" dirty="0"/>
          </a:p>
        </p:txBody>
      </p:sp>
      <p:sp>
        <p:nvSpPr>
          <p:cNvPr id="3" name="Content Placeholder 2"/>
          <p:cNvSpPr>
            <a:spLocks noGrp="1"/>
          </p:cNvSpPr>
          <p:nvPr>
            <p:ph idx="1"/>
          </p:nvPr>
        </p:nvSpPr>
        <p:spPr>
          <a:xfrm>
            <a:off x="457200" y="1397001"/>
            <a:ext cx="8229600" cy="2209800"/>
          </a:xfrm>
        </p:spPr>
        <p:txBody>
          <a:bodyPr/>
          <a:lstStyle/>
          <a:p>
            <a:r>
              <a:rPr lang="en-US" dirty="0" smtClean="0"/>
              <a:t>What if? </a:t>
            </a:r>
          </a:p>
          <a:p>
            <a:pPr lvl="1"/>
            <a:r>
              <a:rPr lang="en-US" dirty="0" smtClean="0"/>
              <a:t>Processors 1 and 2 read Memory[1000] (value  20)</a:t>
            </a:r>
            <a:endParaRPr lang="en-US" dirty="0"/>
          </a:p>
        </p:txBody>
      </p:sp>
      <p:sp>
        <p:nvSpPr>
          <p:cNvPr id="4" name="Date Placeholder 3"/>
          <p:cNvSpPr>
            <a:spLocks noGrp="1"/>
          </p:cNvSpPr>
          <p:nvPr>
            <p:ph type="dt" sz="half" idx="10"/>
          </p:nvPr>
        </p:nvSpPr>
        <p:spPr/>
        <p:txBody>
          <a:bodyPr/>
          <a:lstStyle/>
          <a:p>
            <a:fld id="{8E2C6CB3-C6D5-5C46-AED0-87C1F1639346}" type="datetime1">
              <a:rPr lang="en-US" smtClean="0"/>
              <a:t>11/7/11</a:t>
            </a:fld>
            <a:endParaRPr lang="en-US" dirty="0"/>
          </a:p>
        </p:txBody>
      </p:sp>
      <p:sp>
        <p:nvSpPr>
          <p:cNvPr id="5" name="Footer Placeholder 4"/>
          <p:cNvSpPr>
            <a:spLocks noGrp="1"/>
          </p:cNvSpPr>
          <p:nvPr>
            <p:ph type="ftr" sz="quarter" idx="11"/>
          </p:nvPr>
        </p:nvSpPr>
        <p:spPr/>
        <p:txBody>
          <a:bodyPr/>
          <a:lstStyle/>
          <a:p>
            <a:r>
              <a:rPr lang="da-DK" dirty="0" smtClean="0"/>
              <a:t>Fall 2011</a:t>
            </a:r>
            <a:r>
              <a:rPr lang="en-US" dirty="0" smtClean="0"/>
              <a:t> -- Lecture #21</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13</a:t>
            </a:fld>
            <a:endParaRPr lang="en-US" dirty="0"/>
          </a:p>
        </p:txBody>
      </p:sp>
      <p:grpSp>
        <p:nvGrpSpPr>
          <p:cNvPr id="7" name="Group 63"/>
          <p:cNvGrpSpPr/>
          <p:nvPr/>
        </p:nvGrpSpPr>
        <p:grpSpPr>
          <a:xfrm>
            <a:off x="1591731" y="3733799"/>
            <a:ext cx="5334000" cy="2514600"/>
            <a:chOff x="1524000" y="1066800"/>
            <a:chExt cx="5638800" cy="3048000"/>
          </a:xfrm>
        </p:grpSpPr>
        <p:sp>
          <p:nvSpPr>
            <p:cNvPr id="8" name="Rectangle 5"/>
            <p:cNvSpPr>
              <a:spLocks noChangeArrowheads="1"/>
            </p:cNvSpPr>
            <p:nvPr/>
          </p:nvSpPr>
          <p:spPr bwMode="auto">
            <a:xfrm>
              <a:off x="15240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9" name="Text Box 6"/>
            <p:cNvSpPr txBox="1">
              <a:spLocks noChangeArrowheads="1"/>
            </p:cNvSpPr>
            <p:nvPr/>
          </p:nvSpPr>
          <p:spPr bwMode="auto">
            <a:xfrm>
              <a:off x="1584325" y="1203325"/>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0" name="Rectangle 7"/>
            <p:cNvSpPr>
              <a:spLocks noChangeArrowheads="1"/>
            </p:cNvSpPr>
            <p:nvPr/>
          </p:nvSpPr>
          <p:spPr bwMode="auto">
            <a:xfrm>
              <a:off x="32004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11" name="Rectangle 8"/>
            <p:cNvSpPr>
              <a:spLocks noChangeArrowheads="1"/>
            </p:cNvSpPr>
            <p:nvPr/>
          </p:nvSpPr>
          <p:spPr bwMode="auto">
            <a:xfrm>
              <a:off x="58674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12" name="Text Box 9"/>
            <p:cNvSpPr txBox="1">
              <a:spLocks noChangeArrowheads="1"/>
            </p:cNvSpPr>
            <p:nvPr/>
          </p:nvSpPr>
          <p:spPr bwMode="auto">
            <a:xfrm>
              <a:off x="3276600" y="1219200"/>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3" name="Text Box 10"/>
            <p:cNvSpPr txBox="1">
              <a:spLocks noChangeArrowheads="1"/>
            </p:cNvSpPr>
            <p:nvPr/>
          </p:nvSpPr>
          <p:spPr bwMode="auto">
            <a:xfrm>
              <a:off x="5943600" y="1219200"/>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4" name="Rectangle 11"/>
            <p:cNvSpPr>
              <a:spLocks noChangeArrowheads="1"/>
            </p:cNvSpPr>
            <p:nvPr/>
          </p:nvSpPr>
          <p:spPr bwMode="auto">
            <a:xfrm>
              <a:off x="15240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5" name="Rectangle 12"/>
            <p:cNvSpPr>
              <a:spLocks noChangeArrowheads="1"/>
            </p:cNvSpPr>
            <p:nvPr/>
          </p:nvSpPr>
          <p:spPr bwMode="auto">
            <a:xfrm>
              <a:off x="32004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6" name="Rectangle 13"/>
            <p:cNvSpPr>
              <a:spLocks noChangeArrowheads="1"/>
            </p:cNvSpPr>
            <p:nvPr/>
          </p:nvSpPr>
          <p:spPr bwMode="auto">
            <a:xfrm>
              <a:off x="58674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7" name="Text Box 14"/>
            <p:cNvSpPr txBox="1">
              <a:spLocks noChangeArrowheads="1"/>
            </p:cNvSpPr>
            <p:nvPr/>
          </p:nvSpPr>
          <p:spPr bwMode="auto">
            <a:xfrm>
              <a:off x="17526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18" name="Text Box 15"/>
            <p:cNvSpPr txBox="1">
              <a:spLocks noChangeArrowheads="1"/>
            </p:cNvSpPr>
            <p:nvPr/>
          </p:nvSpPr>
          <p:spPr bwMode="auto">
            <a:xfrm>
              <a:off x="34290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19" name="Text Box 16"/>
            <p:cNvSpPr txBox="1">
              <a:spLocks noChangeArrowheads="1"/>
            </p:cNvSpPr>
            <p:nvPr/>
          </p:nvSpPr>
          <p:spPr bwMode="auto">
            <a:xfrm>
              <a:off x="61722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20" name="Rectangle 17"/>
            <p:cNvSpPr>
              <a:spLocks noChangeArrowheads="1"/>
            </p:cNvSpPr>
            <p:nvPr/>
          </p:nvSpPr>
          <p:spPr bwMode="auto">
            <a:xfrm>
              <a:off x="1524000" y="2895600"/>
              <a:ext cx="5638800" cy="304800"/>
            </a:xfrm>
            <a:prstGeom prst="rect">
              <a:avLst/>
            </a:prstGeom>
            <a:noFill/>
            <a:ln w="12700">
              <a:solidFill>
                <a:schemeClr val="accent2"/>
              </a:solidFill>
              <a:miter lim="800000"/>
              <a:headEnd/>
              <a:tailEnd/>
            </a:ln>
            <a:effectLst/>
          </p:spPr>
          <p:txBody>
            <a:bodyPr wrap="none" anchor="ctr"/>
            <a:lstStyle/>
            <a:p>
              <a:pPr algn="ctr"/>
              <a:r>
                <a:rPr lang="en-US" sz="1600" b="1" dirty="0" smtClean="0">
                  <a:solidFill>
                    <a:schemeClr val="tx1"/>
                  </a:solidFill>
                </a:rPr>
                <a:t>Interconnection Network</a:t>
              </a:r>
              <a:endParaRPr lang="en-US" sz="1600" b="1" dirty="0">
                <a:solidFill>
                  <a:schemeClr val="tx1"/>
                </a:solidFill>
              </a:endParaRPr>
            </a:p>
          </p:txBody>
        </p:sp>
        <p:sp>
          <p:nvSpPr>
            <p:cNvPr id="21" name="Rectangle 18"/>
            <p:cNvSpPr>
              <a:spLocks noChangeArrowheads="1"/>
            </p:cNvSpPr>
            <p:nvPr/>
          </p:nvSpPr>
          <p:spPr bwMode="auto">
            <a:xfrm>
              <a:off x="2590800" y="3581400"/>
              <a:ext cx="19050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22" name="Text Box 19"/>
            <p:cNvSpPr txBox="1">
              <a:spLocks noChangeArrowheads="1"/>
            </p:cNvSpPr>
            <p:nvPr/>
          </p:nvSpPr>
          <p:spPr bwMode="auto">
            <a:xfrm>
              <a:off x="3048000" y="3657600"/>
              <a:ext cx="963613" cy="336550"/>
            </a:xfrm>
            <a:prstGeom prst="rect">
              <a:avLst/>
            </a:prstGeom>
            <a:noFill/>
            <a:ln w="12700">
              <a:noFill/>
              <a:miter lim="800000"/>
              <a:headEnd/>
              <a:tailEnd/>
            </a:ln>
            <a:effectLst/>
          </p:spPr>
          <p:txBody>
            <a:bodyPr wrap="none">
              <a:spAutoFit/>
            </a:bodyPr>
            <a:lstStyle/>
            <a:p>
              <a:r>
                <a:rPr lang="en-US" sz="1600" b="1" dirty="0" smtClean="0">
                  <a:solidFill>
                    <a:schemeClr val="tx1"/>
                  </a:solidFill>
                </a:rPr>
                <a:t>Memory</a:t>
              </a:r>
              <a:endParaRPr lang="en-US" sz="1600" b="1" dirty="0">
                <a:solidFill>
                  <a:schemeClr val="tx1"/>
                </a:solidFill>
              </a:endParaRPr>
            </a:p>
          </p:txBody>
        </p:sp>
        <p:sp>
          <p:nvSpPr>
            <p:cNvPr id="23" name="Rectangle 20"/>
            <p:cNvSpPr>
              <a:spLocks noChangeArrowheads="1"/>
            </p:cNvSpPr>
            <p:nvPr/>
          </p:nvSpPr>
          <p:spPr bwMode="auto">
            <a:xfrm>
              <a:off x="5105400" y="3581400"/>
              <a:ext cx="13716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24" name="Text Box 21"/>
            <p:cNvSpPr txBox="1">
              <a:spLocks noChangeArrowheads="1"/>
            </p:cNvSpPr>
            <p:nvPr/>
          </p:nvSpPr>
          <p:spPr bwMode="auto">
            <a:xfrm>
              <a:off x="5562600" y="3733800"/>
              <a:ext cx="457200" cy="336550"/>
            </a:xfrm>
            <a:prstGeom prst="rect">
              <a:avLst/>
            </a:prstGeom>
            <a:noFill/>
            <a:ln w="12700">
              <a:noFill/>
              <a:miter lim="800000"/>
              <a:headEnd/>
              <a:tailEnd/>
            </a:ln>
            <a:effectLst/>
          </p:spPr>
          <p:txBody>
            <a:bodyPr wrap="none">
              <a:spAutoFit/>
            </a:bodyPr>
            <a:lstStyle/>
            <a:p>
              <a:r>
                <a:rPr lang="en-US" sz="1600" b="1" dirty="0">
                  <a:solidFill>
                    <a:schemeClr val="tx1"/>
                  </a:solidFill>
                </a:rPr>
                <a:t>I/O</a:t>
              </a:r>
            </a:p>
          </p:txBody>
        </p:sp>
        <p:sp>
          <p:nvSpPr>
            <p:cNvPr id="25" name="Line 22"/>
            <p:cNvSpPr>
              <a:spLocks noChangeShapeType="1"/>
            </p:cNvSpPr>
            <p:nvPr/>
          </p:nvSpPr>
          <p:spPr bwMode="auto">
            <a:xfrm>
              <a:off x="21336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6" name="Line 23"/>
            <p:cNvSpPr>
              <a:spLocks noChangeShapeType="1"/>
            </p:cNvSpPr>
            <p:nvPr/>
          </p:nvSpPr>
          <p:spPr bwMode="auto">
            <a:xfrm>
              <a:off x="38100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7" name="Line 24"/>
            <p:cNvSpPr>
              <a:spLocks noChangeShapeType="1"/>
            </p:cNvSpPr>
            <p:nvPr/>
          </p:nvSpPr>
          <p:spPr bwMode="auto">
            <a:xfrm>
              <a:off x="64770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8" name="Line 25"/>
            <p:cNvSpPr>
              <a:spLocks noChangeShapeType="1"/>
            </p:cNvSpPr>
            <p:nvPr/>
          </p:nvSpPr>
          <p:spPr bwMode="auto">
            <a:xfrm>
              <a:off x="64770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9" name="Line 26"/>
            <p:cNvSpPr>
              <a:spLocks noChangeShapeType="1"/>
            </p:cNvSpPr>
            <p:nvPr/>
          </p:nvSpPr>
          <p:spPr bwMode="auto">
            <a:xfrm>
              <a:off x="38100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0" name="Line 27"/>
            <p:cNvSpPr>
              <a:spLocks noChangeShapeType="1"/>
            </p:cNvSpPr>
            <p:nvPr/>
          </p:nvSpPr>
          <p:spPr bwMode="auto">
            <a:xfrm>
              <a:off x="21336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1" name="Line 28"/>
            <p:cNvSpPr>
              <a:spLocks noChangeShapeType="1"/>
            </p:cNvSpPr>
            <p:nvPr/>
          </p:nvSpPr>
          <p:spPr bwMode="auto">
            <a:xfrm>
              <a:off x="3505200" y="32004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2" name="Line 29"/>
            <p:cNvSpPr>
              <a:spLocks noChangeShapeType="1"/>
            </p:cNvSpPr>
            <p:nvPr/>
          </p:nvSpPr>
          <p:spPr bwMode="auto">
            <a:xfrm>
              <a:off x="5791200" y="32004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grpSp>
      <p:sp>
        <p:nvSpPr>
          <p:cNvPr id="33" name="TextBox 32"/>
          <p:cNvSpPr txBox="1"/>
          <p:nvPr/>
        </p:nvSpPr>
        <p:spPr>
          <a:xfrm>
            <a:off x="4470399" y="3979334"/>
            <a:ext cx="704640" cy="400110"/>
          </a:xfrm>
          <a:prstGeom prst="rect">
            <a:avLst/>
          </a:prstGeom>
          <a:noFill/>
        </p:spPr>
        <p:txBody>
          <a:bodyPr wrap="none" rtlCol="0">
            <a:spAutoFit/>
          </a:bodyPr>
          <a:lstStyle/>
          <a:p>
            <a:r>
              <a:rPr lang="en-US" sz="2000" dirty="0" smtClean="0">
                <a:solidFill>
                  <a:srgbClr val="3366FF"/>
                </a:solidFill>
              </a:rPr>
              <a:t>1000</a:t>
            </a:r>
            <a:endParaRPr lang="en-US" sz="2000" dirty="0">
              <a:solidFill>
                <a:srgbClr val="3366FF"/>
              </a:solidFill>
            </a:endParaRPr>
          </a:p>
        </p:txBody>
      </p:sp>
      <p:sp>
        <p:nvSpPr>
          <p:cNvPr id="34" name="TextBox 33"/>
          <p:cNvSpPr txBox="1"/>
          <p:nvPr/>
        </p:nvSpPr>
        <p:spPr>
          <a:xfrm>
            <a:off x="3843866" y="5808133"/>
            <a:ext cx="444653" cy="400110"/>
          </a:xfrm>
          <a:prstGeom prst="rect">
            <a:avLst/>
          </a:prstGeom>
          <a:noFill/>
        </p:spPr>
        <p:txBody>
          <a:bodyPr wrap="none" rtlCol="0">
            <a:spAutoFit/>
          </a:bodyPr>
          <a:lstStyle/>
          <a:p>
            <a:r>
              <a:rPr lang="en-US" sz="2000" b="1" dirty="0" smtClean="0">
                <a:solidFill>
                  <a:srgbClr val="3366FF"/>
                </a:solidFill>
              </a:rPr>
              <a:t>20</a:t>
            </a:r>
            <a:endParaRPr lang="en-US" sz="2000" b="1" dirty="0">
              <a:solidFill>
                <a:srgbClr val="3366FF"/>
              </a:solidFill>
            </a:endParaRPr>
          </a:p>
        </p:txBody>
      </p:sp>
      <p:sp>
        <p:nvSpPr>
          <p:cNvPr id="37" name="TextBox 36"/>
          <p:cNvSpPr txBox="1"/>
          <p:nvPr/>
        </p:nvSpPr>
        <p:spPr>
          <a:xfrm>
            <a:off x="6908798" y="3928535"/>
            <a:ext cx="704640" cy="400110"/>
          </a:xfrm>
          <a:prstGeom prst="rect">
            <a:avLst/>
          </a:prstGeom>
          <a:noFill/>
        </p:spPr>
        <p:txBody>
          <a:bodyPr wrap="none" rtlCol="0">
            <a:spAutoFit/>
          </a:bodyPr>
          <a:lstStyle/>
          <a:p>
            <a:r>
              <a:rPr lang="en-US" sz="2000" dirty="0" smtClean="0">
                <a:solidFill>
                  <a:srgbClr val="3366FF"/>
                </a:solidFill>
              </a:rPr>
              <a:t>1000 </a:t>
            </a:r>
            <a:endParaRPr lang="en-US" sz="2000" dirty="0">
              <a:solidFill>
                <a:srgbClr val="3366FF"/>
              </a:solidFill>
            </a:endParaRPr>
          </a:p>
        </p:txBody>
      </p:sp>
      <p:sp>
        <p:nvSpPr>
          <p:cNvPr id="39" name="TextBox 38"/>
          <p:cNvSpPr txBox="1"/>
          <p:nvPr/>
        </p:nvSpPr>
        <p:spPr>
          <a:xfrm>
            <a:off x="3183467" y="4504266"/>
            <a:ext cx="704640" cy="400110"/>
          </a:xfrm>
          <a:prstGeom prst="rect">
            <a:avLst/>
          </a:prstGeom>
          <a:solidFill>
            <a:srgbClr val="FFFFFF"/>
          </a:solidFill>
        </p:spPr>
        <p:txBody>
          <a:bodyPr wrap="none" rtlCol="0">
            <a:spAutoFit/>
          </a:bodyPr>
          <a:lstStyle/>
          <a:p>
            <a:r>
              <a:rPr lang="en-US" sz="2000" dirty="0" smtClean="0">
                <a:solidFill>
                  <a:srgbClr val="3366FF"/>
                </a:solidFill>
              </a:rPr>
              <a:t>1000</a:t>
            </a:r>
            <a:endParaRPr lang="en-US" sz="2000" dirty="0">
              <a:solidFill>
                <a:srgbClr val="3366FF"/>
              </a:solidFill>
            </a:endParaRPr>
          </a:p>
        </p:txBody>
      </p:sp>
      <p:sp>
        <p:nvSpPr>
          <p:cNvPr id="40" name="TextBox 39"/>
          <p:cNvSpPr txBox="1"/>
          <p:nvPr/>
        </p:nvSpPr>
        <p:spPr>
          <a:xfrm>
            <a:off x="5774267" y="4504266"/>
            <a:ext cx="704640" cy="400110"/>
          </a:xfrm>
          <a:prstGeom prst="rect">
            <a:avLst/>
          </a:prstGeom>
          <a:solidFill>
            <a:srgbClr val="FFFFFF"/>
          </a:solidFill>
        </p:spPr>
        <p:txBody>
          <a:bodyPr wrap="square" rtlCol="0">
            <a:spAutoFit/>
          </a:bodyPr>
          <a:lstStyle/>
          <a:p>
            <a:r>
              <a:rPr lang="en-US" sz="2000" dirty="0" smtClean="0">
                <a:solidFill>
                  <a:srgbClr val="3366FF"/>
                </a:solidFill>
              </a:rPr>
              <a:t>1000</a:t>
            </a:r>
            <a:endParaRPr lang="en-US" sz="2000" dirty="0">
              <a:solidFill>
                <a:srgbClr val="3366FF"/>
              </a:solidFill>
            </a:endParaRPr>
          </a:p>
        </p:txBody>
      </p:sp>
      <p:sp>
        <p:nvSpPr>
          <p:cNvPr id="45" name="TextBox 44"/>
          <p:cNvSpPr txBox="1"/>
          <p:nvPr/>
        </p:nvSpPr>
        <p:spPr>
          <a:xfrm>
            <a:off x="4030133" y="5842000"/>
            <a:ext cx="444653" cy="400110"/>
          </a:xfrm>
          <a:prstGeom prst="rect">
            <a:avLst/>
          </a:prstGeom>
          <a:noFill/>
        </p:spPr>
        <p:txBody>
          <a:bodyPr wrap="none" rtlCol="0">
            <a:spAutoFit/>
          </a:bodyPr>
          <a:lstStyle/>
          <a:p>
            <a:r>
              <a:rPr lang="en-US" sz="2000" b="1" dirty="0" smtClean="0">
                <a:solidFill>
                  <a:srgbClr val="3366FF"/>
                </a:solidFill>
              </a:rPr>
              <a:t>20</a:t>
            </a:r>
            <a:endParaRPr lang="en-US" sz="2000" b="1" dirty="0">
              <a:solidFill>
                <a:srgbClr val="3366FF"/>
              </a:solidFill>
            </a:endParaRPr>
          </a:p>
        </p:txBody>
      </p:sp>
      <p:sp>
        <p:nvSpPr>
          <p:cNvPr id="47" name="TextBox 46"/>
          <p:cNvSpPr txBox="1"/>
          <p:nvPr/>
        </p:nvSpPr>
        <p:spPr>
          <a:xfrm>
            <a:off x="2506134" y="3810000"/>
            <a:ext cx="301660" cy="369332"/>
          </a:xfrm>
          <a:prstGeom prst="rect">
            <a:avLst/>
          </a:prstGeom>
          <a:noFill/>
        </p:spPr>
        <p:txBody>
          <a:bodyPr wrap="none" rtlCol="0">
            <a:spAutoFit/>
          </a:bodyPr>
          <a:lstStyle/>
          <a:p>
            <a:r>
              <a:rPr lang="en-US" dirty="0" smtClean="0"/>
              <a:t>0</a:t>
            </a:r>
            <a:endParaRPr lang="en-US" dirty="0"/>
          </a:p>
        </p:txBody>
      </p:sp>
      <p:sp>
        <p:nvSpPr>
          <p:cNvPr id="48" name="TextBox 47"/>
          <p:cNvSpPr txBox="1"/>
          <p:nvPr/>
        </p:nvSpPr>
        <p:spPr>
          <a:xfrm>
            <a:off x="4080934" y="3826933"/>
            <a:ext cx="301660" cy="369332"/>
          </a:xfrm>
          <a:prstGeom prst="rect">
            <a:avLst/>
          </a:prstGeom>
          <a:noFill/>
        </p:spPr>
        <p:txBody>
          <a:bodyPr wrap="none" rtlCol="0">
            <a:spAutoFit/>
          </a:bodyPr>
          <a:lstStyle/>
          <a:p>
            <a:r>
              <a:rPr lang="en-US" dirty="0" smtClean="0"/>
              <a:t>1</a:t>
            </a:r>
            <a:endParaRPr lang="en-US" dirty="0"/>
          </a:p>
        </p:txBody>
      </p:sp>
      <p:sp>
        <p:nvSpPr>
          <p:cNvPr id="49" name="TextBox 48"/>
          <p:cNvSpPr txBox="1"/>
          <p:nvPr/>
        </p:nvSpPr>
        <p:spPr>
          <a:xfrm>
            <a:off x="6603982" y="3843866"/>
            <a:ext cx="301660" cy="369332"/>
          </a:xfrm>
          <a:prstGeom prst="rect">
            <a:avLst/>
          </a:prstGeom>
          <a:noFill/>
        </p:spPr>
        <p:txBody>
          <a:bodyPr wrap="none" rtlCol="0">
            <a:spAutoFit/>
          </a:bodyPr>
          <a:lstStyle/>
          <a:p>
            <a:r>
              <a:rPr lang="en-US" dirty="0" smtClean="0"/>
              <a:t>2</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1" nodeType="clickEffect">
                                  <p:stCondLst>
                                    <p:cond delay="0"/>
                                  </p:stCondLst>
                                  <p:childTnLst>
                                    <p:animMotion origin="layout" path="M -0.02552 0.03241 L -0.07552 0.08195 " pathEditMode="relative" ptsTypes="AA">
                                      <p:cBhvr>
                                        <p:cTn id="10" dur="2000" fill="hold"/>
                                        <p:tgtEl>
                                          <p:spTgt spid="33">
                                            <p:txEl>
                                              <p:pRg st="0" end="0"/>
                                            </p:txEl>
                                          </p:spTgt>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nodeType="clickEffect">
                                  <p:stCondLst>
                                    <p:cond delay="0"/>
                                  </p:stCondLst>
                                  <p:childTnLst>
                                    <p:animMotion origin="layout" path="M -0.09739 0.08194 C -0.11145 0.09444 -0.1125 0.09629 -0.1177 0.11898 C -0.1184 0.13958 -0.11319 0.16203 -0.11961 0.18078 C -0.12257 0.18888 -0.13368 0.17986 -0.13993 0.18333 C -0.14236 0.18449 -0.14132 0.18981 -0.14184 0.19305 C -0.14201 0.19375 -0.14479 0.22407 -0.14548 0.22777 C -0.14687 0.23356 -0.14965 0.23888 -0.15104 0.2449 C -0.17014 0.24189 -0.1835 0.2405 -0.20295 0.24259 C -0.20573 0.24351 -0.21475 0.24699 -0.21597 0.25 C -0.21805 0.25463 -0.2177 0.26759 -0.2177 0.27453 " pathEditMode="relative" ptsTypes="fffffffffA">
                                      <p:cBhvr>
                                        <p:cTn id="14" dur="2000" fill="hold"/>
                                        <p:tgtEl>
                                          <p:spTgt spid="33">
                                            <p:txEl>
                                              <p:pRg st="0" end="0"/>
                                            </p:txEl>
                                          </p:spTgt>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2" nodeType="clickEffect">
                                  <p:stCondLst>
                                    <p:cond delay="0"/>
                                  </p:stCondLst>
                                  <p:childTnLst>
                                    <p:set>
                                      <p:cBhvr>
                                        <p:cTn id="22" dur="1" fill="hold">
                                          <p:stCondLst>
                                            <p:cond delay="0"/>
                                          </p:stCondLst>
                                        </p:cTn>
                                        <p:tgtEl>
                                          <p:spTgt spid="33">
                                            <p:txEl>
                                              <p:pRg st="0" end="0"/>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0" presetClass="path" presetSubtype="0" accel="50000" decel="50000" fill="hold" grpId="2" nodeType="clickEffect">
                                  <p:stCondLst>
                                    <p:cond delay="0"/>
                                  </p:stCondLst>
                                  <p:childTnLst>
                                    <p:animMotion origin="layout" path="M -3.88889E-6 -4.44444E-6 C -0.00937 0.00162 -0.0335 0.0088 -0.04444 0.00255 C -0.04635 0.00139 -0.0434 -0.00254 -0.04271 -0.00486 C -0.04219 -0.01967 -0.04305 -0.03495 -0.0408 -0.0493 C -0.04028 -0.05347 -0.02847 -0.05741 -0.02413 -0.05926 C -0.02239 -0.06018 -0.01857 -0.0618 -0.01857 -0.0618 C -0.00382 -0.0919 -0.03021 -0.03565 -0.01302 -0.13588 C -0.01215 -0.14166 -0.00191 -0.1456 -0.00191 -0.1456 C 0.00226 -0.16204 -0.00364 -0.14583 0.00556 -0.15555 C 0.00712 -0.15764 0.00747 -0.16088 0.0092 -0.16296 C 0.01077 -0.16528 0.01285 -0.1662 0.01476 -0.16782 C 0.01528 -0.17037 0.01563 -0.17291 0.01667 -0.17523 C 0.01754 -0.17801 0.02031 -0.18264 0.02031 -0.18264 " pathEditMode="relative" ptsTypes="ffffffffffffA">
                                      <p:cBhvr>
                                        <p:cTn id="26" dur="2000" fill="hold"/>
                                        <p:tgtEl>
                                          <p:spTgt spid="34"/>
                                        </p:tgtEl>
                                        <p:attrNameLst>
                                          <p:attrName>ppt_x</p:attrName>
                                          <p:attrName>ppt_y</p:attrName>
                                        </p:attrNameLst>
                                      </p:cBhvr>
                                    </p:animMotion>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0" presetClass="path" presetSubtype="0" accel="50000" decel="50000" fill="hold" grpId="2" nodeType="clickEffect">
                                  <p:stCondLst>
                                    <p:cond delay="0"/>
                                  </p:stCondLst>
                                  <p:childTnLst>
                                    <p:animMotion origin="layout" path="M 0 -1.85185E-6 C -0.02378 0.00394 -0.0474 0.00834 -0.05729 0.03287 C -0.06701 0.05764 -0.00382 0.12963 -0.0592 0.14815 C -0.11476 0.16667 -0.32552 0.125 -0.39062 0.14468 C -0.45556 0.16435 -0.4526 0.21528 -0.44965 0.26667 " pathEditMode="relative" rAng="0" ptsTypes="aaaaA">
                                      <p:cBhvr>
                                        <p:cTn id="38" dur="2000" fill="hold"/>
                                        <p:tgtEl>
                                          <p:spTgt spid="37">
                                            <p:txEl>
                                              <p:pRg st="0" end="0"/>
                                            </p:txEl>
                                          </p:spTgt>
                                        </p:tgtEl>
                                        <p:attrNameLst>
                                          <p:attrName>ppt_x</p:attrName>
                                          <p:attrName>ppt_y</p:attrName>
                                        </p:attrNameLst>
                                      </p:cBhvr>
                                      <p:rCtr x="-22800" y="13300"/>
                                    </p:animMotion>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3" nodeType="clickEffect">
                                  <p:stCondLst>
                                    <p:cond delay="0"/>
                                  </p:stCondLst>
                                  <p:childTnLst>
                                    <p:set>
                                      <p:cBhvr>
                                        <p:cTn id="46" dur="1" fill="hold">
                                          <p:stCondLst>
                                            <p:cond delay="0"/>
                                          </p:stCondLst>
                                        </p:cTn>
                                        <p:tgtEl>
                                          <p:spTgt spid="37">
                                            <p:txEl>
                                              <p:pRg st="0" end="0"/>
                                            </p:txEl>
                                          </p:spTgt>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0" presetClass="path" presetSubtype="0" accel="50000" decel="50000" fill="hold" grpId="1" nodeType="clickEffect">
                                  <p:stCondLst>
                                    <p:cond delay="0"/>
                                  </p:stCondLst>
                                  <p:childTnLst>
                                    <p:animMotion origin="layout" path="M -0.00138 -0.00139 C -0.03941 0.00555 -0.07725 0.01273 -0.09132 -0.00139 C -0.10538 -0.01528 -0.13854 -0.07246 -0.08576 -0.08519 C -0.03298 -0.09769 0.16841 -0.05996 0.22622 -0.07708 C 0.28403 -0.09398 0.25521 -0.16921 0.26112 -0.1875 " pathEditMode="relative" rAng="0" ptsTypes="aaaaA">
                                      <p:cBhvr>
                                        <p:cTn id="50" dur="2000" fill="hold"/>
                                        <p:tgtEl>
                                          <p:spTgt spid="45"/>
                                        </p:tgtEl>
                                        <p:attrNameLst>
                                          <p:attrName>ppt_x</p:attrName>
                                          <p:attrName>ppt_y</p:attrName>
                                        </p:attrNameLst>
                                      </p:cBhvr>
                                      <p:rCtr x="7400" y="-8600"/>
                                    </p:animMotion>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build="allAtOnce"/>
      <p:bldP spid="33" grpId="1" build="allAtOnce"/>
      <p:bldP spid="33" grpId="2" build="allAtOnce"/>
      <p:bldP spid="34" grpId="0"/>
      <p:bldP spid="34" grpId="2"/>
      <p:bldP spid="37" grpId="0" build="allAtOnce"/>
      <p:bldP spid="37" grpId="2" build="allAtOnce"/>
      <p:bldP spid="37" grpId="3" build="allAtOnce"/>
      <p:bldP spid="39" grpId="0" animBg="1"/>
      <p:bldP spid="40" grpId="0" animBg="1"/>
      <p:bldP spid="45" grpId="0"/>
      <p:bldP spid="45"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Shared Memory and Caches</a:t>
            </a:r>
            <a:endParaRPr lang="en-US" dirty="0"/>
          </a:p>
        </p:txBody>
      </p:sp>
      <p:sp>
        <p:nvSpPr>
          <p:cNvPr id="3" name="Content Placeholder 2"/>
          <p:cNvSpPr>
            <a:spLocks noGrp="1"/>
          </p:cNvSpPr>
          <p:nvPr>
            <p:ph idx="1"/>
          </p:nvPr>
        </p:nvSpPr>
        <p:spPr>
          <a:xfrm>
            <a:off x="457200" y="1397001"/>
            <a:ext cx="8229600" cy="2209800"/>
          </a:xfrm>
        </p:spPr>
        <p:txBody>
          <a:bodyPr/>
          <a:lstStyle/>
          <a:p>
            <a:r>
              <a:rPr lang="en-US" dirty="0" smtClean="0"/>
              <a:t>What if? </a:t>
            </a:r>
          </a:p>
          <a:p>
            <a:pPr lvl="1"/>
            <a:r>
              <a:rPr lang="en-US" dirty="0" smtClean="0"/>
              <a:t>Processors 1 and 2 read Memory[1000]</a:t>
            </a:r>
          </a:p>
          <a:p>
            <a:pPr lvl="1"/>
            <a:r>
              <a:rPr lang="en-US" dirty="0" smtClean="0"/>
              <a:t>Processor 0 writes Memory[1000] with 40</a:t>
            </a:r>
          </a:p>
        </p:txBody>
      </p:sp>
      <p:sp>
        <p:nvSpPr>
          <p:cNvPr id="4" name="Date Placeholder 3"/>
          <p:cNvSpPr>
            <a:spLocks noGrp="1"/>
          </p:cNvSpPr>
          <p:nvPr>
            <p:ph type="dt" sz="half" idx="10"/>
          </p:nvPr>
        </p:nvSpPr>
        <p:spPr/>
        <p:txBody>
          <a:bodyPr/>
          <a:lstStyle/>
          <a:p>
            <a:fld id="{E2BBB9DC-3658-E840-8B25-D78C8D76496D}" type="datetime1">
              <a:rPr lang="en-US" smtClean="0"/>
              <a:t>11/7/11</a:t>
            </a:fld>
            <a:endParaRPr lang="en-US" dirty="0"/>
          </a:p>
        </p:txBody>
      </p:sp>
      <p:sp>
        <p:nvSpPr>
          <p:cNvPr id="5" name="Footer Placeholder 4"/>
          <p:cNvSpPr>
            <a:spLocks noGrp="1"/>
          </p:cNvSpPr>
          <p:nvPr>
            <p:ph type="ftr" sz="quarter" idx="11"/>
          </p:nvPr>
        </p:nvSpPr>
        <p:spPr/>
        <p:txBody>
          <a:bodyPr/>
          <a:lstStyle/>
          <a:p>
            <a:r>
              <a:rPr lang="da-DK" dirty="0" smtClean="0"/>
              <a:t>Fall 2011</a:t>
            </a:r>
            <a:r>
              <a:rPr lang="en-US" dirty="0" smtClean="0"/>
              <a:t> -- Lecture #21</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14</a:t>
            </a:fld>
            <a:endParaRPr lang="en-US" dirty="0"/>
          </a:p>
        </p:txBody>
      </p:sp>
      <p:grpSp>
        <p:nvGrpSpPr>
          <p:cNvPr id="7" name="Group 63"/>
          <p:cNvGrpSpPr/>
          <p:nvPr/>
        </p:nvGrpSpPr>
        <p:grpSpPr>
          <a:xfrm>
            <a:off x="1591731" y="3733799"/>
            <a:ext cx="5334000" cy="2514600"/>
            <a:chOff x="1524000" y="1066800"/>
            <a:chExt cx="5638800" cy="3048000"/>
          </a:xfrm>
        </p:grpSpPr>
        <p:sp>
          <p:nvSpPr>
            <p:cNvPr id="8" name="Rectangle 5"/>
            <p:cNvSpPr>
              <a:spLocks noChangeArrowheads="1"/>
            </p:cNvSpPr>
            <p:nvPr/>
          </p:nvSpPr>
          <p:spPr bwMode="auto">
            <a:xfrm>
              <a:off x="15240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9" name="Text Box 6"/>
            <p:cNvSpPr txBox="1">
              <a:spLocks noChangeArrowheads="1"/>
            </p:cNvSpPr>
            <p:nvPr/>
          </p:nvSpPr>
          <p:spPr bwMode="auto">
            <a:xfrm>
              <a:off x="1584325" y="1203325"/>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0" name="Rectangle 7"/>
            <p:cNvSpPr>
              <a:spLocks noChangeArrowheads="1"/>
            </p:cNvSpPr>
            <p:nvPr/>
          </p:nvSpPr>
          <p:spPr bwMode="auto">
            <a:xfrm>
              <a:off x="32004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11" name="Rectangle 8"/>
            <p:cNvSpPr>
              <a:spLocks noChangeArrowheads="1"/>
            </p:cNvSpPr>
            <p:nvPr/>
          </p:nvSpPr>
          <p:spPr bwMode="auto">
            <a:xfrm>
              <a:off x="58674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12" name="Text Box 9"/>
            <p:cNvSpPr txBox="1">
              <a:spLocks noChangeArrowheads="1"/>
            </p:cNvSpPr>
            <p:nvPr/>
          </p:nvSpPr>
          <p:spPr bwMode="auto">
            <a:xfrm>
              <a:off x="3276600" y="1219200"/>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3" name="Text Box 10"/>
            <p:cNvSpPr txBox="1">
              <a:spLocks noChangeArrowheads="1"/>
            </p:cNvSpPr>
            <p:nvPr/>
          </p:nvSpPr>
          <p:spPr bwMode="auto">
            <a:xfrm>
              <a:off x="5943600" y="1219200"/>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4" name="Rectangle 11"/>
            <p:cNvSpPr>
              <a:spLocks noChangeArrowheads="1"/>
            </p:cNvSpPr>
            <p:nvPr/>
          </p:nvSpPr>
          <p:spPr bwMode="auto">
            <a:xfrm>
              <a:off x="15240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5" name="Rectangle 12"/>
            <p:cNvSpPr>
              <a:spLocks noChangeArrowheads="1"/>
            </p:cNvSpPr>
            <p:nvPr/>
          </p:nvSpPr>
          <p:spPr bwMode="auto">
            <a:xfrm>
              <a:off x="32004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6" name="Rectangle 13"/>
            <p:cNvSpPr>
              <a:spLocks noChangeArrowheads="1"/>
            </p:cNvSpPr>
            <p:nvPr/>
          </p:nvSpPr>
          <p:spPr bwMode="auto">
            <a:xfrm>
              <a:off x="58674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7" name="Text Box 14"/>
            <p:cNvSpPr txBox="1">
              <a:spLocks noChangeArrowheads="1"/>
            </p:cNvSpPr>
            <p:nvPr/>
          </p:nvSpPr>
          <p:spPr bwMode="auto">
            <a:xfrm>
              <a:off x="17526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18" name="Text Box 15"/>
            <p:cNvSpPr txBox="1">
              <a:spLocks noChangeArrowheads="1"/>
            </p:cNvSpPr>
            <p:nvPr/>
          </p:nvSpPr>
          <p:spPr bwMode="auto">
            <a:xfrm>
              <a:off x="34290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19" name="Text Box 16"/>
            <p:cNvSpPr txBox="1">
              <a:spLocks noChangeArrowheads="1"/>
            </p:cNvSpPr>
            <p:nvPr/>
          </p:nvSpPr>
          <p:spPr bwMode="auto">
            <a:xfrm>
              <a:off x="61722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20" name="Rectangle 17"/>
            <p:cNvSpPr>
              <a:spLocks noChangeArrowheads="1"/>
            </p:cNvSpPr>
            <p:nvPr/>
          </p:nvSpPr>
          <p:spPr bwMode="auto">
            <a:xfrm>
              <a:off x="1524000" y="2895600"/>
              <a:ext cx="5638800" cy="304800"/>
            </a:xfrm>
            <a:prstGeom prst="rect">
              <a:avLst/>
            </a:prstGeom>
            <a:noFill/>
            <a:ln w="12700">
              <a:solidFill>
                <a:schemeClr val="accent2"/>
              </a:solidFill>
              <a:miter lim="800000"/>
              <a:headEnd/>
              <a:tailEnd/>
            </a:ln>
            <a:effectLst/>
          </p:spPr>
          <p:txBody>
            <a:bodyPr wrap="none" anchor="ctr"/>
            <a:lstStyle/>
            <a:p>
              <a:pPr algn="ctr"/>
              <a:r>
                <a:rPr lang="en-US" sz="1600" b="1" dirty="0" smtClean="0">
                  <a:solidFill>
                    <a:schemeClr val="tx1"/>
                  </a:solidFill>
                </a:rPr>
                <a:t>Interconnection Network</a:t>
              </a:r>
              <a:endParaRPr lang="en-US" sz="1600" b="1" dirty="0">
                <a:solidFill>
                  <a:schemeClr val="tx1"/>
                </a:solidFill>
              </a:endParaRPr>
            </a:p>
          </p:txBody>
        </p:sp>
        <p:sp>
          <p:nvSpPr>
            <p:cNvPr id="21" name="Rectangle 18"/>
            <p:cNvSpPr>
              <a:spLocks noChangeArrowheads="1"/>
            </p:cNvSpPr>
            <p:nvPr/>
          </p:nvSpPr>
          <p:spPr bwMode="auto">
            <a:xfrm>
              <a:off x="2590800" y="3581400"/>
              <a:ext cx="19050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22" name="Text Box 19"/>
            <p:cNvSpPr txBox="1">
              <a:spLocks noChangeArrowheads="1"/>
            </p:cNvSpPr>
            <p:nvPr/>
          </p:nvSpPr>
          <p:spPr bwMode="auto">
            <a:xfrm>
              <a:off x="3048000" y="3657600"/>
              <a:ext cx="963613" cy="336550"/>
            </a:xfrm>
            <a:prstGeom prst="rect">
              <a:avLst/>
            </a:prstGeom>
            <a:noFill/>
            <a:ln w="12700">
              <a:noFill/>
              <a:miter lim="800000"/>
              <a:headEnd/>
              <a:tailEnd/>
            </a:ln>
            <a:effectLst/>
          </p:spPr>
          <p:txBody>
            <a:bodyPr wrap="none">
              <a:spAutoFit/>
            </a:bodyPr>
            <a:lstStyle/>
            <a:p>
              <a:r>
                <a:rPr lang="en-US" sz="1600" b="1" dirty="0" smtClean="0">
                  <a:solidFill>
                    <a:schemeClr val="tx1"/>
                  </a:solidFill>
                </a:rPr>
                <a:t>Memory</a:t>
              </a:r>
              <a:endParaRPr lang="en-US" sz="1600" b="1" dirty="0">
                <a:solidFill>
                  <a:schemeClr val="tx1"/>
                </a:solidFill>
              </a:endParaRPr>
            </a:p>
          </p:txBody>
        </p:sp>
        <p:sp>
          <p:nvSpPr>
            <p:cNvPr id="23" name="Rectangle 20"/>
            <p:cNvSpPr>
              <a:spLocks noChangeArrowheads="1"/>
            </p:cNvSpPr>
            <p:nvPr/>
          </p:nvSpPr>
          <p:spPr bwMode="auto">
            <a:xfrm>
              <a:off x="5105400" y="3581400"/>
              <a:ext cx="13716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24" name="Text Box 21"/>
            <p:cNvSpPr txBox="1">
              <a:spLocks noChangeArrowheads="1"/>
            </p:cNvSpPr>
            <p:nvPr/>
          </p:nvSpPr>
          <p:spPr bwMode="auto">
            <a:xfrm>
              <a:off x="5562600" y="3733800"/>
              <a:ext cx="457200" cy="336550"/>
            </a:xfrm>
            <a:prstGeom prst="rect">
              <a:avLst/>
            </a:prstGeom>
            <a:noFill/>
            <a:ln w="12700">
              <a:noFill/>
              <a:miter lim="800000"/>
              <a:headEnd/>
              <a:tailEnd/>
            </a:ln>
            <a:effectLst/>
          </p:spPr>
          <p:txBody>
            <a:bodyPr wrap="none">
              <a:spAutoFit/>
            </a:bodyPr>
            <a:lstStyle/>
            <a:p>
              <a:r>
                <a:rPr lang="en-US" sz="1600" b="1" dirty="0">
                  <a:solidFill>
                    <a:schemeClr val="tx1"/>
                  </a:solidFill>
                </a:rPr>
                <a:t>I/O</a:t>
              </a:r>
            </a:p>
          </p:txBody>
        </p:sp>
        <p:sp>
          <p:nvSpPr>
            <p:cNvPr id="25" name="Line 22"/>
            <p:cNvSpPr>
              <a:spLocks noChangeShapeType="1"/>
            </p:cNvSpPr>
            <p:nvPr/>
          </p:nvSpPr>
          <p:spPr bwMode="auto">
            <a:xfrm>
              <a:off x="21336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6" name="Line 23"/>
            <p:cNvSpPr>
              <a:spLocks noChangeShapeType="1"/>
            </p:cNvSpPr>
            <p:nvPr/>
          </p:nvSpPr>
          <p:spPr bwMode="auto">
            <a:xfrm>
              <a:off x="38100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7" name="Line 24"/>
            <p:cNvSpPr>
              <a:spLocks noChangeShapeType="1"/>
            </p:cNvSpPr>
            <p:nvPr/>
          </p:nvSpPr>
          <p:spPr bwMode="auto">
            <a:xfrm>
              <a:off x="64770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8" name="Line 25"/>
            <p:cNvSpPr>
              <a:spLocks noChangeShapeType="1"/>
            </p:cNvSpPr>
            <p:nvPr/>
          </p:nvSpPr>
          <p:spPr bwMode="auto">
            <a:xfrm>
              <a:off x="64770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9" name="Line 26"/>
            <p:cNvSpPr>
              <a:spLocks noChangeShapeType="1"/>
            </p:cNvSpPr>
            <p:nvPr/>
          </p:nvSpPr>
          <p:spPr bwMode="auto">
            <a:xfrm>
              <a:off x="38100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0" name="Line 27"/>
            <p:cNvSpPr>
              <a:spLocks noChangeShapeType="1"/>
            </p:cNvSpPr>
            <p:nvPr/>
          </p:nvSpPr>
          <p:spPr bwMode="auto">
            <a:xfrm>
              <a:off x="21336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1" name="Line 28"/>
            <p:cNvSpPr>
              <a:spLocks noChangeShapeType="1"/>
            </p:cNvSpPr>
            <p:nvPr/>
          </p:nvSpPr>
          <p:spPr bwMode="auto">
            <a:xfrm>
              <a:off x="3505200" y="32004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2" name="Line 29"/>
            <p:cNvSpPr>
              <a:spLocks noChangeShapeType="1"/>
            </p:cNvSpPr>
            <p:nvPr/>
          </p:nvSpPr>
          <p:spPr bwMode="auto">
            <a:xfrm>
              <a:off x="5791200" y="32004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grpSp>
      <p:sp>
        <p:nvSpPr>
          <p:cNvPr id="33" name="TextBox 32"/>
          <p:cNvSpPr txBox="1"/>
          <p:nvPr/>
        </p:nvSpPr>
        <p:spPr>
          <a:xfrm>
            <a:off x="2506134" y="3810000"/>
            <a:ext cx="301660" cy="369332"/>
          </a:xfrm>
          <a:prstGeom prst="rect">
            <a:avLst/>
          </a:prstGeom>
          <a:noFill/>
        </p:spPr>
        <p:txBody>
          <a:bodyPr wrap="none" rtlCol="0">
            <a:spAutoFit/>
          </a:bodyPr>
          <a:lstStyle/>
          <a:p>
            <a:r>
              <a:rPr lang="en-US" dirty="0" smtClean="0"/>
              <a:t>0</a:t>
            </a:r>
            <a:endParaRPr lang="en-US" dirty="0"/>
          </a:p>
        </p:txBody>
      </p:sp>
      <p:sp>
        <p:nvSpPr>
          <p:cNvPr id="34" name="TextBox 33"/>
          <p:cNvSpPr txBox="1"/>
          <p:nvPr/>
        </p:nvSpPr>
        <p:spPr>
          <a:xfrm>
            <a:off x="4080934" y="3826933"/>
            <a:ext cx="301660" cy="369332"/>
          </a:xfrm>
          <a:prstGeom prst="rect">
            <a:avLst/>
          </a:prstGeom>
          <a:noFill/>
        </p:spPr>
        <p:txBody>
          <a:bodyPr wrap="none" rtlCol="0">
            <a:spAutoFit/>
          </a:bodyPr>
          <a:lstStyle/>
          <a:p>
            <a:r>
              <a:rPr lang="en-US" dirty="0" smtClean="0"/>
              <a:t>1</a:t>
            </a:r>
            <a:endParaRPr lang="en-US" dirty="0"/>
          </a:p>
        </p:txBody>
      </p:sp>
      <p:sp>
        <p:nvSpPr>
          <p:cNvPr id="35" name="TextBox 34"/>
          <p:cNvSpPr txBox="1"/>
          <p:nvPr/>
        </p:nvSpPr>
        <p:spPr>
          <a:xfrm>
            <a:off x="6603982" y="3843866"/>
            <a:ext cx="301660" cy="369332"/>
          </a:xfrm>
          <a:prstGeom prst="rect">
            <a:avLst/>
          </a:prstGeom>
          <a:noFill/>
        </p:spPr>
        <p:txBody>
          <a:bodyPr wrap="none" rtlCol="0">
            <a:spAutoFit/>
          </a:bodyPr>
          <a:lstStyle/>
          <a:p>
            <a:r>
              <a:rPr lang="en-US" dirty="0" smtClean="0"/>
              <a:t>2</a:t>
            </a:r>
            <a:endParaRPr lang="en-US" dirty="0"/>
          </a:p>
        </p:txBody>
      </p:sp>
      <p:sp>
        <p:nvSpPr>
          <p:cNvPr id="37" name="TextBox 36"/>
          <p:cNvSpPr txBox="1"/>
          <p:nvPr/>
        </p:nvSpPr>
        <p:spPr>
          <a:xfrm>
            <a:off x="3335867" y="4504267"/>
            <a:ext cx="1022611" cy="400110"/>
          </a:xfrm>
          <a:prstGeom prst="rect">
            <a:avLst/>
          </a:prstGeom>
          <a:solidFill>
            <a:srgbClr val="FFFFFF"/>
          </a:solidFill>
        </p:spPr>
        <p:txBody>
          <a:bodyPr wrap="none" rtlCol="0">
            <a:spAutoFit/>
          </a:bodyPr>
          <a:lstStyle/>
          <a:p>
            <a:r>
              <a:rPr lang="en-US" sz="2000" dirty="0" smtClean="0">
                <a:solidFill>
                  <a:srgbClr val="3366FF"/>
                </a:solidFill>
              </a:rPr>
              <a:t>1000 </a:t>
            </a:r>
            <a:r>
              <a:rPr lang="en-US" sz="2000" b="1" dirty="0" smtClean="0">
                <a:solidFill>
                  <a:srgbClr val="3366FF"/>
                </a:solidFill>
              </a:rPr>
              <a:t>20</a:t>
            </a:r>
            <a:endParaRPr lang="en-US" sz="2000" b="1" dirty="0">
              <a:solidFill>
                <a:srgbClr val="3366FF"/>
              </a:solidFill>
            </a:endParaRPr>
          </a:p>
        </p:txBody>
      </p:sp>
      <p:sp>
        <p:nvSpPr>
          <p:cNvPr id="38" name="TextBox 37"/>
          <p:cNvSpPr txBox="1"/>
          <p:nvPr/>
        </p:nvSpPr>
        <p:spPr>
          <a:xfrm>
            <a:off x="5842000" y="4521200"/>
            <a:ext cx="1022611" cy="400110"/>
          </a:xfrm>
          <a:prstGeom prst="rect">
            <a:avLst/>
          </a:prstGeom>
          <a:solidFill>
            <a:srgbClr val="FFFFFF"/>
          </a:solidFill>
        </p:spPr>
        <p:txBody>
          <a:bodyPr wrap="none" rtlCol="0">
            <a:spAutoFit/>
          </a:bodyPr>
          <a:lstStyle/>
          <a:p>
            <a:r>
              <a:rPr lang="en-US" sz="2000" dirty="0" smtClean="0">
                <a:solidFill>
                  <a:srgbClr val="3366FF"/>
                </a:solidFill>
              </a:rPr>
              <a:t>1000 </a:t>
            </a:r>
            <a:r>
              <a:rPr lang="en-US" sz="2000" b="1" dirty="0" smtClean="0">
                <a:solidFill>
                  <a:srgbClr val="3366FF"/>
                </a:solidFill>
              </a:rPr>
              <a:t>20</a:t>
            </a:r>
            <a:endParaRPr lang="en-US" sz="2000" b="1" dirty="0">
              <a:solidFill>
                <a:srgbClr val="3366FF"/>
              </a:solidFill>
            </a:endParaRPr>
          </a:p>
        </p:txBody>
      </p:sp>
      <p:sp>
        <p:nvSpPr>
          <p:cNvPr id="39" name="TextBox 38"/>
          <p:cNvSpPr txBox="1"/>
          <p:nvPr/>
        </p:nvSpPr>
        <p:spPr>
          <a:xfrm>
            <a:off x="7095066" y="3674533"/>
            <a:ext cx="1815521" cy="1569660"/>
          </a:xfrm>
          <a:prstGeom prst="rect">
            <a:avLst/>
          </a:prstGeom>
          <a:noFill/>
        </p:spPr>
        <p:txBody>
          <a:bodyPr wrap="none" rtlCol="0">
            <a:spAutoFit/>
          </a:bodyPr>
          <a:lstStyle/>
          <a:p>
            <a:r>
              <a:rPr lang="en-US" sz="2400" dirty="0" smtClean="0"/>
              <a:t>Processor 0</a:t>
            </a:r>
          </a:p>
          <a:p>
            <a:r>
              <a:rPr lang="en-US" sz="2400" dirty="0" smtClean="0"/>
              <a:t>Write</a:t>
            </a:r>
          </a:p>
          <a:p>
            <a:r>
              <a:rPr lang="en-US" sz="2400" dirty="0" smtClean="0"/>
              <a:t>Invalidates</a:t>
            </a:r>
          </a:p>
          <a:p>
            <a:r>
              <a:rPr lang="en-US" sz="2400" dirty="0" smtClean="0"/>
              <a:t>Other Copies</a:t>
            </a:r>
          </a:p>
        </p:txBody>
      </p:sp>
      <p:sp>
        <p:nvSpPr>
          <p:cNvPr id="40" name="TextBox 39"/>
          <p:cNvSpPr txBox="1"/>
          <p:nvPr/>
        </p:nvSpPr>
        <p:spPr>
          <a:xfrm>
            <a:off x="762000" y="3860800"/>
            <a:ext cx="704640" cy="400110"/>
          </a:xfrm>
          <a:prstGeom prst="rect">
            <a:avLst/>
          </a:prstGeom>
          <a:solidFill>
            <a:srgbClr val="FFFFFF"/>
          </a:solidFill>
        </p:spPr>
        <p:txBody>
          <a:bodyPr wrap="none" rtlCol="0">
            <a:spAutoFit/>
          </a:bodyPr>
          <a:lstStyle/>
          <a:p>
            <a:r>
              <a:rPr lang="en-US" sz="2000" dirty="0" smtClean="0">
                <a:solidFill>
                  <a:srgbClr val="3366FF"/>
                </a:solidFill>
              </a:rPr>
              <a:t>1000</a:t>
            </a:r>
            <a:endParaRPr lang="en-US" sz="2000" dirty="0">
              <a:solidFill>
                <a:srgbClr val="3366FF"/>
              </a:solidFill>
            </a:endParaRPr>
          </a:p>
        </p:txBody>
      </p:sp>
      <p:sp>
        <p:nvSpPr>
          <p:cNvPr id="42" name="TextBox 41"/>
          <p:cNvSpPr txBox="1"/>
          <p:nvPr/>
        </p:nvSpPr>
        <p:spPr>
          <a:xfrm>
            <a:off x="1794934" y="4504266"/>
            <a:ext cx="941283" cy="369332"/>
          </a:xfrm>
          <a:prstGeom prst="rect">
            <a:avLst/>
          </a:prstGeom>
          <a:solidFill>
            <a:srgbClr val="FFFFFF"/>
          </a:solidFill>
        </p:spPr>
        <p:txBody>
          <a:bodyPr wrap="none" rtlCol="0">
            <a:spAutoFit/>
          </a:bodyPr>
          <a:lstStyle/>
          <a:p>
            <a:r>
              <a:rPr lang="en-US" dirty="0" smtClean="0">
                <a:solidFill>
                  <a:srgbClr val="3366FF"/>
                </a:solidFill>
              </a:rPr>
              <a:t>1000 </a:t>
            </a:r>
            <a:r>
              <a:rPr lang="en-US" b="1" dirty="0" smtClean="0">
                <a:solidFill>
                  <a:srgbClr val="3366FF"/>
                </a:solidFill>
              </a:rPr>
              <a:t>40</a:t>
            </a:r>
            <a:endParaRPr lang="en-US" b="1" dirty="0">
              <a:solidFill>
                <a:srgbClr val="3366FF"/>
              </a:solidFill>
            </a:endParaRPr>
          </a:p>
        </p:txBody>
      </p:sp>
      <p:sp>
        <p:nvSpPr>
          <p:cNvPr id="45" name="TextBox 44"/>
          <p:cNvSpPr txBox="1"/>
          <p:nvPr/>
        </p:nvSpPr>
        <p:spPr>
          <a:xfrm>
            <a:off x="2980267" y="5825067"/>
            <a:ext cx="1022611" cy="400110"/>
          </a:xfrm>
          <a:prstGeom prst="rect">
            <a:avLst/>
          </a:prstGeom>
          <a:solidFill>
            <a:srgbClr val="FFFFFF"/>
          </a:solidFill>
        </p:spPr>
        <p:txBody>
          <a:bodyPr wrap="none" rtlCol="0">
            <a:spAutoFit/>
          </a:bodyPr>
          <a:lstStyle/>
          <a:p>
            <a:r>
              <a:rPr lang="en-US" sz="2000" dirty="0" smtClean="0">
                <a:solidFill>
                  <a:srgbClr val="3366FF"/>
                </a:solidFill>
              </a:rPr>
              <a:t>1000 </a:t>
            </a:r>
            <a:r>
              <a:rPr lang="en-US" sz="2000" b="1" dirty="0" smtClean="0">
                <a:solidFill>
                  <a:srgbClr val="3366FF"/>
                </a:solidFill>
              </a:rPr>
              <a:t>40</a:t>
            </a:r>
            <a:endParaRPr lang="en-US" sz="2000" b="1" dirty="0">
              <a:solidFill>
                <a:srgbClr val="3366FF"/>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0209 0.02523 C 0.02326 0.05556 0.04861 0.08611 0.05902 0.09931 " pathEditMode="relative" ptsTypes="aA">
                                      <p:cBhvr>
                                        <p:cTn id="6" dur="2000" fill="hold"/>
                                        <p:tgtEl>
                                          <p:spTgt spid="40">
                                            <p:txEl>
                                              <p:pRg st="0" end="0"/>
                                            </p:txEl>
                                          </p:spTgt>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0.05903 0.0993 C 0.07222 0.09421 0.08576 0.08935 0.09166 0.10671 C 0.09757 0.12407 0.07778 0.18866 0.09427 0.20301 C 0.11076 0.21736 0.15035 0.20509 0.19045 0.19305 " pathEditMode="relative" rAng="0" ptsTypes="aaaA">
                                      <p:cBhvr>
                                        <p:cTn id="10" dur="2000" fill="hold"/>
                                        <p:tgtEl>
                                          <p:spTgt spid="40">
                                            <p:txEl>
                                              <p:pRg st="0" end="0"/>
                                            </p:txEl>
                                          </p:spTgt>
                                        </p:tgtEl>
                                        <p:attrNameLst>
                                          <p:attrName>ppt_x</p:attrName>
                                          <p:attrName>ppt_y</p:attrName>
                                        </p:attrNameLst>
                                      </p:cBhvr>
                                      <p:rCtr x="6600" y="5400"/>
                                    </p:animMotion>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3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3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40">
                                            <p:txEl>
                                              <p:pRg st="0" end="0"/>
                                            </p:txEl>
                                          </p:spTgt>
                                        </p:tgtEl>
                                        <p:attrNameLst>
                                          <p:attrName>style.visibility</p:attrName>
                                        </p:attrNameLst>
                                      </p:cBhvr>
                                      <p:to>
                                        <p:strVal val="hidden"/>
                                      </p:to>
                                    </p:set>
                                  </p:childTnLst>
                                </p:cTn>
                              </p:par>
                              <p:par>
                                <p:cTn id="31" presetID="1" presetClass="exit" presetSubtype="0" fill="hold" grpId="0" nodeType="withEffect">
                                  <p:stCondLst>
                                    <p:cond delay="0"/>
                                  </p:stCondLst>
                                  <p:childTnLst>
                                    <p:set>
                                      <p:cBhvr>
                                        <p:cTn id="32" dur="1" fill="hold">
                                          <p:stCondLst>
                                            <p:cond delay="0"/>
                                          </p:stCondLst>
                                        </p:cTn>
                                        <p:tgtEl>
                                          <p:spTgt spid="40">
                                            <p:bg/>
                                          </p:spTgt>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P spid="39" grpId="0"/>
      <p:bldP spid="40" grpId="0" build="allAtOnce" animBg="1"/>
      <p:bldP spid="42" grpId="0" animBg="1"/>
      <p:bldP spid="4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Keeping Multiple Caches Coherent</a:t>
            </a:r>
            <a:endParaRPr lang="en-US" dirty="0"/>
          </a:p>
        </p:txBody>
      </p:sp>
      <p:sp>
        <p:nvSpPr>
          <p:cNvPr id="3" name="Content Placeholder 2"/>
          <p:cNvSpPr>
            <a:spLocks noGrp="1"/>
          </p:cNvSpPr>
          <p:nvPr>
            <p:ph idx="1"/>
          </p:nvPr>
        </p:nvSpPr>
        <p:spPr>
          <a:xfrm>
            <a:off x="457200" y="1600200"/>
            <a:ext cx="8229600" cy="4783667"/>
          </a:xfrm>
        </p:spPr>
        <p:txBody>
          <a:bodyPr>
            <a:normAutofit/>
          </a:bodyPr>
          <a:lstStyle/>
          <a:p>
            <a:r>
              <a:rPr lang="en-US" dirty="0" smtClean="0"/>
              <a:t>Architect’s job: shared memory =&gt; keep cache values coherent</a:t>
            </a:r>
          </a:p>
          <a:p>
            <a:r>
              <a:rPr lang="en-US" dirty="0" smtClean="0"/>
              <a:t>Idea: When any processor has cache miss or writes, notify other processors via interconnection network</a:t>
            </a:r>
          </a:p>
          <a:p>
            <a:pPr lvl="1"/>
            <a:r>
              <a:rPr lang="en-US" dirty="0" smtClean="0"/>
              <a:t>If </a:t>
            </a:r>
            <a:r>
              <a:rPr lang="en-US" dirty="0" smtClean="0">
                <a:solidFill>
                  <a:srgbClr val="008000"/>
                </a:solidFill>
              </a:rPr>
              <a:t>only reading</a:t>
            </a:r>
            <a:r>
              <a:rPr lang="en-US" dirty="0" smtClean="0"/>
              <a:t>, many processors can have copies</a:t>
            </a:r>
          </a:p>
          <a:p>
            <a:pPr lvl="1"/>
            <a:r>
              <a:rPr lang="en-US" dirty="0" smtClean="0"/>
              <a:t>If a </a:t>
            </a:r>
            <a:r>
              <a:rPr lang="en-US" dirty="0" smtClean="0">
                <a:solidFill>
                  <a:srgbClr val="FF0000"/>
                </a:solidFill>
              </a:rPr>
              <a:t>processor writes</a:t>
            </a:r>
            <a:r>
              <a:rPr lang="en-US" dirty="0" smtClean="0"/>
              <a:t>, invalidate all other copies</a:t>
            </a:r>
          </a:p>
          <a:p>
            <a:r>
              <a:rPr lang="en-US" dirty="0" smtClean="0"/>
              <a:t>Shared written result can “ping-pong” between caches</a:t>
            </a:r>
          </a:p>
          <a:p>
            <a:pPr lvl="1"/>
            <a:endParaRPr lang="en-US" dirty="0" smtClean="0"/>
          </a:p>
        </p:txBody>
      </p:sp>
      <p:sp>
        <p:nvSpPr>
          <p:cNvPr id="4" name="Date Placeholder 3"/>
          <p:cNvSpPr>
            <a:spLocks noGrp="1"/>
          </p:cNvSpPr>
          <p:nvPr>
            <p:ph type="dt" sz="half" idx="10"/>
          </p:nvPr>
        </p:nvSpPr>
        <p:spPr/>
        <p:txBody>
          <a:bodyPr/>
          <a:lstStyle/>
          <a:p>
            <a:fld id="{E934B6E9-95E5-0E45-B1E0-FDD4A38874E9}" type="datetime1">
              <a:rPr lang="en-US" smtClean="0"/>
              <a:t>11/7/11</a:t>
            </a:fld>
            <a:endParaRPr lang="en-US" dirty="0"/>
          </a:p>
        </p:txBody>
      </p:sp>
      <p:sp>
        <p:nvSpPr>
          <p:cNvPr id="5" name="Footer Placeholder 4"/>
          <p:cNvSpPr>
            <a:spLocks noGrp="1"/>
          </p:cNvSpPr>
          <p:nvPr>
            <p:ph type="ftr" sz="quarter" idx="11"/>
          </p:nvPr>
        </p:nvSpPr>
        <p:spPr/>
        <p:txBody>
          <a:bodyPr/>
          <a:lstStyle/>
          <a:p>
            <a:r>
              <a:rPr lang="da-DK" dirty="0" smtClean="0"/>
              <a:t>Fall 2011</a:t>
            </a:r>
            <a:r>
              <a:rPr lang="en-US" dirty="0" smtClean="0"/>
              <a:t> -- Lecture #21</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15</a:t>
            </a:fld>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HW Keep $ Coherent?</a:t>
            </a:r>
            <a:endParaRPr lang="en-US" dirty="0"/>
          </a:p>
        </p:txBody>
      </p:sp>
      <p:sp>
        <p:nvSpPr>
          <p:cNvPr id="3" name="Content Placeholder 2"/>
          <p:cNvSpPr>
            <a:spLocks noGrp="1"/>
          </p:cNvSpPr>
          <p:nvPr>
            <p:ph idx="1"/>
          </p:nvPr>
        </p:nvSpPr>
        <p:spPr>
          <a:xfrm>
            <a:off x="440266" y="1481666"/>
            <a:ext cx="8513233" cy="4982634"/>
          </a:xfrm>
        </p:spPr>
        <p:txBody>
          <a:bodyPr>
            <a:normAutofit lnSpcReduction="10000"/>
          </a:bodyPr>
          <a:lstStyle/>
          <a:p>
            <a:pPr marL="0" indent="0">
              <a:buNone/>
            </a:pPr>
            <a:r>
              <a:rPr lang="en-US" dirty="0" smtClean="0"/>
              <a:t>Each cache tracks state of each </a:t>
            </a:r>
            <a:r>
              <a:rPr lang="en-US" i="1" dirty="0" smtClean="0">
                <a:solidFill>
                  <a:srgbClr val="3366FF"/>
                </a:solidFill>
              </a:rPr>
              <a:t>block </a:t>
            </a:r>
            <a:r>
              <a:rPr lang="en-US" dirty="0" smtClean="0"/>
              <a:t>in cache:</a:t>
            </a:r>
          </a:p>
          <a:p>
            <a:pPr marL="0" indent="0">
              <a:buNone/>
            </a:pPr>
            <a:r>
              <a:rPr lang="en-US" i="1" dirty="0" smtClean="0">
                <a:solidFill>
                  <a:srgbClr val="3366FF"/>
                </a:solidFill>
              </a:rPr>
              <a:t>Shared</a:t>
            </a:r>
            <a:r>
              <a:rPr lang="en-US" dirty="0" smtClean="0"/>
              <a:t>:  up-to-date data, not allowed to write</a:t>
            </a:r>
          </a:p>
          <a:p>
            <a:pPr marL="0" indent="0">
              <a:buNone/>
            </a:pPr>
            <a:r>
              <a:rPr lang="en-US" dirty="0"/>
              <a:t>	</a:t>
            </a:r>
            <a:r>
              <a:rPr lang="en-US" dirty="0" smtClean="0"/>
              <a:t>		      other caches may have a copy</a:t>
            </a:r>
          </a:p>
          <a:p>
            <a:pPr marL="0" indent="0">
              <a:buNone/>
            </a:pPr>
            <a:r>
              <a:rPr lang="en-US" dirty="0"/>
              <a:t>	</a:t>
            </a:r>
            <a:r>
              <a:rPr lang="en-US" dirty="0" smtClean="0"/>
              <a:t>			 copy in memory is also up-to-date</a:t>
            </a:r>
            <a:endParaRPr lang="en-US" i="1" dirty="0">
              <a:solidFill>
                <a:srgbClr val="3366FF"/>
              </a:solidFill>
            </a:endParaRPr>
          </a:p>
          <a:p>
            <a:pPr marL="0" indent="0">
              <a:buNone/>
            </a:pPr>
            <a:r>
              <a:rPr lang="en-US" i="1" dirty="0" smtClean="0">
                <a:solidFill>
                  <a:srgbClr val="3366FF"/>
                </a:solidFill>
              </a:rPr>
              <a:t>Modified</a:t>
            </a:r>
            <a:r>
              <a:rPr lang="en-US" dirty="0" smtClean="0"/>
              <a:t>: up-to-date, changed (dirty), OK to write </a:t>
            </a:r>
          </a:p>
          <a:p>
            <a:pPr marL="0" indent="0">
              <a:buNone/>
            </a:pPr>
            <a:r>
              <a:rPr lang="en-US" dirty="0"/>
              <a:t>	</a:t>
            </a:r>
            <a:r>
              <a:rPr lang="en-US" dirty="0" smtClean="0"/>
              <a:t>			    no other cache has a copy,</a:t>
            </a:r>
          </a:p>
          <a:p>
            <a:pPr marL="0" indent="0">
              <a:buNone/>
            </a:pPr>
            <a:r>
              <a:rPr lang="en-US" dirty="0"/>
              <a:t>	</a:t>
            </a:r>
            <a:r>
              <a:rPr lang="en-US" dirty="0" smtClean="0"/>
              <a:t>			    copy in memory is out-of-date</a:t>
            </a:r>
          </a:p>
          <a:p>
            <a:pPr marL="0" indent="0">
              <a:buNone/>
            </a:pPr>
            <a:r>
              <a:rPr lang="en-US" dirty="0"/>
              <a:t>	</a:t>
            </a:r>
            <a:r>
              <a:rPr lang="en-US" dirty="0" smtClean="0"/>
              <a:t>				- must respond to read request </a:t>
            </a:r>
          </a:p>
          <a:p>
            <a:pPr marL="0" indent="0">
              <a:buNone/>
            </a:pPr>
            <a:r>
              <a:rPr lang="en-US" i="1" dirty="0">
                <a:solidFill>
                  <a:srgbClr val="3366FF"/>
                </a:solidFill>
              </a:rPr>
              <a:t>Invalid:</a:t>
            </a:r>
            <a:r>
              <a:rPr lang="en-US" dirty="0" smtClean="0"/>
              <a:t> Not really in the cache</a:t>
            </a:r>
          </a:p>
        </p:txBody>
      </p:sp>
      <p:sp>
        <p:nvSpPr>
          <p:cNvPr id="4" name="Date Placeholder 3"/>
          <p:cNvSpPr>
            <a:spLocks noGrp="1"/>
          </p:cNvSpPr>
          <p:nvPr>
            <p:ph type="dt" sz="half" idx="10"/>
          </p:nvPr>
        </p:nvSpPr>
        <p:spPr/>
        <p:txBody>
          <a:bodyPr/>
          <a:lstStyle/>
          <a:p>
            <a:fld id="{ED42690C-1E06-3041-82D9-E70A3BB55F86}" type="datetime1">
              <a:rPr lang="en-US" smtClean="0"/>
              <a:t>11/7/11</a:t>
            </a:fld>
            <a:endParaRPr lang="en-US" dirty="0"/>
          </a:p>
        </p:txBody>
      </p:sp>
      <p:sp>
        <p:nvSpPr>
          <p:cNvPr id="5" name="Footer Placeholder 4"/>
          <p:cNvSpPr>
            <a:spLocks noGrp="1"/>
          </p:cNvSpPr>
          <p:nvPr>
            <p:ph type="ftr" sz="quarter" idx="11"/>
          </p:nvPr>
        </p:nvSpPr>
        <p:spPr/>
        <p:txBody>
          <a:bodyPr/>
          <a:lstStyle/>
          <a:p>
            <a:r>
              <a:rPr lang="da-DK" dirty="0" smtClean="0"/>
              <a:t>Fall 2011</a:t>
            </a:r>
            <a:r>
              <a:rPr lang="en-US" dirty="0" smtClean="0"/>
              <a:t> -- Lecture #21</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16</a:t>
            </a:fld>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Optional Performance Optimizations of Cache Coherency via new States</a:t>
            </a:r>
            <a:endParaRPr lang="en-US" dirty="0"/>
          </a:p>
        </p:txBody>
      </p:sp>
      <p:sp>
        <p:nvSpPr>
          <p:cNvPr id="3" name="Content Placeholder 2"/>
          <p:cNvSpPr>
            <a:spLocks noGrp="1"/>
          </p:cNvSpPr>
          <p:nvPr>
            <p:ph idx="1"/>
          </p:nvPr>
        </p:nvSpPr>
        <p:spPr>
          <a:xfrm>
            <a:off x="440266" y="1481666"/>
            <a:ext cx="8424333" cy="4868334"/>
          </a:xfrm>
        </p:spPr>
        <p:txBody>
          <a:bodyPr>
            <a:normAutofit fontScale="77500" lnSpcReduction="20000"/>
          </a:bodyPr>
          <a:lstStyle/>
          <a:p>
            <a:pPr marL="0" indent="0">
              <a:buNone/>
            </a:pPr>
            <a:r>
              <a:rPr lang="en-US" i="1" dirty="0" smtClean="0">
                <a:solidFill>
                  <a:srgbClr val="3366FF"/>
                </a:solidFill>
              </a:rPr>
              <a:t>Exclusive</a:t>
            </a:r>
            <a:r>
              <a:rPr lang="en-US" dirty="0" smtClean="0"/>
              <a:t>: up-to-date data, OK to write (change to modified)</a:t>
            </a:r>
          </a:p>
          <a:p>
            <a:pPr marL="0" indent="0">
              <a:buNone/>
            </a:pPr>
            <a:r>
              <a:rPr lang="en-US" dirty="0"/>
              <a:t>	</a:t>
            </a:r>
            <a:r>
              <a:rPr lang="en-US" dirty="0" smtClean="0"/>
              <a:t>		   no other cache has a copy, </a:t>
            </a:r>
          </a:p>
          <a:p>
            <a:pPr marL="0" indent="0">
              <a:buNone/>
            </a:pPr>
            <a:r>
              <a:rPr lang="en-US" dirty="0"/>
              <a:t>	</a:t>
            </a:r>
            <a:r>
              <a:rPr lang="en-US" dirty="0" smtClean="0"/>
              <a:t>		   copy in memory up-to-date</a:t>
            </a:r>
          </a:p>
          <a:p>
            <a:pPr marL="914400" lvl="1" indent="-514350"/>
            <a:r>
              <a:rPr lang="en-US" dirty="0" smtClean="0"/>
              <a:t>Avoids writing to memory if block replaced</a:t>
            </a:r>
          </a:p>
          <a:p>
            <a:pPr marL="914400" lvl="1" indent="-514350"/>
            <a:r>
              <a:rPr lang="en-US" dirty="0" smtClean="0"/>
              <a:t>Supplies data on read instead of going to memory</a:t>
            </a:r>
          </a:p>
          <a:p>
            <a:pPr marL="0" indent="0">
              <a:buNone/>
            </a:pPr>
            <a:r>
              <a:rPr lang="en-US" i="1" dirty="0" smtClean="0">
                <a:solidFill>
                  <a:srgbClr val="3366FF"/>
                </a:solidFill>
              </a:rPr>
              <a:t>Owner</a:t>
            </a:r>
            <a:r>
              <a:rPr lang="en-US" dirty="0" smtClean="0"/>
              <a:t>:  up-to-date data, OK to write (if invalidate shared 							</a:t>
            </a:r>
            <a:r>
              <a:rPr lang="en-US" smtClean="0"/>
              <a:t>	copies </a:t>
            </a:r>
            <a:r>
              <a:rPr lang="en-US" dirty="0" smtClean="0"/>
              <a:t>first then change </a:t>
            </a:r>
            <a:r>
              <a:rPr lang="en-US" smtClean="0"/>
              <a:t>to modified)</a:t>
            </a:r>
            <a:endParaRPr lang="en-US" dirty="0" smtClean="0"/>
          </a:p>
          <a:p>
            <a:pPr marL="0" indent="0">
              <a:buNone/>
            </a:pPr>
            <a:r>
              <a:rPr lang="en-US" dirty="0"/>
              <a:t>	</a:t>
            </a:r>
            <a:r>
              <a:rPr lang="en-US" dirty="0" smtClean="0"/>
              <a:t>		other caches may have a copy (they must 											be in Shared state)</a:t>
            </a:r>
          </a:p>
          <a:p>
            <a:pPr marL="0" indent="0">
              <a:buNone/>
            </a:pPr>
            <a:r>
              <a:rPr lang="en-US" dirty="0"/>
              <a:t>	</a:t>
            </a:r>
            <a:r>
              <a:rPr lang="en-US" dirty="0" smtClean="0"/>
              <a:t>		copy in memory not up-to-date</a:t>
            </a:r>
          </a:p>
          <a:p>
            <a:pPr marL="914400" lvl="1" indent="-514350"/>
            <a:r>
              <a:rPr lang="en-US" dirty="0" smtClean="0"/>
              <a:t>So, owner must supply data on read instead of going to memory</a:t>
            </a:r>
          </a:p>
          <a:p>
            <a:pPr marL="514350" indent="-514350">
              <a:buFont typeface="+mj-lt"/>
              <a:buAutoNum type="arabicPeriod" startAt="3"/>
            </a:pPr>
            <a:endParaRPr lang="en-US" dirty="0" smtClean="0"/>
          </a:p>
        </p:txBody>
      </p:sp>
      <p:sp>
        <p:nvSpPr>
          <p:cNvPr id="4" name="Date Placeholder 3"/>
          <p:cNvSpPr>
            <a:spLocks noGrp="1"/>
          </p:cNvSpPr>
          <p:nvPr>
            <p:ph type="dt" sz="half" idx="10"/>
          </p:nvPr>
        </p:nvSpPr>
        <p:spPr/>
        <p:txBody>
          <a:bodyPr/>
          <a:lstStyle/>
          <a:p>
            <a:fld id="{4D0E8A69-9B67-0A48-8C5E-1D78161FC362}" type="datetime1">
              <a:rPr lang="en-US" smtClean="0"/>
              <a:t>11/7/11</a:t>
            </a:fld>
            <a:endParaRPr lang="en-US" dirty="0"/>
          </a:p>
        </p:txBody>
      </p:sp>
      <p:sp>
        <p:nvSpPr>
          <p:cNvPr id="5" name="Footer Placeholder 4"/>
          <p:cNvSpPr>
            <a:spLocks noGrp="1"/>
          </p:cNvSpPr>
          <p:nvPr>
            <p:ph type="ftr" sz="quarter" idx="11"/>
          </p:nvPr>
        </p:nvSpPr>
        <p:spPr/>
        <p:txBody>
          <a:bodyPr/>
          <a:lstStyle/>
          <a:p>
            <a:r>
              <a:rPr lang="da-DK" dirty="0" smtClean="0"/>
              <a:t>Fall 2011</a:t>
            </a:r>
            <a:r>
              <a:rPr lang="en-US" dirty="0" smtClean="0"/>
              <a:t> -- Lecture #21</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17</a:t>
            </a:fld>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 Cache Coherency Protocol: MOESI</a:t>
            </a:r>
            <a:endParaRPr lang="en-US" dirty="0"/>
          </a:p>
        </p:txBody>
      </p:sp>
      <p:sp>
        <p:nvSpPr>
          <p:cNvPr id="3" name="Content Placeholder 2"/>
          <p:cNvSpPr>
            <a:spLocks noGrp="1"/>
          </p:cNvSpPr>
          <p:nvPr>
            <p:ph idx="1"/>
          </p:nvPr>
        </p:nvSpPr>
        <p:spPr/>
        <p:txBody>
          <a:bodyPr/>
          <a:lstStyle/>
          <a:p>
            <a:r>
              <a:rPr lang="en-US" dirty="0" smtClean="0"/>
              <a:t>Each block in each cache is in one of the following states:</a:t>
            </a:r>
          </a:p>
          <a:p>
            <a:pPr lvl="1">
              <a:buNone/>
            </a:pPr>
            <a:r>
              <a:rPr lang="en-US" sz="3200" u="sng" dirty="0" smtClean="0">
                <a:solidFill>
                  <a:srgbClr val="3366FF"/>
                </a:solidFill>
              </a:rPr>
              <a:t>M</a:t>
            </a:r>
            <a:r>
              <a:rPr lang="en-US" sz="3200" dirty="0" smtClean="0"/>
              <a:t>odified (in cache)</a:t>
            </a:r>
          </a:p>
          <a:p>
            <a:pPr lvl="1">
              <a:buNone/>
            </a:pPr>
            <a:r>
              <a:rPr lang="en-US" sz="3200" u="sng" dirty="0" smtClean="0">
                <a:solidFill>
                  <a:srgbClr val="BFBFBF"/>
                </a:solidFill>
              </a:rPr>
              <a:t>O</a:t>
            </a:r>
            <a:r>
              <a:rPr lang="en-US" sz="3200" dirty="0" smtClean="0">
                <a:solidFill>
                  <a:srgbClr val="BFBFBF"/>
                </a:solidFill>
              </a:rPr>
              <a:t>wned (in cache)</a:t>
            </a:r>
          </a:p>
          <a:p>
            <a:pPr lvl="1">
              <a:buNone/>
            </a:pPr>
            <a:r>
              <a:rPr lang="en-US" sz="3200" u="sng" dirty="0" smtClean="0">
                <a:solidFill>
                  <a:srgbClr val="BFBFBF"/>
                </a:solidFill>
              </a:rPr>
              <a:t>E</a:t>
            </a:r>
            <a:r>
              <a:rPr lang="en-US" sz="3200" dirty="0" smtClean="0">
                <a:solidFill>
                  <a:srgbClr val="BFBFBF"/>
                </a:solidFill>
              </a:rPr>
              <a:t>xclusive (in cache)</a:t>
            </a:r>
          </a:p>
          <a:p>
            <a:pPr lvl="1">
              <a:buNone/>
            </a:pPr>
            <a:r>
              <a:rPr lang="en-US" sz="3200" u="sng" dirty="0" smtClean="0">
                <a:solidFill>
                  <a:srgbClr val="3366FF"/>
                </a:solidFill>
              </a:rPr>
              <a:t>S</a:t>
            </a:r>
            <a:r>
              <a:rPr lang="en-US" sz="3200" dirty="0" smtClean="0"/>
              <a:t>hared (in cache)</a:t>
            </a:r>
          </a:p>
          <a:p>
            <a:pPr lvl="1">
              <a:buNone/>
            </a:pPr>
            <a:r>
              <a:rPr lang="en-US" sz="3200" u="sng" dirty="0" smtClean="0">
                <a:solidFill>
                  <a:srgbClr val="3366FF"/>
                </a:solidFill>
              </a:rPr>
              <a:t>I</a:t>
            </a:r>
            <a:r>
              <a:rPr lang="en-US" sz="3200" dirty="0" smtClean="0"/>
              <a:t>nvalid (not in cache)</a:t>
            </a:r>
          </a:p>
          <a:p>
            <a:pPr lvl="1"/>
            <a:endParaRPr lang="en-US" dirty="0"/>
          </a:p>
        </p:txBody>
      </p:sp>
      <p:sp>
        <p:nvSpPr>
          <p:cNvPr id="4" name="Date Placeholder 3"/>
          <p:cNvSpPr>
            <a:spLocks noGrp="1"/>
          </p:cNvSpPr>
          <p:nvPr>
            <p:ph type="dt" sz="half" idx="10"/>
          </p:nvPr>
        </p:nvSpPr>
        <p:spPr/>
        <p:txBody>
          <a:bodyPr/>
          <a:lstStyle/>
          <a:p>
            <a:fld id="{61E3BCA5-E600-C14F-A740-51BF8E69EBD6}" type="datetime1">
              <a:rPr lang="en-US" smtClean="0"/>
              <a:t>11/7/11</a:t>
            </a:fld>
            <a:endParaRPr lang="en-US" dirty="0"/>
          </a:p>
        </p:txBody>
      </p:sp>
      <p:sp>
        <p:nvSpPr>
          <p:cNvPr id="5" name="Footer Placeholder 4"/>
          <p:cNvSpPr>
            <a:spLocks noGrp="1"/>
          </p:cNvSpPr>
          <p:nvPr>
            <p:ph type="ftr" sz="quarter" idx="11"/>
          </p:nvPr>
        </p:nvSpPr>
        <p:spPr/>
        <p:txBody>
          <a:bodyPr/>
          <a:lstStyle/>
          <a:p>
            <a:r>
              <a:rPr lang="da-DK" dirty="0" smtClean="0"/>
              <a:t>Fall 2011</a:t>
            </a:r>
            <a:r>
              <a:rPr lang="en-US" dirty="0" smtClean="0"/>
              <a:t> -- Lecture #21</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18</a:t>
            </a:fld>
            <a:endParaRPr lang="en-US" dirty="0"/>
          </a:p>
        </p:txBody>
      </p:sp>
      <p:pic>
        <p:nvPicPr>
          <p:cNvPr id="8" name="Picture 7" descr="Screen shot 2011-10-14 at 9.03.48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83199" y="2387600"/>
            <a:ext cx="3550669" cy="3403600"/>
          </a:xfrm>
          <a:prstGeom prst="rect">
            <a:avLst/>
          </a:prstGeom>
        </p:spPr>
      </p:pic>
      <p:sp>
        <p:nvSpPr>
          <p:cNvPr id="9" name="TextBox 8"/>
          <p:cNvSpPr txBox="1"/>
          <p:nvPr/>
        </p:nvSpPr>
        <p:spPr>
          <a:xfrm>
            <a:off x="5943600" y="5706070"/>
            <a:ext cx="2057400" cy="923330"/>
          </a:xfrm>
          <a:prstGeom prst="rect">
            <a:avLst/>
          </a:prstGeom>
          <a:noFill/>
        </p:spPr>
        <p:txBody>
          <a:bodyPr wrap="square" rtlCol="0">
            <a:spAutoFit/>
          </a:bodyPr>
          <a:lstStyle/>
          <a:p>
            <a:r>
              <a:rPr lang="en-US" dirty="0" smtClean="0"/>
              <a:t>Allowed states for a given cache block in any pair of caches </a:t>
            </a:r>
            <a:endParaRPr lang="en-US" dirty="0"/>
          </a:p>
        </p:txBody>
      </p:sp>
      <p:grpSp>
        <p:nvGrpSpPr>
          <p:cNvPr id="12" name="Group 11"/>
          <p:cNvGrpSpPr/>
          <p:nvPr/>
        </p:nvGrpSpPr>
        <p:grpSpPr>
          <a:xfrm>
            <a:off x="5473700" y="2501900"/>
            <a:ext cx="2794000" cy="3124200"/>
            <a:chOff x="5473700" y="2501900"/>
            <a:chExt cx="2794000" cy="3124200"/>
          </a:xfrm>
        </p:grpSpPr>
        <p:sp>
          <p:nvSpPr>
            <p:cNvPr id="10" name="Rectangle 9"/>
            <p:cNvSpPr/>
            <p:nvPr/>
          </p:nvSpPr>
          <p:spPr>
            <a:xfrm>
              <a:off x="6489700" y="2501900"/>
              <a:ext cx="939800" cy="3124200"/>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rot="16200000">
              <a:off x="6400800" y="2635250"/>
              <a:ext cx="939800" cy="2794000"/>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5034724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 Cache Coherency Protocol: MOESI</a:t>
            </a:r>
            <a:endParaRPr lang="en-US" dirty="0"/>
          </a:p>
        </p:txBody>
      </p:sp>
      <p:sp>
        <p:nvSpPr>
          <p:cNvPr id="3" name="Content Placeholder 2"/>
          <p:cNvSpPr>
            <a:spLocks noGrp="1"/>
          </p:cNvSpPr>
          <p:nvPr>
            <p:ph idx="1"/>
          </p:nvPr>
        </p:nvSpPr>
        <p:spPr/>
        <p:txBody>
          <a:bodyPr/>
          <a:lstStyle/>
          <a:p>
            <a:r>
              <a:rPr lang="en-US" dirty="0" smtClean="0"/>
              <a:t>Each block in each cache is in one of the following states:</a:t>
            </a:r>
          </a:p>
          <a:p>
            <a:pPr lvl="1">
              <a:buNone/>
            </a:pPr>
            <a:r>
              <a:rPr lang="en-US" sz="3200" u="sng" dirty="0" smtClean="0">
                <a:solidFill>
                  <a:srgbClr val="3366FF"/>
                </a:solidFill>
              </a:rPr>
              <a:t>M</a:t>
            </a:r>
            <a:r>
              <a:rPr lang="en-US" sz="3200" dirty="0" smtClean="0"/>
              <a:t>odified (in cache)</a:t>
            </a:r>
          </a:p>
          <a:p>
            <a:pPr lvl="1">
              <a:buNone/>
            </a:pPr>
            <a:r>
              <a:rPr lang="en-US" sz="3200" u="sng" dirty="0" smtClean="0">
                <a:solidFill>
                  <a:srgbClr val="3366FF"/>
                </a:solidFill>
              </a:rPr>
              <a:t>O</a:t>
            </a:r>
            <a:r>
              <a:rPr lang="en-US" sz="3200" dirty="0" smtClean="0"/>
              <a:t>wned (in cache)</a:t>
            </a:r>
          </a:p>
          <a:p>
            <a:pPr lvl="1">
              <a:buNone/>
            </a:pPr>
            <a:r>
              <a:rPr lang="en-US" sz="3200" u="sng" dirty="0" smtClean="0">
                <a:solidFill>
                  <a:srgbClr val="3366FF"/>
                </a:solidFill>
              </a:rPr>
              <a:t>E</a:t>
            </a:r>
            <a:r>
              <a:rPr lang="en-US" sz="3200" dirty="0" smtClean="0"/>
              <a:t>xclusive (in cache)</a:t>
            </a:r>
          </a:p>
          <a:p>
            <a:pPr lvl="1">
              <a:buNone/>
            </a:pPr>
            <a:r>
              <a:rPr lang="en-US" sz="3200" u="sng" dirty="0" smtClean="0">
                <a:solidFill>
                  <a:srgbClr val="3366FF"/>
                </a:solidFill>
              </a:rPr>
              <a:t>S</a:t>
            </a:r>
            <a:r>
              <a:rPr lang="en-US" sz="3200" dirty="0" smtClean="0"/>
              <a:t>hared (in cache)</a:t>
            </a:r>
          </a:p>
          <a:p>
            <a:pPr lvl="1">
              <a:buNone/>
            </a:pPr>
            <a:r>
              <a:rPr lang="en-US" sz="3200" u="sng" dirty="0" smtClean="0">
                <a:solidFill>
                  <a:srgbClr val="3366FF"/>
                </a:solidFill>
              </a:rPr>
              <a:t>I</a:t>
            </a:r>
            <a:r>
              <a:rPr lang="en-US" sz="3200" dirty="0" smtClean="0"/>
              <a:t>nvalid (not in cache)</a:t>
            </a:r>
          </a:p>
          <a:p>
            <a:pPr lvl="1"/>
            <a:endParaRPr lang="en-US" dirty="0"/>
          </a:p>
        </p:txBody>
      </p:sp>
      <p:sp>
        <p:nvSpPr>
          <p:cNvPr id="4" name="Date Placeholder 3"/>
          <p:cNvSpPr>
            <a:spLocks noGrp="1"/>
          </p:cNvSpPr>
          <p:nvPr>
            <p:ph type="dt" sz="half" idx="10"/>
          </p:nvPr>
        </p:nvSpPr>
        <p:spPr/>
        <p:txBody>
          <a:bodyPr/>
          <a:lstStyle/>
          <a:p>
            <a:fld id="{61E3BCA5-E600-C14F-A740-51BF8E69EBD6}" type="datetime1">
              <a:rPr lang="en-US" smtClean="0"/>
              <a:t>11/7/11</a:t>
            </a:fld>
            <a:endParaRPr lang="en-US" dirty="0"/>
          </a:p>
        </p:txBody>
      </p:sp>
      <p:sp>
        <p:nvSpPr>
          <p:cNvPr id="5" name="Footer Placeholder 4"/>
          <p:cNvSpPr>
            <a:spLocks noGrp="1"/>
          </p:cNvSpPr>
          <p:nvPr>
            <p:ph type="ftr" sz="quarter" idx="11"/>
          </p:nvPr>
        </p:nvSpPr>
        <p:spPr/>
        <p:txBody>
          <a:bodyPr/>
          <a:lstStyle/>
          <a:p>
            <a:r>
              <a:rPr lang="da-DK" dirty="0" smtClean="0"/>
              <a:t>Fall 2011</a:t>
            </a:r>
            <a:r>
              <a:rPr lang="en-US" dirty="0" smtClean="0"/>
              <a:t> -- Lecture #21</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19</a:t>
            </a:fld>
            <a:endParaRPr lang="en-US" dirty="0"/>
          </a:p>
        </p:txBody>
      </p:sp>
      <p:pic>
        <p:nvPicPr>
          <p:cNvPr id="8" name="Picture 7" descr="Screen shot 2011-10-14 at 9.03.48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83199" y="2387600"/>
            <a:ext cx="3550669" cy="3403600"/>
          </a:xfrm>
          <a:prstGeom prst="rect">
            <a:avLst/>
          </a:prstGeom>
        </p:spPr>
      </p:pic>
      <p:sp>
        <p:nvSpPr>
          <p:cNvPr id="9" name="TextBox 8"/>
          <p:cNvSpPr txBox="1"/>
          <p:nvPr/>
        </p:nvSpPr>
        <p:spPr>
          <a:xfrm>
            <a:off x="5943600" y="5706070"/>
            <a:ext cx="2057400" cy="923330"/>
          </a:xfrm>
          <a:prstGeom prst="rect">
            <a:avLst/>
          </a:prstGeom>
          <a:noFill/>
        </p:spPr>
        <p:txBody>
          <a:bodyPr wrap="square" rtlCol="0">
            <a:spAutoFit/>
          </a:bodyPr>
          <a:lstStyle/>
          <a:p>
            <a:r>
              <a:rPr lang="en-US" dirty="0" smtClean="0"/>
              <a:t>Allowed states for a given cache block in any pair of caches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CS 61C: Great Ideas in Computer Architecture (Machine Structures)</a:t>
            </a:r>
            <a:br>
              <a:rPr lang="en-US" dirty="0" smtClean="0"/>
            </a:br>
            <a:r>
              <a:rPr lang="en-US" i="1" dirty="0" smtClean="0"/>
              <a:t>Lecture 21  </a:t>
            </a:r>
            <a:br>
              <a:rPr lang="en-US" i="1" dirty="0" smtClean="0"/>
            </a:br>
            <a:r>
              <a:rPr lang="en-US" i="1" dirty="0" smtClean="0"/>
              <a:t>Thread Level Parallelism II</a:t>
            </a:r>
            <a:endParaRPr lang="en-US" i="1" dirty="0"/>
          </a:p>
        </p:txBody>
      </p:sp>
      <p:sp>
        <p:nvSpPr>
          <p:cNvPr id="3" name="Subtitle 2"/>
          <p:cNvSpPr>
            <a:spLocks noGrp="1"/>
          </p:cNvSpPr>
          <p:nvPr>
            <p:ph type="subTitle" idx="1"/>
          </p:nvPr>
        </p:nvSpPr>
        <p:spPr>
          <a:xfrm>
            <a:off x="1371600" y="4351288"/>
            <a:ext cx="6400800" cy="1752600"/>
          </a:xfrm>
        </p:spPr>
        <p:txBody>
          <a:bodyPr>
            <a:normAutofit fontScale="85000" lnSpcReduction="10000"/>
          </a:bodyPr>
          <a:lstStyle/>
          <a:p>
            <a:r>
              <a:rPr lang="en-US" dirty="0" smtClean="0"/>
              <a:t>Instructors:</a:t>
            </a:r>
            <a:br>
              <a:rPr lang="en-US" dirty="0" smtClean="0"/>
            </a:br>
            <a:r>
              <a:rPr lang="en-US" dirty="0" smtClean="0"/>
              <a:t>Michael Franklin</a:t>
            </a:r>
          </a:p>
          <a:p>
            <a:r>
              <a:rPr lang="en-US" dirty="0" smtClean="0"/>
              <a:t>Dan Garcia</a:t>
            </a:r>
          </a:p>
          <a:p>
            <a:r>
              <a:rPr lang="en-US" dirty="0" smtClean="0"/>
              <a:t>http://inst.eecs.Berkeley.edu/~cs61c/Fa11</a:t>
            </a:r>
          </a:p>
        </p:txBody>
      </p:sp>
      <p:sp>
        <p:nvSpPr>
          <p:cNvPr id="4" name="Slide Number Placeholder 3"/>
          <p:cNvSpPr>
            <a:spLocks noGrp="1"/>
          </p:cNvSpPr>
          <p:nvPr>
            <p:ph type="sldNum" sz="quarter" idx="12"/>
          </p:nvPr>
        </p:nvSpPr>
        <p:spPr/>
        <p:txBody>
          <a:bodyPr/>
          <a:lstStyle/>
          <a:p>
            <a:fld id="{F4BA2A7E-5181-A840-825F-018EFA86BC7E}" type="slidenum">
              <a:rPr lang="en-US" smtClean="0"/>
              <a:pPr/>
              <a:t>2</a:t>
            </a:fld>
            <a:endParaRPr lang="en-US"/>
          </a:p>
        </p:txBody>
      </p:sp>
      <p:sp>
        <p:nvSpPr>
          <p:cNvPr id="8" name="Footer Placeholder 7"/>
          <p:cNvSpPr>
            <a:spLocks noGrp="1"/>
          </p:cNvSpPr>
          <p:nvPr>
            <p:ph type="ftr" sz="quarter" idx="11"/>
          </p:nvPr>
        </p:nvSpPr>
        <p:spPr>
          <a:xfrm>
            <a:off x="3124200" y="6389340"/>
            <a:ext cx="2895600" cy="365125"/>
          </a:xfrm>
        </p:spPr>
        <p:txBody>
          <a:bodyPr/>
          <a:lstStyle/>
          <a:p>
            <a:r>
              <a:rPr lang="en-US" dirty="0" smtClean="0"/>
              <a:t>Fall 2011 -- Lecture #21	</a:t>
            </a:r>
            <a:endParaRPr lang="en-US" dirty="0"/>
          </a:p>
        </p:txBody>
      </p:sp>
      <p:sp>
        <p:nvSpPr>
          <p:cNvPr id="9" name="Date Placeholder 8"/>
          <p:cNvSpPr>
            <a:spLocks noGrp="1"/>
          </p:cNvSpPr>
          <p:nvPr>
            <p:ph type="dt" sz="half" idx="10"/>
          </p:nvPr>
        </p:nvSpPr>
        <p:spPr/>
        <p:txBody>
          <a:bodyPr/>
          <a:lstStyle/>
          <a:p>
            <a:fld id="{25FA2E0E-1016-E240-BABD-75DBEE14406E}" type="datetime1">
              <a:rPr lang="en-US" smtClean="0"/>
              <a:pPr/>
              <a:t>11/7/11</a:t>
            </a:fld>
            <a:endParaRPr lang="en-US"/>
          </a:p>
        </p:txBody>
      </p:sp>
    </p:spTree>
    <p:extLst>
      <p:ext uri="{BB962C8B-B14F-4D97-AF65-F5344CB8AC3E}">
        <p14:creationId xmlns:p14="http://schemas.microsoft.com/office/powerpoint/2010/main" val="143195469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473A0B0-B2C1-014F-8C6F-22C337307A6B}" type="datetime1">
              <a:rPr lang="en-US" smtClean="0"/>
              <a:t>11/7/11</a:t>
            </a:fld>
            <a:endParaRPr lang="en-US" dirty="0"/>
          </a:p>
        </p:txBody>
      </p:sp>
      <p:sp>
        <p:nvSpPr>
          <p:cNvPr id="5" name="Footer Placeholder 4"/>
          <p:cNvSpPr>
            <a:spLocks noGrp="1"/>
          </p:cNvSpPr>
          <p:nvPr>
            <p:ph type="ftr" sz="quarter" idx="11"/>
          </p:nvPr>
        </p:nvSpPr>
        <p:spPr/>
        <p:txBody>
          <a:bodyPr/>
          <a:lstStyle/>
          <a:p>
            <a:r>
              <a:rPr lang="da-DK" smtClean="0"/>
              <a:t>Fall 2011</a:t>
            </a:r>
            <a:r>
              <a:rPr lang="en-US" smtClean="0"/>
              <a:t> -- Lecture #21</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20</a:t>
            </a:fld>
            <a:endParaRPr lang="en-US" dirty="0"/>
          </a:p>
        </p:txBody>
      </p:sp>
      <p:pic>
        <p:nvPicPr>
          <p:cNvPr id="10" name="Content Placeholder 9" descr="Screen shot 2011-10-14 at 10.06.03 AM.png"/>
          <p:cNvPicPr>
            <a:picLocks noGrp="1" noChangeAspect="1"/>
          </p:cNvPicPr>
          <p:nvPr>
            <p:ph idx="1"/>
          </p:nvPr>
        </p:nvPicPr>
        <p:blipFill>
          <a:blip r:embed="rId2">
            <a:extLst>
              <a:ext uri="{28A0092B-C50C-407E-A947-70E740481C1C}">
                <a14:useLocalDpi xmlns:a14="http://schemas.microsoft.com/office/drawing/2010/main" val="0"/>
              </a:ext>
            </a:extLst>
          </a:blip>
          <a:srcRect l="-14133" r="-14133"/>
          <a:stretch>
            <a:fillRect/>
          </a:stretch>
        </p:blipFill>
        <p:spPr>
          <a:xfrm>
            <a:off x="-1236764" y="0"/>
            <a:ext cx="11739664" cy="6456363"/>
          </a:xfrm>
        </p:spPr>
      </p:pic>
    </p:spTree>
    <p:extLst>
      <p:ext uri="{BB962C8B-B14F-4D97-AF65-F5344CB8AC3E}">
        <p14:creationId xmlns:p14="http://schemas.microsoft.com/office/powerpoint/2010/main" val="14503537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Coherency and Block Size</a:t>
            </a:r>
            <a:endParaRPr lang="en-US" dirty="0"/>
          </a:p>
        </p:txBody>
      </p:sp>
      <p:sp>
        <p:nvSpPr>
          <p:cNvPr id="3" name="Content Placeholder 2"/>
          <p:cNvSpPr>
            <a:spLocks noGrp="1"/>
          </p:cNvSpPr>
          <p:nvPr>
            <p:ph idx="1"/>
          </p:nvPr>
        </p:nvSpPr>
        <p:spPr/>
        <p:txBody>
          <a:bodyPr/>
          <a:lstStyle/>
          <a:p>
            <a:r>
              <a:rPr lang="en-US" dirty="0" smtClean="0"/>
              <a:t>Suppose block size is 32 bytes</a:t>
            </a:r>
          </a:p>
          <a:p>
            <a:r>
              <a:rPr lang="en-US" dirty="0" smtClean="0"/>
              <a:t>Suppose Processor 0 reading and writing variable X, Processor 1 reading and writing variable Y</a:t>
            </a:r>
          </a:p>
          <a:p>
            <a:r>
              <a:rPr lang="en-US" dirty="0" smtClean="0"/>
              <a:t>Suppose in X location 4000,  Y in 4012</a:t>
            </a:r>
          </a:p>
          <a:p>
            <a:r>
              <a:rPr lang="en-US" dirty="0" smtClean="0"/>
              <a:t>What will happen?</a:t>
            </a:r>
          </a:p>
          <a:p>
            <a:r>
              <a:rPr lang="en-US" dirty="0" smtClean="0"/>
              <a:t>Effect called </a:t>
            </a:r>
            <a:r>
              <a:rPr lang="en-US" i="1" dirty="0" smtClean="0">
                <a:solidFill>
                  <a:srgbClr val="3366FF"/>
                </a:solidFill>
              </a:rPr>
              <a:t>false sharing </a:t>
            </a:r>
          </a:p>
          <a:p>
            <a:r>
              <a:rPr lang="en-US" dirty="0" smtClean="0"/>
              <a:t>How can you prevent it?</a:t>
            </a:r>
          </a:p>
          <a:p>
            <a:endParaRPr lang="en-US" dirty="0"/>
          </a:p>
        </p:txBody>
      </p:sp>
      <p:sp>
        <p:nvSpPr>
          <p:cNvPr id="4" name="Date Placeholder 3"/>
          <p:cNvSpPr>
            <a:spLocks noGrp="1"/>
          </p:cNvSpPr>
          <p:nvPr>
            <p:ph type="dt" sz="half" idx="10"/>
          </p:nvPr>
        </p:nvSpPr>
        <p:spPr/>
        <p:txBody>
          <a:bodyPr/>
          <a:lstStyle/>
          <a:p>
            <a:fld id="{FE17D543-EFBD-D743-9370-287555DDB09E}" type="datetime1">
              <a:rPr lang="en-US" smtClean="0"/>
              <a:t>11/7/11</a:t>
            </a:fld>
            <a:endParaRPr lang="en-US" dirty="0"/>
          </a:p>
        </p:txBody>
      </p:sp>
      <p:sp>
        <p:nvSpPr>
          <p:cNvPr id="5" name="Footer Placeholder 4"/>
          <p:cNvSpPr>
            <a:spLocks noGrp="1"/>
          </p:cNvSpPr>
          <p:nvPr>
            <p:ph type="ftr" sz="quarter" idx="11"/>
          </p:nvPr>
        </p:nvSpPr>
        <p:spPr/>
        <p:txBody>
          <a:bodyPr/>
          <a:lstStyle/>
          <a:p>
            <a:r>
              <a:rPr lang="da-DK" dirty="0" smtClean="0"/>
              <a:t>Fall 2011</a:t>
            </a:r>
            <a:r>
              <a:rPr lang="en-US" dirty="0" smtClean="0"/>
              <a:t> -- Lecture #21</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21</a:t>
            </a:fld>
            <a:endParaRPr lang="en-US" dirty="0"/>
          </a:p>
        </p:txBody>
      </p:sp>
    </p:spTree>
    <p:extLst>
      <p:ext uri="{BB962C8B-B14F-4D97-AF65-F5344CB8AC3E}">
        <p14:creationId xmlns:p14="http://schemas.microsoft.com/office/powerpoint/2010/main" val="38665455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Threads</a:t>
            </a:r>
            <a:endParaRPr lang="en-US" dirty="0"/>
          </a:p>
        </p:txBody>
      </p:sp>
      <p:sp>
        <p:nvSpPr>
          <p:cNvPr id="3" name="Content Placeholder 2"/>
          <p:cNvSpPr>
            <a:spLocks noGrp="1"/>
          </p:cNvSpPr>
          <p:nvPr>
            <p:ph idx="1"/>
          </p:nvPr>
        </p:nvSpPr>
        <p:spPr/>
        <p:txBody>
          <a:bodyPr>
            <a:normAutofit fontScale="92500"/>
          </a:bodyPr>
          <a:lstStyle/>
          <a:p>
            <a:r>
              <a:rPr lang="en-US" i="1" dirty="0" smtClean="0">
                <a:solidFill>
                  <a:srgbClr val="3366FF"/>
                </a:solidFill>
              </a:rPr>
              <a:t>thread of execution</a:t>
            </a:r>
            <a:r>
              <a:rPr lang="en-US" dirty="0" smtClean="0"/>
              <a:t>: smallest unit of processing scheduled by operating system</a:t>
            </a:r>
          </a:p>
          <a:p>
            <a:r>
              <a:rPr lang="en-US" dirty="0" smtClean="0"/>
              <a:t>On 1 processor, multithreading occurs </a:t>
            </a:r>
            <a:r>
              <a:rPr lang="en-US" i="1" dirty="0" smtClean="0">
                <a:solidFill>
                  <a:srgbClr val="3366FF"/>
                </a:solidFill>
              </a:rPr>
              <a:t>by time-division multiplexing</a:t>
            </a:r>
            <a:r>
              <a:rPr lang="en-US" dirty="0" smtClean="0"/>
              <a:t>: </a:t>
            </a:r>
          </a:p>
          <a:p>
            <a:pPr lvl="1"/>
            <a:r>
              <a:rPr lang="en-US" dirty="0" smtClean="0"/>
              <a:t>Processor switched between different threads </a:t>
            </a:r>
          </a:p>
          <a:p>
            <a:pPr lvl="1"/>
            <a:r>
              <a:rPr lang="en-US" i="1" dirty="0" smtClean="0">
                <a:solidFill>
                  <a:srgbClr val="3366FF"/>
                </a:solidFill>
              </a:rPr>
              <a:t>Context switching </a:t>
            </a:r>
            <a:r>
              <a:rPr lang="en-US" dirty="0" smtClean="0"/>
              <a:t>happens frequently enough user perceives threads as running at the same time </a:t>
            </a:r>
          </a:p>
          <a:p>
            <a:r>
              <a:rPr lang="en-US" dirty="0" smtClean="0"/>
              <a:t>On a multiprocessor, threads run at the same time, with each processor running a thread</a:t>
            </a:r>
            <a:endParaRPr lang="en-US" dirty="0"/>
          </a:p>
        </p:txBody>
      </p:sp>
      <p:sp>
        <p:nvSpPr>
          <p:cNvPr id="4" name="Date Placeholder 3"/>
          <p:cNvSpPr>
            <a:spLocks noGrp="1"/>
          </p:cNvSpPr>
          <p:nvPr>
            <p:ph type="dt" sz="half" idx="10"/>
          </p:nvPr>
        </p:nvSpPr>
        <p:spPr/>
        <p:txBody>
          <a:bodyPr/>
          <a:lstStyle/>
          <a:p>
            <a:fld id="{E236EB35-DD18-1C4C-AA1C-5BBDBDFD0980}" type="datetime1">
              <a:rPr lang="en-US" smtClean="0"/>
              <a:t>11/7/11</a:t>
            </a:fld>
            <a:endParaRPr lang="en-US" dirty="0"/>
          </a:p>
        </p:txBody>
      </p:sp>
      <p:sp>
        <p:nvSpPr>
          <p:cNvPr id="5" name="Footer Placeholder 4"/>
          <p:cNvSpPr>
            <a:spLocks noGrp="1"/>
          </p:cNvSpPr>
          <p:nvPr>
            <p:ph type="ftr" sz="quarter" idx="11"/>
          </p:nvPr>
        </p:nvSpPr>
        <p:spPr/>
        <p:txBody>
          <a:bodyPr/>
          <a:lstStyle/>
          <a:p>
            <a:r>
              <a:rPr lang="da-DK" dirty="0" smtClean="0"/>
              <a:t>Fall 2011</a:t>
            </a:r>
            <a:r>
              <a:rPr lang="en-US" dirty="0" smtClean="0"/>
              <a:t> -- Lecture #21</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22</a:t>
            </a:fld>
            <a:endParaRPr lang="en-US" dirty="0"/>
          </a:p>
        </p:txBody>
      </p:sp>
    </p:spTree>
    <p:extLst>
      <p:ext uri="{BB962C8B-B14F-4D97-AF65-F5344CB8AC3E}">
        <p14:creationId xmlns:p14="http://schemas.microsoft.com/office/powerpoint/2010/main" val="393337817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122238"/>
            <a:ext cx="8229600" cy="1143000"/>
          </a:xfrm>
        </p:spPr>
        <p:txBody>
          <a:bodyPr/>
          <a:lstStyle/>
          <a:p>
            <a:r>
              <a:rPr lang="en-US" dirty="0" smtClean="0"/>
              <a:t>Mike’s </a:t>
            </a:r>
            <a:r>
              <a:rPr lang="en-US" dirty="0"/>
              <a:t>Laptop? </a:t>
            </a:r>
            <a:r>
              <a:rPr lang="en-US" dirty="0" err="1"/>
              <a:t>sysctl</a:t>
            </a:r>
            <a:r>
              <a:rPr lang="en-US" dirty="0"/>
              <a:t> </a:t>
            </a:r>
            <a:r>
              <a:rPr lang="en-US" dirty="0" err="1" smtClean="0"/>
              <a:t>hw</a:t>
            </a:r>
            <a:endParaRPr lang="en-US" dirty="0"/>
          </a:p>
        </p:txBody>
      </p:sp>
      <p:sp>
        <p:nvSpPr>
          <p:cNvPr id="4" name="Date Placeholder 3"/>
          <p:cNvSpPr>
            <a:spLocks noGrp="1"/>
          </p:cNvSpPr>
          <p:nvPr>
            <p:ph type="dt" sz="half" idx="10"/>
          </p:nvPr>
        </p:nvSpPr>
        <p:spPr/>
        <p:txBody>
          <a:bodyPr/>
          <a:lstStyle/>
          <a:p>
            <a:fld id="{0473A0B0-B2C1-014F-8C6F-22C337307A6B}" type="datetime1">
              <a:rPr lang="en-US" smtClean="0"/>
              <a:t>11/7/11</a:t>
            </a:fld>
            <a:endParaRPr lang="en-US" dirty="0"/>
          </a:p>
        </p:txBody>
      </p:sp>
      <p:sp>
        <p:nvSpPr>
          <p:cNvPr id="5" name="Footer Placeholder 4"/>
          <p:cNvSpPr>
            <a:spLocks noGrp="1"/>
          </p:cNvSpPr>
          <p:nvPr>
            <p:ph type="ftr" sz="quarter" idx="11"/>
          </p:nvPr>
        </p:nvSpPr>
        <p:spPr/>
        <p:txBody>
          <a:bodyPr/>
          <a:lstStyle/>
          <a:p>
            <a:r>
              <a:rPr lang="da-DK" smtClean="0"/>
              <a:t>Fall 2011</a:t>
            </a:r>
            <a:r>
              <a:rPr lang="en-US" smtClean="0"/>
              <a:t> -- Lecture #21</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23</a:t>
            </a:fld>
            <a:endParaRPr lang="en-US" dirty="0"/>
          </a:p>
        </p:txBody>
      </p:sp>
      <p:sp>
        <p:nvSpPr>
          <p:cNvPr id="7" name="Rectangle 6"/>
          <p:cNvSpPr/>
          <p:nvPr/>
        </p:nvSpPr>
        <p:spPr>
          <a:xfrm>
            <a:off x="266700" y="1133544"/>
            <a:ext cx="5918200" cy="5355313"/>
          </a:xfrm>
          <a:prstGeom prst="rect">
            <a:avLst/>
          </a:prstGeom>
        </p:spPr>
        <p:txBody>
          <a:bodyPr wrap="square">
            <a:spAutoFit/>
          </a:bodyPr>
          <a:lstStyle/>
          <a:p>
            <a:r>
              <a:rPr lang="pl-PL" dirty="0" err="1"/>
              <a:t>hw.ncpu</a:t>
            </a:r>
            <a:r>
              <a:rPr lang="pl-PL" dirty="0"/>
              <a:t>: 2</a:t>
            </a:r>
          </a:p>
          <a:p>
            <a:r>
              <a:rPr lang="pl-PL" dirty="0" err="1"/>
              <a:t>hw.byteorder</a:t>
            </a:r>
            <a:r>
              <a:rPr lang="pl-PL" dirty="0"/>
              <a:t>: 1234</a:t>
            </a:r>
          </a:p>
          <a:p>
            <a:r>
              <a:rPr lang="pl-PL" dirty="0" err="1"/>
              <a:t>hw.memsize</a:t>
            </a:r>
            <a:r>
              <a:rPr lang="pl-PL" dirty="0"/>
              <a:t>: 4294967296</a:t>
            </a:r>
          </a:p>
          <a:p>
            <a:r>
              <a:rPr lang="pl-PL" dirty="0" err="1"/>
              <a:t>hw.activecpu</a:t>
            </a:r>
            <a:r>
              <a:rPr lang="pl-PL" dirty="0"/>
              <a:t>: 2</a:t>
            </a:r>
          </a:p>
          <a:p>
            <a:r>
              <a:rPr lang="pl-PL" dirty="0" err="1"/>
              <a:t>hw.physicalcpu</a:t>
            </a:r>
            <a:r>
              <a:rPr lang="pl-PL" dirty="0"/>
              <a:t>: 2</a:t>
            </a:r>
          </a:p>
          <a:p>
            <a:r>
              <a:rPr lang="pl-PL" dirty="0" err="1"/>
              <a:t>hw.physicalcpu_max</a:t>
            </a:r>
            <a:r>
              <a:rPr lang="pl-PL" dirty="0"/>
              <a:t>: 2</a:t>
            </a:r>
          </a:p>
          <a:p>
            <a:r>
              <a:rPr lang="pl-PL" dirty="0" err="1"/>
              <a:t>hw.logicalcpu</a:t>
            </a:r>
            <a:r>
              <a:rPr lang="pl-PL" dirty="0"/>
              <a:t>: 2</a:t>
            </a:r>
          </a:p>
          <a:p>
            <a:r>
              <a:rPr lang="pl-PL" dirty="0" err="1"/>
              <a:t>hw.logicalcpu_max</a:t>
            </a:r>
            <a:r>
              <a:rPr lang="pl-PL" dirty="0"/>
              <a:t>: 2</a:t>
            </a:r>
          </a:p>
          <a:p>
            <a:r>
              <a:rPr lang="pl-PL" dirty="0" err="1"/>
              <a:t>hw.cputype</a:t>
            </a:r>
            <a:r>
              <a:rPr lang="pl-PL" dirty="0"/>
              <a:t>: 7</a:t>
            </a:r>
          </a:p>
          <a:p>
            <a:r>
              <a:rPr lang="pl-PL" dirty="0" err="1"/>
              <a:t>hw.cpusubtype</a:t>
            </a:r>
            <a:r>
              <a:rPr lang="pl-PL" dirty="0"/>
              <a:t>: 4</a:t>
            </a:r>
          </a:p>
          <a:p>
            <a:r>
              <a:rPr lang="pl-PL" dirty="0"/>
              <a:t>hw.cpu64bit_capable: 1</a:t>
            </a:r>
          </a:p>
          <a:p>
            <a:r>
              <a:rPr lang="pl-PL" dirty="0" err="1"/>
              <a:t>hw.cpufamily</a:t>
            </a:r>
            <a:r>
              <a:rPr lang="pl-PL" dirty="0"/>
              <a:t>: 2028621756</a:t>
            </a:r>
          </a:p>
          <a:p>
            <a:r>
              <a:rPr lang="pl-PL" dirty="0" err="1"/>
              <a:t>hw.cacheconfig</a:t>
            </a:r>
            <a:r>
              <a:rPr lang="pl-PL" dirty="0"/>
              <a:t>: 2 1 2 0 0 0 0 0 0 0</a:t>
            </a:r>
          </a:p>
          <a:p>
            <a:r>
              <a:rPr lang="pl-PL" dirty="0" err="1"/>
              <a:t>hw.cachesize</a:t>
            </a:r>
            <a:r>
              <a:rPr lang="pl-PL" dirty="0"/>
              <a:t>: 4026531840 32768 3145728 0 0 0 0 0 0 0</a:t>
            </a:r>
          </a:p>
          <a:p>
            <a:r>
              <a:rPr lang="pl-PL" dirty="0" err="1"/>
              <a:t>hw.pagesize</a:t>
            </a:r>
            <a:r>
              <a:rPr lang="pl-PL" dirty="0"/>
              <a:t>: 4096</a:t>
            </a:r>
          </a:p>
          <a:p>
            <a:r>
              <a:rPr lang="pl-PL" dirty="0" err="1"/>
              <a:t>hw.busfrequency</a:t>
            </a:r>
            <a:r>
              <a:rPr lang="pl-PL" dirty="0"/>
              <a:t>: 1064000000</a:t>
            </a:r>
          </a:p>
          <a:p>
            <a:r>
              <a:rPr lang="pl-PL" dirty="0" err="1"/>
              <a:t>hw.busfrequency_min</a:t>
            </a:r>
            <a:r>
              <a:rPr lang="pl-PL" dirty="0"/>
              <a:t>: 1064000000</a:t>
            </a:r>
          </a:p>
          <a:p>
            <a:r>
              <a:rPr lang="pl-PL" dirty="0" err="1"/>
              <a:t>hw.busfrequency_max</a:t>
            </a:r>
            <a:r>
              <a:rPr lang="pl-PL" dirty="0"/>
              <a:t>: 1064000000</a:t>
            </a:r>
          </a:p>
          <a:p>
            <a:r>
              <a:rPr lang="pl-PL" dirty="0" err="1"/>
              <a:t>hw.cpufrequency</a:t>
            </a:r>
            <a:r>
              <a:rPr lang="pl-PL" dirty="0"/>
              <a:t>: 2260000000</a:t>
            </a:r>
            <a:endParaRPr lang="en-US" dirty="0"/>
          </a:p>
        </p:txBody>
      </p:sp>
      <p:sp>
        <p:nvSpPr>
          <p:cNvPr id="8" name="Rectangle 7"/>
          <p:cNvSpPr/>
          <p:nvPr/>
        </p:nvSpPr>
        <p:spPr>
          <a:xfrm>
            <a:off x="5626100" y="1081544"/>
            <a:ext cx="4572000" cy="5355313"/>
          </a:xfrm>
          <a:prstGeom prst="rect">
            <a:avLst/>
          </a:prstGeom>
        </p:spPr>
        <p:txBody>
          <a:bodyPr>
            <a:spAutoFit/>
          </a:bodyPr>
          <a:lstStyle/>
          <a:p>
            <a:r>
              <a:rPr lang="pl-PL" dirty="0" err="1"/>
              <a:t>hw.cpufrequency_min</a:t>
            </a:r>
            <a:r>
              <a:rPr lang="pl-PL" dirty="0"/>
              <a:t>: 2260000000</a:t>
            </a:r>
          </a:p>
          <a:p>
            <a:r>
              <a:rPr lang="pl-PL" dirty="0" err="1"/>
              <a:t>hw.cpufrequency_max</a:t>
            </a:r>
            <a:r>
              <a:rPr lang="pl-PL" dirty="0"/>
              <a:t>: 2260000000</a:t>
            </a:r>
          </a:p>
          <a:p>
            <a:r>
              <a:rPr lang="pl-PL" dirty="0" err="1"/>
              <a:t>hw.cachelinesize</a:t>
            </a:r>
            <a:r>
              <a:rPr lang="pl-PL" dirty="0"/>
              <a:t>: 64</a:t>
            </a:r>
          </a:p>
          <a:p>
            <a:r>
              <a:rPr lang="pl-PL" dirty="0"/>
              <a:t>hw.l1icachesize: 32768</a:t>
            </a:r>
          </a:p>
          <a:p>
            <a:r>
              <a:rPr lang="pl-PL" dirty="0"/>
              <a:t>hw.l1dcachesize: 32768</a:t>
            </a:r>
          </a:p>
          <a:p>
            <a:r>
              <a:rPr lang="pl-PL" dirty="0"/>
              <a:t>hw.l2cachesize: 3145728</a:t>
            </a:r>
          </a:p>
          <a:p>
            <a:r>
              <a:rPr lang="pl-PL" dirty="0" err="1"/>
              <a:t>hw.tbfrequency</a:t>
            </a:r>
            <a:r>
              <a:rPr lang="pl-PL" dirty="0"/>
              <a:t>: 1000000000</a:t>
            </a:r>
          </a:p>
          <a:p>
            <a:r>
              <a:rPr lang="pl-PL" dirty="0" err="1"/>
              <a:t>hw.packages</a:t>
            </a:r>
            <a:r>
              <a:rPr lang="pl-PL" dirty="0"/>
              <a:t>: 1</a:t>
            </a:r>
          </a:p>
          <a:p>
            <a:r>
              <a:rPr lang="pl-PL" dirty="0" err="1"/>
              <a:t>hw.optional.floatingpoint</a:t>
            </a:r>
            <a:r>
              <a:rPr lang="pl-PL" dirty="0"/>
              <a:t>: 1</a:t>
            </a:r>
          </a:p>
          <a:p>
            <a:r>
              <a:rPr lang="pl-PL" dirty="0" err="1"/>
              <a:t>hw.optional.mmx</a:t>
            </a:r>
            <a:r>
              <a:rPr lang="pl-PL" dirty="0"/>
              <a:t>: 1</a:t>
            </a:r>
          </a:p>
          <a:p>
            <a:r>
              <a:rPr lang="pl-PL" dirty="0" err="1"/>
              <a:t>hw.optional.sse</a:t>
            </a:r>
            <a:r>
              <a:rPr lang="pl-PL" dirty="0"/>
              <a:t>: 1</a:t>
            </a:r>
          </a:p>
          <a:p>
            <a:r>
              <a:rPr lang="pl-PL" dirty="0"/>
              <a:t>hw.optional.sse2: 1</a:t>
            </a:r>
          </a:p>
          <a:p>
            <a:r>
              <a:rPr lang="pl-PL" dirty="0"/>
              <a:t>hw.optional.sse3: 1</a:t>
            </a:r>
          </a:p>
          <a:p>
            <a:r>
              <a:rPr lang="pl-PL" dirty="0"/>
              <a:t>hw.optional.supplementalsse3: 1</a:t>
            </a:r>
          </a:p>
          <a:p>
            <a:r>
              <a:rPr lang="pl-PL" dirty="0"/>
              <a:t>hw.optional.sse4_1: 1</a:t>
            </a:r>
          </a:p>
          <a:p>
            <a:r>
              <a:rPr lang="pl-PL" dirty="0"/>
              <a:t>hw.optional.sse4_2: 0</a:t>
            </a:r>
          </a:p>
          <a:p>
            <a:r>
              <a:rPr lang="pl-PL" dirty="0"/>
              <a:t>hw.optional.x86_64: 1</a:t>
            </a:r>
          </a:p>
          <a:p>
            <a:r>
              <a:rPr lang="pl-PL" dirty="0" err="1"/>
              <a:t>hw.optional.aes</a:t>
            </a:r>
            <a:r>
              <a:rPr lang="pl-PL" dirty="0"/>
              <a:t>: 0</a:t>
            </a:r>
          </a:p>
          <a:p>
            <a:r>
              <a:rPr lang="pl-PL" dirty="0" err="1"/>
              <a:t>hw.machine</a:t>
            </a:r>
            <a:r>
              <a:rPr lang="pl-PL" dirty="0"/>
              <a:t> = i386</a:t>
            </a:r>
          </a:p>
        </p:txBody>
      </p:sp>
    </p:spTree>
    <p:extLst>
      <p:ext uri="{BB962C8B-B14F-4D97-AF65-F5344CB8AC3E}">
        <p14:creationId xmlns:p14="http://schemas.microsoft.com/office/powerpoint/2010/main" val="42518130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Races and Synchronization</a:t>
            </a:r>
            <a:endParaRPr lang="en-US" dirty="0"/>
          </a:p>
        </p:txBody>
      </p:sp>
      <p:sp>
        <p:nvSpPr>
          <p:cNvPr id="3" name="Content Placeholder 2"/>
          <p:cNvSpPr>
            <a:spLocks noGrp="1"/>
          </p:cNvSpPr>
          <p:nvPr>
            <p:ph idx="1"/>
          </p:nvPr>
        </p:nvSpPr>
        <p:spPr/>
        <p:txBody>
          <a:bodyPr>
            <a:normAutofit fontScale="92500"/>
          </a:bodyPr>
          <a:lstStyle/>
          <a:p>
            <a:r>
              <a:rPr lang="en-US" dirty="0" smtClean="0"/>
              <a:t>Two memory accesses form a </a:t>
            </a:r>
            <a:r>
              <a:rPr lang="en-US" i="1" dirty="0" smtClean="0">
                <a:solidFill>
                  <a:srgbClr val="FF0000"/>
                </a:solidFill>
              </a:rPr>
              <a:t>data race </a:t>
            </a:r>
            <a:r>
              <a:rPr lang="en-US" dirty="0" smtClean="0"/>
              <a:t>if from different threads to same location, and at least one is a write, and they occur one after another</a:t>
            </a:r>
          </a:p>
          <a:p>
            <a:r>
              <a:rPr lang="en-US" dirty="0" smtClean="0"/>
              <a:t>If there is a data race, result of program can vary depending on chance (which thread ran first?)</a:t>
            </a:r>
          </a:p>
          <a:p>
            <a:r>
              <a:rPr lang="en-US" dirty="0" smtClean="0"/>
              <a:t>Avoid data races by synchronizing writing and reading to get deterministic behavior</a:t>
            </a:r>
          </a:p>
          <a:p>
            <a:r>
              <a:rPr lang="en-US" dirty="0" smtClean="0"/>
              <a:t>Synchronization done by user-level routines that rely on hardware synchronization instructions</a:t>
            </a:r>
            <a:endParaRPr lang="en-US" dirty="0"/>
          </a:p>
        </p:txBody>
      </p:sp>
      <p:sp>
        <p:nvSpPr>
          <p:cNvPr id="4" name="Date Placeholder 3"/>
          <p:cNvSpPr>
            <a:spLocks noGrp="1"/>
          </p:cNvSpPr>
          <p:nvPr>
            <p:ph type="dt" sz="half" idx="10"/>
          </p:nvPr>
        </p:nvSpPr>
        <p:spPr/>
        <p:txBody>
          <a:bodyPr/>
          <a:lstStyle/>
          <a:p>
            <a:fld id="{D80E7F25-E640-4A4E-8F3A-0B47A091F31A}" type="datetime1">
              <a:rPr lang="en-US" smtClean="0"/>
              <a:pPr/>
              <a:t>11/7/11</a:t>
            </a:fld>
            <a:endParaRPr lang="en-US" dirty="0"/>
          </a:p>
        </p:txBody>
      </p:sp>
      <p:sp>
        <p:nvSpPr>
          <p:cNvPr id="5" name="Footer Placeholder 4"/>
          <p:cNvSpPr>
            <a:spLocks noGrp="1"/>
          </p:cNvSpPr>
          <p:nvPr>
            <p:ph type="ftr" sz="quarter" idx="11"/>
          </p:nvPr>
        </p:nvSpPr>
        <p:spPr/>
        <p:txBody>
          <a:bodyPr/>
          <a:lstStyle/>
          <a:p>
            <a:r>
              <a:rPr lang="da-DK" dirty="0" smtClean="0"/>
              <a:t>Fall 2011</a:t>
            </a:r>
            <a:r>
              <a:rPr lang="en-US" dirty="0" smtClean="0"/>
              <a:t> -- Lecture #21</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24</a:t>
            </a:fld>
            <a:endParaRPr lang="en-US" dirty="0"/>
          </a:p>
        </p:txBody>
      </p:sp>
    </p:spTree>
    <p:extLst>
      <p:ext uri="{BB962C8B-B14F-4D97-AF65-F5344CB8AC3E}">
        <p14:creationId xmlns:p14="http://schemas.microsoft.com/office/powerpoint/2010/main" val="1868929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Lock and Unlock Synchronization</a:t>
            </a:r>
            <a:endParaRPr lang="en-US" dirty="0"/>
          </a:p>
        </p:txBody>
      </p:sp>
      <p:sp>
        <p:nvSpPr>
          <p:cNvPr id="3" name="Content Placeholder 2"/>
          <p:cNvSpPr>
            <a:spLocks noGrp="1"/>
          </p:cNvSpPr>
          <p:nvPr>
            <p:ph sz="half" idx="1"/>
          </p:nvPr>
        </p:nvSpPr>
        <p:spPr>
          <a:xfrm>
            <a:off x="457200" y="1600200"/>
            <a:ext cx="4038600" cy="5257800"/>
          </a:xfrm>
        </p:spPr>
        <p:txBody>
          <a:bodyPr>
            <a:normAutofit fontScale="85000" lnSpcReduction="10000"/>
          </a:bodyPr>
          <a:lstStyle/>
          <a:p>
            <a:r>
              <a:rPr lang="en-US" dirty="0" smtClean="0"/>
              <a:t>Lock used to create region (</a:t>
            </a:r>
            <a:r>
              <a:rPr lang="en-US" i="1" dirty="0" smtClean="0">
                <a:solidFill>
                  <a:srgbClr val="FF0000"/>
                </a:solidFill>
              </a:rPr>
              <a:t>critical section</a:t>
            </a:r>
            <a:r>
              <a:rPr lang="en-US" dirty="0" smtClean="0"/>
              <a:t>) where only one thread can operate</a:t>
            </a:r>
          </a:p>
          <a:p>
            <a:r>
              <a:rPr lang="en-US" dirty="0" smtClean="0"/>
              <a:t>Given shared memory, use memory location as synchronization point: </a:t>
            </a:r>
            <a:r>
              <a:rPr lang="en-US" i="1" dirty="0" smtClean="0">
                <a:solidFill>
                  <a:srgbClr val="FF0000"/>
                </a:solidFill>
              </a:rPr>
              <a:t>lock</a:t>
            </a:r>
            <a:r>
              <a:rPr lang="en-US" dirty="0" smtClean="0"/>
              <a:t> or </a:t>
            </a:r>
            <a:r>
              <a:rPr lang="en-US" i="1" dirty="0" smtClean="0">
                <a:solidFill>
                  <a:srgbClr val="FF0000"/>
                </a:solidFill>
              </a:rPr>
              <a:t>semaphore</a:t>
            </a:r>
            <a:endParaRPr lang="en-US" dirty="0" smtClean="0"/>
          </a:p>
          <a:p>
            <a:r>
              <a:rPr lang="en-US" dirty="0" smtClean="0"/>
              <a:t>Thread reads lock to see if it must wait, or OK to go into critical section (and set to locked)</a:t>
            </a:r>
          </a:p>
          <a:p>
            <a:pPr lvl="1"/>
            <a:r>
              <a:rPr lang="en-US" dirty="0" smtClean="0"/>
              <a:t>0 =&gt; lock is free / open / unlocked / lock off</a:t>
            </a:r>
          </a:p>
          <a:p>
            <a:pPr lvl="1"/>
            <a:r>
              <a:rPr lang="en-US" dirty="0" smtClean="0"/>
              <a:t>1 =&gt; lock is set / closed / locked / lock on</a:t>
            </a:r>
          </a:p>
          <a:p>
            <a:endParaRPr lang="en-US" dirty="0"/>
          </a:p>
        </p:txBody>
      </p:sp>
      <p:sp>
        <p:nvSpPr>
          <p:cNvPr id="7" name="Content Placeholder 6"/>
          <p:cNvSpPr>
            <a:spLocks noGrp="1"/>
          </p:cNvSpPr>
          <p:nvPr>
            <p:ph sz="half" idx="2"/>
          </p:nvPr>
        </p:nvSpPr>
        <p:spPr>
          <a:xfrm>
            <a:off x="4648200" y="1600200"/>
            <a:ext cx="4038600" cy="4992525"/>
          </a:xfrm>
        </p:spPr>
        <p:txBody>
          <a:bodyPr>
            <a:normAutofit fontScale="85000" lnSpcReduction="10000"/>
          </a:bodyPr>
          <a:lstStyle/>
          <a:p>
            <a:pPr>
              <a:buNone/>
            </a:pPr>
            <a:r>
              <a:rPr lang="en-US" dirty="0" smtClean="0">
                <a:solidFill>
                  <a:srgbClr val="FF0000"/>
                </a:solidFill>
                <a:latin typeface="Courier New"/>
                <a:cs typeface="Courier New"/>
              </a:rPr>
              <a:t>Set the lock</a:t>
            </a:r>
          </a:p>
          <a:p>
            <a:pPr>
              <a:buNone/>
            </a:pPr>
            <a:r>
              <a:rPr lang="en-US" dirty="0" smtClean="0">
                <a:latin typeface="Courier New"/>
                <a:cs typeface="Courier New"/>
              </a:rPr>
              <a:t>Critical section (only one thread gets to execute this section of code at a time)</a:t>
            </a:r>
          </a:p>
          <a:p>
            <a:pPr>
              <a:buNone/>
            </a:pPr>
            <a:r>
              <a:rPr lang="en-US" dirty="0" smtClean="0">
                <a:latin typeface="Courier New"/>
                <a:cs typeface="Courier New"/>
              </a:rPr>
              <a:t>e.g., change shared variables</a:t>
            </a:r>
          </a:p>
          <a:p>
            <a:pPr>
              <a:buNone/>
            </a:pPr>
            <a:r>
              <a:rPr lang="en-US" dirty="0" smtClean="0">
                <a:solidFill>
                  <a:srgbClr val="FF0000"/>
                </a:solidFill>
                <a:latin typeface="Courier New"/>
                <a:cs typeface="Courier New"/>
              </a:rPr>
              <a:t>Unset the lock</a:t>
            </a:r>
            <a:endParaRPr lang="en-US" dirty="0">
              <a:solidFill>
                <a:srgbClr val="FF0000"/>
              </a:solidFill>
              <a:latin typeface="Courier New"/>
              <a:cs typeface="Courier New"/>
            </a:endParaRPr>
          </a:p>
        </p:txBody>
      </p:sp>
      <p:sp>
        <p:nvSpPr>
          <p:cNvPr id="4" name="Date Placeholder 3"/>
          <p:cNvSpPr>
            <a:spLocks noGrp="1"/>
          </p:cNvSpPr>
          <p:nvPr>
            <p:ph type="dt" sz="half" idx="10"/>
          </p:nvPr>
        </p:nvSpPr>
        <p:spPr/>
        <p:txBody>
          <a:bodyPr/>
          <a:lstStyle/>
          <a:p>
            <a:fld id="{18582447-56E7-844D-A1E1-EFBBAA999767}" type="datetime1">
              <a:rPr lang="en-US" smtClean="0"/>
              <a:pPr/>
              <a:t>11/7/11</a:t>
            </a:fld>
            <a:endParaRPr lang="en-US" dirty="0"/>
          </a:p>
        </p:txBody>
      </p:sp>
      <p:sp>
        <p:nvSpPr>
          <p:cNvPr id="5" name="Footer Placeholder 4"/>
          <p:cNvSpPr>
            <a:spLocks noGrp="1"/>
          </p:cNvSpPr>
          <p:nvPr>
            <p:ph type="ftr" sz="quarter" idx="11"/>
          </p:nvPr>
        </p:nvSpPr>
        <p:spPr/>
        <p:txBody>
          <a:bodyPr/>
          <a:lstStyle/>
          <a:p>
            <a:r>
              <a:rPr lang="da-DK" dirty="0" smtClean="0"/>
              <a:t>Fall 2011</a:t>
            </a:r>
            <a:r>
              <a:rPr lang="en-US" dirty="0" smtClean="0"/>
              <a:t> -- Lecture #21</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25</a:t>
            </a:fld>
            <a:endParaRPr lang="en-US" dirty="0"/>
          </a:p>
        </p:txBody>
      </p:sp>
    </p:spTree>
    <p:extLst>
      <p:ext uri="{BB962C8B-B14F-4D97-AF65-F5344CB8AC3E}">
        <p14:creationId xmlns:p14="http://schemas.microsoft.com/office/powerpoint/2010/main" val="15892733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xEl>
                                              <p:pRg st="1" end="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build="allAtOnce"/>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Possible Lock/Unlock Implementation</a:t>
            </a:r>
            <a:endParaRPr lang="en-US" dirty="0"/>
          </a:p>
        </p:txBody>
      </p:sp>
      <p:sp>
        <p:nvSpPr>
          <p:cNvPr id="3" name="Content Placeholder 2"/>
          <p:cNvSpPr>
            <a:spLocks noGrp="1"/>
          </p:cNvSpPr>
          <p:nvPr>
            <p:ph idx="1"/>
          </p:nvPr>
        </p:nvSpPr>
        <p:spPr>
          <a:xfrm>
            <a:off x="457200" y="1600200"/>
            <a:ext cx="8458200" cy="4525963"/>
          </a:xfrm>
        </p:spPr>
        <p:txBody>
          <a:bodyPr/>
          <a:lstStyle/>
          <a:p>
            <a:r>
              <a:rPr lang="en-US" dirty="0" smtClean="0"/>
              <a:t>Lock (aka busy wait):</a:t>
            </a:r>
          </a:p>
          <a:p>
            <a:pPr lvl="1">
              <a:buNone/>
              <a:tabLst>
                <a:tab pos="2116138" algn="l"/>
                <a:tab pos="5435600" algn="l"/>
              </a:tabLst>
            </a:pPr>
            <a:r>
              <a:rPr lang="en-US" sz="2000" dirty="0" smtClean="0">
                <a:latin typeface="Courier New"/>
              </a:rPr>
              <a:t>           </a:t>
            </a:r>
            <a:r>
              <a:rPr lang="en-US" sz="2000" dirty="0" err="1" smtClean="0">
                <a:latin typeface="Courier New"/>
              </a:rPr>
              <a:t>addiu</a:t>
            </a:r>
            <a:r>
              <a:rPr lang="en-US" sz="2000" dirty="0" smtClean="0">
                <a:latin typeface="Courier New"/>
              </a:rPr>
              <a:t> $t1,$zero,1  ; t1 = 1 means Locked</a:t>
            </a:r>
          </a:p>
          <a:p>
            <a:pPr lvl="1">
              <a:buNone/>
              <a:tabLst>
                <a:tab pos="2116138" algn="l"/>
                <a:tab pos="5435600" algn="l"/>
              </a:tabLst>
            </a:pPr>
            <a:r>
              <a:rPr lang="en-US" sz="2000" dirty="0" smtClean="0">
                <a:latin typeface="Courier New"/>
              </a:rPr>
              <a:t>Loop:	</a:t>
            </a:r>
            <a:r>
              <a:rPr lang="en-US" sz="2000" dirty="0" err="1" smtClean="0">
                <a:latin typeface="Courier New"/>
              </a:rPr>
              <a:t>lw</a:t>
            </a:r>
            <a:r>
              <a:rPr lang="en-US" sz="2000" dirty="0" smtClean="0">
                <a:latin typeface="Courier New"/>
              </a:rPr>
              <a:t> $t0,lock($s0)   ; load lock</a:t>
            </a:r>
          </a:p>
          <a:p>
            <a:pPr lvl="1">
              <a:buNone/>
              <a:tabLst>
                <a:tab pos="2116138" algn="l"/>
                <a:tab pos="5435600" algn="l"/>
              </a:tabLst>
            </a:pPr>
            <a:r>
              <a:rPr lang="en-US" sz="2000" dirty="0" smtClean="0">
                <a:latin typeface="Courier New"/>
              </a:rPr>
              <a:t>	       	</a:t>
            </a:r>
            <a:r>
              <a:rPr lang="en-US" sz="2000" dirty="0" err="1" smtClean="0">
                <a:latin typeface="Courier New"/>
              </a:rPr>
              <a:t>bne</a:t>
            </a:r>
            <a:r>
              <a:rPr lang="en-US" sz="2000" dirty="0" smtClean="0">
                <a:latin typeface="Courier New"/>
              </a:rPr>
              <a:t> $t0,$zero,Loop ; loop if locked</a:t>
            </a:r>
          </a:p>
          <a:p>
            <a:pPr lvl="1">
              <a:buNone/>
              <a:tabLst>
                <a:tab pos="2116138" algn="l"/>
                <a:tab pos="5435600" algn="l"/>
              </a:tabLst>
            </a:pPr>
            <a:r>
              <a:rPr lang="en-US" sz="2000" dirty="0" smtClean="0">
                <a:latin typeface="Courier New"/>
              </a:rPr>
              <a:t>Lock:	</a:t>
            </a:r>
            <a:r>
              <a:rPr lang="en-US" sz="2000" dirty="0" err="1" smtClean="0">
                <a:latin typeface="Courier New"/>
              </a:rPr>
              <a:t>sw</a:t>
            </a:r>
            <a:r>
              <a:rPr lang="en-US" sz="2000" dirty="0" smtClean="0">
                <a:latin typeface="Courier New"/>
              </a:rPr>
              <a:t> $t1,lock($s0)   ; Unlocked, so lock</a:t>
            </a:r>
            <a:endParaRPr lang="en-US" sz="2000" dirty="0" smtClean="0"/>
          </a:p>
          <a:p>
            <a:endParaRPr lang="en-US" dirty="0" smtClean="0"/>
          </a:p>
          <a:p>
            <a:r>
              <a:rPr lang="en-US" dirty="0" smtClean="0"/>
              <a:t>Unlock:</a:t>
            </a:r>
          </a:p>
          <a:p>
            <a:pPr>
              <a:buNone/>
            </a:pPr>
            <a:r>
              <a:rPr lang="en-US" sz="2000" dirty="0" smtClean="0">
                <a:latin typeface="Courier New"/>
                <a:cs typeface="Courier New"/>
              </a:rPr>
              <a:t>					  </a:t>
            </a:r>
            <a:r>
              <a:rPr lang="en-US" sz="2000" dirty="0" err="1" smtClean="0">
                <a:latin typeface="Courier New"/>
                <a:cs typeface="Courier New"/>
              </a:rPr>
              <a:t>sw</a:t>
            </a:r>
            <a:r>
              <a:rPr lang="en-US" sz="2000" dirty="0" smtClean="0">
                <a:latin typeface="Courier New"/>
                <a:cs typeface="Courier New"/>
              </a:rPr>
              <a:t> $zero,lock($s0)</a:t>
            </a:r>
          </a:p>
          <a:p>
            <a:r>
              <a:rPr lang="en-US" dirty="0" smtClean="0">
                <a:latin typeface="+mj-lt"/>
                <a:cs typeface="Courier New"/>
              </a:rPr>
              <a:t>Any problems with this?</a:t>
            </a:r>
          </a:p>
        </p:txBody>
      </p:sp>
      <p:sp>
        <p:nvSpPr>
          <p:cNvPr id="4" name="Date Placeholder 3"/>
          <p:cNvSpPr>
            <a:spLocks noGrp="1"/>
          </p:cNvSpPr>
          <p:nvPr>
            <p:ph type="dt" sz="half" idx="10"/>
          </p:nvPr>
        </p:nvSpPr>
        <p:spPr/>
        <p:txBody>
          <a:bodyPr/>
          <a:lstStyle/>
          <a:p>
            <a:fld id="{11F7EDCB-07A4-BE46-8933-26FB9053392B}" type="datetime1">
              <a:rPr lang="en-US" smtClean="0"/>
              <a:pPr/>
              <a:t>11/7/11</a:t>
            </a:fld>
            <a:endParaRPr lang="en-US" dirty="0"/>
          </a:p>
        </p:txBody>
      </p:sp>
      <p:sp>
        <p:nvSpPr>
          <p:cNvPr id="5" name="Footer Placeholder 4"/>
          <p:cNvSpPr>
            <a:spLocks noGrp="1"/>
          </p:cNvSpPr>
          <p:nvPr>
            <p:ph type="ftr" sz="quarter" idx="11"/>
          </p:nvPr>
        </p:nvSpPr>
        <p:spPr/>
        <p:txBody>
          <a:bodyPr/>
          <a:lstStyle/>
          <a:p>
            <a:r>
              <a:rPr lang="da-DK" dirty="0" smtClean="0"/>
              <a:t>Fall 2011</a:t>
            </a:r>
            <a:r>
              <a:rPr lang="en-US" dirty="0" smtClean="0"/>
              <a:t> -- Lecture #21</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26</a:t>
            </a:fld>
            <a:endParaRPr lang="en-US" dirty="0"/>
          </a:p>
        </p:txBody>
      </p:sp>
      <p:sp>
        <p:nvSpPr>
          <p:cNvPr id="7" name="TextBox 6"/>
          <p:cNvSpPr txBox="1"/>
          <p:nvPr/>
        </p:nvSpPr>
        <p:spPr>
          <a:xfrm>
            <a:off x="6995509" y="6564492"/>
            <a:ext cx="1498402" cy="307777"/>
          </a:xfrm>
          <a:prstGeom prst="rect">
            <a:avLst/>
          </a:prstGeom>
          <a:noFill/>
        </p:spPr>
        <p:txBody>
          <a:bodyPr wrap="none" rtlCol="0">
            <a:spAutoFit/>
          </a:bodyPr>
          <a:lstStyle/>
          <a:p>
            <a:r>
              <a:rPr lang="en-US" sz="1400" dirty="0" smtClean="0">
                <a:hlinkClick r:id="rId2"/>
              </a:rPr>
              <a:t>Student Roulette?</a:t>
            </a:r>
            <a:endParaRPr lang="en-US" sz="1400" dirty="0"/>
          </a:p>
        </p:txBody>
      </p:sp>
    </p:spTree>
    <p:extLst>
      <p:ext uri="{BB962C8B-B14F-4D97-AF65-F5344CB8AC3E}">
        <p14:creationId xmlns:p14="http://schemas.microsoft.com/office/powerpoint/2010/main" val="556499846"/>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Possible Lock Problem</a:t>
            </a:r>
            <a:endParaRPr lang="en-US" dirty="0"/>
          </a:p>
        </p:txBody>
      </p:sp>
      <p:sp>
        <p:nvSpPr>
          <p:cNvPr id="8" name="Content Placeholder 7"/>
          <p:cNvSpPr>
            <a:spLocks noGrp="1"/>
          </p:cNvSpPr>
          <p:nvPr>
            <p:ph sz="half" idx="1"/>
          </p:nvPr>
        </p:nvSpPr>
        <p:spPr>
          <a:xfrm>
            <a:off x="226154" y="1600200"/>
            <a:ext cx="4269646" cy="4525963"/>
          </a:xfrm>
        </p:spPr>
        <p:txBody>
          <a:bodyPr/>
          <a:lstStyle/>
          <a:p>
            <a:r>
              <a:rPr lang="en-US" dirty="0" smtClean="0"/>
              <a:t>Thread 1</a:t>
            </a:r>
          </a:p>
          <a:p>
            <a:pPr>
              <a:buNone/>
            </a:pPr>
            <a:r>
              <a:rPr lang="en-US" sz="2000" dirty="0" smtClean="0">
                <a:latin typeface="Courier New"/>
              </a:rPr>
              <a:t>      </a:t>
            </a:r>
            <a:r>
              <a:rPr lang="en-US" sz="2000" dirty="0" err="1" smtClean="0">
                <a:latin typeface="Courier New"/>
              </a:rPr>
              <a:t>addiu</a:t>
            </a:r>
            <a:r>
              <a:rPr lang="en-US" sz="2000" dirty="0" smtClean="0">
                <a:latin typeface="Courier New"/>
              </a:rPr>
              <a:t> $t1,$zero,1</a:t>
            </a:r>
          </a:p>
          <a:p>
            <a:pPr>
              <a:buNone/>
            </a:pPr>
            <a:r>
              <a:rPr lang="en-US" sz="2000" dirty="0" smtClean="0">
                <a:latin typeface="Courier New"/>
              </a:rPr>
              <a:t>Loop: </a:t>
            </a:r>
            <a:r>
              <a:rPr lang="en-US" sz="2000" dirty="0" err="1" smtClean="0">
                <a:latin typeface="Courier New"/>
              </a:rPr>
              <a:t>lw</a:t>
            </a:r>
            <a:r>
              <a:rPr lang="en-US" sz="2000" dirty="0" smtClean="0">
                <a:latin typeface="Courier New"/>
              </a:rPr>
              <a:t> $t0,lock($s0)</a:t>
            </a:r>
          </a:p>
          <a:p>
            <a:pPr>
              <a:buNone/>
            </a:pPr>
            <a:endParaRPr lang="en-US" sz="2000" dirty="0" smtClean="0">
              <a:latin typeface="Courier New"/>
            </a:endParaRPr>
          </a:p>
          <a:p>
            <a:pPr>
              <a:buNone/>
            </a:pPr>
            <a:endParaRPr lang="en-US" sz="2000" dirty="0" smtClean="0">
              <a:latin typeface="Courier New"/>
            </a:endParaRPr>
          </a:p>
          <a:p>
            <a:pPr>
              <a:buNone/>
            </a:pPr>
            <a:endParaRPr lang="en-US" sz="2000" dirty="0" smtClean="0">
              <a:latin typeface="Courier New"/>
            </a:endParaRPr>
          </a:p>
          <a:p>
            <a:pPr>
              <a:buNone/>
            </a:pPr>
            <a:r>
              <a:rPr lang="en-US" sz="2000" dirty="0" smtClean="0">
                <a:latin typeface="Courier New"/>
              </a:rPr>
              <a:t>      </a:t>
            </a:r>
            <a:r>
              <a:rPr lang="en-US" sz="2000" dirty="0" err="1" smtClean="0">
                <a:latin typeface="Courier New"/>
              </a:rPr>
              <a:t>bne</a:t>
            </a:r>
            <a:r>
              <a:rPr lang="en-US" sz="2000" dirty="0" smtClean="0">
                <a:latin typeface="Courier New"/>
              </a:rPr>
              <a:t> $t0,$zero,Loop</a:t>
            </a:r>
          </a:p>
          <a:p>
            <a:pPr>
              <a:buNone/>
            </a:pPr>
            <a:endParaRPr lang="en-US" sz="2000" dirty="0" smtClean="0">
              <a:latin typeface="Courier New"/>
            </a:endParaRPr>
          </a:p>
          <a:p>
            <a:pPr>
              <a:buNone/>
            </a:pPr>
            <a:r>
              <a:rPr lang="en-US" sz="2000" dirty="0" smtClean="0">
                <a:latin typeface="Courier New"/>
              </a:rPr>
              <a:t>Lock: </a:t>
            </a:r>
            <a:r>
              <a:rPr lang="en-US" sz="2000" dirty="0" err="1" smtClean="0">
                <a:latin typeface="Courier New"/>
              </a:rPr>
              <a:t>sw</a:t>
            </a:r>
            <a:r>
              <a:rPr lang="en-US" sz="2000" dirty="0" smtClean="0">
                <a:latin typeface="Courier New"/>
              </a:rPr>
              <a:t> $t1,lock($s0)</a:t>
            </a:r>
            <a:endParaRPr lang="en-US" sz="2000" dirty="0" smtClean="0"/>
          </a:p>
          <a:p>
            <a:pPr>
              <a:buNone/>
            </a:pPr>
            <a:endParaRPr lang="en-US" dirty="0"/>
          </a:p>
        </p:txBody>
      </p:sp>
      <p:sp>
        <p:nvSpPr>
          <p:cNvPr id="9" name="Content Placeholder 8"/>
          <p:cNvSpPr>
            <a:spLocks noGrp="1"/>
          </p:cNvSpPr>
          <p:nvPr>
            <p:ph sz="half" idx="2"/>
          </p:nvPr>
        </p:nvSpPr>
        <p:spPr/>
        <p:txBody>
          <a:bodyPr/>
          <a:lstStyle/>
          <a:p>
            <a:r>
              <a:rPr lang="en-US" dirty="0" smtClean="0"/>
              <a:t>Thread 2</a:t>
            </a:r>
          </a:p>
          <a:p>
            <a:pPr>
              <a:buNone/>
            </a:pPr>
            <a:endParaRPr lang="en-US" sz="2000" dirty="0" smtClean="0">
              <a:latin typeface="Courier New"/>
            </a:endParaRPr>
          </a:p>
          <a:p>
            <a:pPr>
              <a:buNone/>
            </a:pPr>
            <a:endParaRPr lang="en-US" sz="2000" dirty="0" smtClean="0">
              <a:latin typeface="Courier New"/>
            </a:endParaRPr>
          </a:p>
          <a:p>
            <a:pPr>
              <a:buNone/>
            </a:pPr>
            <a:r>
              <a:rPr lang="en-US" sz="2000" dirty="0" smtClean="0">
                <a:latin typeface="Courier New"/>
              </a:rPr>
              <a:t>      </a:t>
            </a:r>
            <a:r>
              <a:rPr lang="en-US" sz="2000" dirty="0" err="1" smtClean="0">
                <a:latin typeface="Courier New"/>
              </a:rPr>
              <a:t>addiu</a:t>
            </a:r>
            <a:r>
              <a:rPr lang="en-US" sz="2000" dirty="0" smtClean="0">
                <a:latin typeface="Courier New"/>
              </a:rPr>
              <a:t> $t1,$zero,1</a:t>
            </a:r>
          </a:p>
          <a:p>
            <a:pPr>
              <a:buNone/>
            </a:pPr>
            <a:r>
              <a:rPr lang="en-US" sz="2000" dirty="0" smtClean="0">
                <a:latin typeface="Courier New"/>
              </a:rPr>
              <a:t>Loop: </a:t>
            </a:r>
            <a:r>
              <a:rPr lang="en-US" sz="2000" dirty="0" err="1" smtClean="0">
                <a:latin typeface="Courier New"/>
              </a:rPr>
              <a:t>lw</a:t>
            </a:r>
            <a:r>
              <a:rPr lang="en-US" sz="2000" dirty="0" smtClean="0">
                <a:latin typeface="Courier New"/>
              </a:rPr>
              <a:t> $t0,lock($s0)</a:t>
            </a:r>
          </a:p>
          <a:p>
            <a:pPr>
              <a:buNone/>
            </a:pPr>
            <a:endParaRPr lang="en-US" sz="2000" dirty="0" smtClean="0">
              <a:latin typeface="Courier New"/>
            </a:endParaRPr>
          </a:p>
          <a:p>
            <a:pPr>
              <a:buNone/>
            </a:pPr>
            <a:endParaRPr lang="en-US" sz="2000" dirty="0" smtClean="0">
              <a:latin typeface="Courier New"/>
            </a:endParaRPr>
          </a:p>
          <a:p>
            <a:pPr>
              <a:buNone/>
            </a:pPr>
            <a:r>
              <a:rPr lang="en-US" sz="2000" dirty="0" smtClean="0">
                <a:latin typeface="Courier New"/>
              </a:rPr>
              <a:t>      </a:t>
            </a:r>
            <a:r>
              <a:rPr lang="en-US" sz="2000" dirty="0" err="1" smtClean="0">
                <a:latin typeface="Courier New"/>
              </a:rPr>
              <a:t>bne</a:t>
            </a:r>
            <a:r>
              <a:rPr lang="en-US" sz="2000" dirty="0" smtClean="0">
                <a:latin typeface="Courier New"/>
              </a:rPr>
              <a:t> $t0,$zero,Loop</a:t>
            </a:r>
          </a:p>
          <a:p>
            <a:pPr>
              <a:buNone/>
            </a:pPr>
            <a:endParaRPr lang="en-US" sz="2000" dirty="0" smtClean="0">
              <a:latin typeface="Courier New"/>
            </a:endParaRPr>
          </a:p>
          <a:p>
            <a:pPr>
              <a:buNone/>
            </a:pPr>
            <a:r>
              <a:rPr lang="en-US" sz="2000" dirty="0" smtClean="0">
                <a:latin typeface="Courier New"/>
              </a:rPr>
              <a:t>Lock: </a:t>
            </a:r>
            <a:r>
              <a:rPr lang="en-US" sz="2000" dirty="0" err="1" smtClean="0">
                <a:latin typeface="Courier New"/>
              </a:rPr>
              <a:t>sw</a:t>
            </a:r>
            <a:r>
              <a:rPr lang="en-US" sz="2000" dirty="0" smtClean="0">
                <a:latin typeface="Courier New"/>
              </a:rPr>
              <a:t> $t1,lock($s0)</a:t>
            </a:r>
            <a:endParaRPr lang="en-US" sz="2000" dirty="0"/>
          </a:p>
        </p:txBody>
      </p:sp>
      <p:sp>
        <p:nvSpPr>
          <p:cNvPr id="4" name="Date Placeholder 3"/>
          <p:cNvSpPr>
            <a:spLocks noGrp="1"/>
          </p:cNvSpPr>
          <p:nvPr>
            <p:ph type="dt" sz="half" idx="10"/>
          </p:nvPr>
        </p:nvSpPr>
        <p:spPr/>
        <p:txBody>
          <a:bodyPr/>
          <a:lstStyle/>
          <a:p>
            <a:fld id="{A145865A-B686-B549-8CEA-A748D17B5FA7}" type="datetime1">
              <a:rPr lang="en-US" smtClean="0"/>
              <a:pPr/>
              <a:t>11/7/11</a:t>
            </a:fld>
            <a:endParaRPr lang="en-US" dirty="0"/>
          </a:p>
        </p:txBody>
      </p:sp>
      <p:sp>
        <p:nvSpPr>
          <p:cNvPr id="5" name="Footer Placeholder 4"/>
          <p:cNvSpPr>
            <a:spLocks noGrp="1"/>
          </p:cNvSpPr>
          <p:nvPr>
            <p:ph type="ftr" sz="quarter" idx="11"/>
          </p:nvPr>
        </p:nvSpPr>
        <p:spPr/>
        <p:txBody>
          <a:bodyPr/>
          <a:lstStyle/>
          <a:p>
            <a:r>
              <a:rPr lang="da-DK" dirty="0" smtClean="0"/>
              <a:t>Fall 2011</a:t>
            </a:r>
            <a:r>
              <a:rPr lang="en-US" dirty="0" smtClean="0"/>
              <a:t> -- Lecture #21</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27</a:t>
            </a:fld>
            <a:endParaRPr lang="en-US" dirty="0"/>
          </a:p>
        </p:txBody>
      </p:sp>
      <p:cxnSp>
        <p:nvCxnSpPr>
          <p:cNvPr id="11" name="Straight Arrow Connector 10"/>
          <p:cNvCxnSpPr/>
          <p:nvPr/>
        </p:nvCxnSpPr>
        <p:spPr>
          <a:xfrm rot="5400000">
            <a:off x="2357373" y="3992165"/>
            <a:ext cx="3983467" cy="1588"/>
          </a:xfrm>
          <a:prstGeom prst="straightConnector1">
            <a:avLst/>
          </a:prstGeom>
          <a:ln w="381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4035974" y="5879528"/>
            <a:ext cx="649374" cy="369332"/>
          </a:xfrm>
          <a:prstGeom prst="rect">
            <a:avLst/>
          </a:prstGeom>
          <a:noFill/>
        </p:spPr>
        <p:txBody>
          <a:bodyPr wrap="none" rtlCol="0">
            <a:spAutoFit/>
          </a:bodyPr>
          <a:lstStyle/>
          <a:p>
            <a:r>
              <a:rPr lang="en-US" dirty="0" smtClean="0"/>
              <a:t>Time</a:t>
            </a:r>
            <a:endParaRPr lang="en-US" dirty="0"/>
          </a:p>
        </p:txBody>
      </p:sp>
      <p:sp>
        <p:nvSpPr>
          <p:cNvPr id="13" name="TextBox 12"/>
          <p:cNvSpPr txBox="1"/>
          <p:nvPr/>
        </p:nvSpPr>
        <p:spPr>
          <a:xfrm>
            <a:off x="4714436" y="5896924"/>
            <a:ext cx="4044922" cy="646331"/>
          </a:xfrm>
          <a:prstGeom prst="rect">
            <a:avLst/>
          </a:prstGeom>
          <a:noFill/>
        </p:spPr>
        <p:txBody>
          <a:bodyPr wrap="none" rtlCol="0">
            <a:spAutoFit/>
          </a:bodyPr>
          <a:lstStyle/>
          <a:p>
            <a:r>
              <a:rPr lang="en-US" i="1" dirty="0" smtClean="0"/>
              <a:t>Both threads think they have set the lock</a:t>
            </a:r>
          </a:p>
          <a:p>
            <a:r>
              <a:rPr lang="en-US" i="1" dirty="0" smtClean="0"/>
              <a:t>Exclusive access not guaranteed!</a:t>
            </a:r>
            <a:endParaRPr lang="en-US" i="1" dirty="0"/>
          </a:p>
        </p:txBody>
      </p:sp>
    </p:spTree>
    <p:extLst>
      <p:ext uri="{BB962C8B-B14F-4D97-AF65-F5344CB8AC3E}">
        <p14:creationId xmlns:p14="http://schemas.microsoft.com/office/powerpoint/2010/main" val="64278947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Rectangle 2"/>
          <p:cNvSpPr>
            <a:spLocks noGrp="1" noChangeArrowheads="1"/>
          </p:cNvSpPr>
          <p:nvPr>
            <p:ph type="title"/>
          </p:nvPr>
        </p:nvSpPr>
        <p:spPr/>
        <p:txBody>
          <a:bodyPr/>
          <a:lstStyle/>
          <a:p>
            <a:r>
              <a:rPr lang="en-AU" dirty="0" smtClean="0"/>
              <a:t>Help! Hardware Synchronization</a:t>
            </a:r>
            <a:endParaRPr lang="en-AU" dirty="0"/>
          </a:p>
        </p:txBody>
      </p:sp>
      <p:sp>
        <p:nvSpPr>
          <p:cNvPr id="418819" name="Rectangle 3"/>
          <p:cNvSpPr>
            <a:spLocks noGrp="1" noChangeArrowheads="1"/>
          </p:cNvSpPr>
          <p:nvPr>
            <p:ph type="body" idx="1"/>
          </p:nvPr>
        </p:nvSpPr>
        <p:spPr/>
        <p:txBody>
          <a:bodyPr>
            <a:normAutofit lnSpcReduction="10000"/>
          </a:bodyPr>
          <a:lstStyle/>
          <a:p>
            <a:r>
              <a:rPr lang="en-AU" dirty="0" smtClean="0"/>
              <a:t>Hardware </a:t>
            </a:r>
            <a:r>
              <a:rPr lang="en-AU" dirty="0"/>
              <a:t>support </a:t>
            </a:r>
            <a:r>
              <a:rPr lang="en-AU" dirty="0" smtClean="0"/>
              <a:t>required to prevent interloper (either thread on other core or thread on same core) from changing the value </a:t>
            </a:r>
          </a:p>
          <a:p>
            <a:pPr lvl="1">
              <a:buClr>
                <a:schemeClr val="tx1"/>
              </a:buClr>
            </a:pPr>
            <a:r>
              <a:rPr lang="en-AU" i="1" dirty="0">
                <a:solidFill>
                  <a:srgbClr val="FF0000"/>
                </a:solidFill>
              </a:rPr>
              <a:t>Atomic </a:t>
            </a:r>
            <a:r>
              <a:rPr lang="en-AU" dirty="0"/>
              <a:t>read/write memory operation</a:t>
            </a:r>
          </a:p>
          <a:p>
            <a:pPr lvl="1"/>
            <a:r>
              <a:rPr lang="en-AU" dirty="0"/>
              <a:t>No other access to the location allowed between the read and write</a:t>
            </a:r>
          </a:p>
          <a:p>
            <a:r>
              <a:rPr lang="en-AU" dirty="0"/>
              <a:t>Could be a single instruction</a:t>
            </a:r>
          </a:p>
          <a:p>
            <a:pPr lvl="1"/>
            <a:r>
              <a:rPr lang="en-AU" dirty="0"/>
              <a:t>E.g., atomic swap of register </a:t>
            </a:r>
            <a:r>
              <a:rPr lang="en-AU" dirty="0">
                <a:ea typeface="Arial" charset="0"/>
                <a:cs typeface="Arial" charset="0"/>
              </a:rPr>
              <a:t>↔ memory</a:t>
            </a:r>
          </a:p>
          <a:p>
            <a:pPr lvl="1"/>
            <a:r>
              <a:rPr lang="en-AU" dirty="0">
                <a:ea typeface="Arial" charset="0"/>
                <a:cs typeface="Arial" charset="0"/>
              </a:rPr>
              <a:t>Or an atomic pair of instructions</a:t>
            </a:r>
          </a:p>
        </p:txBody>
      </p:sp>
      <p:sp>
        <p:nvSpPr>
          <p:cNvPr id="6" name="Date Placeholder 5"/>
          <p:cNvSpPr>
            <a:spLocks noGrp="1"/>
          </p:cNvSpPr>
          <p:nvPr>
            <p:ph type="dt" sz="half" idx="10"/>
          </p:nvPr>
        </p:nvSpPr>
        <p:spPr/>
        <p:txBody>
          <a:bodyPr/>
          <a:lstStyle/>
          <a:p>
            <a:fld id="{FA28B9FD-680F-3744-BD08-EA9298196F0E}" type="datetime1">
              <a:rPr lang="en-US" smtClean="0"/>
              <a:pPr/>
              <a:t>11/7/11</a:t>
            </a:fld>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28</a:t>
            </a:fld>
            <a:endParaRPr lang="en-US" dirty="0"/>
          </a:p>
        </p:txBody>
      </p:sp>
      <p:sp>
        <p:nvSpPr>
          <p:cNvPr id="8" name="Footer Placeholder 7"/>
          <p:cNvSpPr>
            <a:spLocks noGrp="1"/>
          </p:cNvSpPr>
          <p:nvPr>
            <p:ph type="ftr" sz="quarter" idx="11"/>
          </p:nvPr>
        </p:nvSpPr>
        <p:spPr/>
        <p:txBody>
          <a:bodyPr/>
          <a:lstStyle/>
          <a:p>
            <a:r>
              <a:rPr lang="da-DK" dirty="0" smtClean="0"/>
              <a:t>Fall 2011</a:t>
            </a:r>
            <a:r>
              <a:rPr lang="en-US" dirty="0" smtClean="0"/>
              <a:t> -- Lecture #21</a:t>
            </a:r>
            <a:endParaRPr lang="en-US" dirty="0"/>
          </a:p>
        </p:txBody>
      </p:sp>
    </p:spTree>
    <p:extLst>
      <p:ext uri="{BB962C8B-B14F-4D97-AF65-F5344CB8AC3E}">
        <p14:creationId xmlns:p14="http://schemas.microsoft.com/office/powerpoint/2010/main" val="36349935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88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881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188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881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1881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188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8819"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544180" y="6356350"/>
            <a:ext cx="2133600" cy="365125"/>
          </a:xfrm>
        </p:spPr>
        <p:txBody>
          <a:bodyPr/>
          <a:lstStyle/>
          <a:p>
            <a:fld id="{B6564724-55B0-1645-9252-6DF4BAEFB8BF}" type="datetime1">
              <a:rPr lang="en-US" smtClean="0"/>
              <a:pPr/>
              <a:t>11/7/11</a:t>
            </a:fld>
            <a:endParaRPr lang="en-US" dirty="0"/>
          </a:p>
        </p:txBody>
      </p:sp>
      <p:sp>
        <p:nvSpPr>
          <p:cNvPr id="4" name="Footer Placeholder 3"/>
          <p:cNvSpPr>
            <a:spLocks noGrp="1"/>
          </p:cNvSpPr>
          <p:nvPr>
            <p:ph type="ftr" sz="quarter" idx="10"/>
          </p:nvPr>
        </p:nvSpPr>
        <p:spPr>
          <a:xfrm>
            <a:off x="3640668" y="6356350"/>
            <a:ext cx="2133600" cy="365125"/>
          </a:xfrm>
        </p:spPr>
        <p:txBody>
          <a:bodyPr/>
          <a:lstStyle/>
          <a:p>
            <a:r>
              <a:rPr lang="da-DK" dirty="0" smtClean="0"/>
              <a:t>Fall 2011</a:t>
            </a:r>
            <a:r>
              <a:rPr lang="en-US" dirty="0" smtClean="0"/>
              <a:t> -- Lecture #21</a:t>
            </a:r>
            <a:endParaRPr lang="en-AU" dirty="0"/>
          </a:p>
        </p:txBody>
      </p:sp>
      <p:sp>
        <p:nvSpPr>
          <p:cNvPr id="450562" name="Rectangle 2"/>
          <p:cNvSpPr>
            <a:spLocks noGrp="1" noChangeArrowheads="1"/>
          </p:cNvSpPr>
          <p:nvPr>
            <p:ph type="title"/>
          </p:nvPr>
        </p:nvSpPr>
        <p:spPr/>
        <p:txBody>
          <a:bodyPr/>
          <a:lstStyle/>
          <a:p>
            <a:r>
              <a:rPr lang="en-AU" dirty="0"/>
              <a:t>Synchronization in MIPS </a:t>
            </a:r>
          </a:p>
        </p:txBody>
      </p:sp>
      <p:sp>
        <p:nvSpPr>
          <p:cNvPr id="450563" name="Rectangle 3"/>
          <p:cNvSpPr>
            <a:spLocks noGrp="1" noChangeArrowheads="1"/>
          </p:cNvSpPr>
          <p:nvPr>
            <p:ph type="body" idx="1"/>
          </p:nvPr>
        </p:nvSpPr>
        <p:spPr>
          <a:xfrm>
            <a:off x="457200" y="1600200"/>
            <a:ext cx="8229600" cy="4940340"/>
          </a:xfrm>
        </p:spPr>
        <p:txBody>
          <a:bodyPr>
            <a:normAutofit lnSpcReduction="10000"/>
          </a:bodyPr>
          <a:lstStyle/>
          <a:p>
            <a:pPr>
              <a:lnSpc>
                <a:spcPct val="90000"/>
              </a:lnSpc>
            </a:pPr>
            <a:r>
              <a:rPr lang="en-AU" sz="2800" dirty="0"/>
              <a:t>Load linked:</a:t>
            </a:r>
            <a:r>
              <a:rPr lang="en-AU" sz="2800" dirty="0" smtClean="0"/>
              <a:t>             </a:t>
            </a:r>
            <a:r>
              <a:rPr lang="en-AU" sz="2800" dirty="0" err="1" smtClean="0">
                <a:latin typeface="Courier New"/>
                <a:cs typeface="Courier New"/>
              </a:rPr>
              <a:t>ll</a:t>
            </a:r>
            <a:r>
              <a:rPr lang="en-AU" sz="2800" dirty="0" smtClean="0">
                <a:latin typeface="Courier New"/>
                <a:cs typeface="Courier New"/>
              </a:rPr>
              <a:t> </a:t>
            </a:r>
            <a:r>
              <a:rPr lang="en-US" sz="2800" dirty="0" err="1">
                <a:latin typeface="Courier New"/>
                <a:cs typeface="Courier New"/>
              </a:rPr>
              <a:t>rt</a:t>
            </a:r>
            <a:r>
              <a:rPr lang="en-US" sz="2800" dirty="0" err="1" smtClean="0">
                <a:latin typeface="Courier New"/>
                <a:cs typeface="Courier New"/>
              </a:rPr>
              <a:t>,offset</a:t>
            </a:r>
            <a:r>
              <a:rPr lang="en-US" sz="2800" dirty="0" err="1">
                <a:latin typeface="Courier New"/>
                <a:cs typeface="Courier New"/>
              </a:rPr>
              <a:t>(rs</a:t>
            </a:r>
            <a:r>
              <a:rPr lang="en-US" sz="2800" dirty="0">
                <a:latin typeface="Courier New"/>
                <a:cs typeface="Courier New"/>
              </a:rPr>
              <a:t>)</a:t>
            </a:r>
          </a:p>
          <a:p>
            <a:pPr>
              <a:lnSpc>
                <a:spcPct val="90000"/>
              </a:lnSpc>
            </a:pPr>
            <a:r>
              <a:rPr lang="en-AU" sz="2800" dirty="0"/>
              <a:t>Store conditional:</a:t>
            </a:r>
            <a:r>
              <a:rPr lang="en-AU" sz="2800" dirty="0" smtClean="0"/>
              <a:t>   </a:t>
            </a:r>
            <a:r>
              <a:rPr lang="en-AU" sz="2800" dirty="0" smtClean="0">
                <a:latin typeface="Courier New"/>
                <a:cs typeface="Courier New"/>
              </a:rPr>
              <a:t>sc </a:t>
            </a:r>
            <a:r>
              <a:rPr lang="en-AU" sz="2800" dirty="0" err="1">
                <a:latin typeface="Courier New"/>
                <a:cs typeface="Courier New"/>
              </a:rPr>
              <a:t>rt</a:t>
            </a:r>
            <a:r>
              <a:rPr lang="en-AU" sz="2800" dirty="0" smtClean="0">
                <a:latin typeface="Courier New"/>
                <a:cs typeface="Courier New"/>
              </a:rPr>
              <a:t>,</a:t>
            </a:r>
            <a:r>
              <a:rPr lang="en-US" sz="2800" dirty="0" err="1" smtClean="0">
                <a:latin typeface="Courier New"/>
                <a:cs typeface="Courier New"/>
              </a:rPr>
              <a:t>offset</a:t>
            </a:r>
            <a:r>
              <a:rPr lang="en-US" sz="2800" dirty="0" err="1">
                <a:latin typeface="Courier New"/>
                <a:cs typeface="Courier New"/>
              </a:rPr>
              <a:t>(rs</a:t>
            </a:r>
            <a:r>
              <a:rPr lang="en-US" sz="2800" dirty="0">
                <a:latin typeface="Courier New"/>
                <a:cs typeface="Courier New"/>
              </a:rPr>
              <a:t>)</a:t>
            </a:r>
          </a:p>
          <a:p>
            <a:pPr lvl="1">
              <a:lnSpc>
                <a:spcPct val="90000"/>
              </a:lnSpc>
            </a:pPr>
            <a:r>
              <a:rPr lang="en-AU" sz="2400" dirty="0"/>
              <a:t>Succeeds if location not changed since the </a:t>
            </a:r>
            <a:r>
              <a:rPr lang="en-AU" sz="2400" dirty="0" err="1" smtClean="0">
                <a:latin typeface="Courier New"/>
                <a:cs typeface="Courier New"/>
              </a:rPr>
              <a:t>ll</a:t>
            </a:r>
            <a:endParaRPr lang="en-AU" sz="2400" dirty="0" smtClean="0">
              <a:latin typeface="Courier New"/>
              <a:cs typeface="Courier New"/>
            </a:endParaRPr>
          </a:p>
          <a:p>
            <a:pPr lvl="2">
              <a:lnSpc>
                <a:spcPct val="90000"/>
              </a:lnSpc>
            </a:pPr>
            <a:r>
              <a:rPr lang="en-AU" sz="2000" dirty="0"/>
              <a:t>Returns 1 in </a:t>
            </a:r>
            <a:r>
              <a:rPr lang="en-AU" sz="2000" dirty="0" err="1" smtClean="0"/>
              <a:t>rt</a:t>
            </a:r>
            <a:r>
              <a:rPr lang="en-AU" sz="2000" dirty="0" smtClean="0"/>
              <a:t> (clobbers register value being stored)</a:t>
            </a:r>
          </a:p>
          <a:p>
            <a:pPr lvl="1">
              <a:lnSpc>
                <a:spcPct val="90000"/>
              </a:lnSpc>
            </a:pPr>
            <a:r>
              <a:rPr lang="en-AU" sz="2400" dirty="0" smtClean="0"/>
              <a:t>Fails </a:t>
            </a:r>
            <a:r>
              <a:rPr lang="en-AU" sz="2400" dirty="0"/>
              <a:t>if location</a:t>
            </a:r>
            <a:r>
              <a:rPr lang="en-AU" sz="2400" dirty="0" smtClean="0"/>
              <a:t> has changed</a:t>
            </a:r>
            <a:endParaRPr lang="en-AU" sz="2400" dirty="0"/>
          </a:p>
          <a:p>
            <a:pPr lvl="2">
              <a:lnSpc>
                <a:spcPct val="90000"/>
              </a:lnSpc>
            </a:pPr>
            <a:r>
              <a:rPr lang="en-AU" sz="2000" dirty="0"/>
              <a:t>Returns 0 in </a:t>
            </a:r>
            <a:r>
              <a:rPr lang="en-AU" sz="2000" dirty="0" err="1" smtClean="0"/>
              <a:t>rt</a:t>
            </a:r>
            <a:r>
              <a:rPr lang="en-AU" sz="2000" dirty="0" smtClean="0"/>
              <a:t> (clobbers register value being stored)</a:t>
            </a:r>
          </a:p>
          <a:p>
            <a:pPr>
              <a:lnSpc>
                <a:spcPct val="90000"/>
              </a:lnSpc>
            </a:pPr>
            <a:r>
              <a:rPr lang="en-AU" sz="2800" dirty="0"/>
              <a:t>Example: atomic swap (to test/set lock variable</a:t>
            </a:r>
            <a:r>
              <a:rPr lang="en-AU" sz="2800" dirty="0" smtClean="0"/>
              <a:t>)</a:t>
            </a:r>
          </a:p>
          <a:p>
            <a:pPr>
              <a:lnSpc>
                <a:spcPct val="90000"/>
              </a:lnSpc>
              <a:buNone/>
            </a:pPr>
            <a:r>
              <a:rPr lang="en-AU" sz="2800" dirty="0" smtClean="0"/>
              <a:t>	Exchange contents of </a:t>
            </a:r>
            <a:r>
              <a:rPr lang="en-AU" sz="2800" dirty="0" err="1" smtClean="0"/>
              <a:t>reg</a:t>
            </a:r>
            <a:r>
              <a:rPr lang="en-AU" sz="2800" dirty="0" smtClean="0"/>
              <a:t> and </a:t>
            </a:r>
            <a:r>
              <a:rPr lang="en-AU" sz="2800" dirty="0" err="1" smtClean="0"/>
              <a:t>mem</a:t>
            </a:r>
            <a:r>
              <a:rPr lang="en-AU" sz="2800" dirty="0" smtClean="0"/>
              <a:t>: $s4 </a:t>
            </a:r>
            <a:r>
              <a:rPr lang="en-US" sz="2800" dirty="0" err="1" smtClean="0">
                <a:sym typeface="Wingdings"/>
              </a:rPr>
              <a:t></a:t>
            </a:r>
            <a:r>
              <a:rPr lang="en-US" sz="2800" dirty="0" smtClean="0">
                <a:sym typeface="Wingdings"/>
              </a:rPr>
              <a:t> </a:t>
            </a:r>
            <a:r>
              <a:rPr lang="en-AU" sz="2800" dirty="0" smtClean="0"/>
              <a:t>($s1)</a:t>
            </a:r>
          </a:p>
          <a:p>
            <a:pPr lvl="1">
              <a:lnSpc>
                <a:spcPct val="90000"/>
              </a:lnSpc>
              <a:buFont typeface="Wingdings" charset="2"/>
              <a:buNone/>
            </a:pPr>
            <a:r>
              <a:rPr lang="en-AU" sz="2200" dirty="0">
                <a:latin typeface="Courier New"/>
                <a:cs typeface="Courier New"/>
              </a:rPr>
              <a:t>try: add $t0,$zero,$s4 ;copy exchange value</a:t>
            </a:r>
          </a:p>
          <a:p>
            <a:pPr lvl="1">
              <a:lnSpc>
                <a:spcPct val="90000"/>
              </a:lnSpc>
              <a:buFont typeface="Wingdings" charset="2"/>
              <a:buNone/>
            </a:pPr>
            <a:r>
              <a:rPr lang="en-AU" sz="2200" dirty="0">
                <a:latin typeface="Courier New"/>
                <a:cs typeface="Courier New"/>
              </a:rPr>
              <a:t>     ll  $t1,0($s1)    ;load </a:t>
            </a:r>
            <a:r>
              <a:rPr lang="en-AU" sz="2200" dirty="0" smtClean="0">
                <a:latin typeface="Courier New"/>
                <a:cs typeface="Courier New"/>
              </a:rPr>
              <a:t>linked</a:t>
            </a:r>
            <a:endParaRPr lang="en-AU" sz="2200" dirty="0">
              <a:latin typeface="Courier New"/>
              <a:cs typeface="Courier New"/>
            </a:endParaRPr>
          </a:p>
          <a:p>
            <a:pPr lvl="1">
              <a:lnSpc>
                <a:spcPct val="90000"/>
              </a:lnSpc>
              <a:buFont typeface="Wingdings" charset="2"/>
              <a:buNone/>
            </a:pPr>
            <a:r>
              <a:rPr lang="en-AU" sz="2200" dirty="0">
                <a:latin typeface="Courier New"/>
                <a:cs typeface="Courier New"/>
              </a:rPr>
              <a:t>     sc  $t0,0($s1)    ;store conditional</a:t>
            </a:r>
          </a:p>
          <a:p>
            <a:pPr lvl="1">
              <a:lnSpc>
                <a:spcPct val="90000"/>
              </a:lnSpc>
              <a:buFont typeface="Wingdings" charset="2"/>
              <a:buNone/>
            </a:pPr>
            <a:r>
              <a:rPr lang="en-AU" sz="2200" dirty="0">
                <a:latin typeface="Courier New"/>
                <a:cs typeface="Courier New"/>
              </a:rPr>
              <a:t>     beq $t0,$zero,try ;branch store fails</a:t>
            </a:r>
          </a:p>
          <a:p>
            <a:pPr lvl="1">
              <a:lnSpc>
                <a:spcPct val="90000"/>
              </a:lnSpc>
              <a:buFont typeface="Wingdings" charset="2"/>
              <a:buNone/>
            </a:pPr>
            <a:r>
              <a:rPr lang="en-AU" sz="2200" dirty="0">
                <a:latin typeface="Courier New"/>
                <a:cs typeface="Courier New"/>
              </a:rPr>
              <a:t>     add $s4,$zero,$t1 ;put load value in $s4</a:t>
            </a:r>
          </a:p>
        </p:txBody>
      </p:sp>
      <p:sp>
        <p:nvSpPr>
          <p:cNvPr id="6" name="Slide Number Placeholder 5"/>
          <p:cNvSpPr>
            <a:spLocks noGrp="1"/>
          </p:cNvSpPr>
          <p:nvPr>
            <p:ph type="sldNum" sz="quarter" idx="12"/>
          </p:nvPr>
        </p:nvSpPr>
        <p:spPr/>
        <p:txBody>
          <a:bodyPr/>
          <a:lstStyle/>
          <a:p>
            <a:fld id="{3CC63E4C-4642-794D-A2FD-70F6B81535F5}" type="slidenum">
              <a:rPr lang="en-US" smtClean="0"/>
              <a:pPr/>
              <a:t>29</a:t>
            </a:fld>
            <a:endParaRPr lang="en-US" dirty="0"/>
          </a:p>
        </p:txBody>
      </p:sp>
    </p:spTree>
    <p:extLst>
      <p:ext uri="{BB962C8B-B14F-4D97-AF65-F5344CB8AC3E}">
        <p14:creationId xmlns:p14="http://schemas.microsoft.com/office/powerpoint/2010/main" val="7795551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56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5056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5056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5056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5056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5056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5056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5056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5056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50563">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50563">
                                            <p:txEl>
                                              <p:pRg st="11" end="1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5056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6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2898" name="Rectangle 2"/>
          <p:cNvSpPr>
            <a:spLocks noGrp="1" noChangeArrowheads="1"/>
          </p:cNvSpPr>
          <p:nvPr>
            <p:ph type="title"/>
          </p:nvPr>
        </p:nvSpPr>
        <p:spPr/>
        <p:txBody>
          <a:bodyPr>
            <a:normAutofit fontScale="90000"/>
          </a:bodyPr>
          <a:lstStyle/>
          <a:p>
            <a:r>
              <a:rPr lang="en-US" dirty="0" smtClean="0"/>
              <a:t>Review: Parallel Processing:</a:t>
            </a:r>
            <a:br>
              <a:rPr lang="en-US" dirty="0" smtClean="0"/>
            </a:br>
            <a:r>
              <a:rPr lang="en-US" dirty="0" smtClean="0"/>
              <a:t>Multiprocessor Systems (MIMD)</a:t>
            </a:r>
            <a:endParaRPr lang="en-US" dirty="0"/>
          </a:p>
        </p:txBody>
      </p:sp>
      <p:sp>
        <p:nvSpPr>
          <p:cNvPr id="1872914" name="Rectangle 18"/>
          <p:cNvSpPr>
            <a:spLocks noChangeArrowheads="1"/>
          </p:cNvSpPr>
          <p:nvPr/>
        </p:nvSpPr>
        <p:spPr bwMode="auto">
          <a:xfrm>
            <a:off x="131763" y="2943225"/>
            <a:ext cx="180975" cy="363538"/>
          </a:xfrm>
          <a:prstGeom prst="rect">
            <a:avLst/>
          </a:prstGeom>
          <a:noFill/>
          <a:ln w="12700">
            <a:noFill/>
            <a:miter lim="800000"/>
            <a:headEnd/>
            <a:tailEnd/>
          </a:ln>
          <a:effectLst/>
        </p:spPr>
        <p:txBody>
          <a:bodyPr wrap="none" lIns="90488" tIns="44450" rIns="90488" bIns="44450">
            <a:spAutoFit/>
          </a:bodyPr>
          <a:lstStyle/>
          <a:p>
            <a:endParaRPr lang="en-US" dirty="0">
              <a:solidFill>
                <a:schemeClr val="tx1"/>
              </a:solidFill>
            </a:endParaRPr>
          </a:p>
        </p:txBody>
      </p:sp>
      <p:grpSp>
        <p:nvGrpSpPr>
          <p:cNvPr id="2" name="Group 63"/>
          <p:cNvGrpSpPr/>
          <p:nvPr/>
        </p:nvGrpSpPr>
        <p:grpSpPr>
          <a:xfrm>
            <a:off x="1862665" y="2209799"/>
            <a:ext cx="5334000" cy="2514600"/>
            <a:chOff x="1524000" y="1066800"/>
            <a:chExt cx="5638800" cy="3048000"/>
          </a:xfrm>
        </p:grpSpPr>
        <p:sp>
          <p:nvSpPr>
            <p:cNvPr id="39" name="Rectangle 5"/>
            <p:cNvSpPr>
              <a:spLocks noChangeArrowheads="1"/>
            </p:cNvSpPr>
            <p:nvPr/>
          </p:nvSpPr>
          <p:spPr bwMode="auto">
            <a:xfrm>
              <a:off x="15240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40" name="Text Box 6"/>
            <p:cNvSpPr txBox="1">
              <a:spLocks noChangeArrowheads="1"/>
            </p:cNvSpPr>
            <p:nvPr/>
          </p:nvSpPr>
          <p:spPr bwMode="auto">
            <a:xfrm>
              <a:off x="1584325" y="1203325"/>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41" name="Rectangle 7"/>
            <p:cNvSpPr>
              <a:spLocks noChangeArrowheads="1"/>
            </p:cNvSpPr>
            <p:nvPr/>
          </p:nvSpPr>
          <p:spPr bwMode="auto">
            <a:xfrm>
              <a:off x="32004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42" name="Rectangle 8"/>
            <p:cNvSpPr>
              <a:spLocks noChangeArrowheads="1"/>
            </p:cNvSpPr>
            <p:nvPr/>
          </p:nvSpPr>
          <p:spPr bwMode="auto">
            <a:xfrm>
              <a:off x="58674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43" name="Text Box 9"/>
            <p:cNvSpPr txBox="1">
              <a:spLocks noChangeArrowheads="1"/>
            </p:cNvSpPr>
            <p:nvPr/>
          </p:nvSpPr>
          <p:spPr bwMode="auto">
            <a:xfrm>
              <a:off x="3276600" y="1219200"/>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44" name="Text Box 10"/>
            <p:cNvSpPr txBox="1">
              <a:spLocks noChangeArrowheads="1"/>
            </p:cNvSpPr>
            <p:nvPr/>
          </p:nvSpPr>
          <p:spPr bwMode="auto">
            <a:xfrm>
              <a:off x="5943600" y="1219200"/>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45" name="Rectangle 11"/>
            <p:cNvSpPr>
              <a:spLocks noChangeArrowheads="1"/>
            </p:cNvSpPr>
            <p:nvPr/>
          </p:nvSpPr>
          <p:spPr bwMode="auto">
            <a:xfrm>
              <a:off x="15240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46" name="Rectangle 12"/>
            <p:cNvSpPr>
              <a:spLocks noChangeArrowheads="1"/>
            </p:cNvSpPr>
            <p:nvPr/>
          </p:nvSpPr>
          <p:spPr bwMode="auto">
            <a:xfrm>
              <a:off x="32004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47" name="Rectangle 13"/>
            <p:cNvSpPr>
              <a:spLocks noChangeArrowheads="1"/>
            </p:cNvSpPr>
            <p:nvPr/>
          </p:nvSpPr>
          <p:spPr bwMode="auto">
            <a:xfrm>
              <a:off x="58674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48" name="Text Box 14"/>
            <p:cNvSpPr txBox="1">
              <a:spLocks noChangeArrowheads="1"/>
            </p:cNvSpPr>
            <p:nvPr/>
          </p:nvSpPr>
          <p:spPr bwMode="auto">
            <a:xfrm>
              <a:off x="17526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49" name="Text Box 15"/>
            <p:cNvSpPr txBox="1">
              <a:spLocks noChangeArrowheads="1"/>
            </p:cNvSpPr>
            <p:nvPr/>
          </p:nvSpPr>
          <p:spPr bwMode="auto">
            <a:xfrm>
              <a:off x="34290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50" name="Text Box 16"/>
            <p:cNvSpPr txBox="1">
              <a:spLocks noChangeArrowheads="1"/>
            </p:cNvSpPr>
            <p:nvPr/>
          </p:nvSpPr>
          <p:spPr bwMode="auto">
            <a:xfrm>
              <a:off x="61722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51" name="Rectangle 17"/>
            <p:cNvSpPr>
              <a:spLocks noChangeArrowheads="1"/>
            </p:cNvSpPr>
            <p:nvPr/>
          </p:nvSpPr>
          <p:spPr bwMode="auto">
            <a:xfrm>
              <a:off x="1524000" y="2895600"/>
              <a:ext cx="5638800" cy="304800"/>
            </a:xfrm>
            <a:prstGeom prst="rect">
              <a:avLst/>
            </a:prstGeom>
            <a:noFill/>
            <a:ln w="12700">
              <a:solidFill>
                <a:schemeClr val="accent2"/>
              </a:solidFill>
              <a:miter lim="800000"/>
              <a:headEnd/>
              <a:tailEnd/>
            </a:ln>
            <a:effectLst/>
          </p:spPr>
          <p:txBody>
            <a:bodyPr wrap="none" anchor="ctr"/>
            <a:lstStyle/>
            <a:p>
              <a:pPr algn="ctr"/>
              <a:r>
                <a:rPr lang="en-US" sz="1600" b="1" dirty="0" smtClean="0">
                  <a:solidFill>
                    <a:schemeClr val="tx1"/>
                  </a:solidFill>
                </a:rPr>
                <a:t>Interconnection Network</a:t>
              </a:r>
              <a:endParaRPr lang="en-US" sz="1600" b="1" dirty="0">
                <a:solidFill>
                  <a:schemeClr val="tx1"/>
                </a:solidFill>
              </a:endParaRPr>
            </a:p>
          </p:txBody>
        </p:sp>
        <p:sp>
          <p:nvSpPr>
            <p:cNvPr id="52" name="Rectangle 18"/>
            <p:cNvSpPr>
              <a:spLocks noChangeArrowheads="1"/>
            </p:cNvSpPr>
            <p:nvPr/>
          </p:nvSpPr>
          <p:spPr bwMode="auto">
            <a:xfrm>
              <a:off x="2590800" y="3581400"/>
              <a:ext cx="19050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53" name="Text Box 19"/>
            <p:cNvSpPr txBox="1">
              <a:spLocks noChangeArrowheads="1"/>
            </p:cNvSpPr>
            <p:nvPr/>
          </p:nvSpPr>
          <p:spPr bwMode="auto">
            <a:xfrm>
              <a:off x="3048000" y="3657600"/>
              <a:ext cx="963613" cy="336550"/>
            </a:xfrm>
            <a:prstGeom prst="rect">
              <a:avLst/>
            </a:prstGeom>
            <a:noFill/>
            <a:ln w="12700">
              <a:noFill/>
              <a:miter lim="800000"/>
              <a:headEnd/>
              <a:tailEnd/>
            </a:ln>
            <a:effectLst/>
          </p:spPr>
          <p:txBody>
            <a:bodyPr wrap="none">
              <a:spAutoFit/>
            </a:bodyPr>
            <a:lstStyle/>
            <a:p>
              <a:r>
                <a:rPr lang="en-US" sz="1600" b="1" dirty="0">
                  <a:solidFill>
                    <a:schemeClr val="tx1"/>
                  </a:solidFill>
                </a:rPr>
                <a:t>Memory</a:t>
              </a:r>
            </a:p>
          </p:txBody>
        </p:sp>
        <p:sp>
          <p:nvSpPr>
            <p:cNvPr id="54" name="Rectangle 20"/>
            <p:cNvSpPr>
              <a:spLocks noChangeArrowheads="1"/>
            </p:cNvSpPr>
            <p:nvPr/>
          </p:nvSpPr>
          <p:spPr bwMode="auto">
            <a:xfrm>
              <a:off x="5105400" y="3581400"/>
              <a:ext cx="13716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55" name="Text Box 21"/>
            <p:cNvSpPr txBox="1">
              <a:spLocks noChangeArrowheads="1"/>
            </p:cNvSpPr>
            <p:nvPr/>
          </p:nvSpPr>
          <p:spPr bwMode="auto">
            <a:xfrm>
              <a:off x="5562600" y="3733800"/>
              <a:ext cx="457200" cy="336550"/>
            </a:xfrm>
            <a:prstGeom prst="rect">
              <a:avLst/>
            </a:prstGeom>
            <a:noFill/>
            <a:ln w="12700">
              <a:noFill/>
              <a:miter lim="800000"/>
              <a:headEnd/>
              <a:tailEnd/>
            </a:ln>
            <a:effectLst/>
          </p:spPr>
          <p:txBody>
            <a:bodyPr wrap="none">
              <a:spAutoFit/>
            </a:bodyPr>
            <a:lstStyle/>
            <a:p>
              <a:r>
                <a:rPr lang="en-US" sz="1600" b="1" dirty="0">
                  <a:solidFill>
                    <a:schemeClr val="tx1"/>
                  </a:solidFill>
                </a:rPr>
                <a:t>I/O</a:t>
              </a:r>
            </a:p>
          </p:txBody>
        </p:sp>
        <p:sp>
          <p:nvSpPr>
            <p:cNvPr id="56" name="Line 22"/>
            <p:cNvSpPr>
              <a:spLocks noChangeShapeType="1"/>
            </p:cNvSpPr>
            <p:nvPr/>
          </p:nvSpPr>
          <p:spPr bwMode="auto">
            <a:xfrm>
              <a:off x="21336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57" name="Line 23"/>
            <p:cNvSpPr>
              <a:spLocks noChangeShapeType="1"/>
            </p:cNvSpPr>
            <p:nvPr/>
          </p:nvSpPr>
          <p:spPr bwMode="auto">
            <a:xfrm>
              <a:off x="38100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58" name="Line 24"/>
            <p:cNvSpPr>
              <a:spLocks noChangeShapeType="1"/>
            </p:cNvSpPr>
            <p:nvPr/>
          </p:nvSpPr>
          <p:spPr bwMode="auto">
            <a:xfrm>
              <a:off x="64770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59" name="Line 25"/>
            <p:cNvSpPr>
              <a:spLocks noChangeShapeType="1"/>
            </p:cNvSpPr>
            <p:nvPr/>
          </p:nvSpPr>
          <p:spPr bwMode="auto">
            <a:xfrm>
              <a:off x="64770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60" name="Line 26"/>
            <p:cNvSpPr>
              <a:spLocks noChangeShapeType="1"/>
            </p:cNvSpPr>
            <p:nvPr/>
          </p:nvSpPr>
          <p:spPr bwMode="auto">
            <a:xfrm>
              <a:off x="38100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61" name="Line 27"/>
            <p:cNvSpPr>
              <a:spLocks noChangeShapeType="1"/>
            </p:cNvSpPr>
            <p:nvPr/>
          </p:nvSpPr>
          <p:spPr bwMode="auto">
            <a:xfrm>
              <a:off x="21336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62" name="Line 28"/>
            <p:cNvSpPr>
              <a:spLocks noChangeShapeType="1"/>
            </p:cNvSpPr>
            <p:nvPr/>
          </p:nvSpPr>
          <p:spPr bwMode="auto">
            <a:xfrm>
              <a:off x="3505200" y="32004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63" name="Line 29"/>
            <p:cNvSpPr>
              <a:spLocks noChangeShapeType="1"/>
            </p:cNvSpPr>
            <p:nvPr/>
          </p:nvSpPr>
          <p:spPr bwMode="auto">
            <a:xfrm>
              <a:off x="5791200" y="32004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grpSp>
      <p:sp>
        <p:nvSpPr>
          <p:cNvPr id="33" name="Date Placeholder 32"/>
          <p:cNvSpPr>
            <a:spLocks noGrp="1"/>
          </p:cNvSpPr>
          <p:nvPr>
            <p:ph type="dt" sz="half" idx="10"/>
          </p:nvPr>
        </p:nvSpPr>
        <p:spPr/>
        <p:txBody>
          <a:bodyPr/>
          <a:lstStyle/>
          <a:p>
            <a:fld id="{7DB491DE-9A64-2648-8B4D-9F29AE57DAC1}" type="datetime1">
              <a:rPr lang="en-US" smtClean="0"/>
              <a:t>11/7/11</a:t>
            </a:fld>
            <a:endParaRPr lang="en-US" dirty="0"/>
          </a:p>
        </p:txBody>
      </p:sp>
      <p:sp>
        <p:nvSpPr>
          <p:cNvPr id="34" name="Slide Number Placeholder 33"/>
          <p:cNvSpPr>
            <a:spLocks noGrp="1"/>
          </p:cNvSpPr>
          <p:nvPr>
            <p:ph type="sldNum" sz="quarter" idx="12"/>
          </p:nvPr>
        </p:nvSpPr>
        <p:spPr/>
        <p:txBody>
          <a:bodyPr/>
          <a:lstStyle/>
          <a:p>
            <a:fld id="{3CC63E4C-4642-794D-A2FD-70F6B81535F5}" type="slidenum">
              <a:rPr lang="en-US" smtClean="0"/>
              <a:pPr/>
              <a:t>3</a:t>
            </a:fld>
            <a:endParaRPr lang="en-US" dirty="0"/>
          </a:p>
        </p:txBody>
      </p:sp>
      <p:sp>
        <p:nvSpPr>
          <p:cNvPr id="35" name="Footer Placeholder 34"/>
          <p:cNvSpPr>
            <a:spLocks noGrp="1"/>
          </p:cNvSpPr>
          <p:nvPr>
            <p:ph type="ftr" sz="quarter" idx="11"/>
          </p:nvPr>
        </p:nvSpPr>
        <p:spPr/>
        <p:txBody>
          <a:bodyPr/>
          <a:lstStyle/>
          <a:p>
            <a:r>
              <a:rPr lang="da-DK" dirty="0" smtClean="0"/>
              <a:t>Fall 2011</a:t>
            </a:r>
            <a:r>
              <a:rPr lang="en-US" dirty="0" smtClean="0"/>
              <a:t> -- Lecture #21</a:t>
            </a:r>
            <a:endParaRPr lang="en-US" dirty="0"/>
          </a:p>
        </p:txBody>
      </p:sp>
      <p:sp>
        <p:nvSpPr>
          <p:cNvPr id="1872937" name="Rectangle 41"/>
          <p:cNvSpPr>
            <a:spLocks noGrp="1" noChangeArrowheads="1"/>
          </p:cNvSpPr>
          <p:nvPr>
            <p:ph type="body" idx="1"/>
          </p:nvPr>
        </p:nvSpPr>
        <p:spPr>
          <a:xfrm>
            <a:off x="457200" y="1600200"/>
            <a:ext cx="8686800" cy="4914900"/>
          </a:xfrm>
        </p:spPr>
        <p:txBody>
          <a:bodyPr>
            <a:normAutofit/>
          </a:bodyPr>
          <a:lstStyle/>
          <a:p>
            <a:pPr>
              <a:buClr>
                <a:schemeClr val="tx1"/>
              </a:buClr>
            </a:pPr>
            <a:r>
              <a:rPr lang="en-US" sz="2800" dirty="0" smtClean="0"/>
              <a:t>MP - A computer system with at least 2 processors:</a:t>
            </a:r>
          </a:p>
          <a:p>
            <a:pPr>
              <a:buClr>
                <a:schemeClr val="tx1"/>
              </a:buClr>
            </a:pPr>
            <a:endParaRPr lang="en-US" sz="2800" dirty="0"/>
          </a:p>
          <a:p>
            <a:pPr>
              <a:buClr>
                <a:schemeClr val="tx1"/>
              </a:buClr>
            </a:pPr>
            <a:endParaRPr lang="en-US" sz="2800" dirty="0" smtClean="0"/>
          </a:p>
          <a:p>
            <a:pPr>
              <a:buClr>
                <a:schemeClr val="tx1"/>
              </a:buClr>
            </a:pPr>
            <a:endParaRPr lang="en-US" sz="2800" dirty="0"/>
          </a:p>
          <a:p>
            <a:pPr>
              <a:buClr>
                <a:schemeClr val="tx1"/>
              </a:buClr>
            </a:pPr>
            <a:endParaRPr lang="en-US" sz="2800" dirty="0" smtClean="0"/>
          </a:p>
          <a:p>
            <a:pPr>
              <a:buClr>
                <a:schemeClr val="tx1"/>
              </a:buClr>
            </a:pPr>
            <a:endParaRPr lang="en-US" sz="2800" dirty="0" smtClean="0"/>
          </a:p>
          <a:p>
            <a:r>
              <a:rPr lang="en-US" sz="2800" dirty="0"/>
              <a:t>Q1 – How do they share data</a:t>
            </a:r>
            <a:r>
              <a:rPr lang="en-US" sz="2800" dirty="0" smtClean="0"/>
              <a:t>?</a:t>
            </a:r>
            <a:endParaRPr lang="en-US" sz="2800" dirty="0"/>
          </a:p>
          <a:p>
            <a:r>
              <a:rPr lang="en-US" sz="2800" dirty="0"/>
              <a:t>Q2 – How do they coordinate</a:t>
            </a:r>
            <a:r>
              <a:rPr lang="en-US" sz="2800" dirty="0" smtClean="0"/>
              <a:t>?</a:t>
            </a:r>
            <a:endParaRPr lang="en-US" sz="2800" dirty="0"/>
          </a:p>
          <a:p>
            <a:r>
              <a:rPr lang="en-US" sz="2800" dirty="0"/>
              <a:t>Q3 – How many processors can be supported?</a:t>
            </a:r>
          </a:p>
          <a:p>
            <a:pPr>
              <a:buClr>
                <a:schemeClr val="tx1"/>
              </a:buClr>
            </a:pP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87293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72937">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72937">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7293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2937" grpId="0" build="p" bldLvl="2"/>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822912" cy="1143000"/>
          </a:xfrm>
        </p:spPr>
        <p:txBody>
          <a:bodyPr/>
          <a:lstStyle/>
          <a:p>
            <a:r>
              <a:rPr lang="en-US" dirty="0" smtClean="0"/>
              <a:t>Test-and-Set</a:t>
            </a:r>
            <a:endParaRPr lang="en-US" dirty="0"/>
          </a:p>
        </p:txBody>
      </p:sp>
      <p:sp>
        <p:nvSpPr>
          <p:cNvPr id="3" name="Content Placeholder 2"/>
          <p:cNvSpPr>
            <a:spLocks noGrp="1"/>
          </p:cNvSpPr>
          <p:nvPr>
            <p:ph sz="half" idx="1"/>
          </p:nvPr>
        </p:nvSpPr>
        <p:spPr>
          <a:xfrm>
            <a:off x="457200" y="1600200"/>
            <a:ext cx="5579362" cy="4525963"/>
          </a:xfrm>
        </p:spPr>
        <p:txBody>
          <a:bodyPr>
            <a:noAutofit/>
          </a:bodyPr>
          <a:lstStyle/>
          <a:p>
            <a:pPr>
              <a:lnSpc>
                <a:spcPct val="95000"/>
              </a:lnSpc>
            </a:pPr>
            <a:r>
              <a:rPr lang="en-US" dirty="0" smtClean="0"/>
              <a:t>In a single atomic operation:</a:t>
            </a:r>
          </a:p>
          <a:p>
            <a:pPr lvl="1">
              <a:lnSpc>
                <a:spcPct val="95000"/>
              </a:lnSpc>
              <a:buClr>
                <a:schemeClr val="tx1"/>
              </a:buClr>
            </a:pPr>
            <a:r>
              <a:rPr lang="en-US" i="1" dirty="0" smtClean="0">
                <a:solidFill>
                  <a:srgbClr val="FF0000"/>
                </a:solidFill>
              </a:rPr>
              <a:t>Test </a:t>
            </a:r>
            <a:r>
              <a:rPr lang="en-US" dirty="0" smtClean="0"/>
              <a:t>to see if a memory location is set (contains a 1)</a:t>
            </a:r>
          </a:p>
          <a:p>
            <a:pPr lvl="1">
              <a:lnSpc>
                <a:spcPct val="95000"/>
              </a:lnSpc>
              <a:buClr>
                <a:schemeClr val="tx1"/>
              </a:buClr>
            </a:pPr>
            <a:r>
              <a:rPr lang="en-US" i="1" dirty="0" smtClean="0">
                <a:solidFill>
                  <a:srgbClr val="FF0000"/>
                </a:solidFill>
              </a:rPr>
              <a:t>Set </a:t>
            </a:r>
            <a:r>
              <a:rPr lang="en-US" dirty="0" smtClean="0"/>
              <a:t>it (to 1) If it isn’t (it contained a zero when tested)</a:t>
            </a:r>
          </a:p>
          <a:p>
            <a:pPr lvl="1">
              <a:lnSpc>
                <a:spcPct val="95000"/>
              </a:lnSpc>
            </a:pPr>
            <a:r>
              <a:rPr lang="en-US" dirty="0" smtClean="0"/>
              <a:t>Otherwise indicate that the Set failed, so the program can try again</a:t>
            </a:r>
          </a:p>
          <a:p>
            <a:pPr lvl="1">
              <a:lnSpc>
                <a:spcPct val="95000"/>
              </a:lnSpc>
            </a:pPr>
            <a:r>
              <a:rPr lang="en-US" dirty="0" smtClean="0"/>
              <a:t>No other instruction can modify the memory location, including another Test-and-Set instruction</a:t>
            </a:r>
          </a:p>
          <a:p>
            <a:pPr>
              <a:lnSpc>
                <a:spcPct val="95000"/>
              </a:lnSpc>
            </a:pPr>
            <a:r>
              <a:rPr lang="en-US" dirty="0" smtClean="0"/>
              <a:t>Useful for implementing lock operations</a:t>
            </a:r>
            <a:endParaRPr lang="en-US" dirty="0"/>
          </a:p>
        </p:txBody>
      </p:sp>
      <p:sp>
        <p:nvSpPr>
          <p:cNvPr id="4" name="Date Placeholder 3"/>
          <p:cNvSpPr>
            <a:spLocks noGrp="1"/>
          </p:cNvSpPr>
          <p:nvPr>
            <p:ph type="dt" sz="half" idx="10"/>
          </p:nvPr>
        </p:nvSpPr>
        <p:spPr/>
        <p:txBody>
          <a:bodyPr/>
          <a:lstStyle/>
          <a:p>
            <a:fld id="{BD645878-1852-484B-8E46-E96598F4D495}" type="datetime1">
              <a:rPr lang="en-US" smtClean="0"/>
              <a:pPr/>
              <a:t>11/7/11</a:t>
            </a:fld>
            <a:endParaRPr lang="en-US" dirty="0"/>
          </a:p>
        </p:txBody>
      </p:sp>
      <p:sp>
        <p:nvSpPr>
          <p:cNvPr id="5" name="Footer Placeholder 4"/>
          <p:cNvSpPr>
            <a:spLocks noGrp="1"/>
          </p:cNvSpPr>
          <p:nvPr>
            <p:ph type="ftr" sz="quarter" idx="11"/>
          </p:nvPr>
        </p:nvSpPr>
        <p:spPr/>
        <p:txBody>
          <a:bodyPr/>
          <a:lstStyle/>
          <a:p>
            <a:r>
              <a:rPr lang="da-DK" dirty="0" smtClean="0"/>
              <a:t>Fall 2011</a:t>
            </a:r>
            <a:r>
              <a:rPr lang="en-US" dirty="0" smtClean="0"/>
              <a:t> -- Lecture #21</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30</a:t>
            </a:fld>
            <a:endParaRPr lang="en-US" dirty="0"/>
          </a:p>
        </p:txBody>
      </p:sp>
      <p:pic>
        <p:nvPicPr>
          <p:cNvPr id="9" name="Picture 8"/>
          <p:cNvPicPr>
            <a:picLocks noChangeAspect="1"/>
          </p:cNvPicPr>
          <p:nvPr/>
        </p:nvPicPr>
        <p:blipFill>
          <a:blip r:embed="rId2"/>
          <a:stretch>
            <a:fillRect/>
          </a:stretch>
        </p:blipFill>
        <p:spPr>
          <a:xfrm>
            <a:off x="6477000" y="-63500"/>
            <a:ext cx="2667000" cy="6921500"/>
          </a:xfrm>
          <a:prstGeom prst="rect">
            <a:avLst/>
          </a:prstGeom>
        </p:spPr>
      </p:pic>
    </p:spTree>
    <p:extLst>
      <p:ext uri="{BB962C8B-B14F-4D97-AF65-F5344CB8AC3E}">
        <p14:creationId xmlns:p14="http://schemas.microsoft.com/office/powerpoint/2010/main" val="273146709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Screen shot 2011-03-06 at 6.40.20 PM.png"/>
          <p:cNvPicPr>
            <a:picLocks noChangeAspect="1"/>
          </p:cNvPicPr>
          <p:nvPr/>
        </p:nvPicPr>
        <p:blipFill>
          <a:blip r:embed="rId3"/>
          <a:stretch>
            <a:fillRect/>
          </a:stretch>
        </p:blipFill>
        <p:spPr>
          <a:xfrm>
            <a:off x="6593248" y="84421"/>
            <a:ext cx="2550752" cy="6384610"/>
          </a:xfrm>
          <a:prstGeom prst="rect">
            <a:avLst/>
          </a:prstGeom>
        </p:spPr>
      </p:pic>
      <p:sp>
        <p:nvSpPr>
          <p:cNvPr id="5" name="Date Placeholder 4"/>
          <p:cNvSpPr>
            <a:spLocks noGrp="1"/>
          </p:cNvSpPr>
          <p:nvPr>
            <p:ph type="dt" sz="half" idx="10"/>
          </p:nvPr>
        </p:nvSpPr>
        <p:spPr/>
        <p:txBody>
          <a:bodyPr/>
          <a:lstStyle/>
          <a:p>
            <a:fld id="{B83153FA-6BF3-D744-A33F-60C5629D4C22}" type="datetime1">
              <a:rPr lang="en-US" smtClean="0"/>
              <a:pPr/>
              <a:t>11/7/11</a:t>
            </a:fld>
            <a:endParaRPr lang="en-US" dirty="0"/>
          </a:p>
        </p:txBody>
      </p:sp>
      <p:sp>
        <p:nvSpPr>
          <p:cNvPr id="4" name="Footer Placeholder 3"/>
          <p:cNvSpPr>
            <a:spLocks noGrp="1"/>
          </p:cNvSpPr>
          <p:nvPr>
            <p:ph type="ftr" sz="quarter" idx="10"/>
          </p:nvPr>
        </p:nvSpPr>
        <p:spPr>
          <a:xfrm>
            <a:off x="3623272" y="6356350"/>
            <a:ext cx="2133600" cy="365125"/>
          </a:xfrm>
        </p:spPr>
        <p:txBody>
          <a:bodyPr/>
          <a:lstStyle/>
          <a:p>
            <a:r>
              <a:rPr lang="da-DK" dirty="0" smtClean="0"/>
              <a:t>Fall 2011</a:t>
            </a:r>
            <a:r>
              <a:rPr lang="en-US" dirty="0" smtClean="0"/>
              <a:t> -- Lecture #21</a:t>
            </a:r>
            <a:endParaRPr lang="en-AU" dirty="0"/>
          </a:p>
        </p:txBody>
      </p:sp>
      <p:sp>
        <p:nvSpPr>
          <p:cNvPr id="450562" name="Rectangle 2"/>
          <p:cNvSpPr>
            <a:spLocks noGrp="1" noChangeArrowheads="1"/>
          </p:cNvSpPr>
          <p:nvPr>
            <p:ph type="title"/>
          </p:nvPr>
        </p:nvSpPr>
        <p:spPr>
          <a:xfrm>
            <a:off x="457200" y="274638"/>
            <a:ext cx="5214037" cy="1143000"/>
          </a:xfrm>
        </p:spPr>
        <p:txBody>
          <a:bodyPr/>
          <a:lstStyle/>
          <a:p>
            <a:r>
              <a:rPr lang="en-AU" dirty="0" smtClean="0"/>
              <a:t>Test-and-Set </a:t>
            </a:r>
            <a:r>
              <a:rPr lang="en-AU" dirty="0"/>
              <a:t>in MIPS </a:t>
            </a:r>
          </a:p>
        </p:txBody>
      </p:sp>
      <p:sp>
        <p:nvSpPr>
          <p:cNvPr id="450563" name="Rectangle 3"/>
          <p:cNvSpPr>
            <a:spLocks noGrp="1" noChangeArrowheads="1"/>
          </p:cNvSpPr>
          <p:nvPr>
            <p:ph type="body" idx="1"/>
          </p:nvPr>
        </p:nvSpPr>
        <p:spPr>
          <a:xfrm>
            <a:off x="457200" y="1181100"/>
            <a:ext cx="6431788" cy="5257800"/>
          </a:xfrm>
        </p:spPr>
        <p:txBody>
          <a:bodyPr>
            <a:normAutofit/>
          </a:bodyPr>
          <a:lstStyle/>
          <a:p>
            <a:pPr>
              <a:lnSpc>
                <a:spcPct val="90000"/>
              </a:lnSpc>
            </a:pPr>
            <a:r>
              <a:rPr lang="en-AU" sz="2800" dirty="0" smtClean="0"/>
              <a:t>Single atomic operation</a:t>
            </a:r>
          </a:p>
          <a:p>
            <a:pPr>
              <a:lnSpc>
                <a:spcPct val="90000"/>
              </a:lnSpc>
            </a:pPr>
            <a:r>
              <a:rPr lang="en-AU" sz="2800" dirty="0" smtClean="0"/>
              <a:t>Example</a:t>
            </a:r>
            <a:r>
              <a:rPr lang="en-AU" sz="2800" dirty="0"/>
              <a:t>:</a:t>
            </a:r>
            <a:r>
              <a:rPr lang="en-AU" sz="2800" dirty="0" smtClean="0"/>
              <a:t> MIPS sequence for implementing a T&amp;S at ($s1)</a:t>
            </a:r>
          </a:p>
          <a:p>
            <a:pPr lvl="1">
              <a:lnSpc>
                <a:spcPct val="90000"/>
              </a:lnSpc>
              <a:buFont typeface="Wingdings" charset="2"/>
              <a:buNone/>
            </a:pPr>
            <a:r>
              <a:rPr lang="en-AU" sz="2200" dirty="0" smtClean="0">
                <a:latin typeface="Courier New"/>
                <a:cs typeface="Courier New"/>
              </a:rPr>
              <a:t>Try: </a:t>
            </a:r>
            <a:r>
              <a:rPr lang="en-AU" sz="2200" dirty="0" err="1" smtClean="0">
                <a:latin typeface="Courier New"/>
                <a:cs typeface="Courier New"/>
              </a:rPr>
              <a:t>addiu</a:t>
            </a:r>
            <a:r>
              <a:rPr lang="en-AU" sz="2200" dirty="0" smtClean="0">
                <a:latin typeface="Courier New"/>
                <a:cs typeface="Courier New"/>
              </a:rPr>
              <a:t> $t0,$zero,1</a:t>
            </a:r>
          </a:p>
          <a:p>
            <a:pPr lvl="1">
              <a:lnSpc>
                <a:spcPct val="90000"/>
              </a:lnSpc>
              <a:buFont typeface="Wingdings" charset="2"/>
              <a:buNone/>
            </a:pPr>
            <a:r>
              <a:rPr lang="en-AU" sz="2200" dirty="0" smtClean="0">
                <a:latin typeface="Courier New"/>
                <a:cs typeface="Courier New"/>
              </a:rPr>
              <a:t>     </a:t>
            </a:r>
            <a:r>
              <a:rPr lang="en-AU" sz="2200" dirty="0" err="1" smtClean="0">
                <a:latin typeface="Courier New"/>
                <a:cs typeface="Courier New"/>
              </a:rPr>
              <a:t>ll</a:t>
            </a:r>
            <a:r>
              <a:rPr lang="en-AU" sz="2200" dirty="0" smtClean="0">
                <a:latin typeface="Courier New"/>
                <a:cs typeface="Courier New"/>
              </a:rPr>
              <a:t>  $t1,0($s1)</a:t>
            </a:r>
          </a:p>
          <a:p>
            <a:pPr lvl="1">
              <a:lnSpc>
                <a:spcPct val="90000"/>
              </a:lnSpc>
              <a:buFont typeface="Wingdings" charset="2"/>
              <a:buNone/>
            </a:pPr>
            <a:r>
              <a:rPr lang="en-AU" sz="2200" dirty="0" smtClean="0">
                <a:latin typeface="Courier New"/>
                <a:cs typeface="Courier New"/>
              </a:rPr>
              <a:t>     </a:t>
            </a:r>
            <a:r>
              <a:rPr lang="en-AU" sz="2200" dirty="0" err="1" smtClean="0">
                <a:latin typeface="Courier New"/>
                <a:cs typeface="Courier New"/>
              </a:rPr>
              <a:t>bne</a:t>
            </a:r>
            <a:r>
              <a:rPr lang="en-AU" sz="2200" dirty="0" smtClean="0">
                <a:latin typeface="Courier New"/>
                <a:cs typeface="Courier New"/>
              </a:rPr>
              <a:t> $t1,$zero,Try</a:t>
            </a:r>
          </a:p>
          <a:p>
            <a:pPr lvl="1">
              <a:lnSpc>
                <a:spcPct val="90000"/>
              </a:lnSpc>
              <a:buFont typeface="Wingdings" charset="2"/>
              <a:buNone/>
            </a:pPr>
            <a:r>
              <a:rPr lang="en-AU" sz="2200" dirty="0" smtClean="0">
                <a:latin typeface="Courier New"/>
                <a:cs typeface="Courier New"/>
              </a:rPr>
              <a:t>     sc  $t0,0($s1)</a:t>
            </a:r>
          </a:p>
          <a:p>
            <a:pPr lvl="1">
              <a:lnSpc>
                <a:spcPct val="90000"/>
              </a:lnSpc>
              <a:buFont typeface="Wingdings" charset="2"/>
              <a:buNone/>
            </a:pPr>
            <a:r>
              <a:rPr lang="en-AU" sz="2200" dirty="0" smtClean="0">
                <a:latin typeface="Courier New"/>
                <a:cs typeface="Courier New"/>
              </a:rPr>
              <a:t>     </a:t>
            </a:r>
            <a:r>
              <a:rPr lang="en-AU" sz="2200" dirty="0" err="1" smtClean="0">
                <a:latin typeface="Courier New"/>
                <a:cs typeface="Courier New"/>
              </a:rPr>
              <a:t>beq</a:t>
            </a:r>
            <a:r>
              <a:rPr lang="en-AU" sz="2200" dirty="0" smtClean="0">
                <a:latin typeface="Courier New"/>
                <a:cs typeface="Courier New"/>
              </a:rPr>
              <a:t> $t0,$zero,try</a:t>
            </a:r>
          </a:p>
          <a:p>
            <a:pPr lvl="1">
              <a:lnSpc>
                <a:spcPct val="90000"/>
              </a:lnSpc>
              <a:buFont typeface="Wingdings" charset="2"/>
              <a:buNone/>
            </a:pPr>
            <a:r>
              <a:rPr lang="en-AU" sz="2200" dirty="0" smtClean="0">
                <a:latin typeface="Courier New"/>
                <a:cs typeface="Courier New"/>
              </a:rPr>
              <a:t>Locked:</a:t>
            </a:r>
          </a:p>
          <a:p>
            <a:pPr lvl="1">
              <a:lnSpc>
                <a:spcPct val="90000"/>
              </a:lnSpc>
              <a:buFont typeface="Wingdings" charset="2"/>
              <a:buNone/>
            </a:pPr>
            <a:r>
              <a:rPr lang="en-AU" sz="2200" dirty="0" smtClean="0">
                <a:latin typeface="Courier New"/>
                <a:cs typeface="Courier New"/>
              </a:rPr>
              <a:t>     </a:t>
            </a:r>
          </a:p>
          <a:p>
            <a:pPr lvl="1">
              <a:lnSpc>
                <a:spcPct val="90000"/>
              </a:lnSpc>
              <a:buFont typeface="Wingdings" charset="2"/>
              <a:buNone/>
            </a:pPr>
            <a:r>
              <a:rPr lang="en-AU" sz="2200" dirty="0" smtClean="0">
                <a:latin typeface="Courier New"/>
                <a:cs typeface="Courier New"/>
              </a:rPr>
              <a:t>     critical section</a:t>
            </a:r>
          </a:p>
          <a:p>
            <a:pPr lvl="1">
              <a:lnSpc>
                <a:spcPct val="90000"/>
              </a:lnSpc>
              <a:buFont typeface="Wingdings" charset="2"/>
              <a:buNone/>
            </a:pPr>
            <a:endParaRPr lang="en-AU" sz="2200" dirty="0" smtClean="0">
              <a:latin typeface="Courier New"/>
              <a:cs typeface="Courier New"/>
            </a:endParaRPr>
          </a:p>
          <a:p>
            <a:pPr lvl="1">
              <a:lnSpc>
                <a:spcPct val="90000"/>
              </a:lnSpc>
              <a:buFont typeface="Wingdings" charset="2"/>
              <a:buNone/>
            </a:pPr>
            <a:r>
              <a:rPr lang="en-AU" sz="2200" dirty="0" smtClean="0">
                <a:latin typeface="Courier New"/>
                <a:cs typeface="Courier New"/>
              </a:rPr>
              <a:t>     </a:t>
            </a:r>
            <a:r>
              <a:rPr lang="en-AU" sz="2200" dirty="0" err="1" smtClean="0">
                <a:latin typeface="Courier New"/>
                <a:cs typeface="Courier New"/>
              </a:rPr>
              <a:t>sw</a:t>
            </a:r>
            <a:r>
              <a:rPr lang="en-AU" sz="2200" dirty="0" smtClean="0">
                <a:latin typeface="Courier New"/>
                <a:cs typeface="Courier New"/>
              </a:rPr>
              <a:t> $zero,0($s1)</a:t>
            </a:r>
          </a:p>
        </p:txBody>
      </p:sp>
      <p:sp>
        <p:nvSpPr>
          <p:cNvPr id="6" name="Slide Number Placeholder 5"/>
          <p:cNvSpPr>
            <a:spLocks noGrp="1"/>
          </p:cNvSpPr>
          <p:nvPr>
            <p:ph type="sldNum" sz="quarter" idx="12"/>
          </p:nvPr>
        </p:nvSpPr>
        <p:spPr/>
        <p:txBody>
          <a:bodyPr/>
          <a:lstStyle/>
          <a:p>
            <a:fld id="{3CC63E4C-4642-794D-A2FD-70F6B81535F5}" type="slidenum">
              <a:rPr lang="en-US" smtClean="0"/>
              <a:pPr/>
              <a:t>31</a:t>
            </a:fld>
            <a:endParaRPr lang="en-US" dirty="0"/>
          </a:p>
        </p:txBody>
      </p:sp>
      <p:cxnSp>
        <p:nvCxnSpPr>
          <p:cNvPr id="9" name="Straight Connector 8"/>
          <p:cNvCxnSpPr/>
          <p:nvPr/>
        </p:nvCxnSpPr>
        <p:spPr>
          <a:xfrm flipV="1">
            <a:off x="4888398" y="887148"/>
            <a:ext cx="2139761" cy="2052617"/>
          </a:xfrm>
          <a:prstGeom prst="line">
            <a:avLst/>
          </a:prstGeom>
          <a:ln w="38100">
            <a:solidFill>
              <a:srgbClr val="FF0000"/>
            </a:solidFill>
            <a:headEnd type="arrow"/>
            <a:tailEnd type="none"/>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4884231" y="2122197"/>
            <a:ext cx="2387478" cy="1248289"/>
          </a:xfrm>
          <a:prstGeom prst="line">
            <a:avLst/>
          </a:prstGeom>
          <a:ln w="38100">
            <a:solidFill>
              <a:srgbClr val="FF0000"/>
            </a:solidFill>
            <a:headEnd type="arrow"/>
            <a:tailEnd type="none"/>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4905794" y="2957159"/>
            <a:ext cx="2157158" cy="869754"/>
          </a:xfrm>
          <a:prstGeom prst="line">
            <a:avLst/>
          </a:prstGeom>
          <a:ln w="38100">
            <a:solidFill>
              <a:srgbClr val="FF0000"/>
            </a:solidFill>
            <a:headEnd type="arrow"/>
            <a:tailEnd type="none"/>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4905794" y="4244393"/>
            <a:ext cx="2400708" cy="226136"/>
          </a:xfrm>
          <a:prstGeom prst="line">
            <a:avLst/>
          </a:prstGeom>
          <a:ln w="38100">
            <a:solidFill>
              <a:srgbClr val="FF0000"/>
            </a:solidFill>
            <a:headEnd type="arrow"/>
            <a:tailEnd type="none"/>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5023401" y="5979743"/>
            <a:ext cx="1952569" cy="143316"/>
          </a:xfrm>
          <a:prstGeom prst="line">
            <a:avLst/>
          </a:prstGeom>
          <a:ln w="38100">
            <a:solidFill>
              <a:srgbClr val="FF0000"/>
            </a:solidFill>
            <a:headEnd type="arrow"/>
            <a:tailEnd type="non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753810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Multithreading vs. Multicore</a:t>
            </a:r>
            <a:endParaRPr lang="en-US" dirty="0"/>
          </a:p>
        </p:txBody>
      </p:sp>
      <p:sp>
        <p:nvSpPr>
          <p:cNvPr id="3" name="Content Placeholder 2"/>
          <p:cNvSpPr>
            <a:spLocks noGrp="1"/>
          </p:cNvSpPr>
          <p:nvPr>
            <p:ph idx="1"/>
          </p:nvPr>
        </p:nvSpPr>
        <p:spPr>
          <a:xfrm>
            <a:off x="457200" y="1481667"/>
            <a:ext cx="8229600" cy="5088466"/>
          </a:xfrm>
        </p:spPr>
        <p:txBody>
          <a:bodyPr>
            <a:normAutofit fontScale="92500" lnSpcReduction="20000"/>
          </a:bodyPr>
          <a:lstStyle/>
          <a:p>
            <a:r>
              <a:rPr lang="en-US" dirty="0" smtClean="0"/>
              <a:t>Basic idea: Processor resources are expensive and should not be left idle</a:t>
            </a:r>
          </a:p>
          <a:p>
            <a:r>
              <a:rPr lang="en-US" dirty="0" smtClean="0"/>
              <a:t>Long memory latency to memory on cache miss?</a:t>
            </a:r>
          </a:p>
          <a:p>
            <a:r>
              <a:rPr lang="en-US" dirty="0" smtClean="0"/>
              <a:t>Hardware switches threads to bring in other useful work while waiting for cache miss</a:t>
            </a:r>
          </a:p>
          <a:p>
            <a:r>
              <a:rPr lang="en-US" dirty="0" smtClean="0"/>
              <a:t>Cost of thread context switch must be much less than cache miss latency</a:t>
            </a:r>
          </a:p>
          <a:p>
            <a:r>
              <a:rPr lang="en-US" dirty="0" smtClean="0"/>
              <a:t>Put in redundant hardware so don’t have to save context on every thread switch:</a:t>
            </a:r>
          </a:p>
          <a:p>
            <a:pPr lvl="1"/>
            <a:r>
              <a:rPr lang="en-US" dirty="0" smtClean="0"/>
              <a:t>PC, Registers, L1 caches?</a:t>
            </a:r>
          </a:p>
          <a:p>
            <a:r>
              <a:rPr lang="en-US" dirty="0" smtClean="0"/>
              <a:t>Attractive for apps with abundant TLP</a:t>
            </a:r>
          </a:p>
          <a:p>
            <a:pPr lvl="1"/>
            <a:r>
              <a:rPr lang="en-US" dirty="0" smtClean="0"/>
              <a:t>Commercial multi-user workloads</a:t>
            </a:r>
          </a:p>
          <a:p>
            <a:endParaRPr lang="en-US" dirty="0" smtClean="0"/>
          </a:p>
          <a:p>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fld id="{0473A0B0-B2C1-014F-8C6F-22C337307A6B}" type="datetime1">
              <a:rPr lang="en-US" smtClean="0"/>
              <a:pPr/>
              <a:t>11/7/11</a:t>
            </a:fld>
            <a:endParaRPr lang="en-US" dirty="0"/>
          </a:p>
        </p:txBody>
      </p:sp>
      <p:sp>
        <p:nvSpPr>
          <p:cNvPr id="5" name="Footer Placeholder 4"/>
          <p:cNvSpPr>
            <a:spLocks noGrp="1"/>
          </p:cNvSpPr>
          <p:nvPr>
            <p:ph type="ftr" sz="quarter" idx="11"/>
          </p:nvPr>
        </p:nvSpPr>
        <p:spPr/>
        <p:txBody>
          <a:bodyPr/>
          <a:lstStyle/>
          <a:p>
            <a:r>
              <a:rPr lang="da-DK" dirty="0" smtClean="0"/>
              <a:t>Fall 2011</a:t>
            </a:r>
            <a:r>
              <a:rPr lang="en-US" dirty="0" smtClean="0"/>
              <a:t> -- Lecture #21</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32</a:t>
            </a:fld>
            <a:endParaRPr lang="en-US" dirty="0"/>
          </a:p>
        </p:txBody>
      </p:sp>
    </p:spTree>
    <p:extLst>
      <p:ext uri="{BB962C8B-B14F-4D97-AF65-F5344CB8AC3E}">
        <p14:creationId xmlns:p14="http://schemas.microsoft.com/office/powerpoint/2010/main" val="24730496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OpenMP</a:t>
            </a:r>
            <a:endParaRPr lang="en-US" dirty="0"/>
          </a:p>
        </p:txBody>
      </p:sp>
      <p:sp>
        <p:nvSpPr>
          <p:cNvPr id="7171" name="Content Placeholder 2"/>
          <p:cNvSpPr>
            <a:spLocks noGrp="1"/>
          </p:cNvSpPr>
          <p:nvPr>
            <p:ph idx="1"/>
          </p:nvPr>
        </p:nvSpPr>
        <p:spPr/>
        <p:txBody>
          <a:bodyPr>
            <a:normAutofit lnSpcReduction="10000"/>
          </a:bodyPr>
          <a:lstStyle/>
          <a:p>
            <a:r>
              <a:rPr lang="en-US" dirty="0" smtClean="0"/>
              <a:t>OpenMP is an API used for multi-threaded, shared memory parallelism</a:t>
            </a:r>
          </a:p>
          <a:p>
            <a:pPr lvl="1"/>
            <a:r>
              <a:rPr lang="en-US" dirty="0" smtClean="0"/>
              <a:t>Compiler Directives</a:t>
            </a:r>
          </a:p>
          <a:p>
            <a:pPr lvl="1"/>
            <a:r>
              <a:rPr lang="en-US" dirty="0" smtClean="0"/>
              <a:t>Runtime Library Routines</a:t>
            </a:r>
          </a:p>
          <a:p>
            <a:pPr lvl="1"/>
            <a:r>
              <a:rPr lang="en-US" dirty="0" smtClean="0"/>
              <a:t>Environment Variables</a:t>
            </a:r>
          </a:p>
          <a:p>
            <a:r>
              <a:rPr lang="en-US" dirty="0" smtClean="0"/>
              <a:t>Portable</a:t>
            </a:r>
          </a:p>
          <a:p>
            <a:r>
              <a:rPr lang="en-US" dirty="0" smtClean="0"/>
              <a:t>Standardized</a:t>
            </a:r>
          </a:p>
          <a:p>
            <a:r>
              <a:rPr lang="en-US" dirty="0" smtClean="0"/>
              <a:t>See </a:t>
            </a:r>
            <a:r>
              <a:rPr lang="en-US" dirty="0" smtClean="0">
                <a:hlinkClick r:id="rId2"/>
              </a:rPr>
              <a:t>http://computing.llnl.gov/tutorials/openMP/</a:t>
            </a:r>
            <a:r>
              <a:rPr lang="en-US" dirty="0" smtClean="0"/>
              <a:t> </a:t>
            </a:r>
          </a:p>
        </p:txBody>
      </p:sp>
      <p:sp>
        <p:nvSpPr>
          <p:cNvPr id="6" name="Date Placeholder 5"/>
          <p:cNvSpPr>
            <a:spLocks noGrp="1"/>
          </p:cNvSpPr>
          <p:nvPr>
            <p:ph type="dt" sz="half" idx="10"/>
          </p:nvPr>
        </p:nvSpPr>
        <p:spPr/>
        <p:txBody>
          <a:bodyPr/>
          <a:lstStyle/>
          <a:p>
            <a:fld id="{B1BFE3D3-DD88-3F42-B51C-42A9760540EE}" type="datetime1">
              <a:rPr lang="en-US" smtClean="0"/>
              <a:pPr/>
              <a:t>11/7/11</a:t>
            </a:fld>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33</a:t>
            </a:fld>
            <a:endParaRPr lang="en-US" dirty="0"/>
          </a:p>
        </p:txBody>
      </p:sp>
      <p:sp>
        <p:nvSpPr>
          <p:cNvPr id="8" name="Footer Placeholder 7"/>
          <p:cNvSpPr>
            <a:spLocks noGrp="1"/>
          </p:cNvSpPr>
          <p:nvPr>
            <p:ph type="ftr" sz="quarter" idx="11"/>
          </p:nvPr>
        </p:nvSpPr>
        <p:spPr/>
        <p:txBody>
          <a:bodyPr/>
          <a:lstStyle/>
          <a:p>
            <a:r>
              <a:rPr lang="da-DK" dirty="0" smtClean="0"/>
              <a:t>Fall 2011</a:t>
            </a:r>
            <a:r>
              <a:rPr lang="en-US" dirty="0" smtClean="0"/>
              <a:t> -- Lecture #21</a:t>
            </a:r>
            <a:endParaRPr lang="en-US" dirty="0"/>
          </a:p>
        </p:txBody>
      </p:sp>
    </p:spTree>
    <p:extLst>
      <p:ext uri="{BB962C8B-B14F-4D97-AF65-F5344CB8AC3E}">
        <p14:creationId xmlns:p14="http://schemas.microsoft.com/office/powerpoint/2010/main" val="7935661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7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17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In Conclusion, …</a:t>
            </a:r>
            <a:endParaRPr lang="en-US" dirty="0"/>
          </a:p>
        </p:txBody>
      </p:sp>
      <p:sp>
        <p:nvSpPr>
          <p:cNvPr id="3" name="Content Placeholder 2"/>
          <p:cNvSpPr>
            <a:spLocks noGrp="1"/>
          </p:cNvSpPr>
          <p:nvPr>
            <p:ph idx="1"/>
          </p:nvPr>
        </p:nvSpPr>
        <p:spPr>
          <a:xfrm>
            <a:off x="228600" y="1430867"/>
            <a:ext cx="8724899" cy="4851400"/>
          </a:xfrm>
        </p:spPr>
        <p:txBody>
          <a:bodyPr>
            <a:normAutofit fontScale="92500" lnSpcReduction="10000"/>
          </a:bodyPr>
          <a:lstStyle/>
          <a:p>
            <a:r>
              <a:rPr lang="en-US" dirty="0" smtClean="0"/>
              <a:t>Sequential software is slow software</a:t>
            </a:r>
          </a:p>
          <a:p>
            <a:pPr lvl="1"/>
            <a:r>
              <a:rPr lang="en-US" dirty="0" smtClean="0"/>
              <a:t>SIMD and MIMD only path to higher performance</a:t>
            </a:r>
          </a:p>
          <a:p>
            <a:r>
              <a:rPr lang="en-US" dirty="0" smtClean="0"/>
              <a:t>Multiprocessor (Multicore) uses Shared Memory (single address space)</a:t>
            </a:r>
          </a:p>
          <a:p>
            <a:r>
              <a:rPr lang="en-US" dirty="0" smtClean="0"/>
              <a:t>Cache coherency implements shared memory even with multiple copies in multiple caches</a:t>
            </a:r>
          </a:p>
          <a:p>
            <a:pPr lvl="1"/>
            <a:r>
              <a:rPr lang="en-US" dirty="0" smtClean="0"/>
              <a:t>False sharing a concern</a:t>
            </a:r>
          </a:p>
          <a:p>
            <a:r>
              <a:rPr lang="en-US" dirty="0" smtClean="0"/>
              <a:t>Synchronization via hardware primitives:</a:t>
            </a:r>
          </a:p>
          <a:p>
            <a:pPr lvl="1"/>
            <a:r>
              <a:rPr lang="en-US" dirty="0" smtClean="0"/>
              <a:t>MIPS does it with Load Linked + Store Conditional</a:t>
            </a:r>
          </a:p>
          <a:p>
            <a:r>
              <a:rPr lang="en-US" dirty="0" smtClean="0"/>
              <a:t>Next Time: </a:t>
            </a:r>
            <a:r>
              <a:rPr lang="en-US" dirty="0" err="1" smtClean="0"/>
              <a:t>OpenMP</a:t>
            </a:r>
            <a:r>
              <a:rPr lang="en-US" dirty="0" smtClean="0"/>
              <a:t> as simple parallel extension to C</a:t>
            </a:r>
          </a:p>
        </p:txBody>
      </p:sp>
      <p:sp>
        <p:nvSpPr>
          <p:cNvPr id="4" name="Date Placeholder 3"/>
          <p:cNvSpPr>
            <a:spLocks noGrp="1"/>
          </p:cNvSpPr>
          <p:nvPr>
            <p:ph type="dt" sz="half" idx="10"/>
          </p:nvPr>
        </p:nvSpPr>
        <p:spPr/>
        <p:txBody>
          <a:bodyPr/>
          <a:lstStyle/>
          <a:p>
            <a:fld id="{B80ACC3B-9128-C049-A458-144FC16E21DC}" type="datetime1">
              <a:rPr lang="en-US" smtClean="0"/>
              <a:pPr/>
              <a:t>11/7/11</a:t>
            </a:fld>
            <a:endParaRPr lang="en-US" dirty="0"/>
          </a:p>
        </p:txBody>
      </p:sp>
      <p:sp>
        <p:nvSpPr>
          <p:cNvPr id="5" name="Footer Placeholder 4"/>
          <p:cNvSpPr>
            <a:spLocks noGrp="1"/>
          </p:cNvSpPr>
          <p:nvPr>
            <p:ph type="ftr" sz="quarter" idx="11"/>
          </p:nvPr>
        </p:nvSpPr>
        <p:spPr/>
        <p:txBody>
          <a:bodyPr/>
          <a:lstStyle/>
          <a:p>
            <a:r>
              <a:rPr lang="da-DK" dirty="0" smtClean="0"/>
              <a:t>Fall 2011</a:t>
            </a:r>
            <a:r>
              <a:rPr lang="en-US" dirty="0" smtClean="0"/>
              <a:t> -- Lecture #21</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34</a:t>
            </a:fld>
            <a:endParaRPr lang="en-US" dirty="0"/>
          </a:p>
        </p:txBody>
      </p:sp>
    </p:spTree>
    <p:extLst>
      <p:ext uri="{BB962C8B-B14F-4D97-AF65-F5344CB8AC3E}">
        <p14:creationId xmlns:p14="http://schemas.microsoft.com/office/powerpoint/2010/main" val="415344686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2658" name="Rectangle 2"/>
          <p:cNvSpPr>
            <a:spLocks noGrp="1" noChangeArrowheads="1"/>
          </p:cNvSpPr>
          <p:nvPr>
            <p:ph type="title"/>
          </p:nvPr>
        </p:nvSpPr>
        <p:spPr/>
        <p:txBody>
          <a:bodyPr>
            <a:normAutofit fontScale="90000"/>
          </a:bodyPr>
          <a:lstStyle/>
          <a:p>
            <a:r>
              <a:rPr lang="en-US" dirty="0" smtClean="0"/>
              <a:t>Shared Memory Multiprocessor (SMP)</a:t>
            </a:r>
            <a:endParaRPr lang="en-US" dirty="0"/>
          </a:p>
        </p:txBody>
      </p:sp>
      <p:sp>
        <p:nvSpPr>
          <p:cNvPr id="1862659" name="Rectangle 3"/>
          <p:cNvSpPr>
            <a:spLocks noGrp="1" noChangeArrowheads="1"/>
          </p:cNvSpPr>
          <p:nvPr>
            <p:ph type="body" idx="1"/>
          </p:nvPr>
        </p:nvSpPr>
        <p:spPr>
          <a:xfrm>
            <a:off x="457200" y="1600200"/>
            <a:ext cx="8229600" cy="3039533"/>
          </a:xfrm>
        </p:spPr>
        <p:txBody>
          <a:bodyPr>
            <a:noAutofit/>
          </a:bodyPr>
          <a:lstStyle/>
          <a:p>
            <a:r>
              <a:rPr lang="en-US" dirty="0" smtClean="0"/>
              <a:t>Q1 – Single address space shared by all processors/cores</a:t>
            </a:r>
          </a:p>
          <a:p>
            <a:r>
              <a:rPr lang="en-US" dirty="0" smtClean="0"/>
              <a:t>Q2 – Processors coordinate/communicate through shared variables in memory (via loads and stores)</a:t>
            </a:r>
          </a:p>
          <a:p>
            <a:pPr lvl="1"/>
            <a:r>
              <a:rPr lang="en-US" dirty="0" smtClean="0"/>
              <a:t>Use of shared data must be coordinated via synchronization primitives (locks) that allow access to data to only one processor at a time</a:t>
            </a:r>
          </a:p>
          <a:p>
            <a:r>
              <a:rPr lang="en-US" dirty="0" smtClean="0"/>
              <a:t>All multicore computers today are SMP</a:t>
            </a:r>
          </a:p>
        </p:txBody>
      </p:sp>
      <p:sp>
        <p:nvSpPr>
          <p:cNvPr id="9" name="Date Placeholder 8"/>
          <p:cNvSpPr>
            <a:spLocks noGrp="1"/>
          </p:cNvSpPr>
          <p:nvPr>
            <p:ph type="dt" sz="half" idx="10"/>
          </p:nvPr>
        </p:nvSpPr>
        <p:spPr/>
        <p:txBody>
          <a:bodyPr/>
          <a:lstStyle/>
          <a:p>
            <a:fld id="{BF469684-CFD4-E749-8E55-312E5BAC5ECE}" type="datetime1">
              <a:rPr lang="en-US" smtClean="0"/>
              <a:t>11/7/11</a:t>
            </a:fld>
            <a:endParaRPr lang="en-US" dirty="0"/>
          </a:p>
        </p:txBody>
      </p:sp>
      <p:sp>
        <p:nvSpPr>
          <p:cNvPr id="10" name="Slide Number Placeholder 9"/>
          <p:cNvSpPr>
            <a:spLocks noGrp="1"/>
          </p:cNvSpPr>
          <p:nvPr>
            <p:ph type="sldNum" sz="quarter" idx="12"/>
          </p:nvPr>
        </p:nvSpPr>
        <p:spPr/>
        <p:txBody>
          <a:bodyPr/>
          <a:lstStyle/>
          <a:p>
            <a:fld id="{3CC63E4C-4642-794D-A2FD-70F6B81535F5}" type="slidenum">
              <a:rPr lang="en-US" smtClean="0"/>
              <a:pPr/>
              <a:t>4</a:t>
            </a:fld>
            <a:endParaRPr lang="en-US" dirty="0"/>
          </a:p>
        </p:txBody>
      </p:sp>
      <p:sp>
        <p:nvSpPr>
          <p:cNvPr id="11" name="Footer Placeholder 10"/>
          <p:cNvSpPr>
            <a:spLocks noGrp="1"/>
          </p:cNvSpPr>
          <p:nvPr>
            <p:ph type="ftr" sz="quarter" idx="11"/>
          </p:nvPr>
        </p:nvSpPr>
        <p:spPr/>
        <p:txBody>
          <a:bodyPr/>
          <a:lstStyle/>
          <a:p>
            <a:r>
              <a:rPr lang="da-DK" dirty="0" smtClean="0"/>
              <a:t>Fall 2011</a:t>
            </a:r>
            <a:r>
              <a:rPr lang="en-US" dirty="0" smtClean="0"/>
              <a:t> -- Lecture #21</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626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6265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6265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626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265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p:txBody>
          <a:bodyPr/>
          <a:lstStyle/>
          <a:p>
            <a:r>
              <a:rPr lang="en-AU" dirty="0"/>
              <a:t>Example: Sum Reduction</a:t>
            </a:r>
          </a:p>
        </p:txBody>
      </p:sp>
      <p:sp>
        <p:nvSpPr>
          <p:cNvPr id="293891" name="Rectangle 3"/>
          <p:cNvSpPr>
            <a:spLocks noGrp="1" noChangeArrowheads="1"/>
          </p:cNvSpPr>
          <p:nvPr>
            <p:ph type="body" idx="1"/>
          </p:nvPr>
        </p:nvSpPr>
        <p:spPr/>
        <p:txBody>
          <a:bodyPr>
            <a:normAutofit lnSpcReduction="10000"/>
          </a:bodyPr>
          <a:lstStyle/>
          <a:p>
            <a:pPr>
              <a:lnSpc>
                <a:spcPct val="90000"/>
              </a:lnSpc>
            </a:pPr>
            <a:r>
              <a:rPr lang="en-AU" sz="2800" dirty="0"/>
              <a:t>Sum 100,000 numbers on 100 processor</a:t>
            </a:r>
            <a:r>
              <a:rPr lang="en-AU" sz="2800" dirty="0" smtClean="0"/>
              <a:t> SMP</a:t>
            </a:r>
          </a:p>
          <a:p>
            <a:pPr lvl="1">
              <a:lnSpc>
                <a:spcPct val="90000"/>
              </a:lnSpc>
            </a:pPr>
            <a:r>
              <a:rPr lang="en-AU" sz="2400" dirty="0"/>
              <a:t>Each processor has ID: 0 </a:t>
            </a:r>
            <a:r>
              <a:rPr lang="en-AU" sz="2400" dirty="0">
                <a:ea typeface="Arial" charset="0"/>
                <a:cs typeface="Arial" charset="0"/>
              </a:rPr>
              <a:t>≤ Pn ≤ 99</a:t>
            </a:r>
          </a:p>
          <a:p>
            <a:pPr lvl="1">
              <a:lnSpc>
                <a:spcPct val="90000"/>
              </a:lnSpc>
            </a:pPr>
            <a:r>
              <a:rPr lang="en-AU" sz="2400" dirty="0">
                <a:ea typeface="Arial" charset="0"/>
                <a:cs typeface="Arial" charset="0"/>
              </a:rPr>
              <a:t>Partition 1000 numbers per processor</a:t>
            </a:r>
          </a:p>
          <a:p>
            <a:pPr lvl="1">
              <a:lnSpc>
                <a:spcPct val="90000"/>
              </a:lnSpc>
            </a:pPr>
            <a:r>
              <a:rPr lang="en-AU" sz="2400" dirty="0">
                <a:ea typeface="Arial" charset="0"/>
                <a:cs typeface="Arial" charset="0"/>
              </a:rPr>
              <a:t>Initial summation on each </a:t>
            </a:r>
            <a:r>
              <a:rPr lang="en-AU" sz="2400" dirty="0" smtClean="0">
                <a:ea typeface="Arial" charset="0"/>
                <a:cs typeface="Arial" charset="0"/>
              </a:rPr>
              <a:t>processor  [ Phase I]</a:t>
            </a:r>
            <a:endParaRPr lang="en-AU" sz="2400" dirty="0">
              <a:ea typeface="Arial" charset="0"/>
              <a:cs typeface="Arial" charset="0"/>
            </a:endParaRPr>
          </a:p>
          <a:p>
            <a:pPr lvl="1">
              <a:lnSpc>
                <a:spcPct val="90000"/>
              </a:lnSpc>
              <a:buFont typeface="Wingdings" charset="2"/>
              <a:buNone/>
            </a:pPr>
            <a:r>
              <a:rPr lang="en-AU" sz="2400" dirty="0">
                <a:latin typeface="Lucida Console" charset="0"/>
                <a:ea typeface="Arial" charset="0"/>
                <a:cs typeface="Arial" charset="0"/>
              </a:rPr>
              <a:t>  sum[Pn] = 0;</a:t>
            </a:r>
            <a:br>
              <a:rPr lang="en-AU" sz="2400" dirty="0">
                <a:latin typeface="Lucida Console" charset="0"/>
                <a:ea typeface="Arial" charset="0"/>
                <a:cs typeface="Arial" charset="0"/>
              </a:rPr>
            </a:br>
            <a:r>
              <a:rPr lang="en-AU" sz="2400" dirty="0">
                <a:latin typeface="Lucida Console" charset="0"/>
                <a:ea typeface="Arial" charset="0"/>
                <a:cs typeface="Arial" charset="0"/>
              </a:rPr>
              <a:t>  for (i = 1000*Pn;</a:t>
            </a:r>
            <a:br>
              <a:rPr lang="en-AU" sz="2400" dirty="0">
                <a:latin typeface="Lucida Console" charset="0"/>
                <a:ea typeface="Arial" charset="0"/>
                <a:cs typeface="Arial" charset="0"/>
              </a:rPr>
            </a:br>
            <a:r>
              <a:rPr lang="en-AU" sz="2400" dirty="0">
                <a:latin typeface="Lucida Console" charset="0"/>
                <a:ea typeface="Arial" charset="0"/>
                <a:cs typeface="Arial" charset="0"/>
              </a:rPr>
              <a:t>     i &lt; 1000*(Pn+1); i = i + 1)</a:t>
            </a:r>
            <a:br>
              <a:rPr lang="en-AU" sz="2400" dirty="0">
                <a:latin typeface="Lucida Console" charset="0"/>
                <a:ea typeface="Arial" charset="0"/>
                <a:cs typeface="Arial" charset="0"/>
              </a:rPr>
            </a:br>
            <a:r>
              <a:rPr lang="en-AU" sz="2400" dirty="0">
                <a:latin typeface="Lucida Console" charset="0"/>
                <a:ea typeface="Arial" charset="0"/>
                <a:cs typeface="Arial" charset="0"/>
              </a:rPr>
              <a:t>    sum[Pn] = sum[Pn] + A[i];</a:t>
            </a:r>
          </a:p>
          <a:p>
            <a:pPr>
              <a:lnSpc>
                <a:spcPct val="90000"/>
              </a:lnSpc>
            </a:pPr>
            <a:r>
              <a:rPr lang="en-AU" sz="2800" dirty="0">
                <a:ea typeface="Arial" charset="0"/>
                <a:cs typeface="Arial" charset="0"/>
              </a:rPr>
              <a:t>Now need to add these partial </a:t>
            </a:r>
            <a:r>
              <a:rPr lang="en-AU" sz="2800" dirty="0" smtClean="0">
                <a:ea typeface="Arial" charset="0"/>
                <a:cs typeface="Arial" charset="0"/>
              </a:rPr>
              <a:t>sums  [Phase II]</a:t>
            </a:r>
            <a:endParaRPr lang="en-AU" sz="2800" dirty="0">
              <a:ea typeface="Arial" charset="0"/>
              <a:cs typeface="Arial" charset="0"/>
            </a:endParaRPr>
          </a:p>
          <a:p>
            <a:pPr lvl="1">
              <a:lnSpc>
                <a:spcPct val="90000"/>
              </a:lnSpc>
            </a:pPr>
            <a:r>
              <a:rPr lang="en-AU" sz="2400" dirty="0">
                <a:ea typeface="Arial" charset="0"/>
                <a:cs typeface="Arial" charset="0"/>
              </a:rPr>
              <a:t>Reduction: divide and conquer</a:t>
            </a:r>
          </a:p>
          <a:p>
            <a:pPr lvl="1">
              <a:lnSpc>
                <a:spcPct val="90000"/>
              </a:lnSpc>
            </a:pPr>
            <a:r>
              <a:rPr lang="en-AU" sz="2400" dirty="0">
                <a:ea typeface="Arial" charset="0"/>
                <a:cs typeface="Arial" charset="0"/>
              </a:rPr>
              <a:t>Half the processors add pairs, then quarter, …</a:t>
            </a:r>
          </a:p>
          <a:p>
            <a:pPr lvl="1">
              <a:lnSpc>
                <a:spcPct val="90000"/>
              </a:lnSpc>
            </a:pPr>
            <a:r>
              <a:rPr lang="en-AU" sz="2400" dirty="0">
                <a:ea typeface="Arial" charset="0"/>
                <a:cs typeface="Arial" charset="0"/>
              </a:rPr>
              <a:t>Need to synchronize between reduction steps</a:t>
            </a:r>
          </a:p>
        </p:txBody>
      </p:sp>
      <p:sp>
        <p:nvSpPr>
          <p:cNvPr id="5" name="Date Placeholder 4"/>
          <p:cNvSpPr>
            <a:spLocks noGrp="1"/>
          </p:cNvSpPr>
          <p:nvPr>
            <p:ph type="dt" sz="half" idx="10"/>
          </p:nvPr>
        </p:nvSpPr>
        <p:spPr/>
        <p:txBody>
          <a:bodyPr/>
          <a:lstStyle/>
          <a:p>
            <a:fld id="{78355DF1-7FF5-C34A-8FE2-F3C1F209B8BA}" type="datetime1">
              <a:rPr lang="en-US" smtClean="0"/>
              <a:t>11/7/11</a:t>
            </a:fld>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5</a:t>
            </a:fld>
            <a:endParaRPr lang="en-US" dirty="0"/>
          </a:p>
        </p:txBody>
      </p:sp>
      <p:sp>
        <p:nvSpPr>
          <p:cNvPr id="7" name="Footer Placeholder 6"/>
          <p:cNvSpPr>
            <a:spLocks noGrp="1"/>
          </p:cNvSpPr>
          <p:nvPr>
            <p:ph type="ftr" sz="quarter" idx="11"/>
          </p:nvPr>
        </p:nvSpPr>
        <p:spPr/>
        <p:txBody>
          <a:bodyPr/>
          <a:lstStyle/>
          <a:p>
            <a:r>
              <a:rPr lang="da-DK" dirty="0" smtClean="0"/>
              <a:t>Fall 2011</a:t>
            </a:r>
            <a:r>
              <a:rPr lang="en-US" dirty="0" smtClean="0"/>
              <a:t> -- Lecture #21</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389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389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9389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9389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389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3891">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3891">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93891">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9389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89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p:txBody>
          <a:bodyPr/>
          <a:lstStyle/>
          <a:p>
            <a:r>
              <a:rPr lang="en-AU" dirty="0"/>
              <a:t>Example: Sum Reduction</a:t>
            </a:r>
          </a:p>
        </p:txBody>
      </p:sp>
      <p:pic>
        <p:nvPicPr>
          <p:cNvPr id="295940" name="Picture 4" descr="f07-03-P374493"/>
          <p:cNvPicPr>
            <a:picLocks noChangeAspect="1" noChangeArrowheads="1"/>
          </p:cNvPicPr>
          <p:nvPr/>
        </p:nvPicPr>
        <p:blipFill>
          <a:blip r:embed="rId3"/>
          <a:srcRect/>
          <a:stretch>
            <a:fillRect/>
          </a:stretch>
        </p:blipFill>
        <p:spPr bwMode="auto">
          <a:xfrm>
            <a:off x="4714875" y="1225550"/>
            <a:ext cx="3311525" cy="2066925"/>
          </a:xfrm>
          <a:prstGeom prst="rect">
            <a:avLst/>
          </a:prstGeom>
          <a:noFill/>
        </p:spPr>
      </p:pic>
      <p:sp>
        <p:nvSpPr>
          <p:cNvPr id="6" name="Date Placeholder 5"/>
          <p:cNvSpPr>
            <a:spLocks noGrp="1"/>
          </p:cNvSpPr>
          <p:nvPr>
            <p:ph type="dt" sz="half" idx="10"/>
          </p:nvPr>
        </p:nvSpPr>
        <p:spPr/>
        <p:txBody>
          <a:bodyPr/>
          <a:lstStyle/>
          <a:p>
            <a:fld id="{2C5B518B-7983-4742-A0F3-E3B258A5FB22}" type="datetime1">
              <a:rPr lang="en-US" smtClean="0"/>
              <a:t>11/7/11</a:t>
            </a:fld>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6</a:t>
            </a:fld>
            <a:endParaRPr lang="en-US" dirty="0"/>
          </a:p>
        </p:txBody>
      </p:sp>
      <p:sp>
        <p:nvSpPr>
          <p:cNvPr id="8" name="Footer Placeholder 7"/>
          <p:cNvSpPr>
            <a:spLocks noGrp="1"/>
          </p:cNvSpPr>
          <p:nvPr>
            <p:ph type="ftr" sz="quarter" idx="11"/>
          </p:nvPr>
        </p:nvSpPr>
        <p:spPr/>
        <p:txBody>
          <a:bodyPr/>
          <a:lstStyle/>
          <a:p>
            <a:r>
              <a:rPr lang="da-DK" dirty="0" smtClean="0"/>
              <a:t>Fall 2011</a:t>
            </a:r>
            <a:r>
              <a:rPr lang="en-US" dirty="0" smtClean="0"/>
              <a:t> -- Lecture #21</a:t>
            </a:r>
            <a:endParaRPr lang="en-US" dirty="0"/>
          </a:p>
        </p:txBody>
      </p:sp>
      <p:sp>
        <p:nvSpPr>
          <p:cNvPr id="2" name="TextBox 1"/>
          <p:cNvSpPr txBox="1"/>
          <p:nvPr/>
        </p:nvSpPr>
        <p:spPr>
          <a:xfrm>
            <a:off x="774700" y="1130300"/>
            <a:ext cx="2965450" cy="923330"/>
          </a:xfrm>
          <a:prstGeom prst="rect">
            <a:avLst/>
          </a:prstGeom>
          <a:noFill/>
          <a:ln>
            <a:solidFill>
              <a:srgbClr val="4F81BD"/>
            </a:solidFill>
          </a:ln>
        </p:spPr>
        <p:txBody>
          <a:bodyPr wrap="square" rtlCol="0">
            <a:spAutoFit/>
          </a:bodyPr>
          <a:lstStyle/>
          <a:p>
            <a:r>
              <a:rPr lang="en-US" dirty="0" smtClean="0"/>
              <a:t>Second Phase:</a:t>
            </a:r>
          </a:p>
          <a:p>
            <a:r>
              <a:rPr lang="en-US" dirty="0" smtClean="0"/>
              <a:t>After each processor has computed its “local” sum</a:t>
            </a:r>
            <a:endParaRPr lang="en-US" dirty="0"/>
          </a:p>
        </p:txBody>
      </p:sp>
      <p:sp>
        <p:nvSpPr>
          <p:cNvPr id="9" name="TextBox 8"/>
          <p:cNvSpPr txBox="1"/>
          <p:nvPr/>
        </p:nvSpPr>
        <p:spPr>
          <a:xfrm>
            <a:off x="1174750" y="2070100"/>
            <a:ext cx="2965450" cy="646331"/>
          </a:xfrm>
          <a:prstGeom prst="rect">
            <a:avLst/>
          </a:prstGeom>
          <a:noFill/>
          <a:ln>
            <a:solidFill>
              <a:srgbClr val="4F81BD"/>
            </a:solidFill>
          </a:ln>
        </p:spPr>
        <p:txBody>
          <a:bodyPr wrap="square" rtlCol="0">
            <a:spAutoFit/>
          </a:bodyPr>
          <a:lstStyle/>
          <a:p>
            <a:r>
              <a:rPr lang="en-US" dirty="0" smtClean="0"/>
              <a:t>This code runs simultaneously on each core </a:t>
            </a:r>
            <a:endParaRPr lang="en-US" dirty="0"/>
          </a:p>
        </p:txBody>
      </p:sp>
      <p:sp>
        <p:nvSpPr>
          <p:cNvPr id="11" name="Rectangle 3"/>
          <p:cNvSpPr txBox="1">
            <a:spLocks noChangeArrowheads="1"/>
          </p:cNvSpPr>
          <p:nvPr/>
        </p:nvSpPr>
        <p:spPr>
          <a:xfrm>
            <a:off x="481013" y="2903538"/>
            <a:ext cx="8421687" cy="358775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90000"/>
              </a:lnSpc>
              <a:buFont typeface="Wingdings" charset="2"/>
              <a:buNone/>
            </a:pPr>
            <a:r>
              <a:rPr lang="en-AU" sz="2000" dirty="0" smtClean="0">
                <a:latin typeface="Lucida Console" charset="0"/>
              </a:rPr>
              <a:t>half = 100;</a:t>
            </a:r>
          </a:p>
          <a:p>
            <a:pPr>
              <a:lnSpc>
                <a:spcPct val="90000"/>
              </a:lnSpc>
              <a:buFont typeface="Wingdings" charset="2"/>
              <a:buNone/>
            </a:pPr>
            <a:r>
              <a:rPr lang="en-AU" sz="2000" dirty="0" smtClean="0">
                <a:latin typeface="Lucida Console" charset="0"/>
              </a:rPr>
              <a:t>repeat</a:t>
            </a:r>
          </a:p>
          <a:p>
            <a:pPr>
              <a:lnSpc>
                <a:spcPct val="90000"/>
              </a:lnSpc>
              <a:buFont typeface="Wingdings" charset="2"/>
              <a:buNone/>
            </a:pPr>
            <a:r>
              <a:rPr lang="en-AU" sz="2000" dirty="0" smtClean="0">
                <a:latin typeface="Lucida Console" charset="0"/>
              </a:rPr>
              <a:t>  </a:t>
            </a:r>
            <a:r>
              <a:rPr lang="en-AU" sz="2000" dirty="0" smtClean="0">
                <a:solidFill>
                  <a:srgbClr val="FF0000"/>
                </a:solidFill>
                <a:latin typeface="Lucida Console" charset="0"/>
              </a:rPr>
              <a:t>synch();</a:t>
            </a:r>
          </a:p>
          <a:p>
            <a:pPr>
              <a:lnSpc>
                <a:spcPct val="90000"/>
              </a:lnSpc>
              <a:buFont typeface="Wingdings" charset="2"/>
              <a:buNone/>
            </a:pPr>
            <a:r>
              <a:rPr lang="en-AU" sz="2000" dirty="0" smtClean="0">
                <a:latin typeface="Lucida Console" charset="0"/>
              </a:rPr>
              <a:t>  </a:t>
            </a:r>
            <a:r>
              <a:rPr lang="en-AU" sz="2000" dirty="0">
                <a:solidFill>
                  <a:schemeClr val="tx2"/>
                </a:solidFill>
                <a:latin typeface="Lucida Console" charset="0"/>
              </a:rPr>
              <a:t>/</a:t>
            </a:r>
            <a:r>
              <a:rPr lang="en-AU" sz="2000" dirty="0" smtClean="0">
                <a:solidFill>
                  <a:schemeClr val="tx2"/>
                </a:solidFill>
                <a:latin typeface="Lucida Console" charset="0"/>
              </a:rPr>
              <a:t>*</a:t>
            </a:r>
            <a:r>
              <a:rPr lang="en-AU" sz="2000" dirty="0" err="1" smtClean="0">
                <a:solidFill>
                  <a:schemeClr val="tx2"/>
                </a:solidFill>
                <a:latin typeface="Lucida Console" charset="0"/>
              </a:rPr>
              <a:t>Proc</a:t>
            </a:r>
            <a:r>
              <a:rPr lang="en-AU" sz="2000" dirty="0" smtClean="0">
                <a:solidFill>
                  <a:schemeClr val="tx2"/>
                </a:solidFill>
                <a:latin typeface="Lucida Console" charset="0"/>
              </a:rPr>
              <a:t> </a:t>
            </a:r>
            <a:r>
              <a:rPr lang="en-AU" sz="2000" dirty="0">
                <a:solidFill>
                  <a:schemeClr val="tx2"/>
                </a:solidFill>
                <a:latin typeface="Lucida Console" charset="0"/>
              </a:rPr>
              <a:t>0 </a:t>
            </a:r>
            <a:r>
              <a:rPr lang="en-AU" sz="2000" dirty="0" smtClean="0">
                <a:solidFill>
                  <a:schemeClr val="tx2"/>
                </a:solidFill>
                <a:latin typeface="Lucida Console" charset="0"/>
              </a:rPr>
              <a:t>sums extra element if there is one </a:t>
            </a:r>
            <a:r>
              <a:rPr lang="en-AU" sz="2000" dirty="0">
                <a:solidFill>
                  <a:schemeClr val="tx2"/>
                </a:solidFill>
                <a:latin typeface="Lucida Console" charset="0"/>
              </a:rPr>
              <a:t>*</a:t>
            </a:r>
            <a:r>
              <a:rPr lang="en-AU" sz="2000" dirty="0" smtClean="0">
                <a:solidFill>
                  <a:schemeClr val="tx2"/>
                </a:solidFill>
                <a:latin typeface="Lucida Console" charset="0"/>
              </a:rPr>
              <a:t>/</a:t>
            </a:r>
          </a:p>
          <a:p>
            <a:pPr>
              <a:lnSpc>
                <a:spcPct val="90000"/>
              </a:lnSpc>
              <a:buFont typeface="Wingdings" charset="2"/>
              <a:buNone/>
            </a:pPr>
            <a:r>
              <a:rPr lang="en-AU" sz="2000" dirty="0">
                <a:solidFill>
                  <a:schemeClr val="tx2"/>
                </a:solidFill>
                <a:latin typeface="Lucida Console" charset="0"/>
              </a:rPr>
              <a:t>	</a:t>
            </a:r>
            <a:r>
              <a:rPr lang="en-AU" sz="2000" dirty="0" smtClean="0">
                <a:solidFill>
                  <a:schemeClr val="tx2"/>
                </a:solidFill>
                <a:latin typeface="Lucida Console" charset="0"/>
              </a:rPr>
              <a:t>if (half%2 != 0 &amp;&amp; </a:t>
            </a:r>
            <a:r>
              <a:rPr lang="en-AU" sz="2000" dirty="0" err="1" smtClean="0">
                <a:solidFill>
                  <a:schemeClr val="tx2"/>
                </a:solidFill>
                <a:latin typeface="Lucida Console" charset="0"/>
              </a:rPr>
              <a:t>Pn</a:t>
            </a:r>
            <a:r>
              <a:rPr lang="en-AU" sz="2000" dirty="0" smtClean="0">
                <a:solidFill>
                  <a:schemeClr val="tx2"/>
                </a:solidFill>
                <a:latin typeface="Lucida Console" charset="0"/>
              </a:rPr>
              <a:t> == 0)</a:t>
            </a:r>
          </a:p>
          <a:p>
            <a:pPr>
              <a:lnSpc>
                <a:spcPct val="90000"/>
              </a:lnSpc>
              <a:buFont typeface="Wingdings" charset="2"/>
              <a:buNone/>
            </a:pPr>
            <a:r>
              <a:rPr lang="en-AU" sz="2000" dirty="0" smtClean="0">
                <a:solidFill>
                  <a:schemeClr val="tx2"/>
                </a:solidFill>
                <a:latin typeface="Lucida Console" charset="0"/>
              </a:rPr>
              <a:t>    sum[0] = sum[0] + sum[half-1];  </a:t>
            </a:r>
          </a:p>
          <a:p>
            <a:pPr>
              <a:lnSpc>
                <a:spcPct val="90000"/>
              </a:lnSpc>
              <a:buFont typeface="Wingdings" charset="2"/>
              <a:buNone/>
            </a:pPr>
            <a:r>
              <a:rPr lang="en-AU" sz="2000" dirty="0" smtClean="0">
                <a:latin typeface="Lucida Console" charset="0"/>
              </a:rPr>
              <a:t>  half = half/2; /* dividing line on who sums */</a:t>
            </a:r>
          </a:p>
          <a:p>
            <a:pPr>
              <a:lnSpc>
                <a:spcPct val="90000"/>
              </a:lnSpc>
              <a:buFont typeface="Wingdings" charset="2"/>
              <a:buNone/>
            </a:pPr>
            <a:r>
              <a:rPr lang="en-AU" sz="2000" dirty="0" smtClean="0">
                <a:latin typeface="Lucida Console" charset="0"/>
              </a:rPr>
              <a:t>  if (</a:t>
            </a:r>
            <a:r>
              <a:rPr lang="en-AU" sz="2000" dirty="0" err="1" smtClean="0">
                <a:latin typeface="Lucida Console" charset="0"/>
              </a:rPr>
              <a:t>Pn</a:t>
            </a:r>
            <a:r>
              <a:rPr lang="en-AU" sz="2000" dirty="0" smtClean="0">
                <a:latin typeface="Lucida Console" charset="0"/>
              </a:rPr>
              <a:t> &lt; half) sum[</a:t>
            </a:r>
            <a:r>
              <a:rPr lang="en-AU" sz="2000" dirty="0" err="1" smtClean="0">
                <a:latin typeface="Lucida Console" charset="0"/>
              </a:rPr>
              <a:t>Pn</a:t>
            </a:r>
            <a:r>
              <a:rPr lang="en-AU" sz="2000" dirty="0" smtClean="0">
                <a:latin typeface="Lucida Console" charset="0"/>
              </a:rPr>
              <a:t>] = sum[</a:t>
            </a:r>
            <a:r>
              <a:rPr lang="en-AU" sz="2000" dirty="0" err="1" smtClean="0">
                <a:latin typeface="Lucida Console" charset="0"/>
              </a:rPr>
              <a:t>Pn</a:t>
            </a:r>
            <a:r>
              <a:rPr lang="en-AU" sz="2000" dirty="0" smtClean="0">
                <a:latin typeface="Lucida Console" charset="0"/>
              </a:rPr>
              <a:t>] + sum[</a:t>
            </a:r>
            <a:r>
              <a:rPr lang="en-AU" sz="2000" dirty="0" err="1" smtClean="0">
                <a:latin typeface="Lucida Console" charset="0"/>
              </a:rPr>
              <a:t>Pn+half</a:t>
            </a:r>
            <a:r>
              <a:rPr lang="en-AU" sz="2000" dirty="0" smtClean="0">
                <a:latin typeface="Lucida Console" charset="0"/>
              </a:rPr>
              <a:t>];</a:t>
            </a:r>
          </a:p>
          <a:p>
            <a:pPr>
              <a:lnSpc>
                <a:spcPct val="90000"/>
              </a:lnSpc>
              <a:buFont typeface="Wingdings" charset="2"/>
              <a:buNone/>
            </a:pPr>
            <a:r>
              <a:rPr lang="en-AU" sz="2000" dirty="0" smtClean="0">
                <a:latin typeface="Lucida Console" charset="0"/>
              </a:rPr>
              <a:t>until (half == 1);</a:t>
            </a:r>
            <a:endParaRPr lang="en-AU" sz="2000" dirty="0">
              <a:latin typeface="Lucida Console"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xEl>
                                              <p:pRg st="8" end="8"/>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7474" name="Rectangle 2"/>
          <p:cNvSpPr>
            <a:spLocks noGrp="1" noChangeArrowheads="1"/>
          </p:cNvSpPr>
          <p:nvPr>
            <p:ph type="title"/>
          </p:nvPr>
        </p:nvSpPr>
        <p:spPr/>
        <p:txBody>
          <a:bodyPr/>
          <a:lstStyle/>
          <a:p>
            <a:r>
              <a:rPr lang="en-US" dirty="0" smtClean="0"/>
              <a:t>An Example with 10 Processors</a:t>
            </a:r>
            <a:endParaRPr lang="en-US" dirty="0"/>
          </a:p>
        </p:txBody>
      </p:sp>
      <p:grpSp>
        <p:nvGrpSpPr>
          <p:cNvPr id="2" name="Group 53"/>
          <p:cNvGrpSpPr>
            <a:grpSpLocks/>
          </p:cNvGrpSpPr>
          <p:nvPr/>
        </p:nvGrpSpPr>
        <p:grpSpPr bwMode="auto">
          <a:xfrm>
            <a:off x="533400" y="1828800"/>
            <a:ext cx="7391400" cy="457200"/>
            <a:chOff x="480" y="768"/>
            <a:chExt cx="4656" cy="288"/>
          </a:xfrm>
        </p:grpSpPr>
        <p:sp>
          <p:nvSpPr>
            <p:cNvPr id="1897476" name="Oval 4"/>
            <p:cNvSpPr>
              <a:spLocks noChangeArrowheads="1"/>
            </p:cNvSpPr>
            <p:nvPr/>
          </p:nvSpPr>
          <p:spPr bwMode="auto">
            <a:xfrm>
              <a:off x="490" y="768"/>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7477" name="Text Box 5"/>
            <p:cNvSpPr txBox="1">
              <a:spLocks noChangeArrowheads="1"/>
            </p:cNvSpPr>
            <p:nvPr/>
          </p:nvSpPr>
          <p:spPr bwMode="auto">
            <a:xfrm>
              <a:off x="480" y="791"/>
              <a:ext cx="292" cy="231"/>
            </a:xfrm>
            <a:prstGeom prst="rect">
              <a:avLst/>
            </a:prstGeom>
            <a:noFill/>
            <a:ln w="12700">
              <a:noFill/>
              <a:miter lim="800000"/>
              <a:headEnd/>
              <a:tailEnd/>
            </a:ln>
            <a:effectLst/>
          </p:spPr>
          <p:txBody>
            <a:bodyPr wrap="none">
              <a:spAutoFit/>
            </a:bodyPr>
            <a:lstStyle/>
            <a:p>
              <a:r>
                <a:rPr lang="en-US" dirty="0">
                  <a:solidFill>
                    <a:schemeClr val="tx1"/>
                  </a:solidFill>
                </a:rPr>
                <a:t>P0</a:t>
              </a:r>
            </a:p>
          </p:txBody>
        </p:sp>
        <p:sp>
          <p:nvSpPr>
            <p:cNvPr id="1897478" name="Oval 6"/>
            <p:cNvSpPr>
              <a:spLocks noChangeArrowheads="1"/>
            </p:cNvSpPr>
            <p:nvPr/>
          </p:nvSpPr>
          <p:spPr bwMode="auto">
            <a:xfrm>
              <a:off x="983" y="768"/>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7479" name="Text Box 7"/>
            <p:cNvSpPr txBox="1">
              <a:spLocks noChangeArrowheads="1"/>
            </p:cNvSpPr>
            <p:nvPr/>
          </p:nvSpPr>
          <p:spPr bwMode="auto">
            <a:xfrm>
              <a:off x="973" y="791"/>
              <a:ext cx="292" cy="231"/>
            </a:xfrm>
            <a:prstGeom prst="rect">
              <a:avLst/>
            </a:prstGeom>
            <a:noFill/>
            <a:ln w="12700">
              <a:noFill/>
              <a:miter lim="800000"/>
              <a:headEnd/>
              <a:tailEnd/>
            </a:ln>
            <a:effectLst/>
          </p:spPr>
          <p:txBody>
            <a:bodyPr wrap="none">
              <a:spAutoFit/>
            </a:bodyPr>
            <a:lstStyle/>
            <a:p>
              <a:r>
                <a:rPr lang="en-US" dirty="0">
                  <a:solidFill>
                    <a:schemeClr val="tx1"/>
                  </a:solidFill>
                </a:rPr>
                <a:t>P1</a:t>
              </a:r>
            </a:p>
          </p:txBody>
        </p:sp>
        <p:sp>
          <p:nvSpPr>
            <p:cNvPr id="1897480" name="Oval 8"/>
            <p:cNvSpPr>
              <a:spLocks noChangeArrowheads="1"/>
            </p:cNvSpPr>
            <p:nvPr/>
          </p:nvSpPr>
          <p:spPr bwMode="auto">
            <a:xfrm>
              <a:off x="1466" y="768"/>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7481" name="Text Box 9"/>
            <p:cNvSpPr txBox="1">
              <a:spLocks noChangeArrowheads="1"/>
            </p:cNvSpPr>
            <p:nvPr/>
          </p:nvSpPr>
          <p:spPr bwMode="auto">
            <a:xfrm>
              <a:off x="1456" y="791"/>
              <a:ext cx="292" cy="231"/>
            </a:xfrm>
            <a:prstGeom prst="rect">
              <a:avLst/>
            </a:prstGeom>
            <a:noFill/>
            <a:ln w="12700">
              <a:noFill/>
              <a:miter lim="800000"/>
              <a:headEnd/>
              <a:tailEnd/>
            </a:ln>
            <a:effectLst/>
          </p:spPr>
          <p:txBody>
            <a:bodyPr wrap="none">
              <a:spAutoFit/>
            </a:bodyPr>
            <a:lstStyle/>
            <a:p>
              <a:r>
                <a:rPr lang="en-US" dirty="0">
                  <a:solidFill>
                    <a:schemeClr val="tx1"/>
                  </a:solidFill>
                </a:rPr>
                <a:t>P2</a:t>
              </a:r>
            </a:p>
          </p:txBody>
        </p:sp>
        <p:sp>
          <p:nvSpPr>
            <p:cNvPr id="1897482" name="Oval 10"/>
            <p:cNvSpPr>
              <a:spLocks noChangeArrowheads="1"/>
            </p:cNvSpPr>
            <p:nvPr/>
          </p:nvSpPr>
          <p:spPr bwMode="auto">
            <a:xfrm>
              <a:off x="1949" y="768"/>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7483" name="Text Box 11"/>
            <p:cNvSpPr txBox="1">
              <a:spLocks noChangeArrowheads="1"/>
            </p:cNvSpPr>
            <p:nvPr/>
          </p:nvSpPr>
          <p:spPr bwMode="auto">
            <a:xfrm>
              <a:off x="1939" y="791"/>
              <a:ext cx="292" cy="231"/>
            </a:xfrm>
            <a:prstGeom prst="rect">
              <a:avLst/>
            </a:prstGeom>
            <a:noFill/>
            <a:ln w="12700">
              <a:noFill/>
              <a:miter lim="800000"/>
              <a:headEnd/>
              <a:tailEnd/>
            </a:ln>
            <a:effectLst/>
          </p:spPr>
          <p:txBody>
            <a:bodyPr wrap="none">
              <a:spAutoFit/>
            </a:bodyPr>
            <a:lstStyle/>
            <a:p>
              <a:r>
                <a:rPr lang="en-US" dirty="0">
                  <a:solidFill>
                    <a:schemeClr val="tx1"/>
                  </a:solidFill>
                </a:rPr>
                <a:t>P3</a:t>
              </a:r>
            </a:p>
          </p:txBody>
        </p:sp>
        <p:sp>
          <p:nvSpPr>
            <p:cNvPr id="1897484" name="Oval 12"/>
            <p:cNvSpPr>
              <a:spLocks noChangeArrowheads="1"/>
            </p:cNvSpPr>
            <p:nvPr/>
          </p:nvSpPr>
          <p:spPr bwMode="auto">
            <a:xfrm>
              <a:off x="2432" y="768"/>
              <a:ext cx="289" cy="288"/>
            </a:xfrm>
            <a:prstGeom prst="ellipse">
              <a:avLst/>
            </a:prstGeom>
            <a:noFill/>
            <a:ln w="12700">
              <a:solidFill>
                <a:schemeClr val="tx1"/>
              </a:solidFill>
              <a:round/>
              <a:headEnd/>
              <a:tailEnd/>
            </a:ln>
            <a:effectLst/>
          </p:spPr>
          <p:txBody>
            <a:bodyPr wrap="none" anchor="ctr"/>
            <a:lstStyle/>
            <a:p>
              <a:endParaRPr lang="en-US" dirty="0"/>
            </a:p>
          </p:txBody>
        </p:sp>
        <p:sp>
          <p:nvSpPr>
            <p:cNvPr id="1897485" name="Text Box 13"/>
            <p:cNvSpPr txBox="1">
              <a:spLocks noChangeArrowheads="1"/>
            </p:cNvSpPr>
            <p:nvPr/>
          </p:nvSpPr>
          <p:spPr bwMode="auto">
            <a:xfrm>
              <a:off x="2422" y="791"/>
              <a:ext cx="292" cy="231"/>
            </a:xfrm>
            <a:prstGeom prst="rect">
              <a:avLst/>
            </a:prstGeom>
            <a:noFill/>
            <a:ln w="12700">
              <a:noFill/>
              <a:miter lim="800000"/>
              <a:headEnd/>
              <a:tailEnd/>
            </a:ln>
            <a:effectLst/>
          </p:spPr>
          <p:txBody>
            <a:bodyPr wrap="none">
              <a:spAutoFit/>
            </a:bodyPr>
            <a:lstStyle/>
            <a:p>
              <a:r>
                <a:rPr lang="en-US" dirty="0">
                  <a:solidFill>
                    <a:schemeClr val="tx1"/>
                  </a:solidFill>
                </a:rPr>
                <a:t>P4</a:t>
              </a:r>
            </a:p>
          </p:txBody>
        </p:sp>
        <p:sp>
          <p:nvSpPr>
            <p:cNvPr id="1897486" name="Oval 14"/>
            <p:cNvSpPr>
              <a:spLocks noChangeArrowheads="1"/>
            </p:cNvSpPr>
            <p:nvPr/>
          </p:nvSpPr>
          <p:spPr bwMode="auto">
            <a:xfrm>
              <a:off x="2915" y="768"/>
              <a:ext cx="289" cy="288"/>
            </a:xfrm>
            <a:prstGeom prst="ellipse">
              <a:avLst/>
            </a:prstGeom>
            <a:noFill/>
            <a:ln w="12700">
              <a:solidFill>
                <a:schemeClr val="tx1"/>
              </a:solidFill>
              <a:round/>
              <a:headEnd/>
              <a:tailEnd/>
            </a:ln>
            <a:effectLst/>
          </p:spPr>
          <p:txBody>
            <a:bodyPr wrap="none" anchor="ctr"/>
            <a:lstStyle/>
            <a:p>
              <a:endParaRPr lang="en-US" dirty="0"/>
            </a:p>
          </p:txBody>
        </p:sp>
        <p:sp>
          <p:nvSpPr>
            <p:cNvPr id="1897487" name="Text Box 15"/>
            <p:cNvSpPr txBox="1">
              <a:spLocks noChangeArrowheads="1"/>
            </p:cNvSpPr>
            <p:nvPr/>
          </p:nvSpPr>
          <p:spPr bwMode="auto">
            <a:xfrm>
              <a:off x="2905" y="791"/>
              <a:ext cx="292" cy="231"/>
            </a:xfrm>
            <a:prstGeom prst="rect">
              <a:avLst/>
            </a:prstGeom>
            <a:noFill/>
            <a:ln w="12700">
              <a:noFill/>
              <a:miter lim="800000"/>
              <a:headEnd/>
              <a:tailEnd/>
            </a:ln>
            <a:effectLst/>
          </p:spPr>
          <p:txBody>
            <a:bodyPr wrap="none">
              <a:spAutoFit/>
            </a:bodyPr>
            <a:lstStyle/>
            <a:p>
              <a:r>
                <a:rPr lang="en-US" dirty="0">
                  <a:solidFill>
                    <a:schemeClr val="tx1"/>
                  </a:solidFill>
                </a:rPr>
                <a:t>P5</a:t>
              </a:r>
            </a:p>
          </p:txBody>
        </p:sp>
        <p:sp>
          <p:nvSpPr>
            <p:cNvPr id="1897488" name="Oval 16"/>
            <p:cNvSpPr>
              <a:spLocks noChangeArrowheads="1"/>
            </p:cNvSpPr>
            <p:nvPr/>
          </p:nvSpPr>
          <p:spPr bwMode="auto">
            <a:xfrm>
              <a:off x="3398" y="768"/>
              <a:ext cx="289" cy="288"/>
            </a:xfrm>
            <a:prstGeom prst="ellipse">
              <a:avLst/>
            </a:prstGeom>
            <a:noFill/>
            <a:ln w="12700">
              <a:solidFill>
                <a:schemeClr val="tx1"/>
              </a:solidFill>
              <a:round/>
              <a:headEnd/>
              <a:tailEnd/>
            </a:ln>
            <a:effectLst/>
          </p:spPr>
          <p:txBody>
            <a:bodyPr wrap="none" anchor="ctr"/>
            <a:lstStyle/>
            <a:p>
              <a:endParaRPr lang="en-US" dirty="0"/>
            </a:p>
          </p:txBody>
        </p:sp>
        <p:sp>
          <p:nvSpPr>
            <p:cNvPr id="1897489" name="Text Box 17"/>
            <p:cNvSpPr txBox="1">
              <a:spLocks noChangeArrowheads="1"/>
            </p:cNvSpPr>
            <p:nvPr/>
          </p:nvSpPr>
          <p:spPr bwMode="auto">
            <a:xfrm>
              <a:off x="3387" y="791"/>
              <a:ext cx="292" cy="231"/>
            </a:xfrm>
            <a:prstGeom prst="rect">
              <a:avLst/>
            </a:prstGeom>
            <a:noFill/>
            <a:ln w="12700">
              <a:noFill/>
              <a:miter lim="800000"/>
              <a:headEnd/>
              <a:tailEnd/>
            </a:ln>
            <a:effectLst/>
          </p:spPr>
          <p:txBody>
            <a:bodyPr wrap="none">
              <a:spAutoFit/>
            </a:bodyPr>
            <a:lstStyle/>
            <a:p>
              <a:r>
                <a:rPr lang="en-US" dirty="0">
                  <a:solidFill>
                    <a:schemeClr val="tx1"/>
                  </a:solidFill>
                </a:rPr>
                <a:t>P6</a:t>
              </a:r>
            </a:p>
          </p:txBody>
        </p:sp>
        <p:sp>
          <p:nvSpPr>
            <p:cNvPr id="1897490" name="Oval 18"/>
            <p:cNvSpPr>
              <a:spLocks noChangeArrowheads="1"/>
            </p:cNvSpPr>
            <p:nvPr/>
          </p:nvSpPr>
          <p:spPr bwMode="auto">
            <a:xfrm>
              <a:off x="3880" y="768"/>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7491" name="Text Box 19"/>
            <p:cNvSpPr txBox="1">
              <a:spLocks noChangeArrowheads="1"/>
            </p:cNvSpPr>
            <p:nvPr/>
          </p:nvSpPr>
          <p:spPr bwMode="auto">
            <a:xfrm>
              <a:off x="3870" y="791"/>
              <a:ext cx="292" cy="231"/>
            </a:xfrm>
            <a:prstGeom prst="rect">
              <a:avLst/>
            </a:prstGeom>
            <a:noFill/>
            <a:ln w="12700">
              <a:noFill/>
              <a:miter lim="800000"/>
              <a:headEnd/>
              <a:tailEnd/>
            </a:ln>
            <a:effectLst/>
          </p:spPr>
          <p:txBody>
            <a:bodyPr wrap="none">
              <a:spAutoFit/>
            </a:bodyPr>
            <a:lstStyle/>
            <a:p>
              <a:r>
                <a:rPr lang="en-US" dirty="0">
                  <a:solidFill>
                    <a:schemeClr val="tx1"/>
                  </a:solidFill>
                </a:rPr>
                <a:t>P7</a:t>
              </a:r>
            </a:p>
          </p:txBody>
        </p:sp>
        <p:sp>
          <p:nvSpPr>
            <p:cNvPr id="1897492" name="Oval 20"/>
            <p:cNvSpPr>
              <a:spLocks noChangeArrowheads="1"/>
            </p:cNvSpPr>
            <p:nvPr/>
          </p:nvSpPr>
          <p:spPr bwMode="auto">
            <a:xfrm>
              <a:off x="4363" y="768"/>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7493" name="Text Box 21"/>
            <p:cNvSpPr txBox="1">
              <a:spLocks noChangeArrowheads="1"/>
            </p:cNvSpPr>
            <p:nvPr/>
          </p:nvSpPr>
          <p:spPr bwMode="auto">
            <a:xfrm>
              <a:off x="4353" y="791"/>
              <a:ext cx="292" cy="231"/>
            </a:xfrm>
            <a:prstGeom prst="rect">
              <a:avLst/>
            </a:prstGeom>
            <a:noFill/>
            <a:ln w="12700">
              <a:noFill/>
              <a:miter lim="800000"/>
              <a:headEnd/>
              <a:tailEnd/>
            </a:ln>
            <a:effectLst/>
          </p:spPr>
          <p:txBody>
            <a:bodyPr wrap="none">
              <a:spAutoFit/>
            </a:bodyPr>
            <a:lstStyle/>
            <a:p>
              <a:r>
                <a:rPr lang="en-US" dirty="0">
                  <a:solidFill>
                    <a:schemeClr val="tx1"/>
                  </a:solidFill>
                </a:rPr>
                <a:t>P8</a:t>
              </a:r>
            </a:p>
          </p:txBody>
        </p:sp>
        <p:sp>
          <p:nvSpPr>
            <p:cNvPr id="1897495" name="Oval 23"/>
            <p:cNvSpPr>
              <a:spLocks noChangeArrowheads="1"/>
            </p:cNvSpPr>
            <p:nvPr/>
          </p:nvSpPr>
          <p:spPr bwMode="auto">
            <a:xfrm>
              <a:off x="4846" y="768"/>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7496" name="Text Box 24"/>
            <p:cNvSpPr txBox="1">
              <a:spLocks noChangeArrowheads="1"/>
            </p:cNvSpPr>
            <p:nvPr/>
          </p:nvSpPr>
          <p:spPr bwMode="auto">
            <a:xfrm>
              <a:off x="4836" y="791"/>
              <a:ext cx="292" cy="231"/>
            </a:xfrm>
            <a:prstGeom prst="rect">
              <a:avLst/>
            </a:prstGeom>
            <a:noFill/>
            <a:ln w="12700">
              <a:noFill/>
              <a:miter lim="800000"/>
              <a:headEnd/>
              <a:tailEnd/>
            </a:ln>
            <a:effectLst/>
          </p:spPr>
          <p:txBody>
            <a:bodyPr wrap="none">
              <a:spAutoFit/>
            </a:bodyPr>
            <a:lstStyle/>
            <a:p>
              <a:r>
                <a:rPr lang="en-US" dirty="0">
                  <a:solidFill>
                    <a:schemeClr val="tx1"/>
                  </a:solidFill>
                </a:rPr>
                <a:t>P9</a:t>
              </a:r>
            </a:p>
          </p:txBody>
        </p:sp>
      </p:grpSp>
      <p:grpSp>
        <p:nvGrpSpPr>
          <p:cNvPr id="3" name="Group 50"/>
          <p:cNvGrpSpPr>
            <a:grpSpLocks/>
          </p:cNvGrpSpPr>
          <p:nvPr/>
        </p:nvGrpSpPr>
        <p:grpSpPr bwMode="auto">
          <a:xfrm>
            <a:off x="228600" y="1219200"/>
            <a:ext cx="8016875" cy="336550"/>
            <a:chOff x="288" y="576"/>
            <a:chExt cx="5050" cy="212"/>
          </a:xfrm>
        </p:grpSpPr>
        <p:sp>
          <p:nvSpPr>
            <p:cNvPr id="1897512" name="Text Box 40"/>
            <p:cNvSpPr txBox="1">
              <a:spLocks noChangeArrowheads="1"/>
            </p:cNvSpPr>
            <p:nvPr/>
          </p:nvSpPr>
          <p:spPr bwMode="auto">
            <a:xfrm>
              <a:off x="288"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sum[P0]</a:t>
              </a:r>
            </a:p>
          </p:txBody>
        </p:sp>
        <p:sp>
          <p:nvSpPr>
            <p:cNvPr id="1897513" name="Text Box 41"/>
            <p:cNvSpPr txBox="1">
              <a:spLocks noChangeArrowheads="1"/>
            </p:cNvSpPr>
            <p:nvPr/>
          </p:nvSpPr>
          <p:spPr bwMode="auto">
            <a:xfrm>
              <a:off x="768"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sum[P1]</a:t>
              </a:r>
            </a:p>
          </p:txBody>
        </p:sp>
        <p:sp>
          <p:nvSpPr>
            <p:cNvPr id="1897514" name="Text Box 42"/>
            <p:cNvSpPr txBox="1">
              <a:spLocks noChangeArrowheads="1"/>
            </p:cNvSpPr>
            <p:nvPr/>
          </p:nvSpPr>
          <p:spPr bwMode="auto">
            <a:xfrm>
              <a:off x="1248"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sum[P2]</a:t>
              </a:r>
            </a:p>
          </p:txBody>
        </p:sp>
        <p:sp>
          <p:nvSpPr>
            <p:cNvPr id="1897515" name="Text Box 43"/>
            <p:cNvSpPr txBox="1">
              <a:spLocks noChangeArrowheads="1"/>
            </p:cNvSpPr>
            <p:nvPr/>
          </p:nvSpPr>
          <p:spPr bwMode="auto">
            <a:xfrm>
              <a:off x="1776"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sum[P3]</a:t>
              </a:r>
            </a:p>
          </p:txBody>
        </p:sp>
        <p:sp>
          <p:nvSpPr>
            <p:cNvPr id="1897516" name="Text Box 44"/>
            <p:cNvSpPr txBox="1">
              <a:spLocks noChangeArrowheads="1"/>
            </p:cNvSpPr>
            <p:nvPr/>
          </p:nvSpPr>
          <p:spPr bwMode="auto">
            <a:xfrm>
              <a:off x="2256"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sum[P4]</a:t>
              </a:r>
            </a:p>
          </p:txBody>
        </p:sp>
        <p:sp>
          <p:nvSpPr>
            <p:cNvPr id="1897517" name="Text Box 45"/>
            <p:cNvSpPr txBox="1">
              <a:spLocks noChangeArrowheads="1"/>
            </p:cNvSpPr>
            <p:nvPr/>
          </p:nvSpPr>
          <p:spPr bwMode="auto">
            <a:xfrm>
              <a:off x="2736"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sum[P5]</a:t>
              </a:r>
            </a:p>
          </p:txBody>
        </p:sp>
        <p:sp>
          <p:nvSpPr>
            <p:cNvPr id="1897518" name="Text Box 46"/>
            <p:cNvSpPr txBox="1">
              <a:spLocks noChangeArrowheads="1"/>
            </p:cNvSpPr>
            <p:nvPr/>
          </p:nvSpPr>
          <p:spPr bwMode="auto">
            <a:xfrm>
              <a:off x="3216"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sum[P6]</a:t>
              </a:r>
            </a:p>
          </p:txBody>
        </p:sp>
        <p:sp>
          <p:nvSpPr>
            <p:cNvPr id="1897519" name="Text Box 47"/>
            <p:cNvSpPr txBox="1">
              <a:spLocks noChangeArrowheads="1"/>
            </p:cNvSpPr>
            <p:nvPr/>
          </p:nvSpPr>
          <p:spPr bwMode="auto">
            <a:xfrm>
              <a:off x="3744"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sum[P7]</a:t>
              </a:r>
            </a:p>
          </p:txBody>
        </p:sp>
        <p:sp>
          <p:nvSpPr>
            <p:cNvPr id="1897520" name="Text Box 48"/>
            <p:cNvSpPr txBox="1">
              <a:spLocks noChangeArrowheads="1"/>
            </p:cNvSpPr>
            <p:nvPr/>
          </p:nvSpPr>
          <p:spPr bwMode="auto">
            <a:xfrm>
              <a:off x="4224"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sum[P8]</a:t>
              </a:r>
            </a:p>
          </p:txBody>
        </p:sp>
        <p:sp>
          <p:nvSpPr>
            <p:cNvPr id="1897521" name="Text Box 49"/>
            <p:cNvSpPr txBox="1">
              <a:spLocks noChangeArrowheads="1"/>
            </p:cNvSpPr>
            <p:nvPr/>
          </p:nvSpPr>
          <p:spPr bwMode="auto">
            <a:xfrm>
              <a:off x="4752"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sum[P9]</a:t>
              </a:r>
            </a:p>
          </p:txBody>
        </p:sp>
      </p:grpSp>
      <p:sp>
        <p:nvSpPr>
          <p:cNvPr id="1897547" name="Text Box 75"/>
          <p:cNvSpPr txBox="1">
            <a:spLocks noChangeArrowheads="1"/>
          </p:cNvSpPr>
          <p:nvPr/>
        </p:nvSpPr>
        <p:spPr bwMode="auto">
          <a:xfrm>
            <a:off x="8001000" y="1905000"/>
            <a:ext cx="969963" cy="336550"/>
          </a:xfrm>
          <a:prstGeom prst="rect">
            <a:avLst/>
          </a:prstGeom>
          <a:noFill/>
          <a:ln w="12700">
            <a:noFill/>
            <a:miter lim="800000"/>
            <a:headEnd/>
            <a:tailEnd/>
          </a:ln>
          <a:effectLst/>
        </p:spPr>
        <p:txBody>
          <a:bodyPr wrap="none">
            <a:spAutoFit/>
          </a:bodyPr>
          <a:lstStyle/>
          <a:p>
            <a:r>
              <a:rPr lang="en-US" sz="1600" dirty="0">
                <a:solidFill>
                  <a:schemeClr val="tx1"/>
                </a:solidFill>
              </a:rPr>
              <a:t>half = 10</a:t>
            </a:r>
          </a:p>
        </p:txBody>
      </p:sp>
      <p:sp>
        <p:nvSpPr>
          <p:cNvPr id="40" name="Date Placeholder 39"/>
          <p:cNvSpPr>
            <a:spLocks noGrp="1"/>
          </p:cNvSpPr>
          <p:nvPr>
            <p:ph type="dt" sz="half" idx="10"/>
          </p:nvPr>
        </p:nvSpPr>
        <p:spPr/>
        <p:txBody>
          <a:bodyPr/>
          <a:lstStyle/>
          <a:p>
            <a:fld id="{4C803F6E-1A6E-0145-8489-EB62C87392B8}" type="datetime1">
              <a:rPr lang="en-US" smtClean="0"/>
              <a:t>11/7/11</a:t>
            </a:fld>
            <a:endParaRPr lang="en-US" dirty="0"/>
          </a:p>
        </p:txBody>
      </p:sp>
      <p:sp>
        <p:nvSpPr>
          <p:cNvPr id="41" name="Slide Number Placeholder 40"/>
          <p:cNvSpPr>
            <a:spLocks noGrp="1"/>
          </p:cNvSpPr>
          <p:nvPr>
            <p:ph type="sldNum" sz="quarter" idx="12"/>
          </p:nvPr>
        </p:nvSpPr>
        <p:spPr/>
        <p:txBody>
          <a:bodyPr/>
          <a:lstStyle/>
          <a:p>
            <a:fld id="{3CC63E4C-4642-794D-A2FD-70F6B81535F5}" type="slidenum">
              <a:rPr lang="en-US" smtClean="0"/>
              <a:pPr/>
              <a:t>7</a:t>
            </a:fld>
            <a:endParaRPr lang="en-US" dirty="0"/>
          </a:p>
        </p:txBody>
      </p:sp>
      <p:sp>
        <p:nvSpPr>
          <p:cNvPr id="42" name="Footer Placeholder 41"/>
          <p:cNvSpPr>
            <a:spLocks noGrp="1"/>
          </p:cNvSpPr>
          <p:nvPr>
            <p:ph type="ftr" sz="quarter" idx="11"/>
          </p:nvPr>
        </p:nvSpPr>
        <p:spPr/>
        <p:txBody>
          <a:bodyPr/>
          <a:lstStyle/>
          <a:p>
            <a:r>
              <a:rPr lang="da-DK" dirty="0" smtClean="0"/>
              <a:t>Fall 2011</a:t>
            </a:r>
            <a:r>
              <a:rPr lang="en-US" dirty="0" smtClean="0"/>
              <a:t> -- Lecture #21</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8498" name="Rectangle 2"/>
          <p:cNvSpPr>
            <a:spLocks noGrp="1" noChangeArrowheads="1"/>
          </p:cNvSpPr>
          <p:nvPr>
            <p:ph type="title"/>
          </p:nvPr>
        </p:nvSpPr>
        <p:spPr/>
        <p:txBody>
          <a:bodyPr/>
          <a:lstStyle/>
          <a:p>
            <a:r>
              <a:rPr lang="en-US" dirty="0" smtClean="0"/>
              <a:t>An Example with 10 Processors</a:t>
            </a:r>
            <a:endParaRPr lang="en-US" dirty="0"/>
          </a:p>
        </p:txBody>
      </p:sp>
      <p:grpSp>
        <p:nvGrpSpPr>
          <p:cNvPr id="2" name="Group 3"/>
          <p:cNvGrpSpPr>
            <a:grpSpLocks/>
          </p:cNvGrpSpPr>
          <p:nvPr/>
        </p:nvGrpSpPr>
        <p:grpSpPr bwMode="auto">
          <a:xfrm>
            <a:off x="533400" y="1828800"/>
            <a:ext cx="7391400" cy="457200"/>
            <a:chOff x="480" y="768"/>
            <a:chExt cx="4656" cy="288"/>
          </a:xfrm>
        </p:grpSpPr>
        <p:sp>
          <p:nvSpPr>
            <p:cNvPr id="1898500" name="Oval 4"/>
            <p:cNvSpPr>
              <a:spLocks noChangeArrowheads="1"/>
            </p:cNvSpPr>
            <p:nvPr/>
          </p:nvSpPr>
          <p:spPr bwMode="auto">
            <a:xfrm>
              <a:off x="490" y="768"/>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8501" name="Text Box 5"/>
            <p:cNvSpPr txBox="1">
              <a:spLocks noChangeArrowheads="1"/>
            </p:cNvSpPr>
            <p:nvPr/>
          </p:nvSpPr>
          <p:spPr bwMode="auto">
            <a:xfrm>
              <a:off x="480" y="791"/>
              <a:ext cx="292" cy="231"/>
            </a:xfrm>
            <a:prstGeom prst="rect">
              <a:avLst/>
            </a:prstGeom>
            <a:noFill/>
            <a:ln w="12700">
              <a:noFill/>
              <a:miter lim="800000"/>
              <a:headEnd/>
              <a:tailEnd/>
            </a:ln>
            <a:effectLst/>
          </p:spPr>
          <p:txBody>
            <a:bodyPr wrap="none">
              <a:spAutoFit/>
            </a:bodyPr>
            <a:lstStyle/>
            <a:p>
              <a:r>
                <a:rPr lang="en-US" dirty="0">
                  <a:solidFill>
                    <a:schemeClr val="tx1"/>
                  </a:solidFill>
                </a:rPr>
                <a:t>P0</a:t>
              </a:r>
            </a:p>
          </p:txBody>
        </p:sp>
        <p:sp>
          <p:nvSpPr>
            <p:cNvPr id="1898502" name="Oval 6"/>
            <p:cNvSpPr>
              <a:spLocks noChangeArrowheads="1"/>
            </p:cNvSpPr>
            <p:nvPr/>
          </p:nvSpPr>
          <p:spPr bwMode="auto">
            <a:xfrm>
              <a:off x="983" y="768"/>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8503" name="Text Box 7"/>
            <p:cNvSpPr txBox="1">
              <a:spLocks noChangeArrowheads="1"/>
            </p:cNvSpPr>
            <p:nvPr/>
          </p:nvSpPr>
          <p:spPr bwMode="auto">
            <a:xfrm>
              <a:off x="973" y="791"/>
              <a:ext cx="292" cy="231"/>
            </a:xfrm>
            <a:prstGeom prst="rect">
              <a:avLst/>
            </a:prstGeom>
            <a:noFill/>
            <a:ln w="12700">
              <a:noFill/>
              <a:miter lim="800000"/>
              <a:headEnd/>
              <a:tailEnd/>
            </a:ln>
            <a:effectLst/>
          </p:spPr>
          <p:txBody>
            <a:bodyPr wrap="none">
              <a:spAutoFit/>
            </a:bodyPr>
            <a:lstStyle/>
            <a:p>
              <a:r>
                <a:rPr lang="en-US" dirty="0">
                  <a:solidFill>
                    <a:schemeClr val="tx1"/>
                  </a:solidFill>
                </a:rPr>
                <a:t>P1</a:t>
              </a:r>
            </a:p>
          </p:txBody>
        </p:sp>
        <p:sp>
          <p:nvSpPr>
            <p:cNvPr id="1898504" name="Oval 8"/>
            <p:cNvSpPr>
              <a:spLocks noChangeArrowheads="1"/>
            </p:cNvSpPr>
            <p:nvPr/>
          </p:nvSpPr>
          <p:spPr bwMode="auto">
            <a:xfrm>
              <a:off x="1466" y="768"/>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8505" name="Text Box 9"/>
            <p:cNvSpPr txBox="1">
              <a:spLocks noChangeArrowheads="1"/>
            </p:cNvSpPr>
            <p:nvPr/>
          </p:nvSpPr>
          <p:spPr bwMode="auto">
            <a:xfrm>
              <a:off x="1456" y="791"/>
              <a:ext cx="292" cy="231"/>
            </a:xfrm>
            <a:prstGeom prst="rect">
              <a:avLst/>
            </a:prstGeom>
            <a:noFill/>
            <a:ln w="12700">
              <a:noFill/>
              <a:miter lim="800000"/>
              <a:headEnd/>
              <a:tailEnd/>
            </a:ln>
            <a:effectLst/>
          </p:spPr>
          <p:txBody>
            <a:bodyPr wrap="none">
              <a:spAutoFit/>
            </a:bodyPr>
            <a:lstStyle/>
            <a:p>
              <a:r>
                <a:rPr lang="en-US" dirty="0">
                  <a:solidFill>
                    <a:schemeClr val="tx1"/>
                  </a:solidFill>
                </a:rPr>
                <a:t>P2</a:t>
              </a:r>
            </a:p>
          </p:txBody>
        </p:sp>
        <p:sp>
          <p:nvSpPr>
            <p:cNvPr id="1898506" name="Oval 10"/>
            <p:cNvSpPr>
              <a:spLocks noChangeArrowheads="1"/>
            </p:cNvSpPr>
            <p:nvPr/>
          </p:nvSpPr>
          <p:spPr bwMode="auto">
            <a:xfrm>
              <a:off x="1949" y="768"/>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8507" name="Text Box 11"/>
            <p:cNvSpPr txBox="1">
              <a:spLocks noChangeArrowheads="1"/>
            </p:cNvSpPr>
            <p:nvPr/>
          </p:nvSpPr>
          <p:spPr bwMode="auto">
            <a:xfrm>
              <a:off x="1939" y="791"/>
              <a:ext cx="292" cy="231"/>
            </a:xfrm>
            <a:prstGeom prst="rect">
              <a:avLst/>
            </a:prstGeom>
            <a:noFill/>
            <a:ln w="12700">
              <a:noFill/>
              <a:miter lim="800000"/>
              <a:headEnd/>
              <a:tailEnd/>
            </a:ln>
            <a:effectLst/>
          </p:spPr>
          <p:txBody>
            <a:bodyPr wrap="none">
              <a:spAutoFit/>
            </a:bodyPr>
            <a:lstStyle/>
            <a:p>
              <a:r>
                <a:rPr lang="en-US" dirty="0">
                  <a:solidFill>
                    <a:schemeClr val="tx1"/>
                  </a:solidFill>
                </a:rPr>
                <a:t>P3</a:t>
              </a:r>
            </a:p>
          </p:txBody>
        </p:sp>
        <p:sp>
          <p:nvSpPr>
            <p:cNvPr id="1898508" name="Oval 12"/>
            <p:cNvSpPr>
              <a:spLocks noChangeArrowheads="1"/>
            </p:cNvSpPr>
            <p:nvPr/>
          </p:nvSpPr>
          <p:spPr bwMode="auto">
            <a:xfrm>
              <a:off x="2432" y="768"/>
              <a:ext cx="289" cy="288"/>
            </a:xfrm>
            <a:prstGeom prst="ellipse">
              <a:avLst/>
            </a:prstGeom>
            <a:noFill/>
            <a:ln w="12700">
              <a:solidFill>
                <a:schemeClr val="tx1"/>
              </a:solidFill>
              <a:round/>
              <a:headEnd/>
              <a:tailEnd/>
            </a:ln>
            <a:effectLst/>
          </p:spPr>
          <p:txBody>
            <a:bodyPr wrap="none" anchor="ctr"/>
            <a:lstStyle/>
            <a:p>
              <a:endParaRPr lang="en-US" dirty="0"/>
            </a:p>
          </p:txBody>
        </p:sp>
        <p:sp>
          <p:nvSpPr>
            <p:cNvPr id="1898509" name="Text Box 13"/>
            <p:cNvSpPr txBox="1">
              <a:spLocks noChangeArrowheads="1"/>
            </p:cNvSpPr>
            <p:nvPr/>
          </p:nvSpPr>
          <p:spPr bwMode="auto">
            <a:xfrm>
              <a:off x="2422" y="791"/>
              <a:ext cx="292" cy="231"/>
            </a:xfrm>
            <a:prstGeom prst="rect">
              <a:avLst/>
            </a:prstGeom>
            <a:noFill/>
            <a:ln w="12700">
              <a:noFill/>
              <a:miter lim="800000"/>
              <a:headEnd/>
              <a:tailEnd/>
            </a:ln>
            <a:effectLst/>
          </p:spPr>
          <p:txBody>
            <a:bodyPr wrap="none">
              <a:spAutoFit/>
            </a:bodyPr>
            <a:lstStyle/>
            <a:p>
              <a:r>
                <a:rPr lang="en-US" dirty="0">
                  <a:solidFill>
                    <a:schemeClr val="tx1"/>
                  </a:solidFill>
                </a:rPr>
                <a:t>P4</a:t>
              </a:r>
            </a:p>
          </p:txBody>
        </p:sp>
        <p:sp>
          <p:nvSpPr>
            <p:cNvPr id="1898510" name="Oval 14"/>
            <p:cNvSpPr>
              <a:spLocks noChangeArrowheads="1"/>
            </p:cNvSpPr>
            <p:nvPr/>
          </p:nvSpPr>
          <p:spPr bwMode="auto">
            <a:xfrm>
              <a:off x="2915" y="768"/>
              <a:ext cx="289" cy="288"/>
            </a:xfrm>
            <a:prstGeom prst="ellipse">
              <a:avLst/>
            </a:prstGeom>
            <a:noFill/>
            <a:ln w="12700">
              <a:solidFill>
                <a:schemeClr val="tx1"/>
              </a:solidFill>
              <a:round/>
              <a:headEnd/>
              <a:tailEnd/>
            </a:ln>
            <a:effectLst/>
          </p:spPr>
          <p:txBody>
            <a:bodyPr wrap="none" anchor="ctr"/>
            <a:lstStyle/>
            <a:p>
              <a:endParaRPr lang="en-US" dirty="0"/>
            </a:p>
          </p:txBody>
        </p:sp>
        <p:sp>
          <p:nvSpPr>
            <p:cNvPr id="1898511" name="Text Box 15"/>
            <p:cNvSpPr txBox="1">
              <a:spLocks noChangeArrowheads="1"/>
            </p:cNvSpPr>
            <p:nvPr/>
          </p:nvSpPr>
          <p:spPr bwMode="auto">
            <a:xfrm>
              <a:off x="2905" y="791"/>
              <a:ext cx="292" cy="231"/>
            </a:xfrm>
            <a:prstGeom prst="rect">
              <a:avLst/>
            </a:prstGeom>
            <a:noFill/>
            <a:ln w="12700">
              <a:noFill/>
              <a:miter lim="800000"/>
              <a:headEnd/>
              <a:tailEnd/>
            </a:ln>
            <a:effectLst/>
          </p:spPr>
          <p:txBody>
            <a:bodyPr wrap="none">
              <a:spAutoFit/>
            </a:bodyPr>
            <a:lstStyle/>
            <a:p>
              <a:r>
                <a:rPr lang="en-US" dirty="0">
                  <a:solidFill>
                    <a:schemeClr val="tx1"/>
                  </a:solidFill>
                </a:rPr>
                <a:t>P5</a:t>
              </a:r>
            </a:p>
          </p:txBody>
        </p:sp>
        <p:sp>
          <p:nvSpPr>
            <p:cNvPr id="1898512" name="Oval 16"/>
            <p:cNvSpPr>
              <a:spLocks noChangeArrowheads="1"/>
            </p:cNvSpPr>
            <p:nvPr/>
          </p:nvSpPr>
          <p:spPr bwMode="auto">
            <a:xfrm>
              <a:off x="3398" y="768"/>
              <a:ext cx="289" cy="288"/>
            </a:xfrm>
            <a:prstGeom prst="ellipse">
              <a:avLst/>
            </a:prstGeom>
            <a:noFill/>
            <a:ln w="12700">
              <a:solidFill>
                <a:schemeClr val="tx1"/>
              </a:solidFill>
              <a:round/>
              <a:headEnd/>
              <a:tailEnd/>
            </a:ln>
            <a:effectLst/>
          </p:spPr>
          <p:txBody>
            <a:bodyPr wrap="none" anchor="ctr"/>
            <a:lstStyle/>
            <a:p>
              <a:endParaRPr lang="en-US" dirty="0"/>
            </a:p>
          </p:txBody>
        </p:sp>
        <p:sp>
          <p:nvSpPr>
            <p:cNvPr id="1898513" name="Text Box 17"/>
            <p:cNvSpPr txBox="1">
              <a:spLocks noChangeArrowheads="1"/>
            </p:cNvSpPr>
            <p:nvPr/>
          </p:nvSpPr>
          <p:spPr bwMode="auto">
            <a:xfrm>
              <a:off x="3387" y="791"/>
              <a:ext cx="292" cy="231"/>
            </a:xfrm>
            <a:prstGeom prst="rect">
              <a:avLst/>
            </a:prstGeom>
            <a:noFill/>
            <a:ln w="12700">
              <a:noFill/>
              <a:miter lim="800000"/>
              <a:headEnd/>
              <a:tailEnd/>
            </a:ln>
            <a:effectLst/>
          </p:spPr>
          <p:txBody>
            <a:bodyPr wrap="none">
              <a:spAutoFit/>
            </a:bodyPr>
            <a:lstStyle/>
            <a:p>
              <a:r>
                <a:rPr lang="en-US" dirty="0">
                  <a:solidFill>
                    <a:schemeClr val="tx1"/>
                  </a:solidFill>
                </a:rPr>
                <a:t>P6</a:t>
              </a:r>
            </a:p>
          </p:txBody>
        </p:sp>
        <p:sp>
          <p:nvSpPr>
            <p:cNvPr id="1898514" name="Oval 18"/>
            <p:cNvSpPr>
              <a:spLocks noChangeArrowheads="1"/>
            </p:cNvSpPr>
            <p:nvPr/>
          </p:nvSpPr>
          <p:spPr bwMode="auto">
            <a:xfrm>
              <a:off x="3880" y="768"/>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8515" name="Text Box 19"/>
            <p:cNvSpPr txBox="1">
              <a:spLocks noChangeArrowheads="1"/>
            </p:cNvSpPr>
            <p:nvPr/>
          </p:nvSpPr>
          <p:spPr bwMode="auto">
            <a:xfrm>
              <a:off x="3870" y="791"/>
              <a:ext cx="292" cy="231"/>
            </a:xfrm>
            <a:prstGeom prst="rect">
              <a:avLst/>
            </a:prstGeom>
            <a:noFill/>
            <a:ln w="12700">
              <a:noFill/>
              <a:miter lim="800000"/>
              <a:headEnd/>
              <a:tailEnd/>
            </a:ln>
            <a:effectLst/>
          </p:spPr>
          <p:txBody>
            <a:bodyPr wrap="none">
              <a:spAutoFit/>
            </a:bodyPr>
            <a:lstStyle/>
            <a:p>
              <a:r>
                <a:rPr lang="en-US" dirty="0">
                  <a:solidFill>
                    <a:schemeClr val="tx1"/>
                  </a:solidFill>
                </a:rPr>
                <a:t>P7</a:t>
              </a:r>
            </a:p>
          </p:txBody>
        </p:sp>
        <p:sp>
          <p:nvSpPr>
            <p:cNvPr id="1898516" name="Oval 20"/>
            <p:cNvSpPr>
              <a:spLocks noChangeArrowheads="1"/>
            </p:cNvSpPr>
            <p:nvPr/>
          </p:nvSpPr>
          <p:spPr bwMode="auto">
            <a:xfrm>
              <a:off x="4363" y="768"/>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8517" name="Text Box 21"/>
            <p:cNvSpPr txBox="1">
              <a:spLocks noChangeArrowheads="1"/>
            </p:cNvSpPr>
            <p:nvPr/>
          </p:nvSpPr>
          <p:spPr bwMode="auto">
            <a:xfrm>
              <a:off x="4353" y="791"/>
              <a:ext cx="292" cy="231"/>
            </a:xfrm>
            <a:prstGeom prst="rect">
              <a:avLst/>
            </a:prstGeom>
            <a:noFill/>
            <a:ln w="12700">
              <a:noFill/>
              <a:miter lim="800000"/>
              <a:headEnd/>
              <a:tailEnd/>
            </a:ln>
            <a:effectLst/>
          </p:spPr>
          <p:txBody>
            <a:bodyPr wrap="none">
              <a:spAutoFit/>
            </a:bodyPr>
            <a:lstStyle/>
            <a:p>
              <a:r>
                <a:rPr lang="en-US" dirty="0">
                  <a:solidFill>
                    <a:schemeClr val="tx1"/>
                  </a:solidFill>
                </a:rPr>
                <a:t>P8</a:t>
              </a:r>
            </a:p>
          </p:txBody>
        </p:sp>
        <p:sp>
          <p:nvSpPr>
            <p:cNvPr id="1898518" name="Oval 22"/>
            <p:cNvSpPr>
              <a:spLocks noChangeArrowheads="1"/>
            </p:cNvSpPr>
            <p:nvPr/>
          </p:nvSpPr>
          <p:spPr bwMode="auto">
            <a:xfrm>
              <a:off x="4846" y="768"/>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8519" name="Text Box 23"/>
            <p:cNvSpPr txBox="1">
              <a:spLocks noChangeArrowheads="1"/>
            </p:cNvSpPr>
            <p:nvPr/>
          </p:nvSpPr>
          <p:spPr bwMode="auto">
            <a:xfrm>
              <a:off x="4836" y="791"/>
              <a:ext cx="292" cy="231"/>
            </a:xfrm>
            <a:prstGeom prst="rect">
              <a:avLst/>
            </a:prstGeom>
            <a:noFill/>
            <a:ln w="12700">
              <a:noFill/>
              <a:miter lim="800000"/>
              <a:headEnd/>
              <a:tailEnd/>
            </a:ln>
            <a:effectLst/>
          </p:spPr>
          <p:txBody>
            <a:bodyPr wrap="none">
              <a:spAutoFit/>
            </a:bodyPr>
            <a:lstStyle/>
            <a:p>
              <a:r>
                <a:rPr lang="en-US" dirty="0">
                  <a:solidFill>
                    <a:schemeClr val="tx1"/>
                  </a:solidFill>
                </a:rPr>
                <a:t>P9</a:t>
              </a:r>
            </a:p>
          </p:txBody>
        </p:sp>
      </p:grpSp>
      <p:grpSp>
        <p:nvGrpSpPr>
          <p:cNvPr id="3" name="Group 24"/>
          <p:cNvGrpSpPr>
            <a:grpSpLocks/>
          </p:cNvGrpSpPr>
          <p:nvPr/>
        </p:nvGrpSpPr>
        <p:grpSpPr bwMode="auto">
          <a:xfrm>
            <a:off x="228600" y="1219200"/>
            <a:ext cx="8016875" cy="336550"/>
            <a:chOff x="288" y="576"/>
            <a:chExt cx="5050" cy="212"/>
          </a:xfrm>
        </p:grpSpPr>
        <p:sp>
          <p:nvSpPr>
            <p:cNvPr id="1898521" name="Text Box 25"/>
            <p:cNvSpPr txBox="1">
              <a:spLocks noChangeArrowheads="1"/>
            </p:cNvSpPr>
            <p:nvPr/>
          </p:nvSpPr>
          <p:spPr bwMode="auto">
            <a:xfrm>
              <a:off x="288"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sum[P0]</a:t>
              </a:r>
            </a:p>
          </p:txBody>
        </p:sp>
        <p:sp>
          <p:nvSpPr>
            <p:cNvPr id="1898522" name="Text Box 26"/>
            <p:cNvSpPr txBox="1">
              <a:spLocks noChangeArrowheads="1"/>
            </p:cNvSpPr>
            <p:nvPr/>
          </p:nvSpPr>
          <p:spPr bwMode="auto">
            <a:xfrm>
              <a:off x="768"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sum[P1]</a:t>
              </a:r>
            </a:p>
          </p:txBody>
        </p:sp>
        <p:sp>
          <p:nvSpPr>
            <p:cNvPr id="1898523" name="Text Box 27"/>
            <p:cNvSpPr txBox="1">
              <a:spLocks noChangeArrowheads="1"/>
            </p:cNvSpPr>
            <p:nvPr/>
          </p:nvSpPr>
          <p:spPr bwMode="auto">
            <a:xfrm>
              <a:off x="1248"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sum[P2]</a:t>
              </a:r>
            </a:p>
          </p:txBody>
        </p:sp>
        <p:sp>
          <p:nvSpPr>
            <p:cNvPr id="1898524" name="Text Box 28"/>
            <p:cNvSpPr txBox="1">
              <a:spLocks noChangeArrowheads="1"/>
            </p:cNvSpPr>
            <p:nvPr/>
          </p:nvSpPr>
          <p:spPr bwMode="auto">
            <a:xfrm>
              <a:off x="1776"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sum[P3]</a:t>
              </a:r>
            </a:p>
          </p:txBody>
        </p:sp>
        <p:sp>
          <p:nvSpPr>
            <p:cNvPr id="1898525" name="Text Box 29"/>
            <p:cNvSpPr txBox="1">
              <a:spLocks noChangeArrowheads="1"/>
            </p:cNvSpPr>
            <p:nvPr/>
          </p:nvSpPr>
          <p:spPr bwMode="auto">
            <a:xfrm>
              <a:off x="2256"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sum[P4]</a:t>
              </a:r>
            </a:p>
          </p:txBody>
        </p:sp>
        <p:sp>
          <p:nvSpPr>
            <p:cNvPr id="1898526" name="Text Box 30"/>
            <p:cNvSpPr txBox="1">
              <a:spLocks noChangeArrowheads="1"/>
            </p:cNvSpPr>
            <p:nvPr/>
          </p:nvSpPr>
          <p:spPr bwMode="auto">
            <a:xfrm>
              <a:off x="2736"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sum[P5]</a:t>
              </a:r>
            </a:p>
          </p:txBody>
        </p:sp>
        <p:sp>
          <p:nvSpPr>
            <p:cNvPr id="1898527" name="Text Box 31"/>
            <p:cNvSpPr txBox="1">
              <a:spLocks noChangeArrowheads="1"/>
            </p:cNvSpPr>
            <p:nvPr/>
          </p:nvSpPr>
          <p:spPr bwMode="auto">
            <a:xfrm>
              <a:off x="3216"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sum[P6]</a:t>
              </a:r>
            </a:p>
          </p:txBody>
        </p:sp>
        <p:sp>
          <p:nvSpPr>
            <p:cNvPr id="1898528" name="Text Box 32"/>
            <p:cNvSpPr txBox="1">
              <a:spLocks noChangeArrowheads="1"/>
            </p:cNvSpPr>
            <p:nvPr/>
          </p:nvSpPr>
          <p:spPr bwMode="auto">
            <a:xfrm>
              <a:off x="3744"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sum[P7]</a:t>
              </a:r>
            </a:p>
          </p:txBody>
        </p:sp>
        <p:sp>
          <p:nvSpPr>
            <p:cNvPr id="1898529" name="Text Box 33"/>
            <p:cNvSpPr txBox="1">
              <a:spLocks noChangeArrowheads="1"/>
            </p:cNvSpPr>
            <p:nvPr/>
          </p:nvSpPr>
          <p:spPr bwMode="auto">
            <a:xfrm>
              <a:off x="4224"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sum[P8]</a:t>
              </a:r>
            </a:p>
          </p:txBody>
        </p:sp>
        <p:sp>
          <p:nvSpPr>
            <p:cNvPr id="1898530" name="Text Box 34"/>
            <p:cNvSpPr txBox="1">
              <a:spLocks noChangeArrowheads="1"/>
            </p:cNvSpPr>
            <p:nvPr/>
          </p:nvSpPr>
          <p:spPr bwMode="auto">
            <a:xfrm>
              <a:off x="4752"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sum[P9]</a:t>
              </a:r>
            </a:p>
          </p:txBody>
        </p:sp>
      </p:grpSp>
      <p:grpSp>
        <p:nvGrpSpPr>
          <p:cNvPr id="4" name="Group 74"/>
          <p:cNvGrpSpPr>
            <a:grpSpLocks/>
          </p:cNvGrpSpPr>
          <p:nvPr/>
        </p:nvGrpSpPr>
        <p:grpSpPr bwMode="auto">
          <a:xfrm>
            <a:off x="533400" y="3962400"/>
            <a:ext cx="476250" cy="457200"/>
            <a:chOff x="336" y="2496"/>
            <a:chExt cx="300" cy="288"/>
          </a:xfrm>
        </p:grpSpPr>
        <p:sp>
          <p:nvSpPr>
            <p:cNvPr id="1898531" name="Oval 35"/>
            <p:cNvSpPr>
              <a:spLocks noChangeArrowheads="1"/>
            </p:cNvSpPr>
            <p:nvPr/>
          </p:nvSpPr>
          <p:spPr bwMode="auto">
            <a:xfrm>
              <a:off x="346" y="2496"/>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8532" name="Text Box 36"/>
            <p:cNvSpPr txBox="1">
              <a:spLocks noChangeArrowheads="1"/>
            </p:cNvSpPr>
            <p:nvPr/>
          </p:nvSpPr>
          <p:spPr bwMode="auto">
            <a:xfrm>
              <a:off x="336" y="2519"/>
              <a:ext cx="292" cy="231"/>
            </a:xfrm>
            <a:prstGeom prst="rect">
              <a:avLst/>
            </a:prstGeom>
            <a:noFill/>
            <a:ln w="12700">
              <a:noFill/>
              <a:miter lim="800000"/>
              <a:headEnd/>
              <a:tailEnd/>
            </a:ln>
            <a:effectLst/>
          </p:spPr>
          <p:txBody>
            <a:bodyPr wrap="none">
              <a:spAutoFit/>
            </a:bodyPr>
            <a:lstStyle/>
            <a:p>
              <a:r>
                <a:rPr lang="en-US" dirty="0">
                  <a:solidFill>
                    <a:schemeClr val="tx1"/>
                  </a:solidFill>
                </a:rPr>
                <a:t>P0</a:t>
              </a:r>
            </a:p>
          </p:txBody>
        </p:sp>
      </p:grpSp>
      <p:grpSp>
        <p:nvGrpSpPr>
          <p:cNvPr id="5" name="Group 72"/>
          <p:cNvGrpSpPr>
            <a:grpSpLocks/>
          </p:cNvGrpSpPr>
          <p:nvPr/>
        </p:nvGrpSpPr>
        <p:grpSpPr bwMode="auto">
          <a:xfrm>
            <a:off x="533400" y="2895600"/>
            <a:ext cx="3581400" cy="457200"/>
            <a:chOff x="336" y="1824"/>
            <a:chExt cx="2256" cy="288"/>
          </a:xfrm>
        </p:grpSpPr>
        <p:sp>
          <p:nvSpPr>
            <p:cNvPr id="1898533" name="Oval 37"/>
            <p:cNvSpPr>
              <a:spLocks noChangeArrowheads="1"/>
            </p:cNvSpPr>
            <p:nvPr/>
          </p:nvSpPr>
          <p:spPr bwMode="auto">
            <a:xfrm>
              <a:off x="346" y="1824"/>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8534" name="Text Box 38"/>
            <p:cNvSpPr txBox="1">
              <a:spLocks noChangeArrowheads="1"/>
            </p:cNvSpPr>
            <p:nvPr/>
          </p:nvSpPr>
          <p:spPr bwMode="auto">
            <a:xfrm>
              <a:off x="336" y="1847"/>
              <a:ext cx="292" cy="231"/>
            </a:xfrm>
            <a:prstGeom prst="rect">
              <a:avLst/>
            </a:prstGeom>
            <a:noFill/>
            <a:ln w="12700">
              <a:noFill/>
              <a:miter lim="800000"/>
              <a:headEnd/>
              <a:tailEnd/>
            </a:ln>
            <a:effectLst/>
          </p:spPr>
          <p:txBody>
            <a:bodyPr wrap="none">
              <a:spAutoFit/>
            </a:bodyPr>
            <a:lstStyle/>
            <a:p>
              <a:r>
                <a:rPr lang="en-US" dirty="0">
                  <a:solidFill>
                    <a:schemeClr val="tx1"/>
                  </a:solidFill>
                </a:rPr>
                <a:t>P0</a:t>
              </a:r>
            </a:p>
          </p:txBody>
        </p:sp>
        <p:sp>
          <p:nvSpPr>
            <p:cNvPr id="1898535" name="Oval 39"/>
            <p:cNvSpPr>
              <a:spLocks noChangeArrowheads="1"/>
            </p:cNvSpPr>
            <p:nvPr/>
          </p:nvSpPr>
          <p:spPr bwMode="auto">
            <a:xfrm>
              <a:off x="862" y="1824"/>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8536" name="Text Box 40"/>
            <p:cNvSpPr txBox="1">
              <a:spLocks noChangeArrowheads="1"/>
            </p:cNvSpPr>
            <p:nvPr/>
          </p:nvSpPr>
          <p:spPr bwMode="auto">
            <a:xfrm>
              <a:off x="852" y="1847"/>
              <a:ext cx="292" cy="231"/>
            </a:xfrm>
            <a:prstGeom prst="rect">
              <a:avLst/>
            </a:prstGeom>
            <a:noFill/>
            <a:ln w="12700">
              <a:noFill/>
              <a:miter lim="800000"/>
              <a:headEnd/>
              <a:tailEnd/>
            </a:ln>
            <a:effectLst/>
          </p:spPr>
          <p:txBody>
            <a:bodyPr wrap="none">
              <a:spAutoFit/>
            </a:bodyPr>
            <a:lstStyle/>
            <a:p>
              <a:r>
                <a:rPr lang="en-US" dirty="0">
                  <a:solidFill>
                    <a:schemeClr val="tx1"/>
                  </a:solidFill>
                </a:rPr>
                <a:t>P1</a:t>
              </a:r>
            </a:p>
          </p:txBody>
        </p:sp>
        <p:sp>
          <p:nvSpPr>
            <p:cNvPr id="1898537" name="Oval 41"/>
            <p:cNvSpPr>
              <a:spLocks noChangeArrowheads="1"/>
            </p:cNvSpPr>
            <p:nvPr/>
          </p:nvSpPr>
          <p:spPr bwMode="auto">
            <a:xfrm>
              <a:off x="1354" y="1824"/>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8538" name="Text Box 42"/>
            <p:cNvSpPr txBox="1">
              <a:spLocks noChangeArrowheads="1"/>
            </p:cNvSpPr>
            <p:nvPr/>
          </p:nvSpPr>
          <p:spPr bwMode="auto">
            <a:xfrm>
              <a:off x="1344" y="1847"/>
              <a:ext cx="292" cy="231"/>
            </a:xfrm>
            <a:prstGeom prst="rect">
              <a:avLst/>
            </a:prstGeom>
            <a:noFill/>
            <a:ln w="12700">
              <a:noFill/>
              <a:miter lim="800000"/>
              <a:headEnd/>
              <a:tailEnd/>
            </a:ln>
            <a:effectLst/>
          </p:spPr>
          <p:txBody>
            <a:bodyPr wrap="none">
              <a:spAutoFit/>
            </a:bodyPr>
            <a:lstStyle/>
            <a:p>
              <a:r>
                <a:rPr lang="en-US" dirty="0">
                  <a:solidFill>
                    <a:schemeClr val="tx1"/>
                  </a:solidFill>
                </a:rPr>
                <a:t>P2</a:t>
              </a:r>
            </a:p>
          </p:txBody>
        </p:sp>
        <p:sp>
          <p:nvSpPr>
            <p:cNvPr id="1898539" name="Oval 43"/>
            <p:cNvSpPr>
              <a:spLocks noChangeArrowheads="1"/>
            </p:cNvSpPr>
            <p:nvPr/>
          </p:nvSpPr>
          <p:spPr bwMode="auto">
            <a:xfrm>
              <a:off x="1834" y="1824"/>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8540" name="Text Box 44"/>
            <p:cNvSpPr txBox="1">
              <a:spLocks noChangeArrowheads="1"/>
            </p:cNvSpPr>
            <p:nvPr/>
          </p:nvSpPr>
          <p:spPr bwMode="auto">
            <a:xfrm>
              <a:off x="1824" y="1847"/>
              <a:ext cx="292" cy="231"/>
            </a:xfrm>
            <a:prstGeom prst="rect">
              <a:avLst/>
            </a:prstGeom>
            <a:noFill/>
            <a:ln w="12700">
              <a:noFill/>
              <a:miter lim="800000"/>
              <a:headEnd/>
              <a:tailEnd/>
            </a:ln>
            <a:effectLst/>
          </p:spPr>
          <p:txBody>
            <a:bodyPr wrap="none">
              <a:spAutoFit/>
            </a:bodyPr>
            <a:lstStyle/>
            <a:p>
              <a:r>
                <a:rPr lang="en-US" dirty="0">
                  <a:solidFill>
                    <a:schemeClr val="tx1"/>
                  </a:solidFill>
                </a:rPr>
                <a:t>P3</a:t>
              </a:r>
            </a:p>
          </p:txBody>
        </p:sp>
        <p:sp>
          <p:nvSpPr>
            <p:cNvPr id="1898541" name="Oval 45"/>
            <p:cNvSpPr>
              <a:spLocks noChangeArrowheads="1"/>
            </p:cNvSpPr>
            <p:nvPr/>
          </p:nvSpPr>
          <p:spPr bwMode="auto">
            <a:xfrm>
              <a:off x="2302" y="1824"/>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8542" name="Text Box 46"/>
            <p:cNvSpPr txBox="1">
              <a:spLocks noChangeArrowheads="1"/>
            </p:cNvSpPr>
            <p:nvPr/>
          </p:nvSpPr>
          <p:spPr bwMode="auto">
            <a:xfrm>
              <a:off x="2292" y="1847"/>
              <a:ext cx="292" cy="231"/>
            </a:xfrm>
            <a:prstGeom prst="rect">
              <a:avLst/>
            </a:prstGeom>
            <a:noFill/>
            <a:ln w="12700">
              <a:noFill/>
              <a:miter lim="800000"/>
              <a:headEnd/>
              <a:tailEnd/>
            </a:ln>
            <a:effectLst/>
          </p:spPr>
          <p:txBody>
            <a:bodyPr wrap="none">
              <a:spAutoFit/>
            </a:bodyPr>
            <a:lstStyle/>
            <a:p>
              <a:r>
                <a:rPr lang="en-US" dirty="0">
                  <a:solidFill>
                    <a:schemeClr val="tx1"/>
                  </a:solidFill>
                </a:rPr>
                <a:t>P4</a:t>
              </a:r>
            </a:p>
          </p:txBody>
        </p:sp>
      </p:grpSp>
      <p:sp>
        <p:nvSpPr>
          <p:cNvPr id="1898543" name="Line 47"/>
          <p:cNvSpPr>
            <a:spLocks noChangeShapeType="1"/>
          </p:cNvSpPr>
          <p:nvPr/>
        </p:nvSpPr>
        <p:spPr bwMode="auto">
          <a:xfrm>
            <a:off x="762000" y="2286000"/>
            <a:ext cx="0" cy="609600"/>
          </a:xfrm>
          <a:prstGeom prst="line">
            <a:avLst/>
          </a:prstGeom>
          <a:noFill/>
          <a:ln w="12700">
            <a:solidFill>
              <a:schemeClr val="tx1"/>
            </a:solidFill>
            <a:round/>
            <a:headEnd/>
            <a:tailEnd/>
          </a:ln>
          <a:effectLst/>
        </p:spPr>
        <p:txBody>
          <a:bodyPr/>
          <a:lstStyle/>
          <a:p>
            <a:endParaRPr lang="en-US" dirty="0"/>
          </a:p>
        </p:txBody>
      </p:sp>
      <p:sp>
        <p:nvSpPr>
          <p:cNvPr id="1898544" name="Line 48"/>
          <p:cNvSpPr>
            <a:spLocks noChangeShapeType="1"/>
          </p:cNvSpPr>
          <p:nvPr/>
        </p:nvSpPr>
        <p:spPr bwMode="auto">
          <a:xfrm>
            <a:off x="1600200" y="2286000"/>
            <a:ext cx="0" cy="609600"/>
          </a:xfrm>
          <a:prstGeom prst="line">
            <a:avLst/>
          </a:prstGeom>
          <a:noFill/>
          <a:ln w="12700">
            <a:solidFill>
              <a:schemeClr val="tx1"/>
            </a:solidFill>
            <a:round/>
            <a:headEnd/>
            <a:tailEnd/>
          </a:ln>
          <a:effectLst/>
        </p:spPr>
        <p:txBody>
          <a:bodyPr/>
          <a:lstStyle/>
          <a:p>
            <a:endParaRPr lang="en-US" dirty="0"/>
          </a:p>
        </p:txBody>
      </p:sp>
      <p:sp>
        <p:nvSpPr>
          <p:cNvPr id="1898545" name="Line 49"/>
          <p:cNvSpPr>
            <a:spLocks noChangeShapeType="1"/>
          </p:cNvSpPr>
          <p:nvPr/>
        </p:nvSpPr>
        <p:spPr bwMode="auto">
          <a:xfrm>
            <a:off x="2362200" y="2286000"/>
            <a:ext cx="0" cy="609600"/>
          </a:xfrm>
          <a:prstGeom prst="line">
            <a:avLst/>
          </a:prstGeom>
          <a:noFill/>
          <a:ln w="12700">
            <a:solidFill>
              <a:schemeClr val="tx1"/>
            </a:solidFill>
            <a:round/>
            <a:headEnd/>
            <a:tailEnd/>
          </a:ln>
          <a:effectLst/>
        </p:spPr>
        <p:txBody>
          <a:bodyPr/>
          <a:lstStyle/>
          <a:p>
            <a:endParaRPr lang="en-US" dirty="0"/>
          </a:p>
        </p:txBody>
      </p:sp>
      <p:sp>
        <p:nvSpPr>
          <p:cNvPr id="1898546" name="Line 50"/>
          <p:cNvSpPr>
            <a:spLocks noChangeShapeType="1"/>
          </p:cNvSpPr>
          <p:nvPr/>
        </p:nvSpPr>
        <p:spPr bwMode="auto">
          <a:xfrm>
            <a:off x="3124200" y="2286000"/>
            <a:ext cx="0" cy="609600"/>
          </a:xfrm>
          <a:prstGeom prst="line">
            <a:avLst/>
          </a:prstGeom>
          <a:noFill/>
          <a:ln w="12700">
            <a:solidFill>
              <a:schemeClr val="tx1"/>
            </a:solidFill>
            <a:round/>
            <a:headEnd/>
            <a:tailEnd/>
          </a:ln>
          <a:effectLst/>
        </p:spPr>
        <p:txBody>
          <a:bodyPr/>
          <a:lstStyle/>
          <a:p>
            <a:endParaRPr lang="en-US" dirty="0"/>
          </a:p>
        </p:txBody>
      </p:sp>
      <p:sp>
        <p:nvSpPr>
          <p:cNvPr id="1898547" name="Line 51"/>
          <p:cNvSpPr>
            <a:spLocks noChangeShapeType="1"/>
          </p:cNvSpPr>
          <p:nvPr/>
        </p:nvSpPr>
        <p:spPr bwMode="auto">
          <a:xfrm>
            <a:off x="3886200" y="2286000"/>
            <a:ext cx="0" cy="609600"/>
          </a:xfrm>
          <a:prstGeom prst="line">
            <a:avLst/>
          </a:prstGeom>
          <a:noFill/>
          <a:ln w="12700">
            <a:solidFill>
              <a:schemeClr val="tx1"/>
            </a:solidFill>
            <a:round/>
            <a:headEnd/>
            <a:tailEnd/>
          </a:ln>
          <a:effectLst/>
        </p:spPr>
        <p:txBody>
          <a:bodyPr/>
          <a:lstStyle/>
          <a:p>
            <a:endParaRPr lang="en-US" dirty="0"/>
          </a:p>
        </p:txBody>
      </p:sp>
      <p:sp>
        <p:nvSpPr>
          <p:cNvPr id="1898548" name="Line 52"/>
          <p:cNvSpPr>
            <a:spLocks noChangeShapeType="1"/>
          </p:cNvSpPr>
          <p:nvPr/>
        </p:nvSpPr>
        <p:spPr bwMode="auto">
          <a:xfrm flipH="1">
            <a:off x="762000" y="2286000"/>
            <a:ext cx="3810000" cy="609600"/>
          </a:xfrm>
          <a:prstGeom prst="line">
            <a:avLst/>
          </a:prstGeom>
          <a:noFill/>
          <a:ln w="12700">
            <a:solidFill>
              <a:schemeClr val="tx1"/>
            </a:solidFill>
            <a:round/>
            <a:headEnd/>
            <a:tailEnd/>
          </a:ln>
          <a:effectLst/>
        </p:spPr>
        <p:txBody>
          <a:bodyPr/>
          <a:lstStyle/>
          <a:p>
            <a:endParaRPr lang="en-US" dirty="0"/>
          </a:p>
        </p:txBody>
      </p:sp>
      <p:sp>
        <p:nvSpPr>
          <p:cNvPr id="1898549" name="Line 53"/>
          <p:cNvSpPr>
            <a:spLocks noChangeShapeType="1"/>
          </p:cNvSpPr>
          <p:nvPr/>
        </p:nvSpPr>
        <p:spPr bwMode="auto">
          <a:xfrm flipH="1">
            <a:off x="1600200" y="2286000"/>
            <a:ext cx="3810000" cy="609600"/>
          </a:xfrm>
          <a:prstGeom prst="line">
            <a:avLst/>
          </a:prstGeom>
          <a:noFill/>
          <a:ln w="12700">
            <a:solidFill>
              <a:schemeClr val="tx1"/>
            </a:solidFill>
            <a:round/>
            <a:headEnd/>
            <a:tailEnd/>
          </a:ln>
          <a:effectLst/>
        </p:spPr>
        <p:txBody>
          <a:bodyPr/>
          <a:lstStyle/>
          <a:p>
            <a:endParaRPr lang="en-US" dirty="0"/>
          </a:p>
        </p:txBody>
      </p:sp>
      <p:sp>
        <p:nvSpPr>
          <p:cNvPr id="1898550" name="Line 54"/>
          <p:cNvSpPr>
            <a:spLocks noChangeShapeType="1"/>
          </p:cNvSpPr>
          <p:nvPr/>
        </p:nvSpPr>
        <p:spPr bwMode="auto">
          <a:xfrm flipH="1">
            <a:off x="2362200" y="2286000"/>
            <a:ext cx="3810000" cy="609600"/>
          </a:xfrm>
          <a:prstGeom prst="line">
            <a:avLst/>
          </a:prstGeom>
          <a:noFill/>
          <a:ln w="12700">
            <a:solidFill>
              <a:schemeClr val="tx1"/>
            </a:solidFill>
            <a:round/>
            <a:headEnd/>
            <a:tailEnd/>
          </a:ln>
          <a:effectLst/>
        </p:spPr>
        <p:txBody>
          <a:bodyPr/>
          <a:lstStyle/>
          <a:p>
            <a:endParaRPr lang="en-US" dirty="0"/>
          </a:p>
        </p:txBody>
      </p:sp>
      <p:sp>
        <p:nvSpPr>
          <p:cNvPr id="1898551" name="Line 55"/>
          <p:cNvSpPr>
            <a:spLocks noChangeShapeType="1"/>
          </p:cNvSpPr>
          <p:nvPr/>
        </p:nvSpPr>
        <p:spPr bwMode="auto">
          <a:xfrm flipH="1">
            <a:off x="3124200" y="2286000"/>
            <a:ext cx="3810000" cy="609600"/>
          </a:xfrm>
          <a:prstGeom prst="line">
            <a:avLst/>
          </a:prstGeom>
          <a:noFill/>
          <a:ln w="12700">
            <a:solidFill>
              <a:schemeClr val="tx1"/>
            </a:solidFill>
            <a:round/>
            <a:headEnd/>
            <a:tailEnd/>
          </a:ln>
          <a:effectLst/>
        </p:spPr>
        <p:txBody>
          <a:bodyPr/>
          <a:lstStyle/>
          <a:p>
            <a:endParaRPr lang="en-US" dirty="0"/>
          </a:p>
        </p:txBody>
      </p:sp>
      <p:sp>
        <p:nvSpPr>
          <p:cNvPr id="1898552" name="Line 56"/>
          <p:cNvSpPr>
            <a:spLocks noChangeShapeType="1"/>
          </p:cNvSpPr>
          <p:nvPr/>
        </p:nvSpPr>
        <p:spPr bwMode="auto">
          <a:xfrm flipH="1">
            <a:off x="3886200" y="2286000"/>
            <a:ext cx="3810000" cy="609600"/>
          </a:xfrm>
          <a:prstGeom prst="line">
            <a:avLst/>
          </a:prstGeom>
          <a:noFill/>
          <a:ln w="12700">
            <a:solidFill>
              <a:schemeClr val="tx1"/>
            </a:solidFill>
            <a:round/>
            <a:headEnd/>
            <a:tailEnd/>
          </a:ln>
          <a:effectLst/>
        </p:spPr>
        <p:txBody>
          <a:bodyPr/>
          <a:lstStyle/>
          <a:p>
            <a:endParaRPr lang="en-US" dirty="0"/>
          </a:p>
        </p:txBody>
      </p:sp>
      <p:sp>
        <p:nvSpPr>
          <p:cNvPr id="1898553" name="Text Box 57"/>
          <p:cNvSpPr txBox="1">
            <a:spLocks noChangeArrowheads="1"/>
          </p:cNvSpPr>
          <p:nvPr/>
        </p:nvSpPr>
        <p:spPr bwMode="auto">
          <a:xfrm>
            <a:off x="8001000" y="1905000"/>
            <a:ext cx="969963" cy="336550"/>
          </a:xfrm>
          <a:prstGeom prst="rect">
            <a:avLst/>
          </a:prstGeom>
          <a:noFill/>
          <a:ln w="12700">
            <a:noFill/>
            <a:miter lim="800000"/>
            <a:headEnd/>
            <a:tailEnd/>
          </a:ln>
          <a:effectLst/>
        </p:spPr>
        <p:txBody>
          <a:bodyPr wrap="none">
            <a:spAutoFit/>
          </a:bodyPr>
          <a:lstStyle/>
          <a:p>
            <a:r>
              <a:rPr lang="en-US" sz="1600" dirty="0">
                <a:solidFill>
                  <a:schemeClr val="tx1"/>
                </a:solidFill>
              </a:rPr>
              <a:t>half = 10</a:t>
            </a:r>
          </a:p>
        </p:txBody>
      </p:sp>
      <p:sp>
        <p:nvSpPr>
          <p:cNvPr id="1898554" name="Text Box 58"/>
          <p:cNvSpPr txBox="1">
            <a:spLocks noChangeArrowheads="1"/>
          </p:cNvSpPr>
          <p:nvPr/>
        </p:nvSpPr>
        <p:spPr bwMode="auto">
          <a:xfrm>
            <a:off x="7981950" y="2895600"/>
            <a:ext cx="857250" cy="336550"/>
          </a:xfrm>
          <a:prstGeom prst="rect">
            <a:avLst/>
          </a:prstGeom>
          <a:noFill/>
          <a:ln w="12700">
            <a:noFill/>
            <a:miter lim="800000"/>
            <a:headEnd/>
            <a:tailEnd/>
          </a:ln>
          <a:effectLst/>
        </p:spPr>
        <p:txBody>
          <a:bodyPr wrap="none">
            <a:spAutoFit/>
          </a:bodyPr>
          <a:lstStyle/>
          <a:p>
            <a:r>
              <a:rPr lang="en-US" sz="1600" dirty="0">
                <a:solidFill>
                  <a:schemeClr val="tx1"/>
                </a:solidFill>
              </a:rPr>
              <a:t>half = 5</a:t>
            </a:r>
          </a:p>
        </p:txBody>
      </p:sp>
      <p:grpSp>
        <p:nvGrpSpPr>
          <p:cNvPr id="6" name="Group 73"/>
          <p:cNvGrpSpPr>
            <a:grpSpLocks/>
          </p:cNvGrpSpPr>
          <p:nvPr/>
        </p:nvGrpSpPr>
        <p:grpSpPr bwMode="auto">
          <a:xfrm>
            <a:off x="762000" y="3352800"/>
            <a:ext cx="3124200" cy="609600"/>
            <a:chOff x="480" y="2112"/>
            <a:chExt cx="1968" cy="384"/>
          </a:xfrm>
        </p:grpSpPr>
        <p:sp>
          <p:nvSpPr>
            <p:cNvPr id="1898555" name="Line 59"/>
            <p:cNvSpPr>
              <a:spLocks noChangeShapeType="1"/>
            </p:cNvSpPr>
            <p:nvPr/>
          </p:nvSpPr>
          <p:spPr bwMode="auto">
            <a:xfrm>
              <a:off x="480" y="2112"/>
              <a:ext cx="0" cy="384"/>
            </a:xfrm>
            <a:prstGeom prst="line">
              <a:avLst/>
            </a:prstGeom>
            <a:noFill/>
            <a:ln w="12700">
              <a:solidFill>
                <a:schemeClr val="tx1"/>
              </a:solidFill>
              <a:round/>
              <a:headEnd/>
              <a:tailEnd/>
            </a:ln>
            <a:effectLst/>
          </p:spPr>
          <p:txBody>
            <a:bodyPr/>
            <a:lstStyle/>
            <a:p>
              <a:endParaRPr lang="en-US" dirty="0"/>
            </a:p>
          </p:txBody>
        </p:sp>
        <p:sp>
          <p:nvSpPr>
            <p:cNvPr id="1898556" name="Line 60"/>
            <p:cNvSpPr>
              <a:spLocks noChangeShapeType="1"/>
            </p:cNvSpPr>
            <p:nvPr/>
          </p:nvSpPr>
          <p:spPr bwMode="auto">
            <a:xfrm flipH="1">
              <a:off x="480" y="2112"/>
              <a:ext cx="1968" cy="384"/>
            </a:xfrm>
            <a:prstGeom prst="line">
              <a:avLst/>
            </a:prstGeom>
            <a:noFill/>
            <a:ln w="12700">
              <a:solidFill>
                <a:schemeClr val="accent1"/>
              </a:solidFill>
              <a:round/>
              <a:headEnd/>
              <a:tailEnd/>
            </a:ln>
            <a:effectLst/>
          </p:spPr>
          <p:txBody>
            <a:bodyPr/>
            <a:lstStyle/>
            <a:p>
              <a:endParaRPr lang="en-US" dirty="0"/>
            </a:p>
          </p:txBody>
        </p:sp>
      </p:grpSp>
      <p:grpSp>
        <p:nvGrpSpPr>
          <p:cNvPr id="7" name="Group 76"/>
          <p:cNvGrpSpPr>
            <a:grpSpLocks/>
          </p:cNvGrpSpPr>
          <p:nvPr/>
        </p:nvGrpSpPr>
        <p:grpSpPr bwMode="auto">
          <a:xfrm>
            <a:off x="1371600" y="3962400"/>
            <a:ext cx="476250" cy="457200"/>
            <a:chOff x="864" y="2496"/>
            <a:chExt cx="300" cy="288"/>
          </a:xfrm>
        </p:grpSpPr>
        <p:sp>
          <p:nvSpPr>
            <p:cNvPr id="1898557" name="Oval 61"/>
            <p:cNvSpPr>
              <a:spLocks noChangeArrowheads="1"/>
            </p:cNvSpPr>
            <p:nvPr/>
          </p:nvSpPr>
          <p:spPr bwMode="auto">
            <a:xfrm>
              <a:off x="874" y="2496"/>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8558" name="Text Box 62"/>
            <p:cNvSpPr txBox="1">
              <a:spLocks noChangeArrowheads="1"/>
            </p:cNvSpPr>
            <p:nvPr/>
          </p:nvSpPr>
          <p:spPr bwMode="auto">
            <a:xfrm>
              <a:off x="864" y="2519"/>
              <a:ext cx="292" cy="231"/>
            </a:xfrm>
            <a:prstGeom prst="rect">
              <a:avLst/>
            </a:prstGeom>
            <a:noFill/>
            <a:ln w="12700">
              <a:noFill/>
              <a:miter lim="800000"/>
              <a:headEnd/>
              <a:tailEnd/>
            </a:ln>
            <a:effectLst/>
          </p:spPr>
          <p:txBody>
            <a:bodyPr wrap="none">
              <a:spAutoFit/>
            </a:bodyPr>
            <a:lstStyle/>
            <a:p>
              <a:r>
                <a:rPr lang="en-US" dirty="0">
                  <a:solidFill>
                    <a:schemeClr val="tx1"/>
                  </a:solidFill>
                </a:rPr>
                <a:t>P1</a:t>
              </a:r>
            </a:p>
          </p:txBody>
        </p:sp>
      </p:grpSp>
      <p:sp>
        <p:nvSpPr>
          <p:cNvPr id="1898559" name="Line 63"/>
          <p:cNvSpPr>
            <a:spLocks noChangeShapeType="1"/>
          </p:cNvSpPr>
          <p:nvPr/>
        </p:nvSpPr>
        <p:spPr bwMode="auto">
          <a:xfrm>
            <a:off x="1600200" y="3352800"/>
            <a:ext cx="0" cy="609600"/>
          </a:xfrm>
          <a:prstGeom prst="line">
            <a:avLst/>
          </a:prstGeom>
          <a:noFill/>
          <a:ln w="12700">
            <a:solidFill>
              <a:schemeClr val="tx1"/>
            </a:solidFill>
            <a:round/>
            <a:headEnd/>
            <a:tailEnd/>
          </a:ln>
          <a:effectLst/>
        </p:spPr>
        <p:txBody>
          <a:bodyPr/>
          <a:lstStyle/>
          <a:p>
            <a:endParaRPr lang="en-US" dirty="0"/>
          </a:p>
        </p:txBody>
      </p:sp>
      <p:sp>
        <p:nvSpPr>
          <p:cNvPr id="1898560" name="Text Box 64"/>
          <p:cNvSpPr txBox="1">
            <a:spLocks noChangeArrowheads="1"/>
          </p:cNvSpPr>
          <p:nvPr/>
        </p:nvSpPr>
        <p:spPr bwMode="auto">
          <a:xfrm>
            <a:off x="7924800" y="4038600"/>
            <a:ext cx="857250" cy="336550"/>
          </a:xfrm>
          <a:prstGeom prst="rect">
            <a:avLst/>
          </a:prstGeom>
          <a:noFill/>
          <a:ln w="12700">
            <a:noFill/>
            <a:miter lim="800000"/>
            <a:headEnd/>
            <a:tailEnd/>
          </a:ln>
          <a:effectLst/>
        </p:spPr>
        <p:txBody>
          <a:bodyPr wrap="none">
            <a:spAutoFit/>
          </a:bodyPr>
          <a:lstStyle/>
          <a:p>
            <a:r>
              <a:rPr lang="en-US" sz="1600" dirty="0">
                <a:solidFill>
                  <a:schemeClr val="tx1"/>
                </a:solidFill>
              </a:rPr>
              <a:t>half = 2</a:t>
            </a:r>
          </a:p>
        </p:txBody>
      </p:sp>
      <p:sp>
        <p:nvSpPr>
          <p:cNvPr id="1898561" name="Line 65"/>
          <p:cNvSpPr>
            <a:spLocks noChangeShapeType="1"/>
          </p:cNvSpPr>
          <p:nvPr/>
        </p:nvSpPr>
        <p:spPr bwMode="auto">
          <a:xfrm flipH="1">
            <a:off x="1600200" y="3352800"/>
            <a:ext cx="1600200" cy="609600"/>
          </a:xfrm>
          <a:prstGeom prst="line">
            <a:avLst/>
          </a:prstGeom>
          <a:noFill/>
          <a:ln w="12700">
            <a:solidFill>
              <a:schemeClr val="tx1"/>
            </a:solidFill>
            <a:round/>
            <a:headEnd/>
            <a:tailEnd/>
          </a:ln>
          <a:effectLst/>
        </p:spPr>
        <p:txBody>
          <a:bodyPr/>
          <a:lstStyle/>
          <a:p>
            <a:endParaRPr lang="en-US" dirty="0"/>
          </a:p>
        </p:txBody>
      </p:sp>
      <p:sp>
        <p:nvSpPr>
          <p:cNvPr id="1898562" name="Line 66"/>
          <p:cNvSpPr>
            <a:spLocks noChangeShapeType="1"/>
          </p:cNvSpPr>
          <p:nvPr/>
        </p:nvSpPr>
        <p:spPr bwMode="auto">
          <a:xfrm flipH="1">
            <a:off x="762000" y="3352800"/>
            <a:ext cx="1600200" cy="609600"/>
          </a:xfrm>
          <a:prstGeom prst="line">
            <a:avLst/>
          </a:prstGeom>
          <a:noFill/>
          <a:ln w="12700">
            <a:solidFill>
              <a:schemeClr val="tx1"/>
            </a:solidFill>
            <a:round/>
            <a:headEnd/>
            <a:tailEnd/>
          </a:ln>
          <a:effectLst/>
        </p:spPr>
        <p:txBody>
          <a:bodyPr/>
          <a:lstStyle/>
          <a:p>
            <a:endParaRPr lang="en-US" dirty="0"/>
          </a:p>
        </p:txBody>
      </p:sp>
      <p:grpSp>
        <p:nvGrpSpPr>
          <p:cNvPr id="8" name="Group 77"/>
          <p:cNvGrpSpPr>
            <a:grpSpLocks/>
          </p:cNvGrpSpPr>
          <p:nvPr/>
        </p:nvGrpSpPr>
        <p:grpSpPr bwMode="auto">
          <a:xfrm>
            <a:off x="533400" y="5029200"/>
            <a:ext cx="476250" cy="457200"/>
            <a:chOff x="336" y="3168"/>
            <a:chExt cx="300" cy="288"/>
          </a:xfrm>
        </p:grpSpPr>
        <p:sp>
          <p:nvSpPr>
            <p:cNvPr id="1898563" name="Oval 67"/>
            <p:cNvSpPr>
              <a:spLocks noChangeArrowheads="1"/>
            </p:cNvSpPr>
            <p:nvPr/>
          </p:nvSpPr>
          <p:spPr bwMode="auto">
            <a:xfrm>
              <a:off x="346" y="3168"/>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8564" name="Text Box 68"/>
            <p:cNvSpPr txBox="1">
              <a:spLocks noChangeArrowheads="1"/>
            </p:cNvSpPr>
            <p:nvPr/>
          </p:nvSpPr>
          <p:spPr bwMode="auto">
            <a:xfrm>
              <a:off x="336" y="3191"/>
              <a:ext cx="292" cy="231"/>
            </a:xfrm>
            <a:prstGeom prst="rect">
              <a:avLst/>
            </a:prstGeom>
            <a:noFill/>
            <a:ln w="12700">
              <a:noFill/>
              <a:miter lim="800000"/>
              <a:headEnd/>
              <a:tailEnd/>
            </a:ln>
            <a:effectLst/>
          </p:spPr>
          <p:txBody>
            <a:bodyPr wrap="none">
              <a:spAutoFit/>
            </a:bodyPr>
            <a:lstStyle/>
            <a:p>
              <a:r>
                <a:rPr lang="en-US" dirty="0">
                  <a:solidFill>
                    <a:schemeClr val="tx1"/>
                  </a:solidFill>
                </a:rPr>
                <a:t>P0</a:t>
              </a:r>
            </a:p>
          </p:txBody>
        </p:sp>
      </p:grpSp>
      <p:sp>
        <p:nvSpPr>
          <p:cNvPr id="1898565" name="Line 69"/>
          <p:cNvSpPr>
            <a:spLocks noChangeShapeType="1"/>
          </p:cNvSpPr>
          <p:nvPr/>
        </p:nvSpPr>
        <p:spPr bwMode="auto">
          <a:xfrm>
            <a:off x="762000" y="4419600"/>
            <a:ext cx="0" cy="609600"/>
          </a:xfrm>
          <a:prstGeom prst="line">
            <a:avLst/>
          </a:prstGeom>
          <a:noFill/>
          <a:ln w="12700">
            <a:solidFill>
              <a:schemeClr val="tx1"/>
            </a:solidFill>
            <a:round/>
            <a:headEnd/>
            <a:tailEnd/>
          </a:ln>
          <a:effectLst/>
        </p:spPr>
        <p:txBody>
          <a:bodyPr/>
          <a:lstStyle/>
          <a:p>
            <a:endParaRPr lang="en-US" dirty="0"/>
          </a:p>
        </p:txBody>
      </p:sp>
      <p:sp>
        <p:nvSpPr>
          <p:cNvPr id="1898566" name="Line 70"/>
          <p:cNvSpPr>
            <a:spLocks noChangeShapeType="1"/>
          </p:cNvSpPr>
          <p:nvPr/>
        </p:nvSpPr>
        <p:spPr bwMode="auto">
          <a:xfrm flipH="1">
            <a:off x="762000" y="4419600"/>
            <a:ext cx="838200" cy="609600"/>
          </a:xfrm>
          <a:prstGeom prst="line">
            <a:avLst/>
          </a:prstGeom>
          <a:noFill/>
          <a:ln w="12700">
            <a:solidFill>
              <a:schemeClr val="tx1"/>
            </a:solidFill>
            <a:round/>
            <a:headEnd/>
            <a:tailEnd/>
          </a:ln>
          <a:effectLst/>
        </p:spPr>
        <p:txBody>
          <a:bodyPr/>
          <a:lstStyle/>
          <a:p>
            <a:endParaRPr lang="en-US" dirty="0"/>
          </a:p>
        </p:txBody>
      </p:sp>
      <p:sp>
        <p:nvSpPr>
          <p:cNvPr id="1898567" name="Text Box 71"/>
          <p:cNvSpPr txBox="1">
            <a:spLocks noChangeArrowheads="1"/>
          </p:cNvSpPr>
          <p:nvPr/>
        </p:nvSpPr>
        <p:spPr bwMode="auto">
          <a:xfrm>
            <a:off x="7924800" y="4953000"/>
            <a:ext cx="857250" cy="336550"/>
          </a:xfrm>
          <a:prstGeom prst="rect">
            <a:avLst/>
          </a:prstGeom>
          <a:noFill/>
          <a:ln w="12700">
            <a:noFill/>
            <a:miter lim="800000"/>
            <a:headEnd/>
            <a:tailEnd/>
          </a:ln>
          <a:effectLst/>
        </p:spPr>
        <p:txBody>
          <a:bodyPr wrap="none">
            <a:spAutoFit/>
          </a:bodyPr>
          <a:lstStyle/>
          <a:p>
            <a:r>
              <a:rPr lang="en-US" sz="1600" dirty="0">
                <a:solidFill>
                  <a:schemeClr val="tx1"/>
                </a:solidFill>
              </a:rPr>
              <a:t>half = 1</a:t>
            </a:r>
          </a:p>
        </p:txBody>
      </p:sp>
      <p:sp>
        <p:nvSpPr>
          <p:cNvPr id="1898571" name="Line 75"/>
          <p:cNvSpPr>
            <a:spLocks noChangeShapeType="1"/>
          </p:cNvSpPr>
          <p:nvPr/>
        </p:nvSpPr>
        <p:spPr bwMode="auto">
          <a:xfrm>
            <a:off x="762000" y="3352800"/>
            <a:ext cx="0" cy="609600"/>
          </a:xfrm>
          <a:prstGeom prst="line">
            <a:avLst/>
          </a:prstGeom>
          <a:noFill/>
          <a:ln w="12700">
            <a:solidFill>
              <a:schemeClr val="tx1"/>
            </a:solidFill>
            <a:round/>
            <a:headEnd/>
            <a:tailEnd/>
          </a:ln>
          <a:effectLst/>
        </p:spPr>
        <p:txBody>
          <a:bodyPr/>
          <a:lstStyle/>
          <a:p>
            <a:endParaRPr lang="en-US" dirty="0"/>
          </a:p>
        </p:txBody>
      </p:sp>
      <p:sp>
        <p:nvSpPr>
          <p:cNvPr id="82" name="Date Placeholder 81"/>
          <p:cNvSpPr>
            <a:spLocks noGrp="1"/>
          </p:cNvSpPr>
          <p:nvPr>
            <p:ph type="dt" sz="half" idx="10"/>
          </p:nvPr>
        </p:nvSpPr>
        <p:spPr/>
        <p:txBody>
          <a:bodyPr/>
          <a:lstStyle/>
          <a:p>
            <a:fld id="{5BC1C66B-79D6-E94F-A7A0-A82AFAFA045E}" type="datetime1">
              <a:rPr lang="en-US" smtClean="0"/>
              <a:t>11/7/11</a:t>
            </a:fld>
            <a:endParaRPr lang="en-US" dirty="0"/>
          </a:p>
        </p:txBody>
      </p:sp>
      <p:sp>
        <p:nvSpPr>
          <p:cNvPr id="83" name="Slide Number Placeholder 82"/>
          <p:cNvSpPr>
            <a:spLocks noGrp="1"/>
          </p:cNvSpPr>
          <p:nvPr>
            <p:ph type="sldNum" sz="quarter" idx="12"/>
          </p:nvPr>
        </p:nvSpPr>
        <p:spPr/>
        <p:txBody>
          <a:bodyPr/>
          <a:lstStyle/>
          <a:p>
            <a:fld id="{3CC63E4C-4642-794D-A2FD-70F6B81535F5}" type="slidenum">
              <a:rPr lang="en-US" smtClean="0"/>
              <a:pPr/>
              <a:t>8</a:t>
            </a:fld>
            <a:endParaRPr lang="en-US" dirty="0"/>
          </a:p>
        </p:txBody>
      </p:sp>
      <p:sp>
        <p:nvSpPr>
          <p:cNvPr id="84" name="Footer Placeholder 83"/>
          <p:cNvSpPr>
            <a:spLocks noGrp="1"/>
          </p:cNvSpPr>
          <p:nvPr>
            <p:ph type="ftr" sz="quarter" idx="11"/>
          </p:nvPr>
        </p:nvSpPr>
        <p:spPr/>
        <p:txBody>
          <a:bodyPr/>
          <a:lstStyle/>
          <a:p>
            <a:r>
              <a:rPr lang="da-DK" dirty="0" smtClean="0"/>
              <a:t>Fall 2011</a:t>
            </a:r>
            <a:r>
              <a:rPr lang="en-US" dirty="0" smtClean="0"/>
              <a:t> -- Lecture #21</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9855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898543"/>
                                        </p:tgtEl>
                                        <p:attrNameLst>
                                          <p:attrName>style.visibility</p:attrName>
                                        </p:attrNameLst>
                                      </p:cBhvr>
                                      <p:to>
                                        <p:strVal val="visible"/>
                                      </p:to>
                                    </p:set>
                                    <p:animEffect transition="in" filter="wipe(up)">
                                      <p:cBhvr>
                                        <p:cTn id="17" dur="500"/>
                                        <p:tgtEl>
                                          <p:spTgt spid="1898543"/>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1898544"/>
                                        </p:tgtEl>
                                        <p:attrNameLst>
                                          <p:attrName>style.visibility</p:attrName>
                                        </p:attrNameLst>
                                      </p:cBhvr>
                                      <p:to>
                                        <p:strVal val="visible"/>
                                      </p:to>
                                    </p:set>
                                    <p:animEffect transition="in" filter="wipe(up)">
                                      <p:cBhvr>
                                        <p:cTn id="20" dur="500"/>
                                        <p:tgtEl>
                                          <p:spTgt spid="1898544"/>
                                        </p:tgtEl>
                                      </p:cBhvr>
                                    </p:animEffect>
                                  </p:childTnLst>
                                </p:cTn>
                              </p:par>
                              <p:par>
                                <p:cTn id="21" presetID="22" presetClass="entr" presetSubtype="1" fill="hold" grpId="0" nodeType="withEffect">
                                  <p:stCondLst>
                                    <p:cond delay="0"/>
                                  </p:stCondLst>
                                  <p:childTnLst>
                                    <p:set>
                                      <p:cBhvr>
                                        <p:cTn id="22" dur="1" fill="hold">
                                          <p:stCondLst>
                                            <p:cond delay="0"/>
                                          </p:stCondLst>
                                        </p:cTn>
                                        <p:tgtEl>
                                          <p:spTgt spid="1898545"/>
                                        </p:tgtEl>
                                        <p:attrNameLst>
                                          <p:attrName>style.visibility</p:attrName>
                                        </p:attrNameLst>
                                      </p:cBhvr>
                                      <p:to>
                                        <p:strVal val="visible"/>
                                      </p:to>
                                    </p:set>
                                    <p:animEffect transition="in" filter="wipe(up)">
                                      <p:cBhvr>
                                        <p:cTn id="23" dur="500"/>
                                        <p:tgtEl>
                                          <p:spTgt spid="1898545"/>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1898546"/>
                                        </p:tgtEl>
                                        <p:attrNameLst>
                                          <p:attrName>style.visibility</p:attrName>
                                        </p:attrNameLst>
                                      </p:cBhvr>
                                      <p:to>
                                        <p:strVal val="visible"/>
                                      </p:to>
                                    </p:set>
                                    <p:animEffect transition="in" filter="wipe(up)">
                                      <p:cBhvr>
                                        <p:cTn id="26" dur="500"/>
                                        <p:tgtEl>
                                          <p:spTgt spid="1898546"/>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1898547"/>
                                        </p:tgtEl>
                                        <p:attrNameLst>
                                          <p:attrName>style.visibility</p:attrName>
                                        </p:attrNameLst>
                                      </p:cBhvr>
                                      <p:to>
                                        <p:strVal val="visible"/>
                                      </p:to>
                                    </p:set>
                                    <p:animEffect transition="in" filter="wipe(up)">
                                      <p:cBhvr>
                                        <p:cTn id="29" dur="500"/>
                                        <p:tgtEl>
                                          <p:spTgt spid="1898547"/>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1898548"/>
                                        </p:tgtEl>
                                        <p:attrNameLst>
                                          <p:attrName>style.visibility</p:attrName>
                                        </p:attrNameLst>
                                      </p:cBhvr>
                                      <p:to>
                                        <p:strVal val="visible"/>
                                      </p:to>
                                    </p:set>
                                    <p:animEffect transition="in" filter="wipe(up)">
                                      <p:cBhvr>
                                        <p:cTn id="32" dur="500"/>
                                        <p:tgtEl>
                                          <p:spTgt spid="1898548"/>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1898549"/>
                                        </p:tgtEl>
                                        <p:attrNameLst>
                                          <p:attrName>style.visibility</p:attrName>
                                        </p:attrNameLst>
                                      </p:cBhvr>
                                      <p:to>
                                        <p:strVal val="visible"/>
                                      </p:to>
                                    </p:set>
                                    <p:animEffect transition="in" filter="wipe(up)">
                                      <p:cBhvr>
                                        <p:cTn id="35" dur="500"/>
                                        <p:tgtEl>
                                          <p:spTgt spid="1898549"/>
                                        </p:tgtEl>
                                      </p:cBhvr>
                                    </p:animEffect>
                                  </p:childTnLst>
                                </p:cTn>
                              </p:par>
                              <p:par>
                                <p:cTn id="36" presetID="22" presetClass="entr" presetSubtype="1" fill="hold" grpId="0" nodeType="withEffect">
                                  <p:stCondLst>
                                    <p:cond delay="0"/>
                                  </p:stCondLst>
                                  <p:childTnLst>
                                    <p:set>
                                      <p:cBhvr>
                                        <p:cTn id="37" dur="1" fill="hold">
                                          <p:stCondLst>
                                            <p:cond delay="0"/>
                                          </p:stCondLst>
                                        </p:cTn>
                                        <p:tgtEl>
                                          <p:spTgt spid="1898550"/>
                                        </p:tgtEl>
                                        <p:attrNameLst>
                                          <p:attrName>style.visibility</p:attrName>
                                        </p:attrNameLst>
                                      </p:cBhvr>
                                      <p:to>
                                        <p:strVal val="visible"/>
                                      </p:to>
                                    </p:set>
                                    <p:animEffect transition="in" filter="wipe(up)">
                                      <p:cBhvr>
                                        <p:cTn id="38" dur="500"/>
                                        <p:tgtEl>
                                          <p:spTgt spid="1898550"/>
                                        </p:tgtEl>
                                      </p:cBhvr>
                                    </p:animEffect>
                                  </p:childTnLst>
                                </p:cTn>
                              </p:par>
                              <p:par>
                                <p:cTn id="39" presetID="22" presetClass="entr" presetSubtype="1" fill="hold" grpId="0" nodeType="withEffect">
                                  <p:stCondLst>
                                    <p:cond delay="0"/>
                                  </p:stCondLst>
                                  <p:childTnLst>
                                    <p:set>
                                      <p:cBhvr>
                                        <p:cTn id="40" dur="1" fill="hold">
                                          <p:stCondLst>
                                            <p:cond delay="0"/>
                                          </p:stCondLst>
                                        </p:cTn>
                                        <p:tgtEl>
                                          <p:spTgt spid="1898551"/>
                                        </p:tgtEl>
                                        <p:attrNameLst>
                                          <p:attrName>style.visibility</p:attrName>
                                        </p:attrNameLst>
                                      </p:cBhvr>
                                      <p:to>
                                        <p:strVal val="visible"/>
                                      </p:to>
                                    </p:set>
                                    <p:animEffect transition="in" filter="wipe(up)">
                                      <p:cBhvr>
                                        <p:cTn id="41" dur="500"/>
                                        <p:tgtEl>
                                          <p:spTgt spid="1898551"/>
                                        </p:tgtEl>
                                      </p:cBhvr>
                                    </p:animEffect>
                                  </p:childTnLst>
                                </p:cTn>
                              </p:par>
                              <p:par>
                                <p:cTn id="42" presetID="22" presetClass="entr" presetSubtype="1" fill="hold" grpId="0" nodeType="withEffect">
                                  <p:stCondLst>
                                    <p:cond delay="0"/>
                                  </p:stCondLst>
                                  <p:childTnLst>
                                    <p:set>
                                      <p:cBhvr>
                                        <p:cTn id="43" dur="1" fill="hold">
                                          <p:stCondLst>
                                            <p:cond delay="0"/>
                                          </p:stCondLst>
                                        </p:cTn>
                                        <p:tgtEl>
                                          <p:spTgt spid="1898552"/>
                                        </p:tgtEl>
                                        <p:attrNameLst>
                                          <p:attrName>style.visibility</p:attrName>
                                        </p:attrNameLst>
                                      </p:cBhvr>
                                      <p:to>
                                        <p:strVal val="visible"/>
                                      </p:to>
                                    </p:set>
                                    <p:animEffect transition="in" filter="wipe(up)">
                                      <p:cBhvr>
                                        <p:cTn id="44" dur="500"/>
                                        <p:tgtEl>
                                          <p:spTgt spid="1898552"/>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898560"/>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nodeType="click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wipe(up)">
                                      <p:cBhvr>
                                        <p:cTn id="57" dur="500"/>
                                        <p:tgtEl>
                                          <p:spTgt spid="6"/>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1898559"/>
                                        </p:tgtEl>
                                        <p:attrNameLst>
                                          <p:attrName>style.visibility</p:attrName>
                                        </p:attrNameLst>
                                      </p:cBhvr>
                                      <p:to>
                                        <p:strVal val="visible"/>
                                      </p:to>
                                    </p:set>
                                    <p:animEffect transition="in" filter="wipe(up)">
                                      <p:cBhvr>
                                        <p:cTn id="62" dur="500"/>
                                        <p:tgtEl>
                                          <p:spTgt spid="1898559"/>
                                        </p:tgtEl>
                                      </p:cBhvr>
                                    </p:animEffect>
                                  </p:childTnLst>
                                </p:cTn>
                              </p:par>
                              <p:par>
                                <p:cTn id="63" presetID="22" presetClass="entr" presetSubtype="1" fill="hold" grpId="0" nodeType="withEffect">
                                  <p:stCondLst>
                                    <p:cond delay="0"/>
                                  </p:stCondLst>
                                  <p:childTnLst>
                                    <p:set>
                                      <p:cBhvr>
                                        <p:cTn id="64" dur="1" fill="hold">
                                          <p:stCondLst>
                                            <p:cond delay="0"/>
                                          </p:stCondLst>
                                        </p:cTn>
                                        <p:tgtEl>
                                          <p:spTgt spid="1898561"/>
                                        </p:tgtEl>
                                        <p:attrNameLst>
                                          <p:attrName>style.visibility</p:attrName>
                                        </p:attrNameLst>
                                      </p:cBhvr>
                                      <p:to>
                                        <p:strVal val="visible"/>
                                      </p:to>
                                    </p:set>
                                    <p:animEffect transition="in" filter="wipe(up)">
                                      <p:cBhvr>
                                        <p:cTn id="65" dur="500"/>
                                        <p:tgtEl>
                                          <p:spTgt spid="1898561"/>
                                        </p:tgtEl>
                                      </p:cBhvr>
                                    </p:animEffect>
                                  </p:childTnLst>
                                </p:cTn>
                              </p:par>
                              <p:par>
                                <p:cTn id="66" presetID="22" presetClass="entr" presetSubtype="1" fill="hold" grpId="0" nodeType="withEffect">
                                  <p:stCondLst>
                                    <p:cond delay="0"/>
                                  </p:stCondLst>
                                  <p:childTnLst>
                                    <p:set>
                                      <p:cBhvr>
                                        <p:cTn id="67" dur="1" fill="hold">
                                          <p:stCondLst>
                                            <p:cond delay="0"/>
                                          </p:stCondLst>
                                        </p:cTn>
                                        <p:tgtEl>
                                          <p:spTgt spid="1898562"/>
                                        </p:tgtEl>
                                        <p:attrNameLst>
                                          <p:attrName>style.visibility</p:attrName>
                                        </p:attrNameLst>
                                      </p:cBhvr>
                                      <p:to>
                                        <p:strVal val="visible"/>
                                      </p:to>
                                    </p:set>
                                    <p:animEffect transition="in" filter="wipe(up)">
                                      <p:cBhvr>
                                        <p:cTn id="68" dur="500"/>
                                        <p:tgtEl>
                                          <p:spTgt spid="1898562"/>
                                        </p:tgtEl>
                                      </p:cBhvr>
                                    </p:animEffect>
                                  </p:childTnLst>
                                </p:cTn>
                              </p:par>
                              <p:par>
                                <p:cTn id="69" presetID="22" presetClass="entr" presetSubtype="1" fill="hold" grpId="0" nodeType="withEffect">
                                  <p:stCondLst>
                                    <p:cond delay="0"/>
                                  </p:stCondLst>
                                  <p:childTnLst>
                                    <p:set>
                                      <p:cBhvr>
                                        <p:cTn id="70" dur="1" fill="hold">
                                          <p:stCondLst>
                                            <p:cond delay="0"/>
                                          </p:stCondLst>
                                        </p:cTn>
                                        <p:tgtEl>
                                          <p:spTgt spid="1898571"/>
                                        </p:tgtEl>
                                        <p:attrNameLst>
                                          <p:attrName>style.visibility</p:attrName>
                                        </p:attrNameLst>
                                      </p:cBhvr>
                                      <p:to>
                                        <p:strVal val="visible"/>
                                      </p:to>
                                    </p:set>
                                    <p:animEffect transition="in" filter="wipe(up)">
                                      <p:cBhvr>
                                        <p:cTn id="71" dur="500"/>
                                        <p:tgtEl>
                                          <p:spTgt spid="1898571"/>
                                        </p:tgtEl>
                                      </p:cBhvr>
                                    </p:animEffec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1898567"/>
                                        </p:tgtEl>
                                        <p:attrNameLst>
                                          <p:attrName>style.visibility</p:attrName>
                                        </p:attrNameLst>
                                      </p:cBhvr>
                                      <p:to>
                                        <p:strVal val="visible"/>
                                      </p:to>
                                    </p:set>
                                  </p:childTnLst>
                                </p:cTn>
                              </p:par>
                              <p:par>
                                <p:cTn id="76" presetID="1" presetClass="entr" presetSubtype="0" fill="hold" nodeType="withEffect">
                                  <p:stCondLst>
                                    <p:cond delay="0"/>
                                  </p:stCondLst>
                                  <p:childTnLst>
                                    <p:set>
                                      <p:cBhvr>
                                        <p:cTn id="77" dur="1" fill="hold">
                                          <p:stCondLst>
                                            <p:cond delay="0"/>
                                          </p:stCondLst>
                                        </p:cTn>
                                        <p:tgtEl>
                                          <p:spTgt spid="8"/>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grpId="0" nodeType="clickEffect">
                                  <p:stCondLst>
                                    <p:cond delay="0"/>
                                  </p:stCondLst>
                                  <p:childTnLst>
                                    <p:set>
                                      <p:cBhvr>
                                        <p:cTn id="81" dur="1" fill="hold">
                                          <p:stCondLst>
                                            <p:cond delay="0"/>
                                          </p:stCondLst>
                                        </p:cTn>
                                        <p:tgtEl>
                                          <p:spTgt spid="1898565"/>
                                        </p:tgtEl>
                                        <p:attrNameLst>
                                          <p:attrName>style.visibility</p:attrName>
                                        </p:attrNameLst>
                                      </p:cBhvr>
                                      <p:to>
                                        <p:strVal val="visible"/>
                                      </p:to>
                                    </p:set>
                                    <p:animEffect transition="in" filter="wipe(up)">
                                      <p:cBhvr>
                                        <p:cTn id="82" dur="500"/>
                                        <p:tgtEl>
                                          <p:spTgt spid="1898565"/>
                                        </p:tgtEl>
                                      </p:cBhvr>
                                    </p:animEffect>
                                  </p:childTnLst>
                                </p:cTn>
                              </p:par>
                              <p:par>
                                <p:cTn id="83" presetID="22" presetClass="entr" presetSubtype="1" fill="hold" grpId="0" nodeType="withEffect">
                                  <p:stCondLst>
                                    <p:cond delay="0"/>
                                  </p:stCondLst>
                                  <p:childTnLst>
                                    <p:set>
                                      <p:cBhvr>
                                        <p:cTn id="84" dur="1" fill="hold">
                                          <p:stCondLst>
                                            <p:cond delay="0"/>
                                          </p:stCondLst>
                                        </p:cTn>
                                        <p:tgtEl>
                                          <p:spTgt spid="1898566"/>
                                        </p:tgtEl>
                                        <p:attrNameLst>
                                          <p:attrName>style.visibility</p:attrName>
                                        </p:attrNameLst>
                                      </p:cBhvr>
                                      <p:to>
                                        <p:strVal val="visible"/>
                                      </p:to>
                                    </p:set>
                                    <p:animEffect transition="in" filter="wipe(up)">
                                      <p:cBhvr>
                                        <p:cTn id="85" dur="500"/>
                                        <p:tgtEl>
                                          <p:spTgt spid="18985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8543" grpId="0" animBg="1"/>
      <p:bldP spid="1898544" grpId="0" animBg="1"/>
      <p:bldP spid="1898545" grpId="0" animBg="1"/>
      <p:bldP spid="1898546" grpId="0" animBg="1"/>
      <p:bldP spid="1898547" grpId="0" animBg="1"/>
      <p:bldP spid="1898548" grpId="0" animBg="1"/>
      <p:bldP spid="1898549" grpId="0" animBg="1"/>
      <p:bldP spid="1898550" grpId="0" animBg="1"/>
      <p:bldP spid="1898551" grpId="0" animBg="1"/>
      <p:bldP spid="1898552" grpId="0" animBg="1"/>
      <p:bldP spid="1898554" grpId="0"/>
      <p:bldP spid="1898559" grpId="0" animBg="1"/>
      <p:bldP spid="1898560" grpId="0"/>
      <p:bldP spid="1898561" grpId="0" animBg="1"/>
      <p:bldP spid="1898562" grpId="0" animBg="1"/>
      <p:bldP spid="1898565" grpId="0" animBg="1"/>
      <p:bldP spid="1898566" grpId="0" animBg="1"/>
      <p:bldP spid="1898567" grpId="0"/>
      <p:bldP spid="189857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Model for Multi-threading</a:t>
            </a:r>
            <a:endParaRPr lang="en-US" dirty="0"/>
          </a:p>
        </p:txBody>
      </p:sp>
      <p:pic>
        <p:nvPicPr>
          <p:cNvPr id="7" name="Content Placeholder 6" descr="Screen shot 2011-10-13 at 11.34.11 PM.png"/>
          <p:cNvPicPr>
            <a:picLocks noGrp="1" noChangeAspect="1"/>
          </p:cNvPicPr>
          <p:nvPr>
            <p:ph idx="1"/>
          </p:nvPr>
        </p:nvPicPr>
        <p:blipFill>
          <a:blip r:embed="rId2">
            <a:extLst>
              <a:ext uri="{28A0092B-C50C-407E-A947-70E740481C1C}">
                <a14:useLocalDpi xmlns:a14="http://schemas.microsoft.com/office/drawing/2010/main" val="0"/>
              </a:ext>
            </a:extLst>
          </a:blip>
          <a:srcRect l="-3010" r="-3010"/>
          <a:stretch>
            <a:fillRect/>
          </a:stretch>
        </p:blipFill>
        <p:spPr/>
      </p:pic>
      <p:sp>
        <p:nvSpPr>
          <p:cNvPr id="4" name="Date Placeholder 3"/>
          <p:cNvSpPr>
            <a:spLocks noGrp="1"/>
          </p:cNvSpPr>
          <p:nvPr>
            <p:ph type="dt" sz="half" idx="10"/>
          </p:nvPr>
        </p:nvSpPr>
        <p:spPr/>
        <p:txBody>
          <a:bodyPr/>
          <a:lstStyle/>
          <a:p>
            <a:fld id="{0473A0B0-B2C1-014F-8C6F-22C337307A6B}" type="datetime1">
              <a:rPr lang="en-US" smtClean="0"/>
              <a:t>11/7/11</a:t>
            </a:fld>
            <a:endParaRPr lang="en-US" dirty="0"/>
          </a:p>
        </p:txBody>
      </p:sp>
      <p:sp>
        <p:nvSpPr>
          <p:cNvPr id="5" name="Footer Placeholder 4"/>
          <p:cNvSpPr>
            <a:spLocks noGrp="1"/>
          </p:cNvSpPr>
          <p:nvPr>
            <p:ph type="ftr" sz="quarter" idx="11"/>
          </p:nvPr>
        </p:nvSpPr>
        <p:spPr/>
        <p:txBody>
          <a:bodyPr/>
          <a:lstStyle/>
          <a:p>
            <a:r>
              <a:rPr lang="da-DK" smtClean="0"/>
              <a:t>Fall 2011</a:t>
            </a:r>
            <a:r>
              <a:rPr lang="en-US" smtClean="0"/>
              <a:t> -- Lecture #21</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9</a:t>
            </a:fld>
            <a:endParaRPr lang="en-US" dirty="0"/>
          </a:p>
        </p:txBody>
      </p:sp>
      <p:sp>
        <p:nvSpPr>
          <p:cNvPr id="8" name="TextBox 7"/>
          <p:cNvSpPr txBox="1"/>
          <p:nvPr/>
        </p:nvSpPr>
        <p:spPr>
          <a:xfrm>
            <a:off x="812800" y="5930900"/>
            <a:ext cx="7679544" cy="461665"/>
          </a:xfrm>
          <a:prstGeom prst="rect">
            <a:avLst/>
          </a:prstGeom>
          <a:noFill/>
        </p:spPr>
        <p:txBody>
          <a:bodyPr wrap="none" rtlCol="0">
            <a:spAutoFit/>
          </a:bodyPr>
          <a:lstStyle/>
          <a:p>
            <a:r>
              <a:rPr lang="en-US" dirty="0" smtClean="0"/>
              <a:t>CAN BE SPECIFIED IN A LANGUAGE WITH MIMD SUPPORT – SUCH AS </a:t>
            </a:r>
            <a:r>
              <a:rPr lang="en-US" sz="2400" dirty="0" smtClean="0"/>
              <a:t>O</a:t>
            </a:r>
            <a:r>
              <a:rPr lang="en-US" dirty="0" smtClean="0"/>
              <a:t>PEN</a:t>
            </a:r>
            <a:r>
              <a:rPr lang="en-US" sz="2400" dirty="0" smtClean="0"/>
              <a:t>MP</a:t>
            </a:r>
            <a:r>
              <a:rPr lang="en-US" dirty="0" smtClean="0"/>
              <a:t> </a:t>
            </a:r>
            <a:endParaRPr lang="en-US" dirty="0"/>
          </a:p>
        </p:txBody>
      </p:sp>
    </p:spTree>
    <p:extLst>
      <p:ext uri="{BB962C8B-B14F-4D97-AF65-F5344CB8AC3E}">
        <p14:creationId xmlns:p14="http://schemas.microsoft.com/office/powerpoint/2010/main" val="55292541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18192</TotalTime>
  <Words>3666</Words>
  <Application>Microsoft Macintosh PowerPoint</Application>
  <PresentationFormat>On-screen Show (4:3)</PresentationFormat>
  <Paragraphs>677</Paragraphs>
  <Slides>34</Slides>
  <Notes>11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61C In the News</vt:lpstr>
      <vt:lpstr>CS 61C: Great Ideas in Computer Architecture (Machine Structures) Lecture 21   Thread Level Parallelism II</vt:lpstr>
      <vt:lpstr>Review: Parallel Processing: Multiprocessor Systems (MIMD)</vt:lpstr>
      <vt:lpstr>Shared Memory Multiprocessor (SMP)</vt:lpstr>
      <vt:lpstr>Example: Sum Reduction</vt:lpstr>
      <vt:lpstr>Example: Sum Reduction</vt:lpstr>
      <vt:lpstr>An Example with 10 Processors</vt:lpstr>
      <vt:lpstr>An Example with 10 Processors</vt:lpstr>
      <vt:lpstr>Memory Model for Multi-threading</vt:lpstr>
      <vt:lpstr>Peer Instruction</vt:lpstr>
      <vt:lpstr>Peer Instruction</vt:lpstr>
      <vt:lpstr>Three Key Questions about Multiprocessors</vt:lpstr>
      <vt:lpstr>Shared Memory and Caches</vt:lpstr>
      <vt:lpstr>Shared Memory and Caches</vt:lpstr>
      <vt:lpstr>Keeping Multiple Caches Coherent</vt:lpstr>
      <vt:lpstr>How Does HW Keep $ Coherent?</vt:lpstr>
      <vt:lpstr>2 Optional Performance Optimizations of Cache Coherency via new States</vt:lpstr>
      <vt:lpstr>Common Cache Coherency Protocol: MOESI</vt:lpstr>
      <vt:lpstr>Common Cache Coherency Protocol: MOESI</vt:lpstr>
      <vt:lpstr>PowerPoint Presentation</vt:lpstr>
      <vt:lpstr>Cache Coherency and Block Size</vt:lpstr>
      <vt:lpstr>Threads</vt:lpstr>
      <vt:lpstr>Mike’s Laptop? sysctl hw</vt:lpstr>
      <vt:lpstr>Data Races and Synchronization</vt:lpstr>
      <vt:lpstr>Lock and Unlock Synchronization</vt:lpstr>
      <vt:lpstr>Possible Lock/Unlock Implementation</vt:lpstr>
      <vt:lpstr>Possible Lock Problem</vt:lpstr>
      <vt:lpstr>Help! Hardware Synchronization</vt:lpstr>
      <vt:lpstr>Synchronization in MIPS </vt:lpstr>
      <vt:lpstr>Test-and-Set</vt:lpstr>
      <vt:lpstr>Test-and-Set in MIPS </vt:lpstr>
      <vt:lpstr>Multithreading vs. Multicore</vt:lpstr>
      <vt:lpstr>OpenMP</vt:lpstr>
      <vt:lpstr>And In Conclusion, …</vt:lpstr>
    </vt:vector>
  </TitlesOfParts>
  <Company>UC Berkeley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61C: Great Ideas in Computer Architecture (Machine Structures)</dc:title>
  <dc:creator>Randy Katz</dc:creator>
  <cp:lastModifiedBy>Michael Franklin</cp:lastModifiedBy>
  <cp:revision>171</cp:revision>
  <cp:lastPrinted>2011-10-14T19:17:37Z</cp:lastPrinted>
  <dcterms:created xsi:type="dcterms:W3CDTF">2010-10-11T14:44:11Z</dcterms:created>
  <dcterms:modified xsi:type="dcterms:W3CDTF">2011-11-08T01:44:02Z</dcterms:modified>
</cp:coreProperties>
</file>