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0" r:id="rId13"/>
    <p:sldId id="268" r:id="rId14"/>
    <p:sldId id="269" r:id="rId15"/>
    <p:sldId id="279" r:id="rId16"/>
    <p:sldId id="28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7" r:id="rId26"/>
  </p:sldIdLst>
  <p:sldSz cx="9144000" cy="6858000" type="screen4x3"/>
  <p:notesSz cx="6983413" cy="9280525"/>
  <p:defaultTextStyle>
    <a:defPPr>
      <a:defRPr lang="en-GB"/>
    </a:defPPr>
    <a:lvl1pPr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53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58DC7-B3B5-EA4A-A2AD-0705E2E6627D}" type="datetimeFigureOut">
              <a:t>10/19/11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15A0-47B6-4442-B647-3DA8041AB62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66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000" rIns="91800" bIns="45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345" y="4407735"/>
            <a:ext cx="6020019" cy="4175997"/>
          </a:xfrm>
          <a:noFill/>
          <a:ln w="9525"/>
        </p:spPr>
        <p:txBody>
          <a:bodyPr lIns="91931" tIns="45160" rIns="91931" bIns="45160"/>
          <a:lstStyle/>
          <a:p>
            <a:r>
              <a:rPr lang="en-US" smtClean="0"/>
              <a:t>Greet class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9038" y="596900"/>
            <a:ext cx="4618037" cy="3465513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651" y="4410783"/>
            <a:ext cx="6015774" cy="4173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5539" name="Rectangle 3"/>
          <p:cNvSpPr>
            <a:spLocks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90625" y="709613"/>
            <a:ext cx="4605338" cy="345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0563" cy="461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461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6513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143000"/>
            <a:ext cx="38481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6113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7013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6654800"/>
            <a:ext cx="6477000" cy="20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CS61C L24 </a:t>
            </a:r>
            <a:r>
              <a:rPr lang="en-GB" sz="1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State Elements : Circuits that Remember</a:t>
            </a:r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 (</a:t>
            </a:r>
            <a:fld id="{93DA01C7-A7CC-454E-91D1-16F645D0F807}" type="slidenum"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pPr>
                <a:lnSpc>
                  <a:spcPct val="100000"/>
                </a:lnSpc>
                <a:buFont typeface="Helvetic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71699" y="6651625"/>
            <a:ext cx="1577072" cy="20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3360" tIns="25560" rIns="63360" bIns="2556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Garcia, Fall</a:t>
            </a:r>
            <a:r>
              <a:rPr lang="en-GB" sz="1000" b="1" baseline="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 2011 </a:t>
            </a:r>
            <a:r>
              <a:rPr lang="en-GB" sz="1000" b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© UCB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85800" y="685800"/>
            <a:ext cx="7943850" cy="1588"/>
          </a:xfrm>
          <a:prstGeom prst="line">
            <a:avLst/>
          </a:prstGeom>
          <a:noFill/>
          <a:ln w="5724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2pPr>
      <a:lvl3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3pPr>
      <a:lvl4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4pPr>
      <a:lvl5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5pPr>
      <a:lvl6pPr marL="4572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6pPr>
      <a:lvl7pPr marL="9144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7pPr>
      <a:lvl8pPr marL="13716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8pPr>
      <a:lvl9pPr marL="18288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9pPr>
    </p:titleStyle>
    <p:bodyStyle>
      <a:lvl1pPr marL="201613" indent="-201613" algn="l" defTabSz="457200" rtl="0" eaLnBrk="0" fontAlgn="base" hangingPunct="0">
        <a:lnSpc>
          <a:spcPct val="78000"/>
        </a:lnSpc>
        <a:spcBef>
          <a:spcPts val="2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190500" algn="l" defTabSz="457200" rtl="0" eaLnBrk="0" fontAlgn="base" hangingPunct="0">
        <a:lnSpc>
          <a:spcPct val="89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2pPr>
      <a:lvl3pPr marL="1255713" indent="-341313" algn="l" defTabSz="457200" rtl="0" eaLnBrk="0" fontAlgn="base" hangingPunct="0">
        <a:lnSpc>
          <a:spcPct val="89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"/>
        <a:defRPr sz="2400" b="1">
          <a:solidFill>
            <a:srgbClr val="000000"/>
          </a:solidFill>
          <a:latin typeface="+mn-lt"/>
          <a:ea typeface="+mn-ea"/>
          <a:cs typeface="+mn-cs"/>
        </a:defRPr>
      </a:lvl3pPr>
      <a:lvl4pPr marL="1712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701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273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845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417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98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53649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		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		www.cs.berkeley.edu/~ddgarcia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2392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 err="1">
                <a:solidFill>
                  <a:schemeClr val="bg2"/>
                </a:solidFill>
                <a:latin typeface="Courier"/>
                <a:cs typeface="Courier"/>
              </a:rPr>
              <a:t>inst.eecs.berkeley.edu</a:t>
            </a:r>
            <a:r>
              <a:rPr lang="en-US" sz="2800" b="1" dirty="0">
                <a:solidFill>
                  <a:schemeClr val="bg2"/>
                </a:solidFill>
                <a:latin typeface="Courier"/>
                <a:cs typeface="Courier"/>
              </a:rPr>
              <a:t>/~cs61c</a:t>
            </a:r>
            <a:r>
              <a:rPr lang="en-US" sz="3200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</a:br>
            <a:r>
              <a:rPr lang="en-US" sz="3600" b="1" dirty="0">
                <a:solidFill>
                  <a:schemeClr val="accent2"/>
                </a:solidFill>
                <a:latin typeface="Helvetica"/>
                <a:cs typeface="Helvetica"/>
              </a:rPr>
              <a:t>CS61C : Machine Structures</a:t>
            </a:r>
            <a: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  <a:t>Lecture </a:t>
            </a:r>
            <a:r>
              <a:rPr lang="en-US" sz="3200" b="1" dirty="0" smtClean="0">
                <a:solidFill>
                  <a:schemeClr val="accent2"/>
                </a:solidFill>
                <a:latin typeface="Helvetica"/>
                <a:cs typeface="Helvetica"/>
              </a:rPr>
              <a:t>24</a:t>
            </a: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  <a:latin typeface="Helvetica"/>
                <a:cs typeface="Helvetica"/>
              </a:rPr>
              <a:t>State Circuits : Circuits that Remember</a:t>
            </a:r>
            <a: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</a:br>
            <a: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</a:br>
            <a: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  <a:t>2011-10-21</a:t>
            </a:r>
          </a:p>
        </p:txBody>
      </p:sp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-7938" y="4232438"/>
            <a:ext cx="5341938" cy="19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Helvetica"/>
                <a:cs typeface="Helvetica"/>
              </a:rPr>
              <a:t>Bio NAND gate </a:t>
            </a:r>
            <a:r>
              <a:rPr lang="en-US" sz="2800" b="1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800" b="1">
                <a:solidFill>
                  <a:schemeClr val="tx2"/>
                </a:solidFill>
                <a:latin typeface="Helvetica"/>
                <a:cs typeface="Helvetica"/>
              </a:rPr>
              <a:t/>
            </a:r>
            <a:br>
              <a:rPr lang="en-US" sz="2800" b="1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en-US" sz="2100" b="1">
                <a:solidFill>
                  <a:schemeClr val="tx2"/>
                </a:solidFill>
                <a:latin typeface="Helvetica"/>
                <a:cs typeface="Helvetica"/>
              </a:rPr>
              <a:t>Researchers at</a:t>
            </a:r>
            <a:br>
              <a:rPr lang="en-US" sz="2100" b="1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en-US" sz="2100" b="1">
                <a:solidFill>
                  <a:schemeClr val="tx2"/>
                </a:solidFill>
                <a:latin typeface="Helvetica"/>
                <a:cs typeface="Helvetica"/>
              </a:rPr>
              <a:t>Imperial College in London have built a biological NAND gate using E. Coli, and showed you could build bigger circuits too.  You can’t ask for more relevance!!</a:t>
            </a:r>
            <a:endParaRPr lang="en-US" sz="2100" b="1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911180" y="6324600"/>
            <a:ext cx="8080420" cy="373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800080"/>
                </a:solidFill>
                <a:latin typeface="Courier New" charset="0"/>
              </a:rPr>
              <a:t>www.nature.com/ncomms/journal/v2/n10/full/ncomms1516.html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0574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238125" y="20447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15000" y="1828800"/>
            <a:ext cx="3429000" cy="593804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/>
                <a:cs typeface="Helvetica"/>
              </a:rPr>
              <a:t>Hi to </a:t>
            </a:r>
            <a:r>
              <a:rPr lang="en-US" sz="1600" b="1">
                <a:solidFill>
                  <a:schemeClr val="accent2"/>
                </a:solidFill>
                <a:latin typeface="Helvetica"/>
                <a:cs typeface="Helvetica"/>
              </a:rPr>
              <a:t>Murali Krishna Yeleswarapu</a:t>
            </a:r>
            <a:br>
              <a:rPr lang="en-US" sz="1600" b="1">
                <a:solidFill>
                  <a:schemeClr val="accent2"/>
                </a:solidFill>
                <a:latin typeface="Helvetica"/>
                <a:cs typeface="Helvetica"/>
              </a:rPr>
            </a:br>
            <a:r>
              <a:rPr lang="en-US" sz="1600">
                <a:solidFill>
                  <a:schemeClr val="accent2"/>
                </a:solidFill>
                <a:latin typeface="Helvetica"/>
                <a:cs typeface="Helvetica"/>
              </a:rPr>
              <a:t>listening from </a:t>
            </a:r>
            <a:r>
              <a:rPr lang="en-US" sz="1600" b="1">
                <a:solidFill>
                  <a:schemeClr val="accent2"/>
                </a:solidFill>
                <a:latin typeface="Helvetica"/>
                <a:cs typeface="Helvetica"/>
              </a:rPr>
              <a:t>Bangalore, India!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358640"/>
            <a:ext cx="3657600" cy="1737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b="71194"/>
          <a:stretch>
            <a:fillRect/>
          </a:stretch>
        </p:blipFill>
        <p:spPr>
          <a:xfrm>
            <a:off x="6866247" y="2895600"/>
            <a:ext cx="1981200" cy="6677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1/2)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93937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156569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036663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47450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2/2)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840176" y="5520134"/>
            <a:ext cx="221853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10347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90441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389563" cy="474663"/>
          </a:xfrm>
        </p:spPr>
        <p:txBody>
          <a:bodyPr/>
          <a:lstStyle/>
          <a:p>
            <a:r>
              <a:rPr lang="en-US"/>
              <a:t>Maximum Clock Frequency</a:t>
            </a:r>
          </a:p>
        </p:txBody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1950"/>
            <a:ext cx="7848600" cy="1316038"/>
          </a:xfrm>
        </p:spPr>
        <p:txBody>
          <a:bodyPr/>
          <a:lstStyle/>
          <a:p>
            <a:r>
              <a:rPr lang="en-US"/>
              <a:t>What is the maximum frequency of this circuit?</a:t>
            </a:r>
          </a:p>
          <a:p>
            <a:pPr lvl="1"/>
            <a:endParaRPr lang="en-US"/>
          </a:p>
        </p:txBody>
      </p:sp>
      <p:pic>
        <p:nvPicPr>
          <p:cNvPr id="2388996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886200" cy="3022600"/>
          </a:xfrm>
          <a:prstGeom prst="rect">
            <a:avLst/>
          </a:prstGeom>
          <a:noFill/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029200"/>
            <a:ext cx="8661345" cy="1095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Max Delay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	</a:t>
            </a:r>
            <a:r>
              <a:rPr lang="en-US" sz="3200" b="1" dirty="0" smtClean="0">
                <a:solidFill>
                  <a:srgbClr val="22A700"/>
                </a:solidFill>
                <a:latin typeface="+mj-lt"/>
              </a:rPr>
              <a:t>Setup </a:t>
            </a:r>
            <a:r>
              <a:rPr lang="en-US" sz="3200" b="1" dirty="0">
                <a:solidFill>
                  <a:srgbClr val="22A700"/>
                </a:solidFill>
                <a:latin typeface="+mj-lt"/>
              </a:rPr>
              <a:t>Time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3200" b="1" dirty="0">
                <a:solidFill>
                  <a:srgbClr val="800080"/>
                </a:solidFill>
                <a:latin typeface="+mj-lt"/>
              </a:rPr>
              <a:t>CLK-to-Q 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			 +	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CL 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3733800" y="18288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4572000" y="2743200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4572000" y="32004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791200" y="2916088"/>
            <a:ext cx="3306314" cy="844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Helvetica"/>
                <a:cs typeface="Helvetica"/>
              </a:rPr>
              <a:t>Hint…</a:t>
            </a:r>
          </a:p>
          <a:p>
            <a:r>
              <a:rPr lang="en-US" sz="2400" b="1">
                <a:solidFill>
                  <a:schemeClr val="tx1"/>
                </a:solidFill>
                <a:latin typeface="Helvetica"/>
                <a:cs typeface="Helvetica"/>
              </a:rPr>
              <a:t>Frequency = 1/Period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(1/2)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7864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Extra Register are often added to help speed up the clock rate.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(2/2)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1554163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2105025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33800" y="838200"/>
            <a:ext cx="5181600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second.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621213" cy="474663"/>
          </a:xfrm>
        </p:spPr>
        <p:txBody>
          <a:bodyPr/>
          <a:lstStyle/>
          <a:p>
            <a:r>
              <a:rPr lang="en-US"/>
              <a:t>Recap of Timing Terms</a:t>
            </a:r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before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after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Flip-flop</a:t>
            </a:r>
            <a:r>
              <a:rPr lang="en-US" sz="2400" dirty="0"/>
              <a:t> - one bit of state that samples every rising edge of the CLK (positive edge-triggered)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 (positive edge-triggered)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3000"/>
            <a:ext cx="7847013" cy="5029200"/>
          </a:xfrm>
        </p:spPr>
        <p:txBody>
          <a:bodyPr/>
          <a:lstStyle/>
          <a:p>
            <a:r>
              <a:rPr lang="en-US"/>
              <a:t>Project 2 Part Two, Due Sunday 2011-10-23 @23:59:59</a:t>
            </a:r>
          </a:p>
          <a:p>
            <a:r>
              <a:rPr lang="en-US"/>
              <a:t>Homework 4 out next will be directly connected to this material!</a:t>
            </a:r>
          </a:p>
          <a:p>
            <a:r>
              <a:rPr lang="en-US"/>
              <a:t>Please do the reading (in the PDFs) for this material to really understand it!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735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Machines (FSM) Introduction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495800" y="2362200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3848100" cy="4832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You have seen FSMs in other classes.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Same basic idea.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 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68813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489325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47800" y="5314950"/>
            <a:ext cx="3581400" cy="1314450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present state and input</a:t>
            </a: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 to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state and output.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5271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81965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ISA is very important abstraction layer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Contract between HW and SW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Clocks control pulse of our circuits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Voltages are analog, quantized to 0/1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Circuit delays are fact of life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Two types of circuits: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Stateless Combinational Logic (&amp;,|,~)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 circuits (e.g., registers)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Combinational 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33226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6670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lecture we will discuss the detailed implementation, but for now can look at its functional specification, </a:t>
            </a:r>
            <a:b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>
                <a:solidFill>
                  <a:srgbClr val="008000"/>
                </a:solidFill>
                <a:latin typeface="Helvetica" charset="0"/>
                <a:ea typeface="DejaVu Sans" charset="0"/>
                <a:cs typeface="DejaVu Sans" charset="0"/>
              </a:rPr>
              <a:t>truth table form</a:t>
            </a: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.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33528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General Model for Synchronous Systems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696200" cy="327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4267200"/>
            <a:ext cx="7848600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Collection of CL blocks separated by registers.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Registers may be back-to-back and CL blocks may be back-to-back.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Feedback is optional.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Clock signal(s) connects only to clock input of registers.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162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7467600" cy="3536881"/>
          </a:xfrm>
          <a:solidFill>
            <a:srgbClr val="FFFFFF"/>
          </a:solidFill>
          <a:ln/>
        </p:spPr>
        <p:txBody>
          <a:bodyPr>
            <a:spAutoFit/>
          </a:bodyPr>
          <a:lstStyle/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HW feedback akin to SW recursion</a:t>
            </a:r>
            <a:endParaRPr lang="en-GB" dirty="0" smtClean="0"/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dirty="0" smtClean="0"/>
              <a:t>The minimum period of a </a:t>
            </a:r>
            <a:r>
              <a:rPr lang="en-US" dirty="0" smtClean="0">
                <a:solidFill>
                  <a:srgbClr val="800080"/>
                </a:solidFill>
              </a:rPr>
              <a:t>usable synchronous circuit</a:t>
            </a:r>
            <a:r>
              <a:rPr lang="en-US" dirty="0" smtClean="0"/>
              <a:t> is at least the CLK-to-Q delay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 smtClean="0"/>
              <a:t>You </a:t>
            </a:r>
            <a:r>
              <a:rPr lang="en-GB" dirty="0"/>
              <a:t>can build a FSM to signal when an equal number of 0s and 1s has appeared in the input.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123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a: 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 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d: TT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e: 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95838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 Answer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738609"/>
            <a:ext cx="8991600" cy="238559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+mj-lt"/>
              <a:buAutoNum type="arabicParenR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It needs ‘base case’ (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reg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reset), way to step from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to i+1 (use register + clock).</a:t>
            </a: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		</a:t>
            </a:r>
            <a:r>
              <a:rPr lang="en-GB" b="1" dirty="0" smtClean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</a:t>
            </a:r>
            <a:r>
              <a:rPr lang="en-GB" b="1" dirty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!</a:t>
            </a:r>
            <a:endParaRPr lang="en-GB" b="1" dirty="0" smtClean="0">
              <a:solidFill>
                <a:srgbClr val="063DE8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rabicParenR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If not, will loose data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!</a:t>
            </a: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				</a:t>
            </a:r>
            <a:r>
              <a:rPr lang="en-GB" b="1" dirty="0" smtClean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True!</a:t>
            </a:r>
            <a:r>
              <a:rPr lang="en-GB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</a:t>
            </a:r>
            <a:endParaRPr lang="en-GB" b="1" dirty="0">
              <a:solidFill>
                <a:srgbClr val="000000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rabicParenR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How many states would it have? Say it’s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n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. How does it know when n+1 bits have been seen?</a:t>
            </a:r>
            <a:endParaRPr lang="en-GB" sz="2800" b="1" dirty="0" smtClean="0">
              <a:solidFill>
                <a:srgbClr val="000000"/>
              </a:solidFill>
              <a:latin typeface="Helvetica"/>
              <a:ea typeface="DejaVu Sans" charset="0"/>
              <a:cs typeface="Helvetica"/>
            </a:endParaRPr>
          </a:p>
          <a:p>
            <a:pPr marL="801688" lvl="1" indent="-688975">
              <a:lnSpc>
                <a:spcPct val="65000"/>
              </a:lnSpc>
              <a:spcBef>
                <a:spcPts val="1350"/>
              </a:spcBef>
              <a:buClr>
                <a:srgbClr val="FF0000"/>
              </a:buCl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Helvetica"/>
                <a:ea typeface="DejaVu Sans" charset="0"/>
                <a:cs typeface="Helvetica"/>
              </a:rPr>
              <a:t>	False</a:t>
            </a:r>
            <a:r>
              <a:rPr lang="en-GB" b="1" dirty="0">
                <a:solidFill>
                  <a:srgbClr val="FF0000"/>
                </a:solidFill>
                <a:latin typeface="Helvetica"/>
                <a:ea typeface="DejaVu Sans" charset="0"/>
                <a:cs typeface="Helvetica"/>
              </a:rPr>
              <a:t>!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620000" y="5943600"/>
            <a:ext cx="1447800" cy="30480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3276600"/>
            <a:ext cx="7467600" cy="353688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  <a:spAutoFit/>
          </a:bodyPr>
          <a:lstStyle/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 feedback akin to SW recursion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457200" rtl="0" eaLnBrk="0" fontAlgn="base" latinLnBrk="0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arenR"/>
              <a:tabLst>
                <a:tab pos="738188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minimum period of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usable synchronous circuit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at least the CLK-to-Q delay</a:t>
            </a:r>
          </a:p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build a FSM to signal when an equal number of 0s and 1s has appeared in the input.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123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a: 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 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d: TT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e: 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26"/>
                                    </p:par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system</a:t>
            </a:r>
          </a:p>
        </p:txBody>
      </p:sp>
      <p:sp>
        <p:nvSpPr>
          <p:cNvPr id="64516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datapath</a:t>
            </a:r>
          </a:p>
        </p:txBody>
      </p:sp>
      <p:sp>
        <p:nvSpPr>
          <p:cNvPr id="64517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control</a:t>
            </a:r>
          </a:p>
        </p:txBody>
      </p:sp>
      <p:sp>
        <p:nvSpPr>
          <p:cNvPr id="64518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state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registers</a:t>
            </a:r>
          </a:p>
        </p:txBody>
      </p:sp>
      <p:sp>
        <p:nvSpPr>
          <p:cNvPr id="64519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combinational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logic</a:t>
            </a: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multiplexer</a:t>
            </a:r>
          </a:p>
        </p:txBody>
      </p:sp>
      <p:sp>
        <p:nvSpPr>
          <p:cNvPr id="64521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comparator</a:t>
            </a:r>
          </a:p>
        </p:txBody>
      </p:sp>
      <p:sp>
        <p:nvSpPr>
          <p:cNvPr id="64522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code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registers</a:t>
            </a:r>
          </a:p>
        </p:txBody>
      </p:sp>
      <p:sp>
        <p:nvSpPr>
          <p:cNvPr id="64523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</a:t>
            </a:r>
          </a:p>
        </p:txBody>
      </p:sp>
      <p:sp>
        <p:nvSpPr>
          <p:cNvPr id="64524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logic</a:t>
            </a:r>
          </a:p>
        </p:txBody>
      </p:sp>
      <p:sp>
        <p:nvSpPr>
          <p:cNvPr id="64525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6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7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8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9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0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1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2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3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4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5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6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7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switching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networks</a:t>
            </a:r>
          </a:p>
        </p:txBody>
      </p:sp>
      <p:sp>
        <p:nvSpPr>
          <p:cNvPr id="64538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9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40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Design 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57738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4" name="Rectangle 33"/>
          <p:cNvSpPr/>
          <p:nvPr/>
        </p:nvSpPr>
        <p:spPr>
          <a:xfrm>
            <a:off x="3995738" y="5762625"/>
            <a:ext cx="1371600" cy="6048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>
          <a:xfrm>
            <a:off x="6484938" y="3640138"/>
            <a:ext cx="1592262" cy="542925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6" name="Rectangle 35"/>
          <p:cNvSpPr/>
          <p:nvPr/>
        </p:nvSpPr>
        <p:spPr>
          <a:xfrm>
            <a:off x="5537200" y="2540000"/>
            <a:ext cx="1592263" cy="5413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7" name="Rectangle 36"/>
          <p:cNvSpPr/>
          <p:nvPr/>
        </p:nvSpPr>
        <p:spPr>
          <a:xfrm>
            <a:off x="4808538" y="3640138"/>
            <a:ext cx="1592262" cy="54292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>
          <a:xfrm>
            <a:off x="3317875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“And In conclusion…”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35188"/>
            <a:ext cx="7848600" cy="5067351"/>
          </a:xfrm>
          <a:ln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State elements are used to: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Build memories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Control the flow of information between other state elements and combinational logic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D-flip-flops used to build registers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Clocks tell us when D-flip-flops change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Setup and Hold times important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We pipeline long-delay CL for faster clock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Finite State Machines extremely useful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You’ll see them again 150, 152, 164, 172,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277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Uses for State Elements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51363"/>
          </a:xfrm>
          <a:ln/>
        </p:spPr>
        <p:txBody>
          <a:bodyPr>
            <a:spAutoFit/>
          </a:bodyPr>
          <a:lstStyle/>
          <a:p>
            <a:pPr marL="608013" indent="-608013">
              <a:lnSpc>
                <a:spcPct val="75000"/>
              </a:lnSpc>
              <a:buFont typeface="Times New Roman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As a place to store values for some     indeterminate amount of time: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Register files (like $1-$31 on the MIPS)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Memory (caches, and main memory)</a:t>
            </a:r>
          </a:p>
          <a:p>
            <a:pPr marL="608013" indent="-608013">
              <a:lnSpc>
                <a:spcPct val="75000"/>
              </a:lnSpc>
              <a:buFont typeface="Helvetica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Help control the flow of information between combinational logic blocks.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State elements are used to hold up the movement of information at the inputs to combinational logic blocks and allow for orderly passage.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39578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5991" t="10698" r="15904" b="18050"/>
          <a:stretch>
            <a:fillRect/>
          </a:stretch>
        </p:blipFill>
        <p:spPr bwMode="auto">
          <a:xfrm>
            <a:off x="1981200" y="1447800"/>
            <a:ext cx="5562600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2971800"/>
            <a:ext cx="6032500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Want: 	</a:t>
            </a: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S=0; 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  for (i=0;i&lt;n;i++)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S = S + X</a:t>
            </a:r>
            <a:r>
              <a:rPr lang="en-GB" sz="3200" b="1" baseline="-2500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178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38200" y="4495800"/>
            <a:ext cx="8001000" cy="186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Each X value is applied in succession, 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 one per cycle.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After n cycles the sum is present on 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try…Does this work?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1600200" y="1219200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4038600"/>
            <a:ext cx="7993063" cy="204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Nope!</a:t>
            </a: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#1… What is there to control the</a:t>
            </a:r>
            <a:b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next iteration of the ‘</a:t>
            </a: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for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 loop?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#2… How do we say: ‘</a:t>
            </a: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S=0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962400" y="2867025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943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try…How about this?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2133600" y="762000"/>
            <a:ext cx="5410200" cy="2516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1273" t="8598" r="5956" b="10965"/>
          <a:stretch>
            <a:fillRect/>
          </a:stretch>
        </p:blipFill>
        <p:spPr bwMode="auto">
          <a:xfrm>
            <a:off x="1905000" y="3657600"/>
            <a:ext cx="66294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191000"/>
            <a:ext cx="1601788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Rough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14425" y="6096000"/>
            <a:ext cx="7724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Register is used to hold up the transfer of data to adder.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2600" y="5715000"/>
            <a:ext cx="897601" cy="4678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Time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2650201" y="5867402"/>
            <a:ext cx="5807999" cy="81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4722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Details…What’s inside?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1430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077200" cy="2516188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n instances of a </a:t>
            </a:r>
            <a:r>
              <a:rPr lang="en-GB" sz="2800">
                <a:solidFill>
                  <a:srgbClr val="800080"/>
                </a:solidFill>
              </a:rPr>
              <a:t>“Flip-Flop”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800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800080"/>
                </a:solidFill>
              </a:rPr>
              <a:t>Flip-flop </a:t>
            </a:r>
            <a:r>
              <a:rPr lang="en-GB" sz="2800"/>
              <a:t>name because the output flips and flops between and 0,1 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D is “data”, Q is “output”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Also called “d-type Flip-Flop”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(1/2)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2997200" y="60086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2010 -- Lecture #23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81000" y="50371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633538" y="5070475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36863" y="5087937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89400" y="50879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473201" y="5451474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43994" y="5028406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44937" y="5468938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99063" y="5486400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(2/2)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"/>
        <a:ea typeface="DejaVu Sans"/>
        <a:cs typeface="DejaVu Sans"/>
      </a:majorFont>
      <a:minorFont>
        <a:latin typeface="Helvetic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1837</Words>
  <Application>Microsoft Macintosh PowerPoint</Application>
  <PresentationFormat>On-screen Show (4:3)</PresentationFormat>
  <Paragraphs>203</Paragraphs>
  <Slides>25</Slides>
  <Notes>23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Review</vt:lpstr>
      <vt:lpstr>Uses for State Elements</vt:lpstr>
      <vt:lpstr>Accumulator Example</vt:lpstr>
      <vt:lpstr>First try…Does this work?</vt:lpstr>
      <vt:lpstr>Second try…How about this?</vt:lpstr>
      <vt:lpstr>Register Details…What’s inside?</vt:lpstr>
      <vt:lpstr>What’s the timing of a Flip-flop? (1/2)</vt:lpstr>
      <vt:lpstr>What’s the timing of a Flip-flop? (2/2)</vt:lpstr>
      <vt:lpstr>Accumulator Revisited (proper timing 1/2)</vt:lpstr>
      <vt:lpstr>Accumulator Revisited (proper timing 2/2)</vt:lpstr>
      <vt:lpstr>Maximum Clock Frequency</vt:lpstr>
      <vt:lpstr>Pipelining to improve performance (1/2)</vt:lpstr>
      <vt:lpstr>Pipelining to improve performance (2/2)</vt:lpstr>
      <vt:lpstr>Recap of Timing Terms</vt:lpstr>
      <vt:lpstr>Administrivia</vt:lpstr>
      <vt:lpstr>Finite State Machines (FSM) Introduction</vt:lpstr>
      <vt:lpstr>Finite State Machine Example: 3 ones…</vt:lpstr>
      <vt:lpstr>Hardware Implementation of FSM</vt:lpstr>
      <vt:lpstr>Hardware for FSM: Combinational Logic</vt:lpstr>
      <vt:lpstr>General Model for Synchronous Systems</vt:lpstr>
      <vt:lpstr>Peer Instruction</vt:lpstr>
      <vt:lpstr>Peer Instruction Answer</vt:lpstr>
      <vt:lpstr>Design Hierarchy</vt:lpstr>
      <vt:lpstr>“And In conclusion…”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creator>John Wawrzynek</dc:creator>
  <cp:lastModifiedBy>Dan Garcia</cp:lastModifiedBy>
  <cp:revision>50</cp:revision>
  <cp:lastPrinted>2011-10-20T06:26:22Z</cp:lastPrinted>
  <dcterms:created xsi:type="dcterms:W3CDTF">2011-10-20T00:52:00Z</dcterms:created>
  <dcterms:modified xsi:type="dcterms:W3CDTF">2011-10-20T06:26:25Z</dcterms:modified>
</cp:coreProperties>
</file>