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67" r:id="rId2"/>
    <p:sldId id="257" r:id="rId3"/>
    <p:sldId id="725" r:id="rId4"/>
    <p:sldId id="732" r:id="rId5"/>
    <p:sldId id="719" r:id="rId6"/>
    <p:sldId id="720" r:id="rId7"/>
    <p:sldId id="721" r:id="rId8"/>
    <p:sldId id="722" r:id="rId9"/>
    <p:sldId id="723" r:id="rId10"/>
    <p:sldId id="724" r:id="rId11"/>
    <p:sldId id="733" r:id="rId12"/>
    <p:sldId id="734" r:id="rId13"/>
    <p:sldId id="735" r:id="rId14"/>
    <p:sldId id="736" r:id="rId15"/>
    <p:sldId id="737" r:id="rId16"/>
    <p:sldId id="760" r:id="rId17"/>
    <p:sldId id="761" r:id="rId18"/>
    <p:sldId id="762" r:id="rId19"/>
    <p:sldId id="763" r:id="rId20"/>
    <p:sldId id="764" r:id="rId21"/>
    <p:sldId id="765" r:id="rId22"/>
    <p:sldId id="766" r:id="rId23"/>
    <p:sldId id="742" r:id="rId24"/>
    <p:sldId id="744" r:id="rId25"/>
    <p:sldId id="745" r:id="rId26"/>
    <p:sldId id="756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40" autoAdjust="0"/>
  </p:normalViewPr>
  <p:slideViewPr>
    <p:cSldViewPr snapToGrid="0">
      <p:cViewPr>
        <p:scale>
          <a:sx n="100" d="100"/>
          <a:sy n="100" d="100"/>
        </p:scale>
        <p:origin x="-248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4809151-910F-0E40-94D4-6BB9B5A5FABA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7E9DCDF-8378-DE44-9EF6-D4439032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3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F13E43F-B10D-5647-99B4-431B1ECC3C9C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F8F5042-9C52-0449-B2EC-628456EB9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93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552A136-043A-E741-8B9A-299B7107E565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D0913-1523-8D4B-8560-7E799E01DF39}" type="slidenum">
              <a:rPr lang="en-AU"/>
              <a:pPr/>
              <a:t>12</a:t>
            </a:fld>
            <a:endParaRPr lang="en-A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4432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323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761" y="4347454"/>
            <a:ext cx="5904639" cy="4110434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2" tIns="44447" rIns="90482" bIns="444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3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761" y="4347454"/>
            <a:ext cx="5904639" cy="4110434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2" tIns="44447" rIns="90482" bIns="444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5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73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761" y="4347454"/>
            <a:ext cx="5904639" cy="4110434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2" tIns="44447" rIns="90482" bIns="444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7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761" y="4347454"/>
            <a:ext cx="5904639" cy="4110434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2" tIns="44447" rIns="90482" bIns="4444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9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2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5788"/>
            <a:ext cx="4552950" cy="3416300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6" tIns="44968" rIns="89936" bIns="4496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DA6BB8-A081-D947-ABB7-97EC8E60C349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630E-C095-8B46-9A05-110955FE8AC3}" type="slidenum">
              <a:rPr lang="en-AU"/>
              <a:pPr/>
              <a:t>23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6C02BC-3A8D-9F48-A6C5-B2621AC755C3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A3701-F82B-BB49-A793-6738827A0BD5}" type="slidenum">
              <a:rPr lang="en-AU"/>
              <a:pPr/>
              <a:t>24</a:t>
            </a:fld>
            <a:endParaRPr lang="en-AU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7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9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9" tIns="44435" rIns="90459" bIns="44435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27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268FA2-7CF9-2740-AB14-E7E21D87C02F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5AB81-E06C-6C46-8C67-59DB7C70983B}" type="slidenum">
              <a:rPr lang="en-AU"/>
              <a:pPr/>
              <a:t>26</a:t>
            </a:fld>
            <a:endParaRPr lang="en-AU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5" y="4345902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33" tIns="45356" rIns="92333" bIns="45356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8188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8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BB5563-274F-C94D-BD1D-0B0C357AE3A0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C005-0863-424E-AD4E-E9456B986DF7}" type="slidenum">
              <a:rPr lang="en-AU"/>
              <a:pPr/>
              <a:t>9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65FC7E1-7321-D74E-8D66-0DEB8FA1D23F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4A8-8F2E-4349-A075-3319C28009C3}" type="slidenum">
              <a:rPr lang="en-AU"/>
              <a:pPr/>
              <a:t>10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98D040-FFB6-4648-A19B-482B5FA4F16B}" type="datetime3">
              <a:rPr lang="en-AU"/>
              <a:pPr/>
              <a:t>7 November 2011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10A29-AEEE-FC40-BB80-748ECE9067B2}" type="slidenum">
              <a:rPr lang="en-AU"/>
              <a:pPr/>
              <a:t>11</a:t>
            </a:fld>
            <a:endParaRPr lang="en-AU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65D2D-CC63-FD48-8D80-03AD0E1CBAE6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BC6D4-0602-6D41-B358-D07831F3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2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4776-66EA-2540-B062-E3424679C2F4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1712-321D-BB45-85EA-D54078A81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1CEE-B964-9E40-97CA-6AD07D4AF953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8229-29D4-7F41-89FC-142B7D84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556389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6113" cy="896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7847013" cy="1738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033713"/>
            <a:ext cx="7847013" cy="1738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229316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8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1F16-D1BB-EC4C-A681-D017D6DB40DC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7FE4-C4DE-B64E-BF78-4F634596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62379-78DE-7344-B3AC-6D0C38CE1F98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E916-9FC2-1545-B8FA-245D6E0A1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2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9C0C-5580-DD4C-9F3F-512CDE39EFCD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A961-FF3F-E941-A7ED-6A1CA3F6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1951-AD67-8745-B75B-66596D165126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885F-3D04-1B4F-A1B7-DD036EBC6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87CA-8059-0445-A79A-B84E47EEFFBF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FC65D-271A-A842-B579-8A644641A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CBC8B-C876-2C45-AED8-737A83512A02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B49D-307C-C14B-AF67-2B0E1CDF9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CA34C-B0C4-634D-8F84-38C2C2E995FF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C674-9CE7-6443-B752-3A436051E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8B4E-A5DA-6640-9DAF-0587F67E32DE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A6E-1BD3-B74F-8324-AD282B83C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8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421877F-6BB4-3F43-BE02-8FBFBEF39449}" type="datetime1">
              <a:rPr lang="en-US"/>
              <a:pPr>
                <a:defRPr/>
              </a:pPr>
              <a:t>11/7/11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160DCF-7C1B-0648-A5A9-2B01D79B8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8" r:id="rId12"/>
    <p:sldLayoutId id="2147483879" r:id="rId13"/>
    <p:sldLayoutId id="2147483880" r:id="rId14"/>
    <p:sldLayoutId id="2147483881" r:id="rId15"/>
    <p:sldLayoutId id="2147483882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61C In the News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6E87CA-8059-0445-A79A-B84E47EEFFBF}" type="datetime1">
              <a:rPr lang="en-US" smtClean="0"/>
              <a:pPr>
                <a:defRPr/>
              </a:pPr>
              <a:t>11/7/11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Fall 2011</a:t>
            </a:r>
            <a:r>
              <a:rPr lang="en-US" smtClean="0"/>
              <a:t> -- Lecture #31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FC65D-271A-A842-B579-8A644641AC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 descr="Screen shot 2011-11-07 at 1.31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409700"/>
            <a:ext cx="7874000" cy="1511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3149938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Initially, when the iPhone 4S went on sale Oct. 14, many users couldn't get </a:t>
            </a:r>
            <a:r>
              <a:rPr lang="en-US" sz="2400" dirty="0" err="1"/>
              <a:t>Siri</a:t>
            </a:r>
            <a:r>
              <a:rPr lang="en-US" sz="2400" dirty="0"/>
              <a:t> to work because so many people were trying at the same time. </a:t>
            </a:r>
            <a:r>
              <a:rPr lang="en-US" sz="2400" dirty="0" err="1">
                <a:solidFill>
                  <a:schemeClr val="accent2"/>
                </a:solidFill>
              </a:rPr>
              <a:t>Siri</a:t>
            </a:r>
            <a:r>
              <a:rPr lang="en-US" sz="2400" dirty="0">
                <a:solidFill>
                  <a:schemeClr val="accent2"/>
                </a:solidFill>
              </a:rPr>
              <a:t> needs to go through Apple's cloud-based servers to work</a:t>
            </a:r>
            <a:r>
              <a:rPr lang="en-US" sz="2400" dirty="0"/>
              <a:t>, and </a:t>
            </a:r>
            <a:r>
              <a:rPr lang="en-US" sz="2400" dirty="0" err="1"/>
              <a:t>Siri's</a:t>
            </a:r>
            <a:r>
              <a:rPr lang="en-US" sz="2400" dirty="0"/>
              <a:t> popularity caused a bit of a traffic jam.</a:t>
            </a:r>
          </a:p>
        </p:txBody>
      </p:sp>
      <p:pic>
        <p:nvPicPr>
          <p:cNvPr id="8" name="Picture 7" descr="Screen shot 2011-11-07 at 1.36.0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5626100"/>
            <a:ext cx="70612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6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Speedup</a:t>
            </a:r>
            <a:endParaRPr lang="en-AU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all stages are balanced</a:t>
            </a:r>
          </a:p>
          <a:p>
            <a:pPr lvl="1">
              <a:buFont typeface="Arial"/>
              <a:buChar char="•"/>
            </a:pPr>
            <a:r>
              <a:rPr lang="en-US" dirty="0"/>
              <a:t>i.e., all take the same time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dirty="0"/>
              <a:t>Time between </a:t>
            </a:r>
            <a:r>
              <a:rPr lang="en-US" dirty="0" err="1"/>
              <a:t>instructions</a:t>
            </a:r>
            <a:r>
              <a:rPr lang="en-US" baseline="-25000" dirty="0" err="1"/>
              <a:t>pipelined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= Time between </a:t>
            </a:r>
            <a:r>
              <a:rPr lang="en-US" dirty="0" err="1"/>
              <a:t>instructions</a:t>
            </a:r>
            <a:r>
              <a:rPr lang="en-US" baseline="-25000" dirty="0" err="1"/>
              <a:t>nonpipelined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Number of stages</a:t>
            </a:r>
          </a:p>
          <a:p>
            <a:pPr>
              <a:buFont typeface="Arial"/>
              <a:buChar char="•"/>
            </a:pPr>
            <a:r>
              <a:rPr lang="en-US" dirty="0"/>
              <a:t>If not balanced, speedup is less</a:t>
            </a:r>
          </a:p>
          <a:p>
            <a:pPr>
              <a:buFont typeface="Arial"/>
              <a:buChar char="•"/>
            </a:pPr>
            <a:r>
              <a:rPr lang="en-US" dirty="0"/>
              <a:t>Speedup due to increased throughput</a:t>
            </a:r>
          </a:p>
          <a:p>
            <a:pPr lvl="1">
              <a:buFont typeface="Arial"/>
              <a:buChar char="•"/>
            </a:pPr>
            <a:r>
              <a:rPr lang="en-US" dirty="0"/>
              <a:t>Latency (time for each instruction) does not decrease</a:t>
            </a:r>
            <a:endParaRPr lang="en-AU" dirty="0"/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1242483" y="3555471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8143-75CD-4C4A-8C50-C9032E4BABFD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4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  <p:bldP spid="3317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141-14EA-614A-9DC5-7B2C137AE455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23272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Hazards</a:t>
            </a:r>
            <a:endParaRPr lang="en-A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Situations that prevent starting the </a:t>
            </a:r>
            <a:r>
              <a:rPr lang="en-US" dirty="0" smtClean="0"/>
              <a:t>next logical </a:t>
            </a:r>
            <a:r>
              <a:rPr lang="en-US" dirty="0"/>
              <a:t>instruction in the next</a:t>
            </a:r>
            <a:r>
              <a:rPr lang="en-US" dirty="0" smtClean="0"/>
              <a:t> clock cycle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Structural </a:t>
            </a:r>
            <a:r>
              <a:rPr lang="en-US" dirty="0"/>
              <a:t>hazards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Required </a:t>
            </a:r>
            <a:r>
              <a:rPr lang="en-US" dirty="0"/>
              <a:t>resource is </a:t>
            </a:r>
            <a:r>
              <a:rPr lang="en-US" dirty="0" smtClean="0"/>
              <a:t>busy (e.g., roommate studying)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Data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to wait for previous instruction to complete its data read/</a:t>
            </a:r>
            <a:r>
              <a:rPr lang="en-US" dirty="0" smtClean="0"/>
              <a:t>write (e.g., pair of socks in different loads)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Control hazard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Deciding on control action depends on previous </a:t>
            </a:r>
            <a:r>
              <a:rPr lang="en-US" dirty="0" smtClean="0"/>
              <a:t>instruction (e.g., how much detergent based on how clean prior load turns out)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4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40D1-56A2-AB4C-B78F-A4BC0FF70308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40668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Structural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for use of a resource</a:t>
            </a:r>
          </a:p>
          <a:p>
            <a:r>
              <a:rPr lang="en-US" dirty="0"/>
              <a:t>In MIPS pipeline with a single memory</a:t>
            </a:r>
          </a:p>
          <a:p>
            <a:pPr lvl="1"/>
            <a:r>
              <a:rPr lang="en-US" dirty="0"/>
              <a:t>Load</a:t>
            </a:r>
            <a:r>
              <a:rPr lang="en-US" dirty="0" smtClean="0"/>
              <a:t>/Store </a:t>
            </a:r>
            <a:r>
              <a:rPr lang="en-US" dirty="0"/>
              <a:t>requires</a:t>
            </a:r>
            <a:r>
              <a:rPr lang="en-US" dirty="0" smtClean="0"/>
              <a:t> memory access for data</a:t>
            </a:r>
          </a:p>
          <a:p>
            <a:pPr lvl="1"/>
            <a:r>
              <a:rPr lang="en-US" dirty="0"/>
              <a:t>Instruction fetch would have to </a:t>
            </a:r>
            <a:r>
              <a:rPr lang="en-US" i="1" dirty="0">
                <a:solidFill>
                  <a:srgbClr val="FF0000"/>
                </a:solidFill>
              </a:rPr>
              <a:t>stall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 that cycle</a:t>
            </a:r>
            <a:endParaRPr lang="en-US" dirty="0" smtClean="0"/>
          </a:p>
          <a:p>
            <a:pPr lvl="2"/>
            <a:r>
              <a:rPr lang="en-US" dirty="0" smtClean="0"/>
              <a:t>Causes </a:t>
            </a:r>
            <a:r>
              <a:rPr lang="en-US" dirty="0"/>
              <a:t>a pipeline “</a:t>
            </a:r>
            <a:r>
              <a:rPr lang="en-US" i="1" dirty="0">
                <a:solidFill>
                  <a:srgbClr val="FF0000"/>
                </a:solidFill>
              </a:rPr>
              <a:t>bubble</a:t>
            </a:r>
            <a:r>
              <a:rPr lang="en-US" dirty="0"/>
              <a:t>”</a:t>
            </a:r>
          </a:p>
          <a:p>
            <a:r>
              <a:rPr lang="en-US" dirty="0"/>
              <a:t>Hence, pipelined </a:t>
            </a:r>
            <a:r>
              <a:rPr lang="en-US" dirty="0" err="1"/>
              <a:t>datapaths</a:t>
            </a:r>
            <a:r>
              <a:rPr lang="en-US" dirty="0"/>
              <a:t> require separate instruction/data memories</a:t>
            </a:r>
            <a:endParaRPr lang="en-US" dirty="0" smtClean="0"/>
          </a:p>
          <a:p>
            <a:pPr lvl="1"/>
            <a:r>
              <a:rPr lang="en-US" dirty="0" smtClean="0"/>
              <a:t>In reality, provide separate L1 I$ and L1 D$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1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3299" name="Rectangle 3"/>
          <p:cNvSpPr>
            <a:spLocks noChangeArrowheads="1"/>
          </p:cNvSpPr>
          <p:nvPr/>
        </p:nvSpPr>
        <p:spPr bwMode="auto">
          <a:xfrm>
            <a:off x="1380599" y="5952190"/>
            <a:ext cx="662040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Read same memory twice in same clock cycle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6225" y="1819747"/>
            <a:ext cx="1019175" cy="3089275"/>
            <a:chOff x="2470" y="1034"/>
            <a:chExt cx="642" cy="1946"/>
          </a:xfrm>
        </p:grpSpPr>
        <p:sp>
          <p:nvSpPr>
            <p:cNvPr id="2743301" name="Oval 5"/>
            <p:cNvSpPr>
              <a:spLocks noChangeArrowheads="1"/>
            </p:cNvSpPr>
            <p:nvPr/>
          </p:nvSpPr>
          <p:spPr bwMode="auto">
            <a:xfrm>
              <a:off x="2470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02" name="Oval 6"/>
            <p:cNvSpPr>
              <a:spLocks noChangeArrowheads="1"/>
            </p:cNvSpPr>
            <p:nvPr/>
          </p:nvSpPr>
          <p:spPr bwMode="auto">
            <a:xfrm>
              <a:off x="2489" y="1034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08000" y="1052985"/>
            <a:ext cx="7797800" cy="5302250"/>
            <a:chOff x="216" y="551"/>
            <a:chExt cx="4912" cy="334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3305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6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3308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09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10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3311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2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3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43314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3315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3316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3317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3318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19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0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1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2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3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4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25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3327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28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3330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3332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33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3334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3336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37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38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39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0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1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3342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3344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45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346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7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8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49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350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3353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54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3356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3358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59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60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3362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63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64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5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6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67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3369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0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1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3373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74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75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6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7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8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79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3382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83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3385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3387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388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389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3391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2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393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4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5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396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3398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399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0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3402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03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04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5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6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7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08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3410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1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3412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3414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15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16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7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8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19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3421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2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3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3425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26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27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8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29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0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3431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3434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35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3437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3329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3439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3440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3441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31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3443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44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45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6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7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48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3335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3450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1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2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3343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3454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3455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3456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7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8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59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3460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3461" name="Rectangle 165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3462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Title 1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1. Structural Hazard #1: Single Memory</a:t>
            </a:r>
            <a:endParaRPr lang="en-US" sz="3600" dirty="0"/>
          </a:p>
        </p:txBody>
      </p:sp>
      <p:sp>
        <p:nvSpPr>
          <p:cNvPr id="168" name="Date Placeholder 1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D698-B78F-5244-897B-E27AE07A8DDB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169" name="Slide Number Placeholder 1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70" name="Footer Placeholder 16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77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329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7440" y="211138"/>
            <a:ext cx="85344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Structural </a:t>
            </a:r>
            <a:r>
              <a:rPr lang="en-US" dirty="0"/>
              <a:t>Hazard #2: Registers (1/2)</a:t>
            </a:r>
          </a:p>
        </p:txBody>
      </p:sp>
      <p:sp>
        <p:nvSpPr>
          <p:cNvPr id="2747395" name="Rectangle 3"/>
          <p:cNvSpPr>
            <a:spLocks noChangeArrowheads="1"/>
          </p:cNvSpPr>
          <p:nvPr/>
        </p:nvSpPr>
        <p:spPr bwMode="auto">
          <a:xfrm>
            <a:off x="914400" y="5939445"/>
            <a:ext cx="738295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Can we read and write to registers simultaneously?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98988" y="1781918"/>
            <a:ext cx="1090612" cy="2986087"/>
            <a:chOff x="2897" y="1099"/>
            <a:chExt cx="687" cy="1881"/>
          </a:xfrm>
        </p:grpSpPr>
        <p:sp>
          <p:nvSpPr>
            <p:cNvPr id="2747397" name="Oval 5"/>
            <p:cNvSpPr>
              <a:spLocks noChangeArrowheads="1"/>
            </p:cNvSpPr>
            <p:nvPr/>
          </p:nvSpPr>
          <p:spPr bwMode="auto">
            <a:xfrm>
              <a:off x="2897" y="2481"/>
              <a:ext cx="623" cy="499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398" name="Oval 6"/>
            <p:cNvSpPr>
              <a:spLocks noChangeArrowheads="1"/>
            </p:cNvSpPr>
            <p:nvPr/>
          </p:nvSpPr>
          <p:spPr bwMode="auto">
            <a:xfrm>
              <a:off x="2961" y="1099"/>
              <a:ext cx="623" cy="566"/>
            </a:xfrm>
            <a:prstGeom prst="ellips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42900" y="911968"/>
            <a:ext cx="7797800" cy="5056187"/>
            <a:chOff x="216" y="551"/>
            <a:chExt cx="4912" cy="3185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47401" name="Freeform 9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2" name="Freeform 10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47404" name="Freeform 12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05" name="Freeform 13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06" name="Rectangle 14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47407" name="Line 15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8" name="Line 16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09" name="Rectangle 17"/>
            <p:cNvSpPr>
              <a:spLocks noChangeArrowheads="1"/>
            </p:cNvSpPr>
            <p:nvPr/>
          </p:nvSpPr>
          <p:spPr bwMode="auto">
            <a:xfrm>
              <a:off x="579" y="1302"/>
              <a:ext cx="383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sw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47410" name="Rectangle 18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47411" name="Rectangle 19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47412" name="Rectangle 20"/>
            <p:cNvSpPr>
              <a:spLocks noChangeArrowheads="1"/>
            </p:cNvSpPr>
            <p:nvPr/>
          </p:nvSpPr>
          <p:spPr bwMode="auto">
            <a:xfrm>
              <a:off x="598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3</a:t>
              </a:r>
            </a:p>
          </p:txBody>
        </p:sp>
        <p:sp>
          <p:nvSpPr>
            <p:cNvPr id="2747413" name="Rectangle 21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47414" name="Line 22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5" name="Line 23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6" name="Line 24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7" name="Line 25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8" name="Line 26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19" name="Line 27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0" name="Line 28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21" name="Line 29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47423" name="Freeform 31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24" name="Rectangle 32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47426" name="Rectangle 34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47428" name="Freeform 36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29" name="Freeform 37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47430" name="Rectangle 38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47432" name="Freeform 40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33" name="Freeform 41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34" name="Line 42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5" name="Freeform 43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6" name="Line 44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37" name="Rectangle 45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47438" name="Rectangle 46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47440" name="Freeform 48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41" name="Freeform 49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442" name="Line 50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3" name="Line 51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4" name="Freeform 52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5" name="Line 53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446" name="Freeform 54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5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47449" name="Freeform 57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0" name="Rectangle 58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3" name="Group 59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47452" name="Rectangle 60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4" name="Group 61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47454" name="Freeform 62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55" name="Freeform 63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56" name="Rectangle 64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47458" name="Freeform 66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59" name="Freeform 67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0" name="Line 68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1" name="Freeform 69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2" name="Line 70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63" name="Rectangle 71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6" name="Group 72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47465" name="Freeform 73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66" name="Freeform 74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67" name="Rectangle 75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7" name="Group 76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47469" name="Freeform 77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0" name="Freeform 78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71" name="Line 79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2" name="Line 80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3" name="Freeform 81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4" name="Line 82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75" name="Freeform 83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47478" name="Freeform 86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79" name="Rectangle 87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20" name="Group 88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47481" name="Rectangle 89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1" name="Group 90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47483" name="Freeform 91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484" name="Freeform 92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485" name="Rectangle 93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2" name="Group 94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47487" name="Freeform 95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88" name="Freeform 96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89" name="Line 97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0" name="Freeform 98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1" name="Line 99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492" name="Rectangle 100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3" name="Group 101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47494" name="Freeform 102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5" name="Freeform 103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496" name="Rectangle 104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4" name="Group 105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47498" name="Freeform 106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499" name="Freeform 107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00" name="Line 108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1" name="Line 109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2" name="Freeform 110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3" name="Line 111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4" name="Freeform 112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5" name="Group 113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47506" name="Freeform 114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07" name="Rectangle 115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47508" name="Rectangle 116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6" name="Group 117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47510" name="Freeform 118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1" name="Freeform 119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2" name="Line 120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3" name="Freeform 121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4" name="Line 122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15" name="Rectangle 123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" name="Group 124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47517" name="Freeform 125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18" name="Freeform 126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19" name="Rectangle 127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8" name="Group 128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47521" name="Freeform 129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22" name="Freeform 130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23" name="Line 131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4" name="Line 132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5" name="Freeform 133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6" name="Line 134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7527" name="Freeform 135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136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47530" name="Freeform 138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31" name="Rectangle 139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1" name="Group 140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475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747392" name="Group 142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47535" name="Freeform 143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47536" name="Freeform 144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47537" name="Rectangle 145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3" name="Group 146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47539" name="Freeform 147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0" name="Freeform 148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1" name="Line 149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2" name="Freeform 150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3" name="Line 151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44" name="Rectangle 152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47396" name="Group 153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47546" name="Freeform 154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47" name="Freeform 155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48" name="Rectangle 156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47399" name="Group 157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47550" name="Freeform 158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47551" name="Freeform 159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47552" name="Line 160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3" name="Line 161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4" name="Freeform 162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5" name="Line 163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47556" name="Freeform 164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47557" name="Rectangle 165"/>
            <p:cNvSpPr>
              <a:spLocks noChangeArrowheads="1"/>
            </p:cNvSpPr>
            <p:nvPr/>
          </p:nvSpPr>
          <p:spPr bwMode="auto">
            <a:xfrm>
              <a:off x="216" y="5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47558" name="Rectangle 166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167" name="Date Placeholder 1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75C3-64E3-1E4D-961A-775D4BF5AE37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168" name="Slide Number Placeholder 1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69" name="Footer Placeholder 1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989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73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200" y="211138"/>
            <a:ext cx="8534400" cy="474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Structural </a:t>
            </a:r>
            <a:r>
              <a:rPr lang="en-US" dirty="0"/>
              <a:t>Hazard #2: Registers (2/2)</a:t>
            </a:r>
          </a:p>
        </p:txBody>
      </p:sp>
      <p:sp>
        <p:nvSpPr>
          <p:cNvPr id="274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2550"/>
          </a:xfrm>
        </p:spPr>
        <p:txBody>
          <a:bodyPr/>
          <a:lstStyle/>
          <a:p>
            <a:r>
              <a:rPr lang="en-US" dirty="0"/>
              <a:t>Two different solutions have been used:</a:t>
            </a:r>
          </a:p>
          <a:p>
            <a:pPr lvl="1">
              <a:buFontTx/>
              <a:buNone/>
            </a:pPr>
            <a:r>
              <a:rPr lang="en-US" dirty="0"/>
              <a:t>1) </a:t>
            </a:r>
            <a:r>
              <a:rPr lang="en-US" dirty="0" err="1"/>
              <a:t>RegFile</a:t>
            </a:r>
            <a:r>
              <a:rPr lang="en-US" dirty="0"/>
              <a:t> access is </a:t>
            </a:r>
            <a:r>
              <a:rPr lang="en-US" i="1" dirty="0"/>
              <a:t>VERY</a:t>
            </a:r>
            <a:r>
              <a:rPr lang="en-US" dirty="0"/>
              <a:t> fast: takes less than half the time of ALU stage</a:t>
            </a:r>
          </a:p>
          <a:p>
            <a:pPr lvl="2"/>
            <a:r>
              <a:rPr lang="en-US" dirty="0"/>
              <a:t>Write to Registers during first half of each clock cycle</a:t>
            </a:r>
          </a:p>
          <a:p>
            <a:pPr lvl="2"/>
            <a:r>
              <a:rPr lang="en-US" dirty="0"/>
              <a:t>Read from Registers during second half of each clock cycle</a:t>
            </a:r>
          </a:p>
          <a:p>
            <a:pPr lvl="1">
              <a:buFontTx/>
              <a:buNone/>
            </a:pPr>
            <a:r>
              <a:rPr lang="en-US" dirty="0"/>
              <a:t>2) Build </a:t>
            </a:r>
            <a:r>
              <a:rPr lang="en-US" dirty="0" err="1"/>
              <a:t>RegFile</a:t>
            </a:r>
            <a:r>
              <a:rPr lang="en-US" dirty="0"/>
              <a:t> with independent read and write ports</a:t>
            </a:r>
          </a:p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Result: can perform Read and Write during same clock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7E2D-28BF-A440-96A2-109F7D284E5A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14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Hazards (1/2)</a:t>
            </a:r>
            <a:endParaRPr lang="en-US"/>
          </a:p>
        </p:txBody>
      </p:sp>
      <p:sp>
        <p:nvSpPr>
          <p:cNvPr id="27822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991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sequence of instructions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2438400"/>
            <a:ext cx="4048125" cy="3411538"/>
            <a:chOff x="624" y="1536"/>
            <a:chExt cx="2550" cy="2149"/>
          </a:xfrm>
        </p:grpSpPr>
        <p:sp>
          <p:nvSpPr>
            <p:cNvPr id="2782212" name="Rectangle 4"/>
            <p:cNvSpPr>
              <a:spLocks noChangeArrowheads="1"/>
            </p:cNvSpPr>
            <p:nvPr/>
          </p:nvSpPr>
          <p:spPr bwMode="auto">
            <a:xfrm>
              <a:off x="672" y="1536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add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 $t1, $t2</a:t>
              </a:r>
            </a:p>
          </p:txBody>
        </p:sp>
        <p:sp>
          <p:nvSpPr>
            <p:cNvPr id="2782213" name="Rectangle 5"/>
            <p:cNvSpPr>
              <a:spLocks noChangeArrowheads="1"/>
            </p:cNvSpPr>
            <p:nvPr/>
          </p:nvSpPr>
          <p:spPr bwMode="auto">
            <a:xfrm>
              <a:off x="656" y="1992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sub $t4,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,$t3</a:t>
              </a:r>
            </a:p>
          </p:txBody>
        </p:sp>
        <p:sp>
          <p:nvSpPr>
            <p:cNvPr id="2782214" name="Rectangle 6"/>
            <p:cNvSpPr>
              <a:spLocks noChangeArrowheads="1"/>
            </p:cNvSpPr>
            <p:nvPr/>
          </p:nvSpPr>
          <p:spPr bwMode="auto">
            <a:xfrm>
              <a:off x="640" y="2448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and $t5,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,$t6</a:t>
              </a:r>
            </a:p>
          </p:txBody>
        </p:sp>
        <p:sp>
          <p:nvSpPr>
            <p:cNvPr id="2782215" name="Rectangle 7"/>
            <p:cNvSpPr>
              <a:spLocks noChangeArrowheads="1"/>
            </p:cNvSpPr>
            <p:nvPr/>
          </p:nvSpPr>
          <p:spPr bwMode="auto">
            <a:xfrm>
              <a:off x="624" y="2904"/>
              <a:ext cx="239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or  $t7,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solidFill>
                    <a:schemeClr val="hlink"/>
                  </a:solidFill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,$t8</a:t>
              </a:r>
            </a:p>
          </p:txBody>
        </p:sp>
        <p:sp>
          <p:nvSpPr>
            <p:cNvPr id="2782216" name="Rectangle 8"/>
            <p:cNvSpPr>
              <a:spLocks noChangeArrowheads="1"/>
            </p:cNvSpPr>
            <p:nvPr/>
          </p:nvSpPr>
          <p:spPr bwMode="auto">
            <a:xfrm>
              <a:off x="640" y="3360"/>
              <a:ext cx="2534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xor $t9, </a:t>
              </a:r>
              <a:r>
                <a:rPr lang="en-US" sz="2800" b="1" u="sng">
                  <a:latin typeface="Courier New" pitchFamily="-65" charset="0"/>
                </a:rPr>
                <a:t>$t0</a:t>
              </a:r>
              <a:r>
                <a:rPr lang="en-US" sz="2800" b="1">
                  <a:latin typeface="Courier New" pitchFamily="-65" charset="0"/>
                </a:rPr>
                <a:t> </a:t>
              </a:r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,$t10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5541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Hazards (2/2)</a:t>
            </a:r>
            <a:endParaRPr lang="en-US" dirty="0"/>
          </a:p>
        </p:txBody>
      </p:sp>
      <p:sp>
        <p:nvSpPr>
          <p:cNvPr id="170" name="Content Placeholder 169"/>
          <p:cNvSpPr>
            <a:spLocks noGrp="1"/>
          </p:cNvSpPr>
          <p:nvPr>
            <p:ph idx="1"/>
          </p:nvPr>
        </p:nvSpPr>
        <p:spPr>
          <a:xfrm>
            <a:off x="482600" y="1079500"/>
            <a:ext cx="8229600" cy="4525963"/>
          </a:xfrm>
        </p:spPr>
        <p:txBody>
          <a:bodyPr/>
          <a:lstStyle/>
          <a:p>
            <a:r>
              <a:rPr lang="en-US" dirty="0" smtClean="0"/>
              <a:t>Data-flow backward in time are hazards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63938" y="2311400"/>
            <a:ext cx="4800600" cy="4470400"/>
            <a:chOff x="2245" y="1216"/>
            <a:chExt cx="3024" cy="2816"/>
          </a:xfrm>
        </p:grpSpPr>
        <p:sp>
          <p:nvSpPr>
            <p:cNvPr id="2784261" name="Line 5"/>
            <p:cNvSpPr>
              <a:spLocks noChangeShapeType="1"/>
            </p:cNvSpPr>
            <p:nvPr/>
          </p:nvSpPr>
          <p:spPr bwMode="auto">
            <a:xfrm>
              <a:off x="224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2" name="Line 6"/>
            <p:cNvSpPr>
              <a:spLocks noChangeShapeType="1"/>
            </p:cNvSpPr>
            <p:nvPr/>
          </p:nvSpPr>
          <p:spPr bwMode="auto">
            <a:xfrm>
              <a:off x="267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3" name="Line 7"/>
            <p:cNvSpPr>
              <a:spLocks noChangeShapeType="1"/>
            </p:cNvSpPr>
            <p:nvPr/>
          </p:nvSpPr>
          <p:spPr bwMode="auto">
            <a:xfrm>
              <a:off x="310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4" name="Line 8"/>
            <p:cNvSpPr>
              <a:spLocks noChangeShapeType="1"/>
            </p:cNvSpPr>
            <p:nvPr/>
          </p:nvSpPr>
          <p:spPr bwMode="auto">
            <a:xfrm>
              <a:off x="3541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5" name="Line 9"/>
            <p:cNvSpPr>
              <a:spLocks noChangeShapeType="1"/>
            </p:cNvSpPr>
            <p:nvPr/>
          </p:nvSpPr>
          <p:spPr bwMode="auto">
            <a:xfrm>
              <a:off x="3973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6" name="Line 10"/>
            <p:cNvSpPr>
              <a:spLocks noChangeShapeType="1"/>
            </p:cNvSpPr>
            <p:nvPr/>
          </p:nvSpPr>
          <p:spPr bwMode="auto">
            <a:xfrm>
              <a:off x="4405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7" name="Line 11"/>
            <p:cNvSpPr>
              <a:spLocks noChangeShapeType="1"/>
            </p:cNvSpPr>
            <p:nvPr/>
          </p:nvSpPr>
          <p:spPr bwMode="auto">
            <a:xfrm>
              <a:off x="4837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68" name="Line 12"/>
            <p:cNvSpPr>
              <a:spLocks noChangeShapeType="1"/>
            </p:cNvSpPr>
            <p:nvPr/>
          </p:nvSpPr>
          <p:spPr bwMode="auto">
            <a:xfrm>
              <a:off x="5269" y="1216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36600" y="3390900"/>
            <a:ext cx="6191250" cy="814388"/>
            <a:chOff x="464" y="1896"/>
            <a:chExt cx="3900" cy="513"/>
          </a:xfrm>
        </p:grpSpPr>
        <p:sp>
          <p:nvSpPr>
            <p:cNvPr id="2784270" name="Freeform 14" descr="25%"/>
            <p:cNvSpPr>
              <a:spLocks/>
            </p:cNvSpPr>
            <p:nvPr/>
          </p:nvSpPr>
          <p:spPr bwMode="auto">
            <a:xfrm>
              <a:off x="2895" y="199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71" name="Rectangle 15"/>
            <p:cNvSpPr>
              <a:spLocks noChangeArrowheads="1"/>
            </p:cNvSpPr>
            <p:nvPr/>
          </p:nvSpPr>
          <p:spPr bwMode="auto">
            <a:xfrm>
              <a:off x="464" y="1993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03" y="1896"/>
              <a:ext cx="223" cy="481"/>
              <a:chOff x="3278" y="1701"/>
              <a:chExt cx="223" cy="481"/>
            </a:xfrm>
          </p:grpSpPr>
          <p:sp>
            <p:nvSpPr>
              <p:cNvPr id="2784273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74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287" y="1992"/>
              <a:ext cx="340" cy="289"/>
              <a:chOff x="2362" y="1797"/>
              <a:chExt cx="340" cy="289"/>
            </a:xfrm>
          </p:grpSpPr>
          <p:sp>
            <p:nvSpPr>
              <p:cNvPr id="2784276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4278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279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280" name="Rectangle 24"/>
            <p:cNvSpPr>
              <a:spLocks noChangeArrowheads="1"/>
            </p:cNvSpPr>
            <p:nvPr/>
          </p:nvSpPr>
          <p:spPr bwMode="auto">
            <a:xfrm>
              <a:off x="2728" y="19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281" name="Freeform 25"/>
            <p:cNvSpPr>
              <a:spLocks/>
            </p:cNvSpPr>
            <p:nvPr/>
          </p:nvSpPr>
          <p:spPr bwMode="auto">
            <a:xfrm>
              <a:off x="2747" y="199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2" name="Line 26"/>
            <p:cNvSpPr>
              <a:spLocks noChangeShapeType="1"/>
            </p:cNvSpPr>
            <p:nvPr/>
          </p:nvSpPr>
          <p:spPr bwMode="auto">
            <a:xfrm>
              <a:off x="2632" y="21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3" name="Freeform 27"/>
            <p:cNvSpPr>
              <a:spLocks/>
            </p:cNvSpPr>
            <p:nvPr/>
          </p:nvSpPr>
          <p:spPr bwMode="auto">
            <a:xfrm>
              <a:off x="2694" y="20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4" name="Line 28"/>
            <p:cNvSpPr>
              <a:spLocks noChangeShapeType="1"/>
            </p:cNvSpPr>
            <p:nvPr/>
          </p:nvSpPr>
          <p:spPr bwMode="auto">
            <a:xfrm>
              <a:off x="3048" y="20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85" name="Rectangle 29"/>
            <p:cNvSpPr>
              <a:spLocks noChangeArrowheads="1"/>
            </p:cNvSpPr>
            <p:nvPr/>
          </p:nvSpPr>
          <p:spPr bwMode="auto">
            <a:xfrm>
              <a:off x="3545" y="199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96" y="1992"/>
              <a:ext cx="325" cy="289"/>
              <a:chOff x="3671" y="1797"/>
              <a:chExt cx="325" cy="289"/>
            </a:xfrm>
          </p:grpSpPr>
          <p:sp>
            <p:nvSpPr>
              <p:cNvPr id="2784287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88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89" name="Rectangle 33"/>
            <p:cNvSpPr>
              <a:spLocks noChangeArrowheads="1"/>
            </p:cNvSpPr>
            <p:nvPr/>
          </p:nvSpPr>
          <p:spPr bwMode="auto">
            <a:xfrm>
              <a:off x="4037" y="19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064" y="1992"/>
              <a:ext cx="284" cy="289"/>
              <a:chOff x="4139" y="1797"/>
              <a:chExt cx="284" cy="289"/>
            </a:xfrm>
          </p:grpSpPr>
          <p:sp>
            <p:nvSpPr>
              <p:cNvPr id="2784291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292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293" name="Line 37"/>
            <p:cNvSpPr>
              <a:spLocks noChangeShapeType="1"/>
            </p:cNvSpPr>
            <p:nvPr/>
          </p:nvSpPr>
          <p:spPr bwMode="auto">
            <a:xfrm>
              <a:off x="3917" y="21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4" name="Line 38"/>
            <p:cNvSpPr>
              <a:spLocks noChangeShapeType="1"/>
            </p:cNvSpPr>
            <p:nvPr/>
          </p:nvSpPr>
          <p:spPr bwMode="auto">
            <a:xfrm>
              <a:off x="3433" y="21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5" name="Freeform 39"/>
            <p:cNvSpPr>
              <a:spLocks/>
            </p:cNvSpPr>
            <p:nvPr/>
          </p:nvSpPr>
          <p:spPr bwMode="auto">
            <a:xfrm>
              <a:off x="3554" y="21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6" name="Line 40"/>
            <p:cNvSpPr>
              <a:spLocks noChangeShapeType="1"/>
            </p:cNvSpPr>
            <p:nvPr/>
          </p:nvSpPr>
          <p:spPr bwMode="auto">
            <a:xfrm>
              <a:off x="3048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297" name="Freeform 41"/>
            <p:cNvSpPr>
              <a:spLocks/>
            </p:cNvSpPr>
            <p:nvPr/>
          </p:nvSpPr>
          <p:spPr bwMode="auto">
            <a:xfrm>
              <a:off x="3141" y="21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711200" y="4102100"/>
            <a:ext cx="6894513" cy="814388"/>
            <a:chOff x="448" y="2344"/>
            <a:chExt cx="4343" cy="513"/>
          </a:xfrm>
        </p:grpSpPr>
        <p:sp>
          <p:nvSpPr>
            <p:cNvPr id="2784299" name="Line 43"/>
            <p:cNvSpPr>
              <a:spLocks noChangeShapeType="1"/>
            </p:cNvSpPr>
            <p:nvPr/>
          </p:nvSpPr>
          <p:spPr bwMode="auto">
            <a:xfrm>
              <a:off x="3475" y="2488"/>
              <a:ext cx="1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0" name="Freeform 44" descr="25%"/>
            <p:cNvSpPr>
              <a:spLocks/>
            </p:cNvSpPr>
            <p:nvPr/>
          </p:nvSpPr>
          <p:spPr bwMode="auto">
            <a:xfrm>
              <a:off x="3322" y="24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01" name="Rectangle 45"/>
            <p:cNvSpPr>
              <a:spLocks noChangeArrowheads="1"/>
            </p:cNvSpPr>
            <p:nvPr/>
          </p:nvSpPr>
          <p:spPr bwMode="auto">
            <a:xfrm>
              <a:off x="448" y="2449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4302" name="Freeform 46"/>
            <p:cNvSpPr>
              <a:spLocks/>
            </p:cNvSpPr>
            <p:nvPr/>
          </p:nvSpPr>
          <p:spPr bwMode="auto">
            <a:xfrm>
              <a:off x="3981" y="25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7"/>
            <p:cNvGrpSpPr>
              <a:grpSpLocks/>
            </p:cNvGrpSpPr>
            <p:nvPr/>
          </p:nvGrpSpPr>
          <p:grpSpPr bwMode="auto">
            <a:xfrm>
              <a:off x="3630" y="2344"/>
              <a:ext cx="223" cy="481"/>
              <a:chOff x="3705" y="2149"/>
              <a:chExt cx="223" cy="481"/>
            </a:xfrm>
          </p:grpSpPr>
          <p:sp>
            <p:nvSpPr>
              <p:cNvPr id="2784304" name="Freeform 48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05" name="Rectangle 49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2714" y="2440"/>
              <a:ext cx="340" cy="289"/>
              <a:chOff x="2789" y="2245"/>
              <a:chExt cx="340" cy="289"/>
            </a:xfrm>
          </p:grpSpPr>
          <p:sp>
            <p:nvSpPr>
              <p:cNvPr id="2784307" name="Rectangle 51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2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4309" name="Freeform 53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10" name="Freeform 54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4311" name="Rectangle 55"/>
            <p:cNvSpPr>
              <a:spLocks noChangeArrowheads="1"/>
            </p:cNvSpPr>
            <p:nvPr/>
          </p:nvSpPr>
          <p:spPr bwMode="auto">
            <a:xfrm>
              <a:off x="3155" y="2447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12" name="Freeform 56"/>
            <p:cNvSpPr>
              <a:spLocks/>
            </p:cNvSpPr>
            <p:nvPr/>
          </p:nvSpPr>
          <p:spPr bwMode="auto">
            <a:xfrm>
              <a:off x="3174" y="2440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3" name="Line 57"/>
            <p:cNvSpPr>
              <a:spLocks noChangeShapeType="1"/>
            </p:cNvSpPr>
            <p:nvPr/>
          </p:nvSpPr>
          <p:spPr bwMode="auto">
            <a:xfrm>
              <a:off x="3059" y="258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4" name="Freeform 58"/>
            <p:cNvSpPr>
              <a:spLocks/>
            </p:cNvSpPr>
            <p:nvPr/>
          </p:nvSpPr>
          <p:spPr bwMode="auto">
            <a:xfrm>
              <a:off x="3121" y="2488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15" name="Rectangle 59"/>
            <p:cNvSpPr>
              <a:spLocks noChangeArrowheads="1"/>
            </p:cNvSpPr>
            <p:nvPr/>
          </p:nvSpPr>
          <p:spPr bwMode="auto">
            <a:xfrm>
              <a:off x="3972" y="244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4023" y="2440"/>
              <a:ext cx="325" cy="289"/>
              <a:chOff x="4098" y="2245"/>
              <a:chExt cx="325" cy="289"/>
            </a:xfrm>
          </p:grpSpPr>
          <p:sp>
            <p:nvSpPr>
              <p:cNvPr id="2784317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18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19" name="Rectangle 63"/>
            <p:cNvSpPr>
              <a:spLocks noChangeArrowheads="1"/>
            </p:cNvSpPr>
            <p:nvPr/>
          </p:nvSpPr>
          <p:spPr bwMode="auto">
            <a:xfrm>
              <a:off x="4464" y="24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491" y="2440"/>
              <a:ext cx="284" cy="289"/>
              <a:chOff x="4566" y="2245"/>
              <a:chExt cx="284" cy="289"/>
            </a:xfrm>
          </p:grpSpPr>
          <p:sp>
            <p:nvSpPr>
              <p:cNvPr id="2784321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22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323" name="Line 67"/>
            <p:cNvSpPr>
              <a:spLocks noChangeShapeType="1"/>
            </p:cNvSpPr>
            <p:nvPr/>
          </p:nvSpPr>
          <p:spPr bwMode="auto">
            <a:xfrm>
              <a:off x="4344" y="25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4" name="Line 68"/>
            <p:cNvSpPr>
              <a:spLocks noChangeShapeType="1"/>
            </p:cNvSpPr>
            <p:nvPr/>
          </p:nvSpPr>
          <p:spPr bwMode="auto">
            <a:xfrm>
              <a:off x="3860" y="25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5" name="Line 69"/>
            <p:cNvSpPr>
              <a:spLocks noChangeShapeType="1"/>
            </p:cNvSpPr>
            <p:nvPr/>
          </p:nvSpPr>
          <p:spPr bwMode="auto">
            <a:xfrm>
              <a:off x="3475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6" name="Freeform 70"/>
            <p:cNvSpPr>
              <a:spLocks/>
            </p:cNvSpPr>
            <p:nvPr/>
          </p:nvSpPr>
          <p:spPr bwMode="auto">
            <a:xfrm>
              <a:off x="3568" y="25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85800" y="4813300"/>
            <a:ext cx="7597775" cy="814388"/>
            <a:chOff x="432" y="2792"/>
            <a:chExt cx="4786" cy="513"/>
          </a:xfrm>
        </p:grpSpPr>
        <p:sp>
          <p:nvSpPr>
            <p:cNvPr id="2784328" name="Line 72"/>
            <p:cNvSpPr>
              <a:spLocks noChangeShapeType="1"/>
            </p:cNvSpPr>
            <p:nvPr/>
          </p:nvSpPr>
          <p:spPr bwMode="auto">
            <a:xfrm>
              <a:off x="3902" y="29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29" name="Freeform 73" descr="25%"/>
            <p:cNvSpPr>
              <a:spLocks/>
            </p:cNvSpPr>
            <p:nvPr/>
          </p:nvSpPr>
          <p:spPr bwMode="auto">
            <a:xfrm>
              <a:off x="3749" y="28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0" name="Rectangle 74"/>
            <p:cNvSpPr>
              <a:spLocks noChangeArrowheads="1"/>
            </p:cNvSpPr>
            <p:nvPr/>
          </p:nvSpPr>
          <p:spPr bwMode="auto">
            <a:xfrm>
              <a:off x="432" y="2905"/>
              <a:ext cx="141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4331" name="Freeform 75"/>
            <p:cNvSpPr>
              <a:spLocks/>
            </p:cNvSpPr>
            <p:nvPr/>
          </p:nvSpPr>
          <p:spPr bwMode="auto">
            <a:xfrm>
              <a:off x="4067" y="27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2" name="Freeform 76"/>
            <p:cNvSpPr>
              <a:spLocks/>
            </p:cNvSpPr>
            <p:nvPr/>
          </p:nvSpPr>
          <p:spPr bwMode="auto">
            <a:xfrm>
              <a:off x="4408" y="30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3" name="Freeform 77"/>
            <p:cNvSpPr>
              <a:spLocks/>
            </p:cNvSpPr>
            <p:nvPr/>
          </p:nvSpPr>
          <p:spPr bwMode="auto">
            <a:xfrm>
              <a:off x="3141" y="2888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4" name="Freeform 78"/>
            <p:cNvSpPr>
              <a:spLocks/>
            </p:cNvSpPr>
            <p:nvPr/>
          </p:nvSpPr>
          <p:spPr bwMode="auto">
            <a:xfrm>
              <a:off x="3310" y="2888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5" name="Rectangle 79"/>
            <p:cNvSpPr>
              <a:spLocks noChangeArrowheads="1"/>
            </p:cNvSpPr>
            <p:nvPr/>
          </p:nvSpPr>
          <p:spPr bwMode="auto">
            <a:xfrm>
              <a:off x="3122" y="2890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4336" name="Rectangle 80"/>
            <p:cNvSpPr>
              <a:spLocks noChangeArrowheads="1"/>
            </p:cNvSpPr>
            <p:nvPr/>
          </p:nvSpPr>
          <p:spPr bwMode="auto">
            <a:xfrm rot="5400000">
              <a:off x="3970" y="29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37" name="Rectangle 81"/>
            <p:cNvSpPr>
              <a:spLocks noChangeArrowheads="1"/>
            </p:cNvSpPr>
            <p:nvPr/>
          </p:nvSpPr>
          <p:spPr bwMode="auto">
            <a:xfrm>
              <a:off x="3582" y="28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38" name="Freeform 82"/>
            <p:cNvSpPr>
              <a:spLocks/>
            </p:cNvSpPr>
            <p:nvPr/>
          </p:nvSpPr>
          <p:spPr bwMode="auto">
            <a:xfrm>
              <a:off x="3601" y="28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39" name="Line 83"/>
            <p:cNvSpPr>
              <a:spLocks noChangeShapeType="1"/>
            </p:cNvSpPr>
            <p:nvPr/>
          </p:nvSpPr>
          <p:spPr bwMode="auto">
            <a:xfrm>
              <a:off x="3486" y="30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0" name="Freeform 84"/>
            <p:cNvSpPr>
              <a:spLocks/>
            </p:cNvSpPr>
            <p:nvPr/>
          </p:nvSpPr>
          <p:spPr bwMode="auto">
            <a:xfrm>
              <a:off x="3548" y="29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1" name="Rectangle 85"/>
            <p:cNvSpPr>
              <a:spLocks noChangeArrowheads="1"/>
            </p:cNvSpPr>
            <p:nvPr/>
          </p:nvSpPr>
          <p:spPr bwMode="auto">
            <a:xfrm>
              <a:off x="4399" y="2890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342" name="Freeform 86"/>
            <p:cNvSpPr>
              <a:spLocks/>
            </p:cNvSpPr>
            <p:nvPr/>
          </p:nvSpPr>
          <p:spPr bwMode="auto">
            <a:xfrm>
              <a:off x="4450" y="28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3" name="Freeform 87"/>
            <p:cNvSpPr>
              <a:spLocks/>
            </p:cNvSpPr>
            <p:nvPr/>
          </p:nvSpPr>
          <p:spPr bwMode="auto">
            <a:xfrm>
              <a:off x="4611" y="28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4" name="Rectangle 88"/>
            <p:cNvSpPr>
              <a:spLocks noChangeArrowheads="1"/>
            </p:cNvSpPr>
            <p:nvPr/>
          </p:nvSpPr>
          <p:spPr bwMode="auto">
            <a:xfrm>
              <a:off x="4891" y="28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345" name="Freeform 89"/>
            <p:cNvSpPr>
              <a:spLocks/>
            </p:cNvSpPr>
            <p:nvPr/>
          </p:nvSpPr>
          <p:spPr bwMode="auto">
            <a:xfrm>
              <a:off x="4918" y="28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6" name="Freeform 90"/>
            <p:cNvSpPr>
              <a:spLocks/>
            </p:cNvSpPr>
            <p:nvPr/>
          </p:nvSpPr>
          <p:spPr bwMode="auto">
            <a:xfrm>
              <a:off x="5059" y="28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7" name="Line 91"/>
            <p:cNvSpPr>
              <a:spLocks noChangeShapeType="1"/>
            </p:cNvSpPr>
            <p:nvPr/>
          </p:nvSpPr>
          <p:spPr bwMode="auto">
            <a:xfrm>
              <a:off x="4771" y="30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8" name="Line 92"/>
            <p:cNvSpPr>
              <a:spLocks noChangeShapeType="1"/>
            </p:cNvSpPr>
            <p:nvPr/>
          </p:nvSpPr>
          <p:spPr bwMode="auto">
            <a:xfrm>
              <a:off x="4287" y="30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49" name="Line 93"/>
            <p:cNvSpPr>
              <a:spLocks noChangeShapeType="1"/>
            </p:cNvSpPr>
            <p:nvPr/>
          </p:nvSpPr>
          <p:spPr bwMode="auto">
            <a:xfrm>
              <a:off x="3902" y="31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50" name="Freeform 94"/>
            <p:cNvSpPr>
              <a:spLocks/>
            </p:cNvSpPr>
            <p:nvPr/>
          </p:nvSpPr>
          <p:spPr bwMode="auto">
            <a:xfrm>
              <a:off x="3995" y="30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711200" y="5524500"/>
            <a:ext cx="8250238" cy="814388"/>
            <a:chOff x="448" y="3240"/>
            <a:chExt cx="5197" cy="513"/>
          </a:xfrm>
        </p:grpSpPr>
        <p:sp>
          <p:nvSpPr>
            <p:cNvPr id="2784352" name="Rectangle 96"/>
            <p:cNvSpPr>
              <a:spLocks noChangeArrowheads="1"/>
            </p:cNvSpPr>
            <p:nvPr/>
          </p:nvSpPr>
          <p:spPr bwMode="auto">
            <a:xfrm>
              <a:off x="448" y="3361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568" y="3240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4355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56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4358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4360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4361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4362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4364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65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66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7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8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69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4371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2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3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4375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4376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4377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8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79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0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381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4382" name="Line 126"/>
          <p:cNvSpPr>
            <a:spLocks noChangeShapeType="1"/>
          </p:cNvSpPr>
          <p:nvPr/>
        </p:nvSpPr>
        <p:spPr bwMode="auto">
          <a:xfrm flipH="1">
            <a:off x="5214938" y="3276600"/>
            <a:ext cx="1033462" cy="9874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3" name="Line 127"/>
          <p:cNvSpPr>
            <a:spLocks noChangeShapeType="1"/>
          </p:cNvSpPr>
          <p:nvPr/>
        </p:nvSpPr>
        <p:spPr bwMode="auto">
          <a:xfrm flipH="1">
            <a:off x="5943600" y="3276600"/>
            <a:ext cx="381000" cy="1698625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4384" name="Line 128"/>
          <p:cNvSpPr>
            <a:spLocks noChangeShapeType="1"/>
          </p:cNvSpPr>
          <p:nvPr/>
        </p:nvSpPr>
        <p:spPr bwMode="auto">
          <a:xfrm>
            <a:off x="6400800" y="3200400"/>
            <a:ext cx="177800" cy="2435225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719138" y="2505075"/>
            <a:ext cx="5761037" cy="989013"/>
            <a:chOff x="453" y="1338"/>
            <a:chExt cx="3629" cy="623"/>
          </a:xfrm>
        </p:grpSpPr>
        <p:sp>
          <p:nvSpPr>
            <p:cNvPr id="2784386" name="Freeform 130" descr="25%"/>
            <p:cNvSpPr>
              <a:spLocks/>
            </p:cNvSpPr>
            <p:nvPr/>
          </p:nvSpPr>
          <p:spPr bwMode="auto">
            <a:xfrm>
              <a:off x="3637" y="1544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87" name="Rectangle 131"/>
            <p:cNvSpPr>
              <a:spLocks noChangeArrowheads="1"/>
            </p:cNvSpPr>
            <p:nvPr/>
          </p:nvSpPr>
          <p:spPr bwMode="auto">
            <a:xfrm>
              <a:off x="453" y="1537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4388" name="Rectangle 132"/>
            <p:cNvSpPr>
              <a:spLocks noChangeArrowheads="1"/>
            </p:cNvSpPr>
            <p:nvPr/>
          </p:nvSpPr>
          <p:spPr bwMode="auto">
            <a:xfrm>
              <a:off x="1896" y="1338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4389" name="Rectangle 133"/>
            <p:cNvSpPr>
              <a:spLocks noChangeArrowheads="1"/>
            </p:cNvSpPr>
            <p:nvPr/>
          </p:nvSpPr>
          <p:spPr bwMode="auto">
            <a:xfrm>
              <a:off x="2280" y="1338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4390" name="Rectangle 134"/>
            <p:cNvSpPr>
              <a:spLocks noChangeArrowheads="1"/>
            </p:cNvSpPr>
            <p:nvPr/>
          </p:nvSpPr>
          <p:spPr bwMode="auto">
            <a:xfrm>
              <a:off x="2808" y="1338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4391" name="Rectangle 135"/>
            <p:cNvSpPr>
              <a:spLocks noChangeArrowheads="1"/>
            </p:cNvSpPr>
            <p:nvPr/>
          </p:nvSpPr>
          <p:spPr bwMode="auto">
            <a:xfrm>
              <a:off x="3232" y="1338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4392" name="Rectangle 136"/>
            <p:cNvSpPr>
              <a:spLocks noChangeArrowheads="1"/>
            </p:cNvSpPr>
            <p:nvPr/>
          </p:nvSpPr>
          <p:spPr bwMode="auto">
            <a:xfrm>
              <a:off x="3720" y="1338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4393" name="Freeform 137"/>
            <p:cNvSpPr>
              <a:spLocks/>
            </p:cNvSpPr>
            <p:nvPr/>
          </p:nvSpPr>
          <p:spPr bwMode="auto">
            <a:xfrm>
              <a:off x="3169" y="1544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4" name="Freeform 138"/>
            <p:cNvSpPr>
              <a:spLocks/>
            </p:cNvSpPr>
            <p:nvPr/>
          </p:nvSpPr>
          <p:spPr bwMode="auto">
            <a:xfrm>
              <a:off x="3330" y="1544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5" name="Freeform 139"/>
            <p:cNvSpPr>
              <a:spLocks/>
            </p:cNvSpPr>
            <p:nvPr/>
          </p:nvSpPr>
          <p:spPr bwMode="auto">
            <a:xfrm>
              <a:off x="2786" y="1448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396" name="Rectangle 140"/>
            <p:cNvSpPr>
              <a:spLocks noChangeArrowheads="1"/>
            </p:cNvSpPr>
            <p:nvPr/>
          </p:nvSpPr>
          <p:spPr bwMode="auto">
            <a:xfrm rot="5400000">
              <a:off x="2689" y="1571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4397" name="Rectangle 141"/>
            <p:cNvSpPr>
              <a:spLocks noChangeArrowheads="1"/>
            </p:cNvSpPr>
            <p:nvPr/>
          </p:nvSpPr>
          <p:spPr bwMode="auto">
            <a:xfrm>
              <a:off x="1920" y="1578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2"/>
            <p:cNvGrpSpPr>
              <a:grpSpLocks/>
            </p:cNvGrpSpPr>
            <p:nvPr/>
          </p:nvGrpSpPr>
          <p:grpSpPr bwMode="auto">
            <a:xfrm>
              <a:off x="1860" y="1544"/>
              <a:ext cx="340" cy="289"/>
              <a:chOff x="1935" y="1349"/>
              <a:chExt cx="340" cy="289"/>
            </a:xfrm>
          </p:grpSpPr>
          <p:sp>
            <p:nvSpPr>
              <p:cNvPr id="2784399" name="Freeform 1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4400" name="Freeform 1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4401" name="Rectangle 145"/>
            <p:cNvSpPr>
              <a:spLocks noChangeArrowheads="1"/>
            </p:cNvSpPr>
            <p:nvPr/>
          </p:nvSpPr>
          <p:spPr bwMode="auto">
            <a:xfrm>
              <a:off x="2301" y="155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2" name="Freeform 146"/>
            <p:cNvSpPr>
              <a:spLocks/>
            </p:cNvSpPr>
            <p:nvPr/>
          </p:nvSpPr>
          <p:spPr bwMode="auto">
            <a:xfrm>
              <a:off x="2320" y="154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3" name="Freeform 147"/>
            <p:cNvSpPr>
              <a:spLocks/>
            </p:cNvSpPr>
            <p:nvPr/>
          </p:nvSpPr>
          <p:spPr bwMode="auto">
            <a:xfrm>
              <a:off x="2468" y="154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4" name="Line 148"/>
            <p:cNvSpPr>
              <a:spLocks noChangeShapeType="1"/>
            </p:cNvSpPr>
            <p:nvPr/>
          </p:nvSpPr>
          <p:spPr bwMode="auto">
            <a:xfrm>
              <a:off x="2205" y="16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5" name="Freeform 149"/>
            <p:cNvSpPr>
              <a:spLocks/>
            </p:cNvSpPr>
            <p:nvPr/>
          </p:nvSpPr>
          <p:spPr bwMode="auto">
            <a:xfrm>
              <a:off x="2267" y="159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6" name="Line 150"/>
            <p:cNvSpPr>
              <a:spLocks noChangeShapeType="1"/>
            </p:cNvSpPr>
            <p:nvPr/>
          </p:nvSpPr>
          <p:spPr bwMode="auto">
            <a:xfrm>
              <a:off x="2621" y="159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07" name="Rectangle 151"/>
            <p:cNvSpPr>
              <a:spLocks noChangeArrowheads="1"/>
            </p:cNvSpPr>
            <p:nvPr/>
          </p:nvSpPr>
          <p:spPr bwMode="auto">
            <a:xfrm>
              <a:off x="3150" y="158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4408" name="Rectangle 152"/>
            <p:cNvSpPr>
              <a:spLocks noChangeArrowheads="1"/>
            </p:cNvSpPr>
            <p:nvPr/>
          </p:nvSpPr>
          <p:spPr bwMode="auto">
            <a:xfrm>
              <a:off x="3610" y="15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4409" name="Freeform 153"/>
            <p:cNvSpPr>
              <a:spLocks/>
            </p:cNvSpPr>
            <p:nvPr/>
          </p:nvSpPr>
          <p:spPr bwMode="auto">
            <a:xfrm>
              <a:off x="3778" y="1544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0" name="Line 154"/>
            <p:cNvSpPr>
              <a:spLocks noChangeShapeType="1"/>
            </p:cNvSpPr>
            <p:nvPr/>
          </p:nvSpPr>
          <p:spPr bwMode="auto">
            <a:xfrm>
              <a:off x="3490" y="16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1" name="Line 155"/>
            <p:cNvSpPr>
              <a:spLocks noChangeShapeType="1"/>
            </p:cNvSpPr>
            <p:nvPr/>
          </p:nvSpPr>
          <p:spPr bwMode="auto">
            <a:xfrm>
              <a:off x="3006" y="168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2" name="Freeform 156"/>
            <p:cNvSpPr>
              <a:spLocks/>
            </p:cNvSpPr>
            <p:nvPr/>
          </p:nvSpPr>
          <p:spPr bwMode="auto">
            <a:xfrm>
              <a:off x="3127" y="168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3" name="Line 157"/>
            <p:cNvSpPr>
              <a:spLocks noChangeShapeType="1"/>
            </p:cNvSpPr>
            <p:nvPr/>
          </p:nvSpPr>
          <p:spPr bwMode="auto">
            <a:xfrm>
              <a:off x="2621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4" name="Freeform 158"/>
            <p:cNvSpPr>
              <a:spLocks/>
            </p:cNvSpPr>
            <p:nvPr/>
          </p:nvSpPr>
          <p:spPr bwMode="auto">
            <a:xfrm>
              <a:off x="2714" y="168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4415" name="Oval 159"/>
          <p:cNvSpPr>
            <a:spLocks noChangeArrowheads="1"/>
          </p:cNvSpPr>
          <p:nvPr/>
        </p:nvSpPr>
        <p:spPr bwMode="auto">
          <a:xfrm>
            <a:off x="6327775" y="3032125"/>
            <a:ext cx="93663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160"/>
          <p:cNvGrpSpPr>
            <a:grpSpLocks/>
          </p:cNvGrpSpPr>
          <p:nvPr/>
        </p:nvGrpSpPr>
        <p:grpSpPr bwMode="auto">
          <a:xfrm>
            <a:off x="161925" y="1771650"/>
            <a:ext cx="569913" cy="4786313"/>
            <a:chOff x="102" y="876"/>
            <a:chExt cx="359" cy="3015"/>
          </a:xfrm>
        </p:grpSpPr>
        <p:sp>
          <p:nvSpPr>
            <p:cNvPr id="2784417" name="Line 161"/>
            <p:cNvSpPr>
              <a:spLocks noChangeShapeType="1"/>
            </p:cNvSpPr>
            <p:nvPr/>
          </p:nvSpPr>
          <p:spPr bwMode="auto">
            <a:xfrm>
              <a:off x="461" y="1659"/>
              <a:ext cx="0" cy="20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18" name="Rectangle 162"/>
            <p:cNvSpPr>
              <a:spLocks noChangeArrowheads="1"/>
            </p:cNvSpPr>
            <p:nvPr/>
          </p:nvSpPr>
          <p:spPr bwMode="auto">
            <a:xfrm>
              <a:off x="102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</p:grpSp>
      <p:grpSp>
        <p:nvGrpSpPr>
          <p:cNvPr id="27" name="Group 163"/>
          <p:cNvGrpSpPr>
            <a:grpSpLocks/>
          </p:cNvGrpSpPr>
          <p:nvPr/>
        </p:nvGrpSpPr>
        <p:grpSpPr bwMode="auto">
          <a:xfrm>
            <a:off x="1131888" y="1679575"/>
            <a:ext cx="7707312" cy="515938"/>
            <a:chOff x="713" y="818"/>
            <a:chExt cx="4855" cy="325"/>
          </a:xfrm>
        </p:grpSpPr>
        <p:sp>
          <p:nvSpPr>
            <p:cNvPr id="2784420" name="Line 164"/>
            <p:cNvSpPr>
              <a:spLocks noChangeShapeType="1"/>
            </p:cNvSpPr>
            <p:nvPr/>
          </p:nvSpPr>
          <p:spPr bwMode="auto">
            <a:xfrm>
              <a:off x="764" y="1143"/>
              <a:ext cx="48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4421" name="Rectangle 165"/>
            <p:cNvSpPr>
              <a:spLocks noChangeArrowheads="1"/>
            </p:cNvSpPr>
            <p:nvPr/>
          </p:nvSpPr>
          <p:spPr bwMode="auto">
            <a:xfrm>
              <a:off x="713" y="818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84422" name="Line 166"/>
          <p:cNvSpPr>
            <a:spLocks noChangeShapeType="1"/>
          </p:cNvSpPr>
          <p:nvPr/>
        </p:nvSpPr>
        <p:spPr bwMode="auto">
          <a:xfrm flipH="1">
            <a:off x="4587875" y="3124200"/>
            <a:ext cx="1660525" cy="461963"/>
          </a:xfrm>
          <a:prstGeom prst="line">
            <a:avLst/>
          </a:prstGeom>
          <a:noFill/>
          <a:ln w="5715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48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8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84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78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78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4382" grpId="0" animBg="1"/>
      <p:bldP spid="2784383" grpId="0" animBg="1"/>
      <p:bldP spid="2784384" grpId="0" animBg="1"/>
      <p:bldP spid="27844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63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 Solution: Forwarding</a:t>
            </a:r>
            <a:endParaRPr lang="en-US" dirty="0"/>
          </a:p>
        </p:txBody>
      </p:sp>
      <p:sp>
        <p:nvSpPr>
          <p:cNvPr id="164" name="Content Placeholder 163"/>
          <p:cNvSpPr>
            <a:spLocks noGrp="1"/>
          </p:cNvSpPr>
          <p:nvPr>
            <p:ph idx="1"/>
          </p:nvPr>
        </p:nvSpPr>
        <p:spPr>
          <a:xfrm>
            <a:off x="469900" y="1155700"/>
            <a:ext cx="8229600" cy="4525963"/>
          </a:xfrm>
        </p:spPr>
        <p:txBody>
          <a:bodyPr/>
          <a:lstStyle/>
          <a:p>
            <a:r>
              <a:rPr lang="en-US" sz="2800" dirty="0" smtClean="0"/>
              <a:t> Forward result from one stage to another</a:t>
            </a:r>
            <a:endParaRPr lang="en-US" sz="2000" dirty="0" smtClean="0">
              <a:latin typeface="Times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17900" y="1617662"/>
            <a:ext cx="4800600" cy="4310063"/>
            <a:chOff x="2149" y="960"/>
            <a:chExt cx="3024" cy="2715"/>
          </a:xfrm>
        </p:grpSpPr>
        <p:sp>
          <p:nvSpPr>
            <p:cNvPr id="2786309" name="Line 5"/>
            <p:cNvSpPr>
              <a:spLocks noChangeShapeType="1"/>
            </p:cNvSpPr>
            <p:nvPr/>
          </p:nvSpPr>
          <p:spPr bwMode="auto">
            <a:xfrm>
              <a:off x="214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0" name="Line 6"/>
            <p:cNvSpPr>
              <a:spLocks noChangeShapeType="1"/>
            </p:cNvSpPr>
            <p:nvPr/>
          </p:nvSpPr>
          <p:spPr bwMode="auto">
            <a:xfrm>
              <a:off x="2581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1" name="Line 7"/>
            <p:cNvSpPr>
              <a:spLocks noChangeShapeType="1"/>
            </p:cNvSpPr>
            <p:nvPr/>
          </p:nvSpPr>
          <p:spPr bwMode="auto">
            <a:xfrm>
              <a:off x="3013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2" name="Line 8"/>
            <p:cNvSpPr>
              <a:spLocks noChangeShapeType="1"/>
            </p:cNvSpPr>
            <p:nvPr/>
          </p:nvSpPr>
          <p:spPr bwMode="auto">
            <a:xfrm>
              <a:off x="3445" y="960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3" name="Line 9"/>
            <p:cNvSpPr>
              <a:spLocks noChangeShapeType="1"/>
            </p:cNvSpPr>
            <p:nvPr/>
          </p:nvSpPr>
          <p:spPr bwMode="auto">
            <a:xfrm>
              <a:off x="3877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4" name="Line 10"/>
            <p:cNvSpPr>
              <a:spLocks noChangeShapeType="1"/>
            </p:cNvSpPr>
            <p:nvPr/>
          </p:nvSpPr>
          <p:spPr bwMode="auto">
            <a:xfrm>
              <a:off x="4309" y="960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5" name="Line 11"/>
            <p:cNvSpPr>
              <a:spLocks noChangeShapeType="1"/>
            </p:cNvSpPr>
            <p:nvPr/>
          </p:nvSpPr>
          <p:spPr bwMode="auto">
            <a:xfrm flipH="1">
              <a:off x="4725" y="960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6" name="Line 12"/>
            <p:cNvSpPr>
              <a:spLocks noChangeShapeType="1"/>
            </p:cNvSpPr>
            <p:nvPr/>
          </p:nvSpPr>
          <p:spPr bwMode="auto">
            <a:xfrm flipH="1">
              <a:off x="5157" y="960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90562" y="2697162"/>
            <a:ext cx="6191250" cy="814388"/>
            <a:chOff x="368" y="1640"/>
            <a:chExt cx="3900" cy="513"/>
          </a:xfrm>
        </p:grpSpPr>
        <p:sp>
          <p:nvSpPr>
            <p:cNvPr id="2786318" name="Freeform 14" descr="25%"/>
            <p:cNvSpPr>
              <a:spLocks/>
            </p:cNvSpPr>
            <p:nvPr/>
          </p:nvSpPr>
          <p:spPr bwMode="auto">
            <a:xfrm>
              <a:off x="2799" y="17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19" name="Rectangle 15"/>
            <p:cNvSpPr>
              <a:spLocks noChangeArrowheads="1"/>
            </p:cNvSpPr>
            <p:nvPr/>
          </p:nvSpPr>
          <p:spPr bwMode="auto">
            <a:xfrm>
              <a:off x="368" y="1737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sub $t4,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,$t3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107" y="1640"/>
              <a:ext cx="223" cy="481"/>
              <a:chOff x="3278" y="1701"/>
              <a:chExt cx="223" cy="481"/>
            </a:xfrm>
          </p:grpSpPr>
          <p:sp>
            <p:nvSpPr>
              <p:cNvPr id="2786321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22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1" y="1736"/>
              <a:ext cx="340" cy="289"/>
              <a:chOff x="2362" y="1797"/>
              <a:chExt cx="340" cy="289"/>
            </a:xfrm>
          </p:grpSpPr>
          <p:sp>
            <p:nvSpPr>
              <p:cNvPr id="2786324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6326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27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28" name="Rectangle 24"/>
            <p:cNvSpPr>
              <a:spLocks noChangeArrowheads="1"/>
            </p:cNvSpPr>
            <p:nvPr/>
          </p:nvSpPr>
          <p:spPr bwMode="auto">
            <a:xfrm>
              <a:off x="2632" y="174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29" name="Freeform 25"/>
            <p:cNvSpPr>
              <a:spLocks/>
            </p:cNvSpPr>
            <p:nvPr/>
          </p:nvSpPr>
          <p:spPr bwMode="auto">
            <a:xfrm>
              <a:off x="2651" y="17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0" name="Line 26"/>
            <p:cNvSpPr>
              <a:spLocks noChangeShapeType="1"/>
            </p:cNvSpPr>
            <p:nvPr/>
          </p:nvSpPr>
          <p:spPr bwMode="auto">
            <a:xfrm>
              <a:off x="2536" y="188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1" name="Freeform 27"/>
            <p:cNvSpPr>
              <a:spLocks/>
            </p:cNvSpPr>
            <p:nvPr/>
          </p:nvSpPr>
          <p:spPr bwMode="auto">
            <a:xfrm>
              <a:off x="2598" y="17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2" name="Line 28"/>
            <p:cNvSpPr>
              <a:spLocks noChangeShapeType="1"/>
            </p:cNvSpPr>
            <p:nvPr/>
          </p:nvSpPr>
          <p:spPr bwMode="auto">
            <a:xfrm>
              <a:off x="2952" y="178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33" name="Rectangle 29"/>
            <p:cNvSpPr>
              <a:spLocks noChangeArrowheads="1"/>
            </p:cNvSpPr>
            <p:nvPr/>
          </p:nvSpPr>
          <p:spPr bwMode="auto">
            <a:xfrm>
              <a:off x="3449" y="1738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500" y="1736"/>
              <a:ext cx="325" cy="289"/>
              <a:chOff x="3671" y="1797"/>
              <a:chExt cx="325" cy="289"/>
            </a:xfrm>
          </p:grpSpPr>
          <p:sp>
            <p:nvSpPr>
              <p:cNvPr id="2786335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36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37" name="Rectangle 33"/>
            <p:cNvSpPr>
              <a:spLocks noChangeArrowheads="1"/>
            </p:cNvSpPr>
            <p:nvPr/>
          </p:nvSpPr>
          <p:spPr bwMode="auto">
            <a:xfrm>
              <a:off x="3941" y="173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968" y="1736"/>
              <a:ext cx="284" cy="289"/>
              <a:chOff x="4139" y="1797"/>
              <a:chExt cx="284" cy="289"/>
            </a:xfrm>
          </p:grpSpPr>
          <p:sp>
            <p:nvSpPr>
              <p:cNvPr id="2786339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40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41" name="Line 37"/>
            <p:cNvSpPr>
              <a:spLocks noChangeShapeType="1"/>
            </p:cNvSpPr>
            <p:nvPr/>
          </p:nvSpPr>
          <p:spPr bwMode="auto">
            <a:xfrm>
              <a:off x="3821" y="1880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2" name="Line 38"/>
            <p:cNvSpPr>
              <a:spLocks noChangeShapeType="1"/>
            </p:cNvSpPr>
            <p:nvPr/>
          </p:nvSpPr>
          <p:spPr bwMode="auto">
            <a:xfrm>
              <a:off x="3337" y="1880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3" name="Freeform 39"/>
            <p:cNvSpPr>
              <a:spLocks/>
            </p:cNvSpPr>
            <p:nvPr/>
          </p:nvSpPr>
          <p:spPr bwMode="auto">
            <a:xfrm>
              <a:off x="3458" y="18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4" name="Line 40"/>
            <p:cNvSpPr>
              <a:spLocks noChangeShapeType="1"/>
            </p:cNvSpPr>
            <p:nvPr/>
          </p:nvSpPr>
          <p:spPr bwMode="auto">
            <a:xfrm>
              <a:off x="2952" y="197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5" name="Freeform 41"/>
            <p:cNvSpPr>
              <a:spLocks/>
            </p:cNvSpPr>
            <p:nvPr/>
          </p:nvSpPr>
          <p:spPr bwMode="auto">
            <a:xfrm>
              <a:off x="3045" y="18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665162" y="3408362"/>
            <a:ext cx="6894513" cy="814388"/>
            <a:chOff x="352" y="2088"/>
            <a:chExt cx="4343" cy="513"/>
          </a:xfrm>
        </p:grpSpPr>
        <p:sp>
          <p:nvSpPr>
            <p:cNvPr id="2786347" name="Freeform 43" descr="25%"/>
            <p:cNvSpPr>
              <a:spLocks/>
            </p:cNvSpPr>
            <p:nvPr/>
          </p:nvSpPr>
          <p:spPr bwMode="auto">
            <a:xfrm>
              <a:off x="3226" y="218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48" name="Rectangle 44"/>
            <p:cNvSpPr>
              <a:spLocks noChangeArrowheads="1"/>
            </p:cNvSpPr>
            <p:nvPr/>
          </p:nvSpPr>
          <p:spPr bwMode="auto">
            <a:xfrm>
              <a:off x="352" y="2193"/>
              <a:ext cx="144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86349" name="Freeform 45"/>
            <p:cNvSpPr>
              <a:spLocks/>
            </p:cNvSpPr>
            <p:nvPr/>
          </p:nvSpPr>
          <p:spPr bwMode="auto">
            <a:xfrm>
              <a:off x="3885" y="232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3534" y="2088"/>
              <a:ext cx="223" cy="481"/>
              <a:chOff x="3705" y="2149"/>
              <a:chExt cx="223" cy="481"/>
            </a:xfrm>
          </p:grpSpPr>
          <p:sp>
            <p:nvSpPr>
              <p:cNvPr id="2786351" name="Freeform 47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52" name="Rectangle 48"/>
              <p:cNvSpPr>
                <a:spLocks noChangeArrowheads="1"/>
              </p:cNvSpPr>
              <p:nvPr/>
            </p:nvSpPr>
            <p:spPr bwMode="auto">
              <a:xfrm rot="5400000">
                <a:off x="3618" y="2272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2618" y="2184"/>
              <a:ext cx="340" cy="289"/>
              <a:chOff x="2789" y="2245"/>
              <a:chExt cx="340" cy="289"/>
            </a:xfrm>
          </p:grpSpPr>
          <p:sp>
            <p:nvSpPr>
              <p:cNvPr id="2786354" name="Rectangle 50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</p:grpSpPr>
            <p:sp>
              <p:nvSpPr>
                <p:cNvPr id="2786356" name="Freeform 52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357" name="Freeform 53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6358" name="Rectangle 54"/>
            <p:cNvSpPr>
              <a:spLocks noChangeArrowheads="1"/>
            </p:cNvSpPr>
            <p:nvPr/>
          </p:nvSpPr>
          <p:spPr bwMode="auto">
            <a:xfrm>
              <a:off x="3059" y="219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59" name="Freeform 55"/>
            <p:cNvSpPr>
              <a:spLocks/>
            </p:cNvSpPr>
            <p:nvPr/>
          </p:nvSpPr>
          <p:spPr bwMode="auto">
            <a:xfrm>
              <a:off x="3078" y="218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0" name="Line 56"/>
            <p:cNvSpPr>
              <a:spLocks noChangeShapeType="1"/>
            </p:cNvSpPr>
            <p:nvPr/>
          </p:nvSpPr>
          <p:spPr bwMode="auto">
            <a:xfrm>
              <a:off x="2963" y="232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1" name="Freeform 57"/>
            <p:cNvSpPr>
              <a:spLocks/>
            </p:cNvSpPr>
            <p:nvPr/>
          </p:nvSpPr>
          <p:spPr bwMode="auto">
            <a:xfrm>
              <a:off x="3025" y="223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2" name="Line 58"/>
            <p:cNvSpPr>
              <a:spLocks noChangeShapeType="1"/>
            </p:cNvSpPr>
            <p:nvPr/>
          </p:nvSpPr>
          <p:spPr bwMode="auto">
            <a:xfrm>
              <a:off x="3379" y="22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63" name="Rectangle 59"/>
            <p:cNvSpPr>
              <a:spLocks noChangeArrowheads="1"/>
            </p:cNvSpPr>
            <p:nvPr/>
          </p:nvSpPr>
          <p:spPr bwMode="auto">
            <a:xfrm>
              <a:off x="3876" y="218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3927" y="2184"/>
              <a:ext cx="325" cy="289"/>
              <a:chOff x="4098" y="2245"/>
              <a:chExt cx="325" cy="289"/>
            </a:xfrm>
          </p:grpSpPr>
          <p:sp>
            <p:nvSpPr>
              <p:cNvPr id="2786365" name="Freeform 61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66" name="Freeform 62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67" name="Rectangle 63"/>
            <p:cNvSpPr>
              <a:spLocks noChangeArrowheads="1"/>
            </p:cNvSpPr>
            <p:nvPr/>
          </p:nvSpPr>
          <p:spPr bwMode="auto">
            <a:xfrm>
              <a:off x="4368" y="218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4395" y="2184"/>
              <a:ext cx="284" cy="289"/>
              <a:chOff x="4566" y="2245"/>
              <a:chExt cx="284" cy="289"/>
            </a:xfrm>
          </p:grpSpPr>
          <p:sp>
            <p:nvSpPr>
              <p:cNvPr id="2786369" name="Freeform 65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370" name="Freeform 66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371" name="Line 67"/>
            <p:cNvSpPr>
              <a:spLocks noChangeShapeType="1"/>
            </p:cNvSpPr>
            <p:nvPr/>
          </p:nvSpPr>
          <p:spPr bwMode="auto">
            <a:xfrm>
              <a:off x="4248" y="232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2" name="Line 68"/>
            <p:cNvSpPr>
              <a:spLocks noChangeShapeType="1"/>
            </p:cNvSpPr>
            <p:nvPr/>
          </p:nvSpPr>
          <p:spPr bwMode="auto">
            <a:xfrm>
              <a:off x="3764" y="232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3" name="Line 69"/>
            <p:cNvSpPr>
              <a:spLocks noChangeShapeType="1"/>
            </p:cNvSpPr>
            <p:nvPr/>
          </p:nvSpPr>
          <p:spPr bwMode="auto">
            <a:xfrm>
              <a:off x="3379" y="242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4" name="Freeform 70"/>
            <p:cNvSpPr>
              <a:spLocks/>
            </p:cNvSpPr>
            <p:nvPr/>
          </p:nvSpPr>
          <p:spPr bwMode="auto">
            <a:xfrm>
              <a:off x="3472" y="232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639762" y="4119562"/>
            <a:ext cx="7597775" cy="814388"/>
            <a:chOff x="336" y="2536"/>
            <a:chExt cx="4786" cy="513"/>
          </a:xfrm>
        </p:grpSpPr>
        <p:sp>
          <p:nvSpPr>
            <p:cNvPr id="2786376" name="Freeform 72"/>
            <p:cNvSpPr>
              <a:spLocks/>
            </p:cNvSpPr>
            <p:nvPr/>
          </p:nvSpPr>
          <p:spPr bwMode="auto">
            <a:xfrm>
              <a:off x="3971" y="2536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7" name="Freeform 73" descr="25%"/>
            <p:cNvSpPr>
              <a:spLocks/>
            </p:cNvSpPr>
            <p:nvPr/>
          </p:nvSpPr>
          <p:spPr bwMode="auto">
            <a:xfrm>
              <a:off x="3653" y="26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78" name="Rectangle 74"/>
            <p:cNvSpPr>
              <a:spLocks noChangeArrowheads="1"/>
            </p:cNvSpPr>
            <p:nvPr/>
          </p:nvSpPr>
          <p:spPr bwMode="auto">
            <a:xfrm>
              <a:off x="336" y="2649"/>
              <a:ext cx="140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,$t8</a:t>
              </a:r>
            </a:p>
          </p:txBody>
        </p:sp>
        <p:sp>
          <p:nvSpPr>
            <p:cNvPr id="2786379" name="Freeform 75"/>
            <p:cNvSpPr>
              <a:spLocks/>
            </p:cNvSpPr>
            <p:nvPr/>
          </p:nvSpPr>
          <p:spPr bwMode="auto">
            <a:xfrm>
              <a:off x="4312" y="277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0" name="Freeform 76"/>
            <p:cNvSpPr>
              <a:spLocks/>
            </p:cNvSpPr>
            <p:nvPr/>
          </p:nvSpPr>
          <p:spPr bwMode="auto">
            <a:xfrm>
              <a:off x="3045" y="2632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1" name="Freeform 77"/>
            <p:cNvSpPr>
              <a:spLocks/>
            </p:cNvSpPr>
            <p:nvPr/>
          </p:nvSpPr>
          <p:spPr bwMode="auto">
            <a:xfrm>
              <a:off x="3214" y="2632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2" name="Rectangle 78"/>
            <p:cNvSpPr>
              <a:spLocks noChangeArrowheads="1"/>
            </p:cNvSpPr>
            <p:nvPr/>
          </p:nvSpPr>
          <p:spPr bwMode="auto">
            <a:xfrm>
              <a:off x="3026" y="2634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86383" name="Rectangle 79"/>
            <p:cNvSpPr>
              <a:spLocks noChangeArrowheads="1"/>
            </p:cNvSpPr>
            <p:nvPr/>
          </p:nvSpPr>
          <p:spPr bwMode="auto">
            <a:xfrm rot="5400000">
              <a:off x="3874" y="2659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384" name="Rectangle 80"/>
            <p:cNvSpPr>
              <a:spLocks noChangeArrowheads="1"/>
            </p:cNvSpPr>
            <p:nvPr/>
          </p:nvSpPr>
          <p:spPr bwMode="auto">
            <a:xfrm>
              <a:off x="3486" y="263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85" name="Freeform 81"/>
            <p:cNvSpPr>
              <a:spLocks/>
            </p:cNvSpPr>
            <p:nvPr/>
          </p:nvSpPr>
          <p:spPr bwMode="auto">
            <a:xfrm>
              <a:off x="3505" y="2632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6" name="Line 82"/>
            <p:cNvSpPr>
              <a:spLocks noChangeShapeType="1"/>
            </p:cNvSpPr>
            <p:nvPr/>
          </p:nvSpPr>
          <p:spPr bwMode="auto">
            <a:xfrm>
              <a:off x="3390" y="277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7" name="Freeform 83"/>
            <p:cNvSpPr>
              <a:spLocks/>
            </p:cNvSpPr>
            <p:nvPr/>
          </p:nvSpPr>
          <p:spPr bwMode="auto">
            <a:xfrm>
              <a:off x="3452" y="268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8" name="Line 84"/>
            <p:cNvSpPr>
              <a:spLocks noChangeShapeType="1"/>
            </p:cNvSpPr>
            <p:nvPr/>
          </p:nvSpPr>
          <p:spPr bwMode="auto">
            <a:xfrm>
              <a:off x="3806" y="26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89" name="Rectangle 85"/>
            <p:cNvSpPr>
              <a:spLocks noChangeArrowheads="1"/>
            </p:cNvSpPr>
            <p:nvPr/>
          </p:nvSpPr>
          <p:spPr bwMode="auto">
            <a:xfrm>
              <a:off x="4303" y="2634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390" name="Freeform 86"/>
            <p:cNvSpPr>
              <a:spLocks/>
            </p:cNvSpPr>
            <p:nvPr/>
          </p:nvSpPr>
          <p:spPr bwMode="auto">
            <a:xfrm>
              <a:off x="4354" y="2632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1" name="Freeform 87"/>
            <p:cNvSpPr>
              <a:spLocks/>
            </p:cNvSpPr>
            <p:nvPr/>
          </p:nvSpPr>
          <p:spPr bwMode="auto">
            <a:xfrm>
              <a:off x="4515" y="2632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2" name="Rectangle 88"/>
            <p:cNvSpPr>
              <a:spLocks noChangeArrowheads="1"/>
            </p:cNvSpPr>
            <p:nvPr/>
          </p:nvSpPr>
          <p:spPr bwMode="auto">
            <a:xfrm>
              <a:off x="4795" y="263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393" name="Freeform 89"/>
            <p:cNvSpPr>
              <a:spLocks/>
            </p:cNvSpPr>
            <p:nvPr/>
          </p:nvSpPr>
          <p:spPr bwMode="auto">
            <a:xfrm>
              <a:off x="4822" y="2632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4" name="Freeform 90"/>
            <p:cNvSpPr>
              <a:spLocks/>
            </p:cNvSpPr>
            <p:nvPr/>
          </p:nvSpPr>
          <p:spPr bwMode="auto">
            <a:xfrm>
              <a:off x="4963" y="2632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5" name="Line 91"/>
            <p:cNvSpPr>
              <a:spLocks noChangeShapeType="1"/>
            </p:cNvSpPr>
            <p:nvPr/>
          </p:nvSpPr>
          <p:spPr bwMode="auto">
            <a:xfrm>
              <a:off x="4675" y="277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6" name="Line 92"/>
            <p:cNvSpPr>
              <a:spLocks noChangeShapeType="1"/>
            </p:cNvSpPr>
            <p:nvPr/>
          </p:nvSpPr>
          <p:spPr bwMode="auto">
            <a:xfrm>
              <a:off x="4191" y="277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7" name="Line 93"/>
            <p:cNvSpPr>
              <a:spLocks noChangeShapeType="1"/>
            </p:cNvSpPr>
            <p:nvPr/>
          </p:nvSpPr>
          <p:spPr bwMode="auto">
            <a:xfrm>
              <a:off x="3806" y="287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398" name="Freeform 94"/>
            <p:cNvSpPr>
              <a:spLocks/>
            </p:cNvSpPr>
            <p:nvPr/>
          </p:nvSpPr>
          <p:spPr bwMode="auto">
            <a:xfrm>
              <a:off x="3899" y="277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5"/>
          <p:cNvGrpSpPr>
            <a:grpSpLocks/>
          </p:cNvGrpSpPr>
          <p:nvPr/>
        </p:nvGrpSpPr>
        <p:grpSpPr bwMode="auto">
          <a:xfrm>
            <a:off x="665162" y="4830762"/>
            <a:ext cx="8250238" cy="814388"/>
            <a:chOff x="352" y="2984"/>
            <a:chExt cx="5197" cy="513"/>
          </a:xfrm>
        </p:grpSpPr>
        <p:sp>
          <p:nvSpPr>
            <p:cNvPr id="2786400" name="Rectangle 96"/>
            <p:cNvSpPr>
              <a:spLocks noChangeArrowheads="1"/>
            </p:cNvSpPr>
            <p:nvPr/>
          </p:nvSpPr>
          <p:spPr bwMode="auto">
            <a:xfrm>
              <a:off x="352" y="3105"/>
              <a:ext cx="151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xor $t9,</a:t>
              </a:r>
              <a:r>
                <a:rPr lang="en-US" sz="2400" b="1" u="sng">
                  <a:solidFill>
                    <a:srgbClr val="00FF00"/>
                  </a:solidFill>
                  <a:latin typeface="Arial" pitchFamily="-65" charset="0"/>
                </a:rPr>
                <a:t>$t0</a:t>
              </a:r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,$t10</a:t>
              </a:r>
            </a:p>
          </p:txBody>
        </p:sp>
        <p:grpSp>
          <p:nvGrpSpPr>
            <p:cNvPr id="17" name="Group 97"/>
            <p:cNvGrpSpPr>
              <a:grpSpLocks/>
            </p:cNvGrpSpPr>
            <p:nvPr/>
          </p:nvGrpSpPr>
          <p:grpSpPr bwMode="auto">
            <a:xfrm>
              <a:off x="3472" y="2984"/>
              <a:ext cx="2077" cy="513"/>
              <a:chOff x="3643" y="3045"/>
              <a:chExt cx="2077" cy="513"/>
            </a:xfrm>
          </p:grpSpPr>
          <p:grpSp>
            <p:nvGrpSpPr>
              <p:cNvPr id="18" name="Group 98"/>
              <p:cNvGrpSpPr>
                <a:grpSpLocks/>
              </p:cNvGrpSpPr>
              <p:nvPr/>
            </p:nvGrpSpPr>
            <p:grpSpPr bwMode="auto">
              <a:xfrm>
                <a:off x="4559" y="3045"/>
                <a:ext cx="223" cy="481"/>
                <a:chOff x="4559" y="3045"/>
                <a:chExt cx="223" cy="481"/>
              </a:xfrm>
            </p:grpSpPr>
            <p:sp>
              <p:nvSpPr>
                <p:cNvPr id="2786403" name="Freeform 99"/>
                <p:cNvSpPr>
                  <a:spLocks/>
                </p:cNvSpPr>
                <p:nvPr/>
              </p:nvSpPr>
              <p:spPr bwMode="auto">
                <a:xfrm>
                  <a:off x="4569" y="3045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04" name="Rectangle 100"/>
                <p:cNvSpPr>
                  <a:spLocks noChangeArrowheads="1"/>
                </p:cNvSpPr>
                <p:nvPr/>
              </p:nvSpPr>
              <p:spPr bwMode="auto">
                <a:xfrm rot="5400000">
                  <a:off x="4472" y="3168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101"/>
              <p:cNvGrpSpPr>
                <a:grpSpLocks/>
              </p:cNvGrpSpPr>
              <p:nvPr/>
            </p:nvGrpSpPr>
            <p:grpSpPr bwMode="auto">
              <a:xfrm>
                <a:off x="3643" y="3141"/>
                <a:ext cx="340" cy="289"/>
                <a:chOff x="3643" y="3141"/>
                <a:chExt cx="340" cy="289"/>
              </a:xfrm>
            </p:grpSpPr>
            <p:sp>
              <p:nvSpPr>
                <p:cNvPr id="278640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49" y="3143"/>
                  <a:ext cx="22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I$</a:t>
                  </a:r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3643" y="3141"/>
                  <a:ext cx="340" cy="289"/>
                  <a:chOff x="3643" y="3141"/>
                  <a:chExt cx="340" cy="289"/>
                </a:xfrm>
              </p:grpSpPr>
              <p:sp>
                <p:nvSpPr>
                  <p:cNvPr id="2786408" name="Freeform 104"/>
                  <p:cNvSpPr>
                    <a:spLocks/>
                  </p:cNvSpPr>
                  <p:nvPr/>
                </p:nvSpPr>
                <p:spPr bwMode="auto">
                  <a:xfrm>
                    <a:off x="3643" y="3141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86409" name="Freeform 105"/>
                  <p:cNvSpPr>
                    <a:spLocks/>
                  </p:cNvSpPr>
                  <p:nvPr/>
                </p:nvSpPr>
                <p:spPr bwMode="auto">
                  <a:xfrm>
                    <a:off x="3812" y="3141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86410" name="Rectangle 106"/>
              <p:cNvSpPr>
                <a:spLocks noChangeArrowheads="1"/>
              </p:cNvSpPr>
              <p:nvPr/>
            </p:nvSpPr>
            <p:spPr bwMode="auto">
              <a:xfrm>
                <a:off x="4084" y="314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107"/>
              <p:cNvGrpSpPr>
                <a:grpSpLocks/>
              </p:cNvGrpSpPr>
              <p:nvPr/>
            </p:nvGrpSpPr>
            <p:grpSpPr bwMode="auto">
              <a:xfrm>
                <a:off x="4103" y="3141"/>
                <a:ext cx="296" cy="289"/>
                <a:chOff x="4103" y="3141"/>
                <a:chExt cx="296" cy="289"/>
              </a:xfrm>
            </p:grpSpPr>
            <p:sp>
              <p:nvSpPr>
                <p:cNvPr id="2786412" name="Freeform 108"/>
                <p:cNvSpPr>
                  <a:spLocks/>
                </p:cNvSpPr>
                <p:nvPr/>
              </p:nvSpPr>
              <p:spPr bwMode="auto">
                <a:xfrm>
                  <a:off x="4103" y="3141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13" name="Freeform 109"/>
                <p:cNvSpPr>
                  <a:spLocks/>
                </p:cNvSpPr>
                <p:nvPr/>
              </p:nvSpPr>
              <p:spPr bwMode="auto">
                <a:xfrm>
                  <a:off x="4251" y="3141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14" name="Line 110"/>
              <p:cNvSpPr>
                <a:spLocks noChangeShapeType="1"/>
              </p:cNvSpPr>
              <p:nvPr/>
            </p:nvSpPr>
            <p:spPr bwMode="auto">
              <a:xfrm>
                <a:off x="3988" y="3285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5" name="Freeform 111"/>
              <p:cNvSpPr>
                <a:spLocks/>
              </p:cNvSpPr>
              <p:nvPr/>
            </p:nvSpPr>
            <p:spPr bwMode="auto">
              <a:xfrm>
                <a:off x="4050" y="3189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6" name="Line 112"/>
              <p:cNvSpPr>
                <a:spLocks noChangeShapeType="1"/>
              </p:cNvSpPr>
              <p:nvPr/>
            </p:nvSpPr>
            <p:spPr bwMode="auto">
              <a:xfrm>
                <a:off x="4404" y="3189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17" name="Rectangle 113"/>
              <p:cNvSpPr>
                <a:spLocks noChangeArrowheads="1"/>
              </p:cNvSpPr>
              <p:nvPr/>
            </p:nvSpPr>
            <p:spPr bwMode="auto">
              <a:xfrm>
                <a:off x="4901" y="3143"/>
                <a:ext cx="30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D$</a:t>
                </a:r>
              </a:p>
            </p:txBody>
          </p:sp>
          <p:grpSp>
            <p:nvGrpSpPr>
              <p:cNvPr id="22" name="Group 114"/>
              <p:cNvGrpSpPr>
                <a:grpSpLocks/>
              </p:cNvGrpSpPr>
              <p:nvPr/>
            </p:nvGrpSpPr>
            <p:grpSpPr bwMode="auto">
              <a:xfrm>
                <a:off x="4952" y="3141"/>
                <a:ext cx="325" cy="289"/>
                <a:chOff x="4952" y="3141"/>
                <a:chExt cx="325" cy="289"/>
              </a:xfrm>
            </p:grpSpPr>
            <p:sp>
              <p:nvSpPr>
                <p:cNvPr id="2786419" name="Freeform 115"/>
                <p:cNvSpPr>
                  <a:spLocks/>
                </p:cNvSpPr>
                <p:nvPr/>
              </p:nvSpPr>
              <p:spPr bwMode="auto">
                <a:xfrm>
                  <a:off x="4952" y="3141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0" name="Freeform 116"/>
                <p:cNvSpPr>
                  <a:spLocks/>
                </p:cNvSpPr>
                <p:nvPr/>
              </p:nvSpPr>
              <p:spPr bwMode="auto">
                <a:xfrm>
                  <a:off x="5113" y="3141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1" name="Rectangle 117"/>
              <p:cNvSpPr>
                <a:spLocks noChangeArrowheads="1"/>
              </p:cNvSpPr>
              <p:nvPr/>
            </p:nvSpPr>
            <p:spPr bwMode="auto">
              <a:xfrm>
                <a:off x="5393" y="314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18"/>
              <p:cNvGrpSpPr>
                <a:grpSpLocks/>
              </p:cNvGrpSpPr>
              <p:nvPr/>
            </p:nvGrpSpPr>
            <p:grpSpPr bwMode="auto">
              <a:xfrm>
                <a:off x="5420" y="3141"/>
                <a:ext cx="284" cy="289"/>
                <a:chOff x="5420" y="3141"/>
                <a:chExt cx="284" cy="289"/>
              </a:xfrm>
            </p:grpSpPr>
            <p:sp>
              <p:nvSpPr>
                <p:cNvPr id="2786423" name="Freeform 119"/>
                <p:cNvSpPr>
                  <a:spLocks/>
                </p:cNvSpPr>
                <p:nvPr/>
              </p:nvSpPr>
              <p:spPr bwMode="auto">
                <a:xfrm>
                  <a:off x="5420" y="3141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6424" name="Freeform 120"/>
                <p:cNvSpPr>
                  <a:spLocks/>
                </p:cNvSpPr>
                <p:nvPr/>
              </p:nvSpPr>
              <p:spPr bwMode="auto">
                <a:xfrm>
                  <a:off x="5561" y="3141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86425" name="Line 121"/>
              <p:cNvSpPr>
                <a:spLocks noChangeShapeType="1"/>
              </p:cNvSpPr>
              <p:nvPr/>
            </p:nvSpPr>
            <p:spPr bwMode="auto">
              <a:xfrm>
                <a:off x="5273" y="3285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6" name="Line 122"/>
              <p:cNvSpPr>
                <a:spLocks noChangeShapeType="1"/>
              </p:cNvSpPr>
              <p:nvPr/>
            </p:nvSpPr>
            <p:spPr bwMode="auto">
              <a:xfrm>
                <a:off x="4789" y="3285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7" name="Freeform 123"/>
              <p:cNvSpPr>
                <a:spLocks/>
              </p:cNvSpPr>
              <p:nvPr/>
            </p:nvSpPr>
            <p:spPr bwMode="auto">
              <a:xfrm>
                <a:off x="4910" y="3285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8" name="Line 124"/>
              <p:cNvSpPr>
                <a:spLocks noChangeShapeType="1"/>
              </p:cNvSpPr>
              <p:nvPr/>
            </p:nvSpPr>
            <p:spPr bwMode="auto">
              <a:xfrm>
                <a:off x="4404" y="3381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29" name="Freeform 125"/>
              <p:cNvSpPr>
                <a:spLocks/>
              </p:cNvSpPr>
              <p:nvPr/>
            </p:nvSpPr>
            <p:spPr bwMode="auto">
              <a:xfrm>
                <a:off x="4497" y="3280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86430" name="Line 126"/>
          <p:cNvSpPr>
            <a:spLocks noChangeShapeType="1"/>
          </p:cNvSpPr>
          <p:nvPr/>
        </p:nvSpPr>
        <p:spPr bwMode="auto">
          <a:xfrm>
            <a:off x="5930900" y="2384425"/>
            <a:ext cx="601662" cy="2674937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1" name="Line 127"/>
          <p:cNvSpPr>
            <a:spLocks noChangeShapeType="1"/>
          </p:cNvSpPr>
          <p:nvPr/>
        </p:nvSpPr>
        <p:spPr bwMode="auto">
          <a:xfrm>
            <a:off x="4813300" y="2384425"/>
            <a:ext cx="101600" cy="5588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32" name="Line 128"/>
          <p:cNvSpPr>
            <a:spLocks noChangeShapeType="1"/>
          </p:cNvSpPr>
          <p:nvPr/>
        </p:nvSpPr>
        <p:spPr bwMode="auto">
          <a:xfrm>
            <a:off x="4813300" y="2384425"/>
            <a:ext cx="787400" cy="12446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29"/>
          <p:cNvGrpSpPr>
            <a:grpSpLocks/>
          </p:cNvGrpSpPr>
          <p:nvPr/>
        </p:nvGrpSpPr>
        <p:grpSpPr bwMode="auto">
          <a:xfrm>
            <a:off x="673100" y="1811337"/>
            <a:ext cx="5570537" cy="989013"/>
            <a:chOff x="357" y="1082"/>
            <a:chExt cx="3509" cy="623"/>
          </a:xfrm>
        </p:grpSpPr>
        <p:sp>
          <p:nvSpPr>
            <p:cNvPr id="2786434" name="Freeform 130"/>
            <p:cNvSpPr>
              <a:spLocks/>
            </p:cNvSpPr>
            <p:nvPr/>
          </p:nvSpPr>
          <p:spPr bwMode="auto">
            <a:xfrm>
              <a:off x="2618" y="142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5" name="Freeform 131" descr="25%"/>
            <p:cNvSpPr>
              <a:spLocks/>
            </p:cNvSpPr>
            <p:nvPr/>
          </p:nvSpPr>
          <p:spPr bwMode="auto">
            <a:xfrm>
              <a:off x="3541" y="1288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36" name="Rectangle 132"/>
            <p:cNvSpPr>
              <a:spLocks noChangeArrowheads="1"/>
            </p:cNvSpPr>
            <p:nvPr/>
          </p:nvSpPr>
          <p:spPr bwMode="auto">
            <a:xfrm>
              <a:off x="357" y="1281"/>
              <a:ext cx="1462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add </a:t>
              </a:r>
              <a:r>
                <a:rPr lang="en-US" sz="24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400" b="1" dirty="0">
                  <a:solidFill>
                    <a:schemeClr val="tx1"/>
                  </a:solidFill>
                  <a:latin typeface="Arial" pitchFamily="-65" charset="0"/>
                </a:rPr>
                <a:t>,$t1,$t2</a:t>
              </a:r>
            </a:p>
          </p:txBody>
        </p:sp>
        <p:sp>
          <p:nvSpPr>
            <p:cNvPr id="2786437" name="Rectangle 133"/>
            <p:cNvSpPr>
              <a:spLocks noChangeArrowheads="1"/>
            </p:cNvSpPr>
            <p:nvPr/>
          </p:nvSpPr>
          <p:spPr bwMode="auto">
            <a:xfrm>
              <a:off x="1800" y="1082"/>
              <a:ext cx="25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86438" name="Rectangle 134"/>
            <p:cNvSpPr>
              <a:spLocks noChangeArrowheads="1"/>
            </p:cNvSpPr>
            <p:nvPr/>
          </p:nvSpPr>
          <p:spPr bwMode="auto">
            <a:xfrm>
              <a:off x="2112" y="1082"/>
              <a:ext cx="49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86439" name="Rectangle 135"/>
            <p:cNvSpPr>
              <a:spLocks noChangeArrowheads="1"/>
            </p:cNvSpPr>
            <p:nvPr/>
          </p:nvSpPr>
          <p:spPr bwMode="auto">
            <a:xfrm>
              <a:off x="2710" y="1082"/>
              <a:ext cx="3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86440" name="Rectangle 136"/>
            <p:cNvSpPr>
              <a:spLocks noChangeArrowheads="1"/>
            </p:cNvSpPr>
            <p:nvPr/>
          </p:nvSpPr>
          <p:spPr bwMode="auto">
            <a:xfrm>
              <a:off x="3024" y="1082"/>
              <a:ext cx="4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86441" name="Rectangle 137"/>
            <p:cNvSpPr>
              <a:spLocks noChangeArrowheads="1"/>
            </p:cNvSpPr>
            <p:nvPr/>
          </p:nvSpPr>
          <p:spPr bwMode="auto">
            <a:xfrm>
              <a:off x="3504" y="1082"/>
              <a:ext cx="362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86442" name="Freeform 138"/>
            <p:cNvSpPr>
              <a:spLocks/>
            </p:cNvSpPr>
            <p:nvPr/>
          </p:nvSpPr>
          <p:spPr bwMode="auto">
            <a:xfrm>
              <a:off x="3073" y="1288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3" name="Freeform 139"/>
            <p:cNvSpPr>
              <a:spLocks/>
            </p:cNvSpPr>
            <p:nvPr/>
          </p:nvSpPr>
          <p:spPr bwMode="auto">
            <a:xfrm>
              <a:off x="3234" y="1288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4" name="Freeform 140"/>
            <p:cNvSpPr>
              <a:spLocks/>
            </p:cNvSpPr>
            <p:nvPr/>
          </p:nvSpPr>
          <p:spPr bwMode="auto">
            <a:xfrm>
              <a:off x="2690" y="1192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45" name="Rectangle 141"/>
            <p:cNvSpPr>
              <a:spLocks noChangeArrowheads="1"/>
            </p:cNvSpPr>
            <p:nvPr/>
          </p:nvSpPr>
          <p:spPr bwMode="auto">
            <a:xfrm rot="5400000">
              <a:off x="2593" y="1315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86446" name="Rectangle 142"/>
            <p:cNvSpPr>
              <a:spLocks noChangeArrowheads="1"/>
            </p:cNvSpPr>
            <p:nvPr/>
          </p:nvSpPr>
          <p:spPr bwMode="auto">
            <a:xfrm>
              <a:off x="1824" y="1322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5" name="Group 143"/>
            <p:cNvGrpSpPr>
              <a:grpSpLocks/>
            </p:cNvGrpSpPr>
            <p:nvPr/>
          </p:nvGrpSpPr>
          <p:grpSpPr bwMode="auto">
            <a:xfrm>
              <a:off x="1764" y="1288"/>
              <a:ext cx="340" cy="289"/>
              <a:chOff x="1935" y="1349"/>
              <a:chExt cx="340" cy="289"/>
            </a:xfrm>
          </p:grpSpPr>
          <p:sp>
            <p:nvSpPr>
              <p:cNvPr id="2786448" name="Freeform 14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6449" name="Freeform 14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6450" name="Rectangle 146"/>
            <p:cNvSpPr>
              <a:spLocks noChangeArrowheads="1"/>
            </p:cNvSpPr>
            <p:nvPr/>
          </p:nvSpPr>
          <p:spPr bwMode="auto">
            <a:xfrm>
              <a:off x="2205" y="129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1" name="Freeform 147"/>
            <p:cNvSpPr>
              <a:spLocks/>
            </p:cNvSpPr>
            <p:nvPr/>
          </p:nvSpPr>
          <p:spPr bwMode="auto">
            <a:xfrm>
              <a:off x="2224" y="1288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2" name="Freeform 148"/>
            <p:cNvSpPr>
              <a:spLocks/>
            </p:cNvSpPr>
            <p:nvPr/>
          </p:nvSpPr>
          <p:spPr bwMode="auto">
            <a:xfrm>
              <a:off x="2372" y="12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3" name="Line 149"/>
            <p:cNvSpPr>
              <a:spLocks noChangeShapeType="1"/>
            </p:cNvSpPr>
            <p:nvPr/>
          </p:nvSpPr>
          <p:spPr bwMode="auto">
            <a:xfrm>
              <a:off x="2109" y="143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4" name="Freeform 150"/>
            <p:cNvSpPr>
              <a:spLocks/>
            </p:cNvSpPr>
            <p:nvPr/>
          </p:nvSpPr>
          <p:spPr bwMode="auto">
            <a:xfrm>
              <a:off x="2171" y="133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5" name="Line 151"/>
            <p:cNvSpPr>
              <a:spLocks noChangeShapeType="1"/>
            </p:cNvSpPr>
            <p:nvPr/>
          </p:nvSpPr>
          <p:spPr bwMode="auto">
            <a:xfrm>
              <a:off x="2525" y="133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6" name="Rectangle 152"/>
            <p:cNvSpPr>
              <a:spLocks noChangeArrowheads="1"/>
            </p:cNvSpPr>
            <p:nvPr/>
          </p:nvSpPr>
          <p:spPr bwMode="auto">
            <a:xfrm>
              <a:off x="3054" y="1332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86457" name="Rectangle 153"/>
            <p:cNvSpPr>
              <a:spLocks noChangeArrowheads="1"/>
            </p:cNvSpPr>
            <p:nvPr/>
          </p:nvSpPr>
          <p:spPr bwMode="auto">
            <a:xfrm>
              <a:off x="3514" y="129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6458" name="Freeform 154"/>
            <p:cNvSpPr>
              <a:spLocks/>
            </p:cNvSpPr>
            <p:nvPr/>
          </p:nvSpPr>
          <p:spPr bwMode="auto">
            <a:xfrm>
              <a:off x="3682" y="1288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59" name="Line 155"/>
            <p:cNvSpPr>
              <a:spLocks noChangeShapeType="1"/>
            </p:cNvSpPr>
            <p:nvPr/>
          </p:nvSpPr>
          <p:spPr bwMode="auto">
            <a:xfrm>
              <a:off x="3394" y="143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0" name="Line 156"/>
            <p:cNvSpPr>
              <a:spLocks noChangeShapeType="1"/>
            </p:cNvSpPr>
            <p:nvPr/>
          </p:nvSpPr>
          <p:spPr bwMode="auto">
            <a:xfrm>
              <a:off x="2910" y="143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1" name="Freeform 157"/>
            <p:cNvSpPr>
              <a:spLocks/>
            </p:cNvSpPr>
            <p:nvPr/>
          </p:nvSpPr>
          <p:spPr bwMode="auto">
            <a:xfrm>
              <a:off x="3031" y="143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6462" name="Line 158"/>
            <p:cNvSpPr>
              <a:spLocks noChangeShapeType="1"/>
            </p:cNvSpPr>
            <p:nvPr/>
          </p:nvSpPr>
          <p:spPr bwMode="auto">
            <a:xfrm>
              <a:off x="2525" y="152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6463" name="Oval 159"/>
          <p:cNvSpPr>
            <a:spLocks noChangeArrowheads="1"/>
          </p:cNvSpPr>
          <p:nvPr/>
        </p:nvSpPr>
        <p:spPr bwMode="auto">
          <a:xfrm>
            <a:off x="4757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4" name="Oval 160"/>
          <p:cNvSpPr>
            <a:spLocks noChangeArrowheads="1"/>
          </p:cNvSpPr>
          <p:nvPr/>
        </p:nvSpPr>
        <p:spPr bwMode="auto">
          <a:xfrm>
            <a:off x="5900737" y="2338387"/>
            <a:ext cx="93663" cy="93663"/>
          </a:xfrm>
          <a:prstGeom prst="ellipse">
            <a:avLst/>
          </a:prstGeom>
          <a:solidFill>
            <a:srgbClr val="00FF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6465" name="Rectangle 161"/>
          <p:cNvSpPr>
            <a:spLocks noChangeArrowheads="1"/>
          </p:cNvSpPr>
          <p:nvPr/>
        </p:nvSpPr>
        <p:spPr bwMode="auto">
          <a:xfrm>
            <a:off x="258762" y="6113462"/>
            <a:ext cx="79454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 	“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or</a:t>
            </a:r>
            <a:r>
              <a:rPr lang="en-US" sz="2800" b="1">
                <a:solidFill>
                  <a:schemeClr val="tx1"/>
                </a:solidFill>
              </a:rPr>
              <a:t>” hazard solved by register hardware</a:t>
            </a:r>
            <a:endParaRPr lang="en-US" sz="2400" b="1">
              <a:solidFill>
                <a:schemeClr val="tx1"/>
              </a:solidFill>
              <a:latin typeface="Times" pitchFamily="-65" charset="0"/>
            </a:endParaRPr>
          </a:p>
        </p:txBody>
      </p:sp>
      <p:sp>
        <p:nvSpPr>
          <p:cNvPr id="2786466" name="Line 162"/>
          <p:cNvSpPr>
            <a:spLocks noChangeShapeType="1"/>
          </p:cNvSpPr>
          <p:nvPr/>
        </p:nvSpPr>
        <p:spPr bwMode="auto">
          <a:xfrm>
            <a:off x="5930900" y="2384425"/>
            <a:ext cx="0" cy="2159000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44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8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Load/Use (1/4)</a:t>
            </a:r>
            <a:endParaRPr lang="en-US" dirty="0"/>
          </a:p>
        </p:txBody>
      </p:sp>
      <p:sp>
        <p:nvSpPr>
          <p:cNvPr id="76" name="Content Placeholder 7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Dataflow backwards in time are hazards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Char char="•"/>
            </a:pPr>
            <a:r>
              <a:rPr lang="en-US" sz="2800" dirty="0" smtClean="0"/>
              <a:t>Can’t solve all cases with forwarding</a:t>
            </a:r>
          </a:p>
          <a:p>
            <a:pPr>
              <a:buFontTx/>
              <a:buChar char="•"/>
            </a:pPr>
            <a:r>
              <a:rPr lang="en-US" sz="2800" dirty="0" smtClean="0"/>
              <a:t>Must stall instruction dependent on load, then forward (more hardware)</a:t>
            </a:r>
            <a:endParaRPr lang="en-US" sz="20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83000" y="2108200"/>
            <a:ext cx="4800600" cy="2481263"/>
            <a:chOff x="2320" y="1021"/>
            <a:chExt cx="3024" cy="1563"/>
          </a:xfrm>
        </p:grpSpPr>
        <p:sp>
          <p:nvSpPr>
            <p:cNvPr id="2788357" name="Line 5"/>
            <p:cNvSpPr>
              <a:spLocks noChangeShapeType="1"/>
            </p:cNvSpPr>
            <p:nvPr/>
          </p:nvSpPr>
          <p:spPr bwMode="auto">
            <a:xfrm>
              <a:off x="232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8" name="Line 6"/>
            <p:cNvSpPr>
              <a:spLocks noChangeShapeType="1"/>
            </p:cNvSpPr>
            <p:nvPr/>
          </p:nvSpPr>
          <p:spPr bwMode="auto">
            <a:xfrm>
              <a:off x="275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59" name="Line 7"/>
            <p:cNvSpPr>
              <a:spLocks noChangeShapeType="1"/>
            </p:cNvSpPr>
            <p:nvPr/>
          </p:nvSpPr>
          <p:spPr bwMode="auto">
            <a:xfrm>
              <a:off x="318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0" name="Line 8"/>
            <p:cNvSpPr>
              <a:spLocks noChangeShapeType="1"/>
            </p:cNvSpPr>
            <p:nvPr/>
          </p:nvSpPr>
          <p:spPr bwMode="auto">
            <a:xfrm>
              <a:off x="3616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1" name="Line 9"/>
            <p:cNvSpPr>
              <a:spLocks noChangeShapeType="1"/>
            </p:cNvSpPr>
            <p:nvPr/>
          </p:nvSpPr>
          <p:spPr bwMode="auto">
            <a:xfrm>
              <a:off x="4048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2" name="Line 10"/>
            <p:cNvSpPr>
              <a:spLocks noChangeShapeType="1"/>
            </p:cNvSpPr>
            <p:nvPr/>
          </p:nvSpPr>
          <p:spPr bwMode="auto">
            <a:xfrm>
              <a:off x="4480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3" name="Line 11"/>
            <p:cNvSpPr>
              <a:spLocks noChangeShapeType="1"/>
            </p:cNvSpPr>
            <p:nvPr/>
          </p:nvSpPr>
          <p:spPr bwMode="auto">
            <a:xfrm>
              <a:off x="4912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4" name="Line 12"/>
            <p:cNvSpPr>
              <a:spLocks noChangeShapeType="1"/>
            </p:cNvSpPr>
            <p:nvPr/>
          </p:nvSpPr>
          <p:spPr bwMode="auto">
            <a:xfrm>
              <a:off x="5344" y="1021"/>
              <a:ext cx="0" cy="15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55663" y="3187700"/>
            <a:ext cx="6191250" cy="814388"/>
            <a:chOff x="539" y="2008"/>
            <a:chExt cx="3900" cy="513"/>
          </a:xfrm>
        </p:grpSpPr>
        <p:sp>
          <p:nvSpPr>
            <p:cNvPr id="2788366" name="Freeform 14" descr="25%"/>
            <p:cNvSpPr>
              <a:spLocks/>
            </p:cNvSpPr>
            <p:nvPr/>
          </p:nvSpPr>
          <p:spPr bwMode="auto">
            <a:xfrm>
              <a:off x="2970" y="210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67" name="Rectangle 15"/>
            <p:cNvSpPr>
              <a:spLocks noChangeArrowheads="1"/>
            </p:cNvSpPr>
            <p:nvPr/>
          </p:nvSpPr>
          <p:spPr bwMode="auto">
            <a:xfrm>
              <a:off x="539" y="2105"/>
              <a:ext cx="1686" cy="3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u="sng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278" y="2008"/>
              <a:ext cx="223" cy="481"/>
              <a:chOff x="3278" y="1701"/>
              <a:chExt cx="223" cy="481"/>
            </a:xfrm>
          </p:grpSpPr>
          <p:sp>
            <p:nvSpPr>
              <p:cNvPr id="2788369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70" name="Rectangle 18"/>
              <p:cNvSpPr>
                <a:spLocks noChangeArrowheads="1"/>
              </p:cNvSpPr>
              <p:nvPr/>
            </p:nvSpPr>
            <p:spPr bwMode="auto">
              <a:xfrm rot="5400000">
                <a:off x="3191" y="182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62" y="2104"/>
              <a:ext cx="340" cy="289"/>
              <a:chOff x="2362" y="1797"/>
              <a:chExt cx="340" cy="289"/>
            </a:xfrm>
          </p:grpSpPr>
          <p:sp>
            <p:nvSpPr>
              <p:cNvPr id="2788372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</p:grpSpPr>
            <p:sp>
              <p:nvSpPr>
                <p:cNvPr id="2788374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8375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88376" name="Rectangle 24"/>
            <p:cNvSpPr>
              <a:spLocks noChangeArrowheads="1"/>
            </p:cNvSpPr>
            <p:nvPr/>
          </p:nvSpPr>
          <p:spPr bwMode="auto">
            <a:xfrm>
              <a:off x="2803" y="2111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88377" name="Freeform 25"/>
            <p:cNvSpPr>
              <a:spLocks/>
            </p:cNvSpPr>
            <p:nvPr/>
          </p:nvSpPr>
          <p:spPr bwMode="auto">
            <a:xfrm>
              <a:off x="2822" y="2104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8" name="Line 26"/>
            <p:cNvSpPr>
              <a:spLocks noChangeShapeType="1"/>
            </p:cNvSpPr>
            <p:nvPr/>
          </p:nvSpPr>
          <p:spPr bwMode="auto">
            <a:xfrm>
              <a:off x="2707" y="224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79" name="Freeform 27"/>
            <p:cNvSpPr>
              <a:spLocks/>
            </p:cNvSpPr>
            <p:nvPr/>
          </p:nvSpPr>
          <p:spPr bwMode="auto">
            <a:xfrm>
              <a:off x="2769" y="2152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0" name="Line 28"/>
            <p:cNvSpPr>
              <a:spLocks noChangeShapeType="1"/>
            </p:cNvSpPr>
            <p:nvPr/>
          </p:nvSpPr>
          <p:spPr bwMode="auto">
            <a:xfrm>
              <a:off x="3123" y="215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81" name="Rectangle 29"/>
            <p:cNvSpPr>
              <a:spLocks noChangeArrowheads="1"/>
            </p:cNvSpPr>
            <p:nvPr/>
          </p:nvSpPr>
          <p:spPr bwMode="auto">
            <a:xfrm>
              <a:off x="3620" y="2106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671" y="2104"/>
              <a:ext cx="325" cy="289"/>
              <a:chOff x="3671" y="1797"/>
              <a:chExt cx="325" cy="289"/>
            </a:xfrm>
          </p:grpSpPr>
          <p:sp>
            <p:nvSpPr>
              <p:cNvPr id="2788383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4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5" name="Rectangle 33"/>
            <p:cNvSpPr>
              <a:spLocks noChangeArrowheads="1"/>
            </p:cNvSpPr>
            <p:nvPr/>
          </p:nvSpPr>
          <p:spPr bwMode="auto">
            <a:xfrm>
              <a:off x="4112" y="210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139" y="2104"/>
              <a:ext cx="284" cy="289"/>
              <a:chOff x="4139" y="1797"/>
              <a:chExt cx="284" cy="289"/>
            </a:xfrm>
          </p:grpSpPr>
          <p:sp>
            <p:nvSpPr>
              <p:cNvPr id="2788387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8388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88389" name="Line 37"/>
            <p:cNvSpPr>
              <a:spLocks noChangeShapeType="1"/>
            </p:cNvSpPr>
            <p:nvPr/>
          </p:nvSpPr>
          <p:spPr bwMode="auto">
            <a:xfrm>
              <a:off x="3992" y="224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0" name="Line 38"/>
            <p:cNvSpPr>
              <a:spLocks noChangeShapeType="1"/>
            </p:cNvSpPr>
            <p:nvPr/>
          </p:nvSpPr>
          <p:spPr bwMode="auto">
            <a:xfrm>
              <a:off x="3508" y="2248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1" name="Freeform 39"/>
            <p:cNvSpPr>
              <a:spLocks/>
            </p:cNvSpPr>
            <p:nvPr/>
          </p:nvSpPr>
          <p:spPr bwMode="auto">
            <a:xfrm>
              <a:off x="3629" y="2248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2" name="Line 40"/>
            <p:cNvSpPr>
              <a:spLocks noChangeShapeType="1"/>
            </p:cNvSpPr>
            <p:nvPr/>
          </p:nvSpPr>
          <p:spPr bwMode="auto">
            <a:xfrm>
              <a:off x="3123" y="2344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393" name="Freeform 41"/>
            <p:cNvSpPr>
              <a:spLocks/>
            </p:cNvSpPr>
            <p:nvPr/>
          </p:nvSpPr>
          <p:spPr bwMode="auto">
            <a:xfrm>
              <a:off x="3216" y="2243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394" name="Line 42"/>
          <p:cNvSpPr>
            <a:spLocks noChangeShapeType="1"/>
          </p:cNvSpPr>
          <p:nvPr/>
        </p:nvSpPr>
        <p:spPr bwMode="auto">
          <a:xfrm flipH="1">
            <a:off x="5029200" y="2951163"/>
            <a:ext cx="685800" cy="482600"/>
          </a:xfrm>
          <a:prstGeom prst="line">
            <a:avLst/>
          </a:prstGeom>
          <a:noFill/>
          <a:ln w="50800">
            <a:solidFill>
              <a:srgbClr val="EA157A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5" name="Oval 43"/>
          <p:cNvSpPr>
            <a:spLocks noChangeArrowheads="1"/>
          </p:cNvSpPr>
          <p:nvPr/>
        </p:nvSpPr>
        <p:spPr bwMode="auto">
          <a:xfrm>
            <a:off x="5684838" y="2828925"/>
            <a:ext cx="93662" cy="93663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6" name="Freeform 44" descr="25%"/>
          <p:cNvSpPr>
            <a:spLocks/>
          </p:cNvSpPr>
          <p:nvPr/>
        </p:nvSpPr>
        <p:spPr bwMode="auto">
          <a:xfrm>
            <a:off x="5892800" y="2628900"/>
            <a:ext cx="225425" cy="45878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0" y="0"/>
              </a:cxn>
              <a:cxn ang="0">
                <a:pos x="0" y="288"/>
              </a:cxn>
              <a:cxn ang="0">
                <a:pos x="141" y="288"/>
              </a:cxn>
            </a:cxnLst>
            <a:rect l="0" t="0" r="r" b="b"/>
            <a:pathLst>
              <a:path w="142" h="289">
                <a:moveTo>
                  <a:pt x="141" y="0"/>
                </a:moveTo>
                <a:lnTo>
                  <a:pt x="0" y="0"/>
                </a:lnTo>
                <a:lnTo>
                  <a:pt x="0" y="288"/>
                </a:lnTo>
                <a:lnTo>
                  <a:pt x="141" y="288"/>
                </a:lnTo>
              </a:path>
            </a:pathLst>
          </a:custGeom>
          <a:pattFill prst="pct25">
            <a:fgClr>
              <a:schemeClr val="accent1"/>
            </a:fgClr>
            <a:bgClr>
              <a:srgbClr val="FFFFFF"/>
            </a:bgClr>
          </a:patt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397" name="Rectangle 45"/>
          <p:cNvSpPr>
            <a:spLocks noChangeArrowheads="1"/>
          </p:cNvSpPr>
          <p:nvPr/>
        </p:nvSpPr>
        <p:spPr bwMode="auto">
          <a:xfrm>
            <a:off x="881063" y="2617788"/>
            <a:ext cx="223811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u="sng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,0($t1)</a:t>
            </a:r>
          </a:p>
        </p:txBody>
      </p:sp>
      <p:sp>
        <p:nvSpPr>
          <p:cNvPr id="2788398" name="Rectangle 46"/>
          <p:cNvSpPr>
            <a:spLocks noChangeArrowheads="1"/>
          </p:cNvSpPr>
          <p:nvPr/>
        </p:nvSpPr>
        <p:spPr bwMode="auto">
          <a:xfrm>
            <a:off x="3128963" y="2301875"/>
            <a:ext cx="396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IF</a:t>
            </a:r>
          </a:p>
        </p:txBody>
      </p:sp>
      <p:sp>
        <p:nvSpPr>
          <p:cNvPr id="2788399" name="Rectangle 47"/>
          <p:cNvSpPr>
            <a:spLocks noChangeArrowheads="1"/>
          </p:cNvSpPr>
          <p:nvPr/>
        </p:nvSpPr>
        <p:spPr bwMode="auto">
          <a:xfrm>
            <a:off x="3738563" y="2301875"/>
            <a:ext cx="790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ID/RF</a:t>
            </a:r>
          </a:p>
        </p:txBody>
      </p:sp>
      <p:sp>
        <p:nvSpPr>
          <p:cNvPr id="2788400" name="Rectangle 48"/>
          <p:cNvSpPr>
            <a:spLocks noChangeArrowheads="1"/>
          </p:cNvSpPr>
          <p:nvPr/>
        </p:nvSpPr>
        <p:spPr bwMode="auto">
          <a:xfrm>
            <a:off x="4576763" y="2301875"/>
            <a:ext cx="498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EX</a:t>
            </a:r>
          </a:p>
        </p:txBody>
      </p:sp>
      <p:sp>
        <p:nvSpPr>
          <p:cNvPr id="2788401" name="Rectangle 49"/>
          <p:cNvSpPr>
            <a:spLocks noChangeArrowheads="1"/>
          </p:cNvSpPr>
          <p:nvPr/>
        </p:nvSpPr>
        <p:spPr bwMode="auto">
          <a:xfrm>
            <a:off x="5249863" y="2301875"/>
            <a:ext cx="7270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MEM</a:t>
            </a:r>
          </a:p>
        </p:txBody>
      </p:sp>
      <p:sp>
        <p:nvSpPr>
          <p:cNvPr id="2788402" name="Rectangle 50"/>
          <p:cNvSpPr>
            <a:spLocks noChangeArrowheads="1"/>
          </p:cNvSpPr>
          <p:nvPr/>
        </p:nvSpPr>
        <p:spPr bwMode="auto">
          <a:xfrm>
            <a:off x="6024563" y="2301875"/>
            <a:ext cx="574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Arial" pitchFamily="-65" charset="0"/>
              </a:rPr>
              <a:t>WB</a:t>
            </a:r>
          </a:p>
        </p:txBody>
      </p:sp>
      <p:sp>
        <p:nvSpPr>
          <p:cNvPr id="2788403" name="Freeform 51"/>
          <p:cNvSpPr>
            <a:spLocks/>
          </p:cNvSpPr>
          <p:nvPr/>
        </p:nvSpPr>
        <p:spPr bwMode="auto">
          <a:xfrm>
            <a:off x="4541838" y="2476500"/>
            <a:ext cx="338137" cy="763588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71" y="240"/>
              </a:cxn>
              <a:cxn ang="0">
                <a:pos x="0" y="160"/>
              </a:cxn>
              <a:cxn ang="0">
                <a:pos x="0" y="0"/>
              </a:cxn>
              <a:cxn ang="0">
                <a:pos x="212" y="160"/>
              </a:cxn>
              <a:cxn ang="0">
                <a:pos x="212" y="320"/>
              </a:cxn>
              <a:cxn ang="0">
                <a:pos x="0" y="480"/>
              </a:cxn>
              <a:cxn ang="0">
                <a:pos x="0" y="320"/>
              </a:cxn>
            </a:cxnLst>
            <a:rect l="0" t="0" r="r" b="b"/>
            <a:pathLst>
              <a:path w="213" h="481">
                <a:moveTo>
                  <a:pt x="0" y="320"/>
                </a:moveTo>
                <a:lnTo>
                  <a:pt x="71" y="240"/>
                </a:lnTo>
                <a:lnTo>
                  <a:pt x="0" y="160"/>
                </a:lnTo>
                <a:lnTo>
                  <a:pt x="0" y="0"/>
                </a:lnTo>
                <a:lnTo>
                  <a:pt x="212" y="160"/>
                </a:lnTo>
                <a:lnTo>
                  <a:pt x="212" y="320"/>
                </a:lnTo>
                <a:lnTo>
                  <a:pt x="0" y="480"/>
                </a:lnTo>
                <a:lnTo>
                  <a:pt x="0" y="3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04" name="Rectangle 52"/>
          <p:cNvSpPr>
            <a:spLocks noChangeArrowheads="1"/>
          </p:cNvSpPr>
          <p:nvPr/>
        </p:nvSpPr>
        <p:spPr bwMode="auto">
          <a:xfrm rot="5400000">
            <a:off x="4387851" y="2671762"/>
            <a:ext cx="609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ALU</a:t>
            </a:r>
          </a:p>
        </p:txBody>
      </p:sp>
      <p:sp>
        <p:nvSpPr>
          <p:cNvPr id="2788405" name="Rectangle 53"/>
          <p:cNvSpPr>
            <a:spLocks noChangeArrowheads="1"/>
          </p:cNvSpPr>
          <p:nvPr/>
        </p:nvSpPr>
        <p:spPr bwMode="auto">
          <a:xfrm>
            <a:off x="3167063" y="2682875"/>
            <a:ext cx="3619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I$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3071813" y="2628900"/>
            <a:ext cx="539750" cy="458788"/>
            <a:chOff x="1935" y="1349"/>
            <a:chExt cx="340" cy="289"/>
          </a:xfrm>
        </p:grpSpPr>
        <p:sp>
          <p:nvSpPr>
            <p:cNvPr id="2788407" name="Freeform 55"/>
            <p:cNvSpPr>
              <a:spLocks/>
            </p:cNvSpPr>
            <p:nvPr/>
          </p:nvSpPr>
          <p:spPr bwMode="auto">
            <a:xfrm>
              <a:off x="1935" y="1349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08" name="Freeform 56"/>
            <p:cNvSpPr>
              <a:spLocks/>
            </p:cNvSpPr>
            <p:nvPr/>
          </p:nvSpPr>
          <p:spPr bwMode="auto">
            <a:xfrm>
              <a:off x="2104" y="1349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88409" name="Rectangle 57"/>
          <p:cNvSpPr>
            <a:spLocks noChangeArrowheads="1"/>
          </p:cNvSpPr>
          <p:nvPr/>
        </p:nvSpPr>
        <p:spPr bwMode="auto">
          <a:xfrm>
            <a:off x="3771900" y="2640013"/>
            <a:ext cx="51911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0" name="Freeform 58"/>
          <p:cNvSpPr>
            <a:spLocks/>
          </p:cNvSpPr>
          <p:nvPr/>
        </p:nvSpPr>
        <p:spPr bwMode="auto">
          <a:xfrm>
            <a:off x="3802063" y="2628900"/>
            <a:ext cx="236537" cy="458788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0" y="0"/>
              </a:cxn>
              <a:cxn ang="0">
                <a:pos x="0" y="288"/>
              </a:cxn>
              <a:cxn ang="0">
                <a:pos x="148" y="288"/>
              </a:cxn>
            </a:cxnLst>
            <a:rect l="0" t="0" r="r" b="b"/>
            <a:pathLst>
              <a:path w="149" h="289">
                <a:moveTo>
                  <a:pt x="148" y="0"/>
                </a:moveTo>
                <a:lnTo>
                  <a:pt x="0" y="0"/>
                </a:lnTo>
                <a:lnTo>
                  <a:pt x="0" y="288"/>
                </a:lnTo>
                <a:lnTo>
                  <a:pt x="148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1" name="Freeform 59"/>
          <p:cNvSpPr>
            <a:spLocks/>
          </p:cNvSpPr>
          <p:nvPr/>
        </p:nvSpPr>
        <p:spPr bwMode="auto">
          <a:xfrm>
            <a:off x="4037013" y="2628900"/>
            <a:ext cx="234950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7" y="0"/>
              </a:cxn>
              <a:cxn ang="0">
                <a:pos x="147" y="288"/>
              </a:cxn>
              <a:cxn ang="0">
                <a:pos x="0" y="288"/>
              </a:cxn>
            </a:cxnLst>
            <a:rect l="0" t="0" r="r" b="b"/>
            <a:pathLst>
              <a:path w="148" h="289">
                <a:moveTo>
                  <a:pt x="0" y="0"/>
                </a:moveTo>
                <a:lnTo>
                  <a:pt x="147" y="0"/>
                </a:lnTo>
                <a:lnTo>
                  <a:pt x="147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2" name="Line 60"/>
          <p:cNvSpPr>
            <a:spLocks noChangeShapeType="1"/>
          </p:cNvSpPr>
          <p:nvPr/>
        </p:nvSpPr>
        <p:spPr bwMode="auto">
          <a:xfrm>
            <a:off x="3619500" y="28575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3" name="Freeform 61"/>
          <p:cNvSpPr>
            <a:spLocks/>
          </p:cNvSpPr>
          <p:nvPr/>
        </p:nvSpPr>
        <p:spPr bwMode="auto">
          <a:xfrm>
            <a:off x="3717925" y="2705100"/>
            <a:ext cx="76200" cy="153988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0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8" h="97">
                <a:moveTo>
                  <a:pt x="0" y="96"/>
                </a:moveTo>
                <a:lnTo>
                  <a:pt x="0" y="0"/>
                </a:lnTo>
                <a:lnTo>
                  <a:pt x="47" y="0"/>
                </a:lnTo>
                <a:lnTo>
                  <a:pt x="4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4" name="Line 62"/>
          <p:cNvSpPr>
            <a:spLocks noChangeShapeType="1"/>
          </p:cNvSpPr>
          <p:nvPr/>
        </p:nvSpPr>
        <p:spPr bwMode="auto">
          <a:xfrm>
            <a:off x="4279900" y="27051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5" name="Rectangle 63"/>
          <p:cNvSpPr>
            <a:spLocks noChangeArrowheads="1"/>
          </p:cNvSpPr>
          <p:nvPr/>
        </p:nvSpPr>
        <p:spPr bwMode="auto">
          <a:xfrm>
            <a:off x="5119688" y="2698750"/>
            <a:ext cx="4794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 D$</a:t>
            </a:r>
          </a:p>
        </p:txBody>
      </p:sp>
      <p:sp>
        <p:nvSpPr>
          <p:cNvPr id="2788416" name="Rectangle 64"/>
          <p:cNvSpPr>
            <a:spLocks noChangeArrowheads="1"/>
          </p:cNvSpPr>
          <p:nvPr/>
        </p:nvSpPr>
        <p:spPr bwMode="auto">
          <a:xfrm>
            <a:off x="5849938" y="2632075"/>
            <a:ext cx="5191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tx1"/>
                </a:solidFill>
                <a:latin typeface="Times" pitchFamily="-65" charset="0"/>
              </a:rPr>
              <a:t>Reg</a:t>
            </a:r>
          </a:p>
        </p:txBody>
      </p:sp>
      <p:sp>
        <p:nvSpPr>
          <p:cNvPr id="2788417" name="Freeform 65"/>
          <p:cNvSpPr>
            <a:spLocks/>
          </p:cNvSpPr>
          <p:nvPr/>
        </p:nvSpPr>
        <p:spPr bwMode="auto">
          <a:xfrm>
            <a:off x="6116638" y="2628900"/>
            <a:ext cx="227012" cy="45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2" y="0"/>
              </a:cxn>
              <a:cxn ang="0">
                <a:pos x="142" y="288"/>
              </a:cxn>
              <a:cxn ang="0">
                <a:pos x="0" y="288"/>
              </a:cxn>
            </a:cxnLst>
            <a:rect l="0" t="0" r="r" b="b"/>
            <a:pathLst>
              <a:path w="143" h="289">
                <a:moveTo>
                  <a:pt x="0" y="0"/>
                </a:moveTo>
                <a:lnTo>
                  <a:pt x="142" y="0"/>
                </a:lnTo>
                <a:lnTo>
                  <a:pt x="142" y="288"/>
                </a:lnTo>
                <a:lnTo>
                  <a:pt x="0" y="28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8" name="Line 66"/>
          <p:cNvSpPr>
            <a:spLocks noChangeShapeType="1"/>
          </p:cNvSpPr>
          <p:nvPr/>
        </p:nvSpPr>
        <p:spPr bwMode="auto">
          <a:xfrm>
            <a:off x="5659438" y="2857500"/>
            <a:ext cx="2206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19" name="Line 67"/>
          <p:cNvSpPr>
            <a:spLocks noChangeShapeType="1"/>
          </p:cNvSpPr>
          <p:nvPr/>
        </p:nvSpPr>
        <p:spPr bwMode="auto">
          <a:xfrm>
            <a:off x="4891088" y="2857500"/>
            <a:ext cx="246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0" name="Freeform 68"/>
          <p:cNvSpPr>
            <a:spLocks/>
          </p:cNvSpPr>
          <p:nvPr/>
        </p:nvSpPr>
        <p:spPr bwMode="auto">
          <a:xfrm>
            <a:off x="5083175" y="2857500"/>
            <a:ext cx="684213" cy="306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391" y="192"/>
              </a:cxn>
              <a:cxn ang="0">
                <a:pos x="391" y="64"/>
              </a:cxn>
              <a:cxn ang="0">
                <a:pos x="430" y="0"/>
              </a:cxn>
            </a:cxnLst>
            <a:rect l="0" t="0" r="r" b="b"/>
            <a:pathLst>
              <a:path w="431" h="193">
                <a:moveTo>
                  <a:pt x="0" y="0"/>
                </a:moveTo>
                <a:lnTo>
                  <a:pt x="0" y="192"/>
                </a:lnTo>
                <a:lnTo>
                  <a:pt x="391" y="192"/>
                </a:lnTo>
                <a:lnTo>
                  <a:pt x="391" y="64"/>
                </a:lnTo>
                <a:lnTo>
                  <a:pt x="43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1" name="Line 69"/>
          <p:cNvSpPr>
            <a:spLocks noChangeShapeType="1"/>
          </p:cNvSpPr>
          <p:nvPr/>
        </p:nvSpPr>
        <p:spPr bwMode="auto">
          <a:xfrm>
            <a:off x="4279900" y="3009900"/>
            <a:ext cx="249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88422" name="Freeform 70"/>
          <p:cNvSpPr>
            <a:spLocks/>
          </p:cNvSpPr>
          <p:nvPr/>
        </p:nvSpPr>
        <p:spPr bwMode="auto">
          <a:xfrm>
            <a:off x="4427538" y="2849563"/>
            <a:ext cx="534987" cy="441325"/>
          </a:xfrm>
          <a:custGeom>
            <a:avLst/>
            <a:gdLst/>
            <a:ahLst/>
            <a:cxnLst>
              <a:cxn ang="0">
                <a:pos x="0" y="101"/>
              </a:cxn>
              <a:cxn ang="0">
                <a:pos x="0" y="277"/>
              </a:cxn>
              <a:cxn ang="0">
                <a:pos x="294" y="277"/>
              </a:cxn>
              <a:cxn ang="0">
                <a:pos x="294" y="90"/>
              </a:cxn>
              <a:cxn ang="0">
                <a:pos x="336" y="0"/>
              </a:cxn>
            </a:cxnLst>
            <a:rect l="0" t="0" r="r" b="b"/>
            <a:pathLst>
              <a:path w="337" h="278">
                <a:moveTo>
                  <a:pt x="0" y="101"/>
                </a:moveTo>
                <a:lnTo>
                  <a:pt x="0" y="277"/>
                </a:lnTo>
                <a:lnTo>
                  <a:pt x="294" y="277"/>
                </a:lnTo>
                <a:lnTo>
                  <a:pt x="294" y="90"/>
                </a:ln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5122863" y="2665413"/>
            <a:ext cx="515937" cy="458787"/>
            <a:chOff x="3671" y="1797"/>
            <a:chExt cx="325" cy="289"/>
          </a:xfrm>
        </p:grpSpPr>
        <p:sp>
          <p:nvSpPr>
            <p:cNvPr id="2788424" name="Freeform 72"/>
            <p:cNvSpPr>
              <a:spLocks/>
            </p:cNvSpPr>
            <p:nvPr/>
          </p:nvSpPr>
          <p:spPr bwMode="auto">
            <a:xfrm>
              <a:off x="3671" y="179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8425" name="Freeform 73"/>
            <p:cNvSpPr>
              <a:spLocks/>
            </p:cNvSpPr>
            <p:nvPr/>
          </p:nvSpPr>
          <p:spPr bwMode="auto">
            <a:xfrm>
              <a:off x="3832" y="179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4476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Lecture 31:  Pipeline Parallelism 2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Instructors: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Mike Franklin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Dan Garcia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/~cs61c/fa11</a:t>
            </a:r>
          </a:p>
        </p:txBody>
      </p:sp>
      <p:sp>
        <p:nvSpPr>
          <p:cNvPr id="15363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BF4BCB1-5457-2943-9AA9-646E182A7FA1}" type="datetime1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11/7/11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536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910112-7CDE-E74A-BC1F-9F36D02B3F5D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Fall 2011</a:t>
            </a:r>
            <a:r>
              <a:rPr lang="en-US" dirty="0" smtClean="0"/>
              <a:t> </a:t>
            </a:r>
            <a:r>
              <a:rPr lang="en-US" dirty="0"/>
              <a:t>-- Lecture </a:t>
            </a:r>
            <a:r>
              <a:rPr lang="en-US" dirty="0" smtClean="0"/>
              <a:t>#31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4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Load/Use (2/4)</a:t>
            </a:r>
            <a:endParaRPr lang="en-US" dirty="0"/>
          </a:p>
        </p:txBody>
      </p:sp>
      <p:sp>
        <p:nvSpPr>
          <p:cNvPr id="135" name="Content Placeholder 134"/>
          <p:cNvSpPr>
            <a:spLocks noGrp="1"/>
          </p:cNvSpPr>
          <p:nvPr>
            <p:ph idx="1"/>
          </p:nvPr>
        </p:nvSpPr>
        <p:spPr>
          <a:xfrm>
            <a:off x="355600" y="11049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Hardware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stalls pipeline  (</a:t>
            </a:r>
            <a:r>
              <a:rPr lang="en-US" sz="2400" dirty="0" smtClean="0"/>
              <a:t>Called “</a:t>
            </a:r>
            <a:r>
              <a:rPr lang="en-US" sz="2400" u="sng" dirty="0" smtClean="0"/>
              <a:t>interlock</a:t>
            </a:r>
            <a:r>
              <a:rPr lang="en-US" sz="2400" dirty="0" smtClean="0"/>
              <a:t>”)</a:t>
            </a:r>
            <a:endParaRPr lang="en-US" sz="1600" dirty="0" smtClean="0">
              <a:latin typeface="Times" pitchFamily="-65" charset="0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0412" y="1684337"/>
            <a:ext cx="4800600" cy="4310063"/>
            <a:chOff x="1934" y="1056"/>
            <a:chExt cx="3024" cy="2715"/>
          </a:xfrm>
        </p:grpSpPr>
        <p:sp>
          <p:nvSpPr>
            <p:cNvPr id="2790405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6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7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8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09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0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1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12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20712" y="3019427"/>
            <a:ext cx="7458075" cy="823913"/>
            <a:chOff x="246" y="1897"/>
            <a:chExt cx="4698" cy="519"/>
          </a:xfrm>
          <a:noFill/>
        </p:grpSpPr>
        <p:sp>
          <p:nvSpPr>
            <p:cNvPr id="2790414" name="Rectangle 14"/>
            <p:cNvSpPr>
              <a:spLocks noChangeArrowheads="1"/>
            </p:cNvSpPr>
            <p:nvPr/>
          </p:nvSpPr>
          <p:spPr bwMode="auto">
            <a:xfrm>
              <a:off x="246" y="1961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sub $t3,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,$t2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415" name="Freeform 15" descr="25%"/>
            <p:cNvSpPr>
              <a:spLocks/>
            </p:cNvSpPr>
            <p:nvPr/>
          </p:nvSpPr>
          <p:spPr bwMode="auto">
            <a:xfrm>
              <a:off x="2995" y="1999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3782" y="1897"/>
              <a:ext cx="225" cy="481"/>
              <a:chOff x="3276" y="1701"/>
              <a:chExt cx="225" cy="481"/>
            </a:xfrm>
            <a:grpFill/>
          </p:grpSpPr>
          <p:sp>
            <p:nvSpPr>
              <p:cNvPr id="2790417" name="Freeform 17"/>
              <p:cNvSpPr>
                <a:spLocks/>
              </p:cNvSpPr>
              <p:nvPr/>
            </p:nvSpPr>
            <p:spPr bwMode="auto">
              <a:xfrm>
                <a:off x="3288" y="1701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18" name="Rectangle 18"/>
              <p:cNvSpPr>
                <a:spLocks noChangeArrowheads="1"/>
              </p:cNvSpPr>
              <p:nvPr/>
            </p:nvSpPr>
            <p:spPr bwMode="auto">
              <a:xfrm rot="5400000">
                <a:off x="3189" y="1823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387" y="1999"/>
              <a:ext cx="340" cy="289"/>
              <a:chOff x="2362" y="1797"/>
              <a:chExt cx="340" cy="289"/>
            </a:xfrm>
            <a:grpFill/>
          </p:grpSpPr>
          <p:sp>
            <p:nvSpPr>
              <p:cNvPr id="2790420" name="Rectangle 20"/>
              <p:cNvSpPr>
                <a:spLocks noChangeArrowheads="1"/>
              </p:cNvSpPr>
              <p:nvPr/>
            </p:nvSpPr>
            <p:spPr bwMode="auto">
              <a:xfrm>
                <a:off x="2368" y="1799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62" y="1797"/>
                <a:ext cx="340" cy="289"/>
                <a:chOff x="2362" y="1797"/>
                <a:chExt cx="340" cy="289"/>
              </a:xfrm>
              <a:grpFill/>
            </p:grpSpPr>
            <p:sp>
              <p:nvSpPr>
                <p:cNvPr id="2790422" name="Freeform 22"/>
                <p:cNvSpPr>
                  <a:spLocks/>
                </p:cNvSpPr>
                <p:nvPr/>
              </p:nvSpPr>
              <p:spPr bwMode="auto">
                <a:xfrm>
                  <a:off x="2362" y="1797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23" name="Freeform 23"/>
                <p:cNvSpPr>
                  <a:spLocks/>
                </p:cNvSpPr>
                <p:nvPr/>
              </p:nvSpPr>
              <p:spPr bwMode="auto">
                <a:xfrm>
                  <a:off x="2531" y="1797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24" name="Rectangle 24"/>
            <p:cNvSpPr>
              <a:spLocks noChangeArrowheads="1"/>
            </p:cNvSpPr>
            <p:nvPr/>
          </p:nvSpPr>
          <p:spPr bwMode="auto">
            <a:xfrm>
              <a:off x="2828" y="2006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25" name="Freeform 25"/>
            <p:cNvSpPr>
              <a:spLocks/>
            </p:cNvSpPr>
            <p:nvPr/>
          </p:nvSpPr>
          <p:spPr bwMode="auto">
            <a:xfrm>
              <a:off x="2847" y="1999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6" name="Line 26"/>
            <p:cNvSpPr>
              <a:spLocks noChangeShapeType="1"/>
            </p:cNvSpPr>
            <p:nvPr/>
          </p:nvSpPr>
          <p:spPr bwMode="auto">
            <a:xfrm>
              <a:off x="2732" y="2143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7" name="Freeform 27"/>
            <p:cNvSpPr>
              <a:spLocks/>
            </p:cNvSpPr>
            <p:nvPr/>
          </p:nvSpPr>
          <p:spPr bwMode="auto">
            <a:xfrm>
              <a:off x="2794" y="204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8" name="Line 28"/>
            <p:cNvSpPr>
              <a:spLocks noChangeShapeType="1"/>
            </p:cNvSpPr>
            <p:nvPr/>
          </p:nvSpPr>
          <p:spPr bwMode="auto">
            <a:xfrm>
              <a:off x="3628" y="204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29" name="Rectangle 29"/>
            <p:cNvSpPr>
              <a:spLocks noChangeArrowheads="1"/>
            </p:cNvSpPr>
            <p:nvPr/>
          </p:nvSpPr>
          <p:spPr bwMode="auto">
            <a:xfrm>
              <a:off x="4125" y="20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176" y="1999"/>
              <a:ext cx="325" cy="289"/>
              <a:chOff x="3671" y="1797"/>
              <a:chExt cx="325" cy="289"/>
            </a:xfrm>
            <a:grpFill/>
          </p:grpSpPr>
          <p:sp>
            <p:nvSpPr>
              <p:cNvPr id="2790431" name="Freeform 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2" name="Freeform 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3" name="Rectangle 33"/>
            <p:cNvSpPr>
              <a:spLocks noChangeArrowheads="1"/>
            </p:cNvSpPr>
            <p:nvPr/>
          </p:nvSpPr>
          <p:spPr bwMode="auto">
            <a:xfrm>
              <a:off x="4617" y="2001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4644" y="1999"/>
              <a:ext cx="284" cy="289"/>
              <a:chOff x="4139" y="1797"/>
              <a:chExt cx="284" cy="289"/>
            </a:xfrm>
            <a:grpFill/>
          </p:grpSpPr>
          <p:sp>
            <p:nvSpPr>
              <p:cNvPr id="2790435" name="Freeform 35"/>
              <p:cNvSpPr>
                <a:spLocks/>
              </p:cNvSpPr>
              <p:nvPr/>
            </p:nvSpPr>
            <p:spPr bwMode="auto">
              <a:xfrm>
                <a:off x="4139" y="1797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36" name="Freeform 36"/>
              <p:cNvSpPr>
                <a:spLocks/>
              </p:cNvSpPr>
              <p:nvPr/>
            </p:nvSpPr>
            <p:spPr bwMode="auto">
              <a:xfrm>
                <a:off x="4280" y="1797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37" name="Line 37"/>
            <p:cNvSpPr>
              <a:spLocks noChangeShapeType="1"/>
            </p:cNvSpPr>
            <p:nvPr/>
          </p:nvSpPr>
          <p:spPr bwMode="auto">
            <a:xfrm>
              <a:off x="4497" y="2143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8" name="Line 38"/>
            <p:cNvSpPr>
              <a:spLocks noChangeShapeType="1"/>
            </p:cNvSpPr>
            <p:nvPr/>
          </p:nvSpPr>
          <p:spPr bwMode="auto">
            <a:xfrm>
              <a:off x="4013" y="2143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39" name="Freeform 39"/>
            <p:cNvSpPr>
              <a:spLocks/>
            </p:cNvSpPr>
            <p:nvPr/>
          </p:nvSpPr>
          <p:spPr bwMode="auto">
            <a:xfrm>
              <a:off x="4134" y="214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0" name="Line 40"/>
            <p:cNvSpPr>
              <a:spLocks noChangeShapeType="1"/>
            </p:cNvSpPr>
            <p:nvPr/>
          </p:nvSpPr>
          <p:spPr bwMode="auto">
            <a:xfrm>
              <a:off x="3628" y="223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1" name="Freeform 41"/>
            <p:cNvSpPr>
              <a:spLocks/>
            </p:cNvSpPr>
            <p:nvPr/>
          </p:nvSpPr>
          <p:spPr bwMode="auto">
            <a:xfrm>
              <a:off x="3721" y="213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42"/>
            <p:cNvGrpSpPr>
              <a:grpSpLocks/>
            </p:cNvGrpSpPr>
            <p:nvPr/>
          </p:nvGrpSpPr>
          <p:grpSpPr bwMode="auto">
            <a:xfrm>
              <a:off x="3155" y="1899"/>
              <a:ext cx="497" cy="417"/>
              <a:chOff x="2115" y="2560"/>
              <a:chExt cx="497" cy="417"/>
            </a:xfrm>
            <a:grpFill/>
          </p:grpSpPr>
          <p:sp>
            <p:nvSpPr>
              <p:cNvPr id="2790443" name="AutoShape 4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44" name="Text Box 4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611187" y="3881437"/>
            <a:ext cx="8104188" cy="814388"/>
            <a:chOff x="240" y="2440"/>
            <a:chExt cx="5105" cy="513"/>
          </a:xfrm>
          <a:noFill/>
        </p:grpSpPr>
        <p:sp>
          <p:nvSpPr>
            <p:cNvPr id="2790446" name="Rectangle 46"/>
            <p:cNvSpPr>
              <a:spLocks noChangeArrowheads="1"/>
            </p:cNvSpPr>
            <p:nvPr/>
          </p:nvSpPr>
          <p:spPr bwMode="auto">
            <a:xfrm>
              <a:off x="240" y="2549"/>
              <a:ext cx="168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and $t5,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,$t4</a:t>
              </a:r>
            </a:p>
          </p:txBody>
        </p:sp>
        <p:sp>
          <p:nvSpPr>
            <p:cNvPr id="2790447" name="Freeform 47" descr="25%"/>
            <p:cNvSpPr>
              <a:spLocks/>
            </p:cNvSpPr>
            <p:nvPr/>
          </p:nvSpPr>
          <p:spPr bwMode="auto">
            <a:xfrm>
              <a:off x="3876" y="25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48" name="Freeform 48"/>
            <p:cNvSpPr>
              <a:spLocks/>
            </p:cNvSpPr>
            <p:nvPr/>
          </p:nvSpPr>
          <p:spPr bwMode="auto">
            <a:xfrm>
              <a:off x="4535" y="2680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9"/>
            <p:cNvGrpSpPr>
              <a:grpSpLocks/>
            </p:cNvGrpSpPr>
            <p:nvPr/>
          </p:nvGrpSpPr>
          <p:grpSpPr bwMode="auto">
            <a:xfrm>
              <a:off x="4182" y="2440"/>
              <a:ext cx="225" cy="481"/>
              <a:chOff x="3703" y="2149"/>
              <a:chExt cx="225" cy="481"/>
            </a:xfrm>
            <a:grpFill/>
          </p:grpSpPr>
          <p:sp>
            <p:nvSpPr>
              <p:cNvPr id="2790450" name="Freeform 50"/>
              <p:cNvSpPr>
                <a:spLocks/>
              </p:cNvSpPr>
              <p:nvPr/>
            </p:nvSpPr>
            <p:spPr bwMode="auto">
              <a:xfrm>
                <a:off x="3715" y="2149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51" name="Rectangle 51"/>
              <p:cNvSpPr>
                <a:spLocks noChangeArrowheads="1"/>
              </p:cNvSpPr>
              <p:nvPr/>
            </p:nvSpPr>
            <p:spPr bwMode="auto">
              <a:xfrm rot="5400000">
                <a:off x="3616" y="2271"/>
                <a:ext cx="384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2863" y="2536"/>
              <a:ext cx="340" cy="289"/>
              <a:chOff x="2789" y="2245"/>
              <a:chExt cx="340" cy="289"/>
            </a:xfrm>
            <a:grpFill/>
          </p:grpSpPr>
          <p:sp>
            <p:nvSpPr>
              <p:cNvPr id="2790453" name="Rectangle 53"/>
              <p:cNvSpPr>
                <a:spLocks noChangeArrowheads="1"/>
              </p:cNvSpPr>
              <p:nvPr/>
            </p:nvSpPr>
            <p:spPr bwMode="auto">
              <a:xfrm>
                <a:off x="2795" y="2247"/>
                <a:ext cx="228" cy="210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I$</a:t>
                </a:r>
              </a:p>
            </p:txBody>
          </p: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>
                <a:off x="2789" y="2245"/>
                <a:ext cx="340" cy="289"/>
                <a:chOff x="2789" y="2245"/>
                <a:chExt cx="340" cy="289"/>
              </a:xfrm>
              <a:grpFill/>
            </p:grpSpPr>
            <p:sp>
              <p:nvSpPr>
                <p:cNvPr id="2790455" name="Freeform 55"/>
                <p:cNvSpPr>
                  <a:spLocks/>
                </p:cNvSpPr>
                <p:nvPr/>
              </p:nvSpPr>
              <p:spPr bwMode="auto">
                <a:xfrm>
                  <a:off x="2789" y="2245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0456" name="Freeform 56"/>
                <p:cNvSpPr>
                  <a:spLocks/>
                </p:cNvSpPr>
                <p:nvPr/>
              </p:nvSpPr>
              <p:spPr bwMode="auto">
                <a:xfrm>
                  <a:off x="2958" y="2245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grp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90457" name="Rectangle 57"/>
            <p:cNvSpPr>
              <a:spLocks noChangeArrowheads="1"/>
            </p:cNvSpPr>
            <p:nvPr/>
          </p:nvSpPr>
          <p:spPr bwMode="auto">
            <a:xfrm>
              <a:off x="3709" y="2543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58" name="Freeform 58"/>
            <p:cNvSpPr>
              <a:spLocks/>
            </p:cNvSpPr>
            <p:nvPr/>
          </p:nvSpPr>
          <p:spPr bwMode="auto">
            <a:xfrm>
              <a:off x="3728" y="2536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59" name="Line 59"/>
            <p:cNvSpPr>
              <a:spLocks noChangeShapeType="1"/>
            </p:cNvSpPr>
            <p:nvPr/>
          </p:nvSpPr>
          <p:spPr bwMode="auto">
            <a:xfrm>
              <a:off x="3613" y="2680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0" name="Freeform 60"/>
            <p:cNvSpPr>
              <a:spLocks/>
            </p:cNvSpPr>
            <p:nvPr/>
          </p:nvSpPr>
          <p:spPr bwMode="auto">
            <a:xfrm>
              <a:off x="3675" y="2584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1" name="Line 61"/>
            <p:cNvSpPr>
              <a:spLocks noChangeShapeType="1"/>
            </p:cNvSpPr>
            <p:nvPr/>
          </p:nvSpPr>
          <p:spPr bwMode="auto">
            <a:xfrm>
              <a:off x="4029" y="2584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62" name="Rectangle 62"/>
            <p:cNvSpPr>
              <a:spLocks noChangeArrowheads="1"/>
            </p:cNvSpPr>
            <p:nvPr/>
          </p:nvSpPr>
          <p:spPr bwMode="auto">
            <a:xfrm>
              <a:off x="4526" y="2538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grpSp>
          <p:nvGrpSpPr>
            <p:cNvPr id="14" name="Group 63"/>
            <p:cNvGrpSpPr>
              <a:grpSpLocks/>
            </p:cNvGrpSpPr>
            <p:nvPr/>
          </p:nvGrpSpPr>
          <p:grpSpPr bwMode="auto">
            <a:xfrm>
              <a:off x="4577" y="2536"/>
              <a:ext cx="325" cy="289"/>
              <a:chOff x="4098" y="2245"/>
              <a:chExt cx="325" cy="289"/>
            </a:xfrm>
            <a:grpFill/>
          </p:grpSpPr>
          <p:sp>
            <p:nvSpPr>
              <p:cNvPr id="2790464" name="Freeform 64"/>
              <p:cNvSpPr>
                <a:spLocks/>
              </p:cNvSpPr>
              <p:nvPr/>
            </p:nvSpPr>
            <p:spPr bwMode="auto">
              <a:xfrm>
                <a:off x="4098" y="2245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5" name="Freeform 65"/>
              <p:cNvSpPr>
                <a:spLocks/>
              </p:cNvSpPr>
              <p:nvPr/>
            </p:nvSpPr>
            <p:spPr bwMode="auto">
              <a:xfrm>
                <a:off x="4259" y="2245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66" name="Rectangle 66"/>
            <p:cNvSpPr>
              <a:spLocks noChangeArrowheads="1"/>
            </p:cNvSpPr>
            <p:nvPr/>
          </p:nvSpPr>
          <p:spPr bwMode="auto">
            <a:xfrm>
              <a:off x="5018" y="253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5045" y="2536"/>
              <a:ext cx="284" cy="289"/>
              <a:chOff x="4566" y="2245"/>
              <a:chExt cx="284" cy="289"/>
            </a:xfrm>
            <a:grpFill/>
          </p:grpSpPr>
          <p:sp>
            <p:nvSpPr>
              <p:cNvPr id="2790468" name="Freeform 68"/>
              <p:cNvSpPr>
                <a:spLocks/>
              </p:cNvSpPr>
              <p:nvPr/>
            </p:nvSpPr>
            <p:spPr bwMode="auto">
              <a:xfrm>
                <a:off x="4566" y="2245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469" name="Freeform 69"/>
              <p:cNvSpPr>
                <a:spLocks/>
              </p:cNvSpPr>
              <p:nvPr/>
            </p:nvSpPr>
            <p:spPr bwMode="auto">
              <a:xfrm>
                <a:off x="4707" y="2245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470" name="Line 70"/>
            <p:cNvSpPr>
              <a:spLocks noChangeShapeType="1"/>
            </p:cNvSpPr>
            <p:nvPr/>
          </p:nvSpPr>
          <p:spPr bwMode="auto">
            <a:xfrm>
              <a:off x="4898" y="2680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1" name="Line 71"/>
            <p:cNvSpPr>
              <a:spLocks noChangeShapeType="1"/>
            </p:cNvSpPr>
            <p:nvPr/>
          </p:nvSpPr>
          <p:spPr bwMode="auto">
            <a:xfrm>
              <a:off x="4414" y="2680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2" name="Line 72"/>
            <p:cNvSpPr>
              <a:spLocks noChangeShapeType="1"/>
            </p:cNvSpPr>
            <p:nvPr/>
          </p:nvSpPr>
          <p:spPr bwMode="auto">
            <a:xfrm>
              <a:off x="4029" y="2776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73" name="Freeform 73"/>
            <p:cNvSpPr>
              <a:spLocks/>
            </p:cNvSpPr>
            <p:nvPr/>
          </p:nvSpPr>
          <p:spPr bwMode="auto">
            <a:xfrm>
              <a:off x="4122" y="2675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74"/>
            <p:cNvGrpSpPr>
              <a:grpSpLocks/>
            </p:cNvGrpSpPr>
            <p:nvPr/>
          </p:nvGrpSpPr>
          <p:grpSpPr bwMode="auto">
            <a:xfrm>
              <a:off x="3202" y="2476"/>
              <a:ext cx="497" cy="417"/>
              <a:chOff x="2115" y="2560"/>
              <a:chExt cx="497" cy="417"/>
            </a:xfrm>
            <a:grpFill/>
          </p:grpSpPr>
          <p:sp>
            <p:nvSpPr>
              <p:cNvPr id="2790475" name="AutoShape 75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476" name="Text Box 76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611187" y="4873625"/>
            <a:ext cx="8316913" cy="814387"/>
            <a:chOff x="240" y="3065"/>
            <a:chExt cx="5239" cy="513"/>
          </a:xfrm>
          <a:noFill/>
        </p:grpSpPr>
        <p:sp>
          <p:nvSpPr>
            <p:cNvPr id="2790478" name="Rectangle 78"/>
            <p:cNvSpPr>
              <a:spLocks noChangeArrowheads="1"/>
            </p:cNvSpPr>
            <p:nvPr/>
          </p:nvSpPr>
          <p:spPr bwMode="auto">
            <a:xfrm>
              <a:off x="240" y="3125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0479" name="Freeform 79" descr="25%"/>
            <p:cNvSpPr>
              <a:spLocks/>
            </p:cNvSpPr>
            <p:nvPr/>
          </p:nvSpPr>
          <p:spPr bwMode="auto">
            <a:xfrm>
              <a:off x="4318" y="316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0" name="Freeform 80"/>
            <p:cNvSpPr>
              <a:spLocks/>
            </p:cNvSpPr>
            <p:nvPr/>
          </p:nvSpPr>
          <p:spPr bwMode="auto">
            <a:xfrm>
              <a:off x="4636" y="3065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1" name="Freeform 81"/>
            <p:cNvSpPr>
              <a:spLocks/>
            </p:cNvSpPr>
            <p:nvPr/>
          </p:nvSpPr>
          <p:spPr bwMode="auto">
            <a:xfrm>
              <a:off x="4977" y="330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2" name="Freeform 82"/>
            <p:cNvSpPr>
              <a:spLocks/>
            </p:cNvSpPr>
            <p:nvPr/>
          </p:nvSpPr>
          <p:spPr bwMode="auto">
            <a:xfrm>
              <a:off x="3710" y="3161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3" name="Freeform 83"/>
            <p:cNvSpPr>
              <a:spLocks/>
            </p:cNvSpPr>
            <p:nvPr/>
          </p:nvSpPr>
          <p:spPr bwMode="auto">
            <a:xfrm>
              <a:off x="3868" y="3155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4" name="Rectangle 84"/>
            <p:cNvSpPr>
              <a:spLocks noChangeArrowheads="1"/>
            </p:cNvSpPr>
            <p:nvPr/>
          </p:nvSpPr>
          <p:spPr bwMode="auto">
            <a:xfrm>
              <a:off x="3691" y="3163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0485" name="Rectangle 85"/>
            <p:cNvSpPr>
              <a:spLocks noChangeArrowheads="1"/>
            </p:cNvSpPr>
            <p:nvPr/>
          </p:nvSpPr>
          <p:spPr bwMode="auto">
            <a:xfrm rot="5400000">
              <a:off x="4537" y="3187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486" name="Rectangle 86"/>
            <p:cNvSpPr>
              <a:spLocks noChangeArrowheads="1"/>
            </p:cNvSpPr>
            <p:nvPr/>
          </p:nvSpPr>
          <p:spPr bwMode="auto">
            <a:xfrm>
              <a:off x="4151" y="3168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487" name="Freeform 87"/>
            <p:cNvSpPr>
              <a:spLocks/>
            </p:cNvSpPr>
            <p:nvPr/>
          </p:nvSpPr>
          <p:spPr bwMode="auto">
            <a:xfrm>
              <a:off x="4170" y="3161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8" name="Line 88"/>
            <p:cNvSpPr>
              <a:spLocks noChangeShapeType="1"/>
            </p:cNvSpPr>
            <p:nvPr/>
          </p:nvSpPr>
          <p:spPr bwMode="auto">
            <a:xfrm>
              <a:off x="4055" y="3305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89" name="Freeform 89"/>
            <p:cNvSpPr>
              <a:spLocks/>
            </p:cNvSpPr>
            <p:nvPr/>
          </p:nvSpPr>
          <p:spPr bwMode="auto">
            <a:xfrm>
              <a:off x="4117" y="320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0" name="Line 90"/>
            <p:cNvSpPr>
              <a:spLocks noChangeShapeType="1"/>
            </p:cNvSpPr>
            <p:nvPr/>
          </p:nvSpPr>
          <p:spPr bwMode="auto">
            <a:xfrm>
              <a:off x="4471" y="3209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1" name="Rectangle 91"/>
            <p:cNvSpPr>
              <a:spLocks noChangeArrowheads="1"/>
            </p:cNvSpPr>
            <p:nvPr/>
          </p:nvSpPr>
          <p:spPr bwMode="auto">
            <a:xfrm>
              <a:off x="4968" y="3163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492" name="Freeform 92"/>
            <p:cNvSpPr>
              <a:spLocks/>
            </p:cNvSpPr>
            <p:nvPr/>
          </p:nvSpPr>
          <p:spPr bwMode="auto">
            <a:xfrm>
              <a:off x="5019" y="3161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3" name="Freeform 93"/>
            <p:cNvSpPr>
              <a:spLocks/>
            </p:cNvSpPr>
            <p:nvPr/>
          </p:nvSpPr>
          <p:spPr bwMode="auto">
            <a:xfrm>
              <a:off x="5180" y="3161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4" name="Line 94"/>
            <p:cNvSpPr>
              <a:spLocks noChangeShapeType="1"/>
            </p:cNvSpPr>
            <p:nvPr/>
          </p:nvSpPr>
          <p:spPr bwMode="auto">
            <a:xfrm>
              <a:off x="5340" y="3305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5" name="Line 95"/>
            <p:cNvSpPr>
              <a:spLocks noChangeShapeType="1"/>
            </p:cNvSpPr>
            <p:nvPr/>
          </p:nvSpPr>
          <p:spPr bwMode="auto">
            <a:xfrm>
              <a:off x="4856" y="3305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6" name="Line 96"/>
            <p:cNvSpPr>
              <a:spLocks noChangeShapeType="1"/>
            </p:cNvSpPr>
            <p:nvPr/>
          </p:nvSpPr>
          <p:spPr bwMode="auto">
            <a:xfrm>
              <a:off x="4471" y="3401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497" name="Freeform 97"/>
            <p:cNvSpPr>
              <a:spLocks/>
            </p:cNvSpPr>
            <p:nvPr/>
          </p:nvSpPr>
          <p:spPr bwMode="auto">
            <a:xfrm>
              <a:off x="4564" y="330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8"/>
            <p:cNvGrpSpPr>
              <a:grpSpLocks/>
            </p:cNvGrpSpPr>
            <p:nvPr/>
          </p:nvGrpSpPr>
          <p:grpSpPr bwMode="auto">
            <a:xfrm>
              <a:off x="3202" y="3065"/>
              <a:ext cx="497" cy="417"/>
              <a:chOff x="2115" y="2560"/>
              <a:chExt cx="497" cy="417"/>
            </a:xfrm>
            <a:grpFill/>
          </p:grpSpPr>
          <p:sp>
            <p:nvSpPr>
              <p:cNvPr id="2790499" name="AutoShape 99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grp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0500" name="Text Box 100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grp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0501" name="Line 101"/>
          <p:cNvSpPr>
            <a:spLocks noChangeShapeType="1"/>
          </p:cNvSpPr>
          <p:nvPr/>
        </p:nvSpPr>
        <p:spPr bwMode="auto">
          <a:xfrm>
            <a:off x="6043612" y="2541587"/>
            <a:ext cx="168275" cy="7159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763587" y="1993901"/>
            <a:ext cx="6113463" cy="989013"/>
            <a:chOff x="336" y="1251"/>
            <a:chExt cx="3851" cy="623"/>
          </a:xfrm>
          <a:noFill/>
        </p:grpSpPr>
        <p:sp>
          <p:nvSpPr>
            <p:cNvPr id="2790503" name="Rectangle 103"/>
            <p:cNvSpPr>
              <a:spLocks noChangeArrowheads="1"/>
            </p:cNvSpPr>
            <p:nvPr/>
          </p:nvSpPr>
          <p:spPr bwMode="auto">
            <a:xfrm>
              <a:off x="336" y="1337"/>
              <a:ext cx="1473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lw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 0($t1)</a:t>
              </a:r>
            </a:p>
            <a:p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90504" name="Freeform 104" descr="25%"/>
            <p:cNvSpPr>
              <a:spLocks/>
            </p:cNvSpPr>
            <p:nvPr/>
          </p:nvSpPr>
          <p:spPr bwMode="auto">
            <a:xfrm>
              <a:off x="3742" y="145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05" name="Rectangle 105"/>
            <p:cNvSpPr>
              <a:spLocks noChangeArrowheads="1"/>
            </p:cNvSpPr>
            <p:nvPr/>
          </p:nvSpPr>
          <p:spPr bwMode="auto">
            <a:xfrm>
              <a:off x="2001" y="1251"/>
              <a:ext cx="250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IF</a:t>
              </a:r>
            </a:p>
          </p:txBody>
        </p:sp>
        <p:sp>
          <p:nvSpPr>
            <p:cNvPr id="2790506" name="Rectangle 106"/>
            <p:cNvSpPr>
              <a:spLocks noChangeArrowheads="1"/>
            </p:cNvSpPr>
            <p:nvPr/>
          </p:nvSpPr>
          <p:spPr bwMode="auto">
            <a:xfrm>
              <a:off x="2385" y="1251"/>
              <a:ext cx="49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ID/RF</a:t>
              </a:r>
            </a:p>
          </p:txBody>
        </p:sp>
        <p:sp>
          <p:nvSpPr>
            <p:cNvPr id="2790507" name="Rectangle 107"/>
            <p:cNvSpPr>
              <a:spLocks noChangeArrowheads="1"/>
            </p:cNvSpPr>
            <p:nvPr/>
          </p:nvSpPr>
          <p:spPr bwMode="auto">
            <a:xfrm>
              <a:off x="2913" y="1251"/>
              <a:ext cx="314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EX</a:t>
              </a:r>
            </a:p>
          </p:txBody>
        </p:sp>
        <p:sp>
          <p:nvSpPr>
            <p:cNvPr id="2790508" name="Rectangle 108"/>
            <p:cNvSpPr>
              <a:spLocks noChangeArrowheads="1"/>
            </p:cNvSpPr>
            <p:nvPr/>
          </p:nvSpPr>
          <p:spPr bwMode="auto">
            <a:xfrm>
              <a:off x="3337" y="1251"/>
              <a:ext cx="458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MEM</a:t>
              </a:r>
            </a:p>
          </p:txBody>
        </p:sp>
        <p:sp>
          <p:nvSpPr>
            <p:cNvPr id="2790509" name="Rectangle 109"/>
            <p:cNvSpPr>
              <a:spLocks noChangeArrowheads="1"/>
            </p:cNvSpPr>
            <p:nvPr/>
          </p:nvSpPr>
          <p:spPr bwMode="auto">
            <a:xfrm>
              <a:off x="3825" y="1251"/>
              <a:ext cx="362" cy="229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chemeClr val="tx1"/>
                  </a:solidFill>
                  <a:latin typeface="Arial" pitchFamily="-65" charset="0"/>
                </a:rPr>
                <a:t>WB</a:t>
              </a:r>
            </a:p>
          </p:txBody>
        </p:sp>
        <p:sp>
          <p:nvSpPr>
            <p:cNvPr id="2790510" name="Freeform 110"/>
            <p:cNvSpPr>
              <a:spLocks/>
            </p:cNvSpPr>
            <p:nvPr/>
          </p:nvSpPr>
          <p:spPr bwMode="auto">
            <a:xfrm>
              <a:off x="2891" y="136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1" name="Rectangle 111"/>
            <p:cNvSpPr>
              <a:spLocks noChangeArrowheads="1"/>
            </p:cNvSpPr>
            <p:nvPr/>
          </p:nvSpPr>
          <p:spPr bwMode="auto">
            <a:xfrm rot="5400000">
              <a:off x="2792" y="1483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0512" name="Rectangle 112"/>
            <p:cNvSpPr>
              <a:spLocks noChangeArrowheads="1"/>
            </p:cNvSpPr>
            <p:nvPr/>
          </p:nvSpPr>
          <p:spPr bwMode="auto">
            <a:xfrm>
              <a:off x="2025" y="1491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20" name="Group 113"/>
            <p:cNvGrpSpPr>
              <a:grpSpLocks/>
            </p:cNvGrpSpPr>
            <p:nvPr/>
          </p:nvGrpSpPr>
          <p:grpSpPr bwMode="auto">
            <a:xfrm>
              <a:off x="1965" y="1457"/>
              <a:ext cx="340" cy="289"/>
              <a:chOff x="1935" y="1349"/>
              <a:chExt cx="340" cy="289"/>
            </a:xfrm>
            <a:grpFill/>
          </p:grpSpPr>
          <p:sp>
            <p:nvSpPr>
              <p:cNvPr id="2790514" name="Freeform 114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15" name="Freeform 115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0516" name="Rectangle 116"/>
            <p:cNvSpPr>
              <a:spLocks noChangeArrowheads="1"/>
            </p:cNvSpPr>
            <p:nvPr/>
          </p:nvSpPr>
          <p:spPr bwMode="auto">
            <a:xfrm>
              <a:off x="2406" y="146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17" name="Freeform 117"/>
            <p:cNvSpPr>
              <a:spLocks/>
            </p:cNvSpPr>
            <p:nvPr/>
          </p:nvSpPr>
          <p:spPr bwMode="auto">
            <a:xfrm>
              <a:off x="2425" y="145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8" name="Freeform 118"/>
            <p:cNvSpPr>
              <a:spLocks/>
            </p:cNvSpPr>
            <p:nvPr/>
          </p:nvSpPr>
          <p:spPr bwMode="auto">
            <a:xfrm>
              <a:off x="2573" y="145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19" name="Line 119"/>
            <p:cNvSpPr>
              <a:spLocks noChangeShapeType="1"/>
            </p:cNvSpPr>
            <p:nvPr/>
          </p:nvSpPr>
          <p:spPr bwMode="auto">
            <a:xfrm>
              <a:off x="2310" y="160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0" name="Freeform 120"/>
            <p:cNvSpPr>
              <a:spLocks/>
            </p:cNvSpPr>
            <p:nvPr/>
          </p:nvSpPr>
          <p:spPr bwMode="auto">
            <a:xfrm>
              <a:off x="2372" y="150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1" name="Line 121"/>
            <p:cNvSpPr>
              <a:spLocks noChangeShapeType="1"/>
            </p:cNvSpPr>
            <p:nvPr/>
          </p:nvSpPr>
          <p:spPr bwMode="auto">
            <a:xfrm>
              <a:off x="2726" y="150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2" name="Rectangle 122"/>
            <p:cNvSpPr>
              <a:spLocks noChangeArrowheads="1"/>
            </p:cNvSpPr>
            <p:nvPr/>
          </p:nvSpPr>
          <p:spPr bwMode="auto">
            <a:xfrm>
              <a:off x="3255" y="1501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0523" name="Rectangle 123"/>
            <p:cNvSpPr>
              <a:spLocks noChangeArrowheads="1"/>
            </p:cNvSpPr>
            <p:nvPr/>
          </p:nvSpPr>
          <p:spPr bwMode="auto">
            <a:xfrm>
              <a:off x="3715" y="1459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0524" name="Freeform 124"/>
            <p:cNvSpPr>
              <a:spLocks/>
            </p:cNvSpPr>
            <p:nvPr/>
          </p:nvSpPr>
          <p:spPr bwMode="auto">
            <a:xfrm>
              <a:off x="3883" y="145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5" name="Line 125"/>
            <p:cNvSpPr>
              <a:spLocks noChangeShapeType="1"/>
            </p:cNvSpPr>
            <p:nvPr/>
          </p:nvSpPr>
          <p:spPr bwMode="auto">
            <a:xfrm>
              <a:off x="3595" y="160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6" name="Line 126"/>
            <p:cNvSpPr>
              <a:spLocks noChangeShapeType="1"/>
            </p:cNvSpPr>
            <p:nvPr/>
          </p:nvSpPr>
          <p:spPr bwMode="auto">
            <a:xfrm>
              <a:off x="3111" y="160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7" name="Freeform 127"/>
            <p:cNvSpPr>
              <a:spLocks/>
            </p:cNvSpPr>
            <p:nvPr/>
          </p:nvSpPr>
          <p:spPr bwMode="auto">
            <a:xfrm>
              <a:off x="3232" y="160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8" name="Line 128"/>
            <p:cNvSpPr>
              <a:spLocks noChangeShapeType="1"/>
            </p:cNvSpPr>
            <p:nvPr/>
          </p:nvSpPr>
          <p:spPr bwMode="auto">
            <a:xfrm>
              <a:off x="2726" y="169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0529" name="Freeform 129"/>
            <p:cNvSpPr>
              <a:spLocks/>
            </p:cNvSpPr>
            <p:nvPr/>
          </p:nvSpPr>
          <p:spPr bwMode="auto">
            <a:xfrm>
              <a:off x="2819" y="159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130"/>
            <p:cNvGrpSpPr>
              <a:grpSpLocks/>
            </p:cNvGrpSpPr>
            <p:nvPr/>
          </p:nvGrpSpPr>
          <p:grpSpPr bwMode="auto">
            <a:xfrm>
              <a:off x="3265" y="1435"/>
              <a:ext cx="325" cy="289"/>
              <a:chOff x="3671" y="1797"/>
              <a:chExt cx="325" cy="289"/>
            </a:xfrm>
            <a:grpFill/>
          </p:grpSpPr>
          <p:sp>
            <p:nvSpPr>
              <p:cNvPr id="2790531" name="Freeform 131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0532" name="Freeform 132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grp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0533" name="Oval 133"/>
          <p:cNvSpPr>
            <a:spLocks noChangeArrowheads="1"/>
          </p:cNvSpPr>
          <p:nvPr/>
        </p:nvSpPr>
        <p:spPr bwMode="auto">
          <a:xfrm>
            <a:off x="5259387" y="2903537"/>
            <a:ext cx="884238" cy="285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7000" y="6324600"/>
            <a:ext cx="860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 in MIPS: (MIPS = Microprocessor without Interlocked Pipeline Stages)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6419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304800"/>
          </a:xfrm>
          <a:solidFill>
            <a:schemeClr val="bg1"/>
          </a:solidFill>
          <a:ln/>
        </p:spPr>
        <p:txBody>
          <a:bodyPr wrap="square" lIns="90487" tIns="44450" rIns="90487" bIns="44450" anchor="ctr"/>
          <a:lstStyle/>
          <a:p>
            <a:r>
              <a:rPr lang="en-US" dirty="0"/>
              <a:t>Data Hazard: </a:t>
            </a:r>
            <a:r>
              <a:rPr lang="en-US" dirty="0" smtClean="0"/>
              <a:t>Load/Use </a:t>
            </a:r>
            <a:r>
              <a:rPr lang="en-US" dirty="0"/>
              <a:t>(3/4)</a:t>
            </a:r>
          </a:p>
        </p:txBody>
      </p:sp>
      <p:sp>
        <p:nvSpPr>
          <p:cNvPr id="279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019675"/>
          </a:xfrm>
        </p:spPr>
        <p:txBody>
          <a:bodyPr/>
          <a:lstStyle/>
          <a:p>
            <a:r>
              <a:rPr lang="en-US" dirty="0"/>
              <a:t>Instruction slot after a load is called “</a:t>
            </a:r>
            <a:r>
              <a:rPr lang="en-US" u="sng" dirty="0">
                <a:solidFill>
                  <a:schemeClr val="accent1"/>
                </a:solidFill>
              </a:rPr>
              <a:t>load delay slot</a:t>
            </a:r>
            <a:r>
              <a:rPr lang="en-US" dirty="0"/>
              <a:t>”</a:t>
            </a:r>
          </a:p>
          <a:p>
            <a:r>
              <a:rPr lang="en-US" dirty="0"/>
              <a:t>If that instruction uses the result of the load, then the hardware interlock will stall it for one cycle.</a:t>
            </a:r>
          </a:p>
          <a:p>
            <a:r>
              <a:rPr lang="en-US" u="sng" dirty="0" smtClean="0"/>
              <a:t>Alternative</a:t>
            </a:r>
            <a:r>
              <a:rPr lang="en-US" dirty="0" smtClean="0"/>
              <a:t>: If </a:t>
            </a:r>
            <a:r>
              <a:rPr lang="en-US" dirty="0"/>
              <a:t>the compiler puts an unrelated instruction in that slot, then no stall</a:t>
            </a:r>
          </a:p>
          <a:p>
            <a:r>
              <a:rPr lang="en-US" dirty="0"/>
              <a:t>Letting the hardware stall the instruction in the delay slot is equivalent to putting a </a:t>
            </a:r>
            <a:r>
              <a:rPr lang="en-US" dirty="0" err="1"/>
              <a:t>nop</a:t>
            </a:r>
            <a:r>
              <a:rPr lang="en-US" dirty="0"/>
              <a:t> in the slot  (except the latter uses more code space)</a:t>
            </a:r>
          </a:p>
        </p:txBody>
      </p:sp>
    </p:spTree>
    <p:extLst>
      <p:ext uri="{BB962C8B-B14F-4D97-AF65-F5344CB8AC3E}">
        <p14:creationId xmlns:p14="http://schemas.microsoft.com/office/powerpoint/2010/main" val="10545467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24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Hazard: Load/Use (4/4)</a:t>
            </a:r>
            <a:endParaRPr lang="en-US" dirty="0"/>
          </a:p>
        </p:txBody>
      </p:sp>
      <p:sp>
        <p:nvSpPr>
          <p:cNvPr id="279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Stall is equivalent to nop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1822450"/>
            <a:ext cx="4800600" cy="4310063"/>
            <a:chOff x="1934" y="1056"/>
            <a:chExt cx="3024" cy="2715"/>
          </a:xfrm>
        </p:grpSpPr>
        <p:sp>
          <p:nvSpPr>
            <p:cNvPr id="2794501" name="Line 5"/>
            <p:cNvSpPr>
              <a:spLocks noChangeShapeType="1"/>
            </p:cNvSpPr>
            <p:nvPr/>
          </p:nvSpPr>
          <p:spPr bwMode="auto">
            <a:xfrm>
              <a:off x="193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2" name="Line 6"/>
            <p:cNvSpPr>
              <a:spLocks noChangeShapeType="1"/>
            </p:cNvSpPr>
            <p:nvPr/>
          </p:nvSpPr>
          <p:spPr bwMode="auto">
            <a:xfrm>
              <a:off x="2366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3" name="Line 7"/>
            <p:cNvSpPr>
              <a:spLocks noChangeShapeType="1"/>
            </p:cNvSpPr>
            <p:nvPr/>
          </p:nvSpPr>
          <p:spPr bwMode="auto">
            <a:xfrm>
              <a:off x="2798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4" name="Line 8"/>
            <p:cNvSpPr>
              <a:spLocks noChangeShapeType="1"/>
            </p:cNvSpPr>
            <p:nvPr/>
          </p:nvSpPr>
          <p:spPr bwMode="auto">
            <a:xfrm>
              <a:off x="3230" y="1056"/>
              <a:ext cx="0" cy="26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5" name="Line 9"/>
            <p:cNvSpPr>
              <a:spLocks noChangeShapeType="1"/>
            </p:cNvSpPr>
            <p:nvPr/>
          </p:nvSpPr>
          <p:spPr bwMode="auto">
            <a:xfrm>
              <a:off x="3662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6" name="Line 10"/>
            <p:cNvSpPr>
              <a:spLocks noChangeShapeType="1"/>
            </p:cNvSpPr>
            <p:nvPr/>
          </p:nvSpPr>
          <p:spPr bwMode="auto">
            <a:xfrm>
              <a:off x="4094" y="1056"/>
              <a:ext cx="0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7" name="Line 11"/>
            <p:cNvSpPr>
              <a:spLocks noChangeShapeType="1"/>
            </p:cNvSpPr>
            <p:nvPr/>
          </p:nvSpPr>
          <p:spPr bwMode="auto">
            <a:xfrm flipH="1">
              <a:off x="4510" y="1056"/>
              <a:ext cx="16" cy="27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08" name="Line 12"/>
            <p:cNvSpPr>
              <a:spLocks noChangeShapeType="1"/>
            </p:cNvSpPr>
            <p:nvPr/>
          </p:nvSpPr>
          <p:spPr bwMode="auto">
            <a:xfrm flipH="1">
              <a:off x="4942" y="1056"/>
              <a:ext cx="16" cy="26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09" name="Rectangle 13"/>
          <p:cNvSpPr>
            <a:spLocks noChangeArrowheads="1"/>
          </p:cNvSpPr>
          <p:nvPr/>
        </p:nvSpPr>
        <p:spPr bwMode="auto">
          <a:xfrm>
            <a:off x="390525" y="3851275"/>
            <a:ext cx="265747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sub $t3,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,$t2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794510" name="Rectangle 14"/>
          <p:cNvSpPr>
            <a:spLocks noChangeArrowheads="1"/>
          </p:cNvSpPr>
          <p:nvPr/>
        </p:nvSpPr>
        <p:spPr bwMode="auto">
          <a:xfrm>
            <a:off x="381000" y="4565650"/>
            <a:ext cx="2677315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and $t5,</a:t>
            </a:r>
            <a:r>
              <a:rPr lang="en-US" sz="2800" b="1" dirty="0"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,$t4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1000" y="5275263"/>
            <a:ext cx="8316913" cy="814387"/>
            <a:chOff x="240" y="2991"/>
            <a:chExt cx="5239" cy="513"/>
          </a:xfrm>
          <a:noFill/>
        </p:grpSpPr>
        <p:sp>
          <p:nvSpPr>
            <p:cNvPr id="2794512" name="Rectangle 16"/>
            <p:cNvSpPr>
              <a:spLocks noChangeArrowheads="1"/>
            </p:cNvSpPr>
            <p:nvPr/>
          </p:nvSpPr>
          <p:spPr bwMode="auto">
            <a:xfrm>
              <a:off x="240" y="3051"/>
              <a:ext cx="1636" cy="32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or   $t7,</a:t>
              </a:r>
              <a:r>
                <a:rPr lang="en-US" sz="2800" b="1" dirty="0">
                  <a:latin typeface="Arial" pitchFamily="-65" charset="0"/>
                </a:rPr>
                <a:t>$t0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,$t6</a:t>
              </a:r>
            </a:p>
          </p:txBody>
        </p:sp>
        <p:sp>
          <p:nvSpPr>
            <p:cNvPr id="2794513" name="Freeform 17" descr="25%"/>
            <p:cNvSpPr>
              <a:spLocks/>
            </p:cNvSpPr>
            <p:nvPr/>
          </p:nvSpPr>
          <p:spPr bwMode="auto">
            <a:xfrm>
              <a:off x="4318" y="308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4" name="Freeform 18"/>
            <p:cNvSpPr>
              <a:spLocks/>
            </p:cNvSpPr>
            <p:nvPr/>
          </p:nvSpPr>
          <p:spPr bwMode="auto">
            <a:xfrm>
              <a:off x="4636" y="299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5" name="Freeform 19"/>
            <p:cNvSpPr>
              <a:spLocks/>
            </p:cNvSpPr>
            <p:nvPr/>
          </p:nvSpPr>
          <p:spPr bwMode="auto">
            <a:xfrm>
              <a:off x="4977" y="323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6" name="Freeform 20"/>
            <p:cNvSpPr>
              <a:spLocks/>
            </p:cNvSpPr>
            <p:nvPr/>
          </p:nvSpPr>
          <p:spPr bwMode="auto">
            <a:xfrm>
              <a:off x="3710" y="3087"/>
              <a:ext cx="170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7" name="Freeform 21"/>
            <p:cNvSpPr>
              <a:spLocks/>
            </p:cNvSpPr>
            <p:nvPr/>
          </p:nvSpPr>
          <p:spPr bwMode="auto">
            <a:xfrm>
              <a:off x="3868" y="3081"/>
              <a:ext cx="17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18" name="Rectangle 22"/>
            <p:cNvSpPr>
              <a:spLocks noChangeArrowheads="1"/>
            </p:cNvSpPr>
            <p:nvPr/>
          </p:nvSpPr>
          <p:spPr bwMode="auto">
            <a:xfrm>
              <a:off x="3691" y="3089"/>
              <a:ext cx="228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sp>
          <p:nvSpPr>
            <p:cNvPr id="2794519" name="Rectangle 23"/>
            <p:cNvSpPr>
              <a:spLocks noChangeArrowheads="1"/>
            </p:cNvSpPr>
            <p:nvPr/>
          </p:nvSpPr>
          <p:spPr bwMode="auto">
            <a:xfrm rot="5400000">
              <a:off x="4537" y="3114"/>
              <a:ext cx="384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20" name="Rectangle 24"/>
            <p:cNvSpPr>
              <a:spLocks noChangeArrowheads="1"/>
            </p:cNvSpPr>
            <p:nvPr/>
          </p:nvSpPr>
          <p:spPr bwMode="auto">
            <a:xfrm>
              <a:off x="4151" y="3094"/>
              <a:ext cx="327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21" name="Freeform 25"/>
            <p:cNvSpPr>
              <a:spLocks/>
            </p:cNvSpPr>
            <p:nvPr/>
          </p:nvSpPr>
          <p:spPr bwMode="auto">
            <a:xfrm>
              <a:off x="4170" y="308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2" name="Line 26"/>
            <p:cNvSpPr>
              <a:spLocks noChangeShapeType="1"/>
            </p:cNvSpPr>
            <p:nvPr/>
          </p:nvSpPr>
          <p:spPr bwMode="auto">
            <a:xfrm>
              <a:off x="4055" y="3231"/>
              <a:ext cx="96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3" name="Freeform 27"/>
            <p:cNvSpPr>
              <a:spLocks/>
            </p:cNvSpPr>
            <p:nvPr/>
          </p:nvSpPr>
          <p:spPr bwMode="auto">
            <a:xfrm>
              <a:off x="4117" y="313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4" name="Line 28"/>
            <p:cNvSpPr>
              <a:spLocks noChangeShapeType="1"/>
            </p:cNvSpPr>
            <p:nvPr/>
          </p:nvSpPr>
          <p:spPr bwMode="auto">
            <a:xfrm>
              <a:off x="4471" y="3135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5" name="Rectangle 29"/>
            <p:cNvSpPr>
              <a:spLocks noChangeArrowheads="1"/>
            </p:cNvSpPr>
            <p:nvPr/>
          </p:nvSpPr>
          <p:spPr bwMode="auto">
            <a:xfrm>
              <a:off x="4968" y="3089"/>
              <a:ext cx="302" cy="210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26" name="Freeform 30"/>
            <p:cNvSpPr>
              <a:spLocks/>
            </p:cNvSpPr>
            <p:nvPr/>
          </p:nvSpPr>
          <p:spPr bwMode="auto">
            <a:xfrm>
              <a:off x="5019" y="3087"/>
              <a:ext cx="162" cy="289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1" y="288"/>
                </a:cxn>
              </a:cxnLst>
              <a:rect l="0" t="0" r="r" b="b"/>
              <a:pathLst>
                <a:path w="162" h="289">
                  <a:moveTo>
                    <a:pt x="16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1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7" name="Freeform 31"/>
            <p:cNvSpPr>
              <a:spLocks/>
            </p:cNvSpPr>
            <p:nvPr/>
          </p:nvSpPr>
          <p:spPr bwMode="auto">
            <a:xfrm>
              <a:off x="5180" y="3087"/>
              <a:ext cx="164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0"/>
                </a:cxn>
                <a:cxn ang="0">
                  <a:pos x="163" y="288"/>
                </a:cxn>
                <a:cxn ang="0">
                  <a:pos x="0" y="288"/>
                </a:cxn>
              </a:cxnLst>
              <a:rect l="0" t="0" r="r" b="b"/>
              <a:pathLst>
                <a:path w="164" h="289">
                  <a:moveTo>
                    <a:pt x="0" y="0"/>
                  </a:moveTo>
                  <a:lnTo>
                    <a:pt x="163" y="0"/>
                  </a:lnTo>
                  <a:lnTo>
                    <a:pt x="163" y="288"/>
                  </a:lnTo>
                  <a:lnTo>
                    <a:pt x="0" y="288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8" name="Line 32"/>
            <p:cNvSpPr>
              <a:spLocks noChangeShapeType="1"/>
            </p:cNvSpPr>
            <p:nvPr/>
          </p:nvSpPr>
          <p:spPr bwMode="auto">
            <a:xfrm>
              <a:off x="5340" y="3231"/>
              <a:ext cx="139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29" name="Line 33"/>
            <p:cNvSpPr>
              <a:spLocks noChangeShapeType="1"/>
            </p:cNvSpPr>
            <p:nvPr/>
          </p:nvSpPr>
          <p:spPr bwMode="auto">
            <a:xfrm>
              <a:off x="4856" y="3231"/>
              <a:ext cx="155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0" name="Line 34"/>
            <p:cNvSpPr>
              <a:spLocks noChangeShapeType="1"/>
            </p:cNvSpPr>
            <p:nvPr/>
          </p:nvSpPr>
          <p:spPr bwMode="auto">
            <a:xfrm>
              <a:off x="4471" y="3327"/>
              <a:ext cx="157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1" name="Freeform 35"/>
            <p:cNvSpPr>
              <a:spLocks/>
            </p:cNvSpPr>
            <p:nvPr/>
          </p:nvSpPr>
          <p:spPr bwMode="auto">
            <a:xfrm>
              <a:off x="4564" y="322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grp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94532" name="Rectangle 36"/>
          <p:cNvSpPr>
            <a:spLocks noChangeArrowheads="1"/>
          </p:cNvSpPr>
          <p:nvPr/>
        </p:nvSpPr>
        <p:spPr bwMode="auto">
          <a:xfrm>
            <a:off x="533400" y="1887538"/>
            <a:ext cx="233787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lw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pitchFamily="-65" charset="0"/>
              </a:rPr>
              <a:t>$t0</a:t>
            </a: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, 0($t1)</a:t>
            </a:r>
          </a:p>
          <a:p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19438" y="1925638"/>
            <a:ext cx="3297237" cy="814387"/>
            <a:chOff x="1965" y="881"/>
            <a:chExt cx="2077" cy="513"/>
          </a:xfrm>
        </p:grpSpPr>
        <p:sp>
          <p:nvSpPr>
            <p:cNvPr id="2794534" name="Freeform 38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5" name="Freeform 39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36" name="Rectangle 40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37" name="Rectangle 41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39" name="Freeform 43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40" name="Freeform 44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41" name="Rectangle 45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2" name="Freeform 46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3" name="Freeform 47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4" name="Line 48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5" name="Freeform 49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6" name="Line 50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47" name="Rectangle 51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48" name="Rectangle 52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49" name="Freeform 53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0" name="Line 54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1" name="Line 55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2" name="Freeform 56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3" name="Line 57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54" name="Freeform 58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56" name="Freeform 60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57" name="Freeform 61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3657600" y="2813050"/>
            <a:ext cx="3527425" cy="685800"/>
            <a:chOff x="3202" y="2544"/>
            <a:chExt cx="2222" cy="432"/>
          </a:xfrm>
        </p:grpSpPr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3202" y="2559"/>
              <a:ext cx="497" cy="417"/>
              <a:chOff x="2115" y="2560"/>
              <a:chExt cx="497" cy="417"/>
            </a:xfrm>
          </p:grpSpPr>
          <p:sp>
            <p:nvSpPr>
              <p:cNvPr id="2794560" name="AutoShape 64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1" name="Text Box 65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>
              <a:off x="3600" y="2544"/>
              <a:ext cx="497" cy="417"/>
              <a:chOff x="2115" y="2560"/>
              <a:chExt cx="497" cy="417"/>
            </a:xfrm>
          </p:grpSpPr>
          <p:sp>
            <p:nvSpPr>
              <p:cNvPr id="2794563" name="AutoShape 67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4" name="Text Box 68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032" y="2544"/>
              <a:ext cx="497" cy="417"/>
              <a:chOff x="2115" y="2560"/>
              <a:chExt cx="497" cy="417"/>
            </a:xfrm>
          </p:grpSpPr>
          <p:sp>
            <p:nvSpPr>
              <p:cNvPr id="2794566" name="AutoShape 70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67" name="Text Box 71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4495" y="2544"/>
              <a:ext cx="497" cy="417"/>
              <a:chOff x="2115" y="2560"/>
              <a:chExt cx="497" cy="417"/>
            </a:xfrm>
          </p:grpSpPr>
          <p:sp>
            <p:nvSpPr>
              <p:cNvPr id="2794569" name="AutoShape 73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0" name="Text Box 74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  <p:grpSp>
          <p:nvGrpSpPr>
            <p:cNvPr id="12" name="Group 75"/>
            <p:cNvGrpSpPr>
              <a:grpSpLocks/>
            </p:cNvGrpSpPr>
            <p:nvPr/>
          </p:nvGrpSpPr>
          <p:grpSpPr bwMode="auto">
            <a:xfrm>
              <a:off x="4927" y="2544"/>
              <a:ext cx="497" cy="417"/>
              <a:chOff x="2115" y="2560"/>
              <a:chExt cx="497" cy="417"/>
            </a:xfrm>
          </p:grpSpPr>
          <p:sp>
            <p:nvSpPr>
              <p:cNvPr id="2794572" name="AutoShape 76"/>
              <p:cNvSpPr>
                <a:spLocks noChangeArrowheads="1"/>
              </p:cNvSpPr>
              <p:nvPr/>
            </p:nvSpPr>
            <p:spPr bwMode="auto">
              <a:xfrm>
                <a:off x="2115" y="2560"/>
                <a:ext cx="490" cy="417"/>
              </a:xfrm>
              <a:prstGeom prst="cloudCallout">
                <a:avLst>
                  <a:gd name="adj1" fmla="val -28569"/>
                  <a:gd name="adj2" fmla="val 4208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32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2794573" name="Text Box 77"/>
              <p:cNvSpPr txBox="1">
                <a:spLocks noChangeArrowheads="1"/>
              </p:cNvSpPr>
              <p:nvPr/>
            </p:nvSpPr>
            <p:spPr bwMode="auto">
              <a:xfrm>
                <a:off x="2177" y="2573"/>
                <a:ext cx="435" cy="4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 b="1">
                    <a:solidFill>
                      <a:schemeClr val="tx1"/>
                    </a:solidFill>
                    <a:latin typeface="Arial" pitchFamily="-65" charset="0"/>
                  </a:rPr>
                  <a:t>bubble</a:t>
                </a:r>
              </a:p>
            </p:txBody>
          </p:sp>
        </p:grpSp>
      </p:grpSp>
      <p:sp>
        <p:nvSpPr>
          <p:cNvPr id="2794574" name="Freeform 78"/>
          <p:cNvSpPr>
            <a:spLocks/>
          </p:cNvSpPr>
          <p:nvPr/>
        </p:nvSpPr>
        <p:spPr bwMode="auto">
          <a:xfrm>
            <a:off x="2909888" y="1851025"/>
            <a:ext cx="3733800" cy="4321175"/>
          </a:xfrm>
          <a:custGeom>
            <a:avLst/>
            <a:gdLst/>
            <a:ahLst/>
            <a:cxnLst>
              <a:cxn ang="0">
                <a:pos x="11" y="255"/>
              </a:cxn>
              <a:cxn ang="0">
                <a:pos x="182" y="625"/>
              </a:cxn>
              <a:cxn ang="0">
                <a:pos x="315" y="818"/>
              </a:cxn>
              <a:cxn ang="0">
                <a:pos x="382" y="907"/>
              </a:cxn>
              <a:cxn ang="0">
                <a:pos x="515" y="1033"/>
              </a:cxn>
              <a:cxn ang="0">
                <a:pos x="589" y="1107"/>
              </a:cxn>
              <a:cxn ang="0">
                <a:pos x="722" y="1255"/>
              </a:cxn>
              <a:cxn ang="0">
                <a:pos x="774" y="1314"/>
              </a:cxn>
              <a:cxn ang="0">
                <a:pos x="863" y="1411"/>
              </a:cxn>
              <a:cxn ang="0">
                <a:pos x="885" y="1455"/>
              </a:cxn>
              <a:cxn ang="0">
                <a:pos x="989" y="1611"/>
              </a:cxn>
              <a:cxn ang="0">
                <a:pos x="1122" y="1788"/>
              </a:cxn>
              <a:cxn ang="0">
                <a:pos x="1337" y="2018"/>
              </a:cxn>
              <a:cxn ang="0">
                <a:pos x="1544" y="2225"/>
              </a:cxn>
              <a:cxn ang="0">
                <a:pos x="1641" y="2337"/>
              </a:cxn>
              <a:cxn ang="0">
                <a:pos x="1707" y="2396"/>
              </a:cxn>
              <a:cxn ang="0">
                <a:pos x="1767" y="2448"/>
              </a:cxn>
              <a:cxn ang="0">
                <a:pos x="1856" y="2551"/>
              </a:cxn>
              <a:cxn ang="0">
                <a:pos x="1981" y="2640"/>
              </a:cxn>
              <a:cxn ang="0">
                <a:pos x="2226" y="2714"/>
              </a:cxn>
              <a:cxn ang="0">
                <a:pos x="2330" y="2670"/>
              </a:cxn>
              <a:cxn ang="0">
                <a:pos x="2315" y="2351"/>
              </a:cxn>
              <a:cxn ang="0">
                <a:pos x="2233" y="2255"/>
              </a:cxn>
              <a:cxn ang="0">
                <a:pos x="2026" y="2077"/>
              </a:cxn>
              <a:cxn ang="0">
                <a:pos x="1804" y="1848"/>
              </a:cxn>
              <a:cxn ang="0">
                <a:pos x="1567" y="1603"/>
              </a:cxn>
              <a:cxn ang="0">
                <a:pos x="1485" y="1485"/>
              </a:cxn>
              <a:cxn ang="0">
                <a:pos x="1396" y="1351"/>
              </a:cxn>
              <a:cxn ang="0">
                <a:pos x="1300" y="1188"/>
              </a:cxn>
              <a:cxn ang="0">
                <a:pos x="1263" y="1144"/>
              </a:cxn>
              <a:cxn ang="0">
                <a:pos x="1011" y="855"/>
              </a:cxn>
              <a:cxn ang="0">
                <a:pos x="945" y="788"/>
              </a:cxn>
              <a:cxn ang="0">
                <a:pos x="604" y="485"/>
              </a:cxn>
              <a:cxn ang="0">
                <a:pos x="463" y="240"/>
              </a:cxn>
              <a:cxn ang="0">
                <a:pos x="315" y="62"/>
              </a:cxn>
              <a:cxn ang="0">
                <a:pos x="167" y="3"/>
              </a:cxn>
              <a:cxn ang="0">
                <a:pos x="34" y="159"/>
              </a:cxn>
            </a:cxnLst>
            <a:rect l="0" t="0" r="r" b="b"/>
            <a:pathLst>
              <a:path w="2352" h="2722">
                <a:moveTo>
                  <a:pt x="34" y="159"/>
                </a:moveTo>
                <a:cubicBezTo>
                  <a:pt x="22" y="193"/>
                  <a:pt x="17" y="218"/>
                  <a:pt x="11" y="255"/>
                </a:cubicBezTo>
                <a:cubicBezTo>
                  <a:pt x="19" y="384"/>
                  <a:pt x="13" y="432"/>
                  <a:pt x="100" y="522"/>
                </a:cubicBezTo>
                <a:cubicBezTo>
                  <a:pt x="115" y="562"/>
                  <a:pt x="146" y="603"/>
                  <a:pt x="182" y="625"/>
                </a:cubicBezTo>
                <a:cubicBezTo>
                  <a:pt x="213" y="675"/>
                  <a:pt x="233" y="740"/>
                  <a:pt x="285" y="773"/>
                </a:cubicBezTo>
                <a:cubicBezTo>
                  <a:pt x="295" y="788"/>
                  <a:pt x="302" y="805"/>
                  <a:pt x="315" y="818"/>
                </a:cubicBezTo>
                <a:cubicBezTo>
                  <a:pt x="322" y="825"/>
                  <a:pt x="331" y="832"/>
                  <a:pt x="337" y="840"/>
                </a:cubicBezTo>
                <a:cubicBezTo>
                  <a:pt x="353" y="861"/>
                  <a:pt x="361" y="891"/>
                  <a:pt x="382" y="907"/>
                </a:cubicBezTo>
                <a:cubicBezTo>
                  <a:pt x="402" y="922"/>
                  <a:pt x="417" y="931"/>
                  <a:pt x="433" y="951"/>
                </a:cubicBezTo>
                <a:cubicBezTo>
                  <a:pt x="458" y="982"/>
                  <a:pt x="482" y="1010"/>
                  <a:pt x="515" y="1033"/>
                </a:cubicBezTo>
                <a:cubicBezTo>
                  <a:pt x="561" y="1100"/>
                  <a:pt x="499" y="1019"/>
                  <a:pt x="552" y="1062"/>
                </a:cubicBezTo>
                <a:cubicBezTo>
                  <a:pt x="567" y="1074"/>
                  <a:pt x="577" y="1092"/>
                  <a:pt x="589" y="1107"/>
                </a:cubicBezTo>
                <a:cubicBezTo>
                  <a:pt x="602" y="1122"/>
                  <a:pt x="648" y="1190"/>
                  <a:pt x="656" y="1196"/>
                </a:cubicBezTo>
                <a:cubicBezTo>
                  <a:pt x="695" y="1223"/>
                  <a:pt x="672" y="1205"/>
                  <a:pt x="722" y="1255"/>
                </a:cubicBezTo>
                <a:cubicBezTo>
                  <a:pt x="771" y="1304"/>
                  <a:pt x="700" y="1252"/>
                  <a:pt x="759" y="1292"/>
                </a:cubicBezTo>
                <a:cubicBezTo>
                  <a:pt x="764" y="1299"/>
                  <a:pt x="768" y="1308"/>
                  <a:pt x="774" y="1314"/>
                </a:cubicBezTo>
                <a:cubicBezTo>
                  <a:pt x="780" y="1320"/>
                  <a:pt x="790" y="1322"/>
                  <a:pt x="796" y="1329"/>
                </a:cubicBezTo>
                <a:cubicBezTo>
                  <a:pt x="825" y="1362"/>
                  <a:pt x="829" y="1388"/>
                  <a:pt x="863" y="1411"/>
                </a:cubicBezTo>
                <a:cubicBezTo>
                  <a:pt x="868" y="1418"/>
                  <a:pt x="874" y="1425"/>
                  <a:pt x="878" y="1433"/>
                </a:cubicBezTo>
                <a:cubicBezTo>
                  <a:pt x="881" y="1440"/>
                  <a:pt x="881" y="1448"/>
                  <a:pt x="885" y="1455"/>
                </a:cubicBezTo>
                <a:cubicBezTo>
                  <a:pt x="894" y="1470"/>
                  <a:pt x="915" y="1499"/>
                  <a:pt x="915" y="1499"/>
                </a:cubicBezTo>
                <a:cubicBezTo>
                  <a:pt x="924" y="1529"/>
                  <a:pt x="968" y="1584"/>
                  <a:pt x="989" y="1611"/>
                </a:cubicBezTo>
                <a:cubicBezTo>
                  <a:pt x="1020" y="1651"/>
                  <a:pt x="1042" y="1708"/>
                  <a:pt x="1078" y="1744"/>
                </a:cubicBezTo>
                <a:cubicBezTo>
                  <a:pt x="1093" y="1759"/>
                  <a:pt x="1111" y="1771"/>
                  <a:pt x="1122" y="1788"/>
                </a:cubicBezTo>
                <a:cubicBezTo>
                  <a:pt x="1145" y="1823"/>
                  <a:pt x="1184" y="1869"/>
                  <a:pt x="1219" y="1892"/>
                </a:cubicBezTo>
                <a:cubicBezTo>
                  <a:pt x="1252" y="1943"/>
                  <a:pt x="1293" y="1974"/>
                  <a:pt x="1337" y="2018"/>
                </a:cubicBezTo>
                <a:cubicBezTo>
                  <a:pt x="1350" y="2031"/>
                  <a:pt x="1352" y="2052"/>
                  <a:pt x="1367" y="2062"/>
                </a:cubicBezTo>
                <a:cubicBezTo>
                  <a:pt x="1433" y="2107"/>
                  <a:pt x="1476" y="2182"/>
                  <a:pt x="1544" y="2225"/>
                </a:cubicBezTo>
                <a:cubicBezTo>
                  <a:pt x="1566" y="2259"/>
                  <a:pt x="1597" y="2285"/>
                  <a:pt x="1626" y="2314"/>
                </a:cubicBezTo>
                <a:cubicBezTo>
                  <a:pt x="1632" y="2320"/>
                  <a:pt x="1635" y="2331"/>
                  <a:pt x="1641" y="2337"/>
                </a:cubicBezTo>
                <a:cubicBezTo>
                  <a:pt x="1647" y="2343"/>
                  <a:pt x="1657" y="2345"/>
                  <a:pt x="1663" y="2351"/>
                </a:cubicBezTo>
                <a:lnTo>
                  <a:pt x="1707" y="2396"/>
                </a:lnTo>
                <a:cubicBezTo>
                  <a:pt x="1707" y="2396"/>
                  <a:pt x="1707" y="2396"/>
                  <a:pt x="1707" y="2396"/>
                </a:cubicBezTo>
                <a:cubicBezTo>
                  <a:pt x="1722" y="2418"/>
                  <a:pt x="1767" y="2448"/>
                  <a:pt x="1767" y="2448"/>
                </a:cubicBezTo>
                <a:cubicBezTo>
                  <a:pt x="1787" y="2478"/>
                  <a:pt x="1811" y="2509"/>
                  <a:pt x="1841" y="2529"/>
                </a:cubicBezTo>
                <a:cubicBezTo>
                  <a:pt x="1846" y="2536"/>
                  <a:pt x="1849" y="2545"/>
                  <a:pt x="1856" y="2551"/>
                </a:cubicBezTo>
                <a:cubicBezTo>
                  <a:pt x="1869" y="2563"/>
                  <a:pt x="1900" y="2581"/>
                  <a:pt x="1900" y="2581"/>
                </a:cubicBezTo>
                <a:cubicBezTo>
                  <a:pt x="1920" y="2611"/>
                  <a:pt x="1950" y="2619"/>
                  <a:pt x="1981" y="2640"/>
                </a:cubicBezTo>
                <a:cubicBezTo>
                  <a:pt x="2034" y="2675"/>
                  <a:pt x="2075" y="2711"/>
                  <a:pt x="2137" y="2722"/>
                </a:cubicBezTo>
                <a:cubicBezTo>
                  <a:pt x="2167" y="2719"/>
                  <a:pt x="2197" y="2718"/>
                  <a:pt x="2226" y="2714"/>
                </a:cubicBezTo>
                <a:cubicBezTo>
                  <a:pt x="2246" y="2711"/>
                  <a:pt x="2285" y="2700"/>
                  <a:pt x="2285" y="2700"/>
                </a:cubicBezTo>
                <a:cubicBezTo>
                  <a:pt x="2300" y="2690"/>
                  <a:pt x="2325" y="2687"/>
                  <a:pt x="2330" y="2670"/>
                </a:cubicBezTo>
                <a:cubicBezTo>
                  <a:pt x="2347" y="2615"/>
                  <a:pt x="2340" y="2640"/>
                  <a:pt x="2352" y="2596"/>
                </a:cubicBezTo>
                <a:cubicBezTo>
                  <a:pt x="2346" y="2506"/>
                  <a:pt x="2343" y="2434"/>
                  <a:pt x="2315" y="2351"/>
                </a:cubicBezTo>
                <a:cubicBezTo>
                  <a:pt x="2308" y="2330"/>
                  <a:pt x="2296" y="2297"/>
                  <a:pt x="2278" y="2285"/>
                </a:cubicBezTo>
                <a:cubicBezTo>
                  <a:pt x="2263" y="2275"/>
                  <a:pt x="2233" y="2255"/>
                  <a:pt x="2233" y="2255"/>
                </a:cubicBezTo>
                <a:cubicBezTo>
                  <a:pt x="2198" y="2200"/>
                  <a:pt x="2138" y="2158"/>
                  <a:pt x="2085" y="2122"/>
                </a:cubicBezTo>
                <a:cubicBezTo>
                  <a:pt x="2068" y="2097"/>
                  <a:pt x="2055" y="2087"/>
                  <a:pt x="2026" y="2077"/>
                </a:cubicBezTo>
                <a:cubicBezTo>
                  <a:pt x="1978" y="2029"/>
                  <a:pt x="1935" y="1974"/>
                  <a:pt x="1885" y="1929"/>
                </a:cubicBezTo>
                <a:cubicBezTo>
                  <a:pt x="1857" y="1904"/>
                  <a:pt x="1835" y="1868"/>
                  <a:pt x="1804" y="1848"/>
                </a:cubicBezTo>
                <a:cubicBezTo>
                  <a:pt x="1773" y="1800"/>
                  <a:pt x="1721" y="1772"/>
                  <a:pt x="1685" y="1729"/>
                </a:cubicBezTo>
                <a:cubicBezTo>
                  <a:pt x="1651" y="1689"/>
                  <a:pt x="1611" y="1633"/>
                  <a:pt x="1567" y="1603"/>
                </a:cubicBezTo>
                <a:cubicBezTo>
                  <a:pt x="1546" y="1573"/>
                  <a:pt x="1528" y="1537"/>
                  <a:pt x="1507" y="1507"/>
                </a:cubicBezTo>
                <a:cubicBezTo>
                  <a:pt x="1501" y="1499"/>
                  <a:pt x="1492" y="1493"/>
                  <a:pt x="1485" y="1485"/>
                </a:cubicBezTo>
                <a:cubicBezTo>
                  <a:pt x="1479" y="1478"/>
                  <a:pt x="1475" y="1470"/>
                  <a:pt x="1470" y="1462"/>
                </a:cubicBezTo>
                <a:cubicBezTo>
                  <a:pt x="1455" y="1416"/>
                  <a:pt x="1424" y="1387"/>
                  <a:pt x="1396" y="1351"/>
                </a:cubicBezTo>
                <a:cubicBezTo>
                  <a:pt x="1372" y="1320"/>
                  <a:pt x="1365" y="1293"/>
                  <a:pt x="1345" y="1262"/>
                </a:cubicBezTo>
                <a:cubicBezTo>
                  <a:pt x="1329" y="1238"/>
                  <a:pt x="1317" y="1212"/>
                  <a:pt x="1300" y="1188"/>
                </a:cubicBezTo>
                <a:cubicBezTo>
                  <a:pt x="1294" y="1180"/>
                  <a:pt x="1285" y="1174"/>
                  <a:pt x="1278" y="1166"/>
                </a:cubicBezTo>
                <a:cubicBezTo>
                  <a:pt x="1272" y="1159"/>
                  <a:pt x="1268" y="1151"/>
                  <a:pt x="1263" y="1144"/>
                </a:cubicBezTo>
                <a:cubicBezTo>
                  <a:pt x="1250" y="1103"/>
                  <a:pt x="1216" y="1046"/>
                  <a:pt x="1174" y="1033"/>
                </a:cubicBezTo>
                <a:cubicBezTo>
                  <a:pt x="1136" y="979"/>
                  <a:pt x="1066" y="893"/>
                  <a:pt x="1011" y="855"/>
                </a:cubicBezTo>
                <a:cubicBezTo>
                  <a:pt x="995" y="832"/>
                  <a:pt x="961" y="795"/>
                  <a:pt x="937" y="781"/>
                </a:cubicBezTo>
                <a:cubicBezTo>
                  <a:pt x="934" y="779"/>
                  <a:pt x="948" y="791"/>
                  <a:pt x="945" y="788"/>
                </a:cubicBezTo>
                <a:cubicBezTo>
                  <a:pt x="887" y="730"/>
                  <a:pt x="798" y="703"/>
                  <a:pt x="745" y="640"/>
                </a:cubicBezTo>
                <a:cubicBezTo>
                  <a:pt x="700" y="587"/>
                  <a:pt x="647" y="540"/>
                  <a:pt x="604" y="485"/>
                </a:cubicBezTo>
                <a:cubicBezTo>
                  <a:pt x="561" y="429"/>
                  <a:pt x="531" y="365"/>
                  <a:pt x="493" y="307"/>
                </a:cubicBezTo>
                <a:cubicBezTo>
                  <a:pt x="479" y="286"/>
                  <a:pt x="478" y="262"/>
                  <a:pt x="463" y="240"/>
                </a:cubicBezTo>
                <a:cubicBezTo>
                  <a:pt x="445" y="185"/>
                  <a:pt x="401" y="125"/>
                  <a:pt x="352" y="92"/>
                </a:cubicBezTo>
                <a:cubicBezTo>
                  <a:pt x="325" y="53"/>
                  <a:pt x="352" y="83"/>
                  <a:pt x="315" y="62"/>
                </a:cubicBezTo>
                <a:cubicBezTo>
                  <a:pt x="300" y="53"/>
                  <a:pt x="288" y="39"/>
                  <a:pt x="271" y="33"/>
                </a:cubicBezTo>
                <a:cubicBezTo>
                  <a:pt x="236" y="21"/>
                  <a:pt x="202" y="14"/>
                  <a:pt x="167" y="3"/>
                </a:cubicBezTo>
                <a:cubicBezTo>
                  <a:pt x="87" y="9"/>
                  <a:pt x="61" y="0"/>
                  <a:pt x="19" y="62"/>
                </a:cubicBezTo>
                <a:cubicBezTo>
                  <a:pt x="26" y="170"/>
                  <a:pt x="0" y="189"/>
                  <a:pt x="34" y="159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79"/>
          <p:cNvGrpSpPr>
            <a:grpSpLocks/>
          </p:cNvGrpSpPr>
          <p:nvPr/>
        </p:nvGrpSpPr>
        <p:grpSpPr bwMode="auto">
          <a:xfrm>
            <a:off x="4495800" y="3651250"/>
            <a:ext cx="3297238" cy="814388"/>
            <a:chOff x="1965" y="881"/>
            <a:chExt cx="2077" cy="513"/>
          </a:xfrm>
        </p:grpSpPr>
        <p:sp>
          <p:nvSpPr>
            <p:cNvPr id="2794576" name="Freeform 80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7" name="Freeform 81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78" name="Rectangle 82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579" name="Rectangle 83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581" name="Freeform 85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82" name="Freeform 86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583" name="Rectangle 87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84" name="Freeform 88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5" name="Freeform 89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6" name="Line 90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7" name="Freeform 91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8" name="Line 92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89" name="Rectangle 93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590" name="Rectangle 94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591" name="Freeform 95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2" name="Line 96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3" name="Line 97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4" name="Freeform 98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5" name="Line 99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596" name="Freeform 100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598" name="Freeform 102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599" name="Freeform 103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" name="Group 104"/>
          <p:cNvGrpSpPr>
            <a:grpSpLocks/>
          </p:cNvGrpSpPr>
          <p:nvPr/>
        </p:nvGrpSpPr>
        <p:grpSpPr bwMode="auto">
          <a:xfrm>
            <a:off x="5181600" y="4489450"/>
            <a:ext cx="3297238" cy="814388"/>
            <a:chOff x="1965" y="881"/>
            <a:chExt cx="2077" cy="513"/>
          </a:xfrm>
        </p:grpSpPr>
        <p:sp>
          <p:nvSpPr>
            <p:cNvPr id="2794601" name="Freeform 105" descr="25%"/>
            <p:cNvSpPr>
              <a:spLocks/>
            </p:cNvSpPr>
            <p:nvPr/>
          </p:nvSpPr>
          <p:spPr bwMode="auto">
            <a:xfrm>
              <a:off x="3742" y="977"/>
              <a:ext cx="142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2" name="Freeform 106"/>
            <p:cNvSpPr>
              <a:spLocks/>
            </p:cNvSpPr>
            <p:nvPr/>
          </p:nvSpPr>
          <p:spPr bwMode="auto">
            <a:xfrm>
              <a:off x="2891" y="881"/>
              <a:ext cx="213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03" name="Rectangle 107"/>
            <p:cNvSpPr>
              <a:spLocks noChangeArrowheads="1"/>
            </p:cNvSpPr>
            <p:nvPr/>
          </p:nvSpPr>
          <p:spPr bwMode="auto">
            <a:xfrm rot="5400000">
              <a:off x="2792" y="1004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ALU</a:t>
              </a:r>
            </a:p>
          </p:txBody>
        </p:sp>
        <p:sp>
          <p:nvSpPr>
            <p:cNvPr id="2794604" name="Rectangle 108"/>
            <p:cNvSpPr>
              <a:spLocks noChangeArrowheads="1"/>
            </p:cNvSpPr>
            <p:nvPr/>
          </p:nvSpPr>
          <p:spPr bwMode="auto">
            <a:xfrm>
              <a:off x="2025" y="1011"/>
              <a:ext cx="22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I$</a:t>
              </a:r>
            </a:p>
          </p:txBody>
        </p:sp>
        <p:grpSp>
          <p:nvGrpSpPr>
            <p:cNvPr id="17" name="Group 109"/>
            <p:cNvGrpSpPr>
              <a:grpSpLocks/>
            </p:cNvGrpSpPr>
            <p:nvPr/>
          </p:nvGrpSpPr>
          <p:grpSpPr bwMode="auto">
            <a:xfrm>
              <a:off x="1965" y="977"/>
              <a:ext cx="340" cy="289"/>
              <a:chOff x="1935" y="1349"/>
              <a:chExt cx="340" cy="289"/>
            </a:xfrm>
          </p:grpSpPr>
          <p:sp>
            <p:nvSpPr>
              <p:cNvPr id="2794606" name="Freeform 110"/>
              <p:cNvSpPr>
                <a:spLocks/>
              </p:cNvSpPr>
              <p:nvPr/>
            </p:nvSpPr>
            <p:spPr bwMode="auto">
              <a:xfrm>
                <a:off x="1935" y="1349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07" name="Freeform 111"/>
              <p:cNvSpPr>
                <a:spLocks/>
              </p:cNvSpPr>
              <p:nvPr/>
            </p:nvSpPr>
            <p:spPr bwMode="auto">
              <a:xfrm>
                <a:off x="2104" y="1349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94608" name="Rectangle 112"/>
            <p:cNvSpPr>
              <a:spLocks noChangeArrowheads="1"/>
            </p:cNvSpPr>
            <p:nvPr/>
          </p:nvSpPr>
          <p:spPr bwMode="auto">
            <a:xfrm>
              <a:off x="2406" y="9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09" name="Freeform 113"/>
            <p:cNvSpPr>
              <a:spLocks/>
            </p:cNvSpPr>
            <p:nvPr/>
          </p:nvSpPr>
          <p:spPr bwMode="auto">
            <a:xfrm>
              <a:off x="2425" y="977"/>
              <a:ext cx="149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0" name="Freeform 114"/>
            <p:cNvSpPr>
              <a:spLocks/>
            </p:cNvSpPr>
            <p:nvPr/>
          </p:nvSpPr>
          <p:spPr bwMode="auto">
            <a:xfrm>
              <a:off x="2573" y="97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1" name="Line 115"/>
            <p:cNvSpPr>
              <a:spLocks noChangeShapeType="1"/>
            </p:cNvSpPr>
            <p:nvPr/>
          </p:nvSpPr>
          <p:spPr bwMode="auto">
            <a:xfrm>
              <a:off x="2310" y="11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2" name="Freeform 116"/>
            <p:cNvSpPr>
              <a:spLocks/>
            </p:cNvSpPr>
            <p:nvPr/>
          </p:nvSpPr>
          <p:spPr bwMode="auto">
            <a:xfrm>
              <a:off x="2372" y="10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3" name="Line 117"/>
            <p:cNvSpPr>
              <a:spLocks noChangeShapeType="1"/>
            </p:cNvSpPr>
            <p:nvPr/>
          </p:nvSpPr>
          <p:spPr bwMode="auto">
            <a:xfrm>
              <a:off x="2726" y="10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4" name="Rectangle 118"/>
            <p:cNvSpPr>
              <a:spLocks noChangeArrowheads="1"/>
            </p:cNvSpPr>
            <p:nvPr/>
          </p:nvSpPr>
          <p:spPr bwMode="auto">
            <a:xfrm>
              <a:off x="3255" y="1021"/>
              <a:ext cx="30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D$</a:t>
              </a:r>
            </a:p>
          </p:txBody>
        </p:sp>
        <p:sp>
          <p:nvSpPr>
            <p:cNvPr id="2794615" name="Rectangle 119"/>
            <p:cNvSpPr>
              <a:spLocks noChangeArrowheads="1"/>
            </p:cNvSpPr>
            <p:nvPr/>
          </p:nvSpPr>
          <p:spPr bwMode="auto">
            <a:xfrm>
              <a:off x="3715" y="97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94616" name="Freeform 120"/>
            <p:cNvSpPr>
              <a:spLocks/>
            </p:cNvSpPr>
            <p:nvPr/>
          </p:nvSpPr>
          <p:spPr bwMode="auto">
            <a:xfrm>
              <a:off x="3883" y="977"/>
              <a:ext cx="143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7" name="Line 121"/>
            <p:cNvSpPr>
              <a:spLocks noChangeShapeType="1"/>
            </p:cNvSpPr>
            <p:nvPr/>
          </p:nvSpPr>
          <p:spPr bwMode="auto">
            <a:xfrm>
              <a:off x="3595" y="1121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8" name="Line 122"/>
            <p:cNvSpPr>
              <a:spLocks noChangeShapeType="1"/>
            </p:cNvSpPr>
            <p:nvPr/>
          </p:nvSpPr>
          <p:spPr bwMode="auto">
            <a:xfrm>
              <a:off x="3111" y="1121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19" name="Freeform 123"/>
            <p:cNvSpPr>
              <a:spLocks/>
            </p:cNvSpPr>
            <p:nvPr/>
          </p:nvSpPr>
          <p:spPr bwMode="auto">
            <a:xfrm>
              <a:off x="3232" y="1121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0" name="Line 124"/>
            <p:cNvSpPr>
              <a:spLocks noChangeShapeType="1"/>
            </p:cNvSpPr>
            <p:nvPr/>
          </p:nvSpPr>
          <p:spPr bwMode="auto">
            <a:xfrm>
              <a:off x="2726" y="12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4621" name="Freeform 125"/>
            <p:cNvSpPr>
              <a:spLocks/>
            </p:cNvSpPr>
            <p:nvPr/>
          </p:nvSpPr>
          <p:spPr bwMode="auto">
            <a:xfrm>
              <a:off x="2819" y="11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126"/>
            <p:cNvGrpSpPr>
              <a:grpSpLocks/>
            </p:cNvGrpSpPr>
            <p:nvPr/>
          </p:nvGrpSpPr>
          <p:grpSpPr bwMode="auto">
            <a:xfrm>
              <a:off x="3265" y="955"/>
              <a:ext cx="325" cy="289"/>
              <a:chOff x="3671" y="1797"/>
              <a:chExt cx="325" cy="289"/>
            </a:xfrm>
          </p:grpSpPr>
          <p:sp>
            <p:nvSpPr>
              <p:cNvPr id="2794623" name="Freeform 127"/>
              <p:cNvSpPr>
                <a:spLocks/>
              </p:cNvSpPr>
              <p:nvPr/>
            </p:nvSpPr>
            <p:spPr bwMode="auto">
              <a:xfrm>
                <a:off x="3671" y="1797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4624" name="Freeform 128"/>
              <p:cNvSpPr>
                <a:spLocks/>
              </p:cNvSpPr>
              <p:nvPr/>
            </p:nvSpPr>
            <p:spPr bwMode="auto">
              <a:xfrm>
                <a:off x="3832" y="1797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94625" name="Rectangle 129"/>
          <p:cNvSpPr>
            <a:spLocks noChangeArrowheads="1"/>
          </p:cNvSpPr>
          <p:nvPr/>
        </p:nvSpPr>
        <p:spPr bwMode="auto">
          <a:xfrm>
            <a:off x="457200" y="2889250"/>
            <a:ext cx="831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nop</a:t>
            </a:r>
          </a:p>
        </p:txBody>
      </p:sp>
    </p:spTree>
    <p:extLst>
      <p:ext uri="{BB962C8B-B14F-4D97-AF65-F5344CB8AC3E}">
        <p14:creationId xmlns:p14="http://schemas.microsoft.com/office/powerpoint/2010/main" val="22891182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FC74-8DCB-664C-80F8-399B2D9B52E3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9577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and ISA Design</a:t>
            </a:r>
            <a:endParaRPr lang="en-AU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6673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MIPS</a:t>
            </a:r>
            <a:r>
              <a:rPr lang="en-US" dirty="0" smtClean="0"/>
              <a:t> Instruction Set designed </a:t>
            </a:r>
            <a:r>
              <a:rPr lang="en-US" dirty="0"/>
              <a:t>for pipelining</a:t>
            </a:r>
          </a:p>
          <a:p>
            <a:pPr>
              <a:lnSpc>
                <a:spcPct val="90000"/>
              </a:lnSpc>
            </a:pPr>
            <a:r>
              <a:rPr lang="en-US" dirty="0"/>
              <a:t>All instructions 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x86</a:t>
            </a:r>
            <a:r>
              <a:rPr lang="en-US" dirty="0"/>
              <a:t>: 1- to 17-byte </a:t>
            </a:r>
            <a:r>
              <a:rPr lang="en-US" dirty="0" smtClean="0"/>
              <a:t>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(x86 HW actually translates to internal RISC instructions!)</a:t>
            </a:r>
          </a:p>
          <a:p>
            <a:pPr>
              <a:lnSpc>
                <a:spcPct val="90000"/>
              </a:lnSpc>
            </a:pPr>
            <a:r>
              <a:rPr lang="en-US" dirty="0"/>
              <a:t>Few and regular instruction </a:t>
            </a:r>
            <a:r>
              <a:rPr lang="en-US" dirty="0" smtClean="0"/>
              <a:t>formats, 2 source register fields always in same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Memory operands only in Loads and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address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stage, access memory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stage</a:t>
            </a:r>
          </a:p>
          <a:p>
            <a:pPr>
              <a:lnSpc>
                <a:spcPct val="90000"/>
              </a:lnSpc>
            </a:pPr>
            <a:r>
              <a:rPr lang="en-US" dirty="0"/>
              <a:t>Alignment 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cycle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52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413A-9077-EF48-8AC9-967800980F81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95770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Control </a:t>
            </a:r>
            <a:r>
              <a:rPr lang="en-US" dirty="0"/>
              <a:t>Hazards</a:t>
            </a:r>
            <a:endParaRPr lang="en-AU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Branch determines flow of control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Fetching next instruction depends on branch outcome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Pipeline can’t always fetch correct instruction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Still working on ID stage of branch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BEQ, BNE in MIPS pipeline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Simple solution Option 1: </a:t>
            </a:r>
            <a:r>
              <a:rPr lang="en-US" i="1" dirty="0" smtClean="0">
                <a:solidFill>
                  <a:srgbClr val="FF0000"/>
                </a:solidFill>
              </a:rPr>
              <a:t>Stall </a:t>
            </a:r>
            <a:r>
              <a:rPr lang="en-US" dirty="0" smtClean="0"/>
              <a:t>on every branch until have new PC value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Would add 2 bubbles/clock cycles for every Branch! (~ 20% of instructions executed)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4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=&gt; 2 Bubbles/Clocks</a:t>
            </a:r>
            <a:endParaRPr lang="en-US" dirty="0"/>
          </a:p>
        </p:txBody>
      </p:sp>
      <p:sp>
        <p:nvSpPr>
          <p:cNvPr id="2761731" name="Rectangle 3"/>
          <p:cNvSpPr>
            <a:spLocks noChangeArrowheads="1"/>
          </p:cNvSpPr>
          <p:nvPr/>
        </p:nvSpPr>
        <p:spPr bwMode="auto">
          <a:xfrm>
            <a:off x="647832" y="6068719"/>
            <a:ext cx="79036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latin typeface="18 VAG Rounded Bold   07390"/>
              </a:rPr>
              <a:t>Where do we do the compare for the branch?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225" y="1179513"/>
            <a:ext cx="7800975" cy="5056188"/>
            <a:chOff x="214" y="551"/>
            <a:chExt cx="4914" cy="318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624" y="1200"/>
              <a:ext cx="340" cy="289"/>
              <a:chOff x="2624" y="1200"/>
              <a:chExt cx="340" cy="289"/>
            </a:xfrm>
          </p:grpSpPr>
          <p:sp>
            <p:nvSpPr>
              <p:cNvPr id="2761734" name="Freeform 6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5" name="Freeform 7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624" y="2592"/>
              <a:ext cx="340" cy="289"/>
              <a:chOff x="2624" y="2592"/>
              <a:chExt cx="340" cy="289"/>
            </a:xfrm>
          </p:grpSpPr>
          <p:sp>
            <p:nvSpPr>
              <p:cNvPr id="2761737" name="Freeform 9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38" name="Freeform 10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39" name="Rectangle 11"/>
            <p:cNvSpPr>
              <a:spLocks noChangeArrowheads="1"/>
            </p:cNvSpPr>
            <p:nvPr/>
          </p:nvSpPr>
          <p:spPr bwMode="auto">
            <a:xfrm>
              <a:off x="2605" y="2594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61740" name="Line 12"/>
            <p:cNvSpPr>
              <a:spLocks noChangeShapeType="1"/>
            </p:cNvSpPr>
            <p:nvPr/>
          </p:nvSpPr>
          <p:spPr bwMode="auto">
            <a:xfrm>
              <a:off x="584" y="1224"/>
              <a:ext cx="0" cy="20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1" name="Line 13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2" name="Rectangle 14"/>
            <p:cNvSpPr>
              <a:spLocks noChangeArrowheads="1"/>
            </p:cNvSpPr>
            <p:nvPr/>
          </p:nvSpPr>
          <p:spPr bwMode="auto">
            <a:xfrm>
              <a:off x="579" y="1302"/>
              <a:ext cx="51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 pitchFamily="-65" charset="0"/>
                </a:rPr>
                <a:t>beq</a:t>
              </a:r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743" name="Rectangle 15"/>
            <p:cNvSpPr>
              <a:spLocks noChangeArrowheads="1"/>
            </p:cNvSpPr>
            <p:nvPr/>
          </p:nvSpPr>
          <p:spPr bwMode="auto">
            <a:xfrm>
              <a:off x="563" y="1718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1</a:t>
              </a:r>
            </a:p>
          </p:txBody>
        </p:sp>
        <p:sp>
          <p:nvSpPr>
            <p:cNvPr id="2761744" name="Rectangle 16"/>
            <p:cNvSpPr>
              <a:spLocks noChangeArrowheads="1"/>
            </p:cNvSpPr>
            <p:nvPr/>
          </p:nvSpPr>
          <p:spPr bwMode="auto">
            <a:xfrm>
              <a:off x="555" y="218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2</a:t>
              </a:r>
            </a:p>
          </p:txBody>
        </p:sp>
        <p:sp>
          <p:nvSpPr>
            <p:cNvPr id="2761745" name="Rectangle 17"/>
            <p:cNvSpPr>
              <a:spLocks noChangeArrowheads="1"/>
            </p:cNvSpPr>
            <p:nvPr/>
          </p:nvSpPr>
          <p:spPr bwMode="auto">
            <a:xfrm>
              <a:off x="560" y="2612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Instr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 3</a:t>
              </a:r>
            </a:p>
          </p:txBody>
        </p:sp>
        <p:sp>
          <p:nvSpPr>
            <p:cNvPr id="2761746" name="Rectangle 18"/>
            <p:cNvSpPr>
              <a:spLocks noChangeArrowheads="1"/>
            </p:cNvSpPr>
            <p:nvPr/>
          </p:nvSpPr>
          <p:spPr bwMode="auto">
            <a:xfrm>
              <a:off x="587" y="3067"/>
              <a:ext cx="786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Instr 4</a:t>
              </a:r>
            </a:p>
          </p:txBody>
        </p:sp>
        <p:sp>
          <p:nvSpPr>
            <p:cNvPr id="2761747" name="Line 19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8" name="Line 20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49" name="Line 21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0" name="Line 22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1" name="Line 23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2" name="Line 24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3" name="Line 25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54" name="Line 26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257" y="1152"/>
              <a:ext cx="225" cy="481"/>
              <a:chOff x="2257" y="1152"/>
              <a:chExt cx="225" cy="481"/>
            </a:xfrm>
          </p:grpSpPr>
          <p:sp>
            <p:nvSpPr>
              <p:cNvPr id="2761756" name="Freeform 2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57" name="Rectangle 29"/>
              <p:cNvSpPr>
                <a:spLocks noChangeArrowheads="1"/>
              </p:cNvSpPr>
              <p:nvPr/>
            </p:nvSpPr>
            <p:spPr bwMode="auto">
              <a:xfrm rot="5400000">
                <a:off x="2170" y="1274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324" y="1248"/>
              <a:ext cx="359" cy="289"/>
              <a:chOff x="1324" y="1248"/>
              <a:chExt cx="359" cy="289"/>
            </a:xfrm>
          </p:grpSpPr>
          <p:sp>
            <p:nvSpPr>
              <p:cNvPr id="2761759" name="Rectangle 31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61761" name="Freeform 33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62" name="Freeform 34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761763" name="Rectangle 35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61765" name="Freeform 37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66" name="Freeform 38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67" name="Line 39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8" name="Freeform 40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69" name="Line 41"/>
            <p:cNvSpPr>
              <a:spLocks noChangeShapeType="1"/>
            </p:cNvSpPr>
            <p:nvPr/>
          </p:nvSpPr>
          <p:spPr bwMode="auto">
            <a:xfrm>
              <a:off x="2104" y="1296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0" name="Rectangle 42"/>
            <p:cNvSpPr>
              <a:spLocks noChangeArrowheads="1"/>
            </p:cNvSpPr>
            <p:nvPr/>
          </p:nvSpPr>
          <p:spPr bwMode="auto">
            <a:xfrm>
              <a:off x="2601" y="125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2761771" name="Rectangle 43"/>
            <p:cNvSpPr>
              <a:spLocks noChangeArrowheads="1"/>
            </p:cNvSpPr>
            <p:nvPr/>
          </p:nvSpPr>
          <p:spPr bwMode="auto">
            <a:xfrm>
              <a:off x="3093" y="125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3120" y="1248"/>
              <a:ext cx="284" cy="289"/>
              <a:chOff x="3120" y="1248"/>
              <a:chExt cx="284" cy="289"/>
            </a:xfrm>
          </p:grpSpPr>
          <p:sp>
            <p:nvSpPr>
              <p:cNvPr id="2761773" name="Freeform 45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74" name="Freeform 46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775" name="Line 47"/>
            <p:cNvSpPr>
              <a:spLocks noChangeShapeType="1"/>
            </p:cNvSpPr>
            <p:nvPr/>
          </p:nvSpPr>
          <p:spPr bwMode="auto">
            <a:xfrm>
              <a:off x="2973" y="1392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6" name="Line 48"/>
            <p:cNvSpPr>
              <a:spLocks noChangeShapeType="1"/>
            </p:cNvSpPr>
            <p:nvPr/>
          </p:nvSpPr>
          <p:spPr bwMode="auto">
            <a:xfrm>
              <a:off x="2489" y="1392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7" name="Freeform 49"/>
            <p:cNvSpPr>
              <a:spLocks/>
            </p:cNvSpPr>
            <p:nvPr/>
          </p:nvSpPr>
          <p:spPr bwMode="auto">
            <a:xfrm>
              <a:off x="2610" y="1392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8" name="Line 50"/>
            <p:cNvSpPr>
              <a:spLocks noChangeShapeType="1"/>
            </p:cNvSpPr>
            <p:nvPr/>
          </p:nvSpPr>
          <p:spPr bwMode="auto">
            <a:xfrm>
              <a:off x="2104" y="14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779" name="Freeform 51"/>
            <p:cNvSpPr>
              <a:spLocks/>
            </p:cNvSpPr>
            <p:nvPr/>
          </p:nvSpPr>
          <p:spPr bwMode="auto">
            <a:xfrm>
              <a:off x="2197" y="1387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2"/>
            <p:cNvGrpSpPr>
              <a:grpSpLocks/>
            </p:cNvGrpSpPr>
            <p:nvPr/>
          </p:nvGrpSpPr>
          <p:grpSpPr bwMode="auto">
            <a:xfrm>
              <a:off x="1751" y="1600"/>
              <a:ext cx="2096" cy="513"/>
              <a:chOff x="1751" y="1600"/>
              <a:chExt cx="2096" cy="513"/>
            </a:xfrm>
          </p:grpSpPr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684" y="1600"/>
                <a:ext cx="225" cy="481"/>
                <a:chOff x="2684" y="1600"/>
                <a:chExt cx="225" cy="481"/>
              </a:xfrm>
            </p:grpSpPr>
            <p:sp>
              <p:nvSpPr>
                <p:cNvPr id="2761782" name="Freeform 54"/>
                <p:cNvSpPr>
                  <a:spLocks/>
                </p:cNvSpPr>
                <p:nvPr/>
              </p:nvSpPr>
              <p:spPr bwMode="auto">
                <a:xfrm>
                  <a:off x="2696" y="1600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83" name="Rectangle 55"/>
                <p:cNvSpPr>
                  <a:spLocks noChangeArrowheads="1"/>
                </p:cNvSpPr>
                <p:nvPr/>
              </p:nvSpPr>
              <p:spPr bwMode="auto">
                <a:xfrm rot="5400000">
                  <a:off x="2597" y="1722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2" name="Group 56"/>
              <p:cNvGrpSpPr>
                <a:grpSpLocks/>
              </p:cNvGrpSpPr>
              <p:nvPr/>
            </p:nvGrpSpPr>
            <p:grpSpPr bwMode="auto">
              <a:xfrm>
                <a:off x="1751" y="1696"/>
                <a:ext cx="359" cy="289"/>
                <a:chOff x="1751" y="1696"/>
                <a:chExt cx="359" cy="289"/>
              </a:xfrm>
            </p:grpSpPr>
            <p:sp>
              <p:nvSpPr>
                <p:cNvPr id="27617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51" y="1698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13" name="Group 58"/>
                <p:cNvGrpSpPr>
                  <a:grpSpLocks/>
                </p:cNvGrpSpPr>
                <p:nvPr/>
              </p:nvGrpSpPr>
              <p:grpSpPr bwMode="auto">
                <a:xfrm>
                  <a:off x="1770" y="1696"/>
                  <a:ext cx="340" cy="289"/>
                  <a:chOff x="1770" y="1696"/>
                  <a:chExt cx="340" cy="289"/>
                </a:xfrm>
              </p:grpSpPr>
              <p:sp>
                <p:nvSpPr>
                  <p:cNvPr id="2761787" name="Freeform 59"/>
                  <p:cNvSpPr>
                    <a:spLocks/>
                  </p:cNvSpPr>
                  <p:nvPr/>
                </p:nvSpPr>
                <p:spPr bwMode="auto">
                  <a:xfrm>
                    <a:off x="1770" y="1696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788" name="Freeform 60"/>
                  <p:cNvSpPr>
                    <a:spLocks/>
                  </p:cNvSpPr>
                  <p:nvPr/>
                </p:nvSpPr>
                <p:spPr bwMode="auto">
                  <a:xfrm>
                    <a:off x="1939" y="1696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789" name="Rectangle 61"/>
              <p:cNvSpPr>
                <a:spLocks noChangeArrowheads="1"/>
              </p:cNvSpPr>
              <p:nvPr/>
            </p:nvSpPr>
            <p:spPr bwMode="auto">
              <a:xfrm>
                <a:off x="2211" y="1703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2230" y="1696"/>
                <a:ext cx="296" cy="289"/>
                <a:chOff x="2230" y="1696"/>
                <a:chExt cx="296" cy="289"/>
              </a:xfrm>
            </p:grpSpPr>
            <p:sp>
              <p:nvSpPr>
                <p:cNvPr id="2761791" name="Freeform 63"/>
                <p:cNvSpPr>
                  <a:spLocks/>
                </p:cNvSpPr>
                <p:nvPr/>
              </p:nvSpPr>
              <p:spPr bwMode="auto">
                <a:xfrm>
                  <a:off x="2230" y="1696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2" name="Freeform 64"/>
                <p:cNvSpPr>
                  <a:spLocks/>
                </p:cNvSpPr>
                <p:nvPr/>
              </p:nvSpPr>
              <p:spPr bwMode="auto">
                <a:xfrm>
                  <a:off x="2378" y="1696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793" name="Line 65"/>
              <p:cNvSpPr>
                <a:spLocks noChangeShapeType="1"/>
              </p:cNvSpPr>
              <p:nvPr/>
            </p:nvSpPr>
            <p:spPr bwMode="auto">
              <a:xfrm>
                <a:off x="2115" y="1840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4" name="Freeform 66"/>
              <p:cNvSpPr>
                <a:spLocks/>
              </p:cNvSpPr>
              <p:nvPr/>
            </p:nvSpPr>
            <p:spPr bwMode="auto">
              <a:xfrm>
                <a:off x="2177" y="1744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5" name="Line 67"/>
              <p:cNvSpPr>
                <a:spLocks noChangeShapeType="1"/>
              </p:cNvSpPr>
              <p:nvPr/>
            </p:nvSpPr>
            <p:spPr bwMode="auto">
              <a:xfrm>
                <a:off x="2531" y="174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796" name="Rectangle 68"/>
              <p:cNvSpPr>
                <a:spLocks noChangeArrowheads="1"/>
              </p:cNvSpPr>
              <p:nvPr/>
            </p:nvSpPr>
            <p:spPr bwMode="auto">
              <a:xfrm>
                <a:off x="3028" y="1698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15" name="Group 69"/>
              <p:cNvGrpSpPr>
                <a:grpSpLocks/>
              </p:cNvGrpSpPr>
              <p:nvPr/>
            </p:nvGrpSpPr>
            <p:grpSpPr bwMode="auto">
              <a:xfrm>
                <a:off x="3079" y="1696"/>
                <a:ext cx="325" cy="289"/>
                <a:chOff x="3079" y="1696"/>
                <a:chExt cx="325" cy="289"/>
              </a:xfrm>
            </p:grpSpPr>
            <p:sp>
              <p:nvSpPr>
                <p:cNvPr id="2761798" name="Freeform 70"/>
                <p:cNvSpPr>
                  <a:spLocks/>
                </p:cNvSpPr>
                <p:nvPr/>
              </p:nvSpPr>
              <p:spPr bwMode="auto">
                <a:xfrm>
                  <a:off x="3079" y="1696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799" name="Freeform 71"/>
                <p:cNvSpPr>
                  <a:spLocks/>
                </p:cNvSpPr>
                <p:nvPr/>
              </p:nvSpPr>
              <p:spPr bwMode="auto">
                <a:xfrm>
                  <a:off x="3240" y="1696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0" name="Rectangle 72"/>
              <p:cNvSpPr>
                <a:spLocks noChangeArrowheads="1"/>
              </p:cNvSpPr>
              <p:nvPr/>
            </p:nvSpPr>
            <p:spPr bwMode="auto">
              <a:xfrm>
                <a:off x="3520" y="1698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16" name="Group 73"/>
              <p:cNvGrpSpPr>
                <a:grpSpLocks/>
              </p:cNvGrpSpPr>
              <p:nvPr/>
            </p:nvGrpSpPr>
            <p:grpSpPr bwMode="auto">
              <a:xfrm>
                <a:off x="3547" y="1696"/>
                <a:ext cx="284" cy="289"/>
                <a:chOff x="3547" y="1696"/>
                <a:chExt cx="284" cy="289"/>
              </a:xfrm>
            </p:grpSpPr>
            <p:sp>
              <p:nvSpPr>
                <p:cNvPr id="2761802" name="Freeform 74"/>
                <p:cNvSpPr>
                  <a:spLocks/>
                </p:cNvSpPr>
                <p:nvPr/>
              </p:nvSpPr>
              <p:spPr bwMode="auto">
                <a:xfrm>
                  <a:off x="3547" y="1696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03" name="Freeform 75"/>
                <p:cNvSpPr>
                  <a:spLocks/>
                </p:cNvSpPr>
                <p:nvPr/>
              </p:nvSpPr>
              <p:spPr bwMode="auto">
                <a:xfrm>
                  <a:off x="3688" y="1696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04" name="Line 76"/>
              <p:cNvSpPr>
                <a:spLocks noChangeShapeType="1"/>
              </p:cNvSpPr>
              <p:nvPr/>
            </p:nvSpPr>
            <p:spPr bwMode="auto">
              <a:xfrm>
                <a:off x="3400" y="1840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5" name="Line 77"/>
              <p:cNvSpPr>
                <a:spLocks noChangeShapeType="1"/>
              </p:cNvSpPr>
              <p:nvPr/>
            </p:nvSpPr>
            <p:spPr bwMode="auto">
              <a:xfrm>
                <a:off x="2916" y="1840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6" name="Freeform 78"/>
              <p:cNvSpPr>
                <a:spLocks/>
              </p:cNvSpPr>
              <p:nvPr/>
            </p:nvSpPr>
            <p:spPr bwMode="auto">
              <a:xfrm>
                <a:off x="3037" y="1840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7" name="Line 79"/>
              <p:cNvSpPr>
                <a:spLocks noChangeShapeType="1"/>
              </p:cNvSpPr>
              <p:nvPr/>
            </p:nvSpPr>
            <p:spPr bwMode="auto">
              <a:xfrm>
                <a:off x="2531" y="1936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08" name="Freeform 80"/>
              <p:cNvSpPr>
                <a:spLocks/>
              </p:cNvSpPr>
              <p:nvPr/>
            </p:nvSpPr>
            <p:spPr bwMode="auto">
              <a:xfrm>
                <a:off x="2624" y="1835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81"/>
            <p:cNvGrpSpPr>
              <a:grpSpLocks/>
            </p:cNvGrpSpPr>
            <p:nvPr/>
          </p:nvGrpSpPr>
          <p:grpSpPr bwMode="auto">
            <a:xfrm>
              <a:off x="2178" y="2048"/>
              <a:ext cx="2096" cy="513"/>
              <a:chOff x="2178" y="2048"/>
              <a:chExt cx="2096" cy="513"/>
            </a:xfrm>
          </p:grpSpPr>
          <p:grpSp>
            <p:nvGrpSpPr>
              <p:cNvPr id="18" name="Group 82"/>
              <p:cNvGrpSpPr>
                <a:grpSpLocks/>
              </p:cNvGrpSpPr>
              <p:nvPr/>
            </p:nvGrpSpPr>
            <p:grpSpPr bwMode="auto">
              <a:xfrm>
                <a:off x="3111" y="2048"/>
                <a:ext cx="225" cy="481"/>
                <a:chOff x="3111" y="2048"/>
                <a:chExt cx="225" cy="481"/>
              </a:xfrm>
            </p:grpSpPr>
            <p:sp>
              <p:nvSpPr>
                <p:cNvPr id="2761811" name="Freeform 83"/>
                <p:cNvSpPr>
                  <a:spLocks/>
                </p:cNvSpPr>
                <p:nvPr/>
              </p:nvSpPr>
              <p:spPr bwMode="auto">
                <a:xfrm>
                  <a:off x="3123" y="2048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12" name="Rectangle 84"/>
                <p:cNvSpPr>
                  <a:spLocks noChangeArrowheads="1"/>
                </p:cNvSpPr>
                <p:nvPr/>
              </p:nvSpPr>
              <p:spPr bwMode="auto">
                <a:xfrm rot="5400000">
                  <a:off x="3024" y="2170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19" name="Group 85"/>
              <p:cNvGrpSpPr>
                <a:grpSpLocks/>
              </p:cNvGrpSpPr>
              <p:nvPr/>
            </p:nvGrpSpPr>
            <p:grpSpPr bwMode="auto">
              <a:xfrm>
                <a:off x="2178" y="2144"/>
                <a:ext cx="359" cy="289"/>
                <a:chOff x="2178" y="2144"/>
                <a:chExt cx="359" cy="289"/>
              </a:xfrm>
            </p:grpSpPr>
            <p:sp>
              <p:nvSpPr>
                <p:cNvPr id="2761814" name="Rectangle 86"/>
                <p:cNvSpPr>
                  <a:spLocks noChangeArrowheads="1"/>
                </p:cNvSpPr>
                <p:nvPr/>
              </p:nvSpPr>
              <p:spPr bwMode="auto">
                <a:xfrm>
                  <a:off x="2178" y="2146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20" name="Group 87"/>
                <p:cNvGrpSpPr>
                  <a:grpSpLocks/>
                </p:cNvGrpSpPr>
                <p:nvPr/>
              </p:nvGrpSpPr>
              <p:grpSpPr bwMode="auto">
                <a:xfrm>
                  <a:off x="2197" y="2144"/>
                  <a:ext cx="340" cy="289"/>
                  <a:chOff x="2197" y="2144"/>
                  <a:chExt cx="340" cy="289"/>
                </a:xfrm>
              </p:grpSpPr>
              <p:sp>
                <p:nvSpPr>
                  <p:cNvPr id="2761816" name="Freeform 88"/>
                  <p:cNvSpPr>
                    <a:spLocks/>
                  </p:cNvSpPr>
                  <p:nvPr/>
                </p:nvSpPr>
                <p:spPr bwMode="auto">
                  <a:xfrm>
                    <a:off x="2197" y="2144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17" name="Freeform 89"/>
                  <p:cNvSpPr>
                    <a:spLocks/>
                  </p:cNvSpPr>
                  <p:nvPr/>
                </p:nvSpPr>
                <p:spPr bwMode="auto">
                  <a:xfrm>
                    <a:off x="2366" y="2144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18" name="Rectangle 90"/>
              <p:cNvSpPr>
                <a:spLocks noChangeArrowheads="1"/>
              </p:cNvSpPr>
              <p:nvPr/>
            </p:nvSpPr>
            <p:spPr bwMode="auto">
              <a:xfrm>
                <a:off x="2638" y="2151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1" name="Group 91"/>
              <p:cNvGrpSpPr>
                <a:grpSpLocks/>
              </p:cNvGrpSpPr>
              <p:nvPr/>
            </p:nvGrpSpPr>
            <p:grpSpPr bwMode="auto">
              <a:xfrm>
                <a:off x="2657" y="2144"/>
                <a:ext cx="296" cy="289"/>
                <a:chOff x="2657" y="2144"/>
                <a:chExt cx="296" cy="289"/>
              </a:xfrm>
            </p:grpSpPr>
            <p:sp>
              <p:nvSpPr>
                <p:cNvPr id="2761820" name="Freeform 92"/>
                <p:cNvSpPr>
                  <a:spLocks/>
                </p:cNvSpPr>
                <p:nvPr/>
              </p:nvSpPr>
              <p:spPr bwMode="auto">
                <a:xfrm>
                  <a:off x="2657" y="2144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1" name="Freeform 93"/>
                <p:cNvSpPr>
                  <a:spLocks/>
                </p:cNvSpPr>
                <p:nvPr/>
              </p:nvSpPr>
              <p:spPr bwMode="auto">
                <a:xfrm>
                  <a:off x="2805" y="2144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2" name="Line 94"/>
              <p:cNvSpPr>
                <a:spLocks noChangeShapeType="1"/>
              </p:cNvSpPr>
              <p:nvPr/>
            </p:nvSpPr>
            <p:spPr bwMode="auto">
              <a:xfrm>
                <a:off x="2542" y="2288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3" name="Freeform 95"/>
              <p:cNvSpPr>
                <a:spLocks/>
              </p:cNvSpPr>
              <p:nvPr/>
            </p:nvSpPr>
            <p:spPr bwMode="auto">
              <a:xfrm>
                <a:off x="2604" y="2192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4" name="Line 96"/>
              <p:cNvSpPr>
                <a:spLocks noChangeShapeType="1"/>
              </p:cNvSpPr>
              <p:nvPr/>
            </p:nvSpPr>
            <p:spPr bwMode="auto">
              <a:xfrm>
                <a:off x="2958" y="2192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25" name="Rectangle 97"/>
              <p:cNvSpPr>
                <a:spLocks noChangeArrowheads="1"/>
              </p:cNvSpPr>
              <p:nvPr/>
            </p:nvSpPr>
            <p:spPr bwMode="auto">
              <a:xfrm>
                <a:off x="3455" y="2146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2" name="Group 98"/>
              <p:cNvGrpSpPr>
                <a:grpSpLocks/>
              </p:cNvGrpSpPr>
              <p:nvPr/>
            </p:nvGrpSpPr>
            <p:grpSpPr bwMode="auto">
              <a:xfrm>
                <a:off x="3506" y="2144"/>
                <a:ext cx="325" cy="289"/>
                <a:chOff x="3506" y="2144"/>
                <a:chExt cx="325" cy="289"/>
              </a:xfrm>
            </p:grpSpPr>
            <p:sp>
              <p:nvSpPr>
                <p:cNvPr id="2761827" name="Freeform 99"/>
                <p:cNvSpPr>
                  <a:spLocks/>
                </p:cNvSpPr>
                <p:nvPr/>
              </p:nvSpPr>
              <p:spPr bwMode="auto">
                <a:xfrm>
                  <a:off x="3506" y="2144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28" name="Freeform 100"/>
                <p:cNvSpPr>
                  <a:spLocks/>
                </p:cNvSpPr>
                <p:nvPr/>
              </p:nvSpPr>
              <p:spPr bwMode="auto">
                <a:xfrm>
                  <a:off x="3667" y="2144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29" name="Rectangle 101"/>
              <p:cNvSpPr>
                <a:spLocks noChangeArrowheads="1"/>
              </p:cNvSpPr>
              <p:nvPr/>
            </p:nvSpPr>
            <p:spPr bwMode="auto">
              <a:xfrm>
                <a:off x="3947" y="2146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3" name="Group 102"/>
              <p:cNvGrpSpPr>
                <a:grpSpLocks/>
              </p:cNvGrpSpPr>
              <p:nvPr/>
            </p:nvGrpSpPr>
            <p:grpSpPr bwMode="auto">
              <a:xfrm>
                <a:off x="3974" y="2144"/>
                <a:ext cx="284" cy="289"/>
                <a:chOff x="3974" y="2144"/>
                <a:chExt cx="284" cy="289"/>
              </a:xfrm>
            </p:grpSpPr>
            <p:sp>
              <p:nvSpPr>
                <p:cNvPr id="2761831" name="Freeform 103"/>
                <p:cNvSpPr>
                  <a:spLocks/>
                </p:cNvSpPr>
                <p:nvPr/>
              </p:nvSpPr>
              <p:spPr bwMode="auto">
                <a:xfrm>
                  <a:off x="3974" y="2144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32" name="Freeform 104"/>
                <p:cNvSpPr>
                  <a:spLocks/>
                </p:cNvSpPr>
                <p:nvPr/>
              </p:nvSpPr>
              <p:spPr bwMode="auto">
                <a:xfrm>
                  <a:off x="4115" y="2144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33" name="Line 105"/>
              <p:cNvSpPr>
                <a:spLocks noChangeShapeType="1"/>
              </p:cNvSpPr>
              <p:nvPr/>
            </p:nvSpPr>
            <p:spPr bwMode="auto">
              <a:xfrm>
                <a:off x="3827" y="2288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4" name="Line 106"/>
              <p:cNvSpPr>
                <a:spLocks noChangeShapeType="1"/>
              </p:cNvSpPr>
              <p:nvPr/>
            </p:nvSpPr>
            <p:spPr bwMode="auto">
              <a:xfrm>
                <a:off x="3343" y="2288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5" name="Freeform 107"/>
              <p:cNvSpPr>
                <a:spLocks/>
              </p:cNvSpPr>
              <p:nvPr/>
            </p:nvSpPr>
            <p:spPr bwMode="auto">
              <a:xfrm>
                <a:off x="3464" y="2288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6" name="Line 108"/>
              <p:cNvSpPr>
                <a:spLocks noChangeShapeType="1"/>
              </p:cNvSpPr>
              <p:nvPr/>
            </p:nvSpPr>
            <p:spPr bwMode="auto">
              <a:xfrm>
                <a:off x="2958" y="2384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37" name="Freeform 109"/>
              <p:cNvSpPr>
                <a:spLocks/>
              </p:cNvSpPr>
              <p:nvPr/>
            </p:nvSpPr>
            <p:spPr bwMode="auto">
              <a:xfrm>
                <a:off x="3051" y="2283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110"/>
            <p:cNvGrpSpPr>
              <a:grpSpLocks/>
            </p:cNvGrpSpPr>
            <p:nvPr/>
          </p:nvGrpSpPr>
          <p:grpSpPr bwMode="auto">
            <a:xfrm>
              <a:off x="3538" y="2496"/>
              <a:ext cx="225" cy="481"/>
              <a:chOff x="3538" y="2496"/>
              <a:chExt cx="225" cy="481"/>
            </a:xfrm>
          </p:grpSpPr>
          <p:sp>
            <p:nvSpPr>
              <p:cNvPr id="2761839" name="Freeform 111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0" name="Rectangle 112"/>
              <p:cNvSpPr>
                <a:spLocks noChangeArrowheads="1"/>
              </p:cNvSpPr>
              <p:nvPr/>
            </p:nvSpPr>
            <p:spPr bwMode="auto">
              <a:xfrm rot="5400000">
                <a:off x="3451" y="2618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61841" name="Rectangle 113"/>
            <p:cNvSpPr>
              <a:spLocks noChangeArrowheads="1"/>
            </p:cNvSpPr>
            <p:nvPr/>
          </p:nvSpPr>
          <p:spPr bwMode="auto">
            <a:xfrm>
              <a:off x="3065" y="2599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5" name="Group 114"/>
            <p:cNvGrpSpPr>
              <a:grpSpLocks/>
            </p:cNvGrpSpPr>
            <p:nvPr/>
          </p:nvGrpSpPr>
          <p:grpSpPr bwMode="auto">
            <a:xfrm>
              <a:off x="3084" y="2592"/>
              <a:ext cx="296" cy="289"/>
              <a:chOff x="3084" y="2592"/>
              <a:chExt cx="296" cy="289"/>
            </a:xfrm>
          </p:grpSpPr>
          <p:sp>
            <p:nvSpPr>
              <p:cNvPr id="2761843" name="Freeform 11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44" name="Freeform 11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45" name="Line 117"/>
            <p:cNvSpPr>
              <a:spLocks noChangeShapeType="1"/>
            </p:cNvSpPr>
            <p:nvPr/>
          </p:nvSpPr>
          <p:spPr bwMode="auto">
            <a:xfrm>
              <a:off x="2969" y="2736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6" name="Freeform 118"/>
            <p:cNvSpPr>
              <a:spLocks/>
            </p:cNvSpPr>
            <p:nvPr/>
          </p:nvSpPr>
          <p:spPr bwMode="auto">
            <a:xfrm>
              <a:off x="3031" y="2640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7" name="Line 119"/>
            <p:cNvSpPr>
              <a:spLocks noChangeShapeType="1"/>
            </p:cNvSpPr>
            <p:nvPr/>
          </p:nvSpPr>
          <p:spPr bwMode="auto">
            <a:xfrm>
              <a:off x="3385" y="264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48" name="Rectangle 120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21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61850" name="Freeform 122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1" name="Freeform 123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2" name="Rectangle 124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25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61854" name="Freeform 126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55" name="Freeform 127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56" name="Line 128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7" name="Line 12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8" name="Freeform 13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59" name="Line 131"/>
            <p:cNvSpPr>
              <a:spLocks noChangeShapeType="1"/>
            </p:cNvSpPr>
            <p:nvPr/>
          </p:nvSpPr>
          <p:spPr bwMode="auto">
            <a:xfrm>
              <a:off x="3385" y="2832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1860" name="Freeform 132"/>
            <p:cNvSpPr>
              <a:spLocks/>
            </p:cNvSpPr>
            <p:nvPr/>
          </p:nvSpPr>
          <p:spPr bwMode="auto">
            <a:xfrm>
              <a:off x="3478" y="2731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33"/>
            <p:cNvGrpSpPr>
              <a:grpSpLocks/>
            </p:cNvGrpSpPr>
            <p:nvPr/>
          </p:nvGrpSpPr>
          <p:grpSpPr bwMode="auto">
            <a:xfrm>
              <a:off x="3032" y="2944"/>
              <a:ext cx="2096" cy="513"/>
              <a:chOff x="3032" y="2944"/>
              <a:chExt cx="2096" cy="513"/>
            </a:xfrm>
          </p:grpSpPr>
          <p:grpSp>
            <p:nvGrpSpPr>
              <p:cNvPr id="29" name="Group 134"/>
              <p:cNvGrpSpPr>
                <a:grpSpLocks/>
              </p:cNvGrpSpPr>
              <p:nvPr/>
            </p:nvGrpSpPr>
            <p:grpSpPr bwMode="auto">
              <a:xfrm>
                <a:off x="3965" y="2944"/>
                <a:ext cx="225" cy="481"/>
                <a:chOff x="3965" y="2944"/>
                <a:chExt cx="225" cy="481"/>
              </a:xfrm>
            </p:grpSpPr>
            <p:sp>
              <p:nvSpPr>
                <p:cNvPr id="2761863" name="Freeform 135"/>
                <p:cNvSpPr>
                  <a:spLocks/>
                </p:cNvSpPr>
                <p:nvPr/>
              </p:nvSpPr>
              <p:spPr bwMode="auto">
                <a:xfrm>
                  <a:off x="3977" y="2944"/>
                  <a:ext cx="213" cy="481"/>
                </a:xfrm>
                <a:custGeom>
                  <a:avLst/>
                  <a:gdLst/>
                  <a:ahLst/>
                  <a:cxnLst>
                    <a:cxn ang="0">
                      <a:pos x="0" y="320"/>
                    </a:cxn>
                    <a:cxn ang="0">
                      <a:pos x="71" y="240"/>
                    </a:cxn>
                    <a:cxn ang="0">
                      <a:pos x="0" y="160"/>
                    </a:cxn>
                    <a:cxn ang="0">
                      <a:pos x="0" y="0"/>
                    </a:cxn>
                    <a:cxn ang="0">
                      <a:pos x="212" y="160"/>
                    </a:cxn>
                    <a:cxn ang="0">
                      <a:pos x="212" y="320"/>
                    </a:cxn>
                    <a:cxn ang="0">
                      <a:pos x="0" y="480"/>
                    </a:cxn>
                    <a:cxn ang="0">
                      <a:pos x="0" y="320"/>
                    </a:cxn>
                  </a:cxnLst>
                  <a:rect l="0" t="0" r="r" b="b"/>
                  <a:pathLst>
                    <a:path w="213" h="481">
                      <a:moveTo>
                        <a:pt x="0" y="320"/>
                      </a:moveTo>
                      <a:lnTo>
                        <a:pt x="71" y="240"/>
                      </a:lnTo>
                      <a:lnTo>
                        <a:pt x="0" y="160"/>
                      </a:lnTo>
                      <a:lnTo>
                        <a:pt x="0" y="0"/>
                      </a:lnTo>
                      <a:lnTo>
                        <a:pt x="212" y="160"/>
                      </a:lnTo>
                      <a:lnTo>
                        <a:pt x="212" y="320"/>
                      </a:lnTo>
                      <a:lnTo>
                        <a:pt x="0" y="480"/>
                      </a:lnTo>
                      <a:lnTo>
                        <a:pt x="0" y="32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64" name="Rectangle 136"/>
                <p:cNvSpPr>
                  <a:spLocks noChangeArrowheads="1"/>
                </p:cNvSpPr>
                <p:nvPr/>
              </p:nvSpPr>
              <p:spPr bwMode="auto">
                <a:xfrm rot="5400000">
                  <a:off x="3878" y="3066"/>
                  <a:ext cx="38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ALU</a:t>
                  </a:r>
                </a:p>
              </p:txBody>
            </p:sp>
          </p:grpSp>
          <p:grpSp>
            <p:nvGrpSpPr>
              <p:cNvPr id="30" name="Group 137"/>
              <p:cNvGrpSpPr>
                <a:grpSpLocks/>
              </p:cNvGrpSpPr>
              <p:nvPr/>
            </p:nvGrpSpPr>
            <p:grpSpPr bwMode="auto">
              <a:xfrm>
                <a:off x="3032" y="3040"/>
                <a:ext cx="359" cy="289"/>
                <a:chOff x="3032" y="3040"/>
                <a:chExt cx="359" cy="289"/>
              </a:xfrm>
            </p:grpSpPr>
            <p:sp>
              <p:nvSpPr>
                <p:cNvPr id="2761866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32" y="3042"/>
                  <a:ext cx="292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 b="1">
                      <a:solidFill>
                        <a:schemeClr val="tx1"/>
                      </a:solidFill>
                      <a:latin typeface="Times" pitchFamily="-65" charset="0"/>
                    </a:rPr>
                    <a:t>  I$</a:t>
                  </a:r>
                </a:p>
              </p:txBody>
            </p:sp>
            <p:grpSp>
              <p:nvGrpSpPr>
                <p:cNvPr id="31" name="Group 139"/>
                <p:cNvGrpSpPr>
                  <a:grpSpLocks/>
                </p:cNvGrpSpPr>
                <p:nvPr/>
              </p:nvGrpSpPr>
              <p:grpSpPr bwMode="auto">
                <a:xfrm>
                  <a:off x="3051" y="3040"/>
                  <a:ext cx="340" cy="289"/>
                  <a:chOff x="3051" y="3040"/>
                  <a:chExt cx="340" cy="289"/>
                </a:xfrm>
              </p:grpSpPr>
              <p:sp>
                <p:nvSpPr>
                  <p:cNvPr id="2761868" name="Freeform 140"/>
                  <p:cNvSpPr>
                    <a:spLocks/>
                  </p:cNvSpPr>
                  <p:nvPr/>
                </p:nvSpPr>
                <p:spPr bwMode="auto">
                  <a:xfrm>
                    <a:off x="3051" y="3040"/>
                    <a:ext cx="170" cy="289"/>
                  </a:xfrm>
                  <a:custGeom>
                    <a:avLst/>
                    <a:gdLst/>
                    <a:ahLst/>
                    <a:cxnLst>
                      <a:cxn ang="0">
                        <a:pos x="169" y="0"/>
                      </a:cxn>
                      <a:cxn ang="0">
                        <a:pos x="0" y="0"/>
                      </a:cxn>
                      <a:cxn ang="0">
                        <a:pos x="0" y="288"/>
                      </a:cxn>
                      <a:cxn ang="0">
                        <a:pos x="169" y="288"/>
                      </a:cxn>
                    </a:cxnLst>
                    <a:rect l="0" t="0" r="r" b="b"/>
                    <a:pathLst>
                      <a:path w="170" h="289">
                        <a:moveTo>
                          <a:pt x="169" y="0"/>
                        </a:moveTo>
                        <a:lnTo>
                          <a:pt x="0" y="0"/>
                        </a:lnTo>
                        <a:lnTo>
                          <a:pt x="0" y="288"/>
                        </a:lnTo>
                        <a:lnTo>
                          <a:pt x="169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61869" name="Freeform 141"/>
                  <p:cNvSpPr>
                    <a:spLocks/>
                  </p:cNvSpPr>
                  <p:nvPr/>
                </p:nvSpPr>
                <p:spPr bwMode="auto">
                  <a:xfrm>
                    <a:off x="3220" y="3040"/>
                    <a:ext cx="171" cy="28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0" y="0"/>
                      </a:cxn>
                      <a:cxn ang="0">
                        <a:pos x="170" y="288"/>
                      </a:cxn>
                      <a:cxn ang="0">
                        <a:pos x="0" y="288"/>
                      </a:cxn>
                    </a:cxnLst>
                    <a:rect l="0" t="0" r="r" b="b"/>
                    <a:pathLst>
                      <a:path w="171" h="289">
                        <a:moveTo>
                          <a:pt x="0" y="0"/>
                        </a:moveTo>
                        <a:lnTo>
                          <a:pt x="170" y="0"/>
                        </a:lnTo>
                        <a:lnTo>
                          <a:pt x="170" y="288"/>
                        </a:lnTo>
                        <a:lnTo>
                          <a:pt x="0" y="288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61870" name="Rectangle 142"/>
              <p:cNvSpPr>
                <a:spLocks noChangeArrowheads="1"/>
              </p:cNvSpPr>
              <p:nvPr/>
            </p:nvSpPr>
            <p:spPr bwMode="auto">
              <a:xfrm>
                <a:off x="3492" y="3047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28" name="Group 143"/>
              <p:cNvGrpSpPr>
                <a:grpSpLocks/>
              </p:cNvGrpSpPr>
              <p:nvPr/>
            </p:nvGrpSpPr>
            <p:grpSpPr bwMode="auto">
              <a:xfrm>
                <a:off x="3511" y="3040"/>
                <a:ext cx="296" cy="289"/>
                <a:chOff x="3511" y="3040"/>
                <a:chExt cx="296" cy="289"/>
              </a:xfrm>
            </p:grpSpPr>
            <p:sp>
              <p:nvSpPr>
                <p:cNvPr id="2761872" name="Freeform 144"/>
                <p:cNvSpPr>
                  <a:spLocks/>
                </p:cNvSpPr>
                <p:nvPr/>
              </p:nvSpPr>
              <p:spPr bwMode="auto">
                <a:xfrm>
                  <a:off x="3511" y="3040"/>
                  <a:ext cx="149" cy="289"/>
                </a:xfrm>
                <a:custGeom>
                  <a:avLst/>
                  <a:gdLst/>
                  <a:ahLst/>
                  <a:cxnLst>
                    <a:cxn ang="0">
                      <a:pos x="148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8" y="288"/>
                    </a:cxn>
                  </a:cxnLst>
                  <a:rect l="0" t="0" r="r" b="b"/>
                  <a:pathLst>
                    <a:path w="149" h="289">
                      <a:moveTo>
                        <a:pt x="148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8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73" name="Freeform 145"/>
                <p:cNvSpPr>
                  <a:spLocks/>
                </p:cNvSpPr>
                <p:nvPr/>
              </p:nvSpPr>
              <p:spPr bwMode="auto">
                <a:xfrm>
                  <a:off x="3659" y="3040"/>
                  <a:ext cx="148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0"/>
                    </a:cxn>
                    <a:cxn ang="0">
                      <a:pos x="147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8" h="289">
                      <a:moveTo>
                        <a:pt x="0" y="0"/>
                      </a:moveTo>
                      <a:lnTo>
                        <a:pt x="147" y="0"/>
                      </a:lnTo>
                      <a:lnTo>
                        <a:pt x="147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74" name="Line 146"/>
              <p:cNvSpPr>
                <a:spLocks noChangeShapeType="1"/>
              </p:cNvSpPr>
              <p:nvPr/>
            </p:nvSpPr>
            <p:spPr bwMode="auto">
              <a:xfrm>
                <a:off x="3396" y="3184"/>
                <a:ext cx="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5" name="Freeform 147"/>
              <p:cNvSpPr>
                <a:spLocks/>
              </p:cNvSpPr>
              <p:nvPr/>
            </p:nvSpPr>
            <p:spPr bwMode="auto">
              <a:xfrm>
                <a:off x="3458" y="3088"/>
                <a:ext cx="48" cy="97"/>
              </a:xfrm>
              <a:custGeom>
                <a:avLst/>
                <a:gdLst/>
                <a:ahLst/>
                <a:cxnLst>
                  <a:cxn ang="0">
                    <a:pos x="0" y="96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8" h="97">
                    <a:moveTo>
                      <a:pt x="0" y="96"/>
                    </a:moveTo>
                    <a:lnTo>
                      <a:pt x="0" y="0"/>
                    </a:lnTo>
                    <a:lnTo>
                      <a:pt x="47" y="0"/>
                    </a:lnTo>
                    <a:lnTo>
                      <a:pt x="47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6" name="Line 148"/>
              <p:cNvSpPr>
                <a:spLocks noChangeShapeType="1"/>
              </p:cNvSpPr>
              <p:nvPr/>
            </p:nvSpPr>
            <p:spPr bwMode="auto">
              <a:xfrm>
                <a:off x="3812" y="3088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77" name="Rectangle 149"/>
              <p:cNvSpPr>
                <a:spLocks noChangeArrowheads="1"/>
              </p:cNvSpPr>
              <p:nvPr/>
            </p:nvSpPr>
            <p:spPr bwMode="auto">
              <a:xfrm>
                <a:off x="4309" y="3042"/>
                <a:ext cx="3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D$</a:t>
                </a:r>
              </a:p>
            </p:txBody>
          </p:sp>
          <p:grpSp>
            <p:nvGrpSpPr>
              <p:cNvPr id="2761729" name="Group 150"/>
              <p:cNvGrpSpPr>
                <a:grpSpLocks/>
              </p:cNvGrpSpPr>
              <p:nvPr/>
            </p:nvGrpSpPr>
            <p:grpSpPr bwMode="auto">
              <a:xfrm>
                <a:off x="4360" y="3040"/>
                <a:ext cx="325" cy="289"/>
                <a:chOff x="4360" y="3040"/>
                <a:chExt cx="325" cy="289"/>
              </a:xfrm>
            </p:grpSpPr>
            <p:sp>
              <p:nvSpPr>
                <p:cNvPr id="2761879" name="Freeform 151"/>
                <p:cNvSpPr>
                  <a:spLocks/>
                </p:cNvSpPr>
                <p:nvPr/>
              </p:nvSpPr>
              <p:spPr bwMode="auto">
                <a:xfrm>
                  <a:off x="4360" y="3040"/>
                  <a:ext cx="162" cy="289"/>
                </a:xfrm>
                <a:custGeom>
                  <a:avLst/>
                  <a:gdLst/>
                  <a:ahLst/>
                  <a:cxnLst>
                    <a:cxn ang="0">
                      <a:pos x="16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1" y="288"/>
                    </a:cxn>
                  </a:cxnLst>
                  <a:rect l="0" t="0" r="r" b="b"/>
                  <a:pathLst>
                    <a:path w="162" h="289">
                      <a:moveTo>
                        <a:pt x="16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0" name="Freeform 152"/>
                <p:cNvSpPr>
                  <a:spLocks/>
                </p:cNvSpPr>
                <p:nvPr/>
              </p:nvSpPr>
              <p:spPr bwMode="auto">
                <a:xfrm>
                  <a:off x="4521" y="3040"/>
                  <a:ext cx="164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3" y="0"/>
                    </a:cxn>
                    <a:cxn ang="0">
                      <a:pos x="163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64" h="289">
                      <a:moveTo>
                        <a:pt x="0" y="0"/>
                      </a:moveTo>
                      <a:lnTo>
                        <a:pt x="163" y="0"/>
                      </a:lnTo>
                      <a:lnTo>
                        <a:pt x="163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1" name="Rectangle 153"/>
              <p:cNvSpPr>
                <a:spLocks noChangeArrowheads="1"/>
              </p:cNvSpPr>
              <p:nvPr/>
            </p:nvSpPr>
            <p:spPr bwMode="auto">
              <a:xfrm>
                <a:off x="4801" y="304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Reg</a:t>
                </a:r>
              </a:p>
            </p:txBody>
          </p:sp>
          <p:grpSp>
            <p:nvGrpSpPr>
              <p:cNvPr id="2761732" name="Group 154"/>
              <p:cNvGrpSpPr>
                <a:grpSpLocks/>
              </p:cNvGrpSpPr>
              <p:nvPr/>
            </p:nvGrpSpPr>
            <p:grpSpPr bwMode="auto">
              <a:xfrm>
                <a:off x="4828" y="3040"/>
                <a:ext cx="284" cy="289"/>
                <a:chOff x="4828" y="3040"/>
                <a:chExt cx="284" cy="289"/>
              </a:xfrm>
            </p:grpSpPr>
            <p:sp>
              <p:nvSpPr>
                <p:cNvPr id="2761883" name="Freeform 155"/>
                <p:cNvSpPr>
                  <a:spLocks/>
                </p:cNvSpPr>
                <p:nvPr/>
              </p:nvSpPr>
              <p:spPr bwMode="auto">
                <a:xfrm>
                  <a:off x="4828" y="3040"/>
                  <a:ext cx="142" cy="289"/>
                </a:xfrm>
                <a:custGeom>
                  <a:avLst/>
                  <a:gdLst/>
                  <a:ahLst/>
                  <a:cxnLst>
                    <a:cxn ang="0">
                      <a:pos x="141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41" y="288"/>
                    </a:cxn>
                  </a:cxnLst>
                  <a:rect l="0" t="0" r="r" b="b"/>
                  <a:pathLst>
                    <a:path w="142" h="289">
                      <a:moveTo>
                        <a:pt x="141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41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61884" name="Freeform 156"/>
                <p:cNvSpPr>
                  <a:spLocks/>
                </p:cNvSpPr>
                <p:nvPr/>
              </p:nvSpPr>
              <p:spPr bwMode="auto">
                <a:xfrm>
                  <a:off x="4969" y="3040"/>
                  <a:ext cx="143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2" y="0"/>
                    </a:cxn>
                    <a:cxn ang="0">
                      <a:pos x="142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43" h="289">
                      <a:moveTo>
                        <a:pt x="0" y="0"/>
                      </a:moveTo>
                      <a:lnTo>
                        <a:pt x="142" y="0"/>
                      </a:lnTo>
                      <a:lnTo>
                        <a:pt x="142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61885" name="Line 157"/>
              <p:cNvSpPr>
                <a:spLocks noChangeShapeType="1"/>
              </p:cNvSpPr>
              <p:nvPr/>
            </p:nvSpPr>
            <p:spPr bwMode="auto">
              <a:xfrm>
                <a:off x="4681" y="3184"/>
                <a:ext cx="13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6" name="Line 158"/>
              <p:cNvSpPr>
                <a:spLocks noChangeShapeType="1"/>
              </p:cNvSpPr>
              <p:nvPr/>
            </p:nvSpPr>
            <p:spPr bwMode="auto">
              <a:xfrm>
                <a:off x="4197" y="3184"/>
                <a:ext cx="15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7" name="Freeform 159"/>
              <p:cNvSpPr>
                <a:spLocks/>
              </p:cNvSpPr>
              <p:nvPr/>
            </p:nvSpPr>
            <p:spPr bwMode="auto">
              <a:xfrm>
                <a:off x="4318" y="3184"/>
                <a:ext cx="431" cy="1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92"/>
                  </a:cxn>
                  <a:cxn ang="0">
                    <a:pos x="391" y="192"/>
                  </a:cxn>
                  <a:cxn ang="0">
                    <a:pos x="391" y="64"/>
                  </a:cxn>
                  <a:cxn ang="0">
                    <a:pos x="430" y="0"/>
                  </a:cxn>
                </a:cxnLst>
                <a:rect l="0" t="0" r="r" b="b"/>
                <a:pathLst>
                  <a:path w="431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91" y="192"/>
                    </a:lnTo>
                    <a:lnTo>
                      <a:pt x="391" y="64"/>
                    </a:lnTo>
                    <a:lnTo>
                      <a:pt x="43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8" name="Line 160"/>
              <p:cNvSpPr>
                <a:spLocks noChangeShapeType="1"/>
              </p:cNvSpPr>
              <p:nvPr/>
            </p:nvSpPr>
            <p:spPr bwMode="auto">
              <a:xfrm>
                <a:off x="3812" y="3280"/>
                <a:ext cx="15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1889" name="Freeform 161"/>
              <p:cNvSpPr>
                <a:spLocks/>
              </p:cNvSpPr>
              <p:nvPr/>
            </p:nvSpPr>
            <p:spPr bwMode="auto">
              <a:xfrm>
                <a:off x="3905" y="3179"/>
                <a:ext cx="337" cy="278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0" y="277"/>
                  </a:cxn>
                  <a:cxn ang="0">
                    <a:pos x="294" y="277"/>
                  </a:cxn>
                  <a:cxn ang="0">
                    <a:pos x="294" y="90"/>
                  </a:cxn>
                  <a:cxn ang="0">
                    <a:pos x="336" y="0"/>
                  </a:cxn>
                </a:cxnLst>
                <a:rect l="0" t="0" r="r" b="b"/>
                <a:pathLst>
                  <a:path w="337" h="278">
                    <a:moveTo>
                      <a:pt x="0" y="101"/>
                    </a:moveTo>
                    <a:lnTo>
                      <a:pt x="0" y="277"/>
                    </a:lnTo>
                    <a:lnTo>
                      <a:pt x="294" y="277"/>
                    </a:lnTo>
                    <a:lnTo>
                      <a:pt x="294" y="90"/>
                    </a:ln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61890" name="Rectangle 162"/>
            <p:cNvSpPr>
              <a:spLocks noChangeArrowheads="1"/>
            </p:cNvSpPr>
            <p:nvPr/>
          </p:nvSpPr>
          <p:spPr bwMode="auto">
            <a:xfrm>
              <a:off x="214" y="876"/>
              <a:ext cx="291" cy="24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n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s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.</a:t>
              </a:r>
            </a:p>
            <a:p>
              <a:pPr algn="ctr">
                <a:lnSpc>
                  <a:spcPct val="8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d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e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2800" b="1" dirty="0" err="1">
                  <a:solidFill>
                    <a:schemeClr val="tx1"/>
                  </a:solidFill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</p:txBody>
        </p:sp>
        <p:sp>
          <p:nvSpPr>
            <p:cNvPr id="2761891" name="Rectangle 163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sp>
        <p:nvSpPr>
          <p:cNvPr id="2761892" name="Line 164"/>
          <p:cNvSpPr>
            <a:spLocks noChangeShapeType="1"/>
          </p:cNvSpPr>
          <p:nvPr/>
        </p:nvSpPr>
        <p:spPr bwMode="auto">
          <a:xfrm>
            <a:off x="4229100" y="2590800"/>
            <a:ext cx="762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Date Placeholder 1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CAAD-1A26-A841-A5BC-5264D8EAE105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166" name="Slide Number Placeholder 1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67" name="Footer Placeholder 1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455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1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1731" grpId="0" autoUpdateAnimBg="0"/>
      <p:bldP spid="27618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EBA-CB00-7E49-A1C8-36FB05CB5BA3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10368" y="6356350"/>
            <a:ext cx="2133600" cy="365125"/>
          </a:xfrm>
        </p:spPr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next time …</a:t>
            </a:r>
            <a:endParaRPr lang="en-AU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270875" cy="43926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Pipelining improves performance by increasing instruction </a:t>
            </a:r>
            <a:r>
              <a:rPr lang="en-US" dirty="0" smtClean="0"/>
              <a:t>throughput: exploits ILP</a:t>
            </a:r>
          </a:p>
          <a:p>
            <a:pPr lvl="1"/>
            <a:r>
              <a:rPr lang="en-US" dirty="0"/>
              <a:t>Executes multiple instructions in parallel</a:t>
            </a:r>
          </a:p>
          <a:p>
            <a:pPr lvl="1"/>
            <a:r>
              <a:rPr lang="en-US" dirty="0"/>
              <a:t>Each instruction has the same latency</a:t>
            </a:r>
          </a:p>
          <a:p>
            <a:r>
              <a:rPr lang="en-US" dirty="0"/>
              <a:t>Subject to hazards</a:t>
            </a:r>
          </a:p>
          <a:p>
            <a:pPr lvl="1"/>
            <a:r>
              <a:rPr lang="en-US" dirty="0"/>
              <a:t>Structure, data, </a:t>
            </a:r>
            <a:r>
              <a:rPr lang="en-US" dirty="0" smtClean="0"/>
              <a:t>control</a:t>
            </a:r>
          </a:p>
          <a:p>
            <a:r>
              <a:rPr lang="en-AU" dirty="0" smtClean="0"/>
              <a:t>Stalls reduce performance</a:t>
            </a:r>
          </a:p>
          <a:p>
            <a:pPr lvl="1"/>
            <a:r>
              <a:rPr lang="en-AU" dirty="0" smtClean="0"/>
              <a:t>But are required to get correct results</a:t>
            </a:r>
          </a:p>
          <a:p>
            <a:r>
              <a:rPr lang="en-AU" dirty="0" smtClean="0"/>
              <a:t>Compiler can arrange code to avoid hazards and stalls</a:t>
            </a:r>
          </a:p>
          <a:p>
            <a:pPr lvl="1"/>
            <a:r>
              <a:rPr lang="en-AU" dirty="0" smtClean="0"/>
              <a:t>Requires knowledge of the pipeline structure</a:t>
            </a:r>
          </a:p>
        </p:txBody>
      </p:sp>
      <p:sp>
        <p:nvSpPr>
          <p:cNvPr id="358404" name="Text Box 4"/>
          <p:cNvSpPr txBox="1">
            <a:spLocks noChangeArrowheads="1"/>
          </p:cNvSpPr>
          <p:nvPr/>
        </p:nvSpPr>
        <p:spPr bwMode="auto">
          <a:xfrm>
            <a:off x="684213" y="1258888"/>
            <a:ext cx="2865388" cy="4616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  <a:latin typeface="Arial Black" charset="0"/>
              </a:rPr>
              <a:t>The BIG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2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Level Parallelism (ILP)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parallelism form to go with Request Level Parallelism and Data Level Parallelism</a:t>
            </a:r>
          </a:p>
          <a:p>
            <a:r>
              <a:rPr lang="en-US" dirty="0" smtClean="0"/>
              <a:t>RLP – e.g., Warehouse Scale Computing</a:t>
            </a:r>
          </a:p>
          <a:p>
            <a:r>
              <a:rPr lang="en-US" dirty="0" smtClean="0"/>
              <a:t>DLP – e.g., SIMD, Map Reduce</a:t>
            </a:r>
          </a:p>
          <a:p>
            <a:r>
              <a:rPr lang="en-US" dirty="0" smtClean="0"/>
              <a:t>ILP – e.g.,  Pipelined instruction Execution</a:t>
            </a:r>
          </a:p>
          <a:p>
            <a:r>
              <a:rPr lang="en-US" dirty="0" smtClean="0"/>
              <a:t>5 stage pipeline =&gt; 5 instructions executing simultaneously, one at each pipeline stage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F281-46B1-E441-9AA8-A03ED2E973EE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43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266" y="2214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7576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You Are Here!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0" y="1387066"/>
            <a:ext cx="3421902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Search “Katz”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Lookup, Ads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smtClean="0">
                <a:solidFill>
                  <a:srgbClr val="FF0000"/>
                </a:solidFill>
              </a:rPr>
              <a:t>Parallel Instructions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instruction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&gt;1 data item @ one time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e.g.,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CFA6-FFFC-074E-8663-8EAC89605640}" type="datetime1">
              <a:rPr lang="en-US" smtClean="0"/>
              <a:pPr/>
              <a:t>11/7/11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8170342" y="1665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632200" y="1665944"/>
            <a:ext cx="1589771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cxnSp>
        <p:nvCxnSpPr>
          <p:cNvPr id="168" name="Straight Connector 167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2559950" y="23264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Harness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2" name="Group 50"/>
          <p:cNvGrpSpPr/>
          <p:nvPr/>
        </p:nvGrpSpPr>
        <p:grpSpPr>
          <a:xfrm>
            <a:off x="5831288" y="5537200"/>
            <a:ext cx="3360062" cy="1289820"/>
            <a:chOff x="5831288" y="5537200"/>
            <a:chExt cx="3360062" cy="1289820"/>
          </a:xfrm>
        </p:grpSpPr>
        <p:sp>
          <p:nvSpPr>
            <p:cNvPr id="166" name="TextBox 165"/>
            <p:cNvSpPr txBox="1"/>
            <p:nvPr/>
          </p:nvSpPr>
          <p:spPr>
            <a:xfrm>
              <a:off x="7942290" y="598575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Logic Gates</a:t>
              </a:r>
              <a:endParaRPr lang="en-US" dirty="0"/>
            </a:p>
          </p:txBody>
        </p:sp>
        <p:cxnSp>
          <p:nvCxnSpPr>
            <p:cNvPr id="172" name="Straight Connector 171"/>
            <p:cNvCxnSpPr>
              <a:stCxn id="104" idx="2"/>
              <a:endCxn id="177" idx="3"/>
            </p:cNvCxnSpPr>
            <p:nvPr/>
          </p:nvCxnSpPr>
          <p:spPr>
            <a:xfrm flipH="1">
              <a:off x="7920438" y="5537200"/>
              <a:ext cx="54947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04" idx="1"/>
              <a:endCxn id="177" idx="0"/>
            </p:cNvCxnSpPr>
            <p:nvPr/>
          </p:nvCxnSpPr>
          <p:spPr>
            <a:xfrm flipH="1">
              <a:off x="6543773" y="5537200"/>
              <a:ext cx="955786" cy="581173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77"/>
            <p:cNvGrpSpPr/>
            <p:nvPr/>
          </p:nvGrpSpPr>
          <p:grpSpPr>
            <a:xfrm>
              <a:off x="5831288" y="6109003"/>
              <a:ext cx="2089150" cy="718017"/>
              <a:chOff x="5831288" y="6139983"/>
              <a:chExt cx="2089150" cy="718017"/>
            </a:xfrm>
          </p:grpSpPr>
          <p:graphicFrame>
            <p:nvGraphicFramePr>
              <p:cNvPr id="93186" name="Object 2"/>
              <p:cNvGraphicFramePr>
                <a:graphicFrameLocks noChangeAspect="1"/>
              </p:cNvGraphicFramePr>
              <p:nvPr/>
            </p:nvGraphicFramePr>
            <p:xfrm>
              <a:off x="6560469" y="6139983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62" name="Image" r:id="rId5" imgW="3492063" imgH="2400000" progId="">
                      <p:embed/>
                    </p:oleObj>
                  </mc:Choice>
                  <mc:Fallback>
                    <p:oleObj name="Image" r:id="rId5" imgW="3492063" imgH="24000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60469" y="6139983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7" name="Freeform 176"/>
              <p:cNvSpPr/>
              <p:nvPr/>
            </p:nvSpPr>
            <p:spPr>
              <a:xfrm>
                <a:off x="5831288" y="6149353"/>
                <a:ext cx="2089150" cy="708647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7" name="Picture 116" descr="cern-rack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3656" y="1334878"/>
            <a:ext cx="2859651" cy="1667628"/>
          </a:xfrm>
          <a:prstGeom prst="rect">
            <a:avLst/>
          </a:prstGeom>
        </p:spPr>
      </p:pic>
      <p:grpSp>
        <p:nvGrpSpPr>
          <p:cNvPr id="4" name="Group 55"/>
          <p:cNvGrpSpPr/>
          <p:nvPr/>
        </p:nvGrpSpPr>
        <p:grpSpPr>
          <a:xfrm>
            <a:off x="3442017" y="2980266"/>
            <a:ext cx="5143176" cy="1625601"/>
            <a:chOff x="3442017" y="2980266"/>
            <a:chExt cx="5143176" cy="1625601"/>
          </a:xfrm>
        </p:grpSpPr>
        <p:grpSp>
          <p:nvGrpSpPr>
            <p:cNvPr id="5" name="Group 53"/>
            <p:cNvGrpSpPr/>
            <p:nvPr/>
          </p:nvGrpSpPr>
          <p:grpSpPr>
            <a:xfrm>
              <a:off x="3442017" y="2980266"/>
              <a:ext cx="5143176" cy="1625601"/>
              <a:chOff x="3442017" y="2980266"/>
              <a:chExt cx="5143176" cy="1625601"/>
            </a:xfrm>
          </p:grpSpPr>
          <p:pic>
            <p:nvPicPr>
              <p:cNvPr id="48" name="Picture 5"/>
              <p:cNvPicPr>
                <a:picLocks noChangeAspect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3442017" y="3451864"/>
                <a:ext cx="1792390" cy="85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5" name="Straight Connector 134"/>
              <p:cNvCxnSpPr>
                <a:endCxn id="98" idx="1"/>
              </p:cNvCxnSpPr>
              <p:nvPr/>
            </p:nvCxnSpPr>
            <p:spPr>
              <a:xfrm rot="10800000" flipV="1">
                <a:off x="5432954" y="2980266"/>
                <a:ext cx="1729843" cy="389478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endCxn id="98" idx="0"/>
              </p:cNvCxnSpPr>
              <p:nvPr/>
            </p:nvCxnSpPr>
            <p:spPr>
              <a:xfrm>
                <a:off x="7501460" y="2980267"/>
                <a:ext cx="1083733" cy="389477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144"/>
              <p:cNvGrpSpPr/>
              <p:nvPr/>
            </p:nvGrpSpPr>
            <p:grpSpPr>
              <a:xfrm>
                <a:off x="3894659" y="3369744"/>
                <a:ext cx="4690534" cy="1236123"/>
                <a:chOff x="3539066" y="3369744"/>
                <a:chExt cx="4690534" cy="1236123"/>
              </a:xfrm>
            </p:grpSpPr>
            <p:sp>
              <p:nvSpPr>
                <p:cNvPr id="98" name="Freeform 97"/>
                <p:cNvSpPr/>
                <p:nvPr/>
              </p:nvSpPr>
              <p:spPr>
                <a:xfrm>
                  <a:off x="3539066" y="3369744"/>
                  <a:ext cx="4690534" cy="123612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4758265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Core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6790242" y="3454411"/>
                  <a:ext cx="1185333" cy="314727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FF0000"/>
                      </a:solidFill>
                    </a:rPr>
                    <a:t>Core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6242320" y="3413668"/>
                  <a:ext cx="3440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40" name="Freeform 139"/>
                <p:cNvSpPr/>
                <p:nvPr/>
              </p:nvSpPr>
              <p:spPr>
                <a:xfrm>
                  <a:off x="4284134" y="3810000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     Memory               (Cache)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826935" y="4199466"/>
                  <a:ext cx="3302000" cy="355600"/>
                </a:xfrm>
                <a:custGeom>
                  <a:avLst/>
                  <a:gdLst>
                    <a:gd name="connsiteX0" fmla="*/ 423334 w 3302000"/>
                    <a:gd name="connsiteY0" fmla="*/ 0 h 355600"/>
                    <a:gd name="connsiteX1" fmla="*/ 3302000 w 3302000"/>
                    <a:gd name="connsiteY1" fmla="*/ 0 h 355600"/>
                    <a:gd name="connsiteX2" fmla="*/ 2895600 w 3302000"/>
                    <a:gd name="connsiteY2" fmla="*/ 355600 h 355600"/>
                    <a:gd name="connsiteX3" fmla="*/ 0 w 3302000"/>
                    <a:gd name="connsiteY3" fmla="*/ 338666 h 355600"/>
                    <a:gd name="connsiteX4" fmla="*/ 423334 w 3302000"/>
                    <a:gd name="connsiteY4" fmla="*/ 0 h 355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02000" h="355600">
                      <a:moveTo>
                        <a:pt x="423334" y="0"/>
                      </a:moveTo>
                      <a:lnTo>
                        <a:pt x="3302000" y="0"/>
                      </a:lnTo>
                      <a:lnTo>
                        <a:pt x="2895600" y="355600"/>
                      </a:lnTo>
                      <a:lnTo>
                        <a:pt x="0" y="338666"/>
                      </a:lnTo>
                      <a:lnTo>
                        <a:pt x="423334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</a:rPr>
                    <a:t>Input/Output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6760107" y="3049938"/>
              <a:ext cx="1126593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en-US" dirty="0" smtClean="0"/>
                <a:t>Computer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365862" y="3454411"/>
            <a:ext cx="5625738" cy="2622539"/>
            <a:chOff x="3365862" y="3454411"/>
            <a:chExt cx="5625738" cy="2622539"/>
          </a:xfrm>
        </p:grpSpPr>
        <p:sp>
          <p:nvSpPr>
            <p:cNvPr id="151" name="Freeform 150"/>
            <p:cNvSpPr/>
            <p:nvPr/>
          </p:nvSpPr>
          <p:spPr>
            <a:xfrm>
              <a:off x="3971023" y="5625230"/>
              <a:ext cx="3626511" cy="341684"/>
            </a:xfrm>
            <a:custGeom>
              <a:avLst/>
              <a:gdLst>
                <a:gd name="connsiteX0" fmla="*/ 423334 w 3302000"/>
                <a:gd name="connsiteY0" fmla="*/ 0 h 355600"/>
                <a:gd name="connsiteX1" fmla="*/ 3302000 w 3302000"/>
                <a:gd name="connsiteY1" fmla="*/ 0 h 355600"/>
                <a:gd name="connsiteX2" fmla="*/ 2895600 w 3302000"/>
                <a:gd name="connsiteY2" fmla="*/ 355600 h 355600"/>
                <a:gd name="connsiteX3" fmla="*/ 0 w 3302000"/>
                <a:gd name="connsiteY3" fmla="*/ 338666 h 355600"/>
                <a:gd name="connsiteX4" fmla="*/ 423334 w 3302000"/>
                <a:gd name="connsiteY4" fmla="*/ 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355600">
                  <a:moveTo>
                    <a:pt x="423334" y="0"/>
                  </a:moveTo>
                  <a:lnTo>
                    <a:pt x="3302000" y="0"/>
                  </a:lnTo>
                  <a:lnTo>
                    <a:pt x="2895600" y="355600"/>
                  </a:lnTo>
                  <a:lnTo>
                    <a:pt x="0" y="338666"/>
                  </a:lnTo>
                  <a:lnTo>
                    <a:pt x="423334" y="0"/>
                  </a:lnTo>
                  <a:close/>
                </a:path>
              </a:pathLst>
            </a:cu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Main Memory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89"/>
            <p:cNvGrpSpPr/>
            <p:nvPr/>
          </p:nvGrpSpPr>
          <p:grpSpPr>
            <a:xfrm>
              <a:off x="3365862" y="3454411"/>
              <a:ext cx="5625738" cy="2622539"/>
              <a:chOff x="3365862" y="3454411"/>
              <a:chExt cx="5625738" cy="2622539"/>
            </a:xfrm>
          </p:grpSpPr>
          <p:grpSp>
            <p:nvGrpSpPr>
              <p:cNvPr id="9" name="Group 48"/>
              <p:cNvGrpSpPr/>
              <p:nvPr/>
            </p:nvGrpSpPr>
            <p:grpSpPr>
              <a:xfrm>
                <a:off x="3365862" y="3454411"/>
                <a:ext cx="5625738" cy="2622539"/>
                <a:chOff x="3365862" y="3454411"/>
                <a:chExt cx="5454288" cy="2850775"/>
              </a:xfrm>
            </p:grpSpPr>
            <p:sp>
              <p:nvSpPr>
                <p:cNvPr id="147" name="Freeform 146"/>
                <p:cNvSpPr/>
                <p:nvPr/>
              </p:nvSpPr>
              <p:spPr>
                <a:xfrm>
                  <a:off x="3365862" y="4775213"/>
                  <a:ext cx="5454288" cy="1529973"/>
                </a:xfrm>
                <a:custGeom>
                  <a:avLst/>
                  <a:gdLst>
                    <a:gd name="connsiteX0" fmla="*/ 3149600 w 3149600"/>
                    <a:gd name="connsiteY0" fmla="*/ 0 h 948267"/>
                    <a:gd name="connsiteX1" fmla="*/ 1032934 w 3149600"/>
                    <a:gd name="connsiteY1" fmla="*/ 0 h 948267"/>
                    <a:gd name="connsiteX2" fmla="*/ 0 w 3149600"/>
                    <a:gd name="connsiteY2" fmla="*/ 948267 h 948267"/>
                    <a:gd name="connsiteX3" fmla="*/ 2252134 w 3149600"/>
                    <a:gd name="connsiteY3" fmla="*/ 948267 h 948267"/>
                    <a:gd name="connsiteX4" fmla="*/ 3149600 w 3149600"/>
                    <a:gd name="connsiteY4" fmla="*/ 0 h 9482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49600" h="948267">
                      <a:moveTo>
                        <a:pt x="3149600" y="0"/>
                      </a:moveTo>
                      <a:lnTo>
                        <a:pt x="1032934" y="0"/>
                      </a:lnTo>
                      <a:lnTo>
                        <a:pt x="0" y="948267"/>
                      </a:lnTo>
                      <a:lnTo>
                        <a:pt x="2252134" y="948267"/>
                      </a:lnTo>
                      <a:lnTo>
                        <a:pt x="3149600" y="0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3" idx="1"/>
                  <a:endCxn id="147" idx="1"/>
                </p:cNvCxnSpPr>
                <p:nvPr/>
              </p:nvCxnSpPr>
              <p:spPr>
                <a:xfrm flipH="1">
                  <a:off x="5154635" y="3454411"/>
                  <a:ext cx="2252893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>
                  <a:stCxn id="133" idx="0"/>
                  <a:endCxn id="147" idx="0"/>
                </p:cNvCxnSpPr>
                <p:nvPr/>
              </p:nvCxnSpPr>
              <p:spPr>
                <a:xfrm>
                  <a:off x="8179845" y="3454411"/>
                  <a:ext cx="640305" cy="1320802"/>
                </a:xfrm>
                <a:prstGeom prst="line">
                  <a:avLst/>
                </a:prstGeom>
                <a:ln w="25400" cap="flat" cmpd="sng" algn="ctr">
                  <a:solidFill>
                    <a:srgbClr val="FF000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TextBox 161"/>
              <p:cNvSpPr txBox="1"/>
              <p:nvPr/>
            </p:nvSpPr>
            <p:spPr>
              <a:xfrm>
                <a:off x="7515252" y="4306692"/>
                <a:ext cx="8413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Core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4108450" y="4718050"/>
                <a:ext cx="2705100" cy="85090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Instruction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</a:p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algn="ctr">
                  <a:lnSpc>
                    <a:spcPct val="900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4"/>
              <p:cNvSpPr/>
              <p:nvPr/>
            </p:nvSpPr>
            <p:spPr>
              <a:xfrm>
                <a:off x="6438900" y="4686300"/>
                <a:ext cx="2362199" cy="488950"/>
              </a:xfrm>
              <a:custGeom>
                <a:avLst/>
                <a:gdLst>
                  <a:gd name="connsiteX0" fmla="*/ 749300 w 2197100"/>
                  <a:gd name="connsiteY0" fmla="*/ 0 h 603250"/>
                  <a:gd name="connsiteX1" fmla="*/ 0 w 2197100"/>
                  <a:gd name="connsiteY1" fmla="*/ 603250 h 603250"/>
                  <a:gd name="connsiteX2" fmla="*/ 1568450 w 2197100"/>
                  <a:gd name="connsiteY2" fmla="*/ 603250 h 603250"/>
                  <a:gd name="connsiteX3" fmla="*/ 2197100 w 2197100"/>
                  <a:gd name="connsiteY3" fmla="*/ 0 h 603250"/>
                  <a:gd name="connsiteX4" fmla="*/ 749300 w 2197100"/>
                  <a:gd name="connsiteY4" fmla="*/ 0 h 60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7100" h="603250">
                    <a:moveTo>
                      <a:pt x="749300" y="0"/>
                    </a:moveTo>
                    <a:lnTo>
                      <a:pt x="0" y="603250"/>
                    </a:lnTo>
                    <a:lnTo>
                      <a:pt x="1568450" y="603250"/>
                    </a:lnTo>
                    <a:lnTo>
                      <a:pt x="2197100" y="0"/>
                    </a:lnTo>
                    <a:lnTo>
                      <a:pt x="749300" y="0"/>
                    </a:lnTo>
                    <a:close/>
                  </a:path>
                </a:pathLst>
              </a:cu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Functional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dirty="0" err="1" smtClean="0">
                    <a:solidFill>
                      <a:srgbClr val="FF0000"/>
                    </a:solidFill>
                  </a:rPr>
                  <a:t>Unit(s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57" name="Picture 56" descr="600px-Pipeline_5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875262" y="4921249"/>
              <a:ext cx="908064" cy="654673"/>
            </a:xfrm>
            <a:prstGeom prst="rect">
              <a:avLst/>
            </a:prstGeom>
          </p:spPr>
        </p:pic>
        <p:grpSp>
          <p:nvGrpSpPr>
            <p:cNvPr id="10" name="Group 88"/>
            <p:cNvGrpSpPr/>
            <p:nvPr/>
          </p:nvGrpSpPr>
          <p:grpSpPr>
            <a:xfrm>
              <a:off x="6108909" y="5194300"/>
              <a:ext cx="2127517" cy="361950"/>
              <a:chOff x="6108909" y="5194300"/>
              <a:chExt cx="2127517" cy="361950"/>
            </a:xfrm>
          </p:grpSpPr>
          <p:grpSp>
            <p:nvGrpSpPr>
              <p:cNvPr id="11" name="Group 68"/>
              <p:cNvGrpSpPr/>
              <p:nvPr/>
            </p:nvGrpSpPr>
            <p:grpSpPr>
              <a:xfrm>
                <a:off x="7499559" y="5194300"/>
                <a:ext cx="736867" cy="342900"/>
                <a:chOff x="7499559" y="5194300"/>
                <a:chExt cx="736867" cy="342900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3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3</a:t>
                  </a:r>
                  <a:endParaRPr lang="en-US" sz="1400" dirty="0"/>
                </a:p>
              </p:txBody>
            </p:sp>
            <p:sp>
              <p:nvSpPr>
                <p:cNvPr id="104" name="Freeform 103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79"/>
              <p:cNvGrpSpPr/>
              <p:nvPr/>
            </p:nvGrpSpPr>
            <p:grpSpPr>
              <a:xfrm>
                <a:off x="7036009" y="52006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2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2</a:t>
                  </a:r>
                  <a:endParaRPr lang="en-US" sz="1400" dirty="0"/>
                </a:p>
              </p:txBody>
            </p:sp>
            <p:sp>
              <p:nvSpPr>
                <p:cNvPr id="82" name="Freeform 81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82"/>
              <p:cNvGrpSpPr/>
              <p:nvPr/>
            </p:nvGrpSpPr>
            <p:grpSpPr>
              <a:xfrm>
                <a:off x="6572459" y="5207000"/>
                <a:ext cx="736867" cy="342900"/>
                <a:chOff x="7499559" y="5194300"/>
                <a:chExt cx="736867" cy="342900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1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1</a:t>
                  </a:r>
                  <a:endParaRPr lang="en-US" sz="1400" dirty="0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85"/>
              <p:cNvGrpSpPr/>
              <p:nvPr/>
            </p:nvGrpSpPr>
            <p:grpSpPr>
              <a:xfrm>
                <a:off x="6108909" y="5213350"/>
                <a:ext cx="736867" cy="342900"/>
                <a:chOff x="7499559" y="5194300"/>
                <a:chExt cx="736867" cy="342900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7532797" y="5196494"/>
                  <a:ext cx="7036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A</a:t>
                  </a:r>
                  <a:r>
                    <a:rPr lang="en-US" sz="1400" baseline="-25000" dirty="0" smtClean="0"/>
                    <a:t>0</a:t>
                  </a:r>
                  <a:r>
                    <a:rPr lang="en-US" sz="1400" dirty="0" smtClean="0"/>
                    <a:t>+B</a:t>
                  </a:r>
                  <a:r>
                    <a:rPr lang="en-US" sz="1400" baseline="-25000" dirty="0" smtClean="0"/>
                    <a:t>0</a:t>
                  </a:r>
                  <a:endParaRPr lang="en-US" sz="1400" dirty="0"/>
                </a:p>
              </p:txBody>
            </p:sp>
            <p:sp>
              <p:nvSpPr>
                <p:cNvPr id="88" name="Freeform 87"/>
                <p:cNvSpPr/>
                <p:nvPr/>
              </p:nvSpPr>
              <p:spPr>
                <a:xfrm>
                  <a:off x="7499559" y="5194300"/>
                  <a:ext cx="666541" cy="342900"/>
                </a:xfrm>
                <a:custGeom>
                  <a:avLst/>
                  <a:gdLst>
                    <a:gd name="connsiteX0" fmla="*/ 749300 w 2197100"/>
                    <a:gd name="connsiteY0" fmla="*/ 0 h 603250"/>
                    <a:gd name="connsiteX1" fmla="*/ 0 w 2197100"/>
                    <a:gd name="connsiteY1" fmla="*/ 603250 h 603250"/>
                    <a:gd name="connsiteX2" fmla="*/ 1568450 w 2197100"/>
                    <a:gd name="connsiteY2" fmla="*/ 603250 h 603250"/>
                    <a:gd name="connsiteX3" fmla="*/ 2197100 w 2197100"/>
                    <a:gd name="connsiteY3" fmla="*/ 0 h 603250"/>
                    <a:gd name="connsiteX4" fmla="*/ 749300 w 2197100"/>
                    <a:gd name="connsiteY4" fmla="*/ 0 h 603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197100" h="603250">
                      <a:moveTo>
                        <a:pt x="749300" y="0"/>
                      </a:moveTo>
                      <a:lnTo>
                        <a:pt x="0" y="603250"/>
                      </a:lnTo>
                      <a:lnTo>
                        <a:pt x="1568450" y="603250"/>
                      </a:lnTo>
                      <a:lnTo>
                        <a:pt x="2197100" y="0"/>
                      </a:lnTo>
                      <a:lnTo>
                        <a:pt x="749300" y="0"/>
                      </a:lnTo>
                      <a:close/>
                    </a:path>
                  </a:pathLst>
                </a:custGeom>
                <a:noFill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3488267" y="4724400"/>
            <a:ext cx="885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Today’s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Lecture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373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610600" cy="1146175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Every instruction must take same number of steps, also called pipeline “</a:t>
            </a:r>
            <a:r>
              <a:rPr lang="en-US" u="sng" dirty="0">
                <a:solidFill>
                  <a:schemeClr val="accent1"/>
                </a:solidFill>
              </a:rPr>
              <a:t>stages</a:t>
            </a:r>
            <a:r>
              <a:rPr lang="en-US" dirty="0"/>
              <a:t>”, so some will go idle sometimes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755775"/>
            <a:ext cx="8362950" cy="3121025"/>
            <a:chOff x="340" y="990"/>
            <a:chExt cx="5268" cy="1966"/>
          </a:xfrm>
        </p:grpSpPr>
        <p:sp>
          <p:nvSpPr>
            <p:cNvPr id="2728965" name="Rectangle 5"/>
            <p:cNvSpPr>
              <a:spLocks noChangeArrowheads="1"/>
            </p:cNvSpPr>
            <p:nvPr/>
          </p:nvSpPr>
          <p:spPr bwMode="auto">
            <a:xfrm>
              <a:off x="344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6" name="Rectangle 6"/>
            <p:cNvSpPr>
              <a:spLocks noChangeArrowheads="1"/>
            </p:cNvSpPr>
            <p:nvPr/>
          </p:nvSpPr>
          <p:spPr bwMode="auto">
            <a:xfrm>
              <a:off x="340" y="990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IFtch</a:t>
              </a:r>
            </a:p>
          </p:txBody>
        </p:sp>
        <p:sp>
          <p:nvSpPr>
            <p:cNvPr id="2728967" name="Rectangle 7"/>
            <p:cNvSpPr>
              <a:spLocks noChangeArrowheads="1"/>
            </p:cNvSpPr>
            <p:nvPr/>
          </p:nvSpPr>
          <p:spPr bwMode="auto">
            <a:xfrm>
              <a:off x="872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8" name="Rectangle 8"/>
            <p:cNvSpPr>
              <a:spLocks noChangeArrowheads="1"/>
            </p:cNvSpPr>
            <p:nvPr/>
          </p:nvSpPr>
          <p:spPr bwMode="auto">
            <a:xfrm>
              <a:off x="1400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9" name="Rectangle 9"/>
            <p:cNvSpPr>
              <a:spLocks noChangeArrowheads="1"/>
            </p:cNvSpPr>
            <p:nvPr/>
          </p:nvSpPr>
          <p:spPr bwMode="auto">
            <a:xfrm>
              <a:off x="1928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0" name="Rectangle 10"/>
            <p:cNvSpPr>
              <a:spLocks noChangeArrowheads="1"/>
            </p:cNvSpPr>
            <p:nvPr/>
          </p:nvSpPr>
          <p:spPr bwMode="auto">
            <a:xfrm>
              <a:off x="2456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1" name="Rectangle 11"/>
            <p:cNvSpPr>
              <a:spLocks noChangeArrowheads="1"/>
            </p:cNvSpPr>
            <p:nvPr/>
          </p:nvSpPr>
          <p:spPr bwMode="auto">
            <a:xfrm>
              <a:off x="851" y="990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Dcd</a:t>
              </a:r>
            </a:p>
          </p:txBody>
        </p:sp>
        <p:sp>
          <p:nvSpPr>
            <p:cNvPr id="2728972" name="Rectangle 12"/>
            <p:cNvSpPr>
              <a:spLocks noChangeArrowheads="1"/>
            </p:cNvSpPr>
            <p:nvPr/>
          </p:nvSpPr>
          <p:spPr bwMode="auto">
            <a:xfrm>
              <a:off x="1379" y="990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Exec</a:t>
              </a:r>
            </a:p>
          </p:txBody>
        </p:sp>
        <p:sp>
          <p:nvSpPr>
            <p:cNvPr id="2728973" name="Rectangle 13"/>
            <p:cNvSpPr>
              <a:spLocks noChangeArrowheads="1"/>
            </p:cNvSpPr>
            <p:nvPr/>
          </p:nvSpPr>
          <p:spPr bwMode="auto">
            <a:xfrm>
              <a:off x="1907" y="990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Mem</a:t>
              </a:r>
            </a:p>
          </p:txBody>
        </p:sp>
        <p:sp>
          <p:nvSpPr>
            <p:cNvPr id="2728974" name="Rectangle 14"/>
            <p:cNvSpPr>
              <a:spLocks noChangeArrowheads="1"/>
            </p:cNvSpPr>
            <p:nvPr/>
          </p:nvSpPr>
          <p:spPr bwMode="auto">
            <a:xfrm>
              <a:off x="2483" y="99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  <p:sp>
          <p:nvSpPr>
            <p:cNvPr id="2728975" name="Rectangle 15"/>
            <p:cNvSpPr>
              <a:spLocks noChangeArrowheads="1"/>
            </p:cNvSpPr>
            <p:nvPr/>
          </p:nvSpPr>
          <p:spPr bwMode="auto">
            <a:xfrm>
              <a:off x="872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6" name="Rectangle 16"/>
            <p:cNvSpPr>
              <a:spLocks noChangeArrowheads="1"/>
            </p:cNvSpPr>
            <p:nvPr/>
          </p:nvSpPr>
          <p:spPr bwMode="auto">
            <a:xfrm>
              <a:off x="868" y="1326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IFtch</a:t>
              </a:r>
            </a:p>
          </p:txBody>
        </p:sp>
        <p:sp>
          <p:nvSpPr>
            <p:cNvPr id="2728977" name="Rectangle 17"/>
            <p:cNvSpPr>
              <a:spLocks noChangeArrowheads="1"/>
            </p:cNvSpPr>
            <p:nvPr/>
          </p:nvSpPr>
          <p:spPr bwMode="auto">
            <a:xfrm>
              <a:off x="1400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8" name="Rectangle 18"/>
            <p:cNvSpPr>
              <a:spLocks noChangeArrowheads="1"/>
            </p:cNvSpPr>
            <p:nvPr/>
          </p:nvSpPr>
          <p:spPr bwMode="auto">
            <a:xfrm>
              <a:off x="1928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9" name="Rectangle 19"/>
            <p:cNvSpPr>
              <a:spLocks noChangeArrowheads="1"/>
            </p:cNvSpPr>
            <p:nvPr/>
          </p:nvSpPr>
          <p:spPr bwMode="auto">
            <a:xfrm>
              <a:off x="2456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0" name="Rectangle 20"/>
            <p:cNvSpPr>
              <a:spLocks noChangeArrowheads="1"/>
            </p:cNvSpPr>
            <p:nvPr/>
          </p:nvSpPr>
          <p:spPr bwMode="auto">
            <a:xfrm>
              <a:off x="2984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1" name="Rectangle 21"/>
            <p:cNvSpPr>
              <a:spLocks noChangeArrowheads="1"/>
            </p:cNvSpPr>
            <p:nvPr/>
          </p:nvSpPr>
          <p:spPr bwMode="auto">
            <a:xfrm>
              <a:off x="1379" y="1326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Dcd</a:t>
              </a:r>
            </a:p>
          </p:txBody>
        </p:sp>
        <p:sp>
          <p:nvSpPr>
            <p:cNvPr id="2728982" name="Rectangle 22"/>
            <p:cNvSpPr>
              <a:spLocks noChangeArrowheads="1"/>
            </p:cNvSpPr>
            <p:nvPr/>
          </p:nvSpPr>
          <p:spPr bwMode="auto">
            <a:xfrm>
              <a:off x="1907" y="1326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Exec</a:t>
              </a:r>
            </a:p>
          </p:txBody>
        </p:sp>
        <p:sp>
          <p:nvSpPr>
            <p:cNvPr id="2728983" name="Rectangle 23"/>
            <p:cNvSpPr>
              <a:spLocks noChangeArrowheads="1"/>
            </p:cNvSpPr>
            <p:nvPr/>
          </p:nvSpPr>
          <p:spPr bwMode="auto">
            <a:xfrm>
              <a:off x="2435" y="1326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Mem</a:t>
              </a:r>
            </a:p>
          </p:txBody>
        </p:sp>
        <p:sp>
          <p:nvSpPr>
            <p:cNvPr id="2728984" name="Rectangle 24"/>
            <p:cNvSpPr>
              <a:spLocks noChangeArrowheads="1"/>
            </p:cNvSpPr>
            <p:nvPr/>
          </p:nvSpPr>
          <p:spPr bwMode="auto">
            <a:xfrm>
              <a:off x="3011" y="1326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WB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6" y="1662"/>
              <a:ext cx="2628" cy="286"/>
              <a:chOff x="1396" y="1662"/>
              <a:chExt cx="2628" cy="286"/>
            </a:xfrm>
          </p:grpSpPr>
          <p:sp>
            <p:nvSpPr>
              <p:cNvPr id="2728986" name="Rectangle 26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7" name="Rectangle 27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IFtch</a:t>
                </a:r>
              </a:p>
            </p:txBody>
          </p:sp>
          <p:sp>
            <p:nvSpPr>
              <p:cNvPr id="2728988" name="Rectangle 28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9" name="Rectangle 29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0" name="Rectangle 30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1" name="Rectangle 31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2" name="Rectangle 32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477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Dcd</a:t>
                </a:r>
              </a:p>
            </p:txBody>
          </p:sp>
          <p:sp>
            <p:nvSpPr>
              <p:cNvPr id="2728993" name="Rectangle 33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Exec</a:t>
                </a:r>
              </a:p>
            </p:txBody>
          </p:sp>
          <p:sp>
            <p:nvSpPr>
              <p:cNvPr id="2728994" name="Rectangle 34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5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Mem</a:t>
                </a:r>
              </a:p>
            </p:txBody>
          </p:sp>
          <p:sp>
            <p:nvSpPr>
              <p:cNvPr id="2728995" name="Rectangle 35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28996" name="Rectangle 36"/>
            <p:cNvSpPr>
              <a:spLocks noChangeArrowheads="1"/>
            </p:cNvSpPr>
            <p:nvPr/>
          </p:nvSpPr>
          <p:spPr bwMode="auto">
            <a:xfrm>
              <a:off x="1928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7" name="Rectangle 37"/>
            <p:cNvSpPr>
              <a:spLocks noChangeArrowheads="1"/>
            </p:cNvSpPr>
            <p:nvPr/>
          </p:nvSpPr>
          <p:spPr bwMode="auto">
            <a:xfrm>
              <a:off x="1924" y="1998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IFtch</a:t>
              </a:r>
            </a:p>
          </p:txBody>
        </p:sp>
        <p:sp>
          <p:nvSpPr>
            <p:cNvPr id="2728998" name="Rectangle 38"/>
            <p:cNvSpPr>
              <a:spLocks noChangeArrowheads="1"/>
            </p:cNvSpPr>
            <p:nvPr/>
          </p:nvSpPr>
          <p:spPr bwMode="auto">
            <a:xfrm>
              <a:off x="2456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9" name="Rectangle 39"/>
            <p:cNvSpPr>
              <a:spLocks noChangeArrowheads="1"/>
            </p:cNvSpPr>
            <p:nvPr/>
          </p:nvSpPr>
          <p:spPr bwMode="auto">
            <a:xfrm>
              <a:off x="2984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0" name="Rectangle 40"/>
            <p:cNvSpPr>
              <a:spLocks noChangeArrowheads="1"/>
            </p:cNvSpPr>
            <p:nvPr/>
          </p:nvSpPr>
          <p:spPr bwMode="auto">
            <a:xfrm>
              <a:off x="3512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1" name="Rectangle 41"/>
            <p:cNvSpPr>
              <a:spLocks noChangeArrowheads="1"/>
            </p:cNvSpPr>
            <p:nvPr/>
          </p:nvSpPr>
          <p:spPr bwMode="auto">
            <a:xfrm>
              <a:off x="4040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2" name="Rectangle 42"/>
            <p:cNvSpPr>
              <a:spLocks noChangeArrowheads="1"/>
            </p:cNvSpPr>
            <p:nvPr/>
          </p:nvSpPr>
          <p:spPr bwMode="auto">
            <a:xfrm>
              <a:off x="2435" y="1998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Dcd</a:t>
              </a:r>
            </a:p>
          </p:txBody>
        </p:sp>
        <p:sp>
          <p:nvSpPr>
            <p:cNvPr id="2729003" name="Rectangle 43"/>
            <p:cNvSpPr>
              <a:spLocks noChangeArrowheads="1"/>
            </p:cNvSpPr>
            <p:nvPr/>
          </p:nvSpPr>
          <p:spPr bwMode="auto">
            <a:xfrm>
              <a:off x="2963" y="1998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Exec</a:t>
              </a:r>
            </a:p>
          </p:txBody>
        </p:sp>
        <p:sp>
          <p:nvSpPr>
            <p:cNvPr id="2729004" name="Rectangle 44"/>
            <p:cNvSpPr>
              <a:spLocks noChangeArrowheads="1"/>
            </p:cNvSpPr>
            <p:nvPr/>
          </p:nvSpPr>
          <p:spPr bwMode="auto">
            <a:xfrm>
              <a:off x="3491" y="1998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Mem</a:t>
              </a:r>
            </a:p>
          </p:txBody>
        </p:sp>
        <p:sp>
          <p:nvSpPr>
            <p:cNvPr id="2729005" name="Rectangle 45"/>
            <p:cNvSpPr>
              <a:spLocks noChangeArrowheads="1"/>
            </p:cNvSpPr>
            <p:nvPr/>
          </p:nvSpPr>
          <p:spPr bwMode="auto">
            <a:xfrm>
              <a:off x="4067" y="1998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WB</a:t>
              </a:r>
            </a:p>
          </p:txBody>
        </p:sp>
        <p:sp>
          <p:nvSpPr>
            <p:cNvPr id="2729006" name="Rectangle 46"/>
            <p:cNvSpPr>
              <a:spLocks noChangeArrowheads="1"/>
            </p:cNvSpPr>
            <p:nvPr/>
          </p:nvSpPr>
          <p:spPr bwMode="auto">
            <a:xfrm>
              <a:off x="2456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7" name="Rectangle 47"/>
            <p:cNvSpPr>
              <a:spLocks noChangeArrowheads="1"/>
            </p:cNvSpPr>
            <p:nvPr/>
          </p:nvSpPr>
          <p:spPr bwMode="auto">
            <a:xfrm>
              <a:off x="2452" y="2334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IFtch</a:t>
              </a:r>
            </a:p>
          </p:txBody>
        </p:sp>
        <p:sp>
          <p:nvSpPr>
            <p:cNvPr id="2729008" name="Rectangle 48"/>
            <p:cNvSpPr>
              <a:spLocks noChangeArrowheads="1"/>
            </p:cNvSpPr>
            <p:nvPr/>
          </p:nvSpPr>
          <p:spPr bwMode="auto">
            <a:xfrm>
              <a:off x="2984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9" name="Rectangle 49"/>
            <p:cNvSpPr>
              <a:spLocks noChangeArrowheads="1"/>
            </p:cNvSpPr>
            <p:nvPr/>
          </p:nvSpPr>
          <p:spPr bwMode="auto">
            <a:xfrm>
              <a:off x="3512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0" name="Rectangle 50"/>
            <p:cNvSpPr>
              <a:spLocks noChangeArrowheads="1"/>
            </p:cNvSpPr>
            <p:nvPr/>
          </p:nvSpPr>
          <p:spPr bwMode="auto">
            <a:xfrm>
              <a:off x="4040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1" name="Rectangle 51"/>
            <p:cNvSpPr>
              <a:spLocks noChangeArrowheads="1"/>
            </p:cNvSpPr>
            <p:nvPr/>
          </p:nvSpPr>
          <p:spPr bwMode="auto">
            <a:xfrm>
              <a:off x="4568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2" name="Rectangle 52"/>
            <p:cNvSpPr>
              <a:spLocks noChangeArrowheads="1"/>
            </p:cNvSpPr>
            <p:nvPr/>
          </p:nvSpPr>
          <p:spPr bwMode="auto">
            <a:xfrm>
              <a:off x="2963" y="2334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Dcd</a:t>
              </a:r>
            </a:p>
          </p:txBody>
        </p:sp>
        <p:sp>
          <p:nvSpPr>
            <p:cNvPr id="2729013" name="Rectangle 53"/>
            <p:cNvSpPr>
              <a:spLocks noChangeArrowheads="1"/>
            </p:cNvSpPr>
            <p:nvPr/>
          </p:nvSpPr>
          <p:spPr bwMode="auto">
            <a:xfrm>
              <a:off x="3491" y="2334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Exec</a:t>
              </a:r>
            </a:p>
          </p:txBody>
        </p:sp>
        <p:sp>
          <p:nvSpPr>
            <p:cNvPr id="2729014" name="Rectangle 54"/>
            <p:cNvSpPr>
              <a:spLocks noChangeArrowheads="1"/>
            </p:cNvSpPr>
            <p:nvPr/>
          </p:nvSpPr>
          <p:spPr bwMode="auto">
            <a:xfrm>
              <a:off x="4019" y="2334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Mem</a:t>
              </a:r>
            </a:p>
          </p:txBody>
        </p:sp>
        <p:sp>
          <p:nvSpPr>
            <p:cNvPr id="2729015" name="Rectangle 55"/>
            <p:cNvSpPr>
              <a:spLocks noChangeArrowheads="1"/>
            </p:cNvSpPr>
            <p:nvPr/>
          </p:nvSpPr>
          <p:spPr bwMode="auto">
            <a:xfrm>
              <a:off x="4595" y="2334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WB</a:t>
              </a:r>
            </a:p>
          </p:txBody>
        </p:sp>
        <p:sp>
          <p:nvSpPr>
            <p:cNvPr id="2729016" name="Rectangle 56"/>
            <p:cNvSpPr>
              <a:spLocks noChangeArrowheads="1"/>
            </p:cNvSpPr>
            <p:nvPr/>
          </p:nvSpPr>
          <p:spPr bwMode="auto">
            <a:xfrm>
              <a:off x="2984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7" name="Rectangle 57"/>
            <p:cNvSpPr>
              <a:spLocks noChangeArrowheads="1"/>
            </p:cNvSpPr>
            <p:nvPr/>
          </p:nvSpPr>
          <p:spPr bwMode="auto">
            <a:xfrm>
              <a:off x="2980" y="2670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IFtch</a:t>
              </a:r>
            </a:p>
          </p:txBody>
        </p:sp>
        <p:sp>
          <p:nvSpPr>
            <p:cNvPr id="2729018" name="Rectangle 58"/>
            <p:cNvSpPr>
              <a:spLocks noChangeArrowheads="1"/>
            </p:cNvSpPr>
            <p:nvPr/>
          </p:nvSpPr>
          <p:spPr bwMode="auto">
            <a:xfrm>
              <a:off x="3512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9" name="Rectangle 59"/>
            <p:cNvSpPr>
              <a:spLocks noChangeArrowheads="1"/>
            </p:cNvSpPr>
            <p:nvPr/>
          </p:nvSpPr>
          <p:spPr bwMode="auto">
            <a:xfrm>
              <a:off x="4040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0" name="Rectangle 60"/>
            <p:cNvSpPr>
              <a:spLocks noChangeArrowheads="1"/>
            </p:cNvSpPr>
            <p:nvPr/>
          </p:nvSpPr>
          <p:spPr bwMode="auto">
            <a:xfrm>
              <a:off x="4568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1" name="Rectangle 61"/>
            <p:cNvSpPr>
              <a:spLocks noChangeArrowheads="1"/>
            </p:cNvSpPr>
            <p:nvPr/>
          </p:nvSpPr>
          <p:spPr bwMode="auto">
            <a:xfrm>
              <a:off x="5096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2" name="Rectangle 62"/>
            <p:cNvSpPr>
              <a:spLocks noChangeArrowheads="1"/>
            </p:cNvSpPr>
            <p:nvPr/>
          </p:nvSpPr>
          <p:spPr bwMode="auto">
            <a:xfrm>
              <a:off x="3491" y="2670"/>
              <a:ext cx="477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Dcd</a:t>
              </a:r>
            </a:p>
          </p:txBody>
        </p:sp>
        <p:sp>
          <p:nvSpPr>
            <p:cNvPr id="2729023" name="Rectangle 63"/>
            <p:cNvSpPr>
              <a:spLocks noChangeArrowheads="1"/>
            </p:cNvSpPr>
            <p:nvPr/>
          </p:nvSpPr>
          <p:spPr bwMode="auto">
            <a:xfrm>
              <a:off x="4019" y="2670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Exec</a:t>
              </a:r>
            </a:p>
          </p:txBody>
        </p:sp>
        <p:sp>
          <p:nvSpPr>
            <p:cNvPr id="2729024" name="Rectangle 64"/>
            <p:cNvSpPr>
              <a:spLocks noChangeArrowheads="1"/>
            </p:cNvSpPr>
            <p:nvPr/>
          </p:nvSpPr>
          <p:spPr bwMode="auto">
            <a:xfrm>
              <a:off x="4547" y="2670"/>
              <a:ext cx="55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Mem</a:t>
              </a:r>
            </a:p>
          </p:txBody>
        </p:sp>
        <p:sp>
          <p:nvSpPr>
            <p:cNvPr id="2729025" name="Rectangle 65"/>
            <p:cNvSpPr>
              <a:spLocks noChangeArrowheads="1"/>
            </p:cNvSpPr>
            <p:nvPr/>
          </p:nvSpPr>
          <p:spPr bwMode="auto">
            <a:xfrm>
              <a:off x="5123" y="267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9900" y="1222375"/>
            <a:ext cx="7670800" cy="515938"/>
            <a:chOff x="296" y="654"/>
            <a:chExt cx="4832" cy="325"/>
          </a:xfrm>
        </p:grpSpPr>
        <p:sp>
          <p:nvSpPr>
            <p:cNvPr id="2729027" name="Line 67"/>
            <p:cNvSpPr>
              <a:spLocks noChangeShapeType="1"/>
            </p:cNvSpPr>
            <p:nvPr/>
          </p:nvSpPr>
          <p:spPr bwMode="auto">
            <a:xfrm>
              <a:off x="296" y="912"/>
              <a:ext cx="4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8" name="Rectangle 68"/>
            <p:cNvSpPr>
              <a:spLocks noChangeArrowheads="1"/>
            </p:cNvSpPr>
            <p:nvPr/>
          </p:nvSpPr>
          <p:spPr bwMode="auto">
            <a:xfrm>
              <a:off x="419" y="654"/>
              <a:ext cx="6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Execution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58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89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57200" y="898525"/>
            <a:ext cx="7391400" cy="2927350"/>
            <a:chOff x="288" y="432"/>
            <a:chExt cx="4656" cy="1844"/>
          </a:xfrm>
        </p:grpSpPr>
        <p:sp>
          <p:nvSpPr>
            <p:cNvPr id="2731057" name="Text Box 49"/>
            <p:cNvSpPr txBox="1">
              <a:spLocks noChangeArrowheads="1"/>
            </p:cNvSpPr>
            <p:nvPr/>
          </p:nvSpPr>
          <p:spPr bwMode="auto">
            <a:xfrm rot="-5400000">
              <a:off x="495" y="1017"/>
              <a:ext cx="3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/>
                <a:t>PC</a:t>
              </a:r>
            </a:p>
          </p:txBody>
        </p:sp>
        <p:sp>
          <p:nvSpPr>
            <p:cNvPr id="2731058" name="Rectangle 50"/>
            <p:cNvSpPr>
              <a:spLocks noChangeArrowheads="1"/>
            </p:cNvSpPr>
            <p:nvPr/>
          </p:nvSpPr>
          <p:spPr bwMode="auto">
            <a:xfrm>
              <a:off x="528" y="768"/>
              <a:ext cx="240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59" name="Rectangle 51"/>
            <p:cNvSpPr>
              <a:spLocks noChangeArrowheads="1"/>
            </p:cNvSpPr>
            <p:nvPr/>
          </p:nvSpPr>
          <p:spPr bwMode="auto">
            <a:xfrm rot="-5400000">
              <a:off x="960" y="960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instruction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60" name="AutoShape 52"/>
            <p:cNvSpPr>
              <a:spLocks noChangeArrowheads="1"/>
            </p:cNvSpPr>
            <p:nvPr/>
          </p:nvSpPr>
          <p:spPr bwMode="auto">
            <a:xfrm>
              <a:off x="912" y="1670"/>
              <a:ext cx="231" cy="34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+4</a:t>
              </a:r>
            </a:p>
          </p:txBody>
        </p:sp>
        <p:sp>
          <p:nvSpPr>
            <p:cNvPr id="2731061" name="Line 53"/>
            <p:cNvSpPr>
              <a:spLocks noChangeShapeType="1"/>
            </p:cNvSpPr>
            <p:nvPr/>
          </p:nvSpPr>
          <p:spPr bwMode="auto">
            <a:xfrm>
              <a:off x="768" y="115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2" name="Rectangle 54"/>
            <p:cNvSpPr>
              <a:spLocks noChangeArrowheads="1"/>
            </p:cNvSpPr>
            <p:nvPr/>
          </p:nvSpPr>
          <p:spPr bwMode="auto">
            <a:xfrm>
              <a:off x="2256" y="768"/>
              <a:ext cx="624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3" name="Line 55"/>
            <p:cNvSpPr>
              <a:spLocks noChangeShapeType="1"/>
            </p:cNvSpPr>
            <p:nvPr/>
          </p:nvSpPr>
          <p:spPr bwMode="auto">
            <a:xfrm>
              <a:off x="1920" y="1056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4" name="Line 56"/>
            <p:cNvSpPr>
              <a:spLocks noChangeShapeType="1"/>
            </p:cNvSpPr>
            <p:nvPr/>
          </p:nvSpPr>
          <p:spPr bwMode="auto">
            <a:xfrm>
              <a:off x="1920" y="1291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5" name="Line 57"/>
            <p:cNvSpPr>
              <a:spLocks noChangeShapeType="1"/>
            </p:cNvSpPr>
            <p:nvPr/>
          </p:nvSpPr>
          <p:spPr bwMode="auto">
            <a:xfrm>
              <a:off x="1920" y="148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66" name="Text Box 58"/>
            <p:cNvSpPr txBox="1">
              <a:spLocks noChangeArrowheads="1"/>
            </p:cNvSpPr>
            <p:nvPr/>
          </p:nvSpPr>
          <p:spPr bwMode="auto">
            <a:xfrm>
              <a:off x="1911" y="1238"/>
              <a:ext cx="214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rt</a:t>
              </a:r>
            </a:p>
          </p:txBody>
        </p:sp>
        <p:sp>
          <p:nvSpPr>
            <p:cNvPr id="2731067" name="Text Box 59"/>
            <p:cNvSpPr txBox="1">
              <a:spLocks noChangeArrowheads="1"/>
            </p:cNvSpPr>
            <p:nvPr/>
          </p:nvSpPr>
          <p:spPr bwMode="auto">
            <a:xfrm>
              <a:off x="1883" y="1046"/>
              <a:ext cx="249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rs</a:t>
              </a:r>
            </a:p>
          </p:txBody>
        </p:sp>
        <p:sp>
          <p:nvSpPr>
            <p:cNvPr id="2731068" name="Text Box 60"/>
            <p:cNvSpPr txBox="1">
              <a:spLocks noChangeArrowheads="1"/>
            </p:cNvSpPr>
            <p:nvPr/>
          </p:nvSpPr>
          <p:spPr bwMode="auto">
            <a:xfrm>
              <a:off x="1892" y="806"/>
              <a:ext cx="25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sp>
          <p:nvSpPr>
            <p:cNvPr id="2731069" name="Text Box 61"/>
            <p:cNvSpPr txBox="1">
              <a:spLocks noChangeArrowheads="1"/>
            </p:cNvSpPr>
            <p:nvPr/>
          </p:nvSpPr>
          <p:spPr bwMode="auto">
            <a:xfrm rot="-5400000">
              <a:off x="2182" y="966"/>
              <a:ext cx="730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registers</a:t>
              </a:r>
            </a:p>
          </p:txBody>
        </p:sp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3312" y="806"/>
              <a:ext cx="768" cy="960"/>
              <a:chOff x="3648" y="1348"/>
              <a:chExt cx="768" cy="960"/>
            </a:xfrm>
          </p:grpSpPr>
          <p:sp>
            <p:nvSpPr>
              <p:cNvPr id="2731071" name="Text Box 63"/>
              <p:cNvSpPr txBox="1">
                <a:spLocks noChangeArrowheads="1"/>
              </p:cNvSpPr>
              <p:nvPr/>
            </p:nvSpPr>
            <p:spPr bwMode="auto">
              <a:xfrm>
                <a:off x="3722" y="1699"/>
                <a:ext cx="42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ALU</a:t>
                </a:r>
                <a:endParaRPr lang="en-US" sz="2400">
                  <a:solidFill>
                    <a:schemeClr val="tx1"/>
                  </a:solidFill>
                  <a:latin typeface="Times" pitchFamily="-65" charset="0"/>
                </a:endParaRPr>
              </a:p>
            </p:txBody>
          </p:sp>
          <p:sp>
            <p:nvSpPr>
              <p:cNvPr id="2731072" name="Freeform 64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8" y="192"/>
                  </a:cxn>
                  <a:cxn ang="0">
                    <a:pos x="528" y="672"/>
                  </a:cxn>
                  <a:cxn ang="0">
                    <a:pos x="0" y="960"/>
                  </a:cxn>
                  <a:cxn ang="0">
                    <a:pos x="0" y="528"/>
                  </a:cxn>
                  <a:cxn ang="0">
                    <a:pos x="48" y="480"/>
                  </a:cxn>
                  <a:cxn ang="0">
                    <a:pos x="0" y="432"/>
                  </a:cxn>
                  <a:cxn ang="0">
                    <a:pos x="0" y="0"/>
                  </a:cxn>
                </a:cxnLst>
                <a:rect l="0" t="0" r="r" b="b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1073" name="Line 65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1074" name="Line 66"/>
            <p:cNvSpPr>
              <a:spLocks noChangeShapeType="1"/>
            </p:cNvSpPr>
            <p:nvPr/>
          </p:nvSpPr>
          <p:spPr bwMode="auto">
            <a:xfrm>
              <a:off x="2880" y="148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5" name="Line 67"/>
            <p:cNvSpPr>
              <a:spLocks noChangeShapeType="1"/>
            </p:cNvSpPr>
            <p:nvPr/>
          </p:nvSpPr>
          <p:spPr bwMode="auto">
            <a:xfrm>
              <a:off x="1901" y="1709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6" name="Line 68"/>
            <p:cNvSpPr>
              <a:spLocks noChangeShapeType="1"/>
            </p:cNvSpPr>
            <p:nvPr/>
          </p:nvSpPr>
          <p:spPr bwMode="auto">
            <a:xfrm>
              <a:off x="2880" y="975"/>
              <a:ext cx="41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7" name="Rectangle 69"/>
            <p:cNvSpPr>
              <a:spLocks noChangeArrowheads="1"/>
            </p:cNvSpPr>
            <p:nvPr/>
          </p:nvSpPr>
          <p:spPr bwMode="auto">
            <a:xfrm rot="-5400000">
              <a:off x="3792" y="1056"/>
              <a:ext cx="124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/>
                <a:t>Data</a:t>
              </a:r>
            </a:p>
            <a:p>
              <a:pPr algn="ctr"/>
              <a:r>
                <a:rPr lang="en-US" sz="2000"/>
                <a:t>memory</a:t>
              </a:r>
            </a:p>
          </p:txBody>
        </p:sp>
        <p:sp>
          <p:nvSpPr>
            <p:cNvPr id="2731078" name="Line 70"/>
            <p:cNvSpPr>
              <a:spLocks noChangeShapeType="1"/>
            </p:cNvSpPr>
            <p:nvPr/>
          </p:nvSpPr>
          <p:spPr bwMode="auto">
            <a:xfrm>
              <a:off x="3024" y="14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79" name="Line 71"/>
            <p:cNvSpPr>
              <a:spLocks noChangeShapeType="1"/>
            </p:cNvSpPr>
            <p:nvPr/>
          </p:nvSpPr>
          <p:spPr bwMode="auto">
            <a:xfrm>
              <a:off x="3024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0" name="Line 72"/>
            <p:cNvSpPr>
              <a:spLocks noChangeShapeType="1"/>
            </p:cNvSpPr>
            <p:nvPr/>
          </p:nvSpPr>
          <p:spPr bwMode="auto">
            <a:xfrm>
              <a:off x="3024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1" name="Line 73"/>
            <p:cNvSpPr>
              <a:spLocks noChangeShapeType="1"/>
            </p:cNvSpPr>
            <p:nvPr/>
          </p:nvSpPr>
          <p:spPr bwMode="auto">
            <a:xfrm>
              <a:off x="4752" y="123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2" name="Line 74"/>
            <p:cNvSpPr>
              <a:spLocks noChangeShapeType="1"/>
            </p:cNvSpPr>
            <p:nvPr/>
          </p:nvSpPr>
          <p:spPr bwMode="auto">
            <a:xfrm flipV="1">
              <a:off x="4944" y="432"/>
              <a:ext cx="0" cy="8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3" name="Line 75"/>
            <p:cNvSpPr>
              <a:spLocks noChangeShapeType="1"/>
            </p:cNvSpPr>
            <p:nvPr/>
          </p:nvSpPr>
          <p:spPr bwMode="auto">
            <a:xfrm flipH="1">
              <a:off x="2422" y="432"/>
              <a:ext cx="25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4" name="Line 76"/>
            <p:cNvSpPr>
              <a:spLocks noChangeShapeType="1"/>
            </p:cNvSpPr>
            <p:nvPr/>
          </p:nvSpPr>
          <p:spPr bwMode="auto">
            <a:xfrm>
              <a:off x="2422" y="43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5" name="Text Box 77"/>
            <p:cNvSpPr txBox="1">
              <a:spLocks noChangeArrowheads="1"/>
            </p:cNvSpPr>
            <p:nvPr/>
          </p:nvSpPr>
          <p:spPr bwMode="auto">
            <a:xfrm>
              <a:off x="1892" y="1680"/>
              <a:ext cx="418" cy="25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2731086" name="Line 78"/>
            <p:cNvSpPr>
              <a:spLocks noChangeShapeType="1"/>
            </p:cNvSpPr>
            <p:nvPr/>
          </p:nvSpPr>
          <p:spPr bwMode="auto">
            <a:xfrm>
              <a:off x="1008" y="115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7" name="AutoShape 79"/>
            <p:cNvSpPr>
              <a:spLocks noChangeArrowheads="1"/>
            </p:cNvSpPr>
            <p:nvPr/>
          </p:nvSpPr>
          <p:spPr bwMode="auto">
            <a:xfrm>
              <a:off x="528" y="1766"/>
              <a:ext cx="240" cy="51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8" name="Line 80"/>
            <p:cNvSpPr>
              <a:spLocks noChangeShapeType="1"/>
            </p:cNvSpPr>
            <p:nvPr/>
          </p:nvSpPr>
          <p:spPr bwMode="auto">
            <a:xfrm flipH="1">
              <a:off x="768" y="190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89" name="Line 81"/>
            <p:cNvSpPr>
              <a:spLocks noChangeShapeType="1"/>
            </p:cNvSpPr>
            <p:nvPr/>
          </p:nvSpPr>
          <p:spPr bwMode="auto">
            <a:xfrm>
              <a:off x="2310" y="1709"/>
              <a:ext cx="0" cy="4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0" name="Line 82"/>
            <p:cNvSpPr>
              <a:spLocks noChangeShapeType="1"/>
            </p:cNvSpPr>
            <p:nvPr/>
          </p:nvSpPr>
          <p:spPr bwMode="auto">
            <a:xfrm flipH="1">
              <a:off x="768" y="2132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1" name="Line 83"/>
            <p:cNvSpPr>
              <a:spLocks noChangeShapeType="1"/>
            </p:cNvSpPr>
            <p:nvPr/>
          </p:nvSpPr>
          <p:spPr bwMode="auto">
            <a:xfrm flipH="1">
              <a:off x="288" y="20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2" name="Line 84"/>
            <p:cNvSpPr>
              <a:spLocks noChangeShapeType="1"/>
            </p:cNvSpPr>
            <p:nvPr/>
          </p:nvSpPr>
          <p:spPr bwMode="auto">
            <a:xfrm flipV="1">
              <a:off x="288" y="1152"/>
              <a:ext cx="0" cy="8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1093" name="Line 85"/>
            <p:cNvSpPr>
              <a:spLocks noChangeShapeType="1"/>
            </p:cNvSpPr>
            <p:nvPr/>
          </p:nvSpPr>
          <p:spPr bwMode="auto">
            <a:xfrm>
              <a:off x="288" y="115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1096" name="Text Box 88"/>
          <p:cNvSpPr txBox="1">
            <a:spLocks noChangeArrowheads="1"/>
          </p:cNvSpPr>
          <p:nvPr/>
        </p:nvSpPr>
        <p:spPr bwMode="auto">
          <a:xfrm>
            <a:off x="1293807" y="3763963"/>
            <a:ext cx="1638257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1. Instruction</a:t>
            </a:r>
          </a:p>
          <a:p>
            <a:pPr algn="ctr"/>
            <a:r>
              <a:rPr lang="en-US" sz="2000">
                <a:solidFill>
                  <a:schemeClr val="accent2"/>
                </a:solidFill>
              </a:rPr>
              <a:t>Fetch</a:t>
            </a:r>
          </a:p>
        </p:txBody>
      </p:sp>
      <p:sp>
        <p:nvSpPr>
          <p:cNvPr id="2731097" name="Line 89"/>
          <p:cNvSpPr>
            <a:spLocks noChangeShapeType="1"/>
          </p:cNvSpPr>
          <p:nvPr/>
        </p:nvSpPr>
        <p:spPr bwMode="auto">
          <a:xfrm>
            <a:off x="1236133" y="3763963"/>
            <a:ext cx="202776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098" name="Text Box 90"/>
          <p:cNvSpPr txBox="1">
            <a:spLocks noChangeArrowheads="1"/>
          </p:cNvSpPr>
          <p:nvPr/>
        </p:nvSpPr>
        <p:spPr bwMode="auto">
          <a:xfrm>
            <a:off x="2954866" y="3489325"/>
            <a:ext cx="2286000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sz="2000" dirty="0">
              <a:solidFill>
                <a:schemeClr val="accent2"/>
              </a:solidFill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2. Decode/</a:t>
            </a:r>
          </a:p>
          <a:p>
            <a:pPr algn="ctr"/>
            <a:r>
              <a:rPr lang="en-US" sz="2000" dirty="0">
                <a:solidFill>
                  <a:schemeClr val="accent2"/>
                </a:solidFill>
              </a:rPr>
              <a:t>    Register Read</a:t>
            </a:r>
          </a:p>
        </p:txBody>
      </p:sp>
      <p:sp>
        <p:nvSpPr>
          <p:cNvPr id="2731099" name="Line 91"/>
          <p:cNvSpPr>
            <a:spLocks noChangeShapeType="1"/>
          </p:cNvSpPr>
          <p:nvPr/>
        </p:nvSpPr>
        <p:spPr bwMode="auto">
          <a:xfrm>
            <a:off x="3505200" y="3759200"/>
            <a:ext cx="1381125" cy="47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1" name="Text Box 93"/>
          <p:cNvSpPr txBox="1">
            <a:spLocks noChangeArrowheads="1"/>
          </p:cNvSpPr>
          <p:nvPr/>
        </p:nvSpPr>
        <p:spPr bwMode="auto">
          <a:xfrm>
            <a:off x="4890029" y="3903663"/>
            <a:ext cx="1384092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3. Execute</a:t>
            </a:r>
          </a:p>
        </p:txBody>
      </p:sp>
      <p:sp>
        <p:nvSpPr>
          <p:cNvPr id="2731102" name="Line 94"/>
          <p:cNvSpPr>
            <a:spLocks noChangeShapeType="1"/>
          </p:cNvSpPr>
          <p:nvPr/>
        </p:nvSpPr>
        <p:spPr bwMode="auto">
          <a:xfrm>
            <a:off x="5079832" y="3751263"/>
            <a:ext cx="108390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4" name="Text Box 96"/>
          <p:cNvSpPr txBox="1">
            <a:spLocks noChangeArrowheads="1"/>
          </p:cNvSpPr>
          <p:nvPr/>
        </p:nvSpPr>
        <p:spPr bwMode="auto">
          <a:xfrm>
            <a:off x="6237288" y="3903663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4. Memory</a:t>
            </a:r>
          </a:p>
        </p:txBody>
      </p:sp>
      <p:sp>
        <p:nvSpPr>
          <p:cNvPr id="2731105" name="Line 97"/>
          <p:cNvSpPr>
            <a:spLocks noChangeShapeType="1"/>
          </p:cNvSpPr>
          <p:nvPr/>
        </p:nvSpPr>
        <p:spPr bwMode="auto">
          <a:xfrm flipV="1">
            <a:off x="6383867" y="3742267"/>
            <a:ext cx="1236133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1107" name="Text Box 99"/>
          <p:cNvSpPr txBox="1">
            <a:spLocks noChangeArrowheads="1"/>
          </p:cNvSpPr>
          <p:nvPr/>
        </p:nvSpPr>
        <p:spPr bwMode="auto">
          <a:xfrm>
            <a:off x="7672388" y="3751263"/>
            <a:ext cx="1058821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</a:rPr>
              <a:t>5. Write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Back</a:t>
            </a:r>
          </a:p>
        </p:txBody>
      </p:sp>
      <p:sp>
        <p:nvSpPr>
          <p:cNvPr id="2731108" name="Line 100"/>
          <p:cNvSpPr>
            <a:spLocks noChangeShapeType="1"/>
          </p:cNvSpPr>
          <p:nvPr/>
        </p:nvSpPr>
        <p:spPr bwMode="auto">
          <a:xfrm>
            <a:off x="7874000" y="3742267"/>
            <a:ext cx="844550" cy="899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74133" y="0"/>
            <a:ext cx="8229600" cy="1049867"/>
          </a:xfrm>
        </p:spPr>
        <p:txBody>
          <a:bodyPr/>
          <a:lstStyle/>
          <a:p>
            <a:r>
              <a:rPr lang="en-US" dirty="0" smtClean="0"/>
              <a:t>Graphical Pipeline Diagrams</a:t>
            </a:r>
            <a:endParaRPr lang="en-US" dirty="0"/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91067" y="4538134"/>
            <a:ext cx="8229600" cy="116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figure below to represent pipeline</a:t>
            </a:r>
            <a:endParaRPr lang="en-US" sz="2800" dirty="0"/>
          </a:p>
        </p:txBody>
      </p:sp>
      <p:sp>
        <p:nvSpPr>
          <p:cNvPr id="57" name="Rectangle 56"/>
          <p:cNvSpPr/>
          <p:nvPr/>
        </p:nvSpPr>
        <p:spPr>
          <a:xfrm>
            <a:off x="3335867" y="10160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876801" y="10160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97602" y="965200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7653869" y="965199"/>
            <a:ext cx="118533" cy="2895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4"/>
          <p:cNvGrpSpPr>
            <a:grpSpLocks/>
          </p:cNvGrpSpPr>
          <p:nvPr/>
        </p:nvGrpSpPr>
        <p:grpSpPr bwMode="auto">
          <a:xfrm>
            <a:off x="2971800" y="4622800"/>
            <a:ext cx="4171950" cy="2235200"/>
            <a:chOff x="1357" y="2640"/>
            <a:chExt cx="2628" cy="1408"/>
          </a:xfrm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2986" y="3520"/>
              <a:ext cx="209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193" y="3520"/>
              <a:ext cx="210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7"/>
            <p:cNvGrpSpPr>
              <a:grpSpLocks/>
            </p:cNvGrpSpPr>
            <p:nvPr/>
          </p:nvGrpSpPr>
          <p:grpSpPr bwMode="auto">
            <a:xfrm>
              <a:off x="1357" y="2946"/>
              <a:ext cx="2628" cy="286"/>
              <a:chOff x="1396" y="1662"/>
              <a:chExt cx="2628" cy="286"/>
            </a:xfrm>
          </p:grpSpPr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57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IFtch</a:t>
                </a:r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477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Dcd</a:t>
                </a:r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562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Exec</a:t>
                </a:r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5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err="1">
                    <a:solidFill>
                      <a:schemeClr val="accent2"/>
                    </a:solidFill>
                  </a:rPr>
                  <a:t>Mem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2551" y="3472"/>
              <a:ext cx="261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 rot="5400000">
              <a:off x="2491" y="359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pitchFamily="-65" charset="0"/>
                </a:rPr>
                <a:t>ALU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392" y="357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7" name="Group 21"/>
            <p:cNvGrpSpPr>
              <a:grpSpLocks/>
            </p:cNvGrpSpPr>
            <p:nvPr/>
          </p:nvGrpSpPr>
          <p:grpSpPr bwMode="auto">
            <a:xfrm>
              <a:off x="1419" y="3568"/>
              <a:ext cx="418" cy="289"/>
              <a:chOff x="1343" y="1248"/>
              <a:chExt cx="340" cy="289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1956" y="357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69" name="Freeform 25"/>
            <p:cNvSpPr>
              <a:spLocks/>
            </p:cNvSpPr>
            <p:nvPr/>
          </p:nvSpPr>
          <p:spPr bwMode="auto">
            <a:xfrm>
              <a:off x="1979" y="3568"/>
              <a:ext cx="183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2161" y="3568"/>
              <a:ext cx="18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1838" y="3712"/>
              <a:ext cx="11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914" y="3616"/>
              <a:ext cx="59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349" y="3616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0"/>
            <p:cNvSpPr>
              <a:spLocks noChangeArrowheads="1"/>
            </p:cNvSpPr>
            <p:nvPr/>
          </p:nvSpPr>
          <p:spPr bwMode="auto">
            <a:xfrm>
              <a:off x="2958" y="357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3562" y="357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3595" y="3568"/>
              <a:ext cx="174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3768" y="3568"/>
              <a:ext cx="175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3414" y="3712"/>
              <a:ext cx="171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35"/>
            <p:cNvSpPr>
              <a:spLocks noChangeShapeType="1"/>
            </p:cNvSpPr>
            <p:nvPr/>
          </p:nvSpPr>
          <p:spPr bwMode="auto">
            <a:xfrm>
              <a:off x="2821" y="3712"/>
              <a:ext cx="1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2969" y="3712"/>
              <a:ext cx="52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37"/>
            <p:cNvSpPr>
              <a:spLocks noChangeShapeType="1"/>
            </p:cNvSpPr>
            <p:nvPr/>
          </p:nvSpPr>
          <p:spPr bwMode="auto">
            <a:xfrm>
              <a:off x="2349" y="3808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2463" y="3707"/>
              <a:ext cx="413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1664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2172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1"/>
            <p:cNvSpPr>
              <a:spLocks noChangeShapeType="1"/>
            </p:cNvSpPr>
            <p:nvPr/>
          </p:nvSpPr>
          <p:spPr bwMode="auto">
            <a:xfrm>
              <a:off x="2688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2"/>
            <p:cNvSpPr>
              <a:spLocks noChangeShapeType="1"/>
            </p:cNvSpPr>
            <p:nvPr/>
          </p:nvSpPr>
          <p:spPr bwMode="auto">
            <a:xfrm>
              <a:off x="323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43"/>
            <p:cNvSpPr>
              <a:spLocks noChangeShapeType="1"/>
            </p:cNvSpPr>
            <p:nvPr/>
          </p:nvSpPr>
          <p:spPr bwMode="auto">
            <a:xfrm>
              <a:off x="381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44"/>
            <p:cNvSpPr>
              <a:spLocks noChangeShapeType="1"/>
            </p:cNvSpPr>
            <p:nvPr/>
          </p:nvSpPr>
          <p:spPr bwMode="auto">
            <a:xfrm flipH="1">
              <a:off x="1872" y="2858"/>
              <a:ext cx="21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>
              <a:off x="2400" y="2858"/>
              <a:ext cx="0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46"/>
            <p:cNvSpPr>
              <a:spLocks noChangeShapeType="1"/>
            </p:cNvSpPr>
            <p:nvPr/>
          </p:nvSpPr>
          <p:spPr bwMode="auto">
            <a:xfrm>
              <a:off x="2928" y="288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47"/>
            <p:cNvSpPr>
              <a:spLocks noChangeShapeType="1"/>
            </p:cNvSpPr>
            <p:nvPr/>
          </p:nvSpPr>
          <p:spPr bwMode="auto">
            <a:xfrm flipH="1">
              <a:off x="3456" y="2640"/>
              <a:ext cx="12" cy="1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796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2900" y="2071688"/>
            <a:ext cx="576263" cy="4786312"/>
            <a:chOff x="216" y="876"/>
            <a:chExt cx="363" cy="3015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6" y="876"/>
              <a:ext cx="288" cy="30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r.</a:t>
              </a:r>
            </a:p>
            <a:p>
              <a:pPr algn="ctr"/>
              <a:endParaRPr lang="en-US" sz="2800" b="1">
                <a:solidFill>
                  <a:schemeClr val="tx1"/>
                </a:solidFill>
                <a:latin typeface="Arial" pitchFamily="-65" charset="0"/>
              </a:endParaRP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/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81063" y="2747963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743200" y="2141538"/>
            <a:ext cx="4800600" cy="4470400"/>
            <a:chOff x="1728" y="920"/>
            <a:chExt cx="3024" cy="2816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101850" y="2662238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62100" y="1617662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340100" y="2509838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017963" y="2586038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695825" y="2662238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5373688" y="3373438"/>
            <a:ext cx="809625" cy="2603500"/>
            <a:chOff x="3385" y="1981"/>
            <a:chExt cx="510" cy="1640"/>
          </a:xfrm>
        </p:grpSpPr>
        <p:sp>
          <p:nvSpPr>
            <p:cNvPr id="2733161" name="Freeform 105"/>
            <p:cNvSpPr>
              <a:spLocks/>
            </p:cNvSpPr>
            <p:nvPr/>
          </p:nvSpPr>
          <p:spPr bwMode="auto">
            <a:xfrm>
              <a:off x="3464" y="257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2" name="Freeform 106" descr="25%"/>
            <p:cNvSpPr>
              <a:spLocks/>
            </p:cNvSpPr>
            <p:nvPr/>
          </p:nvSpPr>
          <p:spPr bwMode="auto">
            <a:xfrm>
              <a:off x="3660" y="33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3" name="Freeform 107" descr="25%"/>
            <p:cNvSpPr>
              <a:spLocks/>
            </p:cNvSpPr>
            <p:nvPr/>
          </p:nvSpPr>
          <p:spPr bwMode="auto">
            <a:xfrm flipH="1">
              <a:off x="3547" y="19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4" name="Rectangle 108"/>
            <p:cNvSpPr>
              <a:spLocks noChangeArrowheads="1"/>
            </p:cNvSpPr>
            <p:nvPr/>
          </p:nvSpPr>
          <p:spPr bwMode="auto">
            <a:xfrm>
              <a:off x="3455" y="2431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09"/>
            <p:cNvGrpSpPr>
              <a:grpSpLocks/>
            </p:cNvGrpSpPr>
            <p:nvPr/>
          </p:nvGrpSpPr>
          <p:grpSpPr bwMode="auto">
            <a:xfrm>
              <a:off x="3506" y="2429"/>
              <a:ext cx="325" cy="289"/>
              <a:chOff x="3506" y="2144"/>
              <a:chExt cx="325" cy="289"/>
            </a:xfrm>
          </p:grpSpPr>
          <p:sp>
            <p:nvSpPr>
              <p:cNvPr id="2733166" name="Freeform 110"/>
              <p:cNvSpPr>
                <a:spLocks/>
              </p:cNvSpPr>
              <p:nvPr/>
            </p:nvSpPr>
            <p:spPr bwMode="auto">
              <a:xfrm>
                <a:off x="3506" y="2144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7" name="Freeform 111"/>
              <p:cNvSpPr>
                <a:spLocks/>
              </p:cNvSpPr>
              <p:nvPr/>
            </p:nvSpPr>
            <p:spPr bwMode="auto">
              <a:xfrm>
                <a:off x="3667" y="2144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68" name="Rectangle 112"/>
            <p:cNvSpPr>
              <a:spLocks noChangeArrowheads="1"/>
            </p:cNvSpPr>
            <p:nvPr/>
          </p:nvSpPr>
          <p:spPr bwMode="auto">
            <a:xfrm>
              <a:off x="3520" y="198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13"/>
            <p:cNvGrpSpPr>
              <a:grpSpLocks/>
            </p:cNvGrpSpPr>
            <p:nvPr/>
          </p:nvGrpSpPr>
          <p:grpSpPr bwMode="auto">
            <a:xfrm>
              <a:off x="3547" y="1981"/>
              <a:ext cx="284" cy="289"/>
              <a:chOff x="3547" y="1696"/>
              <a:chExt cx="284" cy="289"/>
            </a:xfrm>
          </p:grpSpPr>
          <p:sp>
            <p:nvSpPr>
              <p:cNvPr id="2733170" name="Freeform 114"/>
              <p:cNvSpPr>
                <a:spLocks/>
              </p:cNvSpPr>
              <p:nvPr/>
            </p:nvSpPr>
            <p:spPr bwMode="auto">
              <a:xfrm>
                <a:off x="3547" y="1696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1" name="Freeform 115"/>
              <p:cNvSpPr>
                <a:spLocks/>
              </p:cNvSpPr>
              <p:nvPr/>
            </p:nvSpPr>
            <p:spPr bwMode="auto">
              <a:xfrm>
                <a:off x="3688" y="1696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72" name="Line 116"/>
            <p:cNvSpPr>
              <a:spLocks noChangeShapeType="1"/>
            </p:cNvSpPr>
            <p:nvPr/>
          </p:nvSpPr>
          <p:spPr bwMode="auto">
            <a:xfrm>
              <a:off x="3400" y="2125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17"/>
            <p:cNvGrpSpPr>
              <a:grpSpLocks/>
            </p:cNvGrpSpPr>
            <p:nvPr/>
          </p:nvGrpSpPr>
          <p:grpSpPr bwMode="auto">
            <a:xfrm>
              <a:off x="3536" y="2781"/>
              <a:ext cx="227" cy="481"/>
              <a:chOff x="3536" y="2496"/>
              <a:chExt cx="227" cy="481"/>
            </a:xfrm>
          </p:grpSpPr>
          <p:sp>
            <p:nvSpPr>
              <p:cNvPr id="2733174" name="Freeform 118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5" name="Rectangle 119"/>
              <p:cNvSpPr>
                <a:spLocks noChangeArrowheads="1"/>
              </p:cNvSpPr>
              <p:nvPr/>
            </p:nvSpPr>
            <p:spPr bwMode="auto">
              <a:xfrm rot="5400000">
                <a:off x="3449" y="2617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76" name="Line 120"/>
            <p:cNvSpPr>
              <a:spLocks noChangeShapeType="1"/>
            </p:cNvSpPr>
            <p:nvPr/>
          </p:nvSpPr>
          <p:spPr bwMode="auto">
            <a:xfrm>
              <a:off x="3385" y="29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7" name="Line 121"/>
            <p:cNvSpPr>
              <a:spLocks noChangeShapeType="1"/>
            </p:cNvSpPr>
            <p:nvPr/>
          </p:nvSpPr>
          <p:spPr bwMode="auto">
            <a:xfrm>
              <a:off x="3385" y="31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8" name="Freeform 122"/>
            <p:cNvSpPr>
              <a:spLocks/>
            </p:cNvSpPr>
            <p:nvPr/>
          </p:nvSpPr>
          <p:spPr bwMode="auto">
            <a:xfrm>
              <a:off x="3478" y="30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9" name="Rectangle 123"/>
            <p:cNvSpPr>
              <a:spLocks noChangeArrowheads="1"/>
            </p:cNvSpPr>
            <p:nvPr/>
          </p:nvSpPr>
          <p:spPr bwMode="auto">
            <a:xfrm>
              <a:off x="3492" y="333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9" name="Group 124"/>
            <p:cNvGrpSpPr>
              <a:grpSpLocks/>
            </p:cNvGrpSpPr>
            <p:nvPr/>
          </p:nvGrpSpPr>
          <p:grpSpPr bwMode="auto">
            <a:xfrm>
              <a:off x="3511" y="3325"/>
              <a:ext cx="296" cy="289"/>
              <a:chOff x="3511" y="3040"/>
              <a:chExt cx="296" cy="289"/>
            </a:xfrm>
          </p:grpSpPr>
          <p:sp>
            <p:nvSpPr>
              <p:cNvPr id="2733181" name="Freeform 125"/>
              <p:cNvSpPr>
                <a:spLocks/>
              </p:cNvSpPr>
              <p:nvPr/>
            </p:nvSpPr>
            <p:spPr bwMode="auto">
              <a:xfrm>
                <a:off x="3511" y="3040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2" name="Freeform 126"/>
              <p:cNvSpPr>
                <a:spLocks/>
              </p:cNvSpPr>
              <p:nvPr/>
            </p:nvSpPr>
            <p:spPr bwMode="auto">
              <a:xfrm>
                <a:off x="3659" y="3040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83" name="Line 127"/>
            <p:cNvSpPr>
              <a:spLocks noChangeShapeType="1"/>
            </p:cNvSpPr>
            <p:nvPr/>
          </p:nvSpPr>
          <p:spPr bwMode="auto">
            <a:xfrm>
              <a:off x="3396" y="3469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4" name="Freeform 128"/>
            <p:cNvSpPr>
              <a:spLocks/>
            </p:cNvSpPr>
            <p:nvPr/>
          </p:nvSpPr>
          <p:spPr bwMode="auto">
            <a:xfrm>
              <a:off x="3458" y="3373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29"/>
          <p:cNvGrpSpPr>
            <a:grpSpLocks/>
          </p:cNvGrpSpPr>
          <p:nvPr/>
        </p:nvGrpSpPr>
        <p:grpSpPr bwMode="auto">
          <a:xfrm>
            <a:off x="7431088" y="5497513"/>
            <a:ext cx="709612" cy="468312"/>
            <a:chOff x="4681" y="3034"/>
            <a:chExt cx="447" cy="295"/>
          </a:xfrm>
        </p:grpSpPr>
        <p:sp>
          <p:nvSpPr>
            <p:cNvPr id="2733186" name="Freeform 130" descr="25%"/>
            <p:cNvSpPr>
              <a:spLocks/>
            </p:cNvSpPr>
            <p:nvPr/>
          </p:nvSpPr>
          <p:spPr bwMode="auto">
            <a:xfrm flipH="1">
              <a:off x="4828" y="303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7" name="Rectangle 131"/>
            <p:cNvSpPr>
              <a:spLocks noChangeArrowheads="1"/>
            </p:cNvSpPr>
            <p:nvPr/>
          </p:nvSpPr>
          <p:spPr bwMode="auto">
            <a:xfrm>
              <a:off x="4801" y="30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31" name="Group 132"/>
            <p:cNvGrpSpPr>
              <a:grpSpLocks/>
            </p:cNvGrpSpPr>
            <p:nvPr/>
          </p:nvGrpSpPr>
          <p:grpSpPr bwMode="auto">
            <a:xfrm>
              <a:off x="4828" y="3040"/>
              <a:ext cx="284" cy="289"/>
              <a:chOff x="4828" y="3040"/>
              <a:chExt cx="284" cy="289"/>
            </a:xfrm>
          </p:grpSpPr>
          <p:sp>
            <p:nvSpPr>
              <p:cNvPr id="2733189" name="Freeform 133"/>
              <p:cNvSpPr>
                <a:spLocks/>
              </p:cNvSpPr>
              <p:nvPr/>
            </p:nvSpPr>
            <p:spPr bwMode="auto">
              <a:xfrm>
                <a:off x="4828" y="3040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0" name="Freeform 134"/>
              <p:cNvSpPr>
                <a:spLocks/>
              </p:cNvSpPr>
              <p:nvPr/>
            </p:nvSpPr>
            <p:spPr bwMode="auto">
              <a:xfrm>
                <a:off x="4969" y="3040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1" name="Line 135"/>
            <p:cNvSpPr>
              <a:spLocks noChangeShapeType="1"/>
            </p:cNvSpPr>
            <p:nvPr/>
          </p:nvSpPr>
          <p:spPr bwMode="auto">
            <a:xfrm>
              <a:off x="4681" y="31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6" name="Group 136"/>
          <p:cNvGrpSpPr>
            <a:grpSpLocks/>
          </p:cNvGrpSpPr>
          <p:nvPr/>
        </p:nvGrpSpPr>
        <p:grpSpPr bwMode="auto">
          <a:xfrm>
            <a:off x="6662738" y="4786313"/>
            <a:ext cx="876300" cy="1255712"/>
            <a:chOff x="4197" y="2586"/>
            <a:chExt cx="552" cy="791"/>
          </a:xfrm>
        </p:grpSpPr>
        <p:sp>
          <p:nvSpPr>
            <p:cNvPr id="2733193" name="Freeform 137" descr="25%"/>
            <p:cNvSpPr>
              <a:spLocks/>
            </p:cNvSpPr>
            <p:nvPr/>
          </p:nvSpPr>
          <p:spPr bwMode="auto">
            <a:xfrm flipH="1">
              <a:off x="4401" y="258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4" name="Rectangle 138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57" name="Group 139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33196" name="Freeform 140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7" name="Freeform 141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8" name="Line 142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9" name="Rectangle 143"/>
            <p:cNvSpPr>
              <a:spLocks noChangeArrowheads="1"/>
            </p:cNvSpPr>
            <p:nvPr/>
          </p:nvSpPr>
          <p:spPr bwMode="auto">
            <a:xfrm>
              <a:off x="4309" y="3042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58" name="Group 144"/>
            <p:cNvGrpSpPr>
              <a:grpSpLocks/>
            </p:cNvGrpSpPr>
            <p:nvPr/>
          </p:nvGrpSpPr>
          <p:grpSpPr bwMode="auto">
            <a:xfrm>
              <a:off x="4360" y="3040"/>
              <a:ext cx="325" cy="289"/>
              <a:chOff x="4360" y="3040"/>
              <a:chExt cx="325" cy="289"/>
            </a:xfrm>
          </p:grpSpPr>
          <p:sp>
            <p:nvSpPr>
              <p:cNvPr id="2733201" name="Freeform 145"/>
              <p:cNvSpPr>
                <a:spLocks/>
              </p:cNvSpPr>
              <p:nvPr/>
            </p:nvSpPr>
            <p:spPr bwMode="auto">
              <a:xfrm>
                <a:off x="4360" y="3040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2" name="Freeform 146"/>
              <p:cNvSpPr>
                <a:spLocks/>
              </p:cNvSpPr>
              <p:nvPr/>
            </p:nvSpPr>
            <p:spPr bwMode="auto">
              <a:xfrm>
                <a:off x="4521" y="3040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03" name="Line 147"/>
            <p:cNvSpPr>
              <a:spLocks noChangeShapeType="1"/>
            </p:cNvSpPr>
            <p:nvPr/>
          </p:nvSpPr>
          <p:spPr bwMode="auto">
            <a:xfrm>
              <a:off x="4197" y="31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04" name="Freeform 148"/>
            <p:cNvSpPr>
              <a:spLocks/>
            </p:cNvSpPr>
            <p:nvPr/>
          </p:nvSpPr>
          <p:spPr bwMode="auto">
            <a:xfrm>
              <a:off x="4318" y="31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9" name="Group 149"/>
          <p:cNvGrpSpPr>
            <a:grpSpLocks/>
          </p:cNvGrpSpPr>
          <p:nvPr/>
        </p:nvGrpSpPr>
        <p:grpSpPr bwMode="auto">
          <a:xfrm>
            <a:off x="5984875" y="4084638"/>
            <a:ext cx="876300" cy="2084387"/>
            <a:chOff x="3770" y="2144"/>
            <a:chExt cx="552" cy="1313"/>
          </a:xfrm>
        </p:grpSpPr>
        <p:sp>
          <p:nvSpPr>
            <p:cNvPr id="2733206" name="Rectangle 150"/>
            <p:cNvSpPr>
              <a:spLocks noChangeArrowheads="1"/>
            </p:cNvSpPr>
            <p:nvPr/>
          </p:nvSpPr>
          <p:spPr bwMode="auto">
            <a:xfrm>
              <a:off x="3947" y="21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62" name="Group 151"/>
            <p:cNvGrpSpPr>
              <a:grpSpLocks/>
            </p:cNvGrpSpPr>
            <p:nvPr/>
          </p:nvGrpSpPr>
          <p:grpSpPr bwMode="auto">
            <a:xfrm>
              <a:off x="3974" y="2144"/>
              <a:ext cx="284" cy="289"/>
              <a:chOff x="3974" y="2144"/>
              <a:chExt cx="284" cy="289"/>
            </a:xfrm>
          </p:grpSpPr>
          <p:sp>
            <p:nvSpPr>
              <p:cNvPr id="2733208" name="Freeform 152"/>
              <p:cNvSpPr>
                <a:spLocks/>
              </p:cNvSpPr>
              <p:nvPr/>
            </p:nvSpPr>
            <p:spPr bwMode="auto">
              <a:xfrm>
                <a:off x="3974" y="2144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9" name="Freeform 153"/>
              <p:cNvSpPr>
                <a:spLocks/>
              </p:cNvSpPr>
              <p:nvPr/>
            </p:nvSpPr>
            <p:spPr bwMode="auto">
              <a:xfrm>
                <a:off x="4115" y="2144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0" name="Line 154"/>
            <p:cNvSpPr>
              <a:spLocks noChangeShapeType="1"/>
            </p:cNvSpPr>
            <p:nvPr/>
          </p:nvSpPr>
          <p:spPr bwMode="auto">
            <a:xfrm>
              <a:off x="3827" y="22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1" name="Rectangle 155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68" name="Group 156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33213" name="Freeform 157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4" name="Freeform 158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5" name="Line 15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6" name="Freeform 16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77" name="Group 161"/>
            <p:cNvGrpSpPr>
              <a:grpSpLocks/>
            </p:cNvGrpSpPr>
            <p:nvPr/>
          </p:nvGrpSpPr>
          <p:grpSpPr bwMode="auto">
            <a:xfrm>
              <a:off x="3963" y="2944"/>
              <a:ext cx="227" cy="481"/>
              <a:chOff x="3963" y="2944"/>
              <a:chExt cx="227" cy="481"/>
            </a:xfrm>
          </p:grpSpPr>
          <p:sp>
            <p:nvSpPr>
              <p:cNvPr id="2733218" name="Freeform 162"/>
              <p:cNvSpPr>
                <a:spLocks/>
              </p:cNvSpPr>
              <p:nvPr/>
            </p:nvSpPr>
            <p:spPr bwMode="auto">
              <a:xfrm>
                <a:off x="3977" y="2944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9" name="Rectangle 163"/>
              <p:cNvSpPr>
                <a:spLocks noChangeArrowheads="1"/>
              </p:cNvSpPr>
              <p:nvPr/>
            </p:nvSpPr>
            <p:spPr bwMode="auto">
              <a:xfrm rot="5400000">
                <a:off x="3876" y="306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220" name="Line 164"/>
            <p:cNvSpPr>
              <a:spLocks noChangeShapeType="1"/>
            </p:cNvSpPr>
            <p:nvPr/>
          </p:nvSpPr>
          <p:spPr bwMode="auto">
            <a:xfrm>
              <a:off x="3812" y="30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1" name="Line 165"/>
            <p:cNvSpPr>
              <a:spLocks noChangeShapeType="1"/>
            </p:cNvSpPr>
            <p:nvPr/>
          </p:nvSpPr>
          <p:spPr bwMode="auto">
            <a:xfrm>
              <a:off x="3812" y="32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2" name="Freeform 166"/>
            <p:cNvSpPr>
              <a:spLocks/>
            </p:cNvSpPr>
            <p:nvPr/>
          </p:nvSpPr>
          <p:spPr bwMode="auto">
            <a:xfrm>
              <a:off x="3905" y="31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990600" y="1143000"/>
            <a:ext cx="671057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(In </a:t>
            </a:r>
            <a:r>
              <a:rPr lang="en-US" sz="2800" b="1" dirty="0" err="1">
                <a:solidFill>
                  <a:schemeClr val="tx1"/>
                </a:solidFill>
              </a:rPr>
              <a:t>Reg</a:t>
            </a:r>
            <a:r>
              <a:rPr lang="en-US" sz="2800" b="1" dirty="0">
                <a:solidFill>
                  <a:schemeClr val="tx1"/>
                </a:solidFill>
              </a:rPr>
              <a:t>, right half highlight read, left half write)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2733079" name="Group 168"/>
          <p:cNvGrpSpPr>
            <a:grpSpLocks/>
          </p:cNvGrpSpPr>
          <p:nvPr/>
        </p:nvGrpSpPr>
        <p:grpSpPr bwMode="auto">
          <a:xfrm>
            <a:off x="2679700" y="2660650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2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5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88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Pipeline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496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Performance</a:t>
            </a:r>
            <a:endParaRPr lang="en-AU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70875" cy="2533650"/>
          </a:xfrm>
        </p:spPr>
        <p:txBody>
          <a:bodyPr>
            <a:normAutofit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3846513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 fetch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0FD9-F86A-A442-92CA-D3714EE26CC3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4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#31</a:t>
            </a:r>
            <a:endParaRPr lang="en-AU" dirty="0"/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557338"/>
            <a:ext cx="6621463" cy="4629150"/>
          </a:xfrm>
          <a:prstGeom prst="rect">
            <a:avLst/>
          </a:prstGeom>
          <a:noFill/>
        </p:spPr>
      </p:pic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 Performance</a:t>
            </a:r>
            <a:endParaRPr lang="en-AU"/>
          </a:p>
        </p:txBody>
      </p:sp>
      <p:sp>
        <p:nvSpPr>
          <p:cNvPr id="329732" name="Text Box 4"/>
          <p:cNvSpPr txBox="1">
            <a:spLocks noChangeArrowheads="1"/>
          </p:cNvSpPr>
          <p:nvPr/>
        </p:nvSpPr>
        <p:spPr bwMode="auto">
          <a:xfrm>
            <a:off x="3132138" y="1196975"/>
            <a:ext cx="26765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Single-cycle (T</a:t>
            </a:r>
            <a:r>
              <a:rPr lang="en-US" sz="1800" baseline="-25000"/>
              <a:t>c</a:t>
            </a:r>
            <a:r>
              <a:rPr lang="en-US" sz="1800"/>
              <a:t>= 800ps)</a:t>
            </a:r>
            <a:endParaRPr lang="en-AU" sz="1800"/>
          </a:p>
        </p:txBody>
      </p:sp>
      <p:sp>
        <p:nvSpPr>
          <p:cNvPr id="329733" name="Text Box 5"/>
          <p:cNvSpPr txBox="1">
            <a:spLocks noChangeArrowheads="1"/>
          </p:cNvSpPr>
          <p:nvPr/>
        </p:nvSpPr>
        <p:spPr bwMode="auto">
          <a:xfrm>
            <a:off x="3276600" y="3644900"/>
            <a:ext cx="23844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Pipelined (T</a:t>
            </a:r>
            <a:r>
              <a:rPr lang="en-US" sz="1800" baseline="-25000"/>
              <a:t>c</a:t>
            </a:r>
            <a:r>
              <a:rPr lang="en-US" sz="1800"/>
              <a:t>= 200ps)</a:t>
            </a:r>
            <a:endParaRPr lang="en-AU" sz="18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0868-A9A6-5140-908F-0890476F58E5}" type="datetime1">
              <a:rPr lang="en-US" smtClean="0"/>
              <a:pPr/>
              <a:t>11/7/11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26003</TotalTime>
  <Words>2138</Words>
  <Application>Microsoft Macintosh PowerPoint</Application>
  <PresentationFormat>On-screen Show (4:3)</PresentationFormat>
  <Paragraphs>665</Paragraphs>
  <Slides>26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Image</vt:lpstr>
      <vt:lpstr>61C In the News</vt:lpstr>
      <vt:lpstr>CS 61C: Great Ideas in Computer Architecture (Machine Structures) Lecture 31:  Pipeline Parallelism 2</vt:lpstr>
      <vt:lpstr>Instruction Level Parallelism (ILP)</vt:lpstr>
      <vt:lpstr>You Are Here!</vt:lpstr>
      <vt:lpstr>Pipelined Execution Representation</vt:lpstr>
      <vt:lpstr>Graphical Pipeline Diagrams</vt:lpstr>
      <vt:lpstr>Graphical Pipeline Representation</vt:lpstr>
      <vt:lpstr>Pipeline Performance</vt:lpstr>
      <vt:lpstr>Pipeline Performance</vt:lpstr>
      <vt:lpstr>Pipeline Speedup</vt:lpstr>
      <vt:lpstr>Hazards</vt:lpstr>
      <vt:lpstr>1. Structural Hazards</vt:lpstr>
      <vt:lpstr>1. Structural Hazard #1: Single Memory</vt:lpstr>
      <vt:lpstr>1. Structural Hazard #2: Registers (1/2)</vt:lpstr>
      <vt:lpstr>1. Structural Hazard #2: Registers (2/2)</vt:lpstr>
      <vt:lpstr>Data Hazards (1/2)</vt:lpstr>
      <vt:lpstr>Data Hazards (2/2)</vt:lpstr>
      <vt:lpstr>Data Hazard Solution: Forwarding</vt:lpstr>
      <vt:lpstr>Data Hazard: Load/Use (1/4)</vt:lpstr>
      <vt:lpstr>Data Hazard: Load/Use (2/4)</vt:lpstr>
      <vt:lpstr>Data Hazard: Load/Use (3/4)</vt:lpstr>
      <vt:lpstr>Data Hazard: Load/Use (4/4)</vt:lpstr>
      <vt:lpstr>Pipelining and ISA Design</vt:lpstr>
      <vt:lpstr>3. Control Hazards</vt:lpstr>
      <vt:lpstr>Stall =&gt; 2 Bubbles/Clocks</vt:lpstr>
      <vt:lpstr>Until next time …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Michael Franklin</cp:lastModifiedBy>
  <cp:revision>232</cp:revision>
  <cp:lastPrinted>2011-11-07T20:23:27Z</cp:lastPrinted>
  <dcterms:created xsi:type="dcterms:W3CDTF">2010-10-25T22:47:27Z</dcterms:created>
  <dcterms:modified xsi:type="dcterms:W3CDTF">2011-11-08T01:58:08Z</dcterms:modified>
</cp:coreProperties>
</file>