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bin" ContentType="audi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861" r:id="rId2"/>
    <p:sldId id="257" r:id="rId3"/>
    <p:sldId id="862" r:id="rId4"/>
    <p:sldId id="855" r:id="rId5"/>
    <p:sldId id="858" r:id="rId6"/>
    <p:sldId id="859" r:id="rId7"/>
    <p:sldId id="863" r:id="rId8"/>
    <p:sldId id="860" r:id="rId9"/>
    <p:sldId id="856" r:id="rId10"/>
    <p:sldId id="857" r:id="rId11"/>
    <p:sldId id="866" r:id="rId12"/>
    <p:sldId id="867" r:id="rId13"/>
    <p:sldId id="868" r:id="rId14"/>
    <p:sldId id="869" r:id="rId15"/>
    <p:sldId id="872" r:id="rId16"/>
    <p:sldId id="873" r:id="rId17"/>
    <p:sldId id="877" r:id="rId18"/>
    <p:sldId id="878" r:id="rId19"/>
    <p:sldId id="890" r:id="rId20"/>
    <p:sldId id="879" r:id="rId21"/>
    <p:sldId id="880" r:id="rId22"/>
    <p:sldId id="874" r:id="rId23"/>
    <p:sldId id="882" r:id="rId24"/>
    <p:sldId id="883" r:id="rId25"/>
    <p:sldId id="884" r:id="rId26"/>
    <p:sldId id="885" r:id="rId27"/>
    <p:sldId id="886" r:id="rId28"/>
    <p:sldId id="876" r:id="rId29"/>
    <p:sldId id="887" r:id="rId30"/>
    <p:sldId id="893" r:id="rId31"/>
    <p:sldId id="888" r:id="rId32"/>
    <p:sldId id="889" r:id="rId33"/>
    <p:sldId id="89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975" autoAdjust="0"/>
    <p:restoredTop sz="84825" autoAdjust="0"/>
  </p:normalViewPr>
  <p:slideViewPr>
    <p:cSldViewPr snapToGrid="0">
      <p:cViewPr varScale="1">
        <p:scale>
          <a:sx n="99" d="100"/>
          <a:sy n="99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66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4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4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has Network Interface Card (NIC)</a:t>
            </a:r>
          </a:p>
          <a:p>
            <a:r>
              <a:rPr lang="en-US"/>
              <a:t>Sends message through the series of switches, which get the message to recipient</a:t>
            </a:r>
          </a:p>
          <a:p>
            <a:r>
              <a:rPr lang="en-US"/>
              <a:t>Usually draw the series of switches as the “Internet Cloud”</a:t>
            </a:r>
          </a:p>
          <a:p>
            <a:r>
              <a:rPr lang="en-US"/>
              <a:t>   - Represents an abstraction, “don’t know” implementation</a:t>
            </a:r>
          </a:p>
          <a:p>
            <a:r>
              <a:rPr lang="en-US"/>
              <a:t>   - Send the message through the network, and it will get to where it needs to go</a:t>
            </a:r>
          </a:p>
          <a:p>
            <a:r>
              <a:rPr lang="en-US"/>
              <a:t>Switches use routing tables to know how to get the message to the recipient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Timer is counting down on Time To Live (TTL)</a:t>
            </a:r>
          </a:p>
          <a:p>
            <a:r>
              <a:rPr lang="en-US"/>
              <a:t> - You can see this in Pings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1" tIns="44970" rIns="89941" bIns="4497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5788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09" rIns="91421" bIns="4570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0" y="2398713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057" y="6276365"/>
            <a:ext cx="5402380" cy="2479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8" tIns="43239" rIns="86478" bIns="43239">
            <a:prstTxWarp prst="textNoShape">
              <a:avLst/>
            </a:prstTxWarp>
          </a:bodyPr>
          <a:lstStyle/>
          <a:p>
            <a:pPr marL="223959" indent="-223959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9" tIns="45709" rIns="91419" bIns="45709">
            <a:prstTxWarp prst="textNoShape">
              <a:avLst/>
            </a:prstTxWarp>
          </a:bodyPr>
          <a:lstStyle/>
          <a:p>
            <a:r>
              <a:rPr lang="en-US"/>
              <a:t>Use analogy to records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588" y="586314"/>
            <a:ext cx="4528078" cy="34165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3704"/>
            <a:ext cx="5908477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53" tIns="44431" rIns="90453" bIns="44431"/>
          <a:lstStyle/>
          <a:p>
            <a:r>
              <a:rPr lang="en-US"/>
              <a:t>WS companies used TCP/IP even over LAN</a:t>
            </a:r>
          </a:p>
          <a:p>
            <a:r>
              <a:rPr lang="en-US"/>
              <a:t>Because early Ethernet controllers were cheap, but not reliable</a:t>
            </a:r>
          </a:p>
        </p:txBody>
      </p:sp>
      <p:sp>
        <p:nvSpPr>
          <p:cNvPr id="284877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7375"/>
            <a:ext cx="4554537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34" y="4343704"/>
            <a:ext cx="5908477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53" tIns="44431" rIns="90453" bIns="44431"/>
          <a:lstStyle/>
          <a:p>
            <a:r>
              <a:rPr lang="en-US"/>
              <a:t>WS companies used TCP/IP even over LAN</a:t>
            </a:r>
          </a:p>
          <a:p>
            <a:r>
              <a:rPr lang="en-US"/>
              <a:t>Because early Ethernet controllers were cheap, but not reliable</a:t>
            </a:r>
          </a:p>
          <a:p>
            <a:endParaRPr lang="en-US"/>
          </a:p>
          <a:p>
            <a:r>
              <a:rPr lang="en-US"/>
              <a:t>TCP and IP fundamentally different but very connected</a:t>
            </a:r>
          </a:p>
          <a:p>
            <a:r>
              <a:rPr lang="en-US"/>
              <a:t>TCP hires IP guys</a:t>
            </a:r>
          </a:p>
          <a:p>
            <a:r>
              <a:rPr lang="en-US"/>
              <a:t> - GO!</a:t>
            </a:r>
          </a:p>
          <a:p>
            <a:r>
              <a:rPr lang="en-US"/>
              <a:t> - IP guy falls into a hole</a:t>
            </a:r>
          </a:p>
          <a:p>
            <a:r>
              <a:rPr lang="en-US"/>
              <a:t> - TCP hires another IP guy</a:t>
            </a:r>
          </a:p>
          <a:p>
            <a:r>
              <a:rPr lang="en-US"/>
              <a:t> - GO!</a:t>
            </a:r>
          </a:p>
          <a:p>
            <a:r>
              <a:rPr lang="en-US"/>
              <a:t> -IP gus falls into a hole</a:t>
            </a:r>
          </a:p>
          <a:p>
            <a:r>
              <a:rPr lang="en-US"/>
              <a:t> - Hire another!</a:t>
            </a:r>
          </a:p>
        </p:txBody>
      </p:sp>
      <p:sp>
        <p:nvSpPr>
          <p:cNvPr id="285286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7375"/>
            <a:ext cx="4554537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7375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945" y="4342191"/>
            <a:ext cx="5911453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3" rIns="91429" bIns="4571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BBE9-5A7E-D143-A008-A1DD1F39051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5AA9-B505-C044-998F-54DE36D2D2C8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C43F-57B8-4B48-AF7F-FA216B69F64D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9D5-7A42-3946-AFD3-2A0C6C5CFD09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25AB-AFEB-5C46-9014-97B9FE31D97A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4268-9542-574A-AC18-8D92C6B32CE9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24F4-CD92-1847-805A-9D3FCA008D67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FCAC-53A3-444A-B402-0F1CB3BAB930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DA0-2B80-904E-A481-F2F07A958B5B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A0BA-8C74-3245-90EF-6CD46D2E631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80F7-18DE-AD4D-A30F-BFA553FC0E55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F375-3EA6-B04D-86B2-FAADA199BE94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61C In the News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FCAC-53A3-444A-B402-0F1CB3BAB930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 descr="Screen Shot 2011-11-27 at 10.4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7" y="1316645"/>
            <a:ext cx="3213100" cy="825500"/>
          </a:xfrm>
          <a:prstGeom prst="rect">
            <a:avLst/>
          </a:prstGeom>
        </p:spPr>
      </p:pic>
      <p:pic>
        <p:nvPicPr>
          <p:cNvPr id="11" name="Picture 10" descr="Screen Shot 2011-11-27 at 10.4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85" y="1193988"/>
            <a:ext cx="4394200" cy="1943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4844" y="3129083"/>
            <a:ext cx="5706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Starting on Black Friday and running through New Year's Day, two U.S. malls -- Promenade Temecula in southern California and Short Pump Town Center in Richmond, Va. -- will track guests' movements by monitoring the signals from their cell phones.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0840" y="46529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goal is for stores to answer questions like: How many Nordstrom shoppers also stop at Starbucks? How long do most customers linger in Victoria's Secret? Are there unpopular spots in the mall that aren't being visited?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9378" y="4288587"/>
            <a:ext cx="3009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the data that's collected is anonymous, it can follow shoppers' paths from store to store.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2612" y="5669837"/>
            <a:ext cx="372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Consumers can opt out by turning off their phones.</a:t>
            </a:r>
          </a:p>
        </p:txBody>
      </p:sp>
    </p:spTree>
    <p:extLst>
      <p:ext uri="{BB962C8B-B14F-4D97-AF65-F5344CB8AC3E}">
        <p14:creationId xmlns:p14="http://schemas.microsoft.com/office/powerpoint/2010/main" val="310175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3890" name="Group 2"/>
          <p:cNvGrpSpPr>
            <a:grpSpLocks/>
          </p:cNvGrpSpPr>
          <p:nvPr/>
        </p:nvGrpSpPr>
        <p:grpSpPr bwMode="auto">
          <a:xfrm>
            <a:off x="6400800" y="3491966"/>
            <a:ext cx="1838325" cy="1600200"/>
            <a:chOff x="4032" y="1872"/>
            <a:chExt cx="1158" cy="1008"/>
          </a:xfrm>
        </p:grpSpPr>
        <p:sp>
          <p:nvSpPr>
            <p:cNvPr id="2853891" name="Rectangle 3" descr="5%"/>
            <p:cNvSpPr>
              <a:spLocks noChangeArrowheads="1"/>
            </p:cNvSpPr>
            <p:nvPr/>
          </p:nvSpPr>
          <p:spPr bwMode="auto">
            <a:xfrm>
              <a:off x="4032" y="1872"/>
              <a:ext cx="1152" cy="1008"/>
            </a:xfrm>
            <a:prstGeom prst="rect">
              <a:avLst/>
            </a:prstGeom>
            <a:pattFill prst="pct5">
              <a:fgClr>
                <a:schemeClr val="hlink"/>
              </a:fgClr>
              <a:bgClr>
                <a:schemeClr val="bg1"/>
              </a:bgClr>
            </a:patt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892" name="Text Box 4"/>
            <p:cNvSpPr txBox="1">
              <a:spLocks noChangeArrowheads="1"/>
            </p:cNvSpPr>
            <p:nvPr/>
          </p:nvSpPr>
          <p:spPr bwMode="auto">
            <a:xfrm>
              <a:off x="4128" y="2448"/>
              <a:ext cx="10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hlink"/>
                  </a:solidFill>
                </a:rPr>
                <a:t>Message</a:t>
              </a:r>
            </a:p>
          </p:txBody>
        </p:sp>
      </p:grpSp>
      <p:sp>
        <p:nvSpPr>
          <p:cNvPr id="2853893" name="Rectangle 5"/>
          <p:cNvSpPr>
            <a:spLocks noGrp="1" noChangeArrowheads="1"/>
          </p:cNvSpPr>
          <p:nvPr>
            <p:ph type="title"/>
          </p:nvPr>
        </p:nvSpPr>
        <p:spPr>
          <a:xfrm>
            <a:off x="274198" y="488989"/>
            <a:ext cx="8382000" cy="474663"/>
          </a:xfrm>
          <a:noFill/>
          <a:ln/>
        </p:spPr>
        <p:txBody>
          <a:bodyPr wrap="square" lIns="90487" tIns="44450" rIns="90487" bIns="44450" anchor="ctr">
            <a:normAutofit fontScale="90000"/>
          </a:bodyPr>
          <a:lstStyle/>
          <a:p>
            <a:r>
              <a:rPr lang="en-US" dirty="0"/>
              <a:t>TCP/IP packet, Ethernet packet, protocols</a:t>
            </a:r>
          </a:p>
        </p:txBody>
      </p:sp>
      <p:sp>
        <p:nvSpPr>
          <p:cNvPr id="28538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282166"/>
            <a:ext cx="5334000" cy="990600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Application sends message</a:t>
            </a:r>
          </a:p>
        </p:txBody>
      </p:sp>
      <p:grpSp>
        <p:nvGrpSpPr>
          <p:cNvPr id="2853895" name="Group 7"/>
          <p:cNvGrpSpPr>
            <a:grpSpLocks/>
          </p:cNvGrpSpPr>
          <p:nvPr/>
        </p:nvGrpSpPr>
        <p:grpSpPr bwMode="auto">
          <a:xfrm>
            <a:off x="6248400" y="2806166"/>
            <a:ext cx="2197100" cy="2613025"/>
            <a:chOff x="3936" y="1440"/>
            <a:chExt cx="1384" cy="1646"/>
          </a:xfrm>
        </p:grpSpPr>
        <p:grpSp>
          <p:nvGrpSpPr>
            <p:cNvPr id="2853896" name="Group 8"/>
            <p:cNvGrpSpPr>
              <a:grpSpLocks/>
            </p:cNvGrpSpPr>
            <p:nvPr/>
          </p:nvGrpSpPr>
          <p:grpSpPr bwMode="auto">
            <a:xfrm>
              <a:off x="3977" y="1450"/>
              <a:ext cx="1336" cy="1636"/>
              <a:chOff x="3977" y="1450"/>
              <a:chExt cx="1336" cy="1636"/>
            </a:xfrm>
          </p:grpSpPr>
          <p:sp>
            <p:nvSpPr>
              <p:cNvPr id="2853897" name="Rectangle 9"/>
              <p:cNvSpPr>
                <a:spLocks noChangeArrowheads="1"/>
              </p:cNvSpPr>
              <p:nvPr/>
            </p:nvSpPr>
            <p:spPr bwMode="auto">
              <a:xfrm>
                <a:off x="3977" y="1750"/>
                <a:ext cx="1324" cy="1336"/>
              </a:xfrm>
              <a:prstGeom prst="rect">
                <a:avLst/>
              </a:prstGeom>
              <a:noFill/>
              <a:ln w="50800">
                <a:solidFill>
                  <a:srgbClr val="FE9B0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3898" name="Rectangle 10"/>
              <p:cNvSpPr>
                <a:spLocks noChangeArrowheads="1"/>
              </p:cNvSpPr>
              <p:nvPr/>
            </p:nvSpPr>
            <p:spPr bwMode="auto">
              <a:xfrm>
                <a:off x="4106" y="2160"/>
                <a:ext cx="1085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9900"/>
                    </a:solidFill>
                    <a:latin typeface="Arial" charset="0"/>
                  </a:rPr>
                  <a:t>TCP data</a:t>
                </a:r>
                <a:endParaRPr lang="en-US" sz="18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853899" name="Rectangle 11"/>
              <p:cNvSpPr>
                <a:spLocks noChangeArrowheads="1"/>
              </p:cNvSpPr>
              <p:nvPr/>
            </p:nvSpPr>
            <p:spPr bwMode="auto">
              <a:xfrm>
                <a:off x="3977" y="1450"/>
                <a:ext cx="1336" cy="292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FE9B0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53900" name="Rectangle 12"/>
            <p:cNvSpPr>
              <a:spLocks noChangeArrowheads="1"/>
            </p:cNvSpPr>
            <p:nvPr/>
          </p:nvSpPr>
          <p:spPr bwMode="auto">
            <a:xfrm>
              <a:off x="3936" y="1440"/>
              <a:ext cx="1384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F9900"/>
                  </a:solidFill>
                  <a:latin typeface="Arial" charset="0"/>
                </a:rPr>
                <a:t>TCP Header</a:t>
              </a:r>
              <a:endParaRPr lang="en-US" sz="28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2853901" name="Group 13"/>
          <p:cNvGrpSpPr>
            <a:grpSpLocks/>
          </p:cNvGrpSpPr>
          <p:nvPr/>
        </p:nvGrpSpPr>
        <p:grpSpPr bwMode="auto">
          <a:xfrm>
            <a:off x="6237288" y="2196566"/>
            <a:ext cx="2273300" cy="3298825"/>
            <a:chOff x="3929" y="1056"/>
            <a:chExt cx="1432" cy="2078"/>
          </a:xfrm>
        </p:grpSpPr>
        <p:grpSp>
          <p:nvGrpSpPr>
            <p:cNvPr id="2853902" name="Group 14"/>
            <p:cNvGrpSpPr>
              <a:grpSpLocks/>
            </p:cNvGrpSpPr>
            <p:nvPr/>
          </p:nvGrpSpPr>
          <p:grpSpPr bwMode="auto">
            <a:xfrm>
              <a:off x="3929" y="1056"/>
              <a:ext cx="1432" cy="2078"/>
              <a:chOff x="3929" y="1056"/>
              <a:chExt cx="1432" cy="2078"/>
            </a:xfrm>
          </p:grpSpPr>
          <p:sp>
            <p:nvSpPr>
              <p:cNvPr id="2853903" name="Rectangle 15"/>
              <p:cNvSpPr>
                <a:spLocks noChangeArrowheads="1"/>
              </p:cNvSpPr>
              <p:nvPr/>
            </p:nvSpPr>
            <p:spPr bwMode="auto">
              <a:xfrm>
                <a:off x="3929" y="1078"/>
                <a:ext cx="1432" cy="292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3904" name="Rectangle 16"/>
              <p:cNvSpPr>
                <a:spLocks noChangeArrowheads="1"/>
              </p:cNvSpPr>
              <p:nvPr/>
            </p:nvSpPr>
            <p:spPr bwMode="auto">
              <a:xfrm>
                <a:off x="4080" y="1056"/>
                <a:ext cx="1147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800" b="1">
                    <a:latin typeface="Arial" charset="0"/>
                  </a:rPr>
                  <a:t>IP Header</a:t>
                </a:r>
                <a:endParaRPr lang="en-US" sz="2400" b="1">
                  <a:latin typeface="Arial" charset="0"/>
                </a:endParaRPr>
              </a:p>
            </p:txBody>
          </p:sp>
          <p:sp>
            <p:nvSpPr>
              <p:cNvPr id="2853905" name="Rectangle 17"/>
              <p:cNvSpPr>
                <a:spLocks noChangeArrowheads="1"/>
              </p:cNvSpPr>
              <p:nvPr/>
            </p:nvSpPr>
            <p:spPr bwMode="auto">
              <a:xfrm>
                <a:off x="3929" y="1402"/>
                <a:ext cx="1432" cy="1732"/>
              </a:xfrm>
              <a:prstGeom prst="rect">
                <a:avLst/>
              </a:prstGeom>
              <a:noFill/>
              <a:ln w="508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53906" name="Rectangle 18"/>
            <p:cNvSpPr>
              <a:spLocks noChangeArrowheads="1"/>
            </p:cNvSpPr>
            <p:nvPr/>
          </p:nvSpPr>
          <p:spPr bwMode="auto">
            <a:xfrm>
              <a:off x="4176" y="1824"/>
              <a:ext cx="87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Arial" charset="0"/>
                </a:rPr>
                <a:t>IP Data</a:t>
              </a:r>
              <a:endParaRPr lang="en-US" sz="2400" b="1">
                <a:latin typeface="Arial" charset="0"/>
              </a:endParaRPr>
            </a:p>
          </p:txBody>
        </p:sp>
      </p:grpSp>
      <p:grpSp>
        <p:nvGrpSpPr>
          <p:cNvPr id="2853907" name="Group 19"/>
          <p:cNvGrpSpPr>
            <a:grpSpLocks/>
          </p:cNvGrpSpPr>
          <p:nvPr/>
        </p:nvGrpSpPr>
        <p:grpSpPr bwMode="auto">
          <a:xfrm>
            <a:off x="6091238" y="1663166"/>
            <a:ext cx="2513012" cy="4679950"/>
            <a:chOff x="3837" y="720"/>
            <a:chExt cx="1583" cy="2948"/>
          </a:xfrm>
        </p:grpSpPr>
        <p:sp>
          <p:nvSpPr>
            <p:cNvPr id="2853908" name="Rectangle 20"/>
            <p:cNvSpPr>
              <a:spLocks noChangeArrowheads="1"/>
            </p:cNvSpPr>
            <p:nvPr/>
          </p:nvSpPr>
          <p:spPr bwMode="auto">
            <a:xfrm>
              <a:off x="3837" y="1034"/>
              <a:ext cx="1580" cy="7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909" name="Rectangle 21"/>
            <p:cNvSpPr>
              <a:spLocks noChangeArrowheads="1"/>
            </p:cNvSpPr>
            <p:nvPr/>
          </p:nvSpPr>
          <p:spPr bwMode="auto">
            <a:xfrm>
              <a:off x="3840" y="2064"/>
              <a:ext cx="1580" cy="65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910" name="Rectangle 22"/>
            <p:cNvSpPr>
              <a:spLocks noChangeArrowheads="1"/>
            </p:cNvSpPr>
            <p:nvPr/>
          </p:nvSpPr>
          <p:spPr bwMode="auto">
            <a:xfrm>
              <a:off x="3840" y="2976"/>
              <a:ext cx="1580" cy="6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911" name="Rectangle 23"/>
            <p:cNvSpPr>
              <a:spLocks noChangeArrowheads="1"/>
            </p:cNvSpPr>
            <p:nvPr/>
          </p:nvSpPr>
          <p:spPr bwMode="auto">
            <a:xfrm>
              <a:off x="3888" y="1776"/>
              <a:ext cx="42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charset="0"/>
                </a:rPr>
                <a:t>EH</a:t>
              </a:r>
              <a:endParaRPr lang="en-US" sz="18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53912" name="Rectangle 24"/>
            <p:cNvSpPr>
              <a:spLocks noChangeArrowheads="1"/>
            </p:cNvSpPr>
            <p:nvPr/>
          </p:nvSpPr>
          <p:spPr bwMode="auto">
            <a:xfrm>
              <a:off x="3837" y="768"/>
              <a:ext cx="1580" cy="24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913" name="Rectangle 25"/>
            <p:cNvSpPr>
              <a:spLocks noChangeArrowheads="1"/>
            </p:cNvSpPr>
            <p:nvPr/>
          </p:nvSpPr>
          <p:spPr bwMode="auto">
            <a:xfrm>
              <a:off x="3837" y="1824"/>
              <a:ext cx="1580" cy="24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914" name="Rectangle 26"/>
            <p:cNvSpPr>
              <a:spLocks noChangeArrowheads="1"/>
            </p:cNvSpPr>
            <p:nvPr/>
          </p:nvSpPr>
          <p:spPr bwMode="auto">
            <a:xfrm>
              <a:off x="3888" y="2688"/>
              <a:ext cx="147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charset="0"/>
                </a:rPr>
                <a:t>Ethernet Hdr</a:t>
              </a:r>
            </a:p>
          </p:txBody>
        </p:sp>
        <p:sp>
          <p:nvSpPr>
            <p:cNvPr id="2853915" name="Rectangle 27"/>
            <p:cNvSpPr>
              <a:spLocks noChangeArrowheads="1"/>
            </p:cNvSpPr>
            <p:nvPr/>
          </p:nvSpPr>
          <p:spPr bwMode="auto">
            <a:xfrm>
              <a:off x="3837" y="2736"/>
              <a:ext cx="1580" cy="24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3916" name="Rectangle 28"/>
            <p:cNvSpPr>
              <a:spLocks noChangeArrowheads="1"/>
            </p:cNvSpPr>
            <p:nvPr/>
          </p:nvSpPr>
          <p:spPr bwMode="auto">
            <a:xfrm>
              <a:off x="3888" y="720"/>
              <a:ext cx="147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charset="0"/>
                </a:rPr>
                <a:t>Ethernet Hdr</a:t>
              </a:r>
              <a:endParaRPr lang="en-US" sz="18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853917" name="Rectangle 29"/>
          <p:cNvSpPr>
            <a:spLocks noChangeArrowheads="1"/>
          </p:cNvSpPr>
          <p:nvPr/>
        </p:nvSpPr>
        <p:spPr bwMode="auto">
          <a:xfrm>
            <a:off x="533400" y="2272766"/>
            <a:ext cx="533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TCP breaks into 64KiB segments, adds 20B header</a:t>
            </a:r>
          </a:p>
        </p:txBody>
      </p:sp>
      <p:sp>
        <p:nvSpPr>
          <p:cNvPr id="2853918" name="Rectangle 30"/>
          <p:cNvSpPr>
            <a:spLocks noChangeArrowheads="1"/>
          </p:cNvSpPr>
          <p:nvPr/>
        </p:nvSpPr>
        <p:spPr bwMode="auto">
          <a:xfrm>
            <a:off x="533400" y="3491966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IP adds 20B header, sends to network</a:t>
            </a:r>
          </a:p>
        </p:txBody>
      </p:sp>
      <p:sp>
        <p:nvSpPr>
          <p:cNvPr id="2853919" name="Rectangle 31"/>
          <p:cNvSpPr>
            <a:spLocks noChangeArrowheads="1"/>
          </p:cNvSpPr>
          <p:nvPr/>
        </p:nvSpPr>
        <p:spPr bwMode="auto">
          <a:xfrm>
            <a:off x="533400" y="4406366"/>
            <a:ext cx="533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If Ethernet, broken into 1500B packets with headers, trailers (24B)</a:t>
            </a:r>
          </a:p>
        </p:txBody>
      </p:sp>
      <p:sp>
        <p:nvSpPr>
          <p:cNvPr id="2853920" name="Rectangle 32"/>
          <p:cNvSpPr>
            <a:spLocks noChangeArrowheads="1"/>
          </p:cNvSpPr>
          <p:nvPr/>
        </p:nvSpPr>
        <p:spPr bwMode="auto">
          <a:xfrm>
            <a:off x="457200" y="5701766"/>
            <a:ext cx="533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Date Placeholder 19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6B23DA-8CFC-C649-A609-D553C8D8C4F7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34" name="Slide Number Placeholder 19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5" name="Footer Placeholder 19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26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5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5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5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5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53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3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3894" grpId="0" build="p" autoUpdateAnimBg="0"/>
      <p:bldP spid="2853917" grpId="0" build="p" autoUpdateAnimBg="0"/>
      <p:bldP spid="2853918" grpId="0" build="p" autoUpdateAnimBg="0"/>
      <p:bldP spid="2853919" grpId="0" build="p" autoUpdateAnimBg="0"/>
      <p:bldP spid="285392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disks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Magnetic Disk – common I/O device</a:t>
            </a:r>
            <a:endParaRPr lang="en-US"/>
          </a:p>
        </p:txBody>
      </p:sp>
      <p:sp>
        <p:nvSpPr>
          <p:cNvPr id="32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 kind of computer memory</a:t>
            </a:r>
          </a:p>
          <a:p>
            <a:pPr lvl="1"/>
            <a:r>
              <a:rPr lang="en-US" sz="2000" dirty="0" smtClean="0"/>
              <a:t>Information stored by magnetizing ferrite material on surface of rotating disk</a:t>
            </a:r>
          </a:p>
          <a:p>
            <a:pPr lvl="2"/>
            <a:r>
              <a:rPr lang="en-US" sz="1800" dirty="0" smtClean="0"/>
              <a:t>similar to tape recorder except digital rather than analog data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Nonvolatile storage</a:t>
            </a:r>
          </a:p>
          <a:p>
            <a:pPr lvl="1"/>
            <a:r>
              <a:rPr lang="en-US" sz="2000" dirty="0" smtClean="0"/>
              <a:t>retains its value without applying power to disk.</a:t>
            </a:r>
          </a:p>
          <a:p>
            <a:r>
              <a:rPr lang="en-US" sz="2400" dirty="0" smtClean="0"/>
              <a:t>Two Types</a:t>
            </a:r>
          </a:p>
          <a:p>
            <a:pPr lvl="1"/>
            <a:r>
              <a:rPr lang="en-US" sz="2000" dirty="0" smtClean="0"/>
              <a:t>Floppy disks – slower, less dense, removable.</a:t>
            </a:r>
          </a:p>
          <a:p>
            <a:pPr lvl="1"/>
            <a:r>
              <a:rPr lang="en-US" sz="2000" dirty="0" smtClean="0"/>
              <a:t>Hard Disk Drives  (HDD) – faster, more dense, non-removable. </a:t>
            </a:r>
          </a:p>
          <a:p>
            <a:r>
              <a:rPr lang="en-US" sz="2400" dirty="0" smtClean="0"/>
              <a:t>Purpose in computer systems (Hard Drive):</a:t>
            </a:r>
          </a:p>
          <a:p>
            <a:pPr lvl="1"/>
            <a:r>
              <a:rPr lang="en-US" sz="2000" dirty="0" smtClean="0"/>
              <a:t>Long-term, inexpensive storage for files</a:t>
            </a:r>
          </a:p>
          <a:p>
            <a:pPr lvl="1"/>
            <a:r>
              <a:rPr lang="en-US" sz="2000" dirty="0" smtClean="0"/>
              <a:t>“Backup” for main-memory.  Large, inexpensive, slow level in the memory hierarchy (virtual memory)</a:t>
            </a:r>
            <a:endParaRPr lang="en-US" sz="2000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5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Photo of Disk Head, Arm, Actuator</a:t>
            </a:r>
            <a:endParaRPr lang="en-US" dirty="0"/>
          </a:p>
        </p:txBody>
      </p:sp>
      <p:pic>
        <p:nvPicPr>
          <p:cNvPr id="32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28700"/>
            <a:ext cx="7200900" cy="567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38916" name="Text Box 4"/>
          <p:cNvSpPr txBox="1">
            <a:spLocks noChangeArrowheads="1"/>
          </p:cNvSpPr>
          <p:nvPr/>
        </p:nvSpPr>
        <p:spPr bwMode="auto">
          <a:xfrm>
            <a:off x="914400" y="3162300"/>
            <a:ext cx="1394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accent4"/>
                </a:solidFill>
              </a:rPr>
              <a:t>Actuator</a:t>
            </a:r>
            <a:endParaRPr lang="en-US" sz="2000">
              <a:solidFill>
                <a:schemeClr val="accent4"/>
              </a:solidFill>
            </a:endParaRPr>
          </a:p>
        </p:txBody>
      </p:sp>
      <p:sp>
        <p:nvSpPr>
          <p:cNvPr id="3238917" name="Text Box 5"/>
          <p:cNvSpPr txBox="1">
            <a:spLocks noChangeArrowheads="1"/>
          </p:cNvSpPr>
          <p:nvPr/>
        </p:nvSpPr>
        <p:spPr bwMode="auto">
          <a:xfrm>
            <a:off x="3124200" y="1638300"/>
            <a:ext cx="77341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</a:rPr>
              <a:t>Arm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238918" name="Text Box 6"/>
          <p:cNvSpPr txBox="1">
            <a:spLocks noChangeArrowheads="1"/>
          </p:cNvSpPr>
          <p:nvPr/>
        </p:nvSpPr>
        <p:spPr bwMode="auto">
          <a:xfrm>
            <a:off x="5638800" y="2552700"/>
            <a:ext cx="90456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accent4"/>
                </a:solidFill>
              </a:rPr>
              <a:t>Head</a:t>
            </a:r>
            <a:endParaRPr lang="en-US" sz="2000">
              <a:solidFill>
                <a:schemeClr val="accent4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3162300"/>
            <a:ext cx="3122613" cy="2590800"/>
            <a:chOff x="2112" y="1776"/>
            <a:chExt cx="1967" cy="1632"/>
          </a:xfrm>
        </p:grpSpPr>
        <p:sp>
          <p:nvSpPr>
            <p:cNvPr id="3238920" name="Text Box 8"/>
            <p:cNvSpPr txBox="1">
              <a:spLocks noChangeArrowheads="1"/>
            </p:cNvSpPr>
            <p:nvPr/>
          </p:nvSpPr>
          <p:spPr bwMode="auto">
            <a:xfrm>
              <a:off x="2736" y="2304"/>
              <a:ext cx="1343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accent4"/>
                  </a:solidFill>
                </a:rPr>
                <a:t>Platters (1-12)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3238921" name="Rectangle 9"/>
            <p:cNvSpPr>
              <a:spLocks noChangeArrowheads="1"/>
            </p:cNvSpPr>
            <p:nvPr/>
          </p:nvSpPr>
          <p:spPr bwMode="auto">
            <a:xfrm rot="-10734569">
              <a:off x="2112" y="1776"/>
              <a:ext cx="672" cy="1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400" dirty="0">
                  <a:solidFill>
                    <a:schemeClr val="accent4"/>
                  </a:solidFill>
                </a:rPr>
                <a:t>{</a:t>
              </a:r>
              <a:endParaRPr lang="en-US" sz="9600" dirty="0">
                <a:solidFill>
                  <a:schemeClr val="accent4"/>
                </a:solidFill>
                <a:latin typeface="Arial" pitchFamily="100" charset="0"/>
              </a:endParaRPr>
            </a:p>
          </p:txBody>
        </p:sp>
      </p:grpSp>
      <p:sp>
        <p:nvSpPr>
          <p:cNvPr id="3238922" name="Text Box 10"/>
          <p:cNvSpPr txBox="1">
            <a:spLocks noChangeArrowheads="1"/>
          </p:cNvSpPr>
          <p:nvPr/>
        </p:nvSpPr>
        <p:spPr bwMode="auto">
          <a:xfrm>
            <a:off x="7543800" y="1600200"/>
            <a:ext cx="12490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</a:rPr>
              <a:t>Spindle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6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8916" grpId="0" build="p" autoUpdateAnimBg="0"/>
      <p:bldP spid="3238917" grpId="0" build="p" autoUpdateAnimBg="0"/>
      <p:bldP spid="3238918" grpId="0" build="p" autoUpdateAnimBg="0"/>
      <p:bldP spid="323892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Device Terminology</a:t>
            </a:r>
            <a:endParaRPr lang="en-US"/>
          </a:p>
        </p:txBody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Several platters, with information recorded magnetically on both surfaces (usually)</a:t>
            </a:r>
          </a:p>
          <a:p>
            <a:r>
              <a:rPr lang="en-US" sz="2400" b="1" dirty="0" smtClean="0"/>
              <a:t>Bits recorded in </a:t>
            </a:r>
            <a:r>
              <a:rPr lang="en-US" sz="2400" b="1" u="sng" dirty="0" smtClean="0">
                <a:solidFill>
                  <a:srgbClr val="FF0000"/>
                </a:solidFill>
              </a:rPr>
              <a:t>tracks</a:t>
            </a:r>
            <a:r>
              <a:rPr lang="en-US" sz="2400" b="1" dirty="0" smtClean="0"/>
              <a:t>, which in turn divided into </a:t>
            </a:r>
            <a:r>
              <a:rPr lang="en-US" sz="2400" b="1" u="sng" dirty="0" smtClean="0">
                <a:solidFill>
                  <a:srgbClr val="FF0000"/>
                </a:solidFill>
              </a:rPr>
              <a:t>sectors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(e.g., 512 Bytes)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Actuator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moves </a:t>
            </a:r>
            <a:r>
              <a:rPr lang="en-US" sz="2400" b="1" u="sng" dirty="0" smtClean="0">
                <a:solidFill>
                  <a:srgbClr val="FF0000"/>
                </a:solidFill>
              </a:rPr>
              <a:t>head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(end of </a:t>
            </a:r>
            <a:r>
              <a:rPr lang="en-US" sz="2400" b="1" u="sng" dirty="0" smtClean="0">
                <a:solidFill>
                  <a:srgbClr val="FF0000"/>
                </a:solidFill>
              </a:rPr>
              <a:t>arm</a:t>
            </a:r>
            <a:r>
              <a:rPr lang="en-US" sz="2400" b="1" dirty="0" smtClean="0"/>
              <a:t>) over track (</a:t>
            </a:r>
            <a:r>
              <a:rPr lang="en-US" sz="2400" b="1" u="sng" dirty="0" smtClean="0">
                <a:solidFill>
                  <a:srgbClr val="FF0000"/>
                </a:solidFill>
              </a:rPr>
              <a:t>“seek”</a:t>
            </a:r>
            <a:r>
              <a:rPr lang="en-US" sz="2400" b="1" u="sng" dirty="0" smtClean="0"/>
              <a:t>)</a:t>
            </a:r>
            <a:r>
              <a:rPr lang="en-US" sz="2400" b="1" dirty="0" smtClean="0"/>
              <a:t>, wait for </a:t>
            </a:r>
            <a:r>
              <a:rPr lang="en-US" sz="2400" b="1" u="sng" dirty="0" smtClean="0">
                <a:solidFill>
                  <a:srgbClr val="FF0000"/>
                </a:solidFill>
              </a:rPr>
              <a:t>sector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rotate under </a:t>
            </a:r>
            <a:r>
              <a:rPr lang="en-US" sz="2400" b="1" u="sng" dirty="0" smtClean="0">
                <a:solidFill>
                  <a:srgbClr val="FF0000"/>
                </a:solidFill>
              </a:rPr>
              <a:t>head</a:t>
            </a:r>
            <a:r>
              <a:rPr lang="en-US" sz="2400" b="1" dirty="0" smtClean="0"/>
              <a:t>, then read or write</a:t>
            </a:r>
            <a:endParaRPr lang="en-US" sz="2800" b="1" dirty="0" smtClean="0"/>
          </a:p>
          <a:p>
            <a:endParaRPr lang="en-US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3429000" y="3243262"/>
            <a:ext cx="4787900" cy="490538"/>
            <a:chOff x="1337" y="1535"/>
            <a:chExt cx="3016" cy="309"/>
          </a:xfrm>
        </p:grpSpPr>
        <p:sp>
          <p:nvSpPr>
            <p:cNvPr id="3240968" name="Oval 8"/>
            <p:cNvSpPr>
              <a:spLocks noChangeArrowheads="1"/>
            </p:cNvSpPr>
            <p:nvPr/>
          </p:nvSpPr>
          <p:spPr bwMode="auto">
            <a:xfrm>
              <a:off x="1358" y="1556"/>
              <a:ext cx="2974" cy="2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69" name="Oval 9"/>
            <p:cNvSpPr>
              <a:spLocks noChangeArrowheads="1"/>
            </p:cNvSpPr>
            <p:nvPr/>
          </p:nvSpPr>
          <p:spPr bwMode="auto">
            <a:xfrm>
              <a:off x="1337" y="1535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3352800" y="2590800"/>
            <a:ext cx="4940300" cy="642938"/>
            <a:chOff x="1327" y="1311"/>
            <a:chExt cx="3016" cy="309"/>
          </a:xfrm>
        </p:grpSpPr>
        <p:sp>
          <p:nvSpPr>
            <p:cNvPr id="3240971" name="Oval 11"/>
            <p:cNvSpPr>
              <a:spLocks noChangeArrowheads="1"/>
            </p:cNvSpPr>
            <p:nvPr/>
          </p:nvSpPr>
          <p:spPr bwMode="auto">
            <a:xfrm>
              <a:off x="1327" y="1311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72" name="Oval 12"/>
            <p:cNvSpPr>
              <a:spLocks noChangeArrowheads="1"/>
            </p:cNvSpPr>
            <p:nvPr/>
          </p:nvSpPr>
          <p:spPr bwMode="auto">
            <a:xfrm>
              <a:off x="1344" y="1344"/>
              <a:ext cx="2974" cy="2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3352800" y="2057400"/>
            <a:ext cx="4864100" cy="685800"/>
            <a:chOff x="1316" y="1108"/>
            <a:chExt cx="3016" cy="309"/>
          </a:xfrm>
        </p:grpSpPr>
        <p:sp>
          <p:nvSpPr>
            <p:cNvPr id="3240974" name="Oval 14"/>
            <p:cNvSpPr>
              <a:spLocks noChangeArrowheads="1"/>
            </p:cNvSpPr>
            <p:nvPr/>
          </p:nvSpPr>
          <p:spPr bwMode="auto">
            <a:xfrm>
              <a:off x="1316" y="1108"/>
              <a:ext cx="3016" cy="309"/>
            </a:xfrm>
            <a:prstGeom prst="ellipse">
              <a:avLst/>
            </a:prstGeom>
            <a:solidFill>
              <a:schemeClr val="bg1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75" name="Oval 15"/>
            <p:cNvSpPr>
              <a:spLocks noChangeArrowheads="1"/>
            </p:cNvSpPr>
            <p:nvPr/>
          </p:nvSpPr>
          <p:spPr bwMode="auto">
            <a:xfrm>
              <a:off x="1344" y="1152"/>
              <a:ext cx="2974" cy="19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76" name="Line 16"/>
          <p:cNvSpPr>
            <a:spLocks noChangeShapeType="1"/>
          </p:cNvSpPr>
          <p:nvPr/>
        </p:nvSpPr>
        <p:spPr bwMode="auto">
          <a:xfrm flipH="1">
            <a:off x="7439973" y="2133600"/>
            <a:ext cx="560388" cy="2047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77" name="Text Box 17"/>
          <p:cNvSpPr txBox="1">
            <a:spLocks noChangeArrowheads="1"/>
          </p:cNvSpPr>
          <p:nvPr/>
        </p:nvSpPr>
        <p:spPr bwMode="auto">
          <a:xfrm flipH="1">
            <a:off x="7897173" y="1295400"/>
            <a:ext cx="101822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Outer</a:t>
            </a:r>
          </a:p>
          <a:p>
            <a:pPr algn="l"/>
            <a:r>
              <a:rPr lang="en-US" sz="2800" dirty="0">
                <a:latin typeface="18 VAG Rounded Light   02390"/>
              </a:rPr>
              <a:t>Track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flipH="1">
            <a:off x="3783013" y="2786062"/>
            <a:ext cx="3595687" cy="254000"/>
            <a:chOff x="1680" y="1488"/>
            <a:chExt cx="2265" cy="160"/>
          </a:xfrm>
        </p:grpSpPr>
        <p:sp>
          <p:nvSpPr>
            <p:cNvPr id="3240979" name="Oval 19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0" name="Oval 20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1" name="Oval 21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 flipH="1">
            <a:off x="3797300" y="3378200"/>
            <a:ext cx="3595688" cy="254000"/>
            <a:chOff x="1671" y="1861"/>
            <a:chExt cx="2265" cy="160"/>
          </a:xfrm>
        </p:grpSpPr>
        <p:sp>
          <p:nvSpPr>
            <p:cNvPr id="3240983" name="Oval 23"/>
            <p:cNvSpPr>
              <a:spLocks noChangeArrowheads="1"/>
            </p:cNvSpPr>
            <p:nvPr/>
          </p:nvSpPr>
          <p:spPr bwMode="auto">
            <a:xfrm>
              <a:off x="1682" y="1872"/>
              <a:ext cx="2243" cy="139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4" name="Oval 24"/>
            <p:cNvSpPr>
              <a:spLocks noChangeArrowheads="1"/>
            </p:cNvSpPr>
            <p:nvPr/>
          </p:nvSpPr>
          <p:spPr bwMode="auto">
            <a:xfrm>
              <a:off x="1671" y="1861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5" name="Oval 25"/>
            <p:cNvSpPr>
              <a:spLocks noChangeArrowheads="1"/>
            </p:cNvSpPr>
            <p:nvPr/>
          </p:nvSpPr>
          <p:spPr bwMode="auto">
            <a:xfrm>
              <a:off x="2402" y="1920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 flipH="1">
            <a:off x="3783013" y="2252662"/>
            <a:ext cx="3595687" cy="254000"/>
            <a:chOff x="1680" y="1488"/>
            <a:chExt cx="2265" cy="160"/>
          </a:xfrm>
        </p:grpSpPr>
        <p:sp>
          <p:nvSpPr>
            <p:cNvPr id="3240987" name="Oval 27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8" name="Oval 28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89" name="Oval 29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90" name="Line 30"/>
          <p:cNvSpPr>
            <a:spLocks noChangeShapeType="1"/>
          </p:cNvSpPr>
          <p:nvPr/>
        </p:nvSpPr>
        <p:spPr bwMode="auto">
          <a:xfrm flipH="1">
            <a:off x="6248400" y="1905000"/>
            <a:ext cx="3810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91" name="Text Box 31"/>
          <p:cNvSpPr txBox="1">
            <a:spLocks noChangeArrowheads="1"/>
          </p:cNvSpPr>
          <p:nvPr/>
        </p:nvSpPr>
        <p:spPr bwMode="auto">
          <a:xfrm flipH="1">
            <a:off x="6553200" y="1109662"/>
            <a:ext cx="95410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18 VAG Rounded Light   02390"/>
              </a:rPr>
              <a:t>Inner</a:t>
            </a:r>
          </a:p>
          <a:p>
            <a:pPr algn="l"/>
            <a:r>
              <a:rPr lang="en-US" sz="2800" dirty="0">
                <a:solidFill>
                  <a:schemeClr val="accent2"/>
                </a:solidFill>
                <a:latin typeface="18 VAG Rounded Light   02390"/>
              </a:rPr>
              <a:t>Track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953000" y="1414462"/>
            <a:ext cx="1223963" cy="990600"/>
            <a:chOff x="2496" y="624"/>
            <a:chExt cx="771" cy="624"/>
          </a:xfrm>
        </p:grpSpPr>
        <p:sp>
          <p:nvSpPr>
            <p:cNvPr id="3240993" name="Line 33"/>
            <p:cNvSpPr>
              <a:spLocks noChangeShapeType="1"/>
            </p:cNvSpPr>
            <p:nvPr/>
          </p:nvSpPr>
          <p:spPr bwMode="auto">
            <a:xfrm flipH="1">
              <a:off x="2880" y="91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  <a:latin typeface="18 VAG Rounded Light   02390"/>
              </a:endParaRPr>
            </a:p>
          </p:txBody>
        </p:sp>
        <p:sp>
          <p:nvSpPr>
            <p:cNvPr id="3240994" name="Text Box 34"/>
            <p:cNvSpPr txBox="1">
              <a:spLocks noChangeArrowheads="1"/>
            </p:cNvSpPr>
            <p:nvPr/>
          </p:nvSpPr>
          <p:spPr bwMode="auto">
            <a:xfrm>
              <a:off x="2496" y="624"/>
              <a:ext cx="771" cy="33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dirty="0">
                  <a:solidFill>
                    <a:srgbClr val="FF0000"/>
                  </a:solidFill>
                  <a:latin typeface="18 VAG Rounded Light   02390"/>
                </a:rPr>
                <a:t>Sector</a:t>
              </a:r>
            </a:p>
          </p:txBody>
        </p:sp>
        <p:sp>
          <p:nvSpPr>
            <p:cNvPr id="3240995" name="Line 35"/>
            <p:cNvSpPr>
              <a:spLocks noChangeShapeType="1"/>
            </p:cNvSpPr>
            <p:nvPr/>
          </p:nvSpPr>
          <p:spPr bwMode="auto">
            <a:xfrm>
              <a:off x="2784" y="1152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  <a:latin typeface="18 VAG Rounded Light   02390"/>
              </a:endParaRPr>
            </a:p>
          </p:txBody>
        </p:sp>
        <p:sp>
          <p:nvSpPr>
            <p:cNvPr id="3240996" name="Line 36"/>
            <p:cNvSpPr>
              <a:spLocks noChangeShapeType="1"/>
            </p:cNvSpPr>
            <p:nvPr/>
          </p:nvSpPr>
          <p:spPr bwMode="auto">
            <a:xfrm flipV="1">
              <a:off x="2880" y="1103"/>
              <a:ext cx="146" cy="145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0997" name="Line 37"/>
            <p:cNvSpPr>
              <a:spLocks noChangeShapeType="1"/>
            </p:cNvSpPr>
            <p:nvPr/>
          </p:nvSpPr>
          <p:spPr bwMode="auto">
            <a:xfrm flipH="1" flipV="1">
              <a:off x="2710" y="1091"/>
              <a:ext cx="122" cy="157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0998" name="Rectangle 38"/>
          <p:cNvSpPr>
            <a:spLocks noChangeArrowheads="1"/>
          </p:cNvSpPr>
          <p:nvPr/>
        </p:nvSpPr>
        <p:spPr bwMode="auto">
          <a:xfrm flipH="1">
            <a:off x="2000250" y="2252662"/>
            <a:ext cx="133350" cy="728663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99" name="Rectangle 39"/>
          <p:cNvSpPr>
            <a:spLocks noChangeArrowheads="1"/>
          </p:cNvSpPr>
          <p:nvPr/>
        </p:nvSpPr>
        <p:spPr bwMode="auto">
          <a:xfrm flipH="1">
            <a:off x="2000250" y="2895600"/>
            <a:ext cx="133350" cy="728662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0" name="Text Box 40"/>
          <p:cNvSpPr txBox="1">
            <a:spLocks noChangeArrowheads="1"/>
          </p:cNvSpPr>
          <p:nvPr/>
        </p:nvSpPr>
        <p:spPr bwMode="auto">
          <a:xfrm flipH="1">
            <a:off x="334963" y="2754312"/>
            <a:ext cx="145424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18 VAG Rounded Light   02390"/>
              </a:rPr>
              <a:t>Actuator</a:t>
            </a:r>
          </a:p>
        </p:txBody>
      </p:sp>
      <p:sp>
        <p:nvSpPr>
          <p:cNvPr id="3241001" name="Line 41"/>
          <p:cNvSpPr>
            <a:spLocks noChangeShapeType="1"/>
          </p:cNvSpPr>
          <p:nvPr/>
        </p:nvSpPr>
        <p:spPr bwMode="auto">
          <a:xfrm flipH="1">
            <a:off x="3211512" y="1871662"/>
            <a:ext cx="293688" cy="414338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2" name="Text Box 42"/>
          <p:cNvSpPr txBox="1">
            <a:spLocks noChangeArrowheads="1"/>
          </p:cNvSpPr>
          <p:nvPr/>
        </p:nvSpPr>
        <p:spPr bwMode="auto">
          <a:xfrm flipH="1">
            <a:off x="2723626" y="1414462"/>
            <a:ext cx="101017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Head</a:t>
            </a:r>
          </a:p>
        </p:txBody>
      </p:sp>
      <p:sp>
        <p:nvSpPr>
          <p:cNvPr id="3241003" name="Text Box 43"/>
          <p:cNvSpPr txBox="1">
            <a:spLocks noChangeArrowheads="1"/>
          </p:cNvSpPr>
          <p:nvPr/>
        </p:nvSpPr>
        <p:spPr bwMode="auto">
          <a:xfrm flipH="1">
            <a:off x="1676400" y="1414462"/>
            <a:ext cx="81699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latin typeface="18 VAG Rounded Light   02390"/>
              </a:rPr>
              <a:t>Arm</a:t>
            </a:r>
          </a:p>
        </p:txBody>
      </p:sp>
      <p:sp>
        <p:nvSpPr>
          <p:cNvPr id="3241004" name="Line 44"/>
          <p:cNvSpPr>
            <a:spLocks noChangeShapeType="1"/>
          </p:cNvSpPr>
          <p:nvPr/>
        </p:nvSpPr>
        <p:spPr bwMode="auto">
          <a:xfrm>
            <a:off x="2190750" y="1871662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5" name="Line 45"/>
          <p:cNvSpPr>
            <a:spLocks noChangeShapeType="1"/>
          </p:cNvSpPr>
          <p:nvPr/>
        </p:nvSpPr>
        <p:spPr bwMode="auto">
          <a:xfrm>
            <a:off x="2114550" y="23288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6" name="Line 46"/>
          <p:cNvSpPr>
            <a:spLocks noChangeShapeType="1"/>
          </p:cNvSpPr>
          <p:nvPr/>
        </p:nvSpPr>
        <p:spPr bwMode="auto">
          <a:xfrm>
            <a:off x="2114550" y="24812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7" name="Line 47"/>
          <p:cNvSpPr>
            <a:spLocks noChangeShapeType="1"/>
          </p:cNvSpPr>
          <p:nvPr/>
        </p:nvSpPr>
        <p:spPr bwMode="auto">
          <a:xfrm>
            <a:off x="2133600" y="28622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8" name="Line 48"/>
          <p:cNvSpPr>
            <a:spLocks noChangeShapeType="1"/>
          </p:cNvSpPr>
          <p:nvPr/>
        </p:nvSpPr>
        <p:spPr bwMode="auto">
          <a:xfrm>
            <a:off x="2133600" y="30146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09" name="Line 49"/>
          <p:cNvSpPr>
            <a:spLocks noChangeShapeType="1"/>
          </p:cNvSpPr>
          <p:nvPr/>
        </p:nvSpPr>
        <p:spPr bwMode="auto">
          <a:xfrm>
            <a:off x="2152650" y="33956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0" name="Line 50"/>
          <p:cNvSpPr>
            <a:spLocks noChangeShapeType="1"/>
          </p:cNvSpPr>
          <p:nvPr/>
        </p:nvSpPr>
        <p:spPr bwMode="auto">
          <a:xfrm>
            <a:off x="2152650" y="3548062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1" name="Rectangle 51"/>
          <p:cNvSpPr>
            <a:spLocks noChangeArrowheads="1"/>
          </p:cNvSpPr>
          <p:nvPr/>
        </p:nvSpPr>
        <p:spPr bwMode="auto">
          <a:xfrm flipH="1">
            <a:off x="2895600" y="22907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2" name="Rectangle 52"/>
          <p:cNvSpPr>
            <a:spLocks noChangeArrowheads="1"/>
          </p:cNvSpPr>
          <p:nvPr/>
        </p:nvSpPr>
        <p:spPr bwMode="auto">
          <a:xfrm flipH="1">
            <a:off x="2906713" y="24431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3" name="Rectangle 53"/>
          <p:cNvSpPr>
            <a:spLocks noChangeArrowheads="1"/>
          </p:cNvSpPr>
          <p:nvPr/>
        </p:nvSpPr>
        <p:spPr bwMode="auto">
          <a:xfrm flipH="1">
            <a:off x="2917825" y="28114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4" name="Rectangle 54"/>
          <p:cNvSpPr>
            <a:spLocks noChangeArrowheads="1"/>
          </p:cNvSpPr>
          <p:nvPr/>
        </p:nvSpPr>
        <p:spPr bwMode="auto">
          <a:xfrm flipH="1">
            <a:off x="2921000" y="29638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5" name="Rectangle 55"/>
          <p:cNvSpPr>
            <a:spLocks noChangeArrowheads="1"/>
          </p:cNvSpPr>
          <p:nvPr/>
        </p:nvSpPr>
        <p:spPr bwMode="auto">
          <a:xfrm flipH="1">
            <a:off x="2895600" y="33448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1016" name="Rectangle 56"/>
          <p:cNvSpPr>
            <a:spLocks noChangeArrowheads="1"/>
          </p:cNvSpPr>
          <p:nvPr/>
        </p:nvSpPr>
        <p:spPr bwMode="auto">
          <a:xfrm flipH="1">
            <a:off x="2895600" y="3509962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0966" name="Text Box 6"/>
          <p:cNvSpPr txBox="1">
            <a:spLocks noChangeArrowheads="1"/>
          </p:cNvSpPr>
          <p:nvPr/>
        </p:nvSpPr>
        <p:spPr bwMode="auto">
          <a:xfrm flipH="1">
            <a:off x="3733800" y="1719262"/>
            <a:ext cx="113364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18 VAG Rounded Light   02390"/>
              </a:rPr>
              <a:t>Platter</a:t>
            </a:r>
          </a:p>
        </p:txBody>
      </p:sp>
      <p:sp>
        <p:nvSpPr>
          <p:cNvPr id="5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59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Where does Flash memory come in?</a:t>
            </a:r>
            <a:endParaRPr lang="en-US"/>
          </a:p>
        </p:txBody>
      </p:sp>
      <p:sp>
        <p:nvSpPr>
          <p:cNvPr id="32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Microdrives</a:t>
            </a:r>
            <a:r>
              <a:rPr lang="en-US" sz="2800" dirty="0" smtClean="0"/>
              <a:t> and Flash memory (e.g., </a:t>
            </a:r>
            <a:r>
              <a:rPr lang="en-US" sz="2800" dirty="0" err="1" smtClean="0"/>
              <a:t>CompactFlash</a:t>
            </a:r>
            <a:r>
              <a:rPr lang="en-US" sz="2800" dirty="0" smtClean="0"/>
              <a:t>) are going head-to-head</a:t>
            </a:r>
          </a:p>
          <a:p>
            <a:pPr lvl="1"/>
            <a:r>
              <a:rPr lang="en-US" sz="2400" dirty="0" smtClean="0"/>
              <a:t>Both non-volatile (no power, data ok)</a:t>
            </a:r>
          </a:p>
          <a:p>
            <a:pPr lvl="1"/>
            <a:r>
              <a:rPr lang="en-US" sz="2400" dirty="0" smtClean="0"/>
              <a:t>Flash benefits: durable &amp; lower power</a:t>
            </a:r>
            <a:br>
              <a:rPr lang="en-US" sz="2400" dirty="0" smtClean="0"/>
            </a:br>
            <a:r>
              <a:rPr lang="en-US" sz="2400" dirty="0" smtClean="0"/>
              <a:t>(no moving parts, need to spin µdrives up/down)</a:t>
            </a:r>
          </a:p>
          <a:p>
            <a:pPr lvl="1"/>
            <a:r>
              <a:rPr lang="en-US" sz="2400" dirty="0" smtClean="0"/>
              <a:t>Flash limitations: finite number of write cycles (wear on the insulating oxide layer around the charge storage mechanism). </a:t>
            </a:r>
            <a:r>
              <a:rPr lang="en-US" sz="2400" dirty="0" smtClean="0">
                <a:solidFill>
                  <a:srgbClr val="00ADDC"/>
                </a:solidFill>
              </a:rPr>
              <a:t>Most ≥ 100K, some ≥ 1M W/erase cycles.</a:t>
            </a:r>
          </a:p>
          <a:p>
            <a:r>
              <a:rPr lang="en-US" sz="2800" dirty="0" smtClean="0"/>
              <a:t>How does Flash memory work?</a:t>
            </a:r>
          </a:p>
          <a:p>
            <a:pPr lvl="1"/>
            <a:r>
              <a:rPr lang="en-US" sz="2400" dirty="0" smtClean="0"/>
              <a:t>NMOS transistor with an additional conductor between gate and source/drain which “traps” electrons. The presence/absence is a 1 or 0.</a:t>
            </a:r>
          </a:p>
          <a:p>
            <a:pPr lvl="1"/>
            <a:endParaRPr lang="en-US" sz="2400" dirty="0"/>
          </a:p>
        </p:txBody>
      </p:sp>
      <p:sp>
        <p:nvSpPr>
          <p:cNvPr id="3255301" name="Rectangle 5"/>
          <p:cNvSpPr>
            <a:spLocks noChangeArrowheads="1"/>
          </p:cNvSpPr>
          <p:nvPr/>
        </p:nvSpPr>
        <p:spPr bwMode="auto">
          <a:xfrm>
            <a:off x="1447800" y="6096000"/>
            <a:ext cx="646843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ourier New"/>
                <a:cs typeface="Courier New"/>
              </a:rPr>
              <a:t>en.wikipedia.org/wiki/Flash_memory</a:t>
            </a:r>
            <a:endParaRPr lang="en-US" sz="24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pic>
        <p:nvPicPr>
          <p:cNvPr id="32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363" y="1219200"/>
            <a:ext cx="1417637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9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8337"/>
          </a:xfrm>
        </p:spPr>
        <p:txBody>
          <a:bodyPr/>
          <a:lstStyle/>
          <a:p>
            <a:r>
              <a:rPr lang="en-US" dirty="0" smtClean="0"/>
              <a:t>What does Apple put in its iPods?</a:t>
            </a:r>
            <a:endParaRPr lang="en-US" dirty="0"/>
          </a:p>
        </p:txBody>
      </p:sp>
      <p:pic>
        <p:nvPicPr>
          <p:cNvPr id="3257347" name="Picture 3"/>
          <p:cNvPicPr>
            <a:picLocks noChangeAspect="1" noChangeArrowheads="1"/>
          </p:cNvPicPr>
          <p:nvPr/>
        </p:nvPicPr>
        <p:blipFill>
          <a:blip r:embed="rId3"/>
          <a:srcRect l="7370" t="3746" r="7933" b="4022"/>
          <a:stretch>
            <a:fillRect/>
          </a:stretch>
        </p:blipFill>
        <p:spPr bwMode="auto">
          <a:xfrm>
            <a:off x="4786714" y="1676400"/>
            <a:ext cx="808037" cy="1143000"/>
          </a:xfrm>
          <a:prstGeom prst="rect">
            <a:avLst/>
          </a:prstGeom>
          <a:noFill/>
        </p:spPr>
      </p:pic>
      <p:sp>
        <p:nvSpPr>
          <p:cNvPr id="3257348" name="Rectangle 4"/>
          <p:cNvSpPr>
            <a:spLocks noChangeArrowheads="1"/>
          </p:cNvSpPr>
          <p:nvPr/>
        </p:nvSpPr>
        <p:spPr bwMode="auto">
          <a:xfrm>
            <a:off x="2283937" y="990600"/>
            <a:ext cx="171156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Samsung flash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8, 16 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1" name="Rectangle 7"/>
          <p:cNvSpPr>
            <a:spLocks noChangeArrowheads="1"/>
          </p:cNvSpPr>
          <p:nvPr/>
        </p:nvSpPr>
        <p:spPr bwMode="auto">
          <a:xfrm>
            <a:off x="457200" y="6096000"/>
            <a:ext cx="8382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        shuffle,         </a:t>
            </a:r>
            <a:r>
              <a:rPr lang="en-US" sz="2400" dirty="0" err="1" smtClean="0">
                <a:solidFill>
                  <a:schemeClr val="tx1"/>
                </a:solidFill>
                <a:latin typeface="18 VAG Rounded Light   02390"/>
              </a:rPr>
              <a:t>nano</a:t>
            </a:r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,                 classic,              touch</a:t>
            </a:r>
            <a:endParaRPr lang="en-US" sz="24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2" name="Rectangle 8"/>
          <p:cNvSpPr>
            <a:spLocks noChangeArrowheads="1"/>
          </p:cNvSpPr>
          <p:nvPr/>
        </p:nvSpPr>
        <p:spPr bwMode="auto">
          <a:xfrm>
            <a:off x="4100914" y="990600"/>
            <a:ext cx="222368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1.8-inch HDD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80, 160GB</a:t>
            </a:r>
            <a:endParaRPr lang="en-US" sz="3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57353" name="Rectangle 9"/>
          <p:cNvSpPr>
            <a:spLocks noChangeArrowheads="1"/>
          </p:cNvSpPr>
          <p:nvPr/>
        </p:nvSpPr>
        <p:spPr bwMode="auto">
          <a:xfrm>
            <a:off x="647512" y="990600"/>
            <a:ext cx="153201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flash</a:t>
            </a:r>
            <a:br>
              <a:rPr lang="en-US" sz="1800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2GB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pic>
        <p:nvPicPr>
          <p:cNvPr id="3257354" name="Picture 10"/>
          <p:cNvPicPr>
            <a:picLocks noChangeAspect="1" noChangeArrowheads="1"/>
          </p:cNvPicPr>
          <p:nvPr/>
        </p:nvPicPr>
        <p:blipFill>
          <a:blip r:embed="rId4"/>
          <a:srcRect l="9650" t="19658" r="16106" b="22186"/>
          <a:stretch>
            <a:fillRect/>
          </a:stretch>
        </p:blipFill>
        <p:spPr bwMode="auto">
          <a:xfrm>
            <a:off x="2362200" y="1695450"/>
            <a:ext cx="152400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25735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63" t="11472" r="15001" b="42682"/>
          <a:stretch>
            <a:fillRect/>
          </a:stretch>
        </p:blipFill>
        <p:spPr bwMode="auto">
          <a:xfrm rot="10800000">
            <a:off x="847427" y="1716086"/>
            <a:ext cx="121920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57358" name="Rectangle 1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18 VAG Rounded Light   02390"/>
                <a:cs typeface="Courier New"/>
              </a:rPr>
              <a:t>en.wikipedia.org/wiki/</a:t>
            </a:r>
            <a:r>
              <a:rPr lang="en-US" sz="2000" dirty="0" err="1" smtClean="0">
                <a:solidFill>
                  <a:schemeClr val="tx1"/>
                </a:solidFill>
                <a:latin typeface="18 VAG Rounded Light   02390"/>
                <a:cs typeface="Courier New"/>
              </a:rPr>
              <a:t>Ipod</a:t>
            </a:r>
            <a:r>
              <a:rPr lang="en-US" sz="2000" dirty="0" smtClean="0">
                <a:solidFill>
                  <a:schemeClr val="tx1"/>
                </a:solidFill>
                <a:latin typeface="18 VAG Rounded Light   02390"/>
                <a:cs typeface="Courier New"/>
              </a:rPr>
              <a:t>				   </a:t>
            </a:r>
            <a:r>
              <a:rPr lang="en-US" sz="2000" dirty="0" err="1" smtClean="0">
                <a:solidFill>
                  <a:schemeClr val="tx1"/>
                </a:solidFill>
                <a:latin typeface="18 VAG Rounded Light   02390"/>
                <a:cs typeface="Courier New"/>
              </a:rPr>
              <a:t>www</a:t>
            </a:r>
            <a:r>
              <a:rPr lang="en-US" sz="2000" dirty="0" err="1">
                <a:solidFill>
                  <a:schemeClr val="tx1"/>
                </a:solidFill>
                <a:latin typeface="18 VAG Rounded Light   02390"/>
                <a:cs typeface="Courier New"/>
              </a:rPr>
              <a:t>.apple.com/ipod</a:t>
            </a:r>
            <a:endParaRPr lang="en-US" sz="2000" dirty="0">
              <a:solidFill>
                <a:schemeClr val="tx1"/>
              </a:solidFill>
              <a:latin typeface="18 VAG Rounded Light   02390"/>
              <a:cs typeface="Courier New"/>
            </a:endParaRPr>
          </a:p>
        </p:txBody>
      </p:sp>
      <p:pic>
        <p:nvPicPr>
          <p:cNvPr id="15" name="Picture 14" descr="320px-IPod_Lin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48" y="2645624"/>
            <a:ext cx="7357952" cy="3678976"/>
          </a:xfrm>
          <a:prstGeom prst="rect">
            <a:avLst/>
          </a:prstGeom>
        </p:spPr>
      </p:pic>
      <p:pic>
        <p:nvPicPr>
          <p:cNvPr id="16" name="Picture 15" descr="17-1.jpg"/>
          <p:cNvPicPr>
            <a:picLocks noChangeAspect="1"/>
          </p:cNvPicPr>
          <p:nvPr/>
        </p:nvPicPr>
        <p:blipFill>
          <a:blip r:embed="rId7"/>
          <a:srcRect l="47000" t="8750" r="35000" b="50625"/>
          <a:stretch>
            <a:fillRect/>
          </a:stretch>
        </p:blipFill>
        <p:spPr>
          <a:xfrm rot="5400000">
            <a:off x="6764275" y="1566611"/>
            <a:ext cx="836559" cy="1258711"/>
          </a:xfrm>
          <a:prstGeom prst="rect">
            <a:avLst/>
          </a:prstGeom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31074" y="990600"/>
            <a:ext cx="153201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18 VAG Rounded Light   02390"/>
              </a:rPr>
              <a:t>Toshiba flash</a:t>
            </a:r>
            <a:br>
              <a:rPr lang="en-US" sz="1800" dirty="0">
                <a:solidFill>
                  <a:schemeClr val="tx1"/>
                </a:solidFill>
                <a:latin typeface="18 VAG Rounded Light   02390"/>
              </a:rPr>
            </a:br>
            <a:r>
              <a:rPr lang="en-US" sz="1800" dirty="0" smtClean="0">
                <a:solidFill>
                  <a:schemeClr val="tx1"/>
                </a:solidFill>
                <a:latin typeface="18 VAG Rounded Light   02390"/>
              </a:rPr>
              <a:t> 8, 32, 64 GB</a:t>
            </a:r>
            <a:endParaRPr lang="en-US" sz="1800" dirty="0">
              <a:solidFill>
                <a:schemeClr val="tx1"/>
              </a:solidFill>
              <a:latin typeface="18 VAG Rounded Light   0239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672" y="5189202"/>
            <a:ext cx="1013113" cy="968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7207" y="3463475"/>
            <a:ext cx="2168131" cy="1385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8305" y="4267395"/>
            <a:ext cx="2028614" cy="1825753"/>
          </a:xfrm>
          <a:prstGeom prst="rect">
            <a:avLst/>
          </a:prstGeom>
        </p:spPr>
      </p:pic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1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Arrays of Small Disks…</a:t>
            </a:r>
            <a:endParaRPr lang="en-US"/>
          </a:p>
        </p:txBody>
      </p:sp>
      <p:sp>
        <p:nvSpPr>
          <p:cNvPr id="125" name="Content Placeholder 124"/>
          <p:cNvSpPr>
            <a:spLocks noGrp="1"/>
          </p:cNvSpPr>
          <p:nvPr>
            <p:ph idx="1"/>
          </p:nvPr>
        </p:nvSpPr>
        <p:spPr>
          <a:xfrm>
            <a:off x="457200" y="1074266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200" b="1" dirty="0" smtClean="0"/>
              <a:t> Katz and Patterson asked in 1987: </a:t>
            </a:r>
          </a:p>
          <a:p>
            <a:pPr lvl="1">
              <a:buFontTx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Can smaller disks be used  to close gap in performance between disks and CPUs?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261443" name="Freeform 3"/>
          <p:cNvSpPr>
            <a:spLocks/>
          </p:cNvSpPr>
          <p:nvPr/>
        </p:nvSpPr>
        <p:spPr bwMode="auto">
          <a:xfrm>
            <a:off x="3770313" y="6373812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4" name="Freeform 4"/>
          <p:cNvSpPr>
            <a:spLocks/>
          </p:cNvSpPr>
          <p:nvPr/>
        </p:nvSpPr>
        <p:spPr bwMode="auto">
          <a:xfrm>
            <a:off x="3760788" y="6326187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5" name="Line 5"/>
          <p:cNvSpPr>
            <a:spLocks noChangeShapeType="1"/>
          </p:cNvSpPr>
          <p:nvPr/>
        </p:nvSpPr>
        <p:spPr bwMode="auto">
          <a:xfrm flipV="1">
            <a:off x="3767138" y="6186487"/>
            <a:ext cx="2794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6" name="Line 6"/>
          <p:cNvSpPr>
            <a:spLocks noChangeShapeType="1"/>
          </p:cNvSpPr>
          <p:nvPr/>
        </p:nvSpPr>
        <p:spPr bwMode="auto">
          <a:xfrm flipV="1">
            <a:off x="4565650" y="6196012"/>
            <a:ext cx="252413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47" name="Line 7"/>
          <p:cNvSpPr>
            <a:spLocks noChangeShapeType="1"/>
          </p:cNvSpPr>
          <p:nvPr/>
        </p:nvSpPr>
        <p:spPr bwMode="auto">
          <a:xfrm flipV="1">
            <a:off x="4546600" y="6354762"/>
            <a:ext cx="268288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6183312"/>
            <a:ext cx="765175" cy="161925"/>
            <a:chOff x="2553" y="3694"/>
            <a:chExt cx="482" cy="102"/>
          </a:xfrm>
        </p:grpSpPr>
        <p:sp>
          <p:nvSpPr>
            <p:cNvPr id="3261449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50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51" name="Freeform 11"/>
          <p:cNvSpPr>
            <a:spLocks/>
          </p:cNvSpPr>
          <p:nvPr/>
        </p:nvSpPr>
        <p:spPr bwMode="auto">
          <a:xfrm>
            <a:off x="4852988" y="6165850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2" name="Line 12"/>
          <p:cNvSpPr>
            <a:spLocks noChangeShapeType="1"/>
          </p:cNvSpPr>
          <p:nvPr/>
        </p:nvSpPr>
        <p:spPr bwMode="auto">
          <a:xfrm flipV="1">
            <a:off x="4887913" y="6046787"/>
            <a:ext cx="193675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3" name="Line 13"/>
          <p:cNvSpPr>
            <a:spLocks noChangeShapeType="1"/>
          </p:cNvSpPr>
          <p:nvPr/>
        </p:nvSpPr>
        <p:spPr bwMode="auto">
          <a:xfrm flipV="1">
            <a:off x="6129338" y="6034087"/>
            <a:ext cx="21590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6037262"/>
            <a:ext cx="1254125" cy="341313"/>
            <a:chOff x="3205" y="3602"/>
            <a:chExt cx="790" cy="215"/>
          </a:xfrm>
        </p:grpSpPr>
        <p:sp>
          <p:nvSpPr>
            <p:cNvPr id="3261455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56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57" name="Line 17"/>
          <p:cNvSpPr>
            <a:spLocks noChangeShapeType="1"/>
          </p:cNvSpPr>
          <p:nvPr/>
        </p:nvSpPr>
        <p:spPr bwMode="auto">
          <a:xfrm flipV="1">
            <a:off x="6167438" y="6381750"/>
            <a:ext cx="1809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8" name="Freeform 18"/>
          <p:cNvSpPr>
            <a:spLocks/>
          </p:cNvSpPr>
          <p:nvPr/>
        </p:nvSpPr>
        <p:spPr bwMode="auto">
          <a:xfrm>
            <a:off x="4840288" y="3217862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59" name="Freeform 19"/>
          <p:cNvSpPr>
            <a:spLocks/>
          </p:cNvSpPr>
          <p:nvPr/>
        </p:nvSpPr>
        <p:spPr bwMode="auto">
          <a:xfrm>
            <a:off x="4840288" y="3217862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60" name="Line 20"/>
          <p:cNvSpPr>
            <a:spLocks noChangeShapeType="1"/>
          </p:cNvSpPr>
          <p:nvPr/>
        </p:nvSpPr>
        <p:spPr bwMode="auto">
          <a:xfrm flipV="1">
            <a:off x="4846638" y="3087687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61" name="Line 21"/>
          <p:cNvSpPr>
            <a:spLocks noChangeShapeType="1"/>
          </p:cNvSpPr>
          <p:nvPr/>
        </p:nvSpPr>
        <p:spPr bwMode="auto">
          <a:xfrm flipV="1">
            <a:off x="6088063" y="3094037"/>
            <a:ext cx="2540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3087687"/>
            <a:ext cx="1236663" cy="285750"/>
            <a:chOff x="3220" y="1744"/>
            <a:chExt cx="779" cy="180"/>
          </a:xfrm>
        </p:grpSpPr>
        <p:sp>
          <p:nvSpPr>
            <p:cNvPr id="3261463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4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65" name="Line 25"/>
          <p:cNvSpPr>
            <a:spLocks noChangeShapeType="1"/>
          </p:cNvSpPr>
          <p:nvPr/>
        </p:nvSpPr>
        <p:spPr bwMode="auto">
          <a:xfrm flipV="1">
            <a:off x="6126163" y="3386137"/>
            <a:ext cx="22860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333750"/>
            <a:ext cx="519113" cy="131762"/>
            <a:chOff x="1892" y="1899"/>
            <a:chExt cx="327" cy="83"/>
          </a:xfrm>
          <a:solidFill>
            <a:schemeClr val="tx1"/>
          </a:solidFill>
        </p:grpSpPr>
        <p:sp>
          <p:nvSpPr>
            <p:cNvPr id="3261467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8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69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0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1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2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3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grp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370637"/>
            <a:ext cx="541338" cy="134938"/>
            <a:chOff x="1854" y="3812"/>
            <a:chExt cx="341" cy="85"/>
          </a:xfrm>
        </p:grpSpPr>
        <p:sp>
          <p:nvSpPr>
            <p:cNvPr id="3261475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6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7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8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79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0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481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1491" name="Freeform 51"/>
          <p:cNvSpPr>
            <a:spLocks/>
          </p:cNvSpPr>
          <p:nvPr/>
        </p:nvSpPr>
        <p:spPr bwMode="auto">
          <a:xfrm>
            <a:off x="6515100" y="5402262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157A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2" name="Line 52"/>
          <p:cNvSpPr>
            <a:spLocks noChangeShapeType="1"/>
          </p:cNvSpPr>
          <p:nvPr/>
        </p:nvSpPr>
        <p:spPr bwMode="auto">
          <a:xfrm>
            <a:off x="6873875" y="5207000"/>
            <a:ext cx="1266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3" name="Line 53"/>
          <p:cNvSpPr>
            <a:spLocks noChangeShapeType="1"/>
          </p:cNvSpPr>
          <p:nvPr/>
        </p:nvSpPr>
        <p:spPr bwMode="auto">
          <a:xfrm>
            <a:off x="8147050" y="5213350"/>
            <a:ext cx="0" cy="1258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4" name="Line 54"/>
          <p:cNvSpPr>
            <a:spLocks noChangeShapeType="1"/>
          </p:cNvSpPr>
          <p:nvPr/>
        </p:nvSpPr>
        <p:spPr bwMode="auto">
          <a:xfrm flipV="1">
            <a:off x="7773988" y="5221287"/>
            <a:ext cx="354012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5" name="Line 55"/>
          <p:cNvSpPr>
            <a:spLocks noChangeShapeType="1"/>
          </p:cNvSpPr>
          <p:nvPr/>
        </p:nvSpPr>
        <p:spPr bwMode="auto">
          <a:xfrm flipV="1">
            <a:off x="7821613" y="6488112"/>
            <a:ext cx="325437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6" name="Line 56"/>
          <p:cNvSpPr>
            <a:spLocks noChangeShapeType="1"/>
          </p:cNvSpPr>
          <p:nvPr/>
        </p:nvSpPr>
        <p:spPr bwMode="auto">
          <a:xfrm flipV="1">
            <a:off x="6481763" y="5200650"/>
            <a:ext cx="379412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7" name="Freeform 57"/>
          <p:cNvSpPr>
            <a:spLocks/>
          </p:cNvSpPr>
          <p:nvPr/>
        </p:nvSpPr>
        <p:spPr bwMode="auto">
          <a:xfrm>
            <a:off x="6562725" y="2751137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8" name="Freeform 58"/>
          <p:cNvSpPr>
            <a:spLocks/>
          </p:cNvSpPr>
          <p:nvPr/>
        </p:nvSpPr>
        <p:spPr bwMode="auto">
          <a:xfrm>
            <a:off x="6562725" y="2751137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499" name="Line 59"/>
          <p:cNvSpPr>
            <a:spLocks noChangeShapeType="1"/>
          </p:cNvSpPr>
          <p:nvPr/>
        </p:nvSpPr>
        <p:spPr bwMode="auto">
          <a:xfrm>
            <a:off x="6886575" y="2557462"/>
            <a:ext cx="122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0" name="Line 60"/>
          <p:cNvSpPr>
            <a:spLocks noChangeShapeType="1"/>
          </p:cNvSpPr>
          <p:nvPr/>
        </p:nvSpPr>
        <p:spPr bwMode="auto">
          <a:xfrm>
            <a:off x="8121650" y="2563812"/>
            <a:ext cx="0" cy="101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1" name="Line 61"/>
          <p:cNvSpPr>
            <a:spLocks noChangeShapeType="1"/>
          </p:cNvSpPr>
          <p:nvPr/>
        </p:nvSpPr>
        <p:spPr bwMode="auto">
          <a:xfrm flipV="1">
            <a:off x="6569075" y="2557462"/>
            <a:ext cx="279400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2" name="Line 62"/>
          <p:cNvSpPr>
            <a:spLocks noChangeShapeType="1"/>
          </p:cNvSpPr>
          <p:nvPr/>
        </p:nvSpPr>
        <p:spPr bwMode="auto">
          <a:xfrm flipV="1">
            <a:off x="7761288" y="2563812"/>
            <a:ext cx="354012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3" name="Line 63"/>
          <p:cNvSpPr>
            <a:spLocks noChangeShapeType="1"/>
          </p:cNvSpPr>
          <p:nvPr/>
        </p:nvSpPr>
        <p:spPr bwMode="auto">
          <a:xfrm flipH="1">
            <a:off x="7786688" y="3586162"/>
            <a:ext cx="366712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04" name="Rectangle 64"/>
          <p:cNvSpPr>
            <a:spLocks noChangeArrowheads="1"/>
          </p:cNvSpPr>
          <p:nvPr/>
        </p:nvSpPr>
        <p:spPr bwMode="auto">
          <a:xfrm>
            <a:off x="6705600" y="3824287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5"/>
                </a:solidFill>
                <a:latin typeface="Arial" pitchFamily="100" charset="0"/>
              </a:rPr>
              <a:t>14”</a:t>
            </a:r>
          </a:p>
        </p:txBody>
      </p:sp>
      <p:sp>
        <p:nvSpPr>
          <p:cNvPr id="3261505" name="Rectangle 65"/>
          <p:cNvSpPr>
            <a:spLocks noChangeArrowheads="1"/>
          </p:cNvSpPr>
          <p:nvPr/>
        </p:nvSpPr>
        <p:spPr bwMode="auto">
          <a:xfrm>
            <a:off x="5087938" y="3578225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10”</a:t>
            </a:r>
          </a:p>
        </p:txBody>
      </p:sp>
      <p:sp>
        <p:nvSpPr>
          <p:cNvPr id="3261506" name="Rectangle 66"/>
          <p:cNvSpPr>
            <a:spLocks noChangeArrowheads="1"/>
          </p:cNvSpPr>
          <p:nvPr/>
        </p:nvSpPr>
        <p:spPr bwMode="auto">
          <a:xfrm>
            <a:off x="3654425" y="3578225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5.25”</a:t>
            </a:r>
          </a:p>
        </p:txBody>
      </p:sp>
      <p:sp>
        <p:nvSpPr>
          <p:cNvPr id="3261507" name="Rectangle 67"/>
          <p:cNvSpPr>
            <a:spLocks noChangeArrowheads="1"/>
          </p:cNvSpPr>
          <p:nvPr/>
        </p:nvSpPr>
        <p:spPr bwMode="auto">
          <a:xfrm>
            <a:off x="2754313" y="3578225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5"/>
                </a:solidFill>
                <a:latin typeface="Arial" pitchFamily="100" charset="0"/>
              </a:rPr>
              <a:t>3.5”</a:t>
            </a:r>
          </a:p>
        </p:txBody>
      </p:sp>
      <p:sp>
        <p:nvSpPr>
          <p:cNvPr id="3261508" name="Rectangle 68"/>
          <p:cNvSpPr>
            <a:spLocks noChangeArrowheads="1"/>
          </p:cNvSpPr>
          <p:nvPr/>
        </p:nvSpPr>
        <p:spPr bwMode="auto">
          <a:xfrm>
            <a:off x="1363663" y="6188075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latin typeface="Arial" pitchFamily="100" charset="0"/>
              </a:rPr>
              <a:t>3.5”</a:t>
            </a:r>
          </a:p>
        </p:txBody>
      </p:sp>
      <p:sp>
        <p:nvSpPr>
          <p:cNvPr id="3261509" name="Rectangle 69"/>
          <p:cNvSpPr>
            <a:spLocks noChangeArrowheads="1"/>
          </p:cNvSpPr>
          <p:nvPr/>
        </p:nvSpPr>
        <p:spPr bwMode="auto">
          <a:xfrm>
            <a:off x="820738" y="5273675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rial" pitchFamily="100" charset="0"/>
              </a:rPr>
              <a:t>Disk Array:    1 disk design</a:t>
            </a:r>
          </a:p>
        </p:txBody>
      </p:sp>
      <p:sp>
        <p:nvSpPr>
          <p:cNvPr id="3261510" name="Rectangle 70"/>
          <p:cNvSpPr>
            <a:spLocks noChangeArrowheads="1"/>
          </p:cNvSpPr>
          <p:nvPr/>
        </p:nvSpPr>
        <p:spPr bwMode="auto">
          <a:xfrm>
            <a:off x="763588" y="2797175"/>
            <a:ext cx="2663825" cy="1260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rial" pitchFamily="100" charset="0"/>
              </a:rPr>
              <a:t>Conventional:                 4 disk  designs</a:t>
            </a:r>
          </a:p>
        </p:txBody>
      </p:sp>
      <p:sp>
        <p:nvSpPr>
          <p:cNvPr id="3261511" name="Line 71"/>
          <p:cNvSpPr>
            <a:spLocks noChangeShapeType="1"/>
          </p:cNvSpPr>
          <p:nvPr/>
        </p:nvSpPr>
        <p:spPr bwMode="auto">
          <a:xfrm flipV="1">
            <a:off x="2266950" y="6415087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2" name="Rectangle 72"/>
          <p:cNvSpPr>
            <a:spLocks noChangeArrowheads="1"/>
          </p:cNvSpPr>
          <p:nvPr/>
        </p:nvSpPr>
        <p:spPr bwMode="auto">
          <a:xfrm>
            <a:off x="2744788" y="4340225"/>
            <a:ext cx="176847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pitchFamily="100" charset="0"/>
              </a:rPr>
              <a:t>Low End</a:t>
            </a:r>
          </a:p>
        </p:txBody>
      </p:sp>
      <p:sp>
        <p:nvSpPr>
          <p:cNvPr id="3261513" name="Rectangle 73"/>
          <p:cNvSpPr>
            <a:spLocks noChangeArrowheads="1"/>
          </p:cNvSpPr>
          <p:nvPr/>
        </p:nvSpPr>
        <p:spPr bwMode="auto">
          <a:xfrm>
            <a:off x="6459538" y="4321175"/>
            <a:ext cx="176847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pitchFamily="100" charset="0"/>
              </a:rPr>
              <a:t>High End</a:t>
            </a:r>
          </a:p>
        </p:txBody>
      </p:sp>
      <p:sp>
        <p:nvSpPr>
          <p:cNvPr id="3261514" name="Line 74"/>
          <p:cNvSpPr>
            <a:spLocks noChangeShapeType="1"/>
          </p:cNvSpPr>
          <p:nvPr/>
        </p:nvSpPr>
        <p:spPr bwMode="auto">
          <a:xfrm>
            <a:off x="4419600" y="4572000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261515" name="Rectangle 75"/>
          <p:cNvSpPr>
            <a:spLocks noChangeArrowheads="1"/>
          </p:cNvSpPr>
          <p:nvPr/>
        </p:nvSpPr>
        <p:spPr bwMode="auto">
          <a:xfrm>
            <a:off x="8312150" y="4287837"/>
            <a:ext cx="44450" cy="44450"/>
          </a:xfrm>
          <a:prstGeom prst="rect">
            <a:avLst/>
          </a:prstGeom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6" name="Line 76"/>
          <p:cNvSpPr>
            <a:spLocks noChangeShapeType="1"/>
          </p:cNvSpPr>
          <p:nvPr/>
        </p:nvSpPr>
        <p:spPr bwMode="auto">
          <a:xfrm>
            <a:off x="2673350" y="4224337"/>
            <a:ext cx="56261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7" name="Line 77"/>
          <p:cNvSpPr>
            <a:spLocks noChangeShapeType="1"/>
          </p:cNvSpPr>
          <p:nvPr/>
        </p:nvSpPr>
        <p:spPr bwMode="auto">
          <a:xfrm>
            <a:off x="2647950" y="4249737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8" name="Line 78"/>
          <p:cNvSpPr>
            <a:spLocks noChangeShapeType="1"/>
          </p:cNvSpPr>
          <p:nvPr/>
        </p:nvSpPr>
        <p:spPr bwMode="auto">
          <a:xfrm>
            <a:off x="8305800" y="4230687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19" name="Line 79"/>
          <p:cNvSpPr>
            <a:spLocks noChangeShapeType="1"/>
          </p:cNvSpPr>
          <p:nvPr/>
        </p:nvSpPr>
        <p:spPr bwMode="auto">
          <a:xfrm>
            <a:off x="2673350" y="5024437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0" name="Line 80"/>
          <p:cNvSpPr>
            <a:spLocks noChangeShapeType="1"/>
          </p:cNvSpPr>
          <p:nvPr/>
        </p:nvSpPr>
        <p:spPr bwMode="auto">
          <a:xfrm>
            <a:off x="6570663" y="54419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1" name="Line 81"/>
          <p:cNvSpPr>
            <a:spLocks noChangeShapeType="1"/>
          </p:cNvSpPr>
          <p:nvPr/>
        </p:nvSpPr>
        <p:spPr bwMode="auto">
          <a:xfrm>
            <a:off x="6572250" y="5595937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2" name="Line 82"/>
          <p:cNvSpPr>
            <a:spLocks noChangeShapeType="1"/>
          </p:cNvSpPr>
          <p:nvPr/>
        </p:nvSpPr>
        <p:spPr bwMode="auto">
          <a:xfrm>
            <a:off x="6572250" y="57483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3" name="Line 83"/>
          <p:cNvSpPr>
            <a:spLocks noChangeShapeType="1"/>
          </p:cNvSpPr>
          <p:nvPr/>
        </p:nvSpPr>
        <p:spPr bwMode="auto">
          <a:xfrm>
            <a:off x="6565900" y="588486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4" name="Line 84"/>
          <p:cNvSpPr>
            <a:spLocks noChangeShapeType="1"/>
          </p:cNvSpPr>
          <p:nvPr/>
        </p:nvSpPr>
        <p:spPr bwMode="auto">
          <a:xfrm>
            <a:off x="6567488" y="60198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5" name="Line 85"/>
          <p:cNvSpPr>
            <a:spLocks noChangeShapeType="1"/>
          </p:cNvSpPr>
          <p:nvPr/>
        </p:nvSpPr>
        <p:spPr bwMode="auto">
          <a:xfrm>
            <a:off x="6567488" y="619125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6" name="Line 86"/>
          <p:cNvSpPr>
            <a:spLocks noChangeShapeType="1"/>
          </p:cNvSpPr>
          <p:nvPr/>
        </p:nvSpPr>
        <p:spPr bwMode="auto">
          <a:xfrm>
            <a:off x="6565900" y="63563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7" name="Line 87"/>
          <p:cNvSpPr>
            <a:spLocks noChangeShapeType="1"/>
          </p:cNvSpPr>
          <p:nvPr/>
        </p:nvSpPr>
        <p:spPr bwMode="auto">
          <a:xfrm>
            <a:off x="6567488" y="6510337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8" name="Line 88"/>
          <p:cNvSpPr>
            <a:spLocks noChangeShapeType="1"/>
          </p:cNvSpPr>
          <p:nvPr/>
        </p:nvSpPr>
        <p:spPr bwMode="auto">
          <a:xfrm>
            <a:off x="6567488" y="66627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29" name="Line 89"/>
          <p:cNvSpPr>
            <a:spLocks noChangeShapeType="1"/>
          </p:cNvSpPr>
          <p:nvPr/>
        </p:nvSpPr>
        <p:spPr bwMode="auto">
          <a:xfrm>
            <a:off x="7061200" y="54467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0" name="Line 90"/>
          <p:cNvSpPr>
            <a:spLocks noChangeShapeType="1"/>
          </p:cNvSpPr>
          <p:nvPr/>
        </p:nvSpPr>
        <p:spPr bwMode="auto">
          <a:xfrm>
            <a:off x="7062788" y="5600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1" name="Line 91"/>
          <p:cNvSpPr>
            <a:spLocks noChangeShapeType="1"/>
          </p:cNvSpPr>
          <p:nvPr/>
        </p:nvSpPr>
        <p:spPr bwMode="auto">
          <a:xfrm>
            <a:off x="7062788" y="575310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2" name="Line 92"/>
          <p:cNvSpPr>
            <a:spLocks noChangeShapeType="1"/>
          </p:cNvSpPr>
          <p:nvPr/>
        </p:nvSpPr>
        <p:spPr bwMode="auto">
          <a:xfrm>
            <a:off x="7056438" y="58896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3" name="Line 93"/>
          <p:cNvSpPr>
            <a:spLocks noChangeShapeType="1"/>
          </p:cNvSpPr>
          <p:nvPr/>
        </p:nvSpPr>
        <p:spPr bwMode="auto">
          <a:xfrm>
            <a:off x="7058025" y="60245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4" name="Line 94"/>
          <p:cNvSpPr>
            <a:spLocks noChangeShapeType="1"/>
          </p:cNvSpPr>
          <p:nvPr/>
        </p:nvSpPr>
        <p:spPr bwMode="auto">
          <a:xfrm>
            <a:off x="7058025" y="6196012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5" name="Line 95"/>
          <p:cNvSpPr>
            <a:spLocks noChangeShapeType="1"/>
          </p:cNvSpPr>
          <p:nvPr/>
        </p:nvSpPr>
        <p:spPr bwMode="auto">
          <a:xfrm>
            <a:off x="7056438" y="63611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6" name="Line 96"/>
          <p:cNvSpPr>
            <a:spLocks noChangeShapeType="1"/>
          </p:cNvSpPr>
          <p:nvPr/>
        </p:nvSpPr>
        <p:spPr bwMode="auto">
          <a:xfrm>
            <a:off x="7058025" y="6505575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7" name="Line 97"/>
          <p:cNvSpPr>
            <a:spLocks noChangeShapeType="1"/>
          </p:cNvSpPr>
          <p:nvPr/>
        </p:nvSpPr>
        <p:spPr bwMode="auto">
          <a:xfrm>
            <a:off x="7058025" y="66579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8" name="Line 98"/>
          <p:cNvSpPr>
            <a:spLocks noChangeShapeType="1"/>
          </p:cNvSpPr>
          <p:nvPr/>
        </p:nvSpPr>
        <p:spPr bwMode="auto">
          <a:xfrm>
            <a:off x="7546975" y="54467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39" name="Line 99"/>
          <p:cNvSpPr>
            <a:spLocks noChangeShapeType="1"/>
          </p:cNvSpPr>
          <p:nvPr/>
        </p:nvSpPr>
        <p:spPr bwMode="auto">
          <a:xfrm>
            <a:off x="7529513" y="5600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0" name="Line 100"/>
          <p:cNvSpPr>
            <a:spLocks noChangeShapeType="1"/>
          </p:cNvSpPr>
          <p:nvPr/>
        </p:nvSpPr>
        <p:spPr bwMode="auto">
          <a:xfrm>
            <a:off x="7548563" y="575310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1" name="Line 101"/>
          <p:cNvSpPr>
            <a:spLocks noChangeShapeType="1"/>
          </p:cNvSpPr>
          <p:nvPr/>
        </p:nvSpPr>
        <p:spPr bwMode="auto">
          <a:xfrm>
            <a:off x="7542213" y="5889625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2" name="Line 102"/>
          <p:cNvSpPr>
            <a:spLocks noChangeShapeType="1"/>
          </p:cNvSpPr>
          <p:nvPr/>
        </p:nvSpPr>
        <p:spPr bwMode="auto">
          <a:xfrm>
            <a:off x="7543800" y="60245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3" name="Line 103"/>
          <p:cNvSpPr>
            <a:spLocks noChangeShapeType="1"/>
          </p:cNvSpPr>
          <p:nvPr/>
        </p:nvSpPr>
        <p:spPr bwMode="auto">
          <a:xfrm>
            <a:off x="7543800" y="6196012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4" name="Line 104"/>
          <p:cNvSpPr>
            <a:spLocks noChangeShapeType="1"/>
          </p:cNvSpPr>
          <p:nvPr/>
        </p:nvSpPr>
        <p:spPr bwMode="auto">
          <a:xfrm>
            <a:off x="7542213" y="636111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5" name="Line 105"/>
          <p:cNvSpPr>
            <a:spLocks noChangeShapeType="1"/>
          </p:cNvSpPr>
          <p:nvPr/>
        </p:nvSpPr>
        <p:spPr bwMode="auto">
          <a:xfrm>
            <a:off x="7543800" y="6515100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6" name="Line 106"/>
          <p:cNvSpPr>
            <a:spLocks noChangeShapeType="1"/>
          </p:cNvSpPr>
          <p:nvPr/>
        </p:nvSpPr>
        <p:spPr bwMode="auto">
          <a:xfrm>
            <a:off x="7543800" y="66579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7" name="Line 107"/>
          <p:cNvSpPr>
            <a:spLocks noChangeShapeType="1"/>
          </p:cNvSpPr>
          <p:nvPr/>
        </p:nvSpPr>
        <p:spPr bwMode="auto">
          <a:xfrm>
            <a:off x="4918075" y="6227762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8" name="Line 108"/>
          <p:cNvSpPr>
            <a:spLocks noChangeShapeType="1"/>
          </p:cNvSpPr>
          <p:nvPr/>
        </p:nvSpPr>
        <p:spPr bwMode="auto">
          <a:xfrm>
            <a:off x="4910138" y="638175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49" name="Line 109"/>
          <p:cNvSpPr>
            <a:spLocks noChangeShapeType="1"/>
          </p:cNvSpPr>
          <p:nvPr/>
        </p:nvSpPr>
        <p:spPr bwMode="auto">
          <a:xfrm>
            <a:off x="4919663" y="65436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0" name="Line 110"/>
          <p:cNvSpPr>
            <a:spLocks noChangeShapeType="1"/>
          </p:cNvSpPr>
          <p:nvPr/>
        </p:nvSpPr>
        <p:spPr bwMode="auto">
          <a:xfrm>
            <a:off x="5380038" y="62230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1" name="Line 111"/>
          <p:cNvSpPr>
            <a:spLocks noChangeShapeType="1"/>
          </p:cNvSpPr>
          <p:nvPr/>
        </p:nvSpPr>
        <p:spPr bwMode="auto">
          <a:xfrm>
            <a:off x="5381625" y="6376987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2" name="Line 112"/>
          <p:cNvSpPr>
            <a:spLocks noChangeShapeType="1"/>
          </p:cNvSpPr>
          <p:nvPr/>
        </p:nvSpPr>
        <p:spPr bwMode="auto">
          <a:xfrm>
            <a:off x="5400675" y="65484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3" name="Line 113"/>
          <p:cNvSpPr>
            <a:spLocks noChangeShapeType="1"/>
          </p:cNvSpPr>
          <p:nvPr/>
        </p:nvSpPr>
        <p:spPr bwMode="auto">
          <a:xfrm>
            <a:off x="5846763" y="620395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4" name="Line 114"/>
          <p:cNvSpPr>
            <a:spLocks noChangeShapeType="1"/>
          </p:cNvSpPr>
          <p:nvPr/>
        </p:nvSpPr>
        <p:spPr bwMode="auto">
          <a:xfrm>
            <a:off x="5848350" y="6367462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5" name="Line 115"/>
          <p:cNvSpPr>
            <a:spLocks noChangeShapeType="1"/>
          </p:cNvSpPr>
          <p:nvPr/>
        </p:nvSpPr>
        <p:spPr bwMode="auto">
          <a:xfrm>
            <a:off x="5867400" y="6548437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6" name="Line 116"/>
          <p:cNvSpPr>
            <a:spLocks noChangeShapeType="1"/>
          </p:cNvSpPr>
          <p:nvPr/>
        </p:nvSpPr>
        <p:spPr bwMode="auto">
          <a:xfrm>
            <a:off x="3833813" y="6362700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7" name="Line 117"/>
          <p:cNvSpPr>
            <a:spLocks noChangeShapeType="1"/>
          </p:cNvSpPr>
          <p:nvPr/>
        </p:nvSpPr>
        <p:spPr bwMode="auto">
          <a:xfrm>
            <a:off x="3824288" y="65055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8" name="Line 118"/>
          <p:cNvSpPr>
            <a:spLocks noChangeShapeType="1"/>
          </p:cNvSpPr>
          <p:nvPr/>
        </p:nvSpPr>
        <p:spPr bwMode="auto">
          <a:xfrm>
            <a:off x="4291013" y="6353175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59" name="Line 119"/>
          <p:cNvSpPr>
            <a:spLocks noChangeShapeType="1"/>
          </p:cNvSpPr>
          <p:nvPr/>
        </p:nvSpPr>
        <p:spPr bwMode="auto">
          <a:xfrm>
            <a:off x="4310063" y="650557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0" name="Line 120"/>
          <p:cNvSpPr>
            <a:spLocks noChangeShapeType="1"/>
          </p:cNvSpPr>
          <p:nvPr/>
        </p:nvSpPr>
        <p:spPr bwMode="auto">
          <a:xfrm>
            <a:off x="2928938" y="6486525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1" name="Line 121"/>
          <p:cNvSpPr>
            <a:spLocks noChangeShapeType="1"/>
          </p:cNvSpPr>
          <p:nvPr/>
        </p:nvSpPr>
        <p:spPr bwMode="auto">
          <a:xfrm>
            <a:off x="3027363" y="3441700"/>
            <a:ext cx="228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562" name="Line 122"/>
          <p:cNvSpPr>
            <a:spLocks noChangeShapeType="1"/>
          </p:cNvSpPr>
          <p:nvPr/>
        </p:nvSpPr>
        <p:spPr bwMode="auto">
          <a:xfrm flipV="1">
            <a:off x="3760788" y="3498850"/>
            <a:ext cx="285750" cy="952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0017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12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70017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70017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  <p:grpSp>
        <p:nvGrpSpPr>
          <p:cNvPr id="130" name="Group 34"/>
          <p:cNvGrpSpPr>
            <a:grpSpLocks/>
          </p:cNvGrpSpPr>
          <p:nvPr/>
        </p:nvGrpSpPr>
        <p:grpSpPr bwMode="auto">
          <a:xfrm>
            <a:off x="2928846" y="3393072"/>
            <a:ext cx="541338" cy="134938"/>
            <a:chOff x="1854" y="3812"/>
            <a:chExt cx="341" cy="85"/>
          </a:xfrm>
        </p:grpSpPr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8" name="Line 120"/>
          <p:cNvSpPr>
            <a:spLocks noChangeShapeType="1"/>
          </p:cNvSpPr>
          <p:nvPr/>
        </p:nvSpPr>
        <p:spPr bwMode="auto">
          <a:xfrm>
            <a:off x="2914559" y="3508960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" name="Group 42"/>
          <p:cNvGrpSpPr>
            <a:grpSpLocks/>
          </p:cNvGrpSpPr>
          <p:nvPr/>
        </p:nvGrpSpPr>
        <p:grpSpPr bwMode="auto">
          <a:xfrm>
            <a:off x="3780779" y="3281419"/>
            <a:ext cx="790575" cy="257175"/>
            <a:chOff x="2326" y="1867"/>
            <a:chExt cx="498" cy="162"/>
          </a:xfrm>
        </p:grpSpPr>
        <p:sp>
          <p:nvSpPr>
            <p:cNvPr id="140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7" name="Line 122"/>
          <p:cNvSpPr>
            <a:spLocks noChangeShapeType="1"/>
          </p:cNvSpPr>
          <p:nvPr/>
        </p:nvSpPr>
        <p:spPr bwMode="auto">
          <a:xfrm flipV="1">
            <a:off x="3849042" y="3497319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71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05800" cy="1143000"/>
          </a:xfrm>
          <a:noFill/>
          <a:ln/>
        </p:spPr>
        <p:txBody>
          <a:bodyPr wrap="square" lIns="90487" tIns="44450" rIns="90487" bIns="44450" anchor="ctr"/>
          <a:lstStyle/>
          <a:p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Replace Small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</a:t>
            </a:r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Large Disks with Large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Small! </a:t>
            </a:r>
            <a:endParaRPr lang="en-US" sz="2800" b="1" dirty="0">
              <a:solidFill>
                <a:schemeClr val="tx2"/>
              </a:solidFill>
              <a:latin typeface="18 VAG Rounded Light   02390"/>
            </a:endParaRPr>
          </a:p>
        </p:txBody>
      </p:sp>
      <p:sp>
        <p:nvSpPr>
          <p:cNvPr id="3263491" name="Rectangle 3"/>
          <p:cNvSpPr>
            <a:spLocks noChangeArrowheads="1"/>
          </p:cNvSpPr>
          <p:nvPr/>
        </p:nvSpPr>
        <p:spPr bwMode="auto">
          <a:xfrm>
            <a:off x="126597" y="1905000"/>
            <a:ext cx="1835655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Capacity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Volume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Power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Data Rate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I/O Rate 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MTTF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Cost</a:t>
            </a:r>
          </a:p>
        </p:txBody>
      </p:sp>
      <p:sp>
        <p:nvSpPr>
          <p:cNvPr id="3263492" name="Rectangle 4"/>
          <p:cNvSpPr>
            <a:spLocks noChangeArrowheads="1"/>
          </p:cNvSpPr>
          <p:nvPr/>
        </p:nvSpPr>
        <p:spPr bwMode="auto">
          <a:xfrm>
            <a:off x="2287588" y="1371600"/>
            <a:ext cx="1913984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3390K</a:t>
            </a:r>
          </a:p>
          <a:p>
            <a:pPr algn="ctr">
              <a:lnSpc>
                <a:spcPct val="60000"/>
              </a:lnSpc>
            </a:pPr>
            <a:endParaRPr lang="en-US" sz="2800" u="sng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97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600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$250K</a:t>
            </a:r>
          </a:p>
        </p:txBody>
      </p:sp>
      <p:sp>
        <p:nvSpPr>
          <p:cNvPr id="3263493" name="Rectangle 5"/>
          <p:cNvSpPr>
            <a:spLocks noChangeArrowheads="1"/>
          </p:cNvSpPr>
          <p:nvPr/>
        </p:nvSpPr>
        <p:spPr bwMode="auto">
          <a:xfrm>
            <a:off x="4243388" y="1409700"/>
            <a:ext cx="2397501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3.5" 0061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MBytes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0.1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1.5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55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$2K</a:t>
            </a:r>
          </a:p>
        </p:txBody>
      </p:sp>
      <p:sp>
        <p:nvSpPr>
          <p:cNvPr id="3263494" name="Rectangle 6"/>
          <p:cNvSpPr>
            <a:spLocks noChangeArrowheads="1"/>
          </p:cNvSpPr>
          <p:nvPr/>
        </p:nvSpPr>
        <p:spPr bwMode="auto">
          <a:xfrm>
            <a:off x="6530261" y="1371600"/>
            <a:ext cx="201895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x70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120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3900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I/Os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rgbClr val="FF0000"/>
                </a:solidFill>
                <a:latin typeface="18 VAG Rounded Light   02390"/>
              </a:rPr>
              <a:t>???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 Hrs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$150K</a:t>
            </a:r>
          </a:p>
        </p:txBody>
      </p:sp>
      <p:sp>
        <p:nvSpPr>
          <p:cNvPr id="3263495" name="Line 7"/>
          <p:cNvSpPr>
            <a:spLocks noChangeShapeType="1"/>
          </p:cNvSpPr>
          <p:nvPr/>
        </p:nvSpPr>
        <p:spPr bwMode="auto">
          <a:xfrm>
            <a:off x="2133600" y="184086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6" name="Line 8"/>
          <p:cNvSpPr>
            <a:spLocks noChangeShapeType="1"/>
          </p:cNvSpPr>
          <p:nvPr/>
        </p:nvSpPr>
        <p:spPr bwMode="auto">
          <a:xfrm>
            <a:off x="2133600" y="1802376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7" name="Rectangle 9"/>
          <p:cNvSpPr>
            <a:spLocks noChangeArrowheads="1"/>
          </p:cNvSpPr>
          <p:nvPr/>
        </p:nvSpPr>
        <p:spPr bwMode="auto">
          <a:xfrm>
            <a:off x="335536" y="5637268"/>
            <a:ext cx="8077200" cy="933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Disk Arrays potentially high performance, high MB per cu. ft., high MB per KW,</a:t>
            </a:r>
            <a:r>
              <a:rPr lang="en-US" sz="2400" dirty="0" smtClean="0">
                <a:solidFill>
                  <a:srgbClr val="000000"/>
                </a:solidFill>
                <a:latin typeface="18 VAG Rounded Light   0239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latin typeface="18 VAG Rounded Light   02390"/>
              </a:rPr>
              <a:t>but </a:t>
            </a:r>
            <a:r>
              <a:rPr lang="en-US" sz="2400" u="sng" dirty="0">
                <a:solidFill>
                  <a:srgbClr val="000000"/>
                </a:solidFill>
                <a:latin typeface="18 VAG Rounded Light   02390"/>
              </a:rPr>
              <a:t>what about reliability?</a:t>
            </a:r>
            <a:endParaRPr lang="en-US" sz="1600" dirty="0">
              <a:solidFill>
                <a:srgbClr val="000000"/>
              </a:solidFill>
              <a:latin typeface="18 VAG Rounded Light   02390"/>
            </a:endParaRPr>
          </a:p>
          <a:p>
            <a:pPr algn="l">
              <a:lnSpc>
                <a:spcPct val="85000"/>
              </a:lnSpc>
            </a:pPr>
            <a:endParaRPr lang="en-US" sz="1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63498" name="Text Box 10"/>
          <p:cNvSpPr txBox="1">
            <a:spLocks noChangeArrowheads="1"/>
          </p:cNvSpPr>
          <p:nvPr/>
        </p:nvSpPr>
        <p:spPr bwMode="auto">
          <a:xfrm>
            <a:off x="8458200" y="2335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9X</a:t>
            </a:r>
          </a:p>
        </p:txBody>
      </p:sp>
      <p:sp>
        <p:nvSpPr>
          <p:cNvPr id="3263499" name="Text Box 11"/>
          <p:cNvSpPr txBox="1">
            <a:spLocks noChangeArrowheads="1"/>
          </p:cNvSpPr>
          <p:nvPr/>
        </p:nvSpPr>
        <p:spPr bwMode="auto">
          <a:xfrm>
            <a:off x="8458200" y="28691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3X</a:t>
            </a:r>
          </a:p>
        </p:txBody>
      </p:sp>
      <p:sp>
        <p:nvSpPr>
          <p:cNvPr id="3263500" name="Text Box 12"/>
          <p:cNvSpPr txBox="1">
            <a:spLocks noChangeArrowheads="1"/>
          </p:cNvSpPr>
          <p:nvPr/>
        </p:nvSpPr>
        <p:spPr bwMode="auto">
          <a:xfrm>
            <a:off x="8458200" y="34025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8X</a:t>
            </a:r>
          </a:p>
        </p:txBody>
      </p:sp>
      <p:sp>
        <p:nvSpPr>
          <p:cNvPr id="3263501" name="Text Box 13"/>
          <p:cNvSpPr txBox="1">
            <a:spLocks noChangeArrowheads="1"/>
          </p:cNvSpPr>
          <p:nvPr/>
        </p:nvSpPr>
        <p:spPr bwMode="auto">
          <a:xfrm>
            <a:off x="8458200" y="3859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6X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8078" y="811013"/>
            <a:ext cx="347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18 VAG Rounded Light   02390"/>
                <a:ea typeface="VAGRounded"/>
                <a:cs typeface="VAGRounded"/>
              </a:rPr>
              <a:t>(1988 Disks)</a:t>
            </a:r>
            <a:endParaRPr lang="en-US" sz="4800" dirty="0">
              <a:latin typeface="18 VAG Rounded Light   0239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19859" y="1039045"/>
            <a:ext cx="2399056" cy="456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57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3497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305800" cy="1143000"/>
          </a:xfrm>
          <a:noFill/>
          <a:ln/>
        </p:spPr>
        <p:txBody>
          <a:bodyPr wrap="square" lIns="90487" tIns="44450" rIns="90487" bIns="44450" anchor="ctr"/>
          <a:lstStyle/>
          <a:p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Replace Small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</a:t>
            </a:r>
            <a:r>
              <a:rPr lang="en-US" sz="2800" b="1" dirty="0">
                <a:solidFill>
                  <a:schemeClr val="tx2"/>
                </a:solidFill>
                <a:latin typeface="18 VAG Rounded Light   02390"/>
              </a:rPr>
              <a:t>Large Disks with Large</a:t>
            </a:r>
            <a:r>
              <a:rPr lang="en-US" sz="2800" b="1" dirty="0" smtClean="0">
                <a:solidFill>
                  <a:schemeClr val="tx2"/>
                </a:solidFill>
                <a:latin typeface="18 VAG Rounded Light   02390"/>
              </a:rPr>
              <a:t> # of Small! </a:t>
            </a:r>
            <a:endParaRPr lang="en-US" sz="2800" b="1" dirty="0">
              <a:solidFill>
                <a:schemeClr val="tx2"/>
              </a:solidFill>
              <a:latin typeface="18 VAG Rounded Light   02390"/>
            </a:endParaRPr>
          </a:p>
        </p:txBody>
      </p:sp>
      <p:sp>
        <p:nvSpPr>
          <p:cNvPr id="3263491" name="Rectangle 3"/>
          <p:cNvSpPr>
            <a:spLocks noChangeArrowheads="1"/>
          </p:cNvSpPr>
          <p:nvPr/>
        </p:nvSpPr>
        <p:spPr bwMode="auto">
          <a:xfrm>
            <a:off x="126597" y="1905000"/>
            <a:ext cx="1835655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Capacity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Volume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Power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Data Rate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I/O Rate 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MTTF  </a:t>
            </a:r>
          </a:p>
          <a:p>
            <a:pPr algn="r">
              <a:lnSpc>
                <a:spcPct val="60000"/>
              </a:lnSpc>
            </a:pPr>
            <a:endParaRPr lang="en-US" sz="2800" b="1" dirty="0">
              <a:solidFill>
                <a:schemeClr val="tx1"/>
              </a:solidFill>
              <a:latin typeface="18 VAG Rounded Light   02390"/>
            </a:endParaRPr>
          </a:p>
          <a:p>
            <a:pPr algn="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Cost</a:t>
            </a:r>
          </a:p>
        </p:txBody>
      </p:sp>
      <p:sp>
        <p:nvSpPr>
          <p:cNvPr id="3263492" name="Rectangle 4"/>
          <p:cNvSpPr>
            <a:spLocks noChangeArrowheads="1"/>
          </p:cNvSpPr>
          <p:nvPr/>
        </p:nvSpPr>
        <p:spPr bwMode="auto">
          <a:xfrm>
            <a:off x="2287588" y="1371600"/>
            <a:ext cx="1913984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3390K</a:t>
            </a:r>
          </a:p>
          <a:p>
            <a:pPr algn="ctr">
              <a:lnSpc>
                <a:spcPct val="60000"/>
              </a:lnSpc>
            </a:pPr>
            <a:endParaRPr lang="en-US" sz="2800" u="sng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97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600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$250K</a:t>
            </a:r>
          </a:p>
        </p:txBody>
      </p:sp>
      <p:sp>
        <p:nvSpPr>
          <p:cNvPr id="3263493" name="Rectangle 5"/>
          <p:cNvSpPr>
            <a:spLocks noChangeArrowheads="1"/>
          </p:cNvSpPr>
          <p:nvPr/>
        </p:nvSpPr>
        <p:spPr bwMode="auto">
          <a:xfrm>
            <a:off x="4243388" y="1409700"/>
            <a:ext cx="2397501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IBM 3.5" 0061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320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MBytes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0.1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1.5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55 I/Os/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50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KHrs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$2K</a:t>
            </a:r>
          </a:p>
        </p:txBody>
      </p:sp>
      <p:sp>
        <p:nvSpPr>
          <p:cNvPr id="3263494" name="Rectangle 6"/>
          <p:cNvSpPr>
            <a:spLocks noChangeArrowheads="1"/>
          </p:cNvSpPr>
          <p:nvPr/>
        </p:nvSpPr>
        <p:spPr bwMode="auto">
          <a:xfrm>
            <a:off x="6530261" y="1371600"/>
            <a:ext cx="201895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x70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GBytes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11 cu. ft.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 KW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120 MB/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3900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I/Os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18 VAG Rounded Light   02390"/>
              </a:rPr>
              <a:t>s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rgbClr val="FF0000"/>
                </a:solidFill>
                <a:latin typeface="18 VAG Rounded Light   02390"/>
              </a:rPr>
              <a:t>???</a:t>
            </a: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 Hrs</a:t>
            </a:r>
          </a:p>
          <a:p>
            <a:pPr algn="ctr">
              <a:lnSpc>
                <a:spcPct val="60000"/>
              </a:lnSpc>
            </a:pPr>
            <a:endParaRPr lang="en-US" sz="2800" dirty="0">
              <a:solidFill>
                <a:schemeClr val="tx1"/>
              </a:solidFill>
              <a:latin typeface="18 VAG Rounded Light   02390"/>
            </a:endParaRPr>
          </a:p>
          <a:p>
            <a:pPr algn="ctr">
              <a:lnSpc>
                <a:spcPct val="60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Light   02390"/>
              </a:rPr>
              <a:t>$150K</a:t>
            </a:r>
          </a:p>
        </p:txBody>
      </p:sp>
      <p:sp>
        <p:nvSpPr>
          <p:cNvPr id="3263495" name="Line 7"/>
          <p:cNvSpPr>
            <a:spLocks noChangeShapeType="1"/>
          </p:cNvSpPr>
          <p:nvPr/>
        </p:nvSpPr>
        <p:spPr bwMode="auto">
          <a:xfrm>
            <a:off x="2133600" y="184086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6" name="Line 8"/>
          <p:cNvSpPr>
            <a:spLocks noChangeShapeType="1"/>
          </p:cNvSpPr>
          <p:nvPr/>
        </p:nvSpPr>
        <p:spPr bwMode="auto">
          <a:xfrm>
            <a:off x="2133600" y="1802376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63497" name="Rectangle 9"/>
          <p:cNvSpPr>
            <a:spLocks noChangeArrowheads="1"/>
          </p:cNvSpPr>
          <p:nvPr/>
        </p:nvSpPr>
        <p:spPr bwMode="auto">
          <a:xfrm>
            <a:off x="335536" y="5637268"/>
            <a:ext cx="8077200" cy="933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Disk Arrays potentially high performance, high MB per cu. ft., high MB per KW,</a:t>
            </a:r>
            <a:r>
              <a:rPr lang="en-US" sz="2400" dirty="0" smtClean="0">
                <a:solidFill>
                  <a:srgbClr val="000000"/>
                </a:solidFill>
                <a:latin typeface="18 VAG Rounded Light   0239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latin typeface="18 VAG Rounded Light   02390"/>
              </a:rPr>
              <a:t>but </a:t>
            </a:r>
            <a:r>
              <a:rPr lang="en-US" sz="2400" u="sng" dirty="0">
                <a:solidFill>
                  <a:srgbClr val="000000"/>
                </a:solidFill>
                <a:latin typeface="18 VAG Rounded Light   02390"/>
              </a:rPr>
              <a:t>what about reliability?</a:t>
            </a:r>
            <a:endParaRPr lang="en-US" sz="1600" dirty="0">
              <a:solidFill>
                <a:srgbClr val="000000"/>
              </a:solidFill>
              <a:latin typeface="18 VAG Rounded Light   02390"/>
            </a:endParaRPr>
          </a:p>
          <a:p>
            <a:pPr algn="l">
              <a:lnSpc>
                <a:spcPct val="85000"/>
              </a:lnSpc>
            </a:pPr>
            <a:endParaRPr lang="en-US" sz="1600" dirty="0">
              <a:solidFill>
                <a:schemeClr val="tx1"/>
              </a:solidFill>
              <a:latin typeface="18 VAG Rounded Light   02390"/>
            </a:endParaRPr>
          </a:p>
        </p:txBody>
      </p:sp>
      <p:sp>
        <p:nvSpPr>
          <p:cNvPr id="3263498" name="Text Box 10"/>
          <p:cNvSpPr txBox="1">
            <a:spLocks noChangeArrowheads="1"/>
          </p:cNvSpPr>
          <p:nvPr/>
        </p:nvSpPr>
        <p:spPr bwMode="auto">
          <a:xfrm>
            <a:off x="8458200" y="2335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9X</a:t>
            </a:r>
          </a:p>
        </p:txBody>
      </p:sp>
      <p:sp>
        <p:nvSpPr>
          <p:cNvPr id="3263499" name="Text Box 11"/>
          <p:cNvSpPr txBox="1">
            <a:spLocks noChangeArrowheads="1"/>
          </p:cNvSpPr>
          <p:nvPr/>
        </p:nvSpPr>
        <p:spPr bwMode="auto">
          <a:xfrm>
            <a:off x="8458200" y="28691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3X</a:t>
            </a:r>
          </a:p>
        </p:txBody>
      </p:sp>
      <p:sp>
        <p:nvSpPr>
          <p:cNvPr id="3263500" name="Text Box 12"/>
          <p:cNvSpPr txBox="1">
            <a:spLocks noChangeArrowheads="1"/>
          </p:cNvSpPr>
          <p:nvPr/>
        </p:nvSpPr>
        <p:spPr bwMode="auto">
          <a:xfrm>
            <a:off x="8458200" y="34025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8X</a:t>
            </a:r>
          </a:p>
        </p:txBody>
      </p:sp>
      <p:sp>
        <p:nvSpPr>
          <p:cNvPr id="3263501" name="Text Box 13"/>
          <p:cNvSpPr txBox="1">
            <a:spLocks noChangeArrowheads="1"/>
          </p:cNvSpPr>
          <p:nvPr/>
        </p:nvSpPr>
        <p:spPr bwMode="auto">
          <a:xfrm>
            <a:off x="8458200" y="3859776"/>
            <a:ext cx="5324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18 VAG Rounded Light   02390"/>
              </a:rPr>
              <a:t>6X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8078" y="811013"/>
            <a:ext cx="347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18 VAG Rounded Light   02390"/>
                <a:ea typeface="VAGRounded"/>
                <a:cs typeface="VAGRounded"/>
              </a:rPr>
              <a:t>(1988 Disks)</a:t>
            </a:r>
            <a:endParaRPr lang="en-US" sz="4800" dirty="0">
              <a:latin typeface="18 VAG Rounded Light   02390"/>
            </a:endParaRP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09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Lecture 38: IO, Networking &amp; Disks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Instructors:</a:t>
            </a:r>
            <a:br>
              <a:rPr lang="en-US" dirty="0" smtClean="0"/>
            </a:br>
            <a:r>
              <a:rPr lang="en-US" dirty="0" smtClean="0"/>
              <a:t>Mike Franklin</a:t>
            </a:r>
          </a:p>
          <a:p>
            <a:r>
              <a:rPr lang="en-US" dirty="0" smtClean="0"/>
              <a:t>Dan Garcia</a:t>
            </a:r>
          </a:p>
          <a:p>
            <a:r>
              <a:rPr lang="en-US" dirty="0" smtClean="0"/>
              <a:t>http://inst.eecs.Berkeley.edu/~cs61c/Fa11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 Reliability</a:t>
            </a:r>
            <a:endParaRPr lang="en-US"/>
          </a:p>
        </p:txBody>
      </p:sp>
      <p:sp>
        <p:nvSpPr>
          <p:cNvPr id="32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Reliability - whether or not a component has failed</a:t>
            </a:r>
          </a:p>
          <a:p>
            <a:pPr lvl="1"/>
            <a:r>
              <a:rPr lang="en-US" dirty="0" smtClean="0"/>
              <a:t>measured as Mean Time To Failure (MTTF)</a:t>
            </a:r>
          </a:p>
          <a:p>
            <a:r>
              <a:rPr lang="en-US" dirty="0" smtClean="0"/>
              <a:t>Reliability of N disks </a:t>
            </a:r>
            <a:br>
              <a:rPr lang="en-US" dirty="0" smtClean="0"/>
            </a:br>
            <a:r>
              <a:rPr lang="en-US" dirty="0" smtClean="0"/>
              <a:t>= Reliability of 1 Disk ÷ N</a:t>
            </a:r>
            <a:br>
              <a:rPr lang="en-US" dirty="0" smtClean="0"/>
            </a:br>
            <a:r>
              <a:rPr lang="en-US" dirty="0" smtClean="0"/>
              <a:t>(assuming failures independent)</a:t>
            </a:r>
          </a:p>
          <a:p>
            <a:pPr lvl="1"/>
            <a:r>
              <a:rPr lang="en-US" dirty="0" smtClean="0"/>
              <a:t>50,000 Hours ÷ 70 disks = 700 hour	</a:t>
            </a:r>
          </a:p>
          <a:p>
            <a:r>
              <a:rPr lang="en-US" dirty="0" smtClean="0"/>
              <a:t>Disk system MTTF: </a:t>
            </a:r>
            <a:br>
              <a:rPr lang="en-US" dirty="0" smtClean="0"/>
            </a:br>
            <a:r>
              <a:rPr lang="en-US" dirty="0" smtClean="0"/>
              <a:t>Drops from 6 years  to 1 month!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Disk arrays too unreliable to be useful!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88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Redundant Arrays of (Inexpensive) Disks</a:t>
            </a:r>
            <a:endParaRPr lang="en-US" sz="3600" dirty="0"/>
          </a:p>
        </p:txBody>
      </p:sp>
      <p:sp>
        <p:nvSpPr>
          <p:cNvPr id="32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“striped”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Availability</a:t>
            </a:r>
            <a:r>
              <a:rPr lang="en-US" dirty="0" smtClean="0"/>
              <a:t>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25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RAID : Redundant Array of Inexpensive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47" y="1099920"/>
            <a:ext cx="8229600" cy="5442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Invented @ Berkeley (1989)</a:t>
            </a:r>
          </a:p>
          <a:p>
            <a:r>
              <a:rPr lang="en-US" dirty="0"/>
              <a:t>A multi-billion industry</a:t>
            </a:r>
            <a:br>
              <a:rPr lang="en-US" dirty="0"/>
            </a:br>
            <a:r>
              <a:rPr lang="en-US" dirty="0"/>
              <a:t>80% non-PC disks sold in RAIDs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smtClean="0"/>
              <a:t>Files are “striped” across multiple disks</a:t>
            </a:r>
          </a:p>
          <a:p>
            <a:pPr lvl="1"/>
            <a:r>
              <a:rPr lang="en-US" dirty="0" smtClean="0"/>
              <a:t>Redundancy yields high data availability</a:t>
            </a:r>
          </a:p>
          <a:p>
            <a:pPr lvl="2"/>
            <a:r>
              <a:rPr lang="en-US" dirty="0" smtClean="0"/>
              <a:t>Disks will still fail</a:t>
            </a:r>
          </a:p>
          <a:p>
            <a:pPr lvl="1"/>
            <a:r>
              <a:rPr lang="en-US" dirty="0" smtClean="0"/>
              <a:t>Contents reconstructed from data </a:t>
            </a:r>
            <a:br>
              <a:rPr lang="en-US" dirty="0" smtClean="0"/>
            </a:br>
            <a:r>
              <a:rPr lang="en-US" dirty="0" smtClean="0"/>
              <a:t>redundantly stored in the array</a:t>
            </a:r>
          </a:p>
          <a:p>
            <a:pPr lvl="2"/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2"/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52600"/>
            <a:ext cx="2126341" cy="3429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765" y="1143000"/>
            <a:ext cx="2116138" cy="62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8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“RAID 0”: No redundancy = “AID”</a:t>
            </a:r>
            <a:endParaRPr lang="en-US"/>
          </a:p>
        </p:txBody>
      </p:sp>
      <p:sp>
        <p:nvSpPr>
          <p:cNvPr id="32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Assume have 4 disks of data for this example, organized in blocks</a:t>
            </a:r>
          </a:p>
          <a:p>
            <a:r>
              <a:rPr lang="en-US" dirty="0" smtClean="0"/>
              <a:t>Large accesses faster since transfer from several disks at once</a:t>
            </a:r>
            <a:endParaRPr lang="en-US" dirty="0"/>
          </a:p>
        </p:txBody>
      </p:sp>
      <p:pic>
        <p:nvPicPr>
          <p:cNvPr id="32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0960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71685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8486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18 VAG Rounded Light   02390"/>
              </a:rPr>
              <a:t>This and next 5 slides from </a:t>
            </a:r>
            <a:r>
              <a:rPr lang="en-US" sz="1600" b="1" dirty="0" err="1">
                <a:latin typeface="Courier New"/>
                <a:cs typeface="Courier New"/>
              </a:rPr>
              <a:t>RAID.edu</a:t>
            </a:r>
            <a:r>
              <a:rPr lang="en-US" sz="1600" dirty="0">
                <a:latin typeface="Times" pitchFamily="100" charset="0"/>
              </a:rPr>
              <a:t>,  </a:t>
            </a:r>
            <a:r>
              <a:rPr lang="en-US" sz="1600" b="1" dirty="0">
                <a:latin typeface="Courier New"/>
                <a:cs typeface="Courier New"/>
              </a:rPr>
              <a:t>http://www.acnc.com/04_01_00.html</a:t>
            </a:r>
            <a:r>
              <a:rPr lang="en-US" sz="1600" dirty="0">
                <a:latin typeface="Courier New"/>
                <a:cs typeface="Courier New"/>
              </a:rPr>
              <a:t/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800" b="1" dirty="0">
                <a:latin typeface="Courier New" pitchFamily="100" charset="0"/>
              </a:rPr>
              <a:t>http://www.raid.com/04_00.html</a:t>
            </a:r>
            <a:r>
              <a:rPr lang="en-US" sz="1800" b="1" dirty="0"/>
              <a:t> </a:t>
            </a:r>
            <a:r>
              <a:rPr lang="en-US" sz="1600" dirty="0">
                <a:latin typeface="18 VAG Rounded Light   02390"/>
              </a:rPr>
              <a:t>also has a great tutorial</a:t>
            </a:r>
            <a:endParaRPr lang="en-US" sz="2400" dirty="0">
              <a:latin typeface="18 VAG Rounded Light   02390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6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1: Mirror data</a:t>
            </a:r>
            <a:endParaRPr lang="en-US"/>
          </a:p>
        </p:txBody>
      </p:sp>
      <p:sp>
        <p:nvSpPr>
          <p:cNvPr id="32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Each disk is fully duplicated onto its “mirror”</a:t>
            </a:r>
          </a:p>
          <a:p>
            <a:pPr lvl="1"/>
            <a:r>
              <a:rPr lang="en-US" sz="2400" dirty="0" smtClean="0"/>
              <a:t>Very high availability can be achieved</a:t>
            </a:r>
          </a:p>
          <a:p>
            <a:r>
              <a:rPr lang="en-US" sz="2800" dirty="0" smtClean="0"/>
              <a:t>Bandwidth reduced on write:</a:t>
            </a:r>
          </a:p>
          <a:p>
            <a:pPr lvl="1"/>
            <a:r>
              <a:rPr lang="en-US" sz="2400" dirty="0" smtClean="0"/>
              <a:t>1 Logical write = 2 physical writes</a:t>
            </a:r>
          </a:p>
          <a:p>
            <a:r>
              <a:rPr lang="en-US" sz="2800" dirty="0" smtClean="0"/>
              <a:t>Most expensive solution: 100% capacity overhead</a:t>
            </a:r>
            <a:endParaRPr lang="en-US" sz="2800" dirty="0"/>
          </a:p>
        </p:txBody>
      </p:sp>
      <p:pic>
        <p:nvPicPr>
          <p:cNvPr id="327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0960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6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 3: Parity</a:t>
            </a:r>
            <a:endParaRPr lang="en-US" dirty="0"/>
          </a:p>
        </p:txBody>
      </p:sp>
      <p:sp>
        <p:nvSpPr>
          <p:cNvPr id="32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370" y="1253852"/>
            <a:ext cx="8229600" cy="560414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Spindles synchronized, each sequential byte on a diff. drive</a:t>
            </a:r>
          </a:p>
          <a:p>
            <a:r>
              <a:rPr lang="en-US" sz="2800" dirty="0" smtClean="0"/>
              <a:t>Parity computed across group to protect against hard disk failures, stored in P disk</a:t>
            </a:r>
          </a:p>
          <a:p>
            <a:r>
              <a:rPr lang="en-US" sz="2800" dirty="0" smtClean="0"/>
              <a:t>Logically, a </a:t>
            </a:r>
            <a:r>
              <a:rPr lang="en-US" sz="2800" u="sng" dirty="0" smtClean="0">
                <a:solidFill>
                  <a:srgbClr val="FF0000"/>
                </a:solidFill>
              </a:rPr>
              <a:t>single</a:t>
            </a:r>
            <a:r>
              <a:rPr lang="en-US" sz="2800" dirty="0" smtClean="0"/>
              <a:t> high capacity, high transfer rate disk</a:t>
            </a:r>
          </a:p>
          <a:p>
            <a:r>
              <a:rPr lang="en-US" sz="2800" dirty="0" smtClean="0"/>
              <a:t>25% capacity cost for parity in this example vs. 100% for RAID 1 (5 disks vs. 8 disks)</a:t>
            </a:r>
          </a:p>
          <a:p>
            <a:r>
              <a:rPr lang="en-US" sz="2800" dirty="0" smtClean="0"/>
              <a:t>Q: How many drive failures can be tolerated?</a:t>
            </a:r>
            <a:endParaRPr lang="en-US" sz="2800" dirty="0"/>
          </a:p>
        </p:txBody>
      </p:sp>
      <p:pic>
        <p:nvPicPr>
          <p:cNvPr id="32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Inspiration for RAID 5 </a:t>
            </a:r>
            <a:r>
              <a:rPr lang="en-US" sz="2800" dirty="0"/>
              <a:t>(RAID 4 block-striping)</a:t>
            </a:r>
            <a:r>
              <a:rPr lang="en-US" dirty="0"/>
              <a:t> </a:t>
            </a:r>
          </a:p>
        </p:txBody>
      </p:sp>
      <p:sp>
        <p:nvSpPr>
          <p:cNvPr id="32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1354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Small writes (write to one disk): </a:t>
            </a:r>
          </a:p>
          <a:p>
            <a:pPr marL="508000" lvl="1"/>
            <a:r>
              <a:rPr lang="en-US" sz="2400" dirty="0"/>
              <a:t>Option 1: read other data disks, create new sum and write to Parity Disk (access all disks)</a:t>
            </a:r>
          </a:p>
          <a:p>
            <a:pPr marL="508000" lvl="1"/>
            <a:r>
              <a:rPr lang="en-US" sz="2400" dirty="0"/>
              <a:t>Option 2: since P has old sum, compare old data to new data, add the difference to P: </a:t>
            </a:r>
            <a:br>
              <a:rPr lang="en-US" sz="2400" dirty="0"/>
            </a:br>
            <a:r>
              <a:rPr lang="en-US" sz="2400" dirty="0">
                <a:solidFill>
                  <a:schemeClr val="accent1"/>
                </a:solidFill>
              </a:rPr>
              <a:t>1 logical write = 2 physical reads + 2 physical writes to 2 disks</a:t>
            </a: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800" dirty="0"/>
              <a:t>Parity Disk is bottleneck for Small writes: Write to A0, B1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</a:t>
            </a:r>
            <a:r>
              <a:rPr lang="en-US" sz="2800" dirty="0"/>
              <a:t>both write to P disk </a:t>
            </a:r>
            <a:endParaRPr lang="en-US" sz="2400" dirty="0"/>
          </a:p>
        </p:txBody>
      </p:sp>
      <p:sp>
        <p:nvSpPr>
          <p:cNvPr id="3277828" name="Rectangle 4"/>
          <p:cNvSpPr>
            <a:spLocks noChangeArrowheads="1"/>
          </p:cNvSpPr>
          <p:nvPr/>
        </p:nvSpPr>
        <p:spPr bwMode="auto">
          <a:xfrm>
            <a:off x="2362200" y="5105400"/>
            <a:ext cx="571500" cy="5715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A0</a:t>
            </a:r>
          </a:p>
        </p:txBody>
      </p:sp>
      <p:sp>
        <p:nvSpPr>
          <p:cNvPr id="3277829" name="Rectangle 5"/>
          <p:cNvSpPr>
            <a:spLocks noChangeArrowheads="1"/>
          </p:cNvSpPr>
          <p:nvPr/>
        </p:nvSpPr>
        <p:spPr bwMode="auto">
          <a:xfrm>
            <a:off x="3219450" y="5105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B0</a:t>
            </a:r>
          </a:p>
        </p:txBody>
      </p:sp>
      <p:sp>
        <p:nvSpPr>
          <p:cNvPr id="3277830" name="Rectangle 6"/>
          <p:cNvSpPr>
            <a:spLocks noChangeArrowheads="1"/>
          </p:cNvSpPr>
          <p:nvPr/>
        </p:nvSpPr>
        <p:spPr bwMode="auto">
          <a:xfrm>
            <a:off x="4140200" y="5105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C0</a:t>
            </a:r>
          </a:p>
        </p:txBody>
      </p:sp>
      <p:sp>
        <p:nvSpPr>
          <p:cNvPr id="3277831" name="Rectangle 7"/>
          <p:cNvSpPr>
            <a:spLocks noChangeArrowheads="1"/>
          </p:cNvSpPr>
          <p:nvPr/>
        </p:nvSpPr>
        <p:spPr bwMode="auto">
          <a:xfrm>
            <a:off x="5092700" y="5118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D0</a:t>
            </a:r>
          </a:p>
        </p:txBody>
      </p:sp>
      <p:sp>
        <p:nvSpPr>
          <p:cNvPr id="3277832" name="Rectangle 8" descr="10%"/>
          <p:cNvSpPr>
            <a:spLocks noChangeArrowheads="1"/>
          </p:cNvSpPr>
          <p:nvPr/>
        </p:nvSpPr>
        <p:spPr bwMode="auto">
          <a:xfrm>
            <a:off x="6019800" y="5143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277833" name="Rectangle 9"/>
          <p:cNvSpPr>
            <a:spLocks noChangeArrowheads="1"/>
          </p:cNvSpPr>
          <p:nvPr/>
        </p:nvSpPr>
        <p:spPr bwMode="auto">
          <a:xfrm>
            <a:off x="2362200" y="5854700"/>
            <a:ext cx="571500" cy="571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A1</a:t>
            </a:r>
          </a:p>
        </p:txBody>
      </p:sp>
      <p:sp>
        <p:nvSpPr>
          <p:cNvPr id="3277834" name="Rectangle 10"/>
          <p:cNvSpPr>
            <a:spLocks noChangeArrowheads="1"/>
          </p:cNvSpPr>
          <p:nvPr/>
        </p:nvSpPr>
        <p:spPr bwMode="auto">
          <a:xfrm>
            <a:off x="3219450" y="5854700"/>
            <a:ext cx="571500" cy="5715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3277835" name="Rectangle 11"/>
          <p:cNvSpPr>
            <a:spLocks noChangeArrowheads="1"/>
          </p:cNvSpPr>
          <p:nvPr/>
        </p:nvSpPr>
        <p:spPr bwMode="auto">
          <a:xfrm>
            <a:off x="4140200" y="585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3277836" name="Rectangle 12" descr="10%"/>
          <p:cNvSpPr>
            <a:spLocks noChangeArrowheads="1"/>
          </p:cNvSpPr>
          <p:nvPr/>
        </p:nvSpPr>
        <p:spPr bwMode="auto">
          <a:xfrm>
            <a:off x="6019800" y="58420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277837" name="Rectangle 13"/>
          <p:cNvSpPr>
            <a:spLocks noChangeArrowheads="1"/>
          </p:cNvSpPr>
          <p:nvPr/>
        </p:nvSpPr>
        <p:spPr bwMode="auto">
          <a:xfrm>
            <a:off x="5092700" y="584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D1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0" y="4724400"/>
            <a:ext cx="685800" cy="1981200"/>
            <a:chOff x="1440" y="2976"/>
            <a:chExt cx="432" cy="1248"/>
          </a:xfrm>
        </p:grpSpPr>
        <p:sp>
          <p:nvSpPr>
            <p:cNvPr id="3277839" name="Oval 1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0" name="Line 1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1" name="Line 1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2" name="Oval 1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200400" y="4724400"/>
            <a:ext cx="685800" cy="1981200"/>
            <a:chOff x="1440" y="2976"/>
            <a:chExt cx="432" cy="1248"/>
          </a:xfrm>
        </p:grpSpPr>
        <p:sp>
          <p:nvSpPr>
            <p:cNvPr id="3277844" name="Oval 20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5" name="Line 21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6" name="Line 22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47" name="Oval 23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038600" y="4724400"/>
            <a:ext cx="685800" cy="1981200"/>
            <a:chOff x="1440" y="2976"/>
            <a:chExt cx="432" cy="1248"/>
          </a:xfrm>
        </p:grpSpPr>
        <p:sp>
          <p:nvSpPr>
            <p:cNvPr id="3277849" name="Oval 2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0" name="Line 2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1" name="Line 2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2" name="Oval 2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029200" y="4724400"/>
            <a:ext cx="685800" cy="1981200"/>
            <a:chOff x="1440" y="2976"/>
            <a:chExt cx="432" cy="1248"/>
          </a:xfrm>
        </p:grpSpPr>
        <p:sp>
          <p:nvSpPr>
            <p:cNvPr id="3277854" name="Oval 30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5" name="Line 31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6" name="Line 32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57" name="Oval 33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943600" y="4724400"/>
            <a:ext cx="685800" cy="1981200"/>
            <a:chOff x="1440" y="2976"/>
            <a:chExt cx="432" cy="1248"/>
          </a:xfrm>
        </p:grpSpPr>
        <p:sp>
          <p:nvSpPr>
            <p:cNvPr id="3277859" name="Oval 35"/>
            <p:cNvSpPr>
              <a:spLocks noChangeArrowheads="1"/>
            </p:cNvSpPr>
            <p:nvPr/>
          </p:nvSpPr>
          <p:spPr bwMode="auto">
            <a:xfrm>
              <a:off x="1440" y="2976"/>
              <a:ext cx="432" cy="14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0" name="Line 36"/>
            <p:cNvSpPr>
              <a:spLocks noChangeShapeType="1"/>
            </p:cNvSpPr>
            <p:nvPr/>
          </p:nvSpPr>
          <p:spPr bwMode="auto">
            <a:xfrm>
              <a:off x="1440" y="3072"/>
              <a:ext cx="0" cy="11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1" name="Line 37"/>
            <p:cNvSpPr>
              <a:spLocks noChangeShapeType="1"/>
            </p:cNvSpPr>
            <p:nvPr/>
          </p:nvSpPr>
          <p:spPr bwMode="auto">
            <a:xfrm>
              <a:off x="1872" y="3072"/>
              <a:ext cx="0" cy="11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62" name="Oval 38"/>
            <p:cNvSpPr>
              <a:spLocks noChangeArrowheads="1"/>
            </p:cNvSpPr>
            <p:nvPr/>
          </p:nvSpPr>
          <p:spPr bwMode="auto">
            <a:xfrm>
              <a:off x="1440" y="4080"/>
              <a:ext cx="432" cy="144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5386557"/>
            <a:ext cx="227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(RAID 4 block-striping) </a:t>
            </a:r>
          </a:p>
        </p:txBody>
      </p:sp>
      <p:sp>
        <p:nvSpPr>
          <p:cNvPr id="40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4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2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474663"/>
          </a:xfrm>
        </p:spPr>
        <p:txBody>
          <a:bodyPr wrap="square">
            <a:normAutofit fontScale="90000"/>
          </a:bodyPr>
          <a:lstStyle/>
          <a:p>
            <a:r>
              <a:rPr lang="en-US" sz="3600" dirty="0"/>
              <a:t>RAID 5: Rotated Parity, faster small writes</a:t>
            </a:r>
          </a:p>
        </p:txBody>
      </p:sp>
      <p:sp>
        <p:nvSpPr>
          <p:cNvPr id="32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8534400" cy="2211388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sz="2800"/>
              <a:t>Independent writes possible because of interleaved parity</a:t>
            </a:r>
          </a:p>
          <a:p>
            <a:pPr lvl="1"/>
            <a:r>
              <a:rPr lang="en-US"/>
              <a:t>Example: write to A0, B1 uses </a:t>
            </a:r>
            <a:br>
              <a:rPr lang="en-US"/>
            </a:br>
            <a:r>
              <a:rPr lang="en-US"/>
              <a:t>disks 0, 1, 4, 5, so can proceed in parallel</a:t>
            </a:r>
          </a:p>
          <a:p>
            <a:pPr lvl="1"/>
            <a:r>
              <a:rPr lang="en-US"/>
              <a:t>Still 1 small write = 4 physical disk accesses</a:t>
            </a:r>
            <a:endParaRPr lang="en-US" sz="3200" b="0"/>
          </a:p>
        </p:txBody>
      </p:sp>
      <p:pic>
        <p:nvPicPr>
          <p:cNvPr id="327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60960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79877" name="Rectangle 5"/>
          <p:cNvSpPr>
            <a:spLocks noChangeArrowheads="1"/>
          </p:cNvSpPr>
          <p:nvPr/>
        </p:nvSpPr>
        <p:spPr bwMode="auto">
          <a:xfrm>
            <a:off x="772658" y="6172200"/>
            <a:ext cx="82189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en.wikipedia.org/wiki/Redundant_array_of_independent_disks</a:t>
            </a:r>
            <a:endParaRPr lang="en-US" sz="18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495688" y="6367393"/>
            <a:ext cx="2133600" cy="365125"/>
          </a:xfrm>
        </p:spPr>
        <p:txBody>
          <a:bodyPr/>
          <a:lstStyle/>
          <a:p>
            <a:fld id="{35D0154C-0701-0B4D-8B3C-E8E1282CA97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67393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62688" y="6367393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0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“And in conclusion…”</a:t>
            </a:r>
          </a:p>
        </p:txBody>
      </p:sp>
      <p:sp>
        <p:nvSpPr>
          <p:cNvPr id="32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609" y="1215369"/>
            <a:ext cx="8864965" cy="5801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I/O gives computers their 5 senses</a:t>
            </a:r>
          </a:p>
          <a:p>
            <a:r>
              <a:rPr lang="en-US" dirty="0"/>
              <a:t>I/O speed range is 100-million to one</a:t>
            </a:r>
          </a:p>
          <a:p>
            <a:r>
              <a:rPr lang="en-US" dirty="0"/>
              <a:t>Processor speed means must synchronize with I/O devices before </a:t>
            </a:r>
            <a:r>
              <a:rPr lang="en-US" dirty="0" smtClean="0"/>
              <a:t>use: </a:t>
            </a:r>
            <a:r>
              <a:rPr lang="en-US" dirty="0"/>
              <a:t> </a:t>
            </a:r>
            <a:r>
              <a:rPr lang="en-US" dirty="0" smtClean="0"/>
              <a:t>Polling </a:t>
            </a:r>
            <a:r>
              <a:rPr lang="en-US" dirty="0"/>
              <a:t>vs. </a:t>
            </a:r>
            <a:r>
              <a:rPr lang="en-US" dirty="0" smtClean="0"/>
              <a:t>Interrupts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Networks are another form of I/O</a:t>
            </a:r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r>
              <a:rPr lang="en-US" dirty="0"/>
              <a:t>Protocol suites allow networking of heterogeneous components</a:t>
            </a:r>
          </a:p>
          <a:p>
            <a:pPr marL="508000" lvl="1">
              <a:lnSpc>
                <a:spcPct val="75000"/>
              </a:lnSpc>
            </a:pPr>
            <a:r>
              <a:rPr lang="en-US" dirty="0"/>
              <a:t>Another form of principle of abstraction </a:t>
            </a:r>
            <a:endParaRPr lang="en-US" dirty="0" smtClean="0"/>
          </a:p>
          <a:p>
            <a:r>
              <a:rPr lang="en-US" sz="2800" dirty="0"/>
              <a:t>RAID </a:t>
            </a:r>
          </a:p>
          <a:p>
            <a:pPr lvl="1"/>
            <a:r>
              <a:rPr lang="en-US" sz="2400" dirty="0"/>
              <a:t>Higher performance with more disk arms per </a:t>
            </a:r>
            <a:r>
              <a:rPr lang="en-US" sz="2400" dirty="0" smtClean="0"/>
              <a:t>$</a:t>
            </a:r>
          </a:p>
          <a:p>
            <a:pPr lvl="1"/>
            <a:r>
              <a:rPr lang="en-US" sz="2400" dirty="0" smtClean="0"/>
              <a:t>More disks == More disk failures</a:t>
            </a:r>
            <a:endParaRPr lang="en-US" sz="2400" dirty="0"/>
          </a:p>
          <a:p>
            <a:pPr lvl="1"/>
            <a:r>
              <a:rPr lang="en-US" sz="2400" dirty="0" smtClean="0"/>
              <a:t>Different RAID levels provide different cost/speed/reliability tradeoffs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36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572000" cy="474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2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52888"/>
            <a:ext cx="7315200" cy="2082800"/>
          </a:xfrm>
          <a:noFill/>
        </p:spPr>
        <p:txBody>
          <a:bodyPr/>
          <a:lstStyle/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RAID 1 (mirror) and 5 (rotated parity) help with performance </a:t>
            </a:r>
            <a:r>
              <a:rPr lang="en-US" sz="2400" u="sng" smtClean="0">
                <a:solidFill>
                  <a:schemeClr val="accent1"/>
                </a:solidFill>
              </a:rPr>
              <a:t>and</a:t>
            </a:r>
            <a:r>
              <a:rPr lang="en-US" sz="2400" smtClean="0"/>
              <a:t> availability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RAID 1 has higher cost than RAID 5</a:t>
            </a:r>
          </a:p>
          <a:p>
            <a:pPr marL="609600" indent="-609600">
              <a:lnSpc>
                <a:spcPct val="85000"/>
              </a:lnSpc>
              <a:buSzTx/>
              <a:buFont typeface="Times" pitchFamily="100" charset="0"/>
              <a:buAutoNum type="arabicPeriod"/>
              <a:tabLst>
                <a:tab pos="738188" algn="l"/>
              </a:tabLst>
            </a:pPr>
            <a:r>
              <a:rPr lang="en-US" sz="2400" smtClean="0"/>
              <a:t>Small writes on RAID 5 are slower than on RAID 1</a:t>
            </a:r>
            <a:endParaRPr lang="en-US" sz="24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ABC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0: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1: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2: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3: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4: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5: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6: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7: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TTT</a:t>
            </a:r>
          </a:p>
        </p:txBody>
      </p:sp>
    </p:spTree>
    <p:extLst>
      <p:ext uri="{BB962C8B-B14F-4D97-AF65-F5344CB8AC3E}">
        <p14:creationId xmlns:p14="http://schemas.microsoft.com/office/powerpoint/2010/main" val="41870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2709" cy="474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85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7216"/>
            <a:ext cx="8610600" cy="59324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65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Exceptions are “Unexpected” events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Interrupts are asynchronous</a:t>
            </a:r>
          </a:p>
          <a:p>
            <a:pPr lvl="1">
              <a:lnSpc>
                <a:spcPct val="65000"/>
              </a:lnSpc>
            </a:pPr>
            <a:r>
              <a:rPr lang="en-US" dirty="0" smtClean="0"/>
              <a:t>can be used for interacting with I/O devices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Need to handle in presence of pipelining, etc.</a:t>
            </a:r>
          </a:p>
          <a:p>
            <a:pPr lvl="1">
              <a:lnSpc>
                <a:spcPct val="65000"/>
              </a:lnSpc>
            </a:pPr>
            <a:r>
              <a:rPr lang="en-US" dirty="0" smtClean="0"/>
              <a:t>Logic similar to that of Branch </a:t>
            </a:r>
            <a:r>
              <a:rPr lang="en-US" dirty="0" err="1" smtClean="0"/>
              <a:t>mis</a:t>
            </a:r>
            <a:r>
              <a:rPr lang="en-US" dirty="0" smtClean="0"/>
              <a:t>-prediction</a:t>
            </a:r>
          </a:p>
          <a:p>
            <a:pPr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r>
              <a:rPr lang="en-US" dirty="0" smtClean="0"/>
              <a:t>Networks are another form of I/O</a:t>
            </a:r>
          </a:p>
          <a:p>
            <a:pPr>
              <a:lnSpc>
                <a:spcPct val="65000"/>
              </a:lnSpc>
            </a:pPr>
            <a:endParaRPr lang="en-US" dirty="0"/>
          </a:p>
          <a:p>
            <a:pPr>
              <a:lnSpc>
                <a:spcPct val="65000"/>
              </a:lnSpc>
            </a:pPr>
            <a:r>
              <a:rPr lang="en-US" dirty="0" smtClean="0"/>
              <a:t>Internet – 1962</a:t>
            </a:r>
          </a:p>
          <a:p>
            <a:pPr lvl="1">
              <a:lnSpc>
                <a:spcPct val="65000"/>
              </a:lnSpc>
            </a:pPr>
            <a:r>
              <a:rPr lang="en-US" dirty="0" smtClean="0"/>
              <a:t>Started with 4 hosts, growing exponentially since</a:t>
            </a:r>
          </a:p>
          <a:p>
            <a:pPr lvl="1"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r>
              <a:rPr lang="en-US" dirty="0" smtClean="0"/>
              <a:t>WWW – 1986</a:t>
            </a:r>
          </a:p>
          <a:p>
            <a:pPr lvl="1">
              <a:lnSpc>
                <a:spcPct val="65000"/>
              </a:lnSpc>
            </a:pPr>
            <a:r>
              <a:rPr lang="en-US" dirty="0" smtClean="0"/>
              <a:t>“Vague but Exciting” proposal at CERN</a:t>
            </a:r>
          </a:p>
          <a:p>
            <a:pPr lvl="1"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r>
              <a:rPr lang="en-US" dirty="0" smtClean="0"/>
              <a:t>Shared vs. Switched networks </a:t>
            </a:r>
          </a:p>
          <a:p>
            <a:pPr>
              <a:lnSpc>
                <a:spcPct val="65000"/>
              </a:lnSpc>
            </a:pPr>
            <a:endParaRPr lang="en-US" dirty="0"/>
          </a:p>
        </p:txBody>
      </p:sp>
      <p:sp>
        <p:nvSpPr>
          <p:cNvPr id="4" name="Date Placeholder 19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6B23DA-8CFC-C649-A609-D553C8D8C4F7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Slide Number Placeholder 19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19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96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25AB-AFEB-5C46-9014-97B9FE31D97A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Fall 2011</a:t>
            </a:r>
            <a:r>
              <a:rPr lang="en-US" smtClean="0"/>
              <a:t> -- Lecture #38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52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Bonus: Disk Device Performance (1/2)</a:t>
            </a:r>
            <a:endParaRPr lang="en-US" dirty="0"/>
          </a:p>
        </p:txBody>
      </p:sp>
      <p:sp>
        <p:nvSpPr>
          <p:cNvPr id="3243076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354567" y="990600"/>
            <a:ext cx="8229600" cy="5365750"/>
          </a:xfrm>
          <a:ln>
            <a:noFill/>
          </a:ln>
        </p:spPr>
        <p:txBody>
          <a:bodyPr/>
          <a:lstStyle/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endParaRPr lang="en-US" sz="2400" dirty="0" smtClean="0">
              <a:latin typeface="18 VAG Rounded Light   02390"/>
            </a:endParaRPr>
          </a:p>
          <a:p>
            <a:pPr>
              <a:buNone/>
            </a:pPr>
            <a:endParaRPr lang="en-US" sz="2400" dirty="0" smtClean="0">
              <a:latin typeface="18 VAG Rounded Light   02390"/>
            </a:endParaRPr>
          </a:p>
          <a:p>
            <a:pPr>
              <a:buNone/>
            </a:pPr>
            <a:endParaRPr lang="en-US" sz="2400" dirty="0" smtClean="0">
              <a:latin typeface="18 VAG Rounded Light   02390"/>
            </a:endParaRPr>
          </a:p>
          <a:p>
            <a:r>
              <a:rPr lang="en-US" sz="2400" b="1" dirty="0" smtClean="0">
                <a:latin typeface="18 VAG Rounded Light   02390"/>
              </a:rPr>
              <a:t>Disk Latency = Seek Time + Rotation Time + Transfer Time + Controller Overhead</a:t>
            </a:r>
          </a:p>
          <a:p>
            <a:pPr lvl="1"/>
            <a:r>
              <a:rPr lang="en-US" sz="2000" dirty="0" smtClean="0"/>
              <a:t>Seek Time? depends on no. tracks to move arm, speed of actuator</a:t>
            </a:r>
          </a:p>
          <a:p>
            <a:pPr lvl="1"/>
            <a:r>
              <a:rPr lang="en-US" sz="2000" dirty="0" smtClean="0"/>
              <a:t>Rotation Time? depends on speed disk rotates, how far sector is from head </a:t>
            </a:r>
          </a:p>
          <a:p>
            <a:pPr lvl="1"/>
            <a:r>
              <a:rPr lang="en-US" sz="2000" dirty="0" smtClean="0"/>
              <a:t>Transfer Time? depends on data rate (bandwidth) </a:t>
            </a:r>
            <a:br>
              <a:rPr lang="en-US" sz="2000" dirty="0" smtClean="0"/>
            </a:br>
            <a:r>
              <a:rPr lang="en-US" sz="2000" dirty="0" smtClean="0"/>
              <a:t>of disk (</a:t>
            </a:r>
            <a:r>
              <a:rPr lang="en-US" sz="2000" dirty="0" err="1" smtClean="0"/>
              <a:t>f(bit</a:t>
            </a:r>
            <a:r>
              <a:rPr lang="en-US" sz="2000" dirty="0" smtClean="0"/>
              <a:t> </a:t>
            </a:r>
            <a:r>
              <a:rPr lang="en-US" sz="2000" dirty="0" err="1" smtClean="0"/>
              <a:t>density,rpm</a:t>
            </a:r>
            <a:r>
              <a:rPr lang="en-US" sz="2000" dirty="0" smtClean="0"/>
              <a:t>)), size of request</a:t>
            </a:r>
            <a:endParaRPr lang="en-US" sz="2000" dirty="0"/>
          </a:p>
        </p:txBody>
      </p:sp>
      <p:sp>
        <p:nvSpPr>
          <p:cNvPr id="3243011" name="Oval 3"/>
          <p:cNvSpPr>
            <a:spLocks noChangeArrowheads="1"/>
          </p:cNvSpPr>
          <p:nvPr/>
        </p:nvSpPr>
        <p:spPr bwMode="auto">
          <a:xfrm>
            <a:off x="2670175" y="2076450"/>
            <a:ext cx="3560763" cy="2190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2" name="Oval 4"/>
          <p:cNvSpPr>
            <a:spLocks noChangeArrowheads="1"/>
          </p:cNvSpPr>
          <p:nvPr/>
        </p:nvSpPr>
        <p:spPr bwMode="auto">
          <a:xfrm>
            <a:off x="2139950" y="3055938"/>
            <a:ext cx="4721225" cy="4238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3" name="Oval 5"/>
          <p:cNvSpPr>
            <a:spLocks noChangeArrowheads="1"/>
          </p:cNvSpPr>
          <p:nvPr/>
        </p:nvSpPr>
        <p:spPr bwMode="auto">
          <a:xfrm>
            <a:off x="2106613" y="3022600"/>
            <a:ext cx="4787900" cy="490538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4" name="Oval 6"/>
          <p:cNvSpPr>
            <a:spLocks noChangeArrowheads="1"/>
          </p:cNvSpPr>
          <p:nvPr/>
        </p:nvSpPr>
        <p:spPr bwMode="auto">
          <a:xfrm>
            <a:off x="2670175" y="3157538"/>
            <a:ext cx="3560763" cy="2206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5" name="Oval 7"/>
          <p:cNvSpPr>
            <a:spLocks noChangeArrowheads="1"/>
          </p:cNvSpPr>
          <p:nvPr/>
        </p:nvSpPr>
        <p:spPr bwMode="auto">
          <a:xfrm>
            <a:off x="2652713" y="3141663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6" name="Oval 8"/>
          <p:cNvSpPr>
            <a:spLocks noChangeArrowheads="1"/>
          </p:cNvSpPr>
          <p:nvPr/>
        </p:nvSpPr>
        <p:spPr bwMode="auto">
          <a:xfrm>
            <a:off x="2155825" y="27178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7" name="Oval 9"/>
          <p:cNvSpPr>
            <a:spLocks noChangeArrowheads="1"/>
          </p:cNvSpPr>
          <p:nvPr/>
        </p:nvSpPr>
        <p:spPr bwMode="auto">
          <a:xfrm>
            <a:off x="2122488" y="26844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8" name="Oval 10"/>
          <p:cNvSpPr>
            <a:spLocks noChangeArrowheads="1"/>
          </p:cNvSpPr>
          <p:nvPr/>
        </p:nvSpPr>
        <p:spPr bwMode="auto">
          <a:xfrm>
            <a:off x="2670175" y="2819400"/>
            <a:ext cx="3560763" cy="220663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19" name="Oval 11"/>
          <p:cNvSpPr>
            <a:spLocks noChangeArrowheads="1"/>
          </p:cNvSpPr>
          <p:nvPr/>
        </p:nvSpPr>
        <p:spPr bwMode="auto">
          <a:xfrm>
            <a:off x="2652713" y="2801938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0" name="Oval 12"/>
          <p:cNvSpPr>
            <a:spLocks noChangeArrowheads="1"/>
          </p:cNvSpPr>
          <p:nvPr/>
        </p:nvSpPr>
        <p:spPr bwMode="auto">
          <a:xfrm>
            <a:off x="2139950" y="23622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1" name="Oval 13"/>
          <p:cNvSpPr>
            <a:spLocks noChangeArrowheads="1"/>
          </p:cNvSpPr>
          <p:nvPr/>
        </p:nvSpPr>
        <p:spPr bwMode="auto">
          <a:xfrm>
            <a:off x="2106613" y="23288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2" name="Oval 14"/>
          <p:cNvSpPr>
            <a:spLocks noChangeArrowheads="1"/>
          </p:cNvSpPr>
          <p:nvPr/>
        </p:nvSpPr>
        <p:spPr bwMode="auto">
          <a:xfrm>
            <a:off x="2670175" y="2430463"/>
            <a:ext cx="3560763" cy="2190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3" name="Oval 15"/>
          <p:cNvSpPr>
            <a:spLocks noChangeArrowheads="1"/>
          </p:cNvSpPr>
          <p:nvPr/>
        </p:nvSpPr>
        <p:spPr bwMode="auto">
          <a:xfrm>
            <a:off x="2652713" y="2413000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4" name="Oval 16"/>
          <p:cNvSpPr>
            <a:spLocks noChangeArrowheads="1"/>
          </p:cNvSpPr>
          <p:nvPr/>
        </p:nvSpPr>
        <p:spPr bwMode="auto">
          <a:xfrm>
            <a:off x="2122488" y="2039938"/>
            <a:ext cx="4721225" cy="4238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5" name="Oval 17"/>
          <p:cNvSpPr>
            <a:spLocks noChangeArrowheads="1"/>
          </p:cNvSpPr>
          <p:nvPr/>
        </p:nvSpPr>
        <p:spPr bwMode="auto">
          <a:xfrm>
            <a:off x="2089150" y="2006600"/>
            <a:ext cx="4787900" cy="490538"/>
          </a:xfrm>
          <a:prstGeom prst="ellipse">
            <a:avLst/>
          </a:prstGeom>
          <a:solidFill>
            <a:schemeClr val="tx1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6" name="Oval 18"/>
          <p:cNvSpPr>
            <a:spLocks noChangeArrowheads="1"/>
          </p:cNvSpPr>
          <p:nvPr/>
        </p:nvSpPr>
        <p:spPr bwMode="auto">
          <a:xfrm>
            <a:off x="2667000" y="2076450"/>
            <a:ext cx="3595688" cy="254000"/>
          </a:xfrm>
          <a:prstGeom prst="ellipse">
            <a:avLst/>
          </a:prstGeom>
          <a:solidFill>
            <a:srgbClr val="C0C0C0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7" name="Oval 19"/>
          <p:cNvSpPr>
            <a:spLocks noChangeArrowheads="1"/>
          </p:cNvSpPr>
          <p:nvPr/>
        </p:nvSpPr>
        <p:spPr bwMode="auto">
          <a:xfrm>
            <a:off x="3829050" y="2209800"/>
            <a:ext cx="1258888" cy="68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8" name="Oval 20"/>
          <p:cNvSpPr>
            <a:spLocks noChangeArrowheads="1"/>
          </p:cNvSpPr>
          <p:nvPr/>
        </p:nvSpPr>
        <p:spPr bwMode="auto">
          <a:xfrm>
            <a:off x="3813175" y="2192338"/>
            <a:ext cx="1292225" cy="101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29" name="Line 21"/>
          <p:cNvSpPr>
            <a:spLocks noChangeShapeType="1"/>
          </p:cNvSpPr>
          <p:nvPr/>
        </p:nvSpPr>
        <p:spPr bwMode="auto">
          <a:xfrm flipH="1">
            <a:off x="4143375" y="2227263"/>
            <a:ext cx="349250" cy="254000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0" name="Line 22"/>
          <p:cNvSpPr>
            <a:spLocks noChangeShapeType="1"/>
          </p:cNvSpPr>
          <p:nvPr/>
        </p:nvSpPr>
        <p:spPr bwMode="auto">
          <a:xfrm flipH="1">
            <a:off x="3657600" y="2209800"/>
            <a:ext cx="795338" cy="236538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1" name="Rectangle 23"/>
          <p:cNvSpPr>
            <a:spLocks noChangeArrowheads="1"/>
          </p:cNvSpPr>
          <p:nvPr/>
        </p:nvSpPr>
        <p:spPr bwMode="auto">
          <a:xfrm>
            <a:off x="7086600" y="2141538"/>
            <a:ext cx="66675" cy="660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2" name="Rectangle 24"/>
          <p:cNvSpPr>
            <a:spLocks noChangeArrowheads="1"/>
          </p:cNvSpPr>
          <p:nvPr/>
        </p:nvSpPr>
        <p:spPr bwMode="auto">
          <a:xfrm>
            <a:off x="7142163" y="2108200"/>
            <a:ext cx="133350" cy="728663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3" name="Rectangle 25"/>
          <p:cNvSpPr>
            <a:spLocks noChangeArrowheads="1"/>
          </p:cNvSpPr>
          <p:nvPr/>
        </p:nvSpPr>
        <p:spPr bwMode="auto">
          <a:xfrm>
            <a:off x="7086600" y="2743200"/>
            <a:ext cx="66675" cy="660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4" name="Rectangle 26"/>
          <p:cNvSpPr>
            <a:spLocks noChangeArrowheads="1"/>
          </p:cNvSpPr>
          <p:nvPr/>
        </p:nvSpPr>
        <p:spPr bwMode="auto">
          <a:xfrm>
            <a:off x="7142163" y="2852738"/>
            <a:ext cx="133350" cy="728662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5" name="Line 27"/>
          <p:cNvSpPr>
            <a:spLocks noChangeShapeType="1"/>
          </p:cNvSpPr>
          <p:nvPr/>
        </p:nvSpPr>
        <p:spPr bwMode="auto">
          <a:xfrm flipH="1">
            <a:off x="6861175" y="2413000"/>
            <a:ext cx="280988" cy="1588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36" name="Line 28"/>
          <p:cNvSpPr>
            <a:spLocks noChangeShapeType="1"/>
          </p:cNvSpPr>
          <p:nvPr/>
        </p:nvSpPr>
        <p:spPr bwMode="auto">
          <a:xfrm flipH="1">
            <a:off x="6943725" y="2598738"/>
            <a:ext cx="182563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165850" y="2216150"/>
            <a:ext cx="976313" cy="527050"/>
            <a:chOff x="3884" y="1465"/>
            <a:chExt cx="615" cy="332"/>
          </a:xfrm>
        </p:grpSpPr>
        <p:sp>
          <p:nvSpPr>
            <p:cNvPr id="3243038" name="Line 30"/>
            <p:cNvSpPr>
              <a:spLocks noChangeShapeType="1"/>
            </p:cNvSpPr>
            <p:nvPr/>
          </p:nvSpPr>
          <p:spPr bwMode="auto">
            <a:xfrm flipH="1">
              <a:off x="4374" y="1529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39" name="Line 31"/>
            <p:cNvSpPr>
              <a:spLocks noChangeShapeType="1"/>
            </p:cNvSpPr>
            <p:nvPr/>
          </p:nvSpPr>
          <p:spPr bwMode="auto">
            <a:xfrm flipH="1" flipV="1">
              <a:off x="3884" y="1465"/>
              <a:ext cx="502" cy="66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0" name="Line 32"/>
            <p:cNvSpPr>
              <a:spLocks noChangeShapeType="1"/>
            </p:cNvSpPr>
            <p:nvPr/>
          </p:nvSpPr>
          <p:spPr bwMode="auto">
            <a:xfrm flipH="1" flipV="1">
              <a:off x="4113" y="1557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1" name="Line 33"/>
            <p:cNvSpPr>
              <a:spLocks noChangeShapeType="1"/>
            </p:cNvSpPr>
            <p:nvPr/>
          </p:nvSpPr>
          <p:spPr bwMode="auto">
            <a:xfrm flipH="1" flipV="1">
              <a:off x="3884" y="1657"/>
              <a:ext cx="490" cy="5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2" name="Line 34"/>
            <p:cNvSpPr>
              <a:spLocks noChangeShapeType="1"/>
            </p:cNvSpPr>
            <p:nvPr/>
          </p:nvSpPr>
          <p:spPr bwMode="auto">
            <a:xfrm flipH="1" flipV="1">
              <a:off x="4113" y="1764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3" name="Line 35"/>
            <p:cNvSpPr>
              <a:spLocks noChangeShapeType="1"/>
            </p:cNvSpPr>
            <p:nvPr/>
          </p:nvSpPr>
          <p:spPr bwMode="auto">
            <a:xfrm>
              <a:off x="4322" y="1796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165850" y="2887663"/>
            <a:ext cx="976313" cy="525462"/>
            <a:chOff x="3884" y="1903"/>
            <a:chExt cx="615" cy="331"/>
          </a:xfrm>
        </p:grpSpPr>
        <p:sp>
          <p:nvSpPr>
            <p:cNvPr id="3243045" name="Line 37"/>
            <p:cNvSpPr>
              <a:spLocks noChangeShapeType="1"/>
            </p:cNvSpPr>
            <p:nvPr/>
          </p:nvSpPr>
          <p:spPr bwMode="auto">
            <a:xfrm flipH="1">
              <a:off x="4374" y="1967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6" name="Line 38"/>
            <p:cNvSpPr>
              <a:spLocks noChangeShapeType="1"/>
            </p:cNvSpPr>
            <p:nvPr/>
          </p:nvSpPr>
          <p:spPr bwMode="auto">
            <a:xfrm flipH="1" flipV="1">
              <a:off x="3884" y="1903"/>
              <a:ext cx="492" cy="65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7" name="Line 39"/>
            <p:cNvSpPr>
              <a:spLocks noChangeShapeType="1"/>
            </p:cNvSpPr>
            <p:nvPr/>
          </p:nvSpPr>
          <p:spPr bwMode="auto">
            <a:xfrm flipH="1" flipV="1">
              <a:off x="4116" y="2003"/>
              <a:ext cx="198" cy="29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8" name="Line 40"/>
            <p:cNvSpPr>
              <a:spLocks noChangeShapeType="1"/>
            </p:cNvSpPr>
            <p:nvPr/>
          </p:nvSpPr>
          <p:spPr bwMode="auto">
            <a:xfrm flipH="1" flipV="1">
              <a:off x="3884" y="2095"/>
              <a:ext cx="502" cy="63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49" name="Line 41"/>
            <p:cNvSpPr>
              <a:spLocks noChangeShapeType="1"/>
            </p:cNvSpPr>
            <p:nvPr/>
          </p:nvSpPr>
          <p:spPr bwMode="auto">
            <a:xfrm flipH="1" flipV="1">
              <a:off x="4130" y="2202"/>
              <a:ext cx="192" cy="3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  <p:sp>
          <p:nvSpPr>
            <p:cNvPr id="3243050" name="Line 42"/>
            <p:cNvSpPr>
              <a:spLocks noChangeShapeType="1"/>
            </p:cNvSpPr>
            <p:nvPr/>
          </p:nvSpPr>
          <p:spPr bwMode="auto">
            <a:xfrm>
              <a:off x="4322" y="2233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18 VAG Rounded Light   02390"/>
              </a:endParaRPr>
            </a:p>
          </p:txBody>
        </p:sp>
      </p:grpSp>
      <p:sp>
        <p:nvSpPr>
          <p:cNvPr id="3243051" name="Line 43"/>
          <p:cNvSpPr>
            <a:spLocks noChangeShapeType="1"/>
          </p:cNvSpPr>
          <p:nvPr/>
        </p:nvSpPr>
        <p:spPr bwMode="auto">
          <a:xfrm>
            <a:off x="6843713" y="3090863"/>
            <a:ext cx="298450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2" name="Line 44"/>
          <p:cNvSpPr>
            <a:spLocks noChangeShapeType="1"/>
          </p:cNvSpPr>
          <p:nvPr/>
        </p:nvSpPr>
        <p:spPr bwMode="auto">
          <a:xfrm>
            <a:off x="6959600" y="3294063"/>
            <a:ext cx="166688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3" name="Arc 45"/>
          <p:cNvSpPr>
            <a:spLocks/>
          </p:cNvSpPr>
          <p:nvPr/>
        </p:nvSpPr>
        <p:spPr bwMode="auto">
          <a:xfrm>
            <a:off x="3592513" y="2005013"/>
            <a:ext cx="246062" cy="230187"/>
          </a:xfrm>
          <a:custGeom>
            <a:avLst/>
            <a:gdLst>
              <a:gd name="G0" fmla="+- 19420 0 0"/>
              <a:gd name="G1" fmla="+- 17840 0 0"/>
              <a:gd name="G2" fmla="+- 21600 0 0"/>
              <a:gd name="T0" fmla="*/ 0 w 19420"/>
              <a:gd name="T1" fmla="*/ 8385 h 17840"/>
              <a:gd name="T2" fmla="*/ 7244 w 19420"/>
              <a:gd name="T3" fmla="*/ 0 h 17840"/>
              <a:gd name="T4" fmla="*/ 19420 w 19420"/>
              <a:gd name="T5" fmla="*/ 17840 h 17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20" h="17840" fill="none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</a:path>
              <a:path w="19420" h="17840" stroke="0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  <a:lnTo>
                  <a:pt x="19420" y="1784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4" name="Line 46"/>
          <p:cNvSpPr>
            <a:spLocks noChangeShapeType="1"/>
          </p:cNvSpPr>
          <p:nvPr/>
        </p:nvSpPr>
        <p:spPr bwMode="auto">
          <a:xfrm>
            <a:off x="3276600" y="1702430"/>
            <a:ext cx="436563" cy="4232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5" name="Arc 47"/>
          <p:cNvSpPr>
            <a:spLocks/>
          </p:cNvSpPr>
          <p:nvPr/>
        </p:nvSpPr>
        <p:spPr bwMode="auto">
          <a:xfrm>
            <a:off x="2389188" y="2076450"/>
            <a:ext cx="273050" cy="158750"/>
          </a:xfrm>
          <a:custGeom>
            <a:avLst/>
            <a:gdLst>
              <a:gd name="G0" fmla="+- 21531 0 0"/>
              <a:gd name="G1" fmla="+- 12328 0 0"/>
              <a:gd name="G2" fmla="+- 21600 0 0"/>
              <a:gd name="T0" fmla="*/ 0 w 21531"/>
              <a:gd name="T1" fmla="*/ 10611 h 12328"/>
              <a:gd name="T2" fmla="*/ 3795 w 21531"/>
              <a:gd name="T3" fmla="*/ 0 h 12328"/>
              <a:gd name="T4" fmla="*/ 21531 w 21531"/>
              <a:gd name="T5" fmla="*/ 12328 h 1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1" h="12328" fill="none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</a:path>
              <a:path w="21531" h="12328" stroke="0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  <a:lnTo>
                  <a:pt x="21531" y="12328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6" name="Line 48"/>
          <p:cNvSpPr>
            <a:spLocks noChangeShapeType="1"/>
          </p:cNvSpPr>
          <p:nvPr/>
        </p:nvSpPr>
        <p:spPr bwMode="auto">
          <a:xfrm>
            <a:off x="1981201" y="1828800"/>
            <a:ext cx="539750" cy="3476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7" name="Line 49"/>
          <p:cNvSpPr>
            <a:spLocks noChangeShapeType="1"/>
          </p:cNvSpPr>
          <p:nvPr/>
        </p:nvSpPr>
        <p:spPr bwMode="auto">
          <a:xfrm>
            <a:off x="3962400" y="1619250"/>
            <a:ext cx="152400" cy="685800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8" name="Line 50"/>
          <p:cNvSpPr>
            <a:spLocks noChangeShapeType="1"/>
          </p:cNvSpPr>
          <p:nvPr/>
        </p:nvSpPr>
        <p:spPr bwMode="auto">
          <a:xfrm flipH="1">
            <a:off x="6172200" y="1676400"/>
            <a:ext cx="30163" cy="457200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59" name="Text Box 51"/>
          <p:cNvSpPr txBox="1">
            <a:spLocks noChangeArrowheads="1"/>
          </p:cNvSpPr>
          <p:nvPr/>
        </p:nvSpPr>
        <p:spPr bwMode="auto">
          <a:xfrm>
            <a:off x="304800" y="2533650"/>
            <a:ext cx="127470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Platter</a:t>
            </a:r>
          </a:p>
        </p:txBody>
      </p:sp>
      <p:sp>
        <p:nvSpPr>
          <p:cNvPr id="3243060" name="Text Box 52"/>
          <p:cNvSpPr txBox="1">
            <a:spLocks noChangeArrowheads="1"/>
          </p:cNvSpPr>
          <p:nvPr/>
        </p:nvSpPr>
        <p:spPr bwMode="auto">
          <a:xfrm>
            <a:off x="6477000" y="1314450"/>
            <a:ext cx="85151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Arm</a:t>
            </a:r>
          </a:p>
        </p:txBody>
      </p:sp>
      <p:sp>
        <p:nvSpPr>
          <p:cNvPr id="3243061" name="Text Box 53"/>
          <p:cNvSpPr txBox="1">
            <a:spLocks noChangeArrowheads="1"/>
          </p:cNvSpPr>
          <p:nvPr/>
        </p:nvSpPr>
        <p:spPr bwMode="auto">
          <a:xfrm>
            <a:off x="7315200" y="2609850"/>
            <a:ext cx="156966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Actuator</a:t>
            </a:r>
          </a:p>
        </p:txBody>
      </p:sp>
      <p:sp>
        <p:nvSpPr>
          <p:cNvPr id="3243062" name="Text Box 54"/>
          <p:cNvSpPr txBox="1">
            <a:spLocks noChangeArrowheads="1"/>
          </p:cNvSpPr>
          <p:nvPr/>
        </p:nvSpPr>
        <p:spPr bwMode="auto">
          <a:xfrm>
            <a:off x="5562600" y="1162050"/>
            <a:ext cx="104931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Head</a:t>
            </a:r>
          </a:p>
        </p:txBody>
      </p:sp>
      <p:sp>
        <p:nvSpPr>
          <p:cNvPr id="3243063" name="Text Box 55"/>
          <p:cNvSpPr txBox="1">
            <a:spLocks noChangeArrowheads="1"/>
          </p:cNvSpPr>
          <p:nvPr/>
        </p:nvSpPr>
        <p:spPr bwMode="auto">
          <a:xfrm>
            <a:off x="3352800" y="1143000"/>
            <a:ext cx="121058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4"/>
                </a:solidFill>
                <a:latin typeface="18 VAG Rounded Light   02390"/>
              </a:rPr>
              <a:t>Sector</a:t>
            </a:r>
          </a:p>
        </p:txBody>
      </p:sp>
      <p:sp>
        <p:nvSpPr>
          <p:cNvPr id="3243064" name="Text Box 56"/>
          <p:cNvSpPr txBox="1">
            <a:spLocks noChangeArrowheads="1"/>
          </p:cNvSpPr>
          <p:nvPr/>
        </p:nvSpPr>
        <p:spPr bwMode="auto">
          <a:xfrm>
            <a:off x="2286000" y="1066800"/>
            <a:ext cx="101822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Inner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18 VAG Rounded Light   02390"/>
              </a:rPr>
              <a:t>Track</a:t>
            </a:r>
          </a:p>
        </p:txBody>
      </p:sp>
      <p:sp>
        <p:nvSpPr>
          <p:cNvPr id="3243065" name="Text Box 57"/>
          <p:cNvSpPr txBox="1">
            <a:spLocks noChangeArrowheads="1"/>
          </p:cNvSpPr>
          <p:nvPr/>
        </p:nvSpPr>
        <p:spPr bwMode="auto">
          <a:xfrm>
            <a:off x="990600" y="1162050"/>
            <a:ext cx="112082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Outer</a:t>
            </a:r>
          </a:p>
          <a:p>
            <a:pPr algn="l"/>
            <a:r>
              <a:rPr lang="en-US" sz="2800" b="1">
                <a:solidFill>
                  <a:schemeClr val="tx1"/>
                </a:solidFill>
                <a:latin typeface="18 VAG Rounded Light   02390"/>
              </a:rPr>
              <a:t>Track</a:t>
            </a:r>
          </a:p>
        </p:txBody>
      </p:sp>
      <p:sp>
        <p:nvSpPr>
          <p:cNvPr id="3243066" name="Line 58"/>
          <p:cNvSpPr>
            <a:spLocks noChangeShapeType="1"/>
          </p:cNvSpPr>
          <p:nvPr/>
        </p:nvSpPr>
        <p:spPr bwMode="auto">
          <a:xfrm>
            <a:off x="3905249" y="2400300"/>
            <a:ext cx="307975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7" name="Rectangle 59"/>
          <p:cNvSpPr>
            <a:spLocks noChangeArrowheads="1"/>
          </p:cNvSpPr>
          <p:nvPr/>
        </p:nvSpPr>
        <p:spPr bwMode="auto">
          <a:xfrm>
            <a:off x="6096000" y="21526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8" name="Rectangle 60"/>
          <p:cNvSpPr>
            <a:spLocks noChangeArrowheads="1"/>
          </p:cNvSpPr>
          <p:nvPr/>
        </p:nvSpPr>
        <p:spPr bwMode="auto">
          <a:xfrm>
            <a:off x="6096000" y="2457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69" name="Rectangle 61"/>
          <p:cNvSpPr>
            <a:spLocks noChangeArrowheads="1"/>
          </p:cNvSpPr>
          <p:nvPr/>
        </p:nvSpPr>
        <p:spPr bwMode="auto">
          <a:xfrm>
            <a:off x="6096000" y="2838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0" name="Rectangle 62"/>
          <p:cNvSpPr>
            <a:spLocks noChangeArrowheads="1"/>
          </p:cNvSpPr>
          <p:nvPr/>
        </p:nvSpPr>
        <p:spPr bwMode="auto">
          <a:xfrm>
            <a:off x="6096000" y="31432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1" name="Line 63"/>
          <p:cNvSpPr>
            <a:spLocks noChangeShapeType="1"/>
          </p:cNvSpPr>
          <p:nvPr/>
        </p:nvSpPr>
        <p:spPr bwMode="auto">
          <a:xfrm flipH="1">
            <a:off x="6705600" y="1771650"/>
            <a:ext cx="228600" cy="45720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2" name="Line 64"/>
          <p:cNvSpPr>
            <a:spLocks noChangeShapeType="1"/>
          </p:cNvSpPr>
          <p:nvPr/>
        </p:nvSpPr>
        <p:spPr bwMode="auto">
          <a:xfrm flipV="1">
            <a:off x="1524000" y="230505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3" name="Line 65"/>
          <p:cNvSpPr>
            <a:spLocks noChangeShapeType="1"/>
          </p:cNvSpPr>
          <p:nvPr/>
        </p:nvSpPr>
        <p:spPr bwMode="auto">
          <a:xfrm flipV="1">
            <a:off x="1524000" y="260985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4" name="Line 66"/>
          <p:cNvSpPr>
            <a:spLocks noChangeShapeType="1"/>
          </p:cNvSpPr>
          <p:nvPr/>
        </p:nvSpPr>
        <p:spPr bwMode="auto">
          <a:xfrm>
            <a:off x="1524000" y="283845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5" name="Line 67"/>
          <p:cNvSpPr>
            <a:spLocks noChangeShapeType="1"/>
          </p:cNvSpPr>
          <p:nvPr/>
        </p:nvSpPr>
        <p:spPr bwMode="auto">
          <a:xfrm>
            <a:off x="1524000" y="283845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7" name="Rectangle 69"/>
          <p:cNvSpPr>
            <a:spLocks noChangeArrowheads="1"/>
          </p:cNvSpPr>
          <p:nvPr/>
        </p:nvSpPr>
        <p:spPr bwMode="auto">
          <a:xfrm>
            <a:off x="7593567" y="1847850"/>
            <a:ext cx="685800" cy="60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Light   02390"/>
            </a:endParaRPr>
          </a:p>
        </p:txBody>
      </p:sp>
      <p:sp>
        <p:nvSpPr>
          <p:cNvPr id="3243078" name="Text Box 70"/>
          <p:cNvSpPr txBox="1">
            <a:spLocks noChangeArrowheads="1"/>
          </p:cNvSpPr>
          <p:nvPr/>
        </p:nvSpPr>
        <p:spPr bwMode="auto">
          <a:xfrm>
            <a:off x="7157005" y="1238250"/>
            <a:ext cx="190308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18 VAG Rounded Light   02390"/>
              </a:rPr>
              <a:t>Controller</a:t>
            </a:r>
          </a:p>
        </p:txBody>
      </p:sp>
      <p:cxnSp>
        <p:nvCxnSpPr>
          <p:cNvPr id="3243079" name="AutoShape 71"/>
          <p:cNvCxnSpPr>
            <a:cxnSpLocks noChangeShapeType="1"/>
            <a:stCxn id="3243077" idx="1"/>
            <a:endCxn id="3243061" idx="1"/>
          </p:cNvCxnSpPr>
          <p:nvPr/>
        </p:nvCxnSpPr>
        <p:spPr bwMode="auto">
          <a:xfrm rot="10800000" flipV="1">
            <a:off x="7315201" y="2152650"/>
            <a:ext cx="278367" cy="718810"/>
          </a:xfrm>
          <a:prstGeom prst="curvedConnector3">
            <a:avLst>
              <a:gd name="adj1" fmla="val 18212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243080" name="Text Box 72"/>
          <p:cNvSpPr txBox="1">
            <a:spLocks noChangeArrowheads="1"/>
          </p:cNvSpPr>
          <p:nvPr/>
        </p:nvSpPr>
        <p:spPr bwMode="auto">
          <a:xfrm>
            <a:off x="4372529" y="1447800"/>
            <a:ext cx="1481395" cy="52322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18 VAG Rounded Light   02390"/>
              </a:rPr>
              <a:t>Spindle</a:t>
            </a:r>
          </a:p>
        </p:txBody>
      </p:sp>
      <p:sp>
        <p:nvSpPr>
          <p:cNvPr id="3243081" name="Line 73"/>
          <p:cNvSpPr>
            <a:spLocks noChangeShapeType="1"/>
          </p:cNvSpPr>
          <p:nvPr/>
        </p:nvSpPr>
        <p:spPr bwMode="auto">
          <a:xfrm flipV="1">
            <a:off x="4393167" y="169545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18 VAG Rounded Light   02390"/>
            </a:endParaRPr>
          </a:p>
        </p:txBody>
      </p:sp>
    </p:spTree>
    <p:extLst>
      <p:ext uri="{BB962C8B-B14F-4D97-AF65-F5344CB8AC3E}">
        <p14:creationId xmlns:p14="http://schemas.microsoft.com/office/powerpoint/2010/main" val="657497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Bonus: Disk Device Performance (2/2)</a:t>
            </a:r>
            <a:endParaRPr lang="en-US" dirty="0"/>
          </a:p>
        </p:txBody>
      </p:sp>
      <p:sp>
        <p:nvSpPr>
          <p:cNvPr id="32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Average distance of sector from head?</a:t>
            </a:r>
          </a:p>
          <a:p>
            <a:r>
              <a:rPr lang="en-US" sz="2800" dirty="0" smtClean="0"/>
              <a:t>1/2 time of a rotation</a:t>
            </a:r>
          </a:p>
          <a:p>
            <a:pPr lvl="1"/>
            <a:r>
              <a:rPr lang="en-US" sz="2400" dirty="0" smtClean="0"/>
              <a:t>7200 Revolutions Per Minute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120 Rev/sec</a:t>
            </a:r>
          </a:p>
          <a:p>
            <a:pPr lvl="1"/>
            <a:r>
              <a:rPr lang="en-US" sz="2400" dirty="0" smtClean="0"/>
              <a:t>1 revolution = 1/120 sec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8.33 milliseconds</a:t>
            </a:r>
          </a:p>
          <a:p>
            <a:pPr lvl="1"/>
            <a:r>
              <a:rPr lang="en-US" sz="2400" dirty="0" smtClean="0"/>
              <a:t>1/2 rotation (revolution) </a:t>
            </a:r>
            <a:r>
              <a:rPr lang="en-US" sz="2400" dirty="0" err="1" smtClean="0">
                <a:sym typeface="Symbol" pitchFamily="100" charset="2"/>
              </a:rPr>
              <a:t></a:t>
            </a:r>
            <a:r>
              <a:rPr lang="en-US" sz="2400" dirty="0" smtClean="0"/>
              <a:t> 4.17 ms</a:t>
            </a:r>
          </a:p>
          <a:p>
            <a:r>
              <a:rPr lang="en-US" sz="2800" dirty="0" smtClean="0"/>
              <a:t>Average no. tracks to move arm?</a:t>
            </a:r>
          </a:p>
          <a:p>
            <a:pPr lvl="1"/>
            <a:r>
              <a:rPr lang="en-US" sz="2400" dirty="0" smtClean="0"/>
              <a:t>Disk industry standard benchmark:</a:t>
            </a:r>
          </a:p>
          <a:p>
            <a:pPr lvl="2"/>
            <a:r>
              <a:rPr lang="en-US" sz="2000" dirty="0" smtClean="0"/>
              <a:t>Sum all time for all possible seek distances </a:t>
            </a:r>
            <a:br>
              <a:rPr lang="en-US" sz="2000" dirty="0" smtClean="0"/>
            </a:br>
            <a:r>
              <a:rPr lang="en-US" sz="2000" dirty="0" smtClean="0"/>
              <a:t>from all possible tracks / # possible</a:t>
            </a:r>
          </a:p>
          <a:p>
            <a:pPr lvl="2"/>
            <a:r>
              <a:rPr lang="en-US" sz="2000" dirty="0" smtClean="0"/>
              <a:t>Assumes average seek distance is random</a:t>
            </a:r>
          </a:p>
          <a:p>
            <a:r>
              <a:rPr lang="en-US" sz="2800" dirty="0" smtClean="0"/>
              <a:t>Size of Disk cache can strongly affect </a:t>
            </a:r>
            <a:r>
              <a:rPr lang="en-US" sz="2800" dirty="0" err="1" smtClean="0"/>
              <a:t>perf</a:t>
            </a:r>
            <a:r>
              <a:rPr lang="en-US" sz="2800" dirty="0" smtClean="0"/>
              <a:t>!</a:t>
            </a:r>
          </a:p>
          <a:p>
            <a:pPr lvl="1"/>
            <a:r>
              <a:rPr lang="en-US" sz="2400" dirty="0" smtClean="0"/>
              <a:t>Cache built into disk system, OS knows nothing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287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BONUS : Hard Drives are Sealed.  Why?</a:t>
            </a:r>
            <a:endParaRPr lang="en-US" sz="3600" dirty="0"/>
          </a:p>
        </p:txBody>
      </p:sp>
      <p:sp>
        <p:nvSpPr>
          <p:cNvPr id="32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953000" cy="5365750"/>
          </a:xfrm>
        </p:spPr>
        <p:txBody>
          <a:bodyPr/>
          <a:lstStyle/>
          <a:p>
            <a:r>
              <a:rPr lang="en-US" sz="2400" dirty="0" smtClean="0"/>
              <a:t>The closer the head to the disk, the smaller the “spot size” and thus the denser the recording.  </a:t>
            </a:r>
          </a:p>
          <a:p>
            <a:pPr lvl="1"/>
            <a:r>
              <a:rPr lang="en-US" sz="2000" dirty="0" smtClean="0"/>
              <a:t>Measured in Gbit/in2.  ~60 is state of the art.</a:t>
            </a:r>
          </a:p>
          <a:p>
            <a:r>
              <a:rPr lang="en-US" sz="2400" dirty="0" smtClean="0"/>
              <a:t>Disks are sealed to keep the dust out.</a:t>
            </a:r>
          </a:p>
          <a:p>
            <a:pPr lvl="1"/>
            <a:r>
              <a:rPr lang="en-US" sz="2000" dirty="0" smtClean="0"/>
              <a:t>Heads are designed to “fly” at around 5-20nm above the surface of the disk.</a:t>
            </a:r>
          </a:p>
          <a:p>
            <a:pPr lvl="1"/>
            <a:r>
              <a:rPr lang="en-US" sz="2000" dirty="0" smtClean="0"/>
              <a:t>99.999% of the head/arm weight is supported by the air bearing force (air cushion) developed between the disk and the head.</a:t>
            </a:r>
          </a:p>
        </p:txBody>
      </p:sp>
      <p:pic>
        <p:nvPicPr>
          <p:cNvPr id="3288068" name="Picture 4"/>
          <p:cNvPicPr>
            <a:picLocks noChangeAspect="1" noChangeArrowheads="1"/>
          </p:cNvPicPr>
          <p:nvPr/>
        </p:nvPicPr>
        <p:blipFill>
          <a:blip r:embed="rId3"/>
          <a:srcRect r="1759" b="3133"/>
          <a:stretch>
            <a:fillRect/>
          </a:stretch>
        </p:blipFill>
        <p:spPr bwMode="auto">
          <a:xfrm>
            <a:off x="5410200" y="1143000"/>
            <a:ext cx="3499402" cy="2200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522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15200" cy="474663"/>
          </a:xfrm>
        </p:spPr>
        <p:txBody>
          <a:bodyPr>
            <a:normAutofit fontScale="90000"/>
          </a:bodyPr>
          <a:lstStyle/>
          <a:p>
            <a:r>
              <a:rPr lang="en-US"/>
              <a:t>What makes networks work?</a:t>
            </a:r>
          </a:p>
        </p:txBody>
      </p:sp>
      <p:sp>
        <p:nvSpPr>
          <p:cNvPr id="282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848600" cy="7810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links</a:t>
            </a:r>
            <a:r>
              <a:rPr lang="en-US" dirty="0"/>
              <a:t> connecting </a:t>
            </a:r>
            <a:r>
              <a:rPr lang="en-US" dirty="0" smtClean="0">
                <a:solidFill>
                  <a:schemeClr val="accent1"/>
                </a:solidFill>
              </a:rPr>
              <a:t>switches and/or routers</a:t>
            </a:r>
            <a:r>
              <a:rPr lang="en-US" dirty="0" smtClean="0"/>
              <a:t> </a:t>
            </a:r>
            <a:r>
              <a:rPr lang="en-US" dirty="0"/>
              <a:t>to each other and to computers or devices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55725" y="1676400"/>
            <a:ext cx="6950075" cy="2243138"/>
            <a:chOff x="854" y="1056"/>
            <a:chExt cx="4378" cy="1413"/>
          </a:xfrm>
        </p:grpSpPr>
        <p:sp>
          <p:nvSpPr>
            <p:cNvPr id="2829317" name="Rectangle 5"/>
            <p:cNvSpPr>
              <a:spLocks noChangeArrowheads="1"/>
            </p:cNvSpPr>
            <p:nvPr/>
          </p:nvSpPr>
          <p:spPr bwMode="auto">
            <a:xfrm>
              <a:off x="912" y="1488"/>
              <a:ext cx="624" cy="5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18" name="Text Box 6"/>
            <p:cNvSpPr txBox="1">
              <a:spLocks noChangeArrowheads="1"/>
            </p:cNvSpPr>
            <p:nvPr/>
          </p:nvSpPr>
          <p:spPr bwMode="auto">
            <a:xfrm>
              <a:off x="854" y="1207"/>
              <a:ext cx="826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Computer</a:t>
              </a:r>
            </a:p>
          </p:txBody>
        </p:sp>
        <p:sp>
          <p:nvSpPr>
            <p:cNvPr id="2829319" name="Rectangle 7"/>
            <p:cNvSpPr>
              <a:spLocks noChangeArrowheads="1"/>
            </p:cNvSpPr>
            <p:nvPr/>
          </p:nvSpPr>
          <p:spPr bwMode="auto">
            <a:xfrm>
              <a:off x="1440" y="1776"/>
              <a:ext cx="38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20" name="Text Box 8"/>
            <p:cNvSpPr txBox="1">
              <a:spLocks noChangeArrowheads="1"/>
            </p:cNvSpPr>
            <p:nvPr/>
          </p:nvSpPr>
          <p:spPr bwMode="auto">
            <a:xfrm>
              <a:off x="1334" y="2023"/>
              <a:ext cx="738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network</a:t>
              </a:r>
            </a:p>
            <a:p>
              <a:r>
                <a:rPr lang="en-US" sz="2000"/>
                <a:t>interface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640" y="1440"/>
              <a:ext cx="576" cy="336"/>
              <a:chOff x="2640" y="1440"/>
              <a:chExt cx="576" cy="336"/>
            </a:xfrm>
          </p:grpSpPr>
          <p:sp>
            <p:nvSpPr>
              <p:cNvPr id="2829322" name="Oval 1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576" cy="3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323" name="Text Box 11"/>
              <p:cNvSpPr txBox="1">
                <a:spLocks noChangeArrowheads="1"/>
              </p:cNvSpPr>
              <p:nvPr/>
            </p:nvSpPr>
            <p:spPr bwMode="auto">
              <a:xfrm>
                <a:off x="2640" y="1440"/>
                <a:ext cx="565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switch</a:t>
                </a:r>
              </a:p>
            </p:txBody>
          </p:sp>
        </p:grpSp>
        <p:sp>
          <p:nvSpPr>
            <p:cNvPr id="2829324" name="Line 12"/>
            <p:cNvSpPr>
              <a:spLocks noChangeShapeType="1"/>
            </p:cNvSpPr>
            <p:nvPr/>
          </p:nvSpPr>
          <p:spPr bwMode="auto">
            <a:xfrm flipV="1">
              <a:off x="1824" y="1632"/>
              <a:ext cx="81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264" y="1872"/>
              <a:ext cx="576" cy="336"/>
              <a:chOff x="2640" y="1440"/>
              <a:chExt cx="576" cy="336"/>
            </a:xfrm>
          </p:grpSpPr>
          <p:sp>
            <p:nvSpPr>
              <p:cNvPr id="2829326" name="Oval 14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576" cy="3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327" name="Text Box 15"/>
              <p:cNvSpPr txBox="1">
                <a:spLocks noChangeArrowheads="1"/>
              </p:cNvSpPr>
              <p:nvPr/>
            </p:nvSpPr>
            <p:spPr bwMode="auto">
              <a:xfrm>
                <a:off x="2640" y="1440"/>
                <a:ext cx="565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switch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792" y="1344"/>
              <a:ext cx="576" cy="336"/>
              <a:chOff x="2640" y="1440"/>
              <a:chExt cx="576" cy="336"/>
            </a:xfrm>
          </p:grpSpPr>
          <p:sp>
            <p:nvSpPr>
              <p:cNvPr id="2829329" name="Oval 17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576" cy="3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330" name="Text Box 18"/>
              <p:cNvSpPr txBox="1">
                <a:spLocks noChangeArrowheads="1"/>
              </p:cNvSpPr>
              <p:nvPr/>
            </p:nvSpPr>
            <p:spPr bwMode="auto">
              <a:xfrm>
                <a:off x="2640" y="1440"/>
                <a:ext cx="565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switch</a:t>
                </a:r>
              </a:p>
            </p:txBody>
          </p:sp>
        </p:grpSp>
        <p:sp>
          <p:nvSpPr>
            <p:cNvPr id="2829331" name="Rectangle 19"/>
            <p:cNvSpPr>
              <a:spLocks noChangeArrowheads="1"/>
            </p:cNvSpPr>
            <p:nvPr/>
          </p:nvSpPr>
          <p:spPr bwMode="auto">
            <a:xfrm>
              <a:off x="4848" y="1872"/>
              <a:ext cx="384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32" name="Rectangle 20"/>
            <p:cNvSpPr>
              <a:spLocks noChangeArrowheads="1"/>
            </p:cNvSpPr>
            <p:nvPr/>
          </p:nvSpPr>
          <p:spPr bwMode="auto">
            <a:xfrm>
              <a:off x="2448" y="2016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33" name="Line 21"/>
            <p:cNvSpPr>
              <a:spLocks noChangeShapeType="1"/>
            </p:cNvSpPr>
            <p:nvPr/>
          </p:nvSpPr>
          <p:spPr bwMode="auto">
            <a:xfrm flipV="1">
              <a:off x="2640" y="1776"/>
              <a:ext cx="19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34" name="Line 22"/>
            <p:cNvSpPr>
              <a:spLocks noChangeShapeType="1"/>
            </p:cNvSpPr>
            <p:nvPr/>
          </p:nvSpPr>
          <p:spPr bwMode="auto">
            <a:xfrm flipV="1">
              <a:off x="3744" y="1680"/>
              <a:ext cx="19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35" name="Line 23"/>
            <p:cNvSpPr>
              <a:spLocks noChangeShapeType="1"/>
            </p:cNvSpPr>
            <p:nvPr/>
          </p:nvSpPr>
          <p:spPr bwMode="auto">
            <a:xfrm flipH="1" flipV="1">
              <a:off x="2448" y="1248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36" name="Line 24"/>
            <p:cNvSpPr>
              <a:spLocks noChangeShapeType="1"/>
            </p:cNvSpPr>
            <p:nvPr/>
          </p:nvSpPr>
          <p:spPr bwMode="auto">
            <a:xfrm flipH="1" flipV="1">
              <a:off x="3120" y="1680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37" name="Line 25"/>
            <p:cNvSpPr>
              <a:spLocks noChangeShapeType="1"/>
            </p:cNvSpPr>
            <p:nvPr/>
          </p:nvSpPr>
          <p:spPr bwMode="auto">
            <a:xfrm flipH="1" flipV="1">
              <a:off x="3744" y="2112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38" name="Line 26"/>
            <p:cNvSpPr>
              <a:spLocks noChangeShapeType="1"/>
            </p:cNvSpPr>
            <p:nvPr/>
          </p:nvSpPr>
          <p:spPr bwMode="auto">
            <a:xfrm flipH="1" flipV="1">
              <a:off x="4320" y="1584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39" name="Line 27"/>
            <p:cNvSpPr>
              <a:spLocks noChangeShapeType="1"/>
            </p:cNvSpPr>
            <p:nvPr/>
          </p:nvSpPr>
          <p:spPr bwMode="auto">
            <a:xfrm flipV="1">
              <a:off x="4320" y="1200"/>
              <a:ext cx="19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40" name="Rectangle 28"/>
            <p:cNvSpPr>
              <a:spLocks noChangeArrowheads="1"/>
            </p:cNvSpPr>
            <p:nvPr/>
          </p:nvSpPr>
          <p:spPr bwMode="auto">
            <a:xfrm>
              <a:off x="4512" y="1056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41" name="Line 29"/>
            <p:cNvSpPr>
              <a:spLocks noChangeShapeType="1"/>
            </p:cNvSpPr>
            <p:nvPr/>
          </p:nvSpPr>
          <p:spPr bwMode="auto">
            <a:xfrm flipV="1">
              <a:off x="3168" y="1152"/>
              <a:ext cx="9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42" name="Line 30"/>
            <p:cNvSpPr>
              <a:spLocks noChangeShapeType="1"/>
            </p:cNvSpPr>
            <p:nvPr/>
          </p:nvSpPr>
          <p:spPr bwMode="auto">
            <a:xfrm flipV="1">
              <a:off x="3168" y="2160"/>
              <a:ext cx="19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43" name="Line 31"/>
            <p:cNvSpPr>
              <a:spLocks noChangeShapeType="1"/>
            </p:cNvSpPr>
            <p:nvPr/>
          </p:nvSpPr>
          <p:spPr bwMode="auto">
            <a:xfrm flipH="1" flipV="1">
              <a:off x="3552" y="1152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29344" name="Rectangle 32"/>
          <p:cNvSpPr>
            <a:spLocks noChangeArrowheads="1"/>
          </p:cNvSpPr>
          <p:nvPr/>
        </p:nvSpPr>
        <p:spPr bwMode="auto">
          <a:xfrm>
            <a:off x="762000" y="3962400"/>
            <a:ext cx="7848600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>
                <a:solidFill>
                  <a:schemeClr val="tx1"/>
                </a:solidFill>
              </a:rPr>
              <a:t>ability to </a:t>
            </a:r>
            <a:r>
              <a:rPr lang="en-US" sz="2800" b="1"/>
              <a:t>name</a:t>
            </a:r>
            <a:r>
              <a:rPr lang="en-US" sz="2800" b="1">
                <a:solidFill>
                  <a:schemeClr val="tx1"/>
                </a:solidFill>
              </a:rPr>
              <a:t> the components and to </a:t>
            </a:r>
            <a:r>
              <a:rPr lang="en-US" sz="2800" b="1"/>
              <a:t>route</a:t>
            </a:r>
            <a:r>
              <a:rPr lang="en-US" sz="2800" b="1">
                <a:solidFill>
                  <a:schemeClr val="tx1"/>
                </a:solidFill>
              </a:rPr>
              <a:t> packets of information - messages - from a source to a destination</a:t>
            </a:r>
          </a:p>
        </p:txBody>
      </p:sp>
      <p:sp>
        <p:nvSpPr>
          <p:cNvPr id="2829345" name="Rectangle 33" descr="Light vertical"/>
          <p:cNvSpPr>
            <a:spLocks noChangeArrowheads="1"/>
          </p:cNvSpPr>
          <p:nvPr/>
        </p:nvSpPr>
        <p:spPr bwMode="auto">
          <a:xfrm>
            <a:off x="1600200" y="2971800"/>
            <a:ext cx="381000" cy="15240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981200" y="2362200"/>
            <a:ext cx="6172200" cy="1066800"/>
            <a:chOff x="1248" y="1488"/>
            <a:chExt cx="3888" cy="672"/>
          </a:xfrm>
        </p:grpSpPr>
        <p:sp>
          <p:nvSpPr>
            <p:cNvPr id="2829347" name="Freeform 35"/>
            <p:cNvSpPr>
              <a:spLocks/>
            </p:cNvSpPr>
            <p:nvPr/>
          </p:nvSpPr>
          <p:spPr bwMode="auto">
            <a:xfrm>
              <a:off x="1248" y="1488"/>
              <a:ext cx="3648" cy="67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632" y="0"/>
                </a:cxn>
                <a:cxn ang="0">
                  <a:pos x="2304" y="672"/>
                </a:cxn>
                <a:cxn ang="0">
                  <a:pos x="2880" y="96"/>
                </a:cxn>
                <a:cxn ang="0">
                  <a:pos x="3648" y="624"/>
                </a:cxn>
              </a:cxnLst>
              <a:rect l="0" t="0" r="r" b="b"/>
              <a:pathLst>
                <a:path w="3648" h="672">
                  <a:moveTo>
                    <a:pt x="0" y="432"/>
                  </a:moveTo>
                  <a:lnTo>
                    <a:pt x="1632" y="0"/>
                  </a:lnTo>
                  <a:lnTo>
                    <a:pt x="2304" y="672"/>
                  </a:lnTo>
                  <a:lnTo>
                    <a:pt x="2880" y="96"/>
                  </a:lnTo>
                  <a:lnTo>
                    <a:pt x="3648" y="624"/>
                  </a:ln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9348" name="Rectangle 36" descr="Light vertical"/>
            <p:cNvSpPr>
              <a:spLocks noChangeArrowheads="1"/>
            </p:cNvSpPr>
            <p:nvPr/>
          </p:nvSpPr>
          <p:spPr bwMode="auto">
            <a:xfrm>
              <a:off x="4896" y="2016"/>
              <a:ext cx="240" cy="96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829349" name="Rectangle 37"/>
          <p:cNvSpPr>
            <a:spLocks noChangeArrowheads="1"/>
          </p:cNvSpPr>
          <p:nvPr/>
        </p:nvSpPr>
        <p:spPr bwMode="auto">
          <a:xfrm>
            <a:off x="457200" y="5410200"/>
            <a:ext cx="8229600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Layering, redundancy, protocols, and encapsulation as means of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u="sng" dirty="0"/>
              <a:t>abstraction</a:t>
            </a:r>
            <a:r>
              <a:rPr lang="en-US" sz="2800" b="1" dirty="0"/>
              <a:t> (61C big idea)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829350" name="Picture 38" descr="cis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3350" y="5846762"/>
            <a:ext cx="1524000" cy="1011238"/>
          </a:xfrm>
          <a:prstGeom prst="rect">
            <a:avLst/>
          </a:prstGeom>
          <a:noFill/>
        </p:spPr>
      </p:pic>
      <p:sp>
        <p:nvSpPr>
          <p:cNvPr id="39" name="Date Placeholder 19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6B23DA-8CFC-C649-A609-D553C8D8C4F7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40" name="Slide Number Placeholder 19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1" name="Footer Placeholder 19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57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29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9017" y="152400"/>
            <a:ext cx="8534400" cy="474663"/>
          </a:xfrm>
          <a:noFill/>
          <a:ln/>
        </p:spPr>
        <p:txBody>
          <a:bodyPr wrap="square" lIns="90487" tIns="44450" rIns="90487" bIns="44450" anchor="ctr">
            <a:normAutofit fontScale="90000"/>
          </a:bodyPr>
          <a:lstStyle/>
          <a:p>
            <a:r>
              <a:rPr lang="en-US" dirty="0"/>
              <a:t>Software Protocol to Send and Receive</a:t>
            </a:r>
          </a:p>
        </p:txBody>
      </p:sp>
      <p:sp>
        <p:nvSpPr>
          <p:cNvPr id="284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3499"/>
            <a:ext cx="9028242" cy="4114800"/>
          </a:xfrm>
          <a:noFill/>
          <a:ln/>
        </p:spPr>
        <p:txBody>
          <a:bodyPr lIns="90487" tIns="44450" rIns="90487" bIns="44450">
            <a:normAutofit/>
          </a:bodyPr>
          <a:lstStyle/>
          <a:p>
            <a:pPr>
              <a:lnSpc>
                <a:spcPct val="65000"/>
              </a:lnSpc>
            </a:pPr>
            <a:r>
              <a:rPr lang="en-US" dirty="0"/>
              <a:t>SW Send steps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/>
              <a:t>1: Application copies data to OS buffer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/>
              <a:t>2: OS calculates checksum, starts timer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/>
              <a:t>3: OS sends data to network interface HW and says start</a:t>
            </a:r>
          </a:p>
          <a:p>
            <a:pPr>
              <a:lnSpc>
                <a:spcPct val="65000"/>
              </a:lnSpc>
            </a:pPr>
            <a:r>
              <a:rPr lang="en-US" dirty="0"/>
              <a:t>SW Receive steps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/>
              <a:t>3: OS copies data from network interface HW to OS buffer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/>
              <a:t>2: OS calculates checksum, if OK, send ACK; if not, </a:t>
            </a:r>
            <a:r>
              <a:rPr lang="en-US" u="sng" dirty="0">
                <a:solidFill>
                  <a:schemeClr val="accent1"/>
                </a:solidFill>
              </a:rPr>
              <a:t>delete message</a:t>
            </a:r>
            <a:r>
              <a:rPr lang="en-US" i="1" dirty="0">
                <a:solidFill>
                  <a:schemeClr val="hlink"/>
                </a:solidFill>
              </a:rPr>
              <a:t> </a:t>
            </a:r>
            <a:r>
              <a:rPr lang="en-US" dirty="0"/>
              <a:t>(sender resends when timer expires)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dirty="0"/>
              <a:t>1: If OK, OS copies data to user address space,  	      &amp; signals application to continue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8600" y="4941059"/>
            <a:ext cx="8801100" cy="1736726"/>
            <a:chOff x="144" y="2401"/>
            <a:chExt cx="5544" cy="109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944" y="2784"/>
              <a:ext cx="623" cy="28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92" y="2784"/>
              <a:ext cx="5376" cy="2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28" y="3168"/>
              <a:ext cx="8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hlink"/>
                  </a:solidFill>
                  <a:latin typeface="Arial" charset="0"/>
                </a:rPr>
                <a:t>Header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976" y="3168"/>
              <a:ext cx="9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 charset="0"/>
                </a:rPr>
                <a:t>Payload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445" y="2401"/>
              <a:ext cx="124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charset="0"/>
                </a:rPr>
                <a:t>Checksum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464" y="3168"/>
              <a:ext cx="8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hlink"/>
                  </a:solidFill>
                  <a:latin typeface="Arial" charset="0"/>
                </a:rPr>
                <a:t>Trailer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592" y="2784"/>
              <a:ext cx="2352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736" y="2784"/>
              <a:ext cx="225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charset="0"/>
                </a:rPr>
                <a:t>CMD/ Address /Data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92" y="2784"/>
              <a:ext cx="1968" cy="28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44" y="2736"/>
              <a:ext cx="76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charset="0"/>
                </a:rPr>
                <a:t>Net ID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912" y="2736"/>
              <a:ext cx="76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charset="0"/>
                </a:rPr>
                <a:t>Net ID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80" y="2784"/>
              <a:ext cx="0" cy="2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864" y="2784"/>
              <a:ext cx="0" cy="2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680" y="2736"/>
              <a:ext cx="51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charset="0"/>
                </a:rPr>
                <a:t>Len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160" y="2784"/>
              <a:ext cx="38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ACK</a:t>
              </a:r>
            </a:p>
            <a:p>
              <a:r>
                <a:rPr lang="en-US" sz="1400"/>
                <a:t>INFO</a:t>
              </a: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75410" y="5000074"/>
            <a:ext cx="96102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Dest</a:t>
            </a:r>
            <a:endParaRPr lang="en-US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483549" y="5014778"/>
            <a:ext cx="761676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Src</a:t>
            </a:r>
            <a:endParaRPr lang="en-US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Date Placeholder 19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6B23DA-8CFC-C649-A609-D553C8D8C4F7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23" name="Slide Number Placeholder 19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Footer Placeholder 19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04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2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7902" y="596085"/>
            <a:ext cx="7162800" cy="474663"/>
          </a:xfrm>
          <a:noFill/>
          <a:ln/>
        </p:spPr>
        <p:txBody>
          <a:bodyPr wrap="square" lIns="90487" tIns="44450" rIns="90487" bIns="44450" anchor="ctr">
            <a:normAutofit fontScale="90000"/>
          </a:bodyPr>
          <a:lstStyle/>
          <a:p>
            <a:r>
              <a:rPr lang="en-US" dirty="0"/>
              <a:t>Protocol for Networks of Networks?</a:t>
            </a:r>
          </a:p>
        </p:txBody>
      </p:sp>
      <p:pic>
        <p:nvPicPr>
          <p:cNvPr id="2847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13554"/>
            <a:ext cx="1447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47749" name="Text Box 5"/>
          <p:cNvSpPr txBox="1">
            <a:spLocks noChangeArrowheads="1"/>
          </p:cNvSpPr>
          <p:nvPr/>
        </p:nvSpPr>
        <p:spPr bwMode="auto">
          <a:xfrm>
            <a:off x="7162800" y="2913554"/>
            <a:ext cx="16764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Verdana" charset="0"/>
              </a:rPr>
              <a:t>Networks are like onions.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Verdana" charset="0"/>
              </a:rPr>
              <a:t>They stink?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Verdana" charset="0"/>
              </a:rPr>
              <a:t>Yes. No!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Verdana" charset="0"/>
              </a:rPr>
              <a:t>Oh, they make you cry.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Verdana" charset="0"/>
              </a:rPr>
              <a:t>No!… Layers. Onions have layers. Networks have layers.</a:t>
            </a:r>
            <a:r>
              <a:rPr lang="en-US" sz="1600" dirty="0"/>
              <a:t> </a:t>
            </a:r>
          </a:p>
        </p:txBody>
      </p:sp>
      <p:sp>
        <p:nvSpPr>
          <p:cNvPr id="2847750" name="Rectangle 6"/>
          <p:cNvSpPr>
            <a:spLocks noChangeArrowheads="1"/>
          </p:cNvSpPr>
          <p:nvPr/>
        </p:nvSpPr>
        <p:spPr bwMode="auto">
          <a:xfrm>
            <a:off x="457200" y="1694354"/>
            <a:ext cx="82867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u="sng" dirty="0"/>
              <a:t>Abstraction</a:t>
            </a:r>
            <a:r>
              <a:rPr lang="en-US" sz="3200" b="1" dirty="0">
                <a:solidFill>
                  <a:schemeClr val="tx1"/>
                </a:solidFill>
              </a:rPr>
              <a:t> to cope with </a:t>
            </a:r>
            <a:r>
              <a:rPr lang="en-US" sz="3200" b="1" u="sng" dirty="0"/>
              <a:t>complexity of </a:t>
            </a:r>
            <a:r>
              <a:rPr lang="en-US" sz="3200" b="1" u="sng" dirty="0" smtClean="0"/>
              <a:t>communication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b="1" u="sng" dirty="0">
              <a:solidFill>
                <a:schemeClr val="bg2"/>
              </a:solidFill>
            </a:endParaRP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Networks are like onions</a:t>
            </a:r>
          </a:p>
          <a:p>
            <a:pPr marL="685800" lvl="1" indent="-190500">
              <a:lnSpc>
                <a:spcPct val="9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Hierarchy of layers:</a:t>
            </a:r>
          </a:p>
          <a:p>
            <a:pPr marL="1257300" lvl="2" indent="-342900">
              <a:lnSpc>
                <a:spcPct val="95000"/>
              </a:lnSpc>
              <a:spcBef>
                <a:spcPct val="40000"/>
              </a:spcBef>
              <a:buSzPct val="100000"/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</a:rPr>
              <a:t>Application (chat client, game, etc.)</a:t>
            </a:r>
          </a:p>
          <a:p>
            <a:pPr marL="1257300" lvl="2" indent="-342900">
              <a:lnSpc>
                <a:spcPct val="95000"/>
              </a:lnSpc>
              <a:spcBef>
                <a:spcPct val="40000"/>
              </a:spcBef>
              <a:buSzPct val="100000"/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</a:rPr>
              <a:t>Transport (TCP, UDP)</a:t>
            </a:r>
          </a:p>
          <a:p>
            <a:pPr marL="1257300" lvl="2" indent="-342900">
              <a:lnSpc>
                <a:spcPct val="95000"/>
              </a:lnSpc>
              <a:spcBef>
                <a:spcPct val="40000"/>
              </a:spcBef>
              <a:buSzPct val="100000"/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</a:rPr>
              <a:t>Network (IP)</a:t>
            </a:r>
          </a:p>
          <a:p>
            <a:pPr marL="1257300" lvl="2" indent="-342900">
              <a:lnSpc>
                <a:spcPct val="95000"/>
              </a:lnSpc>
              <a:spcBef>
                <a:spcPct val="40000"/>
              </a:spcBef>
              <a:buSzPct val="100000"/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</a:rPr>
              <a:t>Physical Link (wired, wireless, etc.)</a:t>
            </a:r>
          </a:p>
        </p:txBody>
      </p:sp>
      <p:sp>
        <p:nvSpPr>
          <p:cNvPr id="6" name="Date Placeholder 19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6B23DA-8CFC-C649-A609-D553C8D8C4F7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7" name="Slide Number Placeholder 19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19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14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7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152400"/>
            <a:ext cx="7894869" cy="474663"/>
          </a:xfrm>
          <a:noFill/>
          <a:ln/>
        </p:spPr>
        <p:txBody>
          <a:bodyPr wrap="square" lIns="90487" tIns="44450" rIns="90487" bIns="44450" anchor="ctr">
            <a:normAutofit fontScale="90000"/>
          </a:bodyPr>
          <a:lstStyle/>
          <a:p>
            <a:r>
              <a:rPr lang="en-US" dirty="0"/>
              <a:t>Protocol </a:t>
            </a:r>
            <a:r>
              <a:rPr lang="en-US" dirty="0" smtClean="0"/>
              <a:t>Family Concept</a:t>
            </a:r>
            <a:endParaRPr lang="en-US" dirty="0"/>
          </a:p>
        </p:txBody>
      </p:sp>
      <p:sp>
        <p:nvSpPr>
          <p:cNvPr id="285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4575"/>
            <a:ext cx="8686800" cy="1771650"/>
          </a:xfrm>
          <a:noFill/>
          <a:ln/>
        </p:spPr>
        <p:txBody>
          <a:bodyPr lIns="90487" tIns="44450" rIns="90487" bIns="44450"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Key to </a:t>
            </a:r>
            <a:r>
              <a:rPr lang="en-US" dirty="0">
                <a:solidFill>
                  <a:schemeClr val="accent1"/>
                </a:solidFill>
              </a:rPr>
              <a:t>protocol families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is that communication occurs </a:t>
            </a:r>
            <a:r>
              <a:rPr lang="en-US" dirty="0">
                <a:solidFill>
                  <a:schemeClr val="accent1"/>
                </a:solidFill>
              </a:rPr>
              <a:t>logically</a:t>
            </a:r>
            <a:r>
              <a:rPr lang="en-US" dirty="0"/>
              <a:t> at the same level of the protocol, called </a:t>
            </a:r>
            <a:r>
              <a:rPr lang="en-US" dirty="0">
                <a:solidFill>
                  <a:schemeClr val="accent1"/>
                </a:solidFill>
              </a:rPr>
              <a:t>peer-to-peer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…but is </a:t>
            </a:r>
            <a:r>
              <a:rPr lang="en-US" dirty="0">
                <a:solidFill>
                  <a:schemeClr val="accent1"/>
                </a:solidFill>
              </a:rPr>
              <a:t>implemented via services at the next lower </a:t>
            </a:r>
            <a:r>
              <a:rPr lang="en-US" dirty="0" smtClean="0">
                <a:solidFill>
                  <a:schemeClr val="accent1"/>
                </a:solidFill>
              </a:rPr>
              <a:t>level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chemeClr val="accent1"/>
                </a:solidFill>
              </a:rPr>
              <a:t>Encapsulation: </a:t>
            </a:r>
            <a:r>
              <a:rPr lang="en-US" dirty="0">
                <a:solidFill>
                  <a:srgbClr val="000000"/>
                </a:solidFill>
              </a:rPr>
              <a:t>carry higher level information within lower level </a:t>
            </a:r>
            <a:r>
              <a:rPr lang="ja-JP" altLang="en-US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000"/>
                </a:solidFill>
              </a:rPr>
              <a:t>envelope</a:t>
            </a:r>
            <a:r>
              <a:rPr lang="ja-JP" altLang="en-US" dirty="0">
                <a:solidFill>
                  <a:srgbClr val="000000"/>
                </a:solidFill>
                <a:latin typeface="Arial"/>
              </a:rPr>
              <a:t>”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chemeClr val="accent1"/>
                </a:solidFill>
              </a:rPr>
              <a:t>Fragmentation: </a:t>
            </a:r>
            <a:r>
              <a:rPr lang="en-US" dirty="0">
                <a:solidFill>
                  <a:srgbClr val="000000"/>
                </a:solidFill>
              </a:rPr>
              <a:t>break packet into multiple smaller packets and reassemble</a:t>
            </a:r>
          </a:p>
        </p:txBody>
      </p:sp>
      <p:sp>
        <p:nvSpPr>
          <p:cNvPr id="4" name="Date Placeholder 19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6B23DA-8CFC-C649-A609-D553C8D8C4F7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Slide Number Placeholder 19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19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85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488989"/>
            <a:ext cx="7331999" cy="474663"/>
          </a:xfrm>
          <a:noFill/>
          <a:ln/>
        </p:spPr>
        <p:txBody>
          <a:bodyPr wrap="square" lIns="90487" tIns="44450" rIns="90487" bIns="44450" anchor="ctr">
            <a:normAutofit fontScale="90000"/>
          </a:bodyPr>
          <a:lstStyle/>
          <a:p>
            <a:r>
              <a:rPr lang="en-US" dirty="0"/>
              <a:t>Protocol Family Concept</a:t>
            </a:r>
          </a:p>
        </p:txBody>
      </p:sp>
      <p:sp>
        <p:nvSpPr>
          <p:cNvPr id="2849795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1724025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Message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849796" name="Text Box 4"/>
          <p:cNvSpPr txBox="1">
            <a:spLocks noChangeArrowheads="1"/>
          </p:cNvSpPr>
          <p:nvPr/>
        </p:nvSpPr>
        <p:spPr bwMode="auto">
          <a:xfrm>
            <a:off x="5562600" y="1447800"/>
            <a:ext cx="1724025" cy="557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Message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49797" name="Group 5"/>
          <p:cNvGrpSpPr>
            <a:grpSpLocks/>
          </p:cNvGrpSpPr>
          <p:nvPr/>
        </p:nvGrpSpPr>
        <p:grpSpPr bwMode="auto">
          <a:xfrm>
            <a:off x="152400" y="3124200"/>
            <a:ext cx="7983538" cy="1166813"/>
            <a:chOff x="96" y="1968"/>
            <a:chExt cx="5029" cy="735"/>
          </a:xfrm>
        </p:grpSpPr>
        <p:grpSp>
          <p:nvGrpSpPr>
            <p:cNvPr id="2849798" name="Group 6"/>
            <p:cNvGrpSpPr>
              <a:grpSpLocks/>
            </p:cNvGrpSpPr>
            <p:nvPr/>
          </p:nvGrpSpPr>
          <p:grpSpPr bwMode="auto">
            <a:xfrm>
              <a:off x="96" y="2352"/>
              <a:ext cx="2197" cy="351"/>
              <a:chOff x="96" y="2352"/>
              <a:chExt cx="2197" cy="351"/>
            </a:xfrm>
          </p:grpSpPr>
          <p:sp>
            <p:nvSpPr>
              <p:cNvPr id="2849799" name="Text Box 7"/>
              <p:cNvSpPr txBox="1">
                <a:spLocks noChangeArrowheads="1"/>
              </p:cNvSpPr>
              <p:nvPr/>
            </p:nvSpPr>
            <p:spPr bwMode="auto">
              <a:xfrm>
                <a:off x="2016" y="2352"/>
                <a:ext cx="277" cy="351"/>
              </a:xfrm>
              <a:prstGeom prst="rect">
                <a:avLst/>
              </a:prstGeom>
              <a:solidFill>
                <a:srgbClr val="FF8DA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849800" name="Text Box 8"/>
              <p:cNvSpPr txBox="1">
                <a:spLocks noChangeArrowheads="1"/>
              </p:cNvSpPr>
              <p:nvPr/>
            </p:nvSpPr>
            <p:spPr bwMode="auto">
              <a:xfrm>
                <a:off x="96" y="2352"/>
                <a:ext cx="302" cy="351"/>
              </a:xfrm>
              <a:prstGeom prst="rect">
                <a:avLst/>
              </a:prstGeom>
              <a:solidFill>
                <a:srgbClr val="FF8DA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849801" name="Group 9"/>
            <p:cNvGrpSpPr>
              <a:grpSpLocks/>
            </p:cNvGrpSpPr>
            <p:nvPr/>
          </p:nvGrpSpPr>
          <p:grpSpPr bwMode="auto">
            <a:xfrm>
              <a:off x="384" y="2352"/>
              <a:ext cx="1621" cy="351"/>
              <a:chOff x="384" y="2352"/>
              <a:chExt cx="1621" cy="351"/>
            </a:xfrm>
          </p:grpSpPr>
          <p:sp>
            <p:nvSpPr>
              <p:cNvPr id="2849802" name="Text Box 10"/>
              <p:cNvSpPr txBox="1">
                <a:spLocks noChangeArrowheads="1"/>
              </p:cNvSpPr>
              <p:nvPr/>
            </p:nvSpPr>
            <p:spPr bwMode="auto">
              <a:xfrm>
                <a:off x="672" y="2352"/>
                <a:ext cx="1086" cy="35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Message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9803" name="Text Box 11"/>
              <p:cNvSpPr txBox="1">
                <a:spLocks noChangeArrowheads="1"/>
              </p:cNvSpPr>
              <p:nvPr/>
            </p:nvSpPr>
            <p:spPr bwMode="auto">
              <a:xfrm>
                <a:off x="1728" y="2352"/>
                <a:ext cx="277" cy="351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849804" name="Text Box 12"/>
              <p:cNvSpPr txBox="1">
                <a:spLocks noChangeArrowheads="1"/>
              </p:cNvSpPr>
              <p:nvPr/>
            </p:nvSpPr>
            <p:spPr bwMode="auto">
              <a:xfrm>
                <a:off x="384" y="2352"/>
                <a:ext cx="302" cy="351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849805" name="Group 13"/>
            <p:cNvGrpSpPr>
              <a:grpSpLocks/>
            </p:cNvGrpSpPr>
            <p:nvPr/>
          </p:nvGrpSpPr>
          <p:grpSpPr bwMode="auto">
            <a:xfrm>
              <a:off x="2928" y="2352"/>
              <a:ext cx="2197" cy="351"/>
              <a:chOff x="2928" y="2352"/>
              <a:chExt cx="2197" cy="351"/>
            </a:xfrm>
          </p:grpSpPr>
          <p:sp>
            <p:nvSpPr>
              <p:cNvPr id="2849806" name="Text Box 14"/>
              <p:cNvSpPr txBox="1">
                <a:spLocks noChangeArrowheads="1"/>
              </p:cNvSpPr>
              <p:nvPr/>
            </p:nvSpPr>
            <p:spPr bwMode="auto">
              <a:xfrm>
                <a:off x="3504" y="2352"/>
                <a:ext cx="1086" cy="35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Message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9807" name="Text Box 15"/>
              <p:cNvSpPr txBox="1">
                <a:spLocks noChangeArrowheads="1"/>
              </p:cNvSpPr>
              <p:nvPr/>
            </p:nvSpPr>
            <p:spPr bwMode="auto">
              <a:xfrm>
                <a:off x="4560" y="2352"/>
                <a:ext cx="277" cy="351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849808" name="Text Box 16"/>
              <p:cNvSpPr txBox="1">
                <a:spLocks noChangeArrowheads="1"/>
              </p:cNvSpPr>
              <p:nvPr/>
            </p:nvSpPr>
            <p:spPr bwMode="auto">
              <a:xfrm>
                <a:off x="3216" y="2352"/>
                <a:ext cx="302" cy="351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2849809" name="Text Box 17"/>
              <p:cNvSpPr txBox="1">
                <a:spLocks noChangeArrowheads="1"/>
              </p:cNvSpPr>
              <p:nvPr/>
            </p:nvSpPr>
            <p:spPr bwMode="auto">
              <a:xfrm>
                <a:off x="4848" y="2352"/>
                <a:ext cx="277" cy="351"/>
              </a:xfrm>
              <a:prstGeom prst="rect">
                <a:avLst/>
              </a:prstGeom>
              <a:solidFill>
                <a:srgbClr val="FF8DA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849810" name="Text Box 18"/>
              <p:cNvSpPr txBox="1">
                <a:spLocks noChangeArrowheads="1"/>
              </p:cNvSpPr>
              <p:nvPr/>
            </p:nvSpPr>
            <p:spPr bwMode="auto">
              <a:xfrm>
                <a:off x="2928" y="2352"/>
                <a:ext cx="302" cy="351"/>
              </a:xfrm>
              <a:prstGeom prst="rect">
                <a:avLst/>
              </a:prstGeom>
              <a:solidFill>
                <a:srgbClr val="FF8DA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849811" name="Group 19"/>
            <p:cNvGrpSpPr>
              <a:grpSpLocks/>
            </p:cNvGrpSpPr>
            <p:nvPr/>
          </p:nvGrpSpPr>
          <p:grpSpPr bwMode="auto">
            <a:xfrm>
              <a:off x="1200" y="1968"/>
              <a:ext cx="849" cy="384"/>
              <a:chOff x="1200" y="1968"/>
              <a:chExt cx="849" cy="384"/>
            </a:xfrm>
          </p:grpSpPr>
          <p:sp>
            <p:nvSpPr>
              <p:cNvPr id="2849812" name="Line 20"/>
              <p:cNvSpPr>
                <a:spLocks noChangeShapeType="1"/>
              </p:cNvSpPr>
              <p:nvPr/>
            </p:nvSpPr>
            <p:spPr bwMode="auto">
              <a:xfrm>
                <a:off x="1200" y="201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9813" name="Text Box 21"/>
              <p:cNvSpPr txBox="1">
                <a:spLocks noChangeArrowheads="1"/>
              </p:cNvSpPr>
              <p:nvPr/>
            </p:nvSpPr>
            <p:spPr bwMode="auto">
              <a:xfrm>
                <a:off x="1248" y="1968"/>
                <a:ext cx="80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Actual</a:t>
                </a:r>
              </a:p>
            </p:txBody>
          </p:sp>
        </p:grpSp>
        <p:grpSp>
          <p:nvGrpSpPr>
            <p:cNvPr id="2849814" name="Group 22"/>
            <p:cNvGrpSpPr>
              <a:grpSpLocks/>
            </p:cNvGrpSpPr>
            <p:nvPr/>
          </p:nvGrpSpPr>
          <p:grpSpPr bwMode="auto">
            <a:xfrm>
              <a:off x="4032" y="1968"/>
              <a:ext cx="849" cy="384"/>
              <a:chOff x="4032" y="1968"/>
              <a:chExt cx="849" cy="384"/>
            </a:xfrm>
          </p:grpSpPr>
          <p:sp>
            <p:nvSpPr>
              <p:cNvPr id="2849815" name="Line 23"/>
              <p:cNvSpPr>
                <a:spLocks noChangeShapeType="1"/>
              </p:cNvSpPr>
              <p:nvPr/>
            </p:nvSpPr>
            <p:spPr bwMode="auto">
              <a:xfrm>
                <a:off x="4032" y="201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9816" name="Text Box 24"/>
              <p:cNvSpPr txBox="1">
                <a:spLocks noChangeArrowheads="1"/>
              </p:cNvSpPr>
              <p:nvPr/>
            </p:nvSpPr>
            <p:spPr bwMode="auto">
              <a:xfrm>
                <a:off x="4080" y="1968"/>
                <a:ext cx="80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Actual</a:t>
                </a:r>
              </a:p>
            </p:txBody>
          </p:sp>
        </p:grpSp>
      </p:grpSp>
      <p:grpSp>
        <p:nvGrpSpPr>
          <p:cNvPr id="2849817" name="Group 25"/>
          <p:cNvGrpSpPr>
            <a:grpSpLocks/>
          </p:cNvGrpSpPr>
          <p:nvPr/>
        </p:nvGrpSpPr>
        <p:grpSpPr bwMode="auto">
          <a:xfrm>
            <a:off x="1752600" y="4724400"/>
            <a:ext cx="4495800" cy="595313"/>
            <a:chOff x="1104" y="2976"/>
            <a:chExt cx="2832" cy="375"/>
          </a:xfrm>
        </p:grpSpPr>
        <p:sp>
          <p:nvSpPr>
            <p:cNvPr id="2849818" name="Line 26"/>
            <p:cNvSpPr>
              <a:spLocks noChangeShapeType="1"/>
            </p:cNvSpPr>
            <p:nvPr/>
          </p:nvSpPr>
          <p:spPr bwMode="auto">
            <a:xfrm>
              <a:off x="1104" y="2976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819" name="Text Box 27"/>
            <p:cNvSpPr txBox="1">
              <a:spLocks noChangeArrowheads="1"/>
            </p:cNvSpPr>
            <p:nvPr/>
          </p:nvSpPr>
          <p:spPr bwMode="auto">
            <a:xfrm>
              <a:off x="2160" y="3024"/>
              <a:ext cx="10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Physical</a:t>
              </a:r>
            </a:p>
          </p:txBody>
        </p:sp>
      </p:grpSp>
      <p:grpSp>
        <p:nvGrpSpPr>
          <p:cNvPr id="2849820" name="Group 28"/>
          <p:cNvGrpSpPr>
            <a:grpSpLocks/>
          </p:cNvGrpSpPr>
          <p:nvPr/>
        </p:nvGrpSpPr>
        <p:grpSpPr bwMode="auto">
          <a:xfrm>
            <a:off x="609600" y="2057400"/>
            <a:ext cx="7138988" cy="1090613"/>
            <a:chOff x="384" y="1296"/>
            <a:chExt cx="4497" cy="687"/>
          </a:xfrm>
        </p:grpSpPr>
        <p:sp>
          <p:nvSpPr>
            <p:cNvPr id="2849821" name="Text Box 29"/>
            <p:cNvSpPr txBox="1">
              <a:spLocks noChangeArrowheads="1"/>
            </p:cNvSpPr>
            <p:nvPr/>
          </p:nvSpPr>
          <p:spPr bwMode="auto">
            <a:xfrm>
              <a:off x="672" y="1632"/>
              <a:ext cx="1086" cy="35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Message</a:t>
              </a: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49822" name="Group 30"/>
            <p:cNvGrpSpPr>
              <a:grpSpLocks/>
            </p:cNvGrpSpPr>
            <p:nvPr/>
          </p:nvGrpSpPr>
          <p:grpSpPr bwMode="auto">
            <a:xfrm>
              <a:off x="384" y="1632"/>
              <a:ext cx="1621" cy="351"/>
              <a:chOff x="384" y="1632"/>
              <a:chExt cx="1621" cy="351"/>
            </a:xfrm>
          </p:grpSpPr>
          <p:sp>
            <p:nvSpPr>
              <p:cNvPr id="2849823" name="Text Box 31"/>
              <p:cNvSpPr txBox="1">
                <a:spLocks noChangeArrowheads="1"/>
              </p:cNvSpPr>
              <p:nvPr/>
            </p:nvSpPr>
            <p:spPr bwMode="auto">
              <a:xfrm>
                <a:off x="1728" y="1632"/>
                <a:ext cx="277" cy="351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849824" name="Text Box 32"/>
              <p:cNvSpPr txBox="1">
                <a:spLocks noChangeArrowheads="1"/>
              </p:cNvSpPr>
              <p:nvPr/>
            </p:nvSpPr>
            <p:spPr bwMode="auto">
              <a:xfrm>
                <a:off x="384" y="1632"/>
                <a:ext cx="302" cy="351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849825" name="Group 33"/>
            <p:cNvGrpSpPr>
              <a:grpSpLocks/>
            </p:cNvGrpSpPr>
            <p:nvPr/>
          </p:nvGrpSpPr>
          <p:grpSpPr bwMode="auto">
            <a:xfrm>
              <a:off x="3216" y="1632"/>
              <a:ext cx="1621" cy="351"/>
              <a:chOff x="3216" y="1632"/>
              <a:chExt cx="1621" cy="351"/>
            </a:xfrm>
          </p:grpSpPr>
          <p:sp>
            <p:nvSpPr>
              <p:cNvPr id="2849826" name="Text Box 34"/>
              <p:cNvSpPr txBox="1">
                <a:spLocks noChangeArrowheads="1"/>
              </p:cNvSpPr>
              <p:nvPr/>
            </p:nvSpPr>
            <p:spPr bwMode="auto">
              <a:xfrm>
                <a:off x="3504" y="1632"/>
                <a:ext cx="1086" cy="35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Message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9827" name="Text Box 35"/>
              <p:cNvSpPr txBox="1">
                <a:spLocks noChangeArrowheads="1"/>
              </p:cNvSpPr>
              <p:nvPr/>
            </p:nvSpPr>
            <p:spPr bwMode="auto">
              <a:xfrm>
                <a:off x="4560" y="1632"/>
                <a:ext cx="277" cy="351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849828" name="Text Box 36"/>
              <p:cNvSpPr txBox="1">
                <a:spLocks noChangeArrowheads="1"/>
              </p:cNvSpPr>
              <p:nvPr/>
            </p:nvSpPr>
            <p:spPr bwMode="auto">
              <a:xfrm>
                <a:off x="3216" y="1632"/>
                <a:ext cx="302" cy="351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849829" name="Group 37"/>
            <p:cNvGrpSpPr>
              <a:grpSpLocks/>
            </p:cNvGrpSpPr>
            <p:nvPr/>
          </p:nvGrpSpPr>
          <p:grpSpPr bwMode="auto">
            <a:xfrm>
              <a:off x="1200" y="1296"/>
              <a:ext cx="849" cy="336"/>
              <a:chOff x="1200" y="1296"/>
              <a:chExt cx="849" cy="336"/>
            </a:xfrm>
          </p:grpSpPr>
          <p:sp>
            <p:nvSpPr>
              <p:cNvPr id="2849830" name="Line 38"/>
              <p:cNvSpPr>
                <a:spLocks noChangeShapeType="1"/>
              </p:cNvSpPr>
              <p:nvPr/>
            </p:nvSpPr>
            <p:spPr bwMode="auto">
              <a:xfrm>
                <a:off x="1200" y="129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9831" name="Text Box 39"/>
              <p:cNvSpPr txBox="1">
                <a:spLocks noChangeArrowheads="1"/>
              </p:cNvSpPr>
              <p:nvPr/>
            </p:nvSpPr>
            <p:spPr bwMode="auto">
              <a:xfrm>
                <a:off x="1248" y="1296"/>
                <a:ext cx="80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Actual</a:t>
                </a:r>
              </a:p>
            </p:txBody>
          </p:sp>
        </p:grpSp>
        <p:grpSp>
          <p:nvGrpSpPr>
            <p:cNvPr id="2849832" name="Group 40"/>
            <p:cNvGrpSpPr>
              <a:grpSpLocks/>
            </p:cNvGrpSpPr>
            <p:nvPr/>
          </p:nvGrpSpPr>
          <p:grpSpPr bwMode="auto">
            <a:xfrm>
              <a:off x="4032" y="1296"/>
              <a:ext cx="849" cy="336"/>
              <a:chOff x="4032" y="1296"/>
              <a:chExt cx="849" cy="336"/>
            </a:xfrm>
          </p:grpSpPr>
          <p:sp>
            <p:nvSpPr>
              <p:cNvPr id="2849833" name="Line 41"/>
              <p:cNvSpPr>
                <a:spLocks noChangeShapeType="1"/>
              </p:cNvSpPr>
              <p:nvPr/>
            </p:nvSpPr>
            <p:spPr bwMode="auto">
              <a:xfrm>
                <a:off x="4032" y="129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9834" name="Text Box 42"/>
              <p:cNvSpPr txBox="1">
                <a:spLocks noChangeArrowheads="1"/>
              </p:cNvSpPr>
              <p:nvPr/>
            </p:nvSpPr>
            <p:spPr bwMode="auto">
              <a:xfrm>
                <a:off x="4080" y="1296"/>
                <a:ext cx="80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Actual</a:t>
                </a:r>
              </a:p>
            </p:txBody>
          </p:sp>
        </p:grpSp>
        <p:grpSp>
          <p:nvGrpSpPr>
            <p:cNvPr id="2849835" name="Group 43"/>
            <p:cNvGrpSpPr>
              <a:grpSpLocks/>
            </p:cNvGrpSpPr>
            <p:nvPr/>
          </p:nvGrpSpPr>
          <p:grpSpPr bwMode="auto">
            <a:xfrm>
              <a:off x="2112" y="1440"/>
              <a:ext cx="900" cy="384"/>
              <a:chOff x="2112" y="1440"/>
              <a:chExt cx="900" cy="384"/>
            </a:xfrm>
          </p:grpSpPr>
          <p:sp>
            <p:nvSpPr>
              <p:cNvPr id="2849836" name="Line 44"/>
              <p:cNvSpPr>
                <a:spLocks noChangeShapeType="1"/>
              </p:cNvSpPr>
              <p:nvPr/>
            </p:nvSpPr>
            <p:spPr bwMode="auto">
              <a:xfrm>
                <a:off x="2208" y="1824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9837" name="Text Box 45"/>
              <p:cNvSpPr txBox="1">
                <a:spLocks noChangeArrowheads="1"/>
              </p:cNvSpPr>
              <p:nvPr/>
            </p:nvSpPr>
            <p:spPr bwMode="auto">
              <a:xfrm>
                <a:off x="2112" y="1440"/>
                <a:ext cx="90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Logical</a:t>
                </a:r>
              </a:p>
            </p:txBody>
          </p:sp>
        </p:grpSp>
      </p:grpSp>
      <p:grpSp>
        <p:nvGrpSpPr>
          <p:cNvPr id="2849838" name="Group 46"/>
          <p:cNvGrpSpPr>
            <a:grpSpLocks/>
          </p:cNvGrpSpPr>
          <p:nvPr/>
        </p:nvGrpSpPr>
        <p:grpSpPr bwMode="auto">
          <a:xfrm>
            <a:off x="3352800" y="1447800"/>
            <a:ext cx="1428750" cy="609600"/>
            <a:chOff x="2112" y="912"/>
            <a:chExt cx="900" cy="384"/>
          </a:xfrm>
        </p:grpSpPr>
        <p:sp>
          <p:nvSpPr>
            <p:cNvPr id="2849839" name="Line 47"/>
            <p:cNvSpPr>
              <a:spLocks noChangeShapeType="1"/>
            </p:cNvSpPr>
            <p:nvPr/>
          </p:nvSpPr>
          <p:spPr bwMode="auto">
            <a:xfrm>
              <a:off x="2208" y="129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9840" name="Text Box 48"/>
            <p:cNvSpPr txBox="1">
              <a:spLocks noChangeArrowheads="1"/>
            </p:cNvSpPr>
            <p:nvPr/>
          </p:nvSpPr>
          <p:spPr bwMode="auto">
            <a:xfrm>
              <a:off x="2112" y="912"/>
              <a:ext cx="9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Logical</a:t>
              </a:r>
            </a:p>
          </p:txBody>
        </p:sp>
      </p:grpSp>
      <p:sp>
        <p:nvSpPr>
          <p:cNvPr id="49" name="Date Placeholder 19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6B23DA-8CFC-C649-A609-D553C8D8C4F7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0" name="Slide Number Placeholder 19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" name="Footer Placeholder 19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05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6121" y="366593"/>
            <a:ext cx="7543800" cy="474663"/>
          </a:xfrm>
          <a:noFill/>
          <a:ln/>
        </p:spPr>
        <p:txBody>
          <a:bodyPr wrap="square" lIns="90487" tIns="44450" rIns="90487" bIns="44450" anchor="ctr">
            <a:normAutofit fontScale="90000"/>
          </a:bodyPr>
          <a:lstStyle/>
          <a:p>
            <a:r>
              <a:rPr lang="en-US" dirty="0"/>
              <a:t>Protocol for Network of Networks</a:t>
            </a:r>
          </a:p>
        </p:txBody>
      </p:sp>
      <p:sp>
        <p:nvSpPr>
          <p:cNvPr id="285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86750" cy="5029200"/>
          </a:xfrm>
          <a:noFill/>
          <a:ln/>
        </p:spPr>
        <p:txBody>
          <a:bodyPr lIns="90487" tIns="44450" rIns="90487" bIns="44450">
            <a:normAutofit lnSpcReduction="10000"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Transmission Control Protocol/Internet Protocol (TCP/IP)</a:t>
            </a:r>
            <a:r>
              <a:rPr lang="en-US" dirty="0">
                <a:solidFill>
                  <a:schemeClr val="accent1"/>
                </a:solidFill>
              </a:rPr>
              <a:t>                             </a:t>
            </a:r>
            <a:r>
              <a:rPr lang="en-US" dirty="0" smtClean="0">
                <a:solidFill>
                  <a:schemeClr val="accent1"/>
                </a:solidFill>
              </a:rPr>
              <a:t>                      </a:t>
            </a:r>
            <a:r>
              <a:rPr lang="en-US" dirty="0"/>
              <a:t>(TCP :: a Transport Layer)</a:t>
            </a:r>
          </a:p>
          <a:p>
            <a:pPr lvl="1">
              <a:buFont typeface="Arial"/>
              <a:buChar char="•"/>
            </a:pPr>
            <a:r>
              <a:rPr lang="en-US" dirty="0"/>
              <a:t>This protocol family is the </a:t>
            </a:r>
            <a:r>
              <a:rPr lang="en-US" dirty="0">
                <a:solidFill>
                  <a:schemeClr val="accent2"/>
                </a:solidFill>
              </a:rPr>
              <a:t>basis of the Internet</a:t>
            </a:r>
            <a:r>
              <a:rPr lang="en-US" dirty="0"/>
              <a:t>, a WAN protocol</a:t>
            </a:r>
          </a:p>
          <a:p>
            <a:pPr lvl="1">
              <a:buFont typeface="Arial"/>
              <a:buChar char="•"/>
            </a:pPr>
            <a:r>
              <a:rPr lang="en-US" dirty="0"/>
              <a:t>IP makes best effort to deliver </a:t>
            </a:r>
          </a:p>
          <a:p>
            <a:pPr lvl="2"/>
            <a:r>
              <a:rPr lang="en-US" dirty="0"/>
              <a:t>Packets can be lost, corrupted</a:t>
            </a:r>
          </a:p>
          <a:p>
            <a:pPr lvl="1">
              <a:buFont typeface="Arial"/>
              <a:buChar char="•"/>
            </a:pPr>
            <a:r>
              <a:rPr lang="en-US" dirty="0"/>
              <a:t>TCP guarantees delivery</a:t>
            </a:r>
          </a:p>
          <a:p>
            <a:pPr lvl="1">
              <a:buFont typeface="Arial"/>
              <a:buChar char="•"/>
            </a:pPr>
            <a:r>
              <a:rPr lang="en-US" dirty="0"/>
              <a:t>TCP/IP so popular it is used even when communicating locally: even across homogeneous LAN</a:t>
            </a:r>
          </a:p>
        </p:txBody>
      </p:sp>
      <p:sp>
        <p:nvSpPr>
          <p:cNvPr id="4" name="Date Placeholder 19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6B23DA-8CFC-C649-A609-D553C8D8C4F7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Slide Number Placeholder 19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19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30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35604</TotalTime>
  <Words>2454</Words>
  <Application>Microsoft Macintosh PowerPoint</Application>
  <PresentationFormat>On-screen Show (4:3)</PresentationFormat>
  <Paragraphs>567</Paragraphs>
  <Slides>33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61C In the News</vt:lpstr>
      <vt:lpstr>CS 61C: Great Ideas in Computer Architecture (Machine Structures) Lecture 38: IO, Networking &amp; Disks</vt:lpstr>
      <vt:lpstr>Review</vt:lpstr>
      <vt:lpstr>What makes networks work?</vt:lpstr>
      <vt:lpstr>Software Protocol to Send and Receive</vt:lpstr>
      <vt:lpstr>Protocol for Networks of Networks?</vt:lpstr>
      <vt:lpstr>Protocol Family Concept</vt:lpstr>
      <vt:lpstr>Protocol Family Concept</vt:lpstr>
      <vt:lpstr>Protocol for Network of Networks</vt:lpstr>
      <vt:lpstr>TCP/IP packet, Ethernet packet, protocols</vt:lpstr>
      <vt:lpstr>disks</vt:lpstr>
      <vt:lpstr>Magnetic Disk – common I/O device</vt:lpstr>
      <vt:lpstr>Photo of Disk Head, Arm, Actuator</vt:lpstr>
      <vt:lpstr>Disk Device Terminology</vt:lpstr>
      <vt:lpstr>Where does Flash memory come in?</vt:lpstr>
      <vt:lpstr>What does Apple put in its iPods?</vt:lpstr>
      <vt:lpstr>Use Arrays of Small Disks…</vt:lpstr>
      <vt:lpstr>Replace Small # of Large Disks with Large # of Small! </vt:lpstr>
      <vt:lpstr>Replace Small # of Large Disks with Large # of Small! </vt:lpstr>
      <vt:lpstr>Array Reliability</vt:lpstr>
      <vt:lpstr>Redundant Arrays of (Inexpensive) Disks</vt:lpstr>
      <vt:lpstr>RAID : Redundant Array of Inexpensive Disks</vt:lpstr>
      <vt:lpstr>“RAID 0”: No redundancy = “AID”</vt:lpstr>
      <vt:lpstr>RAID 1: Mirror data</vt:lpstr>
      <vt:lpstr>RAID 3: Parity</vt:lpstr>
      <vt:lpstr>Inspiration for RAID 5 (RAID 4 block-striping) </vt:lpstr>
      <vt:lpstr>RAID 5: Rotated Parity, faster small writes</vt:lpstr>
      <vt:lpstr>“And in conclusion…”</vt:lpstr>
      <vt:lpstr>Peer Instruction</vt:lpstr>
      <vt:lpstr>Bonus Slides</vt:lpstr>
      <vt:lpstr>Bonus: Disk Device Performance (1/2)</vt:lpstr>
      <vt:lpstr>Bonus: Disk Device Performance (2/2)</vt:lpstr>
      <vt:lpstr>BONUS : Hard Drives are Sealed.  Why?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Michael Franklin</cp:lastModifiedBy>
  <cp:revision>364</cp:revision>
  <cp:lastPrinted>2011-11-28T16:28:53Z</cp:lastPrinted>
  <dcterms:created xsi:type="dcterms:W3CDTF">2011-04-21T03:06:37Z</dcterms:created>
  <dcterms:modified xsi:type="dcterms:W3CDTF">2011-11-28T16:29:38Z</dcterms:modified>
</cp:coreProperties>
</file>