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557" r:id="rId2"/>
    <p:sldId id="558" r:id="rId3"/>
    <p:sldId id="612" r:id="rId4"/>
    <p:sldId id="633" r:id="rId5"/>
    <p:sldId id="625" r:id="rId6"/>
    <p:sldId id="627" r:id="rId7"/>
    <p:sldId id="629" r:id="rId8"/>
    <p:sldId id="643" r:id="rId9"/>
    <p:sldId id="630" r:id="rId10"/>
    <p:sldId id="631" r:id="rId11"/>
    <p:sldId id="614" r:id="rId12"/>
    <p:sldId id="615" r:id="rId13"/>
    <p:sldId id="622" r:id="rId14"/>
    <p:sldId id="623" r:id="rId15"/>
    <p:sldId id="632" r:id="rId16"/>
    <p:sldId id="635" r:id="rId17"/>
    <p:sldId id="636" r:id="rId18"/>
    <p:sldId id="640" r:id="rId19"/>
    <p:sldId id="579" r:id="rId20"/>
    <p:sldId id="580" r:id="rId21"/>
    <p:sldId id="581" r:id="rId22"/>
    <p:sldId id="582" r:id="rId23"/>
    <p:sldId id="583" r:id="rId24"/>
    <p:sldId id="584" r:id="rId25"/>
    <p:sldId id="585" r:id="rId26"/>
    <p:sldId id="586" r:id="rId27"/>
    <p:sldId id="587" r:id="rId28"/>
    <p:sldId id="588" r:id="rId29"/>
    <p:sldId id="599" r:id="rId30"/>
    <p:sldId id="600" r:id="rId31"/>
    <p:sldId id="601" r:id="rId32"/>
    <p:sldId id="602" r:id="rId33"/>
    <p:sldId id="603" r:id="rId34"/>
    <p:sldId id="604" r:id="rId35"/>
    <p:sldId id="605" r:id="rId36"/>
    <p:sldId id="606" r:id="rId37"/>
    <p:sldId id="607" r:id="rId38"/>
    <p:sldId id="608" r:id="rId39"/>
    <p:sldId id="642" r:id="rId40"/>
    <p:sldId id="61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BFBFB"/>
    <a:srgbClr val="FF6FC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6667" autoAdjust="0"/>
  </p:normalViewPr>
  <p:slideViewPr>
    <p:cSldViewPr snapToGrid="0">
      <p:cViewPr varScale="1">
        <p:scale>
          <a:sx n="69" d="100"/>
          <a:sy n="69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3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57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435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91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34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08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11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73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36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  <a:t>VertLeftWhiteCheck1</a:t>
            </a:r>
          </a:p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algn="l"/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>Answer:</a:t>
            </a:r>
            <a:r>
              <a:rPr lang="en-US" sz="1200" baseline="0" dirty="0" smtClean="0">
                <a:solidFill>
                  <a:schemeClr val="folHlink"/>
                </a:solidFill>
                <a:latin typeface="Courier" charset="0"/>
              </a:rPr>
              <a:t> B s1 corresponds to </a:t>
            </a:r>
            <a:r>
              <a:rPr lang="en-US" sz="1200" baseline="0" dirty="0" err="1" smtClean="0">
                <a:solidFill>
                  <a:schemeClr val="folHlink"/>
                </a:solidFill>
                <a:latin typeface="Courier" charset="0"/>
              </a:rPr>
              <a:t>p</a:t>
            </a:r>
            <a:r>
              <a:rPr lang="en-US" sz="1200" baseline="0" dirty="0" smtClean="0">
                <a:solidFill>
                  <a:schemeClr val="folHlink"/>
                </a:solidFill>
                <a:latin typeface="Courier" charset="0"/>
              </a:rPr>
              <a:t>,</a:t>
            </a:r>
          </a:p>
          <a:p>
            <a:pPr algn="l"/>
            <a:r>
              <a:rPr lang="en-US" sz="1200" baseline="0" dirty="0" smtClean="0">
                <a:solidFill>
                  <a:schemeClr val="folHlink"/>
                </a:solidFill>
                <a:latin typeface="Courier" charset="0"/>
              </a:rPr>
              <a:t>($s2 corresponds to </a:t>
            </a:r>
            <a:r>
              <a:rPr lang="en-US" sz="1200" baseline="0" dirty="0" err="1" smtClean="0">
                <a:solidFill>
                  <a:schemeClr val="folHlink"/>
                </a:solidFill>
                <a:latin typeface="Courier" charset="0"/>
              </a:rPr>
              <a:t>q</a:t>
            </a:r>
            <a:r>
              <a:rPr lang="en-US" sz="1200" baseline="0" dirty="0" smtClean="0">
                <a:solidFill>
                  <a:schemeClr val="folHlink"/>
                </a:solidFill>
                <a:latin typeface="Courier" charset="0"/>
              </a:rPr>
              <a:t>)</a:t>
            </a:r>
          </a:p>
          <a:p>
            <a:pPr algn="l"/>
            <a:r>
              <a:rPr lang="en-US" sz="1200" baseline="0" dirty="0" smtClean="0">
                <a:solidFill>
                  <a:schemeClr val="folHlink"/>
                </a:solidFill>
                <a:latin typeface="Courier" charset="0"/>
              </a:rPr>
              <a:t>($t1 corresponds to &amp;x[0])</a:t>
            </a:r>
          </a:p>
          <a:p>
            <a:pPr algn="l"/>
            <a:r>
              <a:rPr lang="en-US" sz="1200" baseline="0" dirty="0" smtClean="0">
                <a:solidFill>
                  <a:schemeClr val="folHlink"/>
                </a:solidFill>
                <a:latin typeface="Courier" charset="0"/>
              </a:rPr>
              <a:t>*</a:t>
            </a:r>
            <a:r>
              <a:rPr lang="en-US" sz="1200" baseline="0" dirty="0" err="1" smtClean="0">
                <a:solidFill>
                  <a:schemeClr val="folHlink"/>
                </a:solidFill>
                <a:latin typeface="Courier" charset="0"/>
              </a:rPr>
              <a:t>p</a:t>
            </a:r>
            <a:r>
              <a:rPr lang="en-US" sz="1200" baseline="0" dirty="0" smtClean="0">
                <a:solidFill>
                  <a:schemeClr val="folHlink"/>
                </a:solidFill>
                <a:latin typeface="Courier" charset="0"/>
              </a:rPr>
              <a:t> lb/</a:t>
            </a:r>
            <a:r>
              <a:rPr lang="en-US" sz="1200" baseline="0" dirty="0" err="1" smtClean="0">
                <a:solidFill>
                  <a:schemeClr val="folHlink"/>
                </a:solidFill>
                <a:latin typeface="Courier" charset="0"/>
              </a:rPr>
              <a:t>sb</a:t>
            </a:r>
            <a:r>
              <a:rPr lang="en-US" sz="1200" baseline="0" dirty="0" smtClean="0">
                <a:solidFill>
                  <a:schemeClr val="folHlink"/>
                </a:solidFill>
                <a:latin typeface="Courier" charset="0"/>
              </a:rPr>
              <a:t> $t2,0($s1) = value in $t2 at right point</a:t>
            </a:r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/>
            </a:r>
            <a:br>
              <a:rPr lang="en-US" sz="1200" dirty="0" smtClean="0">
                <a:solidFill>
                  <a:schemeClr val="folHlink"/>
                </a:solidFill>
                <a:latin typeface="Courier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/>
            </a:r>
            <a:br>
              <a:rPr lang="en-US" sz="1200" dirty="0" smtClean="0">
                <a:solidFill>
                  <a:schemeClr val="folHlink"/>
                </a:solidFill>
                <a:latin typeface="Courier" charset="0"/>
              </a:rPr>
            </a:br>
            <a:r>
              <a:rPr lang="en-US" sz="1200" dirty="0" smtClean="0">
                <a:solidFill>
                  <a:schemeClr val="folHlink"/>
                </a:solidFill>
              </a:rPr>
              <a:t>…because </a:t>
            </a:r>
            <a:r>
              <a:rPr lang="en-US" sz="1200" dirty="0" err="1" smtClean="0">
                <a:solidFill>
                  <a:schemeClr val="folHlink"/>
                </a:solidFill>
                <a:latin typeface="Courier" charset="0"/>
              </a:rPr>
              <a:t>ints</a:t>
            </a:r>
            <a:r>
              <a:rPr lang="en-US" sz="1200" dirty="0" smtClean="0">
                <a:solidFill>
                  <a:schemeClr val="folHlink"/>
                </a:solidFill>
              </a:rPr>
              <a:t> in this system are 4-bytes long and </a:t>
            </a:r>
            <a:br>
              <a:rPr lang="en-US" sz="1200" dirty="0" smtClean="0">
                <a:solidFill>
                  <a:schemeClr val="folHlink"/>
                </a:solidFill>
              </a:rPr>
            </a:br>
            <a:r>
              <a:rPr lang="en-US" sz="1200" dirty="0" smtClean="0">
                <a:solidFill>
                  <a:schemeClr val="folHlink"/>
                </a:solidFill>
              </a:rPr>
              <a:t>the actual address increments by 4 even though it appears to only </a:t>
            </a:r>
            <a:r>
              <a:rPr lang="en-US" sz="1200" dirty="0" err="1" smtClean="0">
                <a:solidFill>
                  <a:schemeClr val="folHlink"/>
                </a:solidFill>
              </a:rPr>
              <a:t>incrememt</a:t>
            </a:r>
            <a:r>
              <a:rPr lang="en-US" sz="1200" dirty="0" smtClean="0">
                <a:solidFill>
                  <a:schemeClr val="folHlink"/>
                </a:solidFill>
              </a:rPr>
              <a:t> 1.</a:t>
            </a:r>
            <a:endParaRPr lang="en-US" sz="1200" dirty="0">
              <a:solidFill>
                <a:schemeClr val="folHlink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484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162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$at – assembler temporary</a:t>
            </a:r>
            <a:r>
              <a:rPr lang="en-US" baseline="0" dirty="0" smtClean="0"/>
              <a:t> register, used for pseudo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383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addi</a:t>
            </a:r>
            <a:r>
              <a:rPr lang="en-US" dirty="0" smtClean="0"/>
              <a:t> $sp,$sp,-8 # adjust stack for 2 items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sw</a:t>
            </a:r>
            <a:r>
              <a:rPr lang="en-US" dirty="0" smtClean="0"/>
              <a:t> $t0, 4($sp) # save $t0 for use afterwards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sw</a:t>
            </a:r>
            <a:r>
              <a:rPr lang="en-US" dirty="0" smtClean="0"/>
              <a:t> $s0, 0($sp) # save $s0 for use afterwards</a:t>
            </a:r>
          </a:p>
          <a:p>
            <a:pPr marL="406400" indent="-406400">
              <a:buNone/>
            </a:pPr>
            <a:r>
              <a:rPr lang="en-US" dirty="0" smtClean="0"/>
              <a:t>	add $s0,$a0,$a1 # </a:t>
            </a:r>
            <a:r>
              <a:rPr lang="en-US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dirty="0" smtClean="0"/>
              <a:t> + </a:t>
            </a:r>
            <a:r>
              <a:rPr lang="en-US" dirty="0" err="1" smtClean="0"/>
              <a:t>h</a:t>
            </a:r>
            <a:endParaRPr lang="en-US" dirty="0" smtClean="0"/>
          </a:p>
          <a:p>
            <a:pPr marL="338138" indent="-338138">
              <a:buNone/>
            </a:pPr>
            <a:r>
              <a:rPr lang="en-US" sz="1400" dirty="0" smtClean="0"/>
              <a:t>	add $t0,$a2,$a3 # t0 = </a:t>
            </a:r>
            <a:r>
              <a:rPr lang="en-US" sz="1400" dirty="0" err="1" smtClean="0"/>
              <a:t>i</a:t>
            </a:r>
            <a:r>
              <a:rPr lang="en-US" sz="1400" dirty="0" smtClean="0"/>
              <a:t> + </a:t>
            </a:r>
            <a:r>
              <a:rPr lang="en-US" sz="1400" dirty="0" err="1" smtClean="0"/>
              <a:t>j</a:t>
            </a:r>
            <a:endParaRPr lang="en-US" sz="1400" dirty="0" smtClean="0"/>
          </a:p>
          <a:p>
            <a:pPr marL="338138" indent="-338138">
              <a:buNone/>
            </a:pPr>
            <a:r>
              <a:rPr lang="en-US" sz="1400" dirty="0" smtClean="0"/>
              <a:t>	sub $v0,$s0,$t0 # return value (</a:t>
            </a:r>
            <a:r>
              <a:rPr lang="en-US" sz="1400" dirty="0" err="1" smtClean="0"/>
              <a:t>g</a:t>
            </a:r>
            <a:r>
              <a:rPr lang="en-US" sz="1400" dirty="0" smtClean="0"/>
              <a:t> + </a:t>
            </a:r>
            <a:r>
              <a:rPr lang="en-US" sz="1400" dirty="0" err="1" smtClean="0"/>
              <a:t>h</a:t>
            </a:r>
            <a:r>
              <a:rPr lang="en-US" sz="1400" dirty="0" smtClean="0"/>
              <a:t>) – (</a:t>
            </a:r>
            <a:r>
              <a:rPr lang="en-US" sz="1400" dirty="0" err="1" smtClean="0"/>
              <a:t>i</a:t>
            </a:r>
            <a:r>
              <a:rPr lang="en-US" sz="1400" dirty="0" smtClean="0"/>
              <a:t> + </a:t>
            </a:r>
            <a:r>
              <a:rPr lang="en-US" sz="1400" dirty="0" err="1" smtClean="0"/>
              <a:t>j</a:t>
            </a:r>
            <a:r>
              <a:rPr lang="en-US" sz="1400" dirty="0" smtClean="0"/>
              <a:t>)</a:t>
            </a:r>
          </a:p>
          <a:p>
            <a:pPr marL="338138" indent="-338138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lw</a:t>
            </a:r>
            <a:r>
              <a:rPr lang="en-US" sz="1400" dirty="0" smtClean="0"/>
              <a:t> $s0, 0($sp) # restore register $s0 for caller</a:t>
            </a:r>
          </a:p>
          <a:p>
            <a:pPr marL="338138" indent="-338138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lw</a:t>
            </a:r>
            <a:r>
              <a:rPr lang="en-US" sz="1400" dirty="0" smtClean="0"/>
              <a:t> $t0, 4($sp) # restore register $t0 for caller</a:t>
            </a:r>
          </a:p>
          <a:p>
            <a:pPr marL="338138" indent="-338138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addi</a:t>
            </a:r>
            <a:r>
              <a:rPr lang="en-US" sz="1400" dirty="0" smtClean="0"/>
              <a:t> $sp,$sp,8 # adjust stack to delete 2 items</a:t>
            </a:r>
          </a:p>
          <a:p>
            <a:pPr marL="338138" indent="-338138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jr</a:t>
            </a:r>
            <a:r>
              <a:rPr lang="en-US" sz="1400" dirty="0" smtClean="0"/>
              <a:t> $</a:t>
            </a:r>
            <a:r>
              <a:rPr lang="en-US" sz="1400" dirty="0" err="1" smtClean="0"/>
              <a:t>ra</a:t>
            </a:r>
            <a:r>
              <a:rPr lang="en-US" sz="1400" dirty="0" smtClean="0"/>
              <a:t> # jump back to calling routine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  <a:t>VertLeftWhiteCheck1</a:t>
            </a:r>
          </a:p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algn="l"/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>B: Print 4</a:t>
            </a:r>
            <a:br>
              <a:rPr lang="en-US" sz="1200" dirty="0" smtClean="0">
                <a:solidFill>
                  <a:schemeClr val="folHlink"/>
                </a:solidFill>
                <a:latin typeface="Courier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/>
            </a:r>
            <a:br>
              <a:rPr lang="en-US" sz="1200" dirty="0" smtClean="0">
                <a:solidFill>
                  <a:schemeClr val="folHlink"/>
                </a:solidFill>
                <a:latin typeface="Courier" charset="0"/>
              </a:rPr>
            </a:br>
            <a:r>
              <a:rPr lang="en-US" sz="1200" dirty="0" smtClean="0">
                <a:solidFill>
                  <a:schemeClr val="folHlink"/>
                </a:solidFill>
              </a:rPr>
              <a:t>…because </a:t>
            </a:r>
            <a:r>
              <a:rPr lang="en-US" sz="1200" dirty="0" err="1" smtClean="0">
                <a:solidFill>
                  <a:schemeClr val="folHlink"/>
                </a:solidFill>
                <a:latin typeface="Courier" charset="0"/>
              </a:rPr>
              <a:t>ints</a:t>
            </a:r>
            <a:r>
              <a:rPr lang="en-US" sz="1200" dirty="0" smtClean="0">
                <a:solidFill>
                  <a:schemeClr val="folHlink"/>
                </a:solidFill>
              </a:rPr>
              <a:t> in this system are 4-bytes long and </a:t>
            </a:r>
            <a:br>
              <a:rPr lang="en-US" sz="1200" dirty="0" smtClean="0">
                <a:solidFill>
                  <a:schemeClr val="folHlink"/>
                </a:solidFill>
              </a:rPr>
            </a:br>
            <a:r>
              <a:rPr lang="en-US" sz="1200" dirty="0" smtClean="0">
                <a:solidFill>
                  <a:schemeClr val="folHlink"/>
                </a:solidFill>
              </a:rPr>
              <a:t>the actual address increments by 4 even though it appears to only </a:t>
            </a:r>
            <a:r>
              <a:rPr lang="en-US" sz="1200" dirty="0" err="1" smtClean="0">
                <a:solidFill>
                  <a:schemeClr val="folHlink"/>
                </a:solidFill>
              </a:rPr>
              <a:t>incrememt</a:t>
            </a:r>
            <a:r>
              <a:rPr lang="en-US" sz="1200" dirty="0" smtClean="0">
                <a:solidFill>
                  <a:schemeClr val="folHlink"/>
                </a:solidFill>
              </a:rPr>
              <a:t> 1.</a:t>
            </a:r>
            <a:endParaRPr lang="en-US" sz="1200" dirty="0">
              <a:solidFill>
                <a:schemeClr val="folHlink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Save $</a:t>
            </a:r>
            <a:r>
              <a:rPr lang="en-US" dirty="0" err="1" smtClean="0"/>
              <a:t>ra</a:t>
            </a:r>
            <a:r>
              <a:rPr lang="en-US" dirty="0" smtClean="0"/>
              <a:t> on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Slti</a:t>
            </a:r>
            <a:r>
              <a:rPr lang="en-US" dirty="0" smtClean="0"/>
              <a:t>: set </a:t>
            </a:r>
            <a:r>
              <a:rPr lang="en-US" dirty="0" err="1" smtClean="0"/>
              <a:t>dst</a:t>
            </a:r>
            <a:r>
              <a:rPr lang="en-US" baseline="0" dirty="0" smtClean="0"/>
              <a:t> to 1 if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is less than </a:t>
            </a:r>
            <a:r>
              <a:rPr lang="en-US" baseline="0" dirty="0" err="1" smtClean="0"/>
              <a:t>imm</a:t>
            </a:r>
            <a:r>
              <a:rPr lang="en-US" baseline="0" dirty="0" smtClean="0"/>
              <a:t> (signed immediate)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725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  <a:t>VertLeftWhiteCheck1</a:t>
            </a:r>
          </a:p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algn="l"/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>B: Print It saves PC+4</a:t>
            </a:r>
            <a:br>
              <a:rPr lang="en-US" sz="1200" dirty="0" smtClean="0">
                <a:solidFill>
                  <a:schemeClr val="folHlink"/>
                </a:solidFill>
                <a:latin typeface="Courier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/>
            </a:r>
            <a:br>
              <a:rPr lang="en-US" sz="1200" dirty="0" smtClean="0">
                <a:solidFill>
                  <a:schemeClr val="folHlink"/>
                </a:solidFill>
                <a:latin typeface="Courier" charset="0"/>
              </a:rPr>
            </a:br>
            <a:r>
              <a:rPr lang="en-US" sz="1200" dirty="0" smtClean="0">
                <a:solidFill>
                  <a:schemeClr val="folHlink"/>
                </a:solidFill>
              </a:rPr>
              <a:t>…because </a:t>
            </a:r>
            <a:r>
              <a:rPr lang="en-US" sz="1200" dirty="0" err="1" smtClean="0">
                <a:solidFill>
                  <a:schemeClr val="folHlink"/>
                </a:solidFill>
                <a:latin typeface="Courier" charset="0"/>
              </a:rPr>
              <a:t>ints</a:t>
            </a:r>
            <a:r>
              <a:rPr lang="en-US" sz="1200" dirty="0" smtClean="0">
                <a:solidFill>
                  <a:schemeClr val="folHlink"/>
                </a:solidFill>
              </a:rPr>
              <a:t> in this system are 4-bytes long and </a:t>
            </a:r>
            <a:br>
              <a:rPr lang="en-US" sz="1200" dirty="0" smtClean="0">
                <a:solidFill>
                  <a:schemeClr val="folHlink"/>
                </a:solidFill>
              </a:rPr>
            </a:br>
            <a:r>
              <a:rPr lang="en-US" sz="1200" dirty="0" smtClean="0">
                <a:solidFill>
                  <a:schemeClr val="folHlink"/>
                </a:solidFill>
              </a:rPr>
              <a:t>the actual address increments by 4 even though it appears to only </a:t>
            </a:r>
            <a:r>
              <a:rPr lang="en-US" sz="1200" dirty="0" err="1" smtClean="0">
                <a:solidFill>
                  <a:schemeClr val="folHlink"/>
                </a:solidFill>
              </a:rPr>
              <a:t>incrememt</a:t>
            </a:r>
            <a:r>
              <a:rPr lang="en-US" sz="1200" dirty="0" smtClean="0">
                <a:solidFill>
                  <a:schemeClr val="folHlink"/>
                </a:solidFill>
              </a:rPr>
              <a:t> 1.</a:t>
            </a:r>
            <a:endParaRPr lang="en-US" sz="1200" dirty="0">
              <a:solidFill>
                <a:schemeClr val="folHlink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39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21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57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 “Cal” is represented in C by the following 4 bytes, shown as decimal numbers: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67, 97, 108, 0.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 “Cal” is represented in C by the following 10 bytes, shown as decimal numbers: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0, 0, 0, 3, 0, 67, 0, 97, 0, 108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(32 bit word contains string length)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a[b] – Array subscript</a:t>
            </a:r>
          </a:p>
          <a:p>
            <a:r>
              <a:rPr lang="en-US" dirty="0" smtClean="0"/>
              <a:t>*a -- Indirection ("object pointed to by a")</a:t>
            </a:r>
          </a:p>
          <a:p>
            <a:r>
              <a:rPr lang="en-US" dirty="0" smtClean="0"/>
              <a:t>&amp;a -- Reference ("address of a")</a:t>
            </a:r>
          </a:p>
          <a:p>
            <a:r>
              <a:rPr lang="en-US" dirty="0" smtClean="0"/>
              <a:t>p = &amp;x[0] is the same as “p gets the address of the 0</a:t>
            </a:r>
            <a:r>
              <a:rPr lang="en-US" baseline="30000" dirty="0" smtClean="0"/>
              <a:t>th</a:t>
            </a:r>
            <a:r>
              <a:rPr lang="en-US" dirty="0" smtClean="0"/>
              <a:t> element pointed to by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08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4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1E73-9C73-CD4D-8419-6D7509908EEB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F72D-0506-2847-890E-AFFF0793CED2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59DC-E448-964D-A289-869E699607B0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13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4ADC-56F4-AD4C-A3A1-8D7FEBC1C338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C86C-430F-964C-9454-9B1A30FF0AAD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5E8B-EE81-3241-8D53-46E2FB7E0AEF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8C9B-B36F-1747-AE56-BE2465B5099B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5207-FA1D-8F47-A4FB-9124BAA4D178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C60A-7416-A74C-882A-E56163D369E8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BB62-2ACA-464C-B64C-9E0B36A9B995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99E4-A3AA-454F-A7AF-412BBE1FA264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A89F-F552-4F48-8ABF-08B55B5851FB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inst.eecs.berkeley.edu/~cs61c/sp12/picker/?go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inst.eecs.berkeley.edu/~cs61c/sp12/picker/?go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pn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st.eecs.berkeley.edu/~cs61c/sp11/picker/?go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inst.eecs.berkeley.edu/~cs61c/sp12/picker/?go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png"/><Relationship Id="rId6" Type="http://schemas.openxmlformats.org/officeDocument/2006/relationships/image" Target="../media/image9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inst.eecs.berkeley.edu/~cs61c/sp12/picker/?go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574801"/>
            <a:ext cx="80518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Strings and Functions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Instructor:</a:t>
            </a:r>
          </a:p>
          <a:p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, Randy H. Katz</a:t>
            </a:r>
          </a:p>
          <a:p>
            <a:r>
              <a:rPr lang="en-US" dirty="0" smtClean="0"/>
              <a:t>http://inst.eecs.Berkeley.edu/~cs61c/sp12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365D-EA72-1A4F-B255-B21FDE1873FD}" type="datetime1">
              <a:rPr lang="en-US" smtClean="0"/>
              <a:pPr/>
              <a:t>9/10/12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for Characters and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Load a word, use </a:t>
            </a:r>
            <a:r>
              <a:rPr lang="en-US" dirty="0" err="1" smtClean="0">
                <a:latin typeface="Courier New"/>
                <a:cs typeface="Courier New"/>
              </a:rPr>
              <a:t>andi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to isolate half of word</a:t>
            </a:r>
          </a:p>
          <a:p>
            <a:pPr>
              <a:buNone/>
            </a:pPr>
            <a:r>
              <a:rPr lang="en-US" sz="2595" dirty="0" smtClean="0">
                <a:latin typeface="Courier New"/>
                <a:cs typeface="Courier New"/>
              </a:rPr>
              <a:t>	</a:t>
            </a:r>
            <a:r>
              <a:rPr lang="en-US" sz="2595" dirty="0" err="1" smtClean="0">
                <a:latin typeface="Courier New"/>
                <a:cs typeface="Courier New"/>
              </a:rPr>
              <a:t>lw</a:t>
            </a:r>
            <a:r>
              <a:rPr lang="en-US" sz="2595" dirty="0" smtClean="0">
                <a:latin typeface="Courier New"/>
                <a:cs typeface="Courier New"/>
              </a:rPr>
              <a:t>   $s0,0($s1)</a:t>
            </a:r>
          </a:p>
          <a:p>
            <a:pPr>
              <a:buNone/>
            </a:pPr>
            <a:r>
              <a:rPr lang="en-US" sz="2595" dirty="0" smtClean="0">
                <a:latin typeface="Courier New"/>
                <a:cs typeface="Courier New"/>
              </a:rPr>
              <a:t>	</a:t>
            </a:r>
            <a:r>
              <a:rPr lang="en-US" sz="2595" dirty="0" err="1" smtClean="0">
                <a:latin typeface="Courier New"/>
                <a:cs typeface="Courier New"/>
              </a:rPr>
              <a:t>andi</a:t>
            </a:r>
            <a:r>
              <a:rPr lang="en-US" sz="2595" dirty="0" smtClean="0">
                <a:latin typeface="Courier New"/>
                <a:cs typeface="Courier New"/>
              </a:rPr>
              <a:t> $s0,$s0,65535 </a:t>
            </a:r>
            <a:r>
              <a:rPr lang="en-US" sz="2595" dirty="0" smtClean="0">
                <a:cs typeface="Courier New"/>
              </a:rPr>
              <a:t># Zero everything but last 16 bits</a:t>
            </a:r>
          </a:p>
          <a:p>
            <a:r>
              <a:rPr lang="en-US" dirty="0" smtClean="0"/>
              <a:t>RISC Design Principle #3: “Make the Common Case Fast”—Many programs use text, MIPS has </a:t>
            </a:r>
            <a:br>
              <a:rPr lang="en-US" dirty="0" smtClean="0"/>
            </a:br>
            <a:r>
              <a:rPr lang="en-US" i="1" dirty="0" smtClean="0">
                <a:solidFill>
                  <a:srgbClr val="000000"/>
                </a:solidFill>
              </a:rPr>
              <a:t>load </a:t>
            </a:r>
            <a:r>
              <a:rPr lang="en-US" i="1" dirty="0" err="1" smtClean="0">
                <a:solidFill>
                  <a:srgbClr val="000000"/>
                </a:solidFill>
              </a:rPr>
              <a:t>halfword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instruction (</a:t>
            </a:r>
            <a:r>
              <a:rPr lang="en-US" i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lh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	</a:t>
            </a:r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lh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 $s0,0($s1)</a:t>
            </a:r>
          </a:p>
          <a:p>
            <a:r>
              <a:rPr lang="en-US" dirty="0" smtClean="0"/>
              <a:t>Also </a:t>
            </a:r>
            <a:r>
              <a:rPr lang="en-US" i="1" dirty="0" smtClean="0">
                <a:solidFill>
                  <a:srgbClr val="000000"/>
                </a:solidFill>
              </a:rPr>
              <a:t>store </a:t>
            </a:r>
            <a:r>
              <a:rPr lang="en-US" i="1" dirty="0" err="1" smtClean="0">
                <a:solidFill>
                  <a:srgbClr val="000000"/>
                </a:solidFill>
              </a:rPr>
              <a:t>halfword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instruction (</a:t>
            </a:r>
            <a:r>
              <a:rPr lang="en-US" i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sh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91FA9E9B-2CAF-4D40-BD7F-9080A05DCDA3}" type="datetime1">
              <a:rPr lang="en-US" smtClean="0"/>
              <a:pPr/>
              <a:t>9/10/12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0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String Copy Code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5867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Copy </a:t>
            </a:r>
            <a:r>
              <a:rPr lang="en-US" sz="2800" dirty="0" err="1" smtClean="0"/>
              <a:t>x</a:t>
            </a:r>
            <a:r>
              <a:rPr lang="en-US" sz="2800" dirty="0" smtClean="0"/>
              <a:t>[] to </a:t>
            </a:r>
            <a:r>
              <a:rPr lang="en-US" sz="2800" dirty="0" err="1" smtClean="0"/>
              <a:t>y</a:t>
            </a:r>
            <a:r>
              <a:rPr lang="en-US" sz="2800" dirty="0" smtClean="0"/>
              <a:t>[]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char *</a:t>
            </a:r>
            <a:r>
              <a:rPr lang="en-US" sz="2800" dirty="0" err="1" smtClean="0">
                <a:latin typeface="Courier New"/>
                <a:cs typeface="Courier New"/>
              </a:rPr>
              <a:t>p</a:t>
            </a:r>
            <a:r>
              <a:rPr lang="en-US" sz="2800" dirty="0" smtClean="0">
                <a:latin typeface="Courier New"/>
                <a:cs typeface="Courier New"/>
              </a:rPr>
              <a:t>, *</a:t>
            </a:r>
            <a:r>
              <a:rPr lang="en-US" sz="2800" dirty="0" err="1" smtClean="0">
                <a:latin typeface="Courier New"/>
                <a:cs typeface="Courier New"/>
              </a:rPr>
              <a:t>q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p</a:t>
            </a:r>
            <a:r>
              <a:rPr lang="en-US" sz="2800" dirty="0" smtClean="0">
                <a:latin typeface="Courier New"/>
                <a:cs typeface="Courier New"/>
              </a:rPr>
              <a:t> = &amp;x[0];  /* </a:t>
            </a:r>
            <a:r>
              <a:rPr lang="en-US" sz="2800" dirty="0" err="1" smtClean="0">
                <a:latin typeface="Courier New"/>
                <a:cs typeface="Courier New"/>
              </a:rPr>
              <a:t>p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latin typeface="Courier New"/>
                <a:cs typeface="Courier New"/>
              </a:rPr>
              <a:t>x</a:t>
            </a:r>
            <a:r>
              <a:rPr lang="en-US" sz="2800" dirty="0" smtClean="0">
                <a:latin typeface="Courier New"/>
                <a:cs typeface="Courier New"/>
              </a:rPr>
              <a:t> */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	</a:t>
            </a:r>
            <a:r>
              <a:rPr lang="en-US" sz="2400" dirty="0" smtClean="0">
                <a:latin typeface="Courier New"/>
                <a:cs typeface="Courier New"/>
              </a:rPr>
              <a:t>/* set </a:t>
            </a:r>
            <a:r>
              <a:rPr lang="en-US" sz="2400" dirty="0" err="1" smtClean="0">
                <a:latin typeface="Courier New"/>
                <a:cs typeface="Courier New"/>
              </a:rPr>
              <a:t>p</a:t>
            </a:r>
            <a:r>
              <a:rPr lang="en-US" sz="2400" dirty="0" smtClean="0">
                <a:latin typeface="Courier New"/>
                <a:cs typeface="Courier New"/>
              </a:rPr>
              <a:t> to address of 1</a:t>
            </a:r>
            <a:r>
              <a:rPr lang="en-US" sz="2400" baseline="30000" dirty="0" smtClean="0">
                <a:latin typeface="Courier New"/>
                <a:cs typeface="Courier New"/>
              </a:rPr>
              <a:t>st</a:t>
            </a:r>
            <a:r>
              <a:rPr lang="en-US" sz="2400" dirty="0" smtClean="0">
                <a:latin typeface="Courier New"/>
                <a:cs typeface="Courier New"/>
              </a:rPr>
              <a:t> char of </a:t>
            </a:r>
            <a:r>
              <a:rPr lang="en-US" sz="2400" dirty="0" err="1" smtClean="0">
                <a:latin typeface="Courier New"/>
                <a:cs typeface="Courier New"/>
              </a:rPr>
              <a:t>x</a:t>
            </a:r>
            <a:r>
              <a:rPr lang="en-US" sz="2400" dirty="0" smtClean="0">
                <a:latin typeface="Courier New"/>
                <a:cs typeface="Courier New"/>
              </a:rPr>
              <a:t> */</a:t>
            </a:r>
            <a:endParaRPr lang="en-US" sz="2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q</a:t>
            </a:r>
            <a:r>
              <a:rPr lang="en-US" sz="2800" dirty="0" smtClean="0">
                <a:latin typeface="Courier New"/>
                <a:cs typeface="Courier New"/>
              </a:rPr>
              <a:t> = &amp;y[0]; /* </a:t>
            </a:r>
            <a:r>
              <a:rPr lang="en-US" sz="2800" dirty="0" err="1" smtClean="0">
                <a:latin typeface="Courier New"/>
                <a:cs typeface="Courier New"/>
              </a:rPr>
              <a:t>q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latin typeface="Courier New"/>
                <a:cs typeface="Courier New"/>
              </a:rPr>
              <a:t>y</a:t>
            </a:r>
            <a:r>
              <a:rPr lang="en-US" sz="2800" dirty="0" smtClean="0">
                <a:latin typeface="Courier New"/>
                <a:cs typeface="Courier New"/>
              </a:rPr>
              <a:t> also OK */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	</a:t>
            </a:r>
            <a:r>
              <a:rPr lang="en-US" sz="2400" dirty="0" smtClean="0">
                <a:latin typeface="Courier New"/>
                <a:cs typeface="Courier New"/>
              </a:rPr>
              <a:t>/* set </a:t>
            </a:r>
            <a:r>
              <a:rPr lang="en-US" sz="2400" dirty="0" err="1" smtClean="0">
                <a:latin typeface="Courier New"/>
                <a:cs typeface="Courier New"/>
              </a:rPr>
              <a:t>q</a:t>
            </a:r>
            <a:r>
              <a:rPr lang="en-US" sz="2400" dirty="0" smtClean="0">
                <a:latin typeface="Courier New"/>
                <a:cs typeface="Courier New"/>
              </a:rPr>
              <a:t> to address of 1</a:t>
            </a:r>
            <a:r>
              <a:rPr lang="en-US" sz="2400" baseline="30000" dirty="0" smtClean="0">
                <a:latin typeface="Courier New"/>
                <a:cs typeface="Courier New"/>
              </a:rPr>
              <a:t>st</a:t>
            </a:r>
            <a:r>
              <a:rPr lang="en-US" sz="2400" dirty="0" smtClean="0">
                <a:latin typeface="Courier New"/>
                <a:cs typeface="Courier New"/>
              </a:rPr>
              <a:t> char of </a:t>
            </a:r>
            <a:r>
              <a:rPr lang="en-US" sz="2400" dirty="0" err="1" smtClean="0">
                <a:latin typeface="Courier New"/>
                <a:cs typeface="Courier New"/>
              </a:rPr>
              <a:t>y</a:t>
            </a:r>
            <a:r>
              <a:rPr lang="en-US" sz="2400" dirty="0" smtClean="0">
                <a:latin typeface="Courier New"/>
                <a:cs typeface="Courier New"/>
              </a:rPr>
              <a:t> */</a:t>
            </a:r>
            <a:endParaRPr lang="en-US" sz="2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while((*</a:t>
            </a:r>
            <a:r>
              <a:rPr lang="en-US" sz="2800" dirty="0" err="1" smtClean="0">
                <a:latin typeface="Courier New"/>
                <a:cs typeface="Courier New"/>
              </a:rPr>
              <a:t>q</a:t>
            </a:r>
            <a:r>
              <a:rPr lang="en-US" sz="2800" dirty="0" smtClean="0">
                <a:latin typeface="Courier New"/>
                <a:cs typeface="Courier New"/>
              </a:rPr>
              <a:t>++ = *</a:t>
            </a:r>
            <a:r>
              <a:rPr lang="en-US" sz="2800" dirty="0" err="1" smtClean="0">
                <a:latin typeface="Courier New"/>
                <a:cs typeface="Courier New"/>
              </a:rPr>
              <a:t>p</a:t>
            </a:r>
            <a:r>
              <a:rPr lang="en-US" sz="2800" dirty="0" smtClean="0">
                <a:latin typeface="Courier New"/>
                <a:cs typeface="Courier New"/>
              </a:rPr>
              <a:t>++) != ‘\0’) ;	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04B7-2013-8B48-92EF-A443E336DD6E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141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6" y="152397"/>
            <a:ext cx="8229600" cy="1143000"/>
          </a:xfrm>
        </p:spPr>
        <p:txBody>
          <a:bodyPr/>
          <a:lstStyle/>
          <a:p>
            <a:r>
              <a:rPr lang="en-US" dirty="0" smtClean="0"/>
              <a:t>Fast String Copy in MIPS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2" y="1253060"/>
            <a:ext cx="8720667" cy="56049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Get addresses of </a:t>
            </a:r>
            <a:r>
              <a:rPr lang="en-US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r>
              <a:rPr lang="en-US" dirty="0" smtClean="0"/>
              <a:t> into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endParaRPr lang="en-US" dirty="0" smtClean="0"/>
          </a:p>
          <a:p>
            <a:pPr>
              <a:buNone/>
              <a:tabLst>
                <a:tab pos="1085850" algn="l"/>
                <a:tab pos="3829050" algn="l"/>
              </a:tabLst>
            </a:pPr>
            <a:r>
              <a:rPr lang="en-US" sz="2400" dirty="0" err="1" smtClean="0">
                <a:latin typeface="Courier New"/>
                <a:cs typeface="Courier New"/>
              </a:rPr>
              <a:t>p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+mj-lt"/>
                <a:cs typeface="Courier New"/>
              </a:rPr>
              <a:t>and </a:t>
            </a:r>
            <a:r>
              <a:rPr lang="en-US" sz="2400" dirty="0" err="1" smtClean="0">
                <a:latin typeface="Courier New"/>
                <a:cs typeface="Courier New"/>
              </a:rPr>
              <a:t>q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are assigned to these registers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					 </a:t>
            </a:r>
            <a:r>
              <a:rPr lang="en-US" sz="2400" dirty="0" smtClean="0">
                <a:latin typeface="+mj-lt"/>
                <a:cs typeface="Courier New"/>
              </a:rPr>
              <a:t># $t1 = &amp;</a:t>
            </a:r>
            <a:r>
              <a:rPr lang="en-US" sz="2400" dirty="0" err="1" smtClean="0">
                <a:latin typeface="+mj-lt"/>
                <a:cs typeface="Courier New"/>
              </a:rPr>
              <a:t>p</a:t>
            </a:r>
            <a:r>
              <a:rPr lang="en-US" sz="2400" dirty="0" smtClean="0">
                <a:latin typeface="+mj-lt"/>
                <a:cs typeface="Courier New"/>
              </a:rPr>
              <a:t> (BA), </a:t>
            </a:r>
            <a:r>
              <a:rPr lang="en-US" sz="2400" dirty="0" err="1" smtClean="0">
                <a:latin typeface="+mj-lt"/>
                <a:cs typeface="Courier New"/>
              </a:rPr>
              <a:t>q</a:t>
            </a:r>
            <a:r>
              <a:rPr lang="en-US" sz="2400" dirty="0" smtClean="0">
                <a:latin typeface="+mj-lt"/>
                <a:cs typeface="Courier New"/>
              </a:rPr>
              <a:t> @ &amp;</a:t>
            </a:r>
            <a:r>
              <a:rPr lang="en-US" sz="2400" dirty="0" err="1" smtClean="0">
                <a:latin typeface="+mj-lt"/>
                <a:cs typeface="Courier New"/>
              </a:rPr>
              <a:t>p</a:t>
            </a:r>
            <a:r>
              <a:rPr lang="en-US" sz="2400" dirty="0" smtClean="0">
                <a:latin typeface="+mj-lt"/>
                <a:cs typeface="Courier New"/>
              </a:rPr>
              <a:t> + 4</a:t>
            </a:r>
            <a:endParaRPr lang="en-US" sz="2400" dirty="0" smtClean="0">
              <a:solidFill>
                <a:srgbClr val="FF0000"/>
              </a:solidFill>
              <a:latin typeface="+mj-lt"/>
              <a:cs typeface="Courier New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					 </a:t>
            </a:r>
            <a:r>
              <a:rPr lang="en-US" sz="2400" dirty="0" smtClean="0">
                <a:cs typeface="Courier New"/>
              </a:rPr>
              <a:t># $s1 = </a:t>
            </a:r>
            <a:r>
              <a:rPr lang="en-US" sz="2400" dirty="0" err="1" smtClean="0">
                <a:cs typeface="Courier New"/>
              </a:rPr>
              <a:t>p</a:t>
            </a:r>
            <a:endParaRPr lang="en-US" sz="2400" dirty="0" smtClean="0">
              <a:cs typeface="Courier New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					 </a:t>
            </a:r>
            <a:r>
              <a:rPr lang="en-US" sz="2400" dirty="0" smtClean="0">
                <a:cs typeface="Courier New"/>
              </a:rPr>
              <a:t># $s2 = </a:t>
            </a:r>
            <a:r>
              <a:rPr lang="en-US" sz="2400" dirty="0" err="1" smtClean="0">
                <a:cs typeface="Courier New"/>
              </a:rPr>
              <a:t>q</a:t>
            </a:r>
            <a:endParaRPr lang="en-US" sz="2400" dirty="0" smtClean="0">
              <a:latin typeface="Courier New"/>
              <a:cs typeface="Courier New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Loop: 	     </a:t>
            </a:r>
            <a:r>
              <a:rPr lang="en-US" sz="2400" dirty="0" smtClean="0">
                <a:latin typeface="+mj-lt"/>
                <a:cs typeface="Courier New"/>
              </a:rPr>
              <a:t># $t2 = *</a:t>
            </a:r>
            <a:r>
              <a:rPr lang="en-US" sz="2400" dirty="0" err="1" smtClean="0">
                <a:latin typeface="+mj-lt"/>
                <a:cs typeface="Courier New"/>
              </a:rPr>
              <a:t>p</a:t>
            </a:r>
            <a:endParaRPr lang="en-US" sz="2400" dirty="0" smtClean="0">
              <a:latin typeface="+mj-lt"/>
              <a:cs typeface="Courier New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			     </a:t>
            </a:r>
            <a:r>
              <a:rPr lang="en-US" sz="2400" dirty="0" smtClean="0">
                <a:latin typeface="+mj-lt"/>
                <a:cs typeface="Courier New"/>
              </a:rPr>
              <a:t># *</a:t>
            </a:r>
            <a:r>
              <a:rPr lang="en-US" sz="2400" dirty="0" err="1" smtClean="0">
                <a:latin typeface="+mj-lt"/>
                <a:cs typeface="Courier New"/>
              </a:rPr>
              <a:t>q</a:t>
            </a:r>
            <a:r>
              <a:rPr lang="en-US" sz="2400" dirty="0" smtClean="0">
                <a:latin typeface="+mj-lt"/>
                <a:cs typeface="Courier New"/>
              </a:rPr>
              <a:t> = $t2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					  # </a:t>
            </a:r>
            <a:r>
              <a:rPr lang="en-US" sz="2400" dirty="0" err="1" smtClean="0">
                <a:solidFill>
                  <a:srgbClr val="000000"/>
                </a:solidFill>
                <a:cs typeface="Courier New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cs typeface="Courier New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 + 1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					  # </a:t>
            </a:r>
            <a:r>
              <a:rPr lang="en-US" sz="2400" dirty="0" err="1" smtClean="0">
                <a:solidFill>
                  <a:srgbClr val="000000"/>
                </a:solidFill>
                <a:cs typeface="Courier New"/>
              </a:rPr>
              <a:t>q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cs typeface="Courier New"/>
              </a:rPr>
              <a:t>q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 + 1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cs typeface="Courier New"/>
              </a:rPr>
              <a:t>					  # if *</a:t>
            </a:r>
            <a:r>
              <a:rPr lang="en-US" sz="2400" dirty="0" err="1" smtClean="0">
                <a:cs typeface="Courier New"/>
              </a:rPr>
              <a:t>p</a:t>
            </a:r>
            <a:r>
              <a:rPr lang="en-US" sz="2400" dirty="0" smtClean="0">
                <a:cs typeface="Courier New"/>
              </a:rPr>
              <a:t> == 0, go to Exit</a:t>
            </a:r>
            <a:endParaRPr lang="en-US" sz="2400" dirty="0" smtClean="0">
              <a:solidFill>
                <a:srgbClr val="000000"/>
              </a:solidFill>
              <a:cs typeface="Courier New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j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Loop              </a:t>
            </a:r>
            <a:r>
              <a:rPr lang="en-US" sz="2400" dirty="0" smtClean="0">
                <a:cs typeface="Courier New"/>
              </a:rPr>
              <a:t># go to Loop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Exit: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/>
              <a:t>#  N characters =&gt; N*6 + 3 instructions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E4B7-C735-B944-8574-40C2268A8AF0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53867" y="3996266"/>
            <a:ext cx="1236133" cy="4910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7653872" y="3488266"/>
            <a:ext cx="1236133" cy="4910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Q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76534" y="4047075"/>
            <a:ext cx="441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332134" y="4250272"/>
            <a:ext cx="304800" cy="8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39465" y="3539069"/>
            <a:ext cx="695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BA+4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349067" y="3742266"/>
            <a:ext cx="304800" cy="8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9524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6" y="152397"/>
            <a:ext cx="8229600" cy="1143000"/>
          </a:xfrm>
        </p:spPr>
        <p:txBody>
          <a:bodyPr/>
          <a:lstStyle/>
          <a:p>
            <a:r>
              <a:rPr lang="en-US" dirty="0" smtClean="0"/>
              <a:t>Fast String Copy in MIPS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2" y="1253060"/>
            <a:ext cx="8720667" cy="56049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Get addresses of </a:t>
            </a:r>
            <a:r>
              <a:rPr lang="en-US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r>
              <a:rPr lang="en-US" dirty="0" smtClean="0"/>
              <a:t> into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endParaRPr lang="en-US" dirty="0" smtClean="0"/>
          </a:p>
          <a:p>
            <a:pPr>
              <a:buNone/>
              <a:tabLst>
                <a:tab pos="1085850" algn="l"/>
                <a:tab pos="3829050" algn="l"/>
              </a:tabLst>
            </a:pPr>
            <a:r>
              <a:rPr lang="en-US" sz="2400" dirty="0" err="1" smtClean="0">
                <a:latin typeface="Courier New"/>
                <a:cs typeface="Courier New"/>
              </a:rPr>
              <a:t>p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+mj-lt"/>
                <a:cs typeface="Courier New"/>
              </a:rPr>
              <a:t>and </a:t>
            </a:r>
            <a:r>
              <a:rPr lang="en-US" sz="2400" dirty="0" err="1" smtClean="0">
                <a:latin typeface="Courier New"/>
                <a:cs typeface="Courier New"/>
              </a:rPr>
              <a:t>q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are assigned to these registers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lw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$t1, Base Address (e.g., BA)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lw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$s1,0($t1)</a:t>
            </a:r>
            <a:r>
              <a:rPr lang="en-US" sz="2400" dirty="0" smtClean="0">
                <a:latin typeface="Courier New"/>
                <a:cs typeface="Courier New"/>
              </a:rPr>
              <a:t>			 </a:t>
            </a:r>
            <a:r>
              <a:rPr lang="en-US" sz="2400" dirty="0" smtClean="0">
                <a:cs typeface="Courier New"/>
              </a:rPr>
              <a:t># $s1 = </a:t>
            </a:r>
            <a:r>
              <a:rPr lang="en-US" sz="2400" dirty="0" err="1" smtClean="0">
                <a:cs typeface="Courier New"/>
              </a:rPr>
              <a:t>p</a:t>
            </a:r>
            <a:endParaRPr lang="en-US" sz="2400" dirty="0" smtClean="0">
              <a:cs typeface="Courier New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lw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$s2,4($t1)</a:t>
            </a:r>
            <a:r>
              <a:rPr lang="en-US" sz="2400" dirty="0" smtClean="0">
                <a:latin typeface="Courier New"/>
                <a:cs typeface="Courier New"/>
              </a:rPr>
              <a:t>			 </a:t>
            </a:r>
            <a:r>
              <a:rPr lang="en-US" sz="2400" dirty="0" smtClean="0">
                <a:cs typeface="Courier New"/>
              </a:rPr>
              <a:t># $s2 = </a:t>
            </a:r>
            <a:r>
              <a:rPr lang="en-US" sz="2400" dirty="0" err="1" smtClean="0">
                <a:cs typeface="Courier New"/>
              </a:rPr>
              <a:t>q</a:t>
            </a:r>
            <a:endParaRPr lang="en-US" sz="2400" dirty="0" smtClean="0">
              <a:latin typeface="Courier New"/>
              <a:cs typeface="Courier New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Loop: lb $t2,0($s1)       </a:t>
            </a:r>
            <a:r>
              <a:rPr lang="en-US" sz="2400" dirty="0" smtClean="0">
                <a:latin typeface="+mj-lt"/>
                <a:cs typeface="Courier New"/>
              </a:rPr>
              <a:t># $t2 = *</a:t>
            </a:r>
            <a:r>
              <a:rPr lang="en-US" sz="2400" dirty="0" err="1" smtClean="0">
                <a:latin typeface="+mj-lt"/>
                <a:cs typeface="Courier New"/>
              </a:rPr>
              <a:t>p</a:t>
            </a:r>
            <a:endParaRPr lang="en-US" sz="2400" dirty="0" smtClean="0">
              <a:latin typeface="+mj-lt"/>
              <a:cs typeface="Courier New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sb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$t2,0($s2)</a:t>
            </a:r>
            <a:r>
              <a:rPr lang="en-US" sz="2400" dirty="0" smtClean="0">
                <a:latin typeface="Courier New"/>
                <a:cs typeface="Courier New"/>
              </a:rPr>
              <a:t>	     </a:t>
            </a:r>
            <a:r>
              <a:rPr lang="en-US" sz="2400" dirty="0" smtClean="0">
                <a:latin typeface="+mj-lt"/>
                <a:cs typeface="Courier New"/>
              </a:rPr>
              <a:t># *</a:t>
            </a:r>
            <a:r>
              <a:rPr lang="en-US" sz="2400" dirty="0" err="1" smtClean="0">
                <a:latin typeface="+mj-lt"/>
                <a:cs typeface="Courier New"/>
              </a:rPr>
              <a:t>q</a:t>
            </a:r>
            <a:r>
              <a:rPr lang="en-US" sz="2400" dirty="0" smtClean="0">
                <a:latin typeface="+mj-lt"/>
                <a:cs typeface="Courier New"/>
              </a:rPr>
              <a:t> = $t2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addi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$s1,$s1,1      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# </a:t>
            </a:r>
            <a:r>
              <a:rPr lang="en-US" sz="2400" dirty="0" err="1" smtClean="0">
                <a:solidFill>
                  <a:srgbClr val="000000"/>
                </a:solidFill>
                <a:cs typeface="Courier New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cs typeface="Courier New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 + 1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addi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$s2,$s2,1      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# </a:t>
            </a:r>
            <a:r>
              <a:rPr lang="en-US" sz="2400" dirty="0" err="1" smtClean="0">
                <a:solidFill>
                  <a:srgbClr val="000000"/>
                </a:solidFill>
                <a:cs typeface="Courier New"/>
              </a:rPr>
              <a:t>q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cs typeface="Courier New"/>
              </a:rPr>
              <a:t>q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 + 1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cs typeface="Courier New"/>
              </a:rPr>
              <a:t>					   # if *</a:t>
            </a:r>
            <a:r>
              <a:rPr lang="en-US" sz="2400" dirty="0" err="1" smtClean="0">
                <a:cs typeface="Courier New"/>
              </a:rPr>
              <a:t>p</a:t>
            </a:r>
            <a:r>
              <a:rPr lang="en-US" sz="2400" dirty="0" smtClean="0">
                <a:cs typeface="Courier New"/>
              </a:rPr>
              <a:t> == 0, go to Exit</a:t>
            </a:r>
            <a:endParaRPr lang="en-US" sz="2400" dirty="0" smtClean="0">
              <a:solidFill>
                <a:srgbClr val="000000"/>
              </a:solidFill>
              <a:cs typeface="Courier New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j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Loop              </a:t>
            </a:r>
            <a:r>
              <a:rPr lang="en-US" sz="2400" dirty="0" smtClean="0">
                <a:cs typeface="Courier New"/>
              </a:rPr>
              <a:t># go to Loop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Exit: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/>
              <a:t>#  N characters =&gt; N*6 + 3 instructions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44D0-5073-374B-A3CC-06540073F71B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53867" y="3996266"/>
            <a:ext cx="1236133" cy="4910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7653872" y="3488266"/>
            <a:ext cx="1236133" cy="4910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Q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76534" y="4047075"/>
            <a:ext cx="441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332134" y="4250272"/>
            <a:ext cx="304800" cy="8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39465" y="3539069"/>
            <a:ext cx="695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BA+4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349067" y="3742266"/>
            <a:ext cx="304800" cy="8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83813" y="6550223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599410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6" y="152397"/>
            <a:ext cx="8229600" cy="1143000"/>
          </a:xfrm>
        </p:spPr>
        <p:txBody>
          <a:bodyPr/>
          <a:lstStyle/>
          <a:p>
            <a:r>
              <a:rPr lang="en-US" dirty="0" smtClean="0"/>
              <a:t>Fast String Copy in MIPS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2" y="1253060"/>
            <a:ext cx="8720667" cy="56049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Get addresses of </a:t>
            </a:r>
            <a:r>
              <a:rPr lang="en-US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r>
              <a:rPr lang="en-US" dirty="0" smtClean="0"/>
              <a:t> into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endParaRPr lang="en-US" dirty="0" smtClean="0"/>
          </a:p>
          <a:p>
            <a:pPr>
              <a:buNone/>
              <a:tabLst>
                <a:tab pos="1085850" algn="l"/>
                <a:tab pos="3829050" algn="l"/>
              </a:tabLst>
            </a:pPr>
            <a:r>
              <a:rPr lang="en-US" sz="2400" dirty="0" err="1" smtClean="0">
                <a:latin typeface="Courier New"/>
                <a:cs typeface="Courier New"/>
              </a:rPr>
              <a:t>p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+mj-lt"/>
                <a:cs typeface="Courier New"/>
              </a:rPr>
              <a:t>and </a:t>
            </a:r>
            <a:r>
              <a:rPr lang="en-US" sz="2400" dirty="0" err="1" smtClean="0">
                <a:latin typeface="Courier New"/>
                <a:cs typeface="Courier New"/>
              </a:rPr>
              <a:t>q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are assigned to these registers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lw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$t1, Base Address (e.g., BA)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lw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$s1,0($t1)</a:t>
            </a:r>
            <a:r>
              <a:rPr lang="en-US" sz="2400" dirty="0" smtClean="0">
                <a:latin typeface="Courier New"/>
                <a:cs typeface="Courier New"/>
              </a:rPr>
              <a:t>			 </a:t>
            </a:r>
            <a:r>
              <a:rPr lang="en-US" sz="2400" dirty="0" smtClean="0">
                <a:cs typeface="Courier New"/>
              </a:rPr>
              <a:t># $s1 = </a:t>
            </a:r>
            <a:r>
              <a:rPr lang="en-US" sz="2400" dirty="0" err="1" smtClean="0">
                <a:cs typeface="Courier New"/>
              </a:rPr>
              <a:t>p</a:t>
            </a:r>
            <a:endParaRPr lang="en-US" sz="2400" dirty="0" smtClean="0">
              <a:cs typeface="Courier New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lw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$s2,4($t1)</a:t>
            </a:r>
            <a:r>
              <a:rPr lang="en-US" sz="2400" dirty="0" smtClean="0">
                <a:latin typeface="Courier New"/>
                <a:cs typeface="Courier New"/>
              </a:rPr>
              <a:t>			 </a:t>
            </a:r>
            <a:r>
              <a:rPr lang="en-US" sz="2400" dirty="0" smtClean="0">
                <a:cs typeface="Courier New"/>
              </a:rPr>
              <a:t># $s2 = </a:t>
            </a:r>
            <a:r>
              <a:rPr lang="en-US" sz="2400" dirty="0" err="1" smtClean="0">
                <a:cs typeface="Courier New"/>
              </a:rPr>
              <a:t>q</a:t>
            </a:r>
            <a:endParaRPr lang="en-US" sz="2400" dirty="0" smtClean="0">
              <a:latin typeface="Courier New"/>
              <a:cs typeface="Courier New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Loop: lb $t2,0($s1)       </a:t>
            </a:r>
            <a:r>
              <a:rPr lang="en-US" sz="2400" dirty="0" smtClean="0">
                <a:latin typeface="+mj-lt"/>
                <a:cs typeface="Courier New"/>
              </a:rPr>
              <a:t># $t2 = *</a:t>
            </a:r>
            <a:r>
              <a:rPr lang="en-US" sz="2400" dirty="0" err="1" smtClean="0">
                <a:latin typeface="+mj-lt"/>
                <a:cs typeface="Courier New"/>
              </a:rPr>
              <a:t>p</a:t>
            </a:r>
            <a:endParaRPr lang="en-US" sz="2400" dirty="0" smtClean="0">
              <a:latin typeface="+mj-lt"/>
              <a:cs typeface="Courier New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sb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$t2,0($s2)</a:t>
            </a:r>
            <a:r>
              <a:rPr lang="en-US" sz="2400" dirty="0" smtClean="0">
                <a:latin typeface="Courier New"/>
                <a:cs typeface="Courier New"/>
              </a:rPr>
              <a:t>	     </a:t>
            </a:r>
            <a:r>
              <a:rPr lang="en-US" sz="2400" dirty="0" smtClean="0">
                <a:latin typeface="+mj-lt"/>
                <a:cs typeface="Courier New"/>
              </a:rPr>
              <a:t># *</a:t>
            </a:r>
            <a:r>
              <a:rPr lang="en-US" sz="2400" dirty="0" err="1" smtClean="0">
                <a:latin typeface="+mj-lt"/>
                <a:cs typeface="Courier New"/>
              </a:rPr>
              <a:t>q</a:t>
            </a:r>
            <a:r>
              <a:rPr lang="en-US" sz="2400" dirty="0" smtClean="0">
                <a:latin typeface="+mj-lt"/>
                <a:cs typeface="Courier New"/>
              </a:rPr>
              <a:t> = $t2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addi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$s1,$s1,1      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# </a:t>
            </a:r>
            <a:r>
              <a:rPr lang="en-US" sz="2400" dirty="0" err="1" smtClean="0">
                <a:solidFill>
                  <a:srgbClr val="000000"/>
                </a:solidFill>
                <a:cs typeface="Courier New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cs typeface="Courier New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 + 1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addi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$s2,$s2,1      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# </a:t>
            </a:r>
            <a:r>
              <a:rPr lang="en-US" sz="2400" dirty="0" err="1" smtClean="0">
                <a:solidFill>
                  <a:srgbClr val="000000"/>
                </a:solidFill>
                <a:cs typeface="Courier New"/>
              </a:rPr>
              <a:t>q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cs typeface="Courier New"/>
              </a:rPr>
              <a:t>q</a:t>
            </a: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 + 1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beq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$t2,$zero,Exit  </a:t>
            </a:r>
            <a:r>
              <a:rPr lang="en-US" sz="2400" dirty="0" smtClean="0">
                <a:cs typeface="Courier New"/>
              </a:rPr>
              <a:t># if *</a:t>
            </a:r>
            <a:r>
              <a:rPr lang="en-US" sz="2400" dirty="0" err="1" smtClean="0">
                <a:cs typeface="Courier New"/>
              </a:rPr>
              <a:t>p</a:t>
            </a:r>
            <a:r>
              <a:rPr lang="en-US" sz="2400" dirty="0" smtClean="0">
                <a:cs typeface="Courier New"/>
              </a:rPr>
              <a:t> == 0, go to Exit</a:t>
            </a:r>
            <a:endParaRPr lang="en-US" sz="2400" dirty="0" smtClean="0">
              <a:solidFill>
                <a:srgbClr val="000000"/>
              </a:solidFill>
              <a:cs typeface="Courier New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j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Loop              </a:t>
            </a:r>
            <a:r>
              <a:rPr lang="en-US" sz="2400" dirty="0" smtClean="0">
                <a:cs typeface="Courier New"/>
              </a:rPr>
              <a:t># go to Loop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Exit: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/>
              <a:t>#  N characters =&gt; N*6 + 3 instructions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6C06-2DB8-184F-B861-C26A130418FC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53867" y="3996266"/>
            <a:ext cx="1236133" cy="4910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7653872" y="3488266"/>
            <a:ext cx="1236133" cy="4910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Q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76534" y="4047075"/>
            <a:ext cx="441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332134" y="4250272"/>
            <a:ext cx="304800" cy="8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39465" y="3539069"/>
            <a:ext cx="695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BA+4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349067" y="3742266"/>
            <a:ext cx="304800" cy="8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83813" y="6550223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326621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3"/>
          <p:cNvSpPr txBox="1">
            <a:spLocks noChangeArrowheads="1"/>
          </p:cNvSpPr>
          <p:nvPr/>
        </p:nvSpPr>
        <p:spPr bwMode="auto">
          <a:xfrm>
            <a:off x="1371600" y="3240088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408000"/>
                </a:solidFill>
                <a:latin typeface="Courier"/>
                <a:cs typeface="Courier"/>
              </a:rPr>
              <a:t>$s1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cs typeface="Courier"/>
              </a:rPr>
              <a:t> </a:t>
            </a:r>
            <a:r>
              <a:rPr lang="en-US" sz="2800" dirty="0" smtClean="0">
                <a:solidFill>
                  <a:srgbClr val="408000"/>
                </a:solidFill>
                <a:latin typeface="+mj-lt"/>
                <a:cs typeface="Courier"/>
              </a:rPr>
              <a:t>corresponds to </a:t>
            </a:r>
            <a:r>
              <a:rPr lang="en-US" sz="2800" dirty="0" err="1" smtClean="0">
                <a:solidFill>
                  <a:srgbClr val="408000"/>
                </a:solidFill>
                <a:latin typeface="Courier"/>
                <a:cs typeface="Courier"/>
              </a:rPr>
              <a:t>p</a:t>
            </a:r>
            <a:endParaRPr lang="en-US" sz="2800" dirty="0" smtClean="0">
              <a:solidFill>
                <a:srgbClr val="408000"/>
              </a:solidFill>
              <a:latin typeface="Courier"/>
              <a:cs typeface="Courier"/>
            </a:endParaRPr>
          </a:p>
        </p:txBody>
      </p:sp>
      <p:sp>
        <p:nvSpPr>
          <p:cNvPr id="53251" name="TextBox 4"/>
          <p:cNvSpPr txBox="1">
            <a:spLocks noChangeArrowheads="1"/>
          </p:cNvSpPr>
          <p:nvPr/>
        </p:nvSpPr>
        <p:spPr bwMode="auto">
          <a:xfrm>
            <a:off x="1371600" y="4154488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FF66A0"/>
                </a:solidFill>
                <a:latin typeface="Courier"/>
                <a:cs typeface="Courier"/>
              </a:rPr>
              <a:t>$s1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cs typeface="Courier"/>
              </a:rPr>
              <a:t> </a:t>
            </a:r>
            <a:r>
              <a:rPr lang="en-US" sz="2800" dirty="0" smtClean="0">
                <a:solidFill>
                  <a:srgbClr val="FF66A0"/>
                </a:solidFill>
                <a:latin typeface="+mj-lt"/>
                <a:cs typeface="Courier"/>
              </a:rPr>
              <a:t>corresponds to </a:t>
            </a:r>
            <a:r>
              <a:rPr lang="en-US" sz="2800" dirty="0" err="1" smtClean="0">
                <a:solidFill>
                  <a:srgbClr val="FF66A0"/>
                </a:solidFill>
                <a:latin typeface="Courier"/>
                <a:cs typeface="Courier"/>
              </a:rPr>
              <a:t>q</a:t>
            </a:r>
            <a:endParaRPr lang="en-US" sz="2800" dirty="0" smtClean="0">
              <a:solidFill>
                <a:srgbClr val="FF66A0"/>
              </a:solidFill>
              <a:latin typeface="Courier"/>
              <a:cs typeface="Courier"/>
            </a:endParaRPr>
          </a:p>
        </p:txBody>
      </p:sp>
      <p:sp>
        <p:nvSpPr>
          <p:cNvPr id="53252" name="TextBox 5"/>
          <p:cNvSpPr txBox="1">
            <a:spLocks noChangeArrowheads="1"/>
          </p:cNvSpPr>
          <p:nvPr/>
        </p:nvSpPr>
        <p:spPr bwMode="auto">
          <a:xfrm>
            <a:off x="1371600" y="5068888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Courier"/>
                <a:cs typeface="Courier"/>
              </a:rPr>
              <a:t>$s1</a:t>
            </a:r>
            <a:r>
              <a:rPr lang="en-US" sz="2800" b="1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cs typeface="Courier"/>
              </a:rPr>
              <a:t>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corresponds to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Courier"/>
                <a:cs typeface="Courier"/>
              </a:rPr>
              <a:t>*</a:t>
            </a:r>
            <a:r>
              <a:rPr lang="en-US" sz="2800" b="1" dirty="0" err="1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Courier"/>
                <a:cs typeface="Courier"/>
              </a:rPr>
              <a:t>p</a:t>
            </a:r>
            <a:endParaRPr lang="en-US" sz="2800" b="1" dirty="0" smtClean="0">
              <a:ln>
                <a:solidFill>
                  <a:schemeClr val="tx1"/>
                </a:solidFill>
              </a:ln>
              <a:solidFill>
                <a:srgbClr val="FFE860"/>
              </a:solidFill>
              <a:latin typeface="Courier"/>
              <a:cs typeface="Courier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60438" y="2325688"/>
            <a:ext cx="7116762" cy="523220"/>
            <a:chOff x="960651" y="1743728"/>
            <a:chExt cx="7116549" cy="392422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600" y="1743728"/>
              <a:ext cx="6705600" cy="392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8000"/>
                  </a:solidFill>
                  <a:latin typeface="Courier"/>
                  <a:cs typeface="Courier"/>
                </a:rPr>
                <a:t>$t1</a:t>
              </a:r>
              <a:r>
                <a:rPr lang="en-US" sz="2800" dirty="0" smtClean="0">
                  <a:solidFill>
                    <a:srgbClr val="408000"/>
                  </a:solidFill>
                  <a:cs typeface="Courier"/>
                </a:rPr>
                <a:t> </a:t>
              </a:r>
              <a: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  <a:t>corresponds to </a:t>
              </a:r>
              <a:r>
                <a:rPr lang="en-US" sz="2800" dirty="0" err="1" smtClean="0">
                  <a:solidFill>
                    <a:srgbClr val="FF8000"/>
                  </a:solidFill>
                  <a:latin typeface="Courier"/>
                  <a:cs typeface="Courier"/>
                </a:rPr>
                <a:t>p</a:t>
              </a:r>
              <a:endParaRPr lang="en-US" sz="2800" dirty="0">
                <a:solidFill>
                  <a:srgbClr val="FF8000"/>
                </a:solidFill>
                <a:latin typeface="Courier"/>
                <a:cs typeface="Courier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60651" y="1809750"/>
              <a:ext cx="4154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960438" y="3343275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960438" y="4257675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6" name="Rectangle 9"/>
          <p:cNvSpPr>
            <a:spLocks noChangeArrowheads="1"/>
          </p:cNvSpPr>
          <p:nvPr/>
        </p:nvSpPr>
        <p:spPr bwMode="auto">
          <a:xfrm>
            <a:off x="947738" y="5156200"/>
            <a:ext cx="415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600"/>
            <a:ext cx="579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Which statement is TRUE?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079376" y="1385692"/>
            <a:ext cx="8720667" cy="5604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912813" algn="l"/>
                <a:tab pos="38290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lw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$t1, Base Address (e.g., BA)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912813" algn="l"/>
                <a:tab pos="38290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lw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$s1,0($t1)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		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# $s1 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p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912813" algn="l"/>
                <a:tab pos="38290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lw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$s2,4($t1)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		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# $s2 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q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912813" algn="l"/>
                <a:tab pos="38290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Loop: lb $t2,0($s1)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ourier New"/>
              </a:rPr>
              <a:t># $t2 = *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ourier New"/>
              </a:rPr>
              <a:t>p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Courier New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912813" algn="l"/>
                <a:tab pos="38290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sb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$t2,0($s2)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ourier New"/>
              </a:rPr>
              <a:t># *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ourier New"/>
              </a:rPr>
              <a:t>q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ourier New"/>
              </a:rPr>
              <a:t> = $t2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912813" algn="l"/>
                <a:tab pos="38290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addi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$s1,$s1,1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#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 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 + 1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912813" algn="l"/>
                <a:tab pos="38290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addi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$s2,$s2,1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#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q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 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q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 + 1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912813" algn="l"/>
                <a:tab pos="38290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beq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$t2,$zero,Exit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# if *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 == 0, go to Exit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Courier New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912813" algn="l"/>
                <a:tab pos="38290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 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j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Loop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/>
              </a:rPr>
              <a:t># go to Loop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Exit: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199" y="1222334"/>
            <a:ext cx="841586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char *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, *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q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= &amp;x[0];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q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= &amp;y[0];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while((*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q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++ = *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++) != ‘\0’) ;	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5400" y="3206338"/>
            <a:ext cx="4104442" cy="774477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5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Review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Strings in C and MIPS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Functions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 in Conclusion, …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A9E9B-2CAF-4D40-BD7F-9080A05DCDA3}" type="datetime1">
              <a:rPr lang="en-US" smtClean="0"/>
              <a:pPr/>
              <a:t>9/10/12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2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544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Map-Reduce Project #1</a:t>
            </a:r>
            <a:endParaRPr lang="en-US" dirty="0"/>
          </a:p>
          <a:p>
            <a:pPr lvl="1"/>
            <a:r>
              <a:rPr lang="en-US" dirty="0"/>
              <a:t>Two Parts, </a:t>
            </a:r>
            <a:r>
              <a:rPr lang="en-US" dirty="0" smtClean="0"/>
              <a:t>first </a:t>
            </a:r>
            <a:r>
              <a:rPr lang="en-US" dirty="0"/>
              <a:t>part due </a:t>
            </a:r>
            <a:r>
              <a:rPr lang="en-US" dirty="0" smtClean="0"/>
              <a:t>Sunday</a:t>
            </a:r>
          </a:p>
          <a:p>
            <a:pPr lvl="1"/>
            <a:r>
              <a:rPr lang="en-US" dirty="0" smtClean="0"/>
              <a:t>Write-up posted last night (thanks Alan!)</a:t>
            </a:r>
          </a:p>
          <a:p>
            <a:r>
              <a:rPr lang="en-US" dirty="0" smtClean="0"/>
              <a:t>Lab #3</a:t>
            </a:r>
            <a:endParaRPr lang="en-US" dirty="0"/>
          </a:p>
          <a:p>
            <a:pPr lvl="1"/>
            <a:r>
              <a:rPr lang="en-US" dirty="0" smtClean="0"/>
              <a:t>Hands on EC2, needed for Project #1, </a:t>
            </a:r>
            <a:r>
              <a:rPr lang="en-US" i="1" dirty="0" smtClean="0"/>
              <a:t>Part 2</a:t>
            </a:r>
          </a:p>
          <a:p>
            <a:r>
              <a:rPr lang="en-US" dirty="0" smtClean="0"/>
              <a:t>HW #3</a:t>
            </a:r>
            <a:endParaRPr lang="en-US" dirty="0"/>
          </a:p>
          <a:p>
            <a:pPr lvl="1"/>
            <a:r>
              <a:rPr lang="en-US" dirty="0" smtClean="0"/>
              <a:t>C practice/numbers and strings</a:t>
            </a:r>
          </a:p>
          <a:p>
            <a:r>
              <a:rPr lang="en-US" dirty="0" smtClean="0"/>
              <a:t>… Midterm is coming in &lt; one month!</a:t>
            </a:r>
          </a:p>
          <a:p>
            <a:pPr lvl="1"/>
            <a:r>
              <a:rPr lang="en-US" dirty="0" smtClean="0"/>
              <a:t>Let us know special accommodation now …</a:t>
            </a:r>
          </a:p>
          <a:p>
            <a:pPr lvl="1"/>
            <a:r>
              <a:rPr lang="en-US" dirty="0" smtClean="0"/>
              <a:t>CS 188 students, ask your instructors to return my emails!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262E-9140-2345-A4ED-483053BA2571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5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Review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Strings in C and MIPS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Functions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 in Conclusion, …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A9E9B-2CAF-4D40-BD7F-9080A05DCDA3}" type="datetime1">
              <a:rPr lang="en-US" smtClean="0"/>
              <a:pPr/>
              <a:t>9/10/12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70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Fundamental Steps in </a:t>
            </a:r>
            <a:br>
              <a:rPr lang="en-US" dirty="0" smtClean="0"/>
            </a:br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366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parameters in a place where function can access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Transfer control to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Acquire (local) storage resources needed for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desired task of the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result value in a place where calling program can access it and restore any registers you 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control to point of origin, since a function can be called from several points in a program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FEBC-A519-CF44-BE18-B77AFADCDB84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642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New-School Machine Structures</a:t>
            </a:r>
            <a:br>
              <a:rPr lang="en-US" dirty="0" smtClean="0"/>
            </a:br>
            <a:r>
              <a:rPr lang="en-US" dirty="0" smtClean="0"/>
              <a:t>(It’s a bit more complicated!)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52378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@ one time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Programming Languages</a:t>
            </a:r>
          </a:p>
        </p:txBody>
      </p: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582E-4F63-0940-9EEB-A69E3F69F4AD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916478" y="1665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109" name="Image" r:id="rId5" imgW="3492063" imgH="2400000" progId="">
                      <p:embed/>
                    </p:oleObj>
                  </mc:Choice>
                  <mc:Fallback>
                    <p:oleObj name="Image" r:id="rId5" imgW="3492063" imgH="24000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60469" y="6139983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Cache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3" y="4306692"/>
                <a:ext cx="64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5" name="Group 64"/>
          <p:cNvGrpSpPr/>
          <p:nvPr/>
        </p:nvGrpSpPr>
        <p:grpSpPr>
          <a:xfrm>
            <a:off x="0" y="5968006"/>
            <a:ext cx="4403307" cy="647999"/>
            <a:chOff x="3596766" y="2488086"/>
            <a:chExt cx="7004719" cy="2103155"/>
          </a:xfrm>
        </p:grpSpPr>
        <p:sp>
          <p:nvSpPr>
            <p:cNvPr id="60" name="Rectangle 59"/>
            <p:cNvSpPr/>
            <p:nvPr/>
          </p:nvSpPr>
          <p:spPr>
            <a:xfrm>
              <a:off x="3596766" y="2948340"/>
              <a:ext cx="5213089" cy="1642901"/>
            </a:xfrm>
            <a:prstGeom prst="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977722" y="2488086"/>
              <a:ext cx="1623763" cy="2097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Today’s Lecture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Function Call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Registers faster than memory, so use them</a:t>
            </a:r>
          </a:p>
          <a:p>
            <a:r>
              <a:rPr lang="en-US" dirty="0" smtClean="0">
                <a:latin typeface="Courier New"/>
                <a:cs typeface="Courier New"/>
              </a:rPr>
              <a:t>$a0–$a3</a:t>
            </a:r>
            <a:r>
              <a:rPr lang="en-US" dirty="0" smtClean="0"/>
              <a:t>: four </a:t>
            </a:r>
            <a:r>
              <a:rPr lang="en-US" i="1" dirty="0" smtClean="0">
                <a:solidFill>
                  <a:srgbClr val="0000FF"/>
                </a:solidFill>
              </a:rPr>
              <a:t>argument </a:t>
            </a:r>
            <a:r>
              <a:rPr lang="en-US" dirty="0" smtClean="0"/>
              <a:t>registers to pass parameters</a:t>
            </a:r>
          </a:p>
          <a:p>
            <a:r>
              <a:rPr lang="en-US" dirty="0" smtClean="0">
                <a:latin typeface="Courier New"/>
                <a:cs typeface="Courier New"/>
              </a:rPr>
              <a:t>$v0–$v1</a:t>
            </a:r>
            <a:r>
              <a:rPr lang="en-US" dirty="0" smtClean="0"/>
              <a:t>: two </a:t>
            </a:r>
            <a:r>
              <a:rPr lang="en-US" i="1" dirty="0" smtClean="0">
                <a:solidFill>
                  <a:srgbClr val="0000FF"/>
                </a:solidFill>
              </a:rPr>
              <a:t>value </a:t>
            </a:r>
            <a:r>
              <a:rPr lang="en-US" dirty="0" smtClean="0"/>
              <a:t>registers to return values</a:t>
            </a:r>
          </a:p>
          <a:p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/>
              <a:t>: one </a:t>
            </a:r>
            <a:r>
              <a:rPr lang="en-US" i="1" dirty="0" smtClean="0">
                <a:solidFill>
                  <a:srgbClr val="0000FF"/>
                </a:solidFill>
              </a:rPr>
              <a:t>return address </a:t>
            </a:r>
            <a:r>
              <a:rPr lang="en-US" dirty="0" smtClean="0"/>
              <a:t>register to return to the point of origin</a:t>
            </a:r>
          </a:p>
          <a:p>
            <a:r>
              <a:rPr lang="en-US" dirty="0" smtClean="0"/>
              <a:t>(7 + $zero +$at of 32, 23 left!)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7CCF-7A1C-BC4F-8F55-89049A2D51AD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635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MIPS Registers </a:t>
            </a:r>
            <a:br>
              <a:rPr lang="en-US" dirty="0" smtClean="0"/>
            </a:br>
            <a:r>
              <a:rPr lang="en-US" dirty="0" smtClean="0"/>
              <a:t>Assembly Language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$t0-$t9: 10 </a:t>
            </a:r>
            <a:r>
              <a:rPr lang="en-US" dirty="0" err="1" smtClean="0"/>
              <a:t>x</a:t>
            </a:r>
            <a:r>
              <a:rPr lang="en-US" dirty="0" smtClean="0"/>
              <a:t> temporaries (intermediates)</a:t>
            </a:r>
          </a:p>
          <a:p>
            <a:r>
              <a:rPr lang="en-US" dirty="0" smtClean="0"/>
              <a:t>$s0-$s7: 8 </a:t>
            </a:r>
            <a:r>
              <a:rPr lang="en-US" dirty="0" err="1" smtClean="0"/>
              <a:t>x</a:t>
            </a:r>
            <a:r>
              <a:rPr lang="en-US" dirty="0" smtClean="0"/>
              <a:t> “saved” temporaries (program variables)</a:t>
            </a:r>
          </a:p>
          <a:p>
            <a:r>
              <a:rPr lang="en-US" dirty="0" smtClean="0"/>
              <a:t>18 registers</a:t>
            </a:r>
          </a:p>
          <a:p>
            <a:r>
              <a:rPr lang="en-US" dirty="0" smtClean="0"/>
              <a:t>32 – (18 + 9) = 5 left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BD30-DFEB-B143-BC8A-27544D51BBE5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69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Function Call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Invoke function</a:t>
            </a:r>
            <a:r>
              <a:rPr lang="en-US" i="1" dirty="0" smtClean="0">
                <a:solidFill>
                  <a:srgbClr val="3366FF"/>
                </a:solidFill>
              </a:rPr>
              <a:t>: </a:t>
            </a:r>
            <a:r>
              <a:rPr lang="en-US" i="1" dirty="0" smtClean="0">
                <a:solidFill>
                  <a:srgbClr val="0000FF"/>
                </a:solidFill>
              </a:rPr>
              <a:t>jump and link </a:t>
            </a:r>
            <a:r>
              <a:rPr lang="en-US" dirty="0" smtClean="0"/>
              <a:t>instruction (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sz="2811" dirty="0" smtClean="0"/>
              <a:t>“link” means form an </a:t>
            </a:r>
            <a:r>
              <a:rPr lang="en-US" sz="2811" i="1" dirty="0" smtClean="0"/>
              <a:t>address </a:t>
            </a:r>
            <a:r>
              <a:rPr lang="en-US" sz="2811" dirty="0" smtClean="0"/>
              <a:t>or </a:t>
            </a:r>
            <a:r>
              <a:rPr lang="en-US" sz="2811" i="1" dirty="0" smtClean="0"/>
              <a:t>link </a:t>
            </a:r>
            <a:r>
              <a:rPr lang="en-US" sz="2811" dirty="0" smtClean="0"/>
              <a:t>that points to </a:t>
            </a:r>
            <a:br>
              <a:rPr lang="en-US" sz="2811" dirty="0" smtClean="0"/>
            </a:br>
            <a:r>
              <a:rPr lang="en-US" sz="2811" dirty="0" smtClean="0"/>
              <a:t>calling site to allow function to return to proper address</a:t>
            </a:r>
          </a:p>
          <a:p>
            <a:pPr lvl="1"/>
            <a:r>
              <a:rPr lang="en-US" dirty="0" smtClean="0"/>
              <a:t>Jumps to address and simultaneously saves the address of following instruction in register </a:t>
            </a:r>
            <a:r>
              <a:rPr lang="en-US" sz="2400" dirty="0" smtClean="0">
                <a:latin typeface="Courier New"/>
                <a:cs typeface="Courier New"/>
              </a:rPr>
              <a:t>$</a:t>
            </a:r>
            <a:r>
              <a:rPr lang="en-US" sz="2400" dirty="0" err="1" smtClean="0">
                <a:latin typeface="Courier New"/>
                <a:cs typeface="Courier New"/>
              </a:rPr>
              <a:t>ra</a:t>
            </a:r>
            <a:endParaRPr lang="en-US" sz="2400" dirty="0" smtClean="0">
              <a:latin typeface="Courier New"/>
              <a:cs typeface="Courier New"/>
            </a:endParaRPr>
          </a:p>
          <a:p>
            <a:pPr lvl="1">
              <a:buNone/>
            </a:pPr>
            <a:r>
              <a:rPr lang="en-US" sz="3200" dirty="0" smtClean="0">
                <a:latin typeface="Courier New"/>
                <a:cs typeface="Courier New"/>
              </a:rPr>
              <a:t>		</a:t>
            </a:r>
            <a:r>
              <a:rPr lang="en-US" sz="3200" dirty="0" err="1" smtClean="0">
                <a:latin typeface="Courier New"/>
                <a:cs typeface="Courier New"/>
              </a:rPr>
              <a:t>jal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 err="1" smtClean="0">
                <a:latin typeface="Courier New"/>
                <a:cs typeface="Courier New"/>
              </a:rPr>
              <a:t>ProcedureAddress</a:t>
            </a:r>
            <a:endParaRPr lang="en-US" sz="3200" dirty="0" smtClean="0">
              <a:latin typeface="Courier New"/>
              <a:cs typeface="Courier New"/>
            </a:endParaRPr>
          </a:p>
          <a:p>
            <a:r>
              <a:rPr lang="en-US" dirty="0" smtClean="0"/>
              <a:t>Return from function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  <a:r>
              <a:rPr lang="en-US" i="1" dirty="0" smtClean="0">
                <a:solidFill>
                  <a:srgbClr val="0000FF"/>
                </a:solidFill>
              </a:rPr>
              <a:t>jump register </a:t>
            </a:r>
            <a:r>
              <a:rPr lang="en-US" dirty="0" smtClean="0"/>
              <a:t>instruction 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jr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Unconditional jump to address specified in register</a:t>
            </a:r>
          </a:p>
          <a:p>
            <a:pPr lvl="1">
              <a:buNone/>
            </a:pPr>
            <a:r>
              <a:rPr lang="en-US" sz="3243" dirty="0" smtClean="0">
                <a:latin typeface="Courier New"/>
                <a:cs typeface="Courier New"/>
              </a:rPr>
              <a:t>		</a:t>
            </a:r>
            <a:r>
              <a:rPr lang="en-US" sz="3243" dirty="0" err="1" smtClean="0">
                <a:latin typeface="Courier New"/>
                <a:cs typeface="Courier New"/>
              </a:rPr>
              <a:t>jr</a:t>
            </a:r>
            <a:r>
              <a:rPr lang="en-US" sz="3243" dirty="0" smtClean="0">
                <a:latin typeface="Courier New"/>
                <a:cs typeface="Courier New"/>
              </a:rPr>
              <a:t> $</a:t>
            </a:r>
            <a:r>
              <a:rPr lang="en-US" sz="3243" dirty="0" err="1" smtClean="0">
                <a:latin typeface="Courier New"/>
                <a:cs typeface="Courier New"/>
              </a:rPr>
              <a:t>ra</a:t>
            </a:r>
            <a:endParaRPr lang="en-US" sz="3243" dirty="0" smtClean="0">
              <a:latin typeface="Courier New"/>
              <a:cs typeface="Courier New"/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41AE-D757-6447-AECD-B807ACBB2471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787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Calling program (</a:t>
            </a:r>
            <a:r>
              <a:rPr lang="en-US" i="1" dirty="0" smtClean="0">
                <a:solidFill>
                  <a:srgbClr val="0000FF"/>
                </a:solidFill>
              </a:rPr>
              <a:t>caller</a:t>
            </a:r>
            <a:r>
              <a:rPr lang="en-US" dirty="0" smtClean="0"/>
              <a:t>) puts parameters into registers </a:t>
            </a:r>
            <a:r>
              <a:rPr lang="en-US" dirty="0" smtClean="0">
                <a:latin typeface="Courier New"/>
                <a:cs typeface="Courier New"/>
              </a:rPr>
              <a:t>$a0-$a3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uses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to invoke X (</a:t>
            </a:r>
            <a:r>
              <a:rPr lang="en-US" i="1" dirty="0" err="1" smtClean="0">
                <a:solidFill>
                  <a:srgbClr val="0000FF"/>
                </a:solidFill>
              </a:rPr>
              <a:t>callee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Must have register in computer with address of currently executing instruction</a:t>
            </a:r>
          </a:p>
          <a:p>
            <a:pPr lvl="1"/>
            <a:r>
              <a:rPr lang="en-US" dirty="0" smtClean="0"/>
              <a:t>Instead of Instruction Address Register (better name), historically called </a:t>
            </a:r>
            <a:r>
              <a:rPr lang="en-US" i="1" dirty="0" smtClean="0">
                <a:solidFill>
                  <a:srgbClr val="0000FF"/>
                </a:solidFill>
              </a:rPr>
              <a:t>Program Counte</a:t>
            </a:r>
            <a:r>
              <a:rPr lang="en-US" i="1" dirty="0" smtClean="0">
                <a:solidFill>
                  <a:srgbClr val="3366FF"/>
                </a:solidFill>
              </a:rPr>
              <a:t>r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0000FF"/>
                </a:solidFill>
              </a:rPr>
              <a:t>PC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It’s a program’s counter; it doesn’t count programs!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jr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puts address inside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into PC</a:t>
            </a:r>
          </a:p>
          <a:p>
            <a:r>
              <a:rPr lang="en-US" dirty="0" smtClean="0"/>
              <a:t>What value does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place into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/>
              <a:t>? </a:t>
            </a:r>
            <a:r>
              <a:rPr lang="en-US" b="1" dirty="0" smtClean="0">
                <a:solidFill>
                  <a:srgbClr val="FF0000"/>
                </a:solidFill>
              </a:rPr>
              <a:t>????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43B5-0573-0544-B084-05D38B7E32A0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83813" y="6550223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751321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Calling program (</a:t>
            </a:r>
            <a:r>
              <a:rPr lang="en-US" i="1" dirty="0" smtClean="0">
                <a:solidFill>
                  <a:srgbClr val="000000"/>
                </a:solidFill>
              </a:rPr>
              <a:t>caller</a:t>
            </a:r>
            <a:r>
              <a:rPr lang="en-US" dirty="0" smtClean="0"/>
              <a:t>) puts parameters into registers </a:t>
            </a:r>
            <a:r>
              <a:rPr lang="en-US" dirty="0" smtClean="0">
                <a:latin typeface="Courier New"/>
                <a:cs typeface="Courier New"/>
              </a:rPr>
              <a:t>$a0-$a3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uses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to invoke X (</a:t>
            </a:r>
            <a:r>
              <a:rPr lang="en-US" i="1" dirty="0" err="1" smtClean="0">
                <a:solidFill>
                  <a:srgbClr val="000000"/>
                </a:solidFill>
              </a:rPr>
              <a:t>callee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Must have register in computer with address of currently executing instruction</a:t>
            </a:r>
          </a:p>
          <a:p>
            <a:pPr lvl="1"/>
            <a:r>
              <a:rPr lang="en-US" dirty="0" smtClean="0"/>
              <a:t>Instead of Instruction Address Register (better name), historically called </a:t>
            </a:r>
            <a:r>
              <a:rPr lang="en-US" i="1" dirty="0" smtClean="0">
                <a:solidFill>
                  <a:srgbClr val="000000"/>
                </a:solidFill>
              </a:rPr>
              <a:t>Program Counter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000000"/>
                </a:solidFill>
              </a:rPr>
              <a:t>PC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It’s a program’s counter, it doesn’t count programs!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jr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puts address inside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into PC</a:t>
            </a:r>
          </a:p>
          <a:p>
            <a:r>
              <a:rPr lang="en-US" dirty="0" smtClean="0"/>
              <a:t>What value does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place into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/>
              <a:t>? </a:t>
            </a:r>
            <a:r>
              <a:rPr lang="en-US" b="1" dirty="0" smtClean="0">
                <a:solidFill>
                  <a:srgbClr val="FF0000"/>
                </a:solidFill>
              </a:rPr>
              <a:t>Next PC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16C3-9F69-4749-880E-73D7538BA084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27405" y="5911325"/>
            <a:ext cx="1089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PC + 4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0952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Old Register Values Saved</a:t>
            </a:r>
            <a:br>
              <a:rPr lang="en-US" dirty="0" smtClean="0"/>
            </a:br>
            <a:r>
              <a:rPr lang="en-US" dirty="0" smtClean="0"/>
              <a:t>to Restore Them After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5" y="1532466"/>
            <a:ext cx="8398933" cy="50546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Need a place to save old values before call function, restore them when return, and delete </a:t>
            </a:r>
          </a:p>
          <a:p>
            <a:r>
              <a:rPr lang="en-US" dirty="0" smtClean="0"/>
              <a:t>Ideal is </a:t>
            </a:r>
            <a:r>
              <a:rPr lang="en-US" i="1" dirty="0" smtClean="0">
                <a:solidFill>
                  <a:srgbClr val="0000FF"/>
                </a:solidFill>
              </a:rPr>
              <a:t>stack</a:t>
            </a:r>
            <a:r>
              <a:rPr lang="en-US" dirty="0" smtClean="0"/>
              <a:t>: last-in-first-out queue </a:t>
            </a:r>
            <a:br>
              <a:rPr lang="en-US" dirty="0" smtClean="0"/>
            </a:br>
            <a:r>
              <a:rPr lang="en-US" dirty="0" smtClean="0"/>
              <a:t>(e.g., stack of plates)</a:t>
            </a:r>
          </a:p>
          <a:p>
            <a:pPr lvl="1"/>
            <a:r>
              <a:rPr lang="en-US" dirty="0" smtClean="0"/>
              <a:t>Push: placing data onto stack</a:t>
            </a:r>
          </a:p>
          <a:p>
            <a:pPr lvl="1"/>
            <a:r>
              <a:rPr lang="en-US" dirty="0" smtClean="0"/>
              <a:t>Pop: removing data from stack</a:t>
            </a:r>
          </a:p>
          <a:p>
            <a:r>
              <a:rPr lang="en-US" dirty="0" smtClean="0"/>
              <a:t>Stack in memory, so need register to point to it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$sp</a:t>
            </a:r>
            <a:r>
              <a:rPr lang="en-US" dirty="0" smtClean="0">
                <a:solidFill>
                  <a:srgbClr val="000000"/>
                </a:solidFill>
                <a:cs typeface="Courier New"/>
              </a:rPr>
              <a:t> </a:t>
            </a:r>
            <a:r>
              <a:rPr lang="en-US" dirty="0" smtClean="0"/>
              <a:t>is the </a:t>
            </a:r>
            <a:r>
              <a:rPr lang="en-US" i="1" dirty="0" smtClean="0">
                <a:solidFill>
                  <a:srgbClr val="0000FF"/>
                </a:solidFill>
              </a:rPr>
              <a:t>stack pointer </a:t>
            </a:r>
            <a:r>
              <a:rPr lang="en-US" dirty="0" smtClean="0"/>
              <a:t>in MIPS</a:t>
            </a:r>
          </a:p>
          <a:p>
            <a:r>
              <a:rPr lang="en-US" dirty="0" smtClean="0"/>
              <a:t>Convention is grow from high to low addresses</a:t>
            </a:r>
          </a:p>
          <a:p>
            <a:pPr lvl="1"/>
            <a:r>
              <a:rPr lang="en-US" dirty="0" smtClean="0"/>
              <a:t>Push decrements </a:t>
            </a:r>
            <a:r>
              <a:rPr lang="en-US" dirty="0" smtClean="0">
                <a:latin typeface="Courier New"/>
                <a:cs typeface="Courier New"/>
              </a:rPr>
              <a:t>$sp</a:t>
            </a:r>
            <a:r>
              <a:rPr lang="en-US" dirty="0" smtClean="0"/>
              <a:t>, Pop increments </a:t>
            </a:r>
            <a:r>
              <a:rPr lang="en-US" dirty="0" smtClean="0">
                <a:latin typeface="Courier New"/>
                <a:cs typeface="Courier New"/>
              </a:rPr>
              <a:t>$sp</a:t>
            </a:r>
          </a:p>
          <a:p>
            <a:r>
              <a:rPr lang="en-US" dirty="0" smtClean="0">
                <a:cs typeface="Courier New"/>
              </a:rPr>
              <a:t>(28 out of 32, 4 left!)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5F1F-E21F-4F42-82B6-760D287A2168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02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int </a:t>
            </a:r>
            <a:r>
              <a:rPr lang="en-US" dirty="0" err="1" smtClean="0">
                <a:latin typeface="Courier New"/>
                <a:cs typeface="Courier New"/>
              </a:rPr>
              <a:t>leaf_example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(int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, int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, int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, int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  <a:tabLst>
                <a:tab pos="1033463" algn="l"/>
              </a:tabLst>
            </a:pPr>
            <a:r>
              <a:rPr lang="en-US" dirty="0" smtClean="0">
                <a:latin typeface="Courier New"/>
                <a:cs typeface="Courier New"/>
              </a:rPr>
              <a:t>	int 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 = (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) –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r>
              <a:rPr lang="en-US" dirty="0" smtClean="0"/>
              <a:t>Parameter variables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/>
              <a:t>, and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/>
              <a:t> in argument registers </a:t>
            </a:r>
            <a:r>
              <a:rPr lang="en-US" dirty="0" smtClean="0">
                <a:latin typeface="Courier New"/>
                <a:cs typeface="Courier New"/>
              </a:rPr>
              <a:t>$a0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$a1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$a2</a:t>
            </a:r>
            <a:r>
              <a:rPr lang="en-US" dirty="0" smtClean="0"/>
              <a:t>, and </a:t>
            </a:r>
            <a:r>
              <a:rPr lang="en-US" dirty="0" smtClean="0">
                <a:latin typeface="Courier New"/>
                <a:cs typeface="Courier New"/>
              </a:rPr>
              <a:t>$a3</a:t>
            </a:r>
            <a:r>
              <a:rPr lang="en-US" dirty="0" smtClean="0"/>
              <a:t>, and 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/>
              <a:t> in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</a:p>
          <a:p>
            <a:r>
              <a:rPr lang="en-US" sz="3176" dirty="0" smtClean="0"/>
              <a:t>Assume need one temporary register </a:t>
            </a:r>
            <a:r>
              <a:rPr lang="en-US" sz="3176" dirty="0" smtClean="0">
                <a:latin typeface="Courier New"/>
                <a:cs typeface="Courier New"/>
              </a:rPr>
              <a:t>$t0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11B1-311B-B44C-8DA3-2505D4FF7135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239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Stack Before, During, After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E4F8-7FCE-754E-AB26-7994A81FAC1F}" type="datetime1">
              <a:rPr lang="en-US" smtClean="0"/>
              <a:pPr/>
              <a:t>9/10/12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5700"/>
            <a:ext cx="8740681" cy="329776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686800" cy="4936067"/>
          </a:xfrm>
        </p:spPr>
        <p:txBody>
          <a:bodyPr>
            <a:normAutofit/>
          </a:bodyPr>
          <a:lstStyle/>
          <a:p>
            <a:r>
              <a:rPr lang="en-US" dirty="0" smtClean="0"/>
              <a:t>Need to save old values of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sz="3176" dirty="0" smtClean="0">
                <a:latin typeface="Courier New"/>
                <a:cs typeface="Courier New"/>
              </a:rPr>
              <a:t>$t0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877733" y="4182533"/>
            <a:ext cx="2175934" cy="508000"/>
          </a:xfrm>
          <a:prstGeom prst="rect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Contents of $s0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886200" y="3691467"/>
            <a:ext cx="2175933" cy="474133"/>
          </a:xfrm>
          <a:prstGeom prst="rect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/>
              <a:t>Contents of $t0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934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Code for </a:t>
            </a:r>
            <a:r>
              <a:rPr lang="en-US" dirty="0" err="1" smtClean="0"/>
              <a:t>leaf_example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2" y="1278466"/>
            <a:ext cx="8720667" cy="515620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/>
                <a:cs typeface="Courier New"/>
              </a:rPr>
              <a:t>leaf_example</a:t>
            </a:r>
            <a:r>
              <a:rPr lang="en-US" dirty="0" smtClean="0">
                <a:latin typeface="Courier New"/>
                <a:cs typeface="Courier New"/>
              </a:rPr>
              <a:t>:</a:t>
            </a:r>
          </a:p>
          <a:p>
            <a:pPr>
              <a:buNone/>
              <a:tabLst>
                <a:tab pos="3606800" algn="l"/>
              </a:tabLst>
            </a:pPr>
            <a:r>
              <a:rPr lang="en-US" dirty="0" smtClean="0"/>
              <a:t>		# adjust stack for 2 </a:t>
            </a:r>
            <a:r>
              <a:rPr lang="en-US" dirty="0" err="1" smtClean="0"/>
              <a:t>int</a:t>
            </a:r>
            <a:r>
              <a:rPr lang="en-US" dirty="0" smtClean="0"/>
              <a:t> items</a:t>
            </a:r>
          </a:p>
          <a:p>
            <a:pPr>
              <a:buNone/>
              <a:tabLst>
                <a:tab pos="3606800" algn="l"/>
              </a:tabLst>
            </a:pPr>
            <a:r>
              <a:rPr lang="en-US" dirty="0" smtClean="0"/>
              <a:t>		# save $t0 for use afterwards</a:t>
            </a:r>
          </a:p>
          <a:p>
            <a:pPr>
              <a:buNone/>
              <a:tabLst>
                <a:tab pos="3606800" algn="l"/>
              </a:tabLst>
            </a:pPr>
            <a:r>
              <a:rPr lang="en-US" dirty="0" smtClean="0"/>
              <a:t>		# save $s0 for use afterwards</a:t>
            </a:r>
          </a:p>
          <a:p>
            <a:pPr marL="406400" indent="-406400">
              <a:buNone/>
              <a:tabLst>
                <a:tab pos="3606800" algn="l"/>
              </a:tabLst>
            </a:pPr>
            <a:r>
              <a:rPr lang="en-US" dirty="0" smtClean="0"/>
              <a:t>		# </a:t>
            </a:r>
            <a:r>
              <a:rPr lang="en-US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dirty="0" smtClean="0"/>
              <a:t> + </a:t>
            </a:r>
            <a:r>
              <a:rPr lang="en-US" dirty="0" err="1" smtClean="0"/>
              <a:t>h</a:t>
            </a:r>
            <a:endParaRPr lang="en-US" dirty="0" smtClean="0"/>
          </a:p>
          <a:p>
            <a:pPr marL="338138" indent="-338138">
              <a:buNone/>
              <a:tabLst>
                <a:tab pos="3606800" algn="l"/>
              </a:tabLst>
            </a:pPr>
            <a:r>
              <a:rPr lang="en-US" sz="3243" dirty="0" smtClean="0"/>
              <a:t>		# t0 = </a:t>
            </a:r>
            <a:r>
              <a:rPr lang="en-US" sz="3243" dirty="0" err="1" smtClean="0"/>
              <a:t>i</a:t>
            </a:r>
            <a:r>
              <a:rPr lang="en-US" sz="3243" dirty="0" smtClean="0"/>
              <a:t> + </a:t>
            </a:r>
            <a:r>
              <a:rPr lang="en-US" sz="3243" dirty="0" err="1" smtClean="0"/>
              <a:t>j</a:t>
            </a:r>
            <a:endParaRPr lang="en-US" sz="3243" dirty="0" smtClean="0"/>
          </a:p>
          <a:p>
            <a:pPr marL="338138" indent="-338138">
              <a:buNone/>
              <a:tabLst>
                <a:tab pos="3606800" algn="l"/>
              </a:tabLst>
            </a:pPr>
            <a:r>
              <a:rPr lang="en-US" sz="3243" dirty="0" smtClean="0"/>
              <a:t>		# return value (</a:t>
            </a:r>
            <a:r>
              <a:rPr lang="en-US" sz="3243" dirty="0" err="1" smtClean="0"/>
              <a:t>g</a:t>
            </a:r>
            <a:r>
              <a:rPr lang="en-US" sz="3243" dirty="0" smtClean="0"/>
              <a:t> + </a:t>
            </a:r>
            <a:r>
              <a:rPr lang="en-US" sz="3243" dirty="0" err="1" smtClean="0"/>
              <a:t>h</a:t>
            </a:r>
            <a:r>
              <a:rPr lang="en-US" sz="3243" dirty="0" smtClean="0"/>
              <a:t>) – (</a:t>
            </a:r>
            <a:r>
              <a:rPr lang="en-US" sz="3243" dirty="0" err="1" smtClean="0"/>
              <a:t>i</a:t>
            </a:r>
            <a:r>
              <a:rPr lang="en-US" sz="3243" dirty="0" smtClean="0"/>
              <a:t> + </a:t>
            </a:r>
            <a:r>
              <a:rPr lang="en-US" sz="3243" dirty="0" err="1" smtClean="0"/>
              <a:t>j</a:t>
            </a:r>
            <a:r>
              <a:rPr lang="en-US" sz="3243" dirty="0" smtClean="0"/>
              <a:t>)</a:t>
            </a:r>
          </a:p>
          <a:p>
            <a:pPr marL="338138" indent="-338138">
              <a:buNone/>
              <a:tabLst>
                <a:tab pos="3606800" algn="l"/>
              </a:tabLst>
            </a:pPr>
            <a:r>
              <a:rPr lang="en-US" sz="3243" dirty="0" smtClean="0"/>
              <a:t>		# restore $s0 for caller</a:t>
            </a:r>
          </a:p>
          <a:p>
            <a:pPr marL="338138" indent="-338138">
              <a:buNone/>
              <a:tabLst>
                <a:tab pos="3606800" algn="l"/>
              </a:tabLst>
            </a:pPr>
            <a:r>
              <a:rPr lang="en-US" sz="3243" dirty="0" smtClean="0"/>
              <a:t>		# restore $t0 for caller</a:t>
            </a:r>
          </a:p>
          <a:p>
            <a:pPr marL="338138" indent="-338138">
              <a:buNone/>
              <a:tabLst>
                <a:tab pos="3606800" algn="l"/>
              </a:tabLst>
            </a:pPr>
            <a:r>
              <a:rPr lang="en-US" sz="3243" dirty="0" smtClean="0"/>
              <a:t>		# delete 2 items from stack</a:t>
            </a:r>
          </a:p>
          <a:p>
            <a:pPr marL="338138" indent="-338138">
              <a:buNone/>
            </a:pPr>
            <a:r>
              <a:rPr lang="en-US" sz="3243" dirty="0" smtClean="0"/>
              <a:t>									# jump back to calling routine</a:t>
            </a: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3586-C949-5E41-8EDC-B0DAF16B957C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83813" y="6550223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13065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3"/>
          <p:cNvSpPr txBox="1">
            <a:spLocks noChangeArrowheads="1"/>
          </p:cNvSpPr>
          <p:nvPr/>
        </p:nvSpPr>
        <p:spPr bwMode="auto">
          <a:xfrm>
            <a:off x="1371600" y="3240088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408000"/>
                </a:solidFill>
                <a:latin typeface="+mj-lt"/>
                <a:cs typeface="Courier"/>
              </a:rPr>
              <a:t>Print 4</a:t>
            </a:r>
          </a:p>
        </p:txBody>
      </p:sp>
      <p:sp>
        <p:nvSpPr>
          <p:cNvPr id="53251" name="TextBox 4"/>
          <p:cNvSpPr txBox="1">
            <a:spLocks noChangeArrowheads="1"/>
          </p:cNvSpPr>
          <p:nvPr/>
        </p:nvSpPr>
        <p:spPr bwMode="auto">
          <a:xfrm>
            <a:off x="1371600" y="4154488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>
                <a:solidFill>
                  <a:srgbClr val="FF66A0"/>
                </a:solidFill>
                <a:latin typeface="+mj-lt"/>
                <a:cs typeface="Courier"/>
              </a:rPr>
              <a:t>a.out</a:t>
            </a:r>
            <a:r>
              <a:rPr lang="en-US" sz="2800" dirty="0" smtClean="0">
                <a:solidFill>
                  <a:srgbClr val="FF66A0"/>
                </a:solidFill>
                <a:latin typeface="+mj-lt"/>
                <a:cs typeface="Courier"/>
              </a:rPr>
              <a:t> will crash</a:t>
            </a:r>
            <a:endParaRPr lang="en-US" sz="2800" dirty="0" smtClean="0">
              <a:solidFill>
                <a:srgbClr val="FF66A0"/>
              </a:solidFill>
              <a:latin typeface="Courier"/>
              <a:cs typeface="Courier"/>
            </a:endParaRPr>
          </a:p>
        </p:txBody>
      </p:sp>
      <p:sp>
        <p:nvSpPr>
          <p:cNvPr id="53252" name="TextBox 5"/>
          <p:cNvSpPr txBox="1">
            <a:spLocks noChangeArrowheads="1"/>
          </p:cNvSpPr>
          <p:nvPr/>
        </p:nvSpPr>
        <p:spPr bwMode="auto">
          <a:xfrm>
            <a:off x="1371600" y="5068888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None of the above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60438" y="2325688"/>
            <a:ext cx="7116762" cy="523220"/>
            <a:chOff x="960651" y="1743728"/>
            <a:chExt cx="7116549" cy="392422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600" y="1743728"/>
              <a:ext cx="6705600" cy="392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  <a:t>Print -4</a:t>
              </a:r>
              <a:endParaRPr lang="en-US" sz="2800" dirty="0">
                <a:solidFill>
                  <a:srgbClr val="FF8000"/>
                </a:solidFill>
                <a:latin typeface="+mj-lt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60651" y="1809750"/>
              <a:ext cx="4154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960438" y="3343275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960438" y="4257675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6" name="Rectangle 9"/>
          <p:cNvSpPr>
            <a:spLocks noChangeArrowheads="1"/>
          </p:cNvSpPr>
          <p:nvPr/>
        </p:nvSpPr>
        <p:spPr bwMode="auto">
          <a:xfrm>
            <a:off x="947738" y="5156200"/>
            <a:ext cx="415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600"/>
            <a:ext cx="579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What will the </a:t>
            </a:r>
            <a:r>
              <a:rPr lang="en-US" sz="2800" dirty="0" err="1" smtClean="0"/>
              <a:t>printf</a:t>
            </a:r>
            <a:r>
              <a:rPr lang="en-US" sz="2800" dirty="0" smtClean="0"/>
              <a:t> output?</a:t>
            </a:r>
          </a:p>
        </p:txBody>
      </p:sp>
      <p:sp>
        <p:nvSpPr>
          <p:cNvPr id="25" name="Content Placeholder 6"/>
          <p:cNvSpPr txBox="1">
            <a:spLocks/>
          </p:cNvSpPr>
          <p:nvPr/>
        </p:nvSpPr>
        <p:spPr>
          <a:xfrm>
            <a:off x="4350547" y="1600200"/>
            <a:ext cx="4038600" cy="5054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static int *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int leaf (int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, int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, int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, int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j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{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033463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int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;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= &amp;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=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+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) –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+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j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);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return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}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5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int </a:t>
            </a:r>
            <a:r>
              <a:rPr kumimoji="0" lang="en-US" sz="2054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main(void</a:t>
            </a:r>
            <a:r>
              <a:rPr kumimoji="0" lang="en-US" sz="205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) { int </a:t>
            </a:r>
            <a:r>
              <a:rPr kumimoji="0" lang="en-US" sz="2054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x</a:t>
            </a:r>
            <a:r>
              <a:rPr kumimoji="0" lang="en-US" sz="205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5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</a:t>
            </a:r>
            <a:r>
              <a:rPr kumimoji="0" lang="en-US" sz="2054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x</a:t>
            </a:r>
            <a:r>
              <a:rPr kumimoji="0" lang="en-US" sz="205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= leaf(1,2,3,4);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5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</a:t>
            </a:r>
            <a:r>
              <a:rPr kumimoji="0" lang="en-US" sz="2054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x</a:t>
            </a:r>
            <a:r>
              <a:rPr kumimoji="0" lang="en-US" sz="205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= leaf(3,4,1,2);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5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…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5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	</a:t>
            </a:r>
            <a:r>
              <a:rPr kumimoji="0" lang="en-US" sz="2054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printf(”%d\n</a:t>
            </a:r>
            <a:r>
              <a:rPr kumimoji="0" lang="en-US" sz="205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”,*</a:t>
            </a:r>
            <a:r>
              <a:rPr kumimoji="0" lang="en-US" sz="2054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p</a:t>
            </a:r>
            <a:r>
              <a:rPr kumimoji="0" lang="en-US" sz="205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);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5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176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54000" y="1325128"/>
            <a:ext cx="8636000" cy="175673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Big Idea #1: 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lw</a:t>
            </a:r>
            <a:r>
              <a:rPr lang="en-US" sz="1600" dirty="0">
                <a:solidFill>
                  <a:srgbClr val="FFFFFF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lw</a:t>
            </a:r>
            <a:r>
              <a:rPr lang="en-US" sz="1600" dirty="0">
                <a:solidFill>
                  <a:srgbClr val="FFFFFF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sw</a:t>
            </a:r>
            <a:r>
              <a:rPr lang="en-US" sz="1600" dirty="0">
                <a:solidFill>
                  <a:srgbClr val="FFFFFF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sw</a:t>
            </a:r>
            <a:r>
              <a:rPr lang="en-US" sz="1600" dirty="0">
                <a:solidFill>
                  <a:srgbClr val="FFFFFF"/>
                </a:solidFill>
              </a:rPr>
              <a:t>	  $t0, 4($2)</a:t>
            </a:r>
          </a:p>
        </p:txBody>
      </p:sp>
      <p:graphicFrame>
        <p:nvGraphicFramePr>
          <p:cNvPr id="28674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30" name="Image" r:id="rId4" imgW="3492063" imgH="2400000" progId="">
                  <p:embed/>
                </p:oleObj>
              </mc:Choice>
              <mc:Fallback>
                <p:oleObj name="Image" r:id="rId4" imgW="3492063" imgH="240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585" y="5550380"/>
                        <a:ext cx="18288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High Level </a:t>
            </a:r>
            <a:r>
              <a:rPr lang="en-US" sz="1800" b="1" dirty="0" smtClean="0">
                <a:solidFill>
                  <a:schemeClr val="bg1"/>
                </a:solidFill>
              </a:rPr>
              <a:t>Language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Program </a:t>
            </a:r>
            <a:r>
              <a:rPr lang="en-US" sz="1800" b="1" dirty="0">
                <a:solidFill>
                  <a:schemeClr val="bg1"/>
                </a:solidFill>
              </a:rPr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Assembly  </a:t>
            </a:r>
            <a:r>
              <a:rPr lang="en-US" sz="1800" b="1" dirty="0" smtClean="0">
                <a:solidFill>
                  <a:schemeClr val="bg1"/>
                </a:solidFill>
              </a:rPr>
              <a:t>Language Program </a:t>
            </a:r>
            <a:r>
              <a:rPr lang="en-US" sz="1800" b="1" dirty="0">
                <a:solidFill>
                  <a:schemeClr val="bg1"/>
                </a:solidFill>
              </a:rPr>
              <a:t>(</a:t>
            </a:r>
            <a:r>
              <a:rPr lang="en-US" sz="1800" b="1" dirty="0" smtClean="0">
                <a:solidFill>
                  <a:schemeClr val="bg1"/>
                </a:solidFill>
              </a:rPr>
              <a:t>e.g., MIPS</a:t>
            </a:r>
            <a:r>
              <a:rPr lang="en-US" sz="1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latin typeface="Courier New" charset="0"/>
              </a:rPr>
              <a:t>0101 1000 0000 1001 1100 0110 1010 1111</a:t>
            </a:r>
            <a:r>
              <a:rPr lang="en-US" sz="1400" dirty="0"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FFFFFF"/>
                </a:solidFill>
              </a:rPr>
              <a:t>Anything can be represented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as a </a:t>
            </a:r>
            <a:r>
              <a:rPr lang="en-US" sz="1600" i="1" dirty="0" smtClean="0">
                <a:solidFill>
                  <a:srgbClr val="FFFFFF"/>
                </a:solidFill>
              </a:rPr>
              <a:t>number</a:t>
            </a:r>
            <a:r>
              <a:rPr lang="en-US" sz="1600" dirty="0" smtClean="0">
                <a:solidFill>
                  <a:srgbClr val="FFFFFF"/>
                </a:solidFill>
              </a:rPr>
              <a:t>, 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i.e., data or instructions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69D7-0DAE-A34B-A6AD-BCE656830D56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460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a Function Calls a Function? Recursive Function Calls?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clobber values in </a:t>
            </a:r>
            <a:r>
              <a:rPr lang="en-US" dirty="0" smtClean="0">
                <a:latin typeface="Courier New"/>
                <a:cs typeface="Courier New"/>
              </a:rPr>
              <a:t>$a0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to </a:t>
            </a:r>
            <a:r>
              <a:rPr lang="en-US" dirty="0" smtClean="0">
                <a:latin typeface="Courier New"/>
                <a:cs typeface="Courier New"/>
              </a:rPr>
              <a:t>$a3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What is the solution?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D273-26A1-7A44-9938-94907325E11B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83813" y="6550223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286646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Space on Stack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 has two storage classes: automatic and static</a:t>
            </a:r>
          </a:p>
          <a:p>
            <a:pPr lvl="1"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Automatic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variables are local to function and discarded when function exits</a:t>
            </a:r>
          </a:p>
          <a:p>
            <a:pPr lvl="1"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Static </a:t>
            </a:r>
            <a:r>
              <a:rPr lang="en-US" dirty="0" smtClean="0"/>
              <a:t>variables exist across exits from and entries to procedures</a:t>
            </a:r>
          </a:p>
          <a:p>
            <a:r>
              <a:rPr lang="en-US" dirty="0" smtClean="0"/>
              <a:t>Use stack for automatic (local) variables that don’t fit in registers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Procedure frame </a:t>
            </a:r>
            <a:r>
              <a:rPr lang="en-US" dirty="0" smtClean="0"/>
              <a:t>or</a:t>
            </a:r>
            <a:r>
              <a:rPr lang="en-US" b="1" dirty="0" smtClean="0"/>
              <a:t> </a:t>
            </a:r>
            <a:r>
              <a:rPr lang="en-US" i="1" dirty="0" smtClean="0">
                <a:solidFill>
                  <a:srgbClr val="0000FF"/>
                </a:solidFill>
              </a:rPr>
              <a:t>activation record</a:t>
            </a:r>
            <a:r>
              <a:rPr lang="en-US" b="1" dirty="0" smtClean="0"/>
              <a:t>: </a:t>
            </a:r>
            <a:r>
              <a:rPr lang="en-US" dirty="0" smtClean="0"/>
              <a:t>segment of stack with saved registers and local variables</a:t>
            </a:r>
          </a:p>
          <a:p>
            <a:r>
              <a:rPr lang="en-US" dirty="0" smtClean="0"/>
              <a:t>Some MIPS compilers use a </a:t>
            </a:r>
            <a:r>
              <a:rPr lang="en-US" dirty="0" smtClean="0">
                <a:solidFill>
                  <a:srgbClr val="000000"/>
                </a:solidFill>
              </a:rPr>
              <a:t>frame pointer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fp</a:t>
            </a:r>
            <a:r>
              <a:rPr lang="en-US" dirty="0" smtClean="0"/>
              <a:t>) to point to first word of frame</a:t>
            </a:r>
          </a:p>
          <a:p>
            <a:r>
              <a:rPr lang="en-US" dirty="0" smtClean="0"/>
              <a:t>(29 of 32, 3 left!)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42A6-B482-8D41-9B9C-44EDC9A3ED86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987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Before, During, After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18A-A0F5-DD46-BF4E-51A3A1573DB6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1" y="1354667"/>
            <a:ext cx="9101192" cy="418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953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Function 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1261533"/>
            <a:ext cx="8314267" cy="5020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95" dirty="0" smtClean="0">
                <a:latin typeface="Courier New"/>
                <a:cs typeface="Courier New"/>
              </a:rPr>
              <a:t>int fact (int </a:t>
            </a:r>
            <a:r>
              <a:rPr lang="en-US" sz="2595" dirty="0" err="1" smtClean="0">
                <a:latin typeface="Courier New"/>
                <a:cs typeface="Courier New"/>
              </a:rPr>
              <a:t>n</a:t>
            </a:r>
            <a:r>
              <a:rPr lang="en-US" sz="2595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2595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sz="2595" dirty="0" smtClean="0">
                <a:latin typeface="Courier New"/>
                <a:cs typeface="Courier New"/>
              </a:rPr>
              <a:t>	if (</a:t>
            </a:r>
            <a:r>
              <a:rPr lang="en-US" sz="2595" dirty="0" err="1" smtClean="0">
                <a:latin typeface="Courier New"/>
                <a:cs typeface="Courier New"/>
              </a:rPr>
              <a:t>n</a:t>
            </a:r>
            <a:r>
              <a:rPr lang="en-US" sz="2595" dirty="0" smtClean="0">
                <a:latin typeface="Courier New"/>
                <a:cs typeface="Courier New"/>
              </a:rPr>
              <a:t> &lt; 1) return (1);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595" dirty="0" smtClean="0">
                <a:latin typeface="Courier New"/>
                <a:cs typeface="Courier New"/>
              </a:rPr>
              <a:t>			else return (</a:t>
            </a:r>
            <a:r>
              <a:rPr lang="en-US" sz="2595" dirty="0" err="1" smtClean="0">
                <a:latin typeface="Courier New"/>
                <a:cs typeface="Courier New"/>
              </a:rPr>
              <a:t>n</a:t>
            </a:r>
            <a:r>
              <a:rPr lang="en-US" sz="2595" dirty="0" smtClean="0">
                <a:latin typeface="Courier New"/>
                <a:cs typeface="Courier New"/>
              </a:rPr>
              <a:t> * fact(n-1));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595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4152-FC7E-7049-B317-6B7AB87F4790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14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Function Factorial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1354668"/>
            <a:ext cx="4775200" cy="5096932"/>
          </a:xfrm>
        </p:spPr>
        <p:txBody>
          <a:bodyPr>
            <a:normAutofit fontScale="70000" lnSpcReduction="20000"/>
          </a:bodyPr>
          <a:lstStyle/>
          <a:p>
            <a:pPr>
              <a:buNone/>
              <a:tabLst>
                <a:tab pos="795338" algn="l"/>
              </a:tabLst>
            </a:pPr>
            <a:r>
              <a:rPr lang="en-US" dirty="0" smtClean="0">
                <a:latin typeface="Courier New"/>
                <a:cs typeface="Courier New"/>
              </a:rPr>
              <a:t>Fact: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adjust stack for 2 items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$sp,$sp,-8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# save return address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latin typeface="Courier New"/>
                <a:cs typeface="Courier New"/>
              </a:rPr>
              <a:t>, 4($sp)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save argument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>
                <a:latin typeface="Courier New"/>
                <a:cs typeface="Courier New"/>
              </a:rPr>
              <a:t> $a0, 0($sp)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test for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&lt; 1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slti</a:t>
            </a:r>
            <a:r>
              <a:rPr lang="en-US" dirty="0" smtClean="0">
                <a:latin typeface="Courier New"/>
                <a:cs typeface="Courier New"/>
              </a:rPr>
              <a:t> $t0,$a0,1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# if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&gt;= 1, go to L1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beq</a:t>
            </a:r>
            <a:r>
              <a:rPr lang="en-US" dirty="0" smtClean="0">
                <a:latin typeface="Courier New"/>
                <a:cs typeface="Courier New"/>
              </a:rPr>
              <a:t> $t0,$zero,L1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Then part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==1) return 1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$v0,$zero,1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pop 2 items off stack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$sp,$sp,8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return to caller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jr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02661" y="1354668"/>
            <a:ext cx="4961467" cy="480906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L1: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# Else part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&gt;= 1)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arg. gets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– 1)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$a0,$a0,-1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call fact with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– 1)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latin typeface="Courier New"/>
                <a:cs typeface="Courier New"/>
              </a:rPr>
              <a:t> fact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# return from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latin typeface="Courier New"/>
                <a:cs typeface="Courier New"/>
              </a:rPr>
              <a:t>: restore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>
                <a:latin typeface="Courier New"/>
                <a:cs typeface="Courier New"/>
              </a:rPr>
              <a:t> $a0, 0($sp)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restore return address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latin typeface="Courier New"/>
                <a:cs typeface="Courier New"/>
              </a:rPr>
              <a:t>, 4($sp)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adjust sp to pop 2 items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$sp, $sp,8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return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* fact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– 1)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mul</a:t>
            </a:r>
            <a:r>
              <a:rPr lang="en-US" b="1" dirty="0" smtClean="0">
                <a:latin typeface="Courier New"/>
                <a:cs typeface="Courier New"/>
              </a:rPr>
              <a:t> $v0,$a0,$v0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return to the caller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jr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F1C9-13C1-9D48-A8A6-158B4F7386C6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81688" y="6115165"/>
            <a:ext cx="2734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mul</a:t>
            </a:r>
            <a:r>
              <a:rPr lang="en-US" i="1" dirty="0" smtClean="0"/>
              <a:t> is a pseudo instruction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471095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Function Convention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45500" cy="4927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To reduce expensive loads and stores from spilling and restoring registers, MIPS divides registers into two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Preserved across function call</a:t>
            </a:r>
          </a:p>
          <a:p>
            <a:pPr marL="914400" lvl="1" indent="-514350"/>
            <a:r>
              <a:rPr lang="en-US" dirty="0" smtClean="0"/>
              <a:t>Caller can rely on values being unchanged</a:t>
            </a:r>
          </a:p>
          <a:p>
            <a:pPr marL="914400" lvl="1" indent="-514350"/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$sp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gp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fp</a:t>
            </a:r>
            <a:r>
              <a:rPr lang="en-US" dirty="0" smtClean="0"/>
              <a:t>, “saved registers”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- </a:t>
            </a:r>
            <a:r>
              <a:rPr lang="en-US" dirty="0" smtClean="0">
                <a:latin typeface="Courier New"/>
                <a:cs typeface="Courier New"/>
              </a:rPr>
              <a:t>$s7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preserved across function call</a:t>
            </a:r>
          </a:p>
          <a:p>
            <a:pPr marL="914400" lvl="1" indent="-514350"/>
            <a:r>
              <a:rPr lang="en-US" dirty="0" smtClean="0"/>
              <a:t>Caller </a:t>
            </a:r>
            <a:r>
              <a:rPr lang="en-US" i="1" dirty="0" smtClean="0">
                <a:solidFill>
                  <a:srgbClr val="000000"/>
                </a:solidFill>
              </a:rPr>
              <a:t>cannot </a:t>
            </a:r>
            <a:r>
              <a:rPr lang="en-US" dirty="0" smtClean="0"/>
              <a:t>rely on values being unchanged</a:t>
            </a:r>
          </a:p>
          <a:p>
            <a:pPr marL="914400" lvl="1" indent="-514350"/>
            <a:r>
              <a:rPr lang="en-US" dirty="0" smtClean="0"/>
              <a:t>Return value registers </a:t>
            </a:r>
            <a:r>
              <a:rPr lang="en-US" dirty="0" smtClean="0">
                <a:latin typeface="Courier New"/>
                <a:cs typeface="Courier New"/>
              </a:rPr>
              <a:t>$v0</a:t>
            </a:r>
            <a:r>
              <a:rPr lang="en-US" dirty="0" smtClean="0"/>
              <a:t>,</a:t>
            </a:r>
            <a:r>
              <a:rPr lang="en-US" dirty="0" smtClean="0">
                <a:latin typeface="Courier New"/>
                <a:cs typeface="Courier New"/>
              </a:rPr>
              <a:t>$v1</a:t>
            </a:r>
            <a:r>
              <a:rPr lang="en-US" dirty="0" smtClean="0"/>
              <a:t>, Argument registers </a:t>
            </a:r>
            <a:r>
              <a:rPr lang="en-US" dirty="0" smtClean="0">
                <a:latin typeface="Courier New"/>
                <a:cs typeface="Courier New"/>
              </a:rPr>
              <a:t>$a0</a:t>
            </a:r>
            <a:r>
              <a:rPr lang="en-US" dirty="0" smtClean="0"/>
              <a:t>-</a:t>
            </a:r>
            <a:r>
              <a:rPr lang="en-US" dirty="0" smtClean="0">
                <a:latin typeface="Courier New"/>
                <a:cs typeface="Courier New"/>
              </a:rPr>
              <a:t>$a3</a:t>
            </a:r>
            <a:r>
              <a:rPr lang="en-US" dirty="0" smtClean="0"/>
              <a:t>, “temporary registers” </a:t>
            </a:r>
            <a:r>
              <a:rPr lang="en-US" dirty="0" smtClean="0">
                <a:latin typeface="Courier New"/>
                <a:cs typeface="Courier New"/>
              </a:rPr>
              <a:t>$t0</a:t>
            </a:r>
            <a:r>
              <a:rPr lang="en-US" dirty="0" smtClean="0"/>
              <a:t>-</a:t>
            </a:r>
            <a:r>
              <a:rPr lang="en-US" dirty="0" smtClean="0">
                <a:latin typeface="Courier New"/>
                <a:cs typeface="Courier New"/>
              </a:rPr>
              <a:t>$t9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797E-C658-A449-9DC0-E6E3A1B54EBF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477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Stack in Memory?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MIPS convention</a:t>
            </a:r>
          </a:p>
          <a:p>
            <a:r>
              <a:rPr lang="en-US" dirty="0" smtClean="0"/>
              <a:t>Stack starts in high memory and grows down</a:t>
            </a:r>
          </a:p>
          <a:p>
            <a:pPr lvl="1"/>
            <a:r>
              <a:rPr lang="en-US" dirty="0" smtClean="0"/>
              <a:t>Hexadecimal (base 16) : 7fff </a:t>
            </a:r>
            <a:r>
              <a:rPr lang="en-US" dirty="0" err="1" smtClean="0"/>
              <a:t>fffc</a:t>
            </a:r>
            <a:r>
              <a:rPr lang="en-US" baseline="-25000" dirty="0" err="1" smtClean="0"/>
              <a:t>hex</a:t>
            </a:r>
            <a:endParaRPr lang="en-US" dirty="0" smtClean="0"/>
          </a:p>
          <a:p>
            <a:r>
              <a:rPr lang="en-US" dirty="0" smtClean="0"/>
              <a:t>MIPS programs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text segment</a:t>
            </a:r>
            <a:r>
              <a:rPr lang="en-US" dirty="0" smtClean="0"/>
              <a:t>) in low end</a:t>
            </a:r>
          </a:p>
          <a:p>
            <a:pPr lvl="1"/>
            <a:r>
              <a:rPr lang="en-US" dirty="0" smtClean="0"/>
              <a:t>0040 0000</a:t>
            </a:r>
            <a:r>
              <a:rPr lang="en-US" baseline="-25000" dirty="0" smtClean="0"/>
              <a:t>hex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static data segment </a:t>
            </a:r>
            <a:r>
              <a:rPr lang="en-US" i="1" dirty="0" smtClean="0"/>
              <a:t>(</a:t>
            </a:r>
            <a:r>
              <a:rPr lang="en-US" dirty="0" smtClean="0"/>
              <a:t>constants and other static variables) above text for static variables</a:t>
            </a:r>
          </a:p>
          <a:p>
            <a:pPr lvl="1"/>
            <a:r>
              <a:rPr lang="en-US" dirty="0" smtClean="0"/>
              <a:t>MIPS convention </a:t>
            </a:r>
            <a:r>
              <a:rPr lang="en-US" i="1" dirty="0" smtClean="0">
                <a:solidFill>
                  <a:srgbClr val="0000FF"/>
                </a:solidFill>
              </a:rPr>
              <a:t>global pointer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gp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smtClean="0"/>
              <a:t>points to static</a:t>
            </a:r>
          </a:p>
          <a:p>
            <a:pPr lvl="1"/>
            <a:r>
              <a:rPr lang="en-US" dirty="0" smtClean="0"/>
              <a:t>(30 of 32, 2 left! – will see when talk about OS)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Heap </a:t>
            </a:r>
            <a:r>
              <a:rPr lang="en-US" dirty="0" smtClean="0"/>
              <a:t>above static for data structures that grow and shrink ; grows up to high addresses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0BA8-FCB6-3B4B-88F5-58D36AB9D2B0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097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74134" y="0"/>
            <a:ext cx="8229600" cy="1143000"/>
          </a:xfrm>
        </p:spPr>
        <p:txBody>
          <a:bodyPr/>
          <a:lstStyle/>
          <a:p>
            <a:r>
              <a:rPr lang="en-US" dirty="0" smtClean="0"/>
              <a:t>MIPS Memory Allocation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5E71-48EC-5C4C-871A-321A58C5FA0C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01" y="1134533"/>
            <a:ext cx="7289322" cy="572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7835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Allocation and Numbering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3918-F3F7-E240-8920-0AF04898E485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" y="1845734"/>
            <a:ext cx="9142858" cy="384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426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3"/>
          <p:cNvSpPr txBox="1">
            <a:spLocks noChangeArrowheads="1"/>
          </p:cNvSpPr>
          <p:nvPr/>
        </p:nvSpPr>
        <p:spPr bwMode="auto">
          <a:xfrm>
            <a:off x="1371600" y="3240088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>
                <a:solidFill>
                  <a:srgbClr val="408000"/>
                </a:solidFill>
                <a:latin typeface="Courier"/>
                <a:cs typeface="Courier"/>
              </a:rPr>
              <a:t>jal</a:t>
            </a:r>
            <a:r>
              <a:rPr lang="en-US" sz="2800" dirty="0" smtClean="0">
                <a:solidFill>
                  <a:srgbClr val="408000"/>
                </a:solidFill>
                <a:latin typeface="+mj-lt"/>
                <a:cs typeface="Courier"/>
              </a:rPr>
              <a:t> saves PC+1 in </a:t>
            </a:r>
            <a:r>
              <a:rPr lang="en-US" sz="2800" dirty="0" smtClean="0">
                <a:solidFill>
                  <a:srgbClr val="408000"/>
                </a:solidFill>
                <a:latin typeface="Courier"/>
                <a:cs typeface="Courier"/>
              </a:rPr>
              <a:t>%</a:t>
            </a:r>
            <a:r>
              <a:rPr lang="en-US" sz="2800" dirty="0" err="1" smtClean="0">
                <a:solidFill>
                  <a:srgbClr val="408000"/>
                </a:solidFill>
                <a:latin typeface="Courier"/>
                <a:cs typeface="Courier"/>
              </a:rPr>
              <a:t>ra</a:t>
            </a:r>
            <a:endParaRPr lang="en-US" sz="2800" dirty="0" smtClean="0">
              <a:solidFill>
                <a:srgbClr val="408000"/>
              </a:solidFill>
              <a:latin typeface="Courier"/>
              <a:cs typeface="Courier"/>
            </a:endParaRPr>
          </a:p>
        </p:txBody>
      </p:sp>
      <p:sp>
        <p:nvSpPr>
          <p:cNvPr id="53251" name="TextBox 4"/>
          <p:cNvSpPr txBox="1">
            <a:spLocks noChangeArrowheads="1"/>
          </p:cNvSpPr>
          <p:nvPr/>
        </p:nvSpPr>
        <p:spPr bwMode="auto">
          <a:xfrm>
            <a:off x="1371600" y="4154488"/>
            <a:ext cx="670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FF66A0"/>
                </a:solidFill>
                <a:latin typeface="+mj-lt"/>
                <a:cs typeface="Courier"/>
              </a:rPr>
              <a:t>The </a:t>
            </a:r>
            <a:r>
              <a:rPr lang="en-US" sz="2800" dirty="0" err="1" smtClean="0">
                <a:solidFill>
                  <a:srgbClr val="FF66A0"/>
                </a:solidFill>
                <a:latin typeface="+mj-lt"/>
                <a:cs typeface="Courier"/>
              </a:rPr>
              <a:t>callee</a:t>
            </a:r>
            <a:r>
              <a:rPr lang="en-US" sz="2800" dirty="0" smtClean="0">
                <a:solidFill>
                  <a:srgbClr val="FF66A0"/>
                </a:solidFill>
                <a:latin typeface="+mj-lt"/>
                <a:cs typeface="Courier"/>
              </a:rPr>
              <a:t> can use temporary registers (</a:t>
            </a:r>
            <a:r>
              <a:rPr lang="en-US" sz="2800" dirty="0" smtClean="0">
                <a:solidFill>
                  <a:srgbClr val="FF66A0"/>
                </a:solidFill>
                <a:latin typeface="Courier"/>
                <a:cs typeface="Courier"/>
              </a:rPr>
              <a:t>%</a:t>
            </a:r>
            <a:r>
              <a:rPr lang="en-US" sz="2800" dirty="0" err="1" smtClean="0">
                <a:solidFill>
                  <a:srgbClr val="FF66A0"/>
                </a:solidFill>
                <a:latin typeface="Courier"/>
                <a:cs typeface="Courier"/>
              </a:rPr>
              <a:t>t</a:t>
            </a:r>
            <a:r>
              <a:rPr lang="en-US" sz="2800" i="1" dirty="0" err="1" smtClean="0">
                <a:solidFill>
                  <a:srgbClr val="FF66A0"/>
                </a:solidFill>
                <a:latin typeface="+mj-lt"/>
                <a:cs typeface="Courier"/>
              </a:rPr>
              <a:t>i</a:t>
            </a:r>
            <a:r>
              <a:rPr lang="en-US" sz="2800" dirty="0" smtClean="0">
                <a:solidFill>
                  <a:srgbClr val="FF66A0"/>
                </a:solidFill>
                <a:latin typeface="+mj-lt"/>
                <a:cs typeface="Courier"/>
              </a:rPr>
              <a:t>) without saving and restoring them</a:t>
            </a:r>
            <a:endParaRPr lang="en-US" sz="2800" dirty="0" smtClean="0">
              <a:solidFill>
                <a:srgbClr val="FF66A0"/>
              </a:solidFill>
              <a:latin typeface="Courier"/>
              <a:cs typeface="Courier"/>
            </a:endParaRPr>
          </a:p>
        </p:txBody>
      </p:sp>
      <p:sp>
        <p:nvSpPr>
          <p:cNvPr id="53252" name="TextBox 5"/>
          <p:cNvSpPr txBox="1">
            <a:spLocks noChangeArrowheads="1"/>
          </p:cNvSpPr>
          <p:nvPr/>
        </p:nvSpPr>
        <p:spPr bwMode="auto">
          <a:xfrm>
            <a:off x="1371600" y="5068888"/>
            <a:ext cx="670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The caller can rely on save registers (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Courier"/>
                <a:cs typeface="Courier"/>
              </a:rPr>
              <a:t>%</a:t>
            </a:r>
            <a:r>
              <a:rPr lang="en-US" sz="2800" b="1" dirty="0" err="1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Courier"/>
                <a:cs typeface="Courier"/>
              </a:rPr>
              <a:t>s</a:t>
            </a:r>
            <a:r>
              <a:rPr lang="en-US" sz="2800" b="1" i="1" dirty="0" err="1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i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) without fear of </a:t>
            </a:r>
            <a:r>
              <a:rPr lang="en-US" sz="2800" b="1" dirty="0" err="1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callee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 changing them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60438" y="2325688"/>
            <a:ext cx="7116762" cy="954107"/>
            <a:chOff x="960651" y="1743728"/>
            <a:chExt cx="7116549" cy="715593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600" y="1743728"/>
              <a:ext cx="6705600" cy="715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  <a:t>MIPS uses </a:t>
              </a:r>
              <a:r>
                <a:rPr lang="en-US" sz="2800" dirty="0" err="1" smtClean="0">
                  <a:solidFill>
                    <a:srgbClr val="FF8000"/>
                  </a:solidFill>
                  <a:latin typeface="Courier"/>
                  <a:cs typeface="Courier"/>
                </a:rPr>
                <a:t>jal</a:t>
              </a:r>
              <a: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  <a:t> to invoke a function and</a:t>
              </a:r>
              <a:b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</a:br>
              <a:r>
                <a:rPr lang="en-US" sz="2800" dirty="0" err="1" smtClean="0">
                  <a:solidFill>
                    <a:srgbClr val="FF8000"/>
                  </a:solidFill>
                  <a:latin typeface="Courier"/>
                  <a:cs typeface="Courier"/>
                </a:rPr>
                <a:t>jr</a:t>
              </a:r>
              <a: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  <a:t> to return from a function </a:t>
              </a:r>
              <a:endParaRPr lang="en-US" sz="2800" dirty="0">
                <a:solidFill>
                  <a:srgbClr val="FF8000"/>
                </a:solidFill>
                <a:latin typeface="+mj-lt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60651" y="1809750"/>
              <a:ext cx="4154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960438" y="3343275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960438" y="4257675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6" name="Rectangle 9"/>
          <p:cNvSpPr>
            <a:spLocks noChangeArrowheads="1"/>
          </p:cNvSpPr>
          <p:nvPr/>
        </p:nvSpPr>
        <p:spPr bwMode="auto">
          <a:xfrm>
            <a:off x="947738" y="5156200"/>
            <a:ext cx="415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39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600"/>
            <a:ext cx="579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Which statement is FALSE?</a:t>
            </a:r>
          </a:p>
        </p:txBody>
      </p:sp>
    </p:spTree>
    <p:extLst>
      <p:ext uri="{BB962C8B-B14F-4D97-AF65-F5344CB8AC3E}">
        <p14:creationId xmlns:p14="http://schemas.microsoft.com/office/powerpoint/2010/main" val="284670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Strings in C and MIPS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And in Conclusion,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A9E9B-2CAF-4D40-BD7F-9080A05DCDA3}" type="datetime1">
              <a:rPr lang="en-US" smtClean="0"/>
              <a:pPr/>
              <a:t>9/10/12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58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Conclusion, 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7879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 strings are char arrays, byte per character, null terminated</a:t>
            </a:r>
          </a:p>
          <a:p>
            <a:r>
              <a:rPr lang="en-US" dirty="0" smtClean="0"/>
              <a:t>Distinguish pointers and the memory they point to</a:t>
            </a:r>
          </a:p>
          <a:p>
            <a:pPr lvl="1"/>
            <a:r>
              <a:rPr lang="en-US" dirty="0" smtClean="0"/>
              <a:t>* for dereference, &amp; for address</a:t>
            </a:r>
          </a:p>
          <a:p>
            <a:r>
              <a:rPr lang="en-US" dirty="0" smtClean="0"/>
              <a:t> C is function oriented; code reuse via functions</a:t>
            </a:r>
          </a:p>
          <a:p>
            <a:pPr lvl="1"/>
            <a:r>
              <a:rPr lang="en-US" dirty="0" smtClean="0"/>
              <a:t>Jump and link 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jal</a:t>
            </a:r>
            <a:r>
              <a:rPr lang="en-US" dirty="0" smtClean="0"/>
              <a:t>) invokes, </a:t>
            </a:r>
            <a:br>
              <a:rPr lang="en-US" dirty="0" smtClean="0"/>
            </a:br>
            <a:r>
              <a:rPr lang="en-US" dirty="0" smtClean="0"/>
              <a:t>jump register 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jr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$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ra</a:t>
            </a:r>
            <a:r>
              <a:rPr lang="en-US" dirty="0" smtClean="0"/>
              <a:t>) returns</a:t>
            </a:r>
          </a:p>
          <a:p>
            <a:pPr lvl="1"/>
            <a:r>
              <a:rPr lang="en-US" dirty="0" smtClean="0"/>
              <a:t>Registers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$a0-$a3</a:t>
            </a:r>
            <a:r>
              <a:rPr lang="en-US" dirty="0" smtClean="0">
                <a:solidFill>
                  <a:srgbClr val="000000"/>
                </a:solidFill>
                <a:cs typeface="Courier New"/>
              </a:rPr>
              <a:t> </a:t>
            </a:r>
            <a:r>
              <a:rPr lang="en-US" dirty="0" smtClean="0"/>
              <a:t>for arguments,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$v0-$v1</a:t>
            </a:r>
            <a:r>
              <a:rPr lang="en-US" dirty="0" smtClean="0">
                <a:solidFill>
                  <a:srgbClr val="000000"/>
                </a:solidFill>
                <a:cs typeface="Courier New"/>
              </a:rPr>
              <a:t> </a:t>
            </a:r>
            <a:r>
              <a:rPr lang="en-US" dirty="0" smtClean="0"/>
              <a:t>for return values</a:t>
            </a:r>
          </a:p>
          <a:p>
            <a:r>
              <a:rPr lang="en-US" dirty="0" smtClean="0"/>
              <a:t>Stack for spilling registers, nested function calls, C local (automatic) variables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9974-DF13-2446-993D-E426C3864559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8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Strings: C vs.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Recall: a string is just a long sequence of characters (i.e., array of chars)</a:t>
            </a:r>
            <a:endParaRPr lang="en-US" i="1" dirty="0" smtClean="0"/>
          </a:p>
          <a:p>
            <a:r>
              <a:rPr lang="en-US" dirty="0" smtClean="0"/>
              <a:t>C: 8-bit ASCII, define strings with end of string character NUL (0 in ASCII)</a:t>
            </a:r>
          </a:p>
          <a:p>
            <a:r>
              <a:rPr lang="en-US" dirty="0" smtClean="0"/>
              <a:t>Java: 16-bit Unicode, first entry gives length of string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91FA9E9B-2CAF-4D40-BD7F-9080A05DCDA3}" type="datetime1">
              <a:rPr lang="en-US" smtClean="0"/>
              <a:pPr/>
              <a:t>9/10/12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7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990601"/>
            <a:ext cx="8432800" cy="4525963"/>
          </a:xfrm>
        </p:spPr>
        <p:txBody>
          <a:bodyPr/>
          <a:lstStyle/>
          <a:p>
            <a:r>
              <a:rPr lang="en-US" dirty="0" smtClean="0"/>
              <a:t>“Cal” in ASCII in C; How many bytes?</a:t>
            </a:r>
          </a:p>
          <a:p>
            <a:r>
              <a:rPr lang="en-US" dirty="0" smtClean="0"/>
              <a:t>Using 1 integer per byte, what does it look like?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4ED2-9C49-6147-BCB3-9F8630573DAA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2011 --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624671"/>
            <a:ext cx="9200265" cy="40301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64933" y="3725333"/>
            <a:ext cx="1574800" cy="321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29865" y="3285066"/>
            <a:ext cx="1574800" cy="321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5999" y="5723466"/>
            <a:ext cx="1574800" cy="321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67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6" y="939801"/>
            <a:ext cx="8703733" cy="4525963"/>
          </a:xfrm>
        </p:spPr>
        <p:txBody>
          <a:bodyPr/>
          <a:lstStyle/>
          <a:p>
            <a:r>
              <a:rPr lang="en-US" dirty="0" smtClean="0"/>
              <a:t>“Cal” in Unicode in Java; How many bytes?</a:t>
            </a:r>
          </a:p>
          <a:p>
            <a:r>
              <a:rPr lang="en-US" dirty="0" smtClean="0"/>
              <a:t>Using 1 integer per byte, what does it look like? (For Latin alphabet, 1</a:t>
            </a:r>
            <a:r>
              <a:rPr lang="en-US" baseline="30000" dirty="0" smtClean="0"/>
              <a:t>st</a:t>
            </a:r>
            <a:r>
              <a:rPr lang="en-US" dirty="0" smtClean="0"/>
              <a:t> byte is 0, 2</a:t>
            </a:r>
            <a:r>
              <a:rPr lang="en-US" baseline="30000" dirty="0" smtClean="0"/>
              <a:t>nd</a:t>
            </a:r>
            <a:r>
              <a:rPr lang="en-US" dirty="0" smtClean="0"/>
              <a:t> byte is ASCII)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566C-32D7-364F-B7B1-9395E2956CA8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2011 --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624671"/>
            <a:ext cx="9200265" cy="40301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64933" y="3725333"/>
            <a:ext cx="1574800" cy="321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29865" y="3285066"/>
            <a:ext cx="1574800" cy="321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5999" y="5723466"/>
            <a:ext cx="1574800" cy="321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9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Strings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92" y="1416149"/>
            <a:ext cx="8923108" cy="30929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char *p;                             # p is a pointer to a character</a:t>
            </a:r>
          </a:p>
          <a:p>
            <a:r>
              <a:rPr lang="en-US" dirty="0" smtClean="0"/>
              <a:t>char x[] = “Randy Katz”; # x points to a literal string</a:t>
            </a:r>
          </a:p>
          <a:p>
            <a:r>
              <a:rPr lang="en-US" dirty="0" smtClean="0"/>
              <a:t>p = x;                                  # p points to the same place as x</a:t>
            </a:r>
          </a:p>
          <a:p>
            <a:r>
              <a:rPr lang="en-US" dirty="0" smtClean="0"/>
              <a:t>p = &amp;x[0];                          # same as p = x</a:t>
            </a:r>
          </a:p>
          <a:p>
            <a:r>
              <a:rPr lang="en-US" i="1" dirty="0" smtClean="0"/>
              <a:t>Cannot</a:t>
            </a:r>
            <a:r>
              <a:rPr lang="en-US" dirty="0" smtClean="0"/>
              <a:t> </a:t>
            </a:r>
            <a:r>
              <a:rPr lang="en-US" i="1" dirty="0" smtClean="0"/>
              <a:t>write</a:t>
            </a:r>
            <a:r>
              <a:rPr lang="en-US" dirty="0" smtClean="0"/>
              <a:t> x = “Randy Katz”;</a:t>
            </a:r>
          </a:p>
          <a:p>
            <a:r>
              <a:rPr lang="en-US" i="1" dirty="0" smtClean="0"/>
              <a:t>Strings are not a primitive type in C (but character arrays are)</a:t>
            </a:r>
          </a:p>
          <a:p>
            <a:r>
              <a:rPr lang="en-US" i="1" dirty="0" smtClean="0"/>
              <a:t>Element/character at a time processing possible, but whole string processing requires special routines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1A19-851D-714C-969C-73C00DCC6063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40099" y="5098110"/>
            <a:ext cx="5559119" cy="6809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95322" y="5061299"/>
            <a:ext cx="56024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urier"/>
                <a:cs typeface="Courier"/>
              </a:rPr>
              <a:t>R A N D Y </a:t>
            </a:r>
            <a:r>
              <a:rPr lang="en-US" sz="3200" dirty="0" err="1" smtClean="0">
                <a:latin typeface="Courier"/>
                <a:cs typeface="Courier"/>
              </a:rPr>
              <a:t>sp</a:t>
            </a:r>
            <a:r>
              <a:rPr lang="en-US" sz="3200" dirty="0" smtClean="0">
                <a:latin typeface="Courier"/>
                <a:cs typeface="Courier"/>
              </a:rPr>
              <a:t> K A T Z 0</a:t>
            </a:r>
            <a:endParaRPr lang="en-US" sz="3200" dirty="0"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95323" y="5668651"/>
            <a:ext cx="58486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urier"/>
                <a:cs typeface="Courier"/>
              </a:rPr>
              <a:t>0 1 2 3 4 5  6 7 8 9 10</a:t>
            </a:r>
            <a:endParaRPr lang="en-US" sz="3200" dirty="0">
              <a:latin typeface="Courier"/>
              <a:cs typeface="Courie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821" y="4564368"/>
            <a:ext cx="2043249" cy="5889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520552" y="6207538"/>
            <a:ext cx="2043249" cy="5889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X</a:t>
            </a:r>
          </a:p>
        </p:txBody>
      </p:sp>
      <p:cxnSp>
        <p:nvCxnSpPr>
          <p:cNvPr id="14" name="Curved Connector 13"/>
          <p:cNvCxnSpPr>
            <a:stCxn id="11" idx="3"/>
          </p:cNvCxnSpPr>
          <p:nvPr/>
        </p:nvCxnSpPr>
        <p:spPr>
          <a:xfrm>
            <a:off x="2577070" y="4858841"/>
            <a:ext cx="662676" cy="18401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5400000" flipH="1" flipV="1">
            <a:off x="2577129" y="5834195"/>
            <a:ext cx="699375" cy="66267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52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for Characters and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59" y="1600200"/>
            <a:ext cx="914399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Load a word, use </a:t>
            </a:r>
            <a:r>
              <a:rPr lang="en-US" dirty="0" err="1" smtClean="0">
                <a:latin typeface="Courier New"/>
                <a:cs typeface="Courier New"/>
              </a:rPr>
              <a:t>andi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to isolate byte</a:t>
            </a:r>
          </a:p>
          <a:p>
            <a:pPr>
              <a:buNone/>
            </a:pPr>
            <a:r>
              <a:rPr lang="en-US" sz="3027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lw</a:t>
            </a:r>
            <a:r>
              <a:rPr lang="en-US" sz="2800" dirty="0" smtClean="0">
                <a:latin typeface="Courier New"/>
                <a:cs typeface="Courier New"/>
              </a:rPr>
              <a:t>   $s0,0($s1)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andi</a:t>
            </a:r>
            <a:r>
              <a:rPr lang="en-US" sz="2800" dirty="0" smtClean="0">
                <a:latin typeface="Courier New"/>
                <a:cs typeface="Courier New"/>
              </a:rPr>
              <a:t> $s0,$s0,255 </a:t>
            </a:r>
            <a:r>
              <a:rPr lang="en-US" sz="2800" dirty="0" smtClean="0"/>
              <a:t># Zero everything but last 8 bits</a:t>
            </a:r>
          </a:p>
          <a:p>
            <a:r>
              <a:rPr lang="en-US" dirty="0" smtClean="0"/>
              <a:t>RISC Design Principle: “Make the Common Case Fast”—Many programs use text: MIPS has</a:t>
            </a:r>
            <a:br>
              <a:rPr lang="en-US" dirty="0" smtClean="0"/>
            </a:br>
            <a:r>
              <a:rPr lang="en-US" i="1" dirty="0" smtClean="0">
                <a:solidFill>
                  <a:srgbClr val="000000"/>
                </a:solidFill>
              </a:rPr>
              <a:t>load byte </a:t>
            </a:r>
            <a:r>
              <a:rPr lang="en-US" dirty="0" smtClean="0"/>
              <a:t>instruction (</a:t>
            </a:r>
            <a:r>
              <a:rPr lang="en-US" i="1" dirty="0" smtClean="0">
                <a:solidFill>
                  <a:srgbClr val="000000"/>
                </a:solidFill>
                <a:latin typeface="Courier New"/>
                <a:cs typeface="Courier New"/>
              </a:rPr>
              <a:t>lb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	lb $s0,0($s1)</a:t>
            </a:r>
          </a:p>
          <a:p>
            <a:r>
              <a:rPr lang="en-US" dirty="0" smtClean="0"/>
              <a:t>Also </a:t>
            </a:r>
            <a:r>
              <a:rPr lang="en-US" i="1" dirty="0" smtClean="0">
                <a:solidFill>
                  <a:srgbClr val="000000"/>
                </a:solidFill>
              </a:rPr>
              <a:t>store byte </a:t>
            </a:r>
            <a:r>
              <a:rPr lang="en-US" dirty="0" smtClean="0"/>
              <a:t>instruction (</a:t>
            </a:r>
            <a:r>
              <a:rPr lang="en-US" i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sb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91FA9E9B-2CAF-4D40-BD7F-9080A05DCDA3}" type="datetime1">
              <a:rPr lang="en-US" smtClean="0"/>
              <a:pPr/>
              <a:t>9/10/12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631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12653</TotalTime>
  <Words>2342</Words>
  <Application>Microsoft Macintosh PowerPoint</Application>
  <PresentationFormat>On-screen Show (4:3)</PresentationFormat>
  <Paragraphs>568</Paragraphs>
  <Slides>40</Slides>
  <Notes>24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Image</vt:lpstr>
      <vt:lpstr>CS 61C:  Great Ideas in Computer Architecture  Strings and Functions</vt:lpstr>
      <vt:lpstr>New-School Machine Structures (It’s a bit more complicated!)</vt:lpstr>
      <vt:lpstr>Big Idea #1: Levels of Representation/Interpretation</vt:lpstr>
      <vt:lpstr>Agenda</vt:lpstr>
      <vt:lpstr>Strings: C vs. Java</vt:lpstr>
      <vt:lpstr>Strings</vt:lpstr>
      <vt:lpstr>Strings</vt:lpstr>
      <vt:lpstr>Pointers and Strings in C</vt:lpstr>
      <vt:lpstr>Support for Characters and Strings</vt:lpstr>
      <vt:lpstr>Support for Characters and Strings</vt:lpstr>
      <vt:lpstr>Fast String Copy Code in C</vt:lpstr>
      <vt:lpstr>Fast String Copy in MIPS Assembly</vt:lpstr>
      <vt:lpstr>Fast String Copy in MIPS Assembly</vt:lpstr>
      <vt:lpstr>Fast String Copy in MIPS Assembly</vt:lpstr>
      <vt:lpstr>PowerPoint Presentation</vt:lpstr>
      <vt:lpstr>Agenda</vt:lpstr>
      <vt:lpstr>Administrivia</vt:lpstr>
      <vt:lpstr>Agenda</vt:lpstr>
      <vt:lpstr>Six Fundamental Steps in  Calling a Function</vt:lpstr>
      <vt:lpstr>MIPS Function Call Conventions</vt:lpstr>
      <vt:lpstr>MIPS Registers  Assembly Language Conventions</vt:lpstr>
      <vt:lpstr>MIPS Function Call Instructions</vt:lpstr>
      <vt:lpstr>Notes on Functions</vt:lpstr>
      <vt:lpstr>Notes on Functions</vt:lpstr>
      <vt:lpstr>Where Are Old Register Values Saved to Restore Them After Function Call</vt:lpstr>
      <vt:lpstr>Example</vt:lpstr>
      <vt:lpstr>Stack Before, During, After Function</vt:lpstr>
      <vt:lpstr>MIPS Code for leaf_example</vt:lpstr>
      <vt:lpstr>PowerPoint Presentation</vt:lpstr>
      <vt:lpstr>What If a Function Calls a Function? Recursive Function Calls?</vt:lpstr>
      <vt:lpstr>Allocating Space on Stack</vt:lpstr>
      <vt:lpstr>Stack Before, During, After Call</vt:lpstr>
      <vt:lpstr>Recursive Function Factorial</vt:lpstr>
      <vt:lpstr>Recursive Function Factorial</vt:lpstr>
      <vt:lpstr>Optimized Function Convention</vt:lpstr>
      <vt:lpstr>Where is the Stack in Memory?</vt:lpstr>
      <vt:lpstr>MIPS Memory Allocation</vt:lpstr>
      <vt:lpstr>Register Allocation and Numbering</vt:lpstr>
      <vt:lpstr>PowerPoint Presentation</vt:lpstr>
      <vt:lpstr>And in Conclusion, …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Randy Katz</cp:lastModifiedBy>
  <cp:revision>194</cp:revision>
  <cp:lastPrinted>2012-09-11T03:58:20Z</cp:lastPrinted>
  <dcterms:created xsi:type="dcterms:W3CDTF">2012-09-04T02:04:03Z</dcterms:created>
  <dcterms:modified xsi:type="dcterms:W3CDTF">2012-09-11T04:11:11Z</dcterms:modified>
</cp:coreProperties>
</file>