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594" r:id="rId2"/>
    <p:sldId id="595" r:id="rId3"/>
    <p:sldId id="597" r:id="rId4"/>
    <p:sldId id="611" r:id="rId5"/>
    <p:sldId id="530" r:id="rId6"/>
    <p:sldId id="529" r:id="rId7"/>
    <p:sldId id="532" r:id="rId8"/>
    <p:sldId id="533" r:id="rId9"/>
    <p:sldId id="551" r:id="rId10"/>
    <p:sldId id="579" r:id="rId11"/>
    <p:sldId id="534" r:id="rId12"/>
    <p:sldId id="535" r:id="rId13"/>
    <p:sldId id="580" r:id="rId14"/>
    <p:sldId id="523" r:id="rId15"/>
    <p:sldId id="615" r:id="rId16"/>
    <p:sldId id="613" r:id="rId17"/>
    <p:sldId id="610" r:id="rId18"/>
    <p:sldId id="536" r:id="rId19"/>
    <p:sldId id="554" r:id="rId20"/>
    <p:sldId id="607" r:id="rId21"/>
    <p:sldId id="537" r:id="rId22"/>
    <p:sldId id="552" r:id="rId23"/>
    <p:sldId id="553" r:id="rId24"/>
    <p:sldId id="544" r:id="rId25"/>
    <p:sldId id="545" r:id="rId26"/>
    <p:sldId id="546" r:id="rId27"/>
    <p:sldId id="547" r:id="rId28"/>
    <p:sldId id="548" r:id="rId29"/>
    <p:sldId id="539" r:id="rId30"/>
    <p:sldId id="609" r:id="rId31"/>
    <p:sldId id="562" r:id="rId32"/>
    <p:sldId id="559" r:id="rId33"/>
    <p:sldId id="560" r:id="rId34"/>
    <p:sldId id="561" r:id="rId35"/>
    <p:sldId id="574" r:id="rId36"/>
    <p:sldId id="612" r:id="rId37"/>
    <p:sldId id="614" r:id="rId38"/>
    <p:sldId id="616" r:id="rId39"/>
    <p:sldId id="617" r:id="rId40"/>
    <p:sldId id="618" r:id="rId41"/>
    <p:sldId id="55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5" autoAdjust="0"/>
    <p:restoredTop sz="72751" autoAdjust="0"/>
  </p:normalViewPr>
  <p:slideViewPr>
    <p:cSldViewPr snapToGrid="0">
      <p:cViewPr varScale="1">
        <p:scale>
          <a:sx n="59" d="100"/>
          <a:sy n="59" d="100"/>
        </p:scale>
        <p:origin x="-8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10/22/12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61157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10/22/12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38061407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MOSFET" TargetMode="External"/><Relationship Id="rId4" Type="http://schemas.openxmlformats.org/officeDocument/2006/relationships/hyperlink" Target="http://en.wikipedia.org/wiki/CMOS" TargetMode="External"/><Relationship Id="rId5" Type="http://schemas.openxmlformats.org/officeDocument/2006/relationships/hyperlink" Target="http://en.wikipedia.org/wiki/Digital" TargetMode="External"/><Relationship Id="rId6" Type="http://schemas.openxmlformats.org/officeDocument/2006/relationships/hyperlink" Target="http://en.wikipedia.org/wiki/Integrated_circuit" TargetMode="External"/><Relationship Id="rId7"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4" Type="http://schemas.openxmlformats.org/officeDocument/2006/relationships/hyperlink" Target="http://en.wikipedia.org/wiki/Semiconductor" TargetMode="External"/><Relationship Id="rId5" Type="http://schemas.openxmlformats.org/officeDocument/2006/relationships/hyperlink" Target="http://en.wikipedia.org/wiki/MOSFET"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4" Type="http://schemas.openxmlformats.org/officeDocument/2006/relationships/hyperlink" Target="http://en.wikipedia.org/wiki/Electrical_resistance" TargetMode="External"/><Relationship Id="rId15" Type="http://schemas.openxmlformats.org/officeDocument/2006/relationships/hyperlink" Target="http://en.wikipedia.org/wiki/Gate" TargetMode="Externa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most commonly used FET is the </a:t>
            </a:r>
            <a:r>
              <a:rPr lang="en-US" dirty="0" smtClean="0">
                <a:hlinkClick r:id="rId3"/>
              </a:rPr>
              <a:t>MOSFET</a:t>
            </a:r>
            <a:r>
              <a:rPr lang="en-US" dirty="0" smtClean="0"/>
              <a:t>. The </a:t>
            </a:r>
            <a:r>
              <a:rPr lang="en-US" dirty="0" smtClean="0">
                <a:hlinkClick r:id="rId4"/>
              </a:rPr>
              <a:t>CMOS</a:t>
            </a:r>
            <a:r>
              <a:rPr lang="en-US" dirty="0" smtClean="0"/>
              <a:t> (complementary-symmetry metal oxide semiconductor) process technology is the basis for modern </a:t>
            </a:r>
            <a:r>
              <a:rPr lang="en-US" dirty="0" smtClean="0">
                <a:hlinkClick r:id="rId5"/>
              </a:rPr>
              <a:t>digital</a:t>
            </a:r>
            <a:r>
              <a:rPr lang="en-US" dirty="0" smtClean="0"/>
              <a:t> </a:t>
            </a:r>
            <a:r>
              <a:rPr lang="en-US" dirty="0" smtClean="0">
                <a:hlinkClick r:id="rId6" tooltip="Integrated circuit"/>
              </a:rPr>
              <a:t>integrated circuits</a:t>
            </a:r>
            <a:r>
              <a:rPr lang="en-US" dirty="0" smtClean="0"/>
              <a:t>. This </a:t>
            </a:r>
            <a:r>
              <a:rPr lang="en-US" dirty="0" smtClean="0">
                <a:hlinkClick r:id="rId7"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Bottom</a:t>
            </a:r>
          </a:p>
          <a:p>
            <a:pPr eaLnBrk="1" hangingPunct="1">
              <a:spcBef>
                <a:spcPct val="0"/>
              </a:spcBef>
            </a:pPr>
            <a:r>
              <a:rPr lang="en-US" dirty="0" smtClean="0"/>
              <a:t>X = 0v Y</a:t>
            </a:r>
            <a:r>
              <a:rPr lang="en-US" baseline="0" dirty="0" smtClean="0"/>
              <a:t> = 0V both closed on top in series,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1st open on top,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baseline="0" dirty="0" smtClean="0"/>
              <a:t>First write truth table</a:t>
            </a:r>
          </a:p>
          <a:p>
            <a:r>
              <a:rPr lang="en-US" baseline="0" dirty="0" smtClean="0"/>
              <a:t>Then minimize and check truth table</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aseline="0" dirty="0" smtClean="0"/>
              <a:t>XOR Logic with </a:t>
            </a:r>
            <a:r>
              <a:rPr lang="en-US" baseline="0" dirty="0" err="1" smtClean="0"/>
              <a:t>Bug.circ</a:t>
            </a:r>
            <a:endParaRPr lang="en-US" baseline="0" dirty="0" smtClean="0"/>
          </a:p>
          <a:p>
            <a:r>
              <a:rPr lang="en-US" baseline="0" dirty="0" smtClean="0"/>
              <a:t>Works for 00, 10, 11, breaks for 01</a:t>
            </a:r>
          </a:p>
          <a:p>
            <a:r>
              <a:rPr lang="en-US" baseline="0" dirty="0" smtClean="0"/>
              <a:t>(</a:t>
            </a:r>
            <a:r>
              <a:rPr lang="en-US" baseline="0" dirty="0" err="1" smtClean="0"/>
              <a:t>xor</a:t>
            </a:r>
            <a:r>
              <a:rPr lang="en-US" baseline="0" dirty="0" smtClean="0"/>
              <a:t> connected to input of gate – 2 wires with different values)</a:t>
            </a:r>
          </a:p>
          <a:p>
            <a:endParaRPr lang="en-US" baseline="0" dirty="0" smtClean="0"/>
          </a:p>
          <a:p>
            <a:r>
              <a:rPr lang="en-US" baseline="0" dirty="0" smtClean="0"/>
              <a:t>2. </a:t>
            </a:r>
            <a:r>
              <a:rPr lang="en-US" baseline="0" dirty="0" err="1" smtClean="0"/>
              <a:t>AndBug.circ</a:t>
            </a:r>
            <a:endParaRPr lang="en-US" baseline="0" dirty="0" smtClean="0"/>
          </a:p>
          <a:p>
            <a:r>
              <a:rPr lang="en-US" baseline="0" dirty="0" smtClean="0"/>
              <a:t>Works for 00, 10, 01, fails for 11</a:t>
            </a:r>
          </a:p>
          <a:p>
            <a:r>
              <a:rPr lang="en-US" baseline="0" dirty="0" smtClean="0"/>
              <a:t>(its not unconnected inputs to  And gate – change inputs to see)</a:t>
            </a:r>
          </a:p>
          <a:p>
            <a:r>
              <a:rPr lang="en-US" baseline="0" dirty="0" smtClean="0"/>
              <a:t>(its using west facing input as an output)</a:t>
            </a:r>
          </a:p>
          <a:p>
            <a:endParaRPr lang="en-US" baseline="0" dirty="0" smtClean="0"/>
          </a:p>
          <a:p>
            <a:r>
              <a:rPr lang="en-US" baseline="0" dirty="0" smtClean="0"/>
              <a:t>3. counter without </a:t>
            </a:r>
            <a:r>
              <a:rPr lang="en-US" baseline="0" dirty="0" err="1" smtClean="0"/>
              <a:t>bug.circ</a:t>
            </a:r>
            <a:endParaRPr lang="en-US" baseline="0" dirty="0" smtClean="0"/>
          </a:p>
          <a:p>
            <a:r>
              <a:rPr lang="en-US" baseline="0" dirty="0" smtClean="0"/>
              <a:t>FSM not working as change input!</a:t>
            </a:r>
          </a:p>
          <a:p>
            <a:r>
              <a:rPr lang="en-US" baseline="0" dirty="0" smtClean="0"/>
              <a:t>(facing wrong way)</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13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4798316-0B7F-7543-82C8-D4ADD272A668}"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39058-BD24-3043-8438-AC339684A234}"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35458-AEB2-FE4D-87EE-461AF1B5499E}"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ECCDB-F97C-C748-95F2-A9065CA4C1FD}"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0000C-0A87-C249-9129-992C9B2DFDE9}"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3DDC3-FD7F-1F45-89D7-5881D11171A2}" type="datetime1">
              <a:rPr lang="en-US" smtClean="0"/>
              <a:pPr/>
              <a:t>10/22/12</a:t>
            </a:fld>
            <a:endParaRPr lang="en-US" dirty="0"/>
          </a:p>
        </p:txBody>
      </p:sp>
      <p:sp>
        <p:nvSpPr>
          <p:cNvPr id="6" name="Footer Placeholder 5"/>
          <p:cNvSpPr>
            <a:spLocks noGrp="1"/>
          </p:cNvSpPr>
          <p:nvPr>
            <p:ph type="ftr" sz="quarter" idx="11"/>
          </p:nvPr>
        </p:nvSpPr>
        <p:spPr/>
        <p:txBody>
          <a:bodyPr/>
          <a:lstStyle/>
          <a:p>
            <a:r>
              <a:rPr lang="en-US" dirty="0" smtClean="0"/>
              <a:t>Fall 2012 --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EF9987-4966-3945-A83E-36BEF40D76C3}" type="datetime1">
              <a:rPr lang="en-US" smtClean="0"/>
              <a:pPr/>
              <a:t>10/22/12</a:t>
            </a:fld>
            <a:endParaRPr lang="en-US" dirty="0"/>
          </a:p>
        </p:txBody>
      </p:sp>
      <p:sp>
        <p:nvSpPr>
          <p:cNvPr id="8" name="Footer Placeholder 7"/>
          <p:cNvSpPr>
            <a:spLocks noGrp="1"/>
          </p:cNvSpPr>
          <p:nvPr>
            <p:ph type="ftr" sz="quarter" idx="11"/>
          </p:nvPr>
        </p:nvSpPr>
        <p:spPr/>
        <p:txBody>
          <a:bodyPr/>
          <a:lstStyle/>
          <a:p>
            <a:r>
              <a:rPr lang="en-US" dirty="0" smtClean="0"/>
              <a:t>Fall 2012 --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9F0C-458A-504C-A20E-02ED209F761F}" type="datetime1">
              <a:rPr lang="en-US" smtClean="0"/>
              <a:pPr/>
              <a:t>10/22/12</a:t>
            </a:fld>
            <a:endParaRPr lang="en-US" dirty="0"/>
          </a:p>
        </p:txBody>
      </p:sp>
      <p:sp>
        <p:nvSpPr>
          <p:cNvPr id="4" name="Footer Placeholder 3"/>
          <p:cNvSpPr>
            <a:spLocks noGrp="1"/>
          </p:cNvSpPr>
          <p:nvPr>
            <p:ph type="ftr" sz="quarter" idx="11"/>
          </p:nvPr>
        </p:nvSpPr>
        <p:spPr/>
        <p:txBody>
          <a:bodyPr/>
          <a:lstStyle/>
          <a:p>
            <a:r>
              <a:rPr lang="en-US" dirty="0" smtClean="0"/>
              <a:t>Fall 2012 --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F954C-44CB-2C4A-8D7A-51AFF520E68B}" type="datetime1">
              <a:rPr lang="en-US" smtClean="0"/>
              <a:pPr/>
              <a:t>10/22/12</a:t>
            </a:fld>
            <a:endParaRPr lang="en-US" dirty="0"/>
          </a:p>
        </p:txBody>
      </p:sp>
      <p:sp>
        <p:nvSpPr>
          <p:cNvPr id="3" name="Footer Placeholder 2"/>
          <p:cNvSpPr>
            <a:spLocks noGrp="1"/>
          </p:cNvSpPr>
          <p:nvPr>
            <p:ph type="ftr" sz="quarter" idx="11"/>
          </p:nvPr>
        </p:nvSpPr>
        <p:spPr/>
        <p:txBody>
          <a:bodyPr/>
          <a:lstStyle/>
          <a:p>
            <a:r>
              <a:rPr lang="en-US" dirty="0" smtClean="0"/>
              <a:t>Fall 2012 --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BE08B-1E02-A74A-B2C6-EC80E7BCA4D7}" type="datetime1">
              <a:rPr lang="en-US" smtClean="0"/>
              <a:pPr/>
              <a:t>10/22/12</a:t>
            </a:fld>
            <a:endParaRPr lang="en-US" dirty="0"/>
          </a:p>
        </p:txBody>
      </p:sp>
      <p:sp>
        <p:nvSpPr>
          <p:cNvPr id="6" name="Footer Placeholder 5"/>
          <p:cNvSpPr>
            <a:spLocks noGrp="1"/>
          </p:cNvSpPr>
          <p:nvPr>
            <p:ph type="ftr" sz="quarter" idx="11"/>
          </p:nvPr>
        </p:nvSpPr>
        <p:spPr/>
        <p:txBody>
          <a:bodyPr/>
          <a:lstStyle/>
          <a:p>
            <a:r>
              <a:rPr lang="en-US" dirty="0" smtClean="0"/>
              <a:t>Fall 2012 --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5068C-3E05-F44B-A67F-BEAE5D0E5CA6}" type="datetime1">
              <a:rPr lang="en-US" smtClean="0"/>
              <a:pPr/>
              <a:t>10/22/12</a:t>
            </a:fld>
            <a:endParaRPr lang="en-US" dirty="0"/>
          </a:p>
        </p:txBody>
      </p:sp>
      <p:sp>
        <p:nvSpPr>
          <p:cNvPr id="6" name="Footer Placeholder 5"/>
          <p:cNvSpPr>
            <a:spLocks noGrp="1"/>
          </p:cNvSpPr>
          <p:nvPr>
            <p:ph type="ftr" sz="quarter" idx="11"/>
          </p:nvPr>
        </p:nvSpPr>
        <p:spPr/>
        <p:txBody>
          <a:bodyPr/>
          <a:lstStyle/>
          <a:p>
            <a:r>
              <a:rPr lang="en-US" dirty="0" smtClean="0"/>
              <a:t>Fall 2012 --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FB52-18DD-8246-B54E-493E911B2AEB}" type="datetime1">
              <a:rPr lang="en-US" smtClean="0"/>
              <a:pPr/>
              <a:t>10/22/12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2012 --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eecs.berkeley.edu/Policies/ugrad.grading.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gigaplan.com" TargetMode="External"/><Relationship Id="rId1" Type="http://schemas.openxmlformats.org/officeDocument/2006/relationships/slideLayout" Target="../slideLayouts/slideLayout2.xml"/><Relationship Id="rId2" Type="http://schemas.openxmlformats.org/officeDocument/2006/relationships/hyperlink" Target="http://mlb.mlb.com/photos/gigapan/?gpId=a2be33bf9acd8730e8a086e8c1f26d8d&amp;ps=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inst.eecs.berkeley.edu/~cs61c/sp11/picker/?g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Switches, Transistors, Gates, and Boolean Logic</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err="1" smtClean="0"/>
              <a:t>Krste</a:t>
            </a:r>
            <a:r>
              <a:rPr lang="en-US" dirty="0" smtClean="0"/>
              <a:t> </a:t>
            </a:r>
            <a:r>
              <a:rPr lang="en-US" dirty="0" err="1" smtClean="0"/>
              <a:t>Asanovic</a:t>
            </a:r>
            <a:r>
              <a:rPr lang="en-US" dirty="0" smtClean="0"/>
              <a:t>, Randy H. Katz</a:t>
            </a:r>
          </a:p>
          <a:p>
            <a:r>
              <a:rPr lang="en-US" dirty="0" smtClean="0"/>
              <a:t>http://inst.eecs.Berkeley.edu/~cs61c/fa12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2012 -- Lecture #22</a:t>
            </a:r>
            <a:endParaRPr lang="en-US" dirty="0"/>
          </a:p>
        </p:txBody>
      </p:sp>
      <p:sp>
        <p:nvSpPr>
          <p:cNvPr id="9" name="Date Placeholder 8"/>
          <p:cNvSpPr>
            <a:spLocks noGrp="1"/>
          </p:cNvSpPr>
          <p:nvPr>
            <p:ph type="dt" sz="half" idx="10"/>
          </p:nvPr>
        </p:nvSpPr>
        <p:spPr/>
        <p:txBody>
          <a:bodyPr/>
          <a:lstStyle/>
          <a:p>
            <a:fld id="{92043134-6C72-4A44-A998-70ACDCC2B005}" type="datetime1">
              <a:rPr lang="en-US" smtClean="0"/>
              <a:pPr/>
              <a:t>10/22/12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9" y="6356350"/>
            <a:ext cx="6383868" cy="501650"/>
          </a:xfrm>
        </p:spPr>
        <p:txBody>
          <a:bodyPr/>
          <a:lstStyle/>
          <a:p>
            <a:r>
              <a:rPr lang="en-US" dirty="0" smtClean="0"/>
              <a:t>Fall 2012 -- Lecture #22</a:t>
            </a:r>
            <a:endParaRPr lang="en-US" dirty="0"/>
          </a:p>
        </p:txBody>
      </p:sp>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true</a:t>
            </a:r>
            <a:endParaRPr lang="en-US" sz="2800" dirty="0" smtClean="0"/>
          </a:p>
          <a:p>
            <a:r>
              <a:rPr lang="en-US" sz="2800" dirty="0" smtClean="0"/>
              <a:t>Low </a:t>
            </a:r>
            <a:r>
              <a:rPr lang="en-US" sz="2800" dirty="0"/>
              <a:t>voltage (0 volts or</a:t>
            </a:r>
            <a:r>
              <a:rPr lang="en-US" sz="2800" dirty="0" smtClean="0"/>
              <a:t> Ground) represents </a:t>
            </a:r>
            <a:r>
              <a:rPr lang="en-US" sz="2800" dirty="0"/>
              <a:t>0, or </a:t>
            </a:r>
            <a:r>
              <a:rPr lang="en-US" sz="2800" dirty="0" smtClean="0"/>
              <a:t>false</a:t>
            </a:r>
          </a:p>
          <a:p>
            <a:r>
              <a:rPr lang="en-US" sz="2800" dirty="0" smtClean="0"/>
              <a:t>Let threshold voltage (</a:t>
            </a:r>
            <a:r>
              <a:rPr lang="en-US" sz="2800" dirty="0" err="1" smtClean="0"/>
              <a:t>V</a:t>
            </a:r>
            <a:r>
              <a:rPr lang="en-US" sz="2800" baseline="-25000" dirty="0" err="1" smtClean="0"/>
              <a:t>th</a:t>
            </a:r>
            <a:r>
              <a:rPr lang="en-US" sz="2800" dirty="0" smtClean="0"/>
              <a:t>) decide if a 0 or a 1</a:t>
            </a:r>
          </a:p>
          <a:p>
            <a:r>
              <a:rPr lang="en-US" sz="2800" dirty="0"/>
              <a:t>If</a:t>
            </a:r>
            <a:r>
              <a:rPr lang="en-US" sz="2800" dirty="0" smtClean="0"/>
              <a:t> switches control </a:t>
            </a:r>
            <a:r>
              <a:rPr lang="en-US" sz="2800" dirty="0"/>
              <a:t>whether</a:t>
            </a:r>
            <a:r>
              <a:rPr lang="en-US" sz="2800" dirty="0" smtClean="0"/>
              <a:t> voltages </a:t>
            </a:r>
            <a:r>
              <a:rPr lang="en-US" sz="2800" dirty="0"/>
              <a:t>can propagate through a circuit,</a:t>
            </a:r>
            <a:r>
              <a:rPr lang="en-US" sz="2800" dirty="0" smtClean="0"/>
              <a:t> can </a:t>
            </a:r>
            <a:r>
              <a:rPr lang="en-US" sz="2800" dirty="0"/>
              <a:t>build a </a:t>
            </a:r>
            <a:r>
              <a:rPr lang="en-US" sz="2800" dirty="0" smtClean="0"/>
              <a:t>computer</a:t>
            </a:r>
          </a:p>
          <a:p>
            <a:r>
              <a:rPr lang="en-US" sz="2800" dirty="0" smtClean="0"/>
              <a:t>Our switches: CMOS </a:t>
            </a:r>
            <a:r>
              <a:rPr lang="en-US" sz="2800" dirty="0"/>
              <a:t>transistors</a:t>
            </a:r>
          </a:p>
        </p:txBody>
      </p:sp>
      <p:sp>
        <p:nvSpPr>
          <p:cNvPr id="5" name="Date Placeholder 4"/>
          <p:cNvSpPr>
            <a:spLocks noGrp="1"/>
          </p:cNvSpPr>
          <p:nvPr>
            <p:ph type="dt" sz="half" idx="10"/>
          </p:nvPr>
        </p:nvSpPr>
        <p:spPr/>
        <p:txBody>
          <a:bodyPr/>
          <a:lstStyle/>
          <a:p>
            <a:fld id="{503BB337-1D1F-0C42-A5A7-3CCF2136E0B9}" type="datetime1">
              <a:rPr lang="en-US" smtClean="0"/>
              <a:pPr/>
              <a:t>10/22/12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p:txBody>
          <a:bodyPr>
            <a:normAutofit fontScale="92500" lnSpcReduction="2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dirty="0"/>
              <a:t>-open and normally-closed </a:t>
            </a:r>
            <a:r>
              <a:rPr lang="en-US" dirty="0" smtClean="0"/>
              <a:t>switches</a:t>
            </a:r>
          </a:p>
          <a:p>
            <a:pPr lvl="2"/>
            <a:r>
              <a:rPr lang="en-US" dirty="0" smtClean="0"/>
              <a:t>Used to be called COS-MOS for complementary-symmetry -MOS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relay </a:t>
            </a:r>
            <a:r>
              <a:rPr lang="en-US" dirty="0" smtClean="0"/>
              <a:t>switches from earlier era </a:t>
            </a:r>
          </a:p>
          <a:p>
            <a:pPr lvl="1" eaLnBrk="1" hangingPunct="1"/>
            <a:r>
              <a:rPr lang="en-US" dirty="0" smtClean="0"/>
              <a:t>Use energy primarily when switching </a:t>
            </a:r>
            <a:endParaRPr lang="en-US" dirty="0"/>
          </a:p>
        </p:txBody>
      </p:sp>
      <p:sp>
        <p:nvSpPr>
          <p:cNvPr id="6" name="Date Placeholder 5"/>
          <p:cNvSpPr>
            <a:spLocks noGrp="1"/>
          </p:cNvSpPr>
          <p:nvPr>
            <p:ph type="dt" sz="quarter" idx="10"/>
          </p:nvPr>
        </p:nvSpPr>
        <p:spPr/>
        <p:txBody>
          <a:bodyPr/>
          <a:lstStyle/>
          <a:p>
            <a:pPr>
              <a:defRPr/>
            </a:pPr>
            <a:fld id="{24974C30-263B-E74A-A50A-EF1902FE54A5}" type="datetime1">
              <a:rPr lang="en-US" smtClean="0"/>
              <a:pPr>
                <a:defRPr/>
              </a:pPr>
              <a:t>10/22/12</a:t>
            </a:fld>
            <a:endParaRPr lang="en-US"/>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11</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592672" y="4713288"/>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High)</a:t>
            </a:r>
            <a:endParaRPr lang="en-US" dirty="0">
              <a:solidFill>
                <a:srgbClr val="000000"/>
              </a:solidFill>
              <a:latin typeface="Tahoma" charset="0"/>
            </a:endParaRPr>
          </a:p>
        </p:txBody>
      </p:sp>
      <p:sp>
        <p:nvSpPr>
          <p:cNvPr id="30"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2772" name="Rectangle 31"/>
          <p:cNvSpPr>
            <a:spLocks noChangeArrowheads="1"/>
          </p:cNvSpPr>
          <p:nvPr/>
        </p:nvSpPr>
        <p:spPr bwMode="auto">
          <a:xfrm>
            <a:off x="4808538" y="4713288"/>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High)</a:t>
            </a:r>
          </a:p>
          <a:p>
            <a:pPr algn="ctr">
              <a:lnSpc>
                <a:spcPts val="2200"/>
              </a:lnSpc>
              <a:tabLst>
                <a:tab pos="457200" algn="l"/>
                <a:tab pos="914400" algn="l"/>
                <a:tab pos="1371600" algn="l"/>
              </a:tabLst>
            </a:pPr>
            <a:r>
              <a:rPr lang="en-US" dirty="0" smtClean="0">
                <a:solidFill>
                  <a:srgbClr val="000000"/>
                </a:solidFill>
                <a:latin typeface="Tahoma" charset="0"/>
              </a:rPr>
              <a:t> </a:t>
            </a:r>
            <a:endParaRPr lang="en-US" dirty="0">
              <a:solidFill>
                <a:srgbClr val="000000"/>
              </a:solidFill>
              <a:latin typeface="Tahoma" charset="0"/>
            </a:endParaRPr>
          </a:p>
        </p:txBody>
      </p:sp>
      <p:sp>
        <p:nvSpPr>
          <p:cNvPr id="32773" name="Rectangle 73"/>
          <p:cNvSpPr>
            <a:spLocks noGrp="1" noChangeArrowheads="1"/>
          </p:cNvSpPr>
          <p:nvPr>
            <p:ph type="title"/>
          </p:nvPr>
        </p:nvSpPr>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600200"/>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075273" y="3475038"/>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505200"/>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1" name="Date Placeholder 30"/>
          <p:cNvSpPr>
            <a:spLocks noGrp="1"/>
          </p:cNvSpPr>
          <p:nvPr>
            <p:ph type="dt" sz="quarter" idx="10"/>
          </p:nvPr>
        </p:nvSpPr>
        <p:spPr/>
        <p:txBody>
          <a:bodyPr/>
          <a:lstStyle/>
          <a:p>
            <a:pPr>
              <a:defRPr/>
            </a:pPr>
            <a:fld id="{CC99B9C1-7E28-8745-907D-573C57D83F95}" type="datetime1">
              <a:rPr lang="en-US" smtClean="0"/>
              <a:pPr>
                <a:defRPr/>
              </a:pPr>
              <a:t>10/22/12</a:t>
            </a:fld>
            <a:endParaRPr lang="en-US" dirty="0"/>
          </a:p>
        </p:txBody>
      </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12</a:t>
            </a:fld>
            <a:endParaRPr lang="en-US"/>
          </a:p>
        </p:txBody>
      </p:sp>
      <p:grpSp>
        <p:nvGrpSpPr>
          <p:cNvPr id="38" name="Group 37"/>
          <p:cNvGrpSpPr/>
          <p:nvPr/>
        </p:nvGrpSpPr>
        <p:grpSpPr>
          <a:xfrm>
            <a:off x="6598374" y="3301999"/>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rot="10800000" flipV="1">
              <a:off x="6598374" y="3763664"/>
              <a:ext cx="601928" cy="196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35747" y="957792"/>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8" y="6356350"/>
            <a:ext cx="8280401" cy="501649"/>
          </a:xfrm>
        </p:spPr>
        <p:txBody>
          <a:bodyPr/>
          <a:lstStyle/>
          <a:p>
            <a:r>
              <a:rPr lang="en-US" dirty="0" smtClean="0"/>
              <a:t>Fall 2012 -- Lecture #22</a:t>
            </a:r>
            <a:endParaRPr lang="en-US" dirty="0"/>
          </a:p>
        </p:txBody>
      </p:sp>
      <p:sp>
        <p:nvSpPr>
          <p:cNvPr id="27650" name="Rectangle 2" descr="Large confetti"/>
          <p:cNvSpPr>
            <a:spLocks noGrp="1" noChangeArrowheads="1"/>
          </p:cNvSpPr>
          <p:nvPr>
            <p:ph type="title"/>
          </p:nvPr>
        </p:nvSpPr>
        <p:spPr/>
        <p:txBody>
          <a:bodyPr/>
          <a:lstStyle/>
          <a:p>
            <a:r>
              <a:rPr lang="en-US" dirty="0" smtClean="0"/>
              <a:t>CMOS Circuit Rules</a:t>
            </a:r>
            <a:endParaRPr lang="en-US" dirty="0"/>
          </a:p>
        </p:txBody>
      </p:sp>
      <p:sp>
        <p:nvSpPr>
          <p:cNvPr id="27651" name="Rectangle 3"/>
          <p:cNvSpPr>
            <a:spLocks noGrp="1" noChangeArrowheads="1"/>
          </p:cNvSpPr>
          <p:nvPr>
            <p:ph type="body" idx="1"/>
          </p:nvPr>
        </p:nvSpPr>
        <p:spPr>
          <a:xfrm>
            <a:off x="457200" y="1600200"/>
            <a:ext cx="8229600" cy="4868333"/>
          </a:xfrm>
        </p:spPr>
        <p:txBody>
          <a:bodyPr>
            <a:normAutofit fontScale="92500"/>
          </a:bodyPr>
          <a:lstStyle/>
          <a:p>
            <a:r>
              <a:rPr lang="en-US" sz="2800" dirty="0" smtClean="0"/>
              <a:t>Don’t </a:t>
            </a:r>
            <a:r>
              <a:rPr lang="en-US" sz="2800" dirty="0"/>
              <a:t>pass weak </a:t>
            </a:r>
            <a:r>
              <a:rPr lang="en-US" sz="2800" dirty="0" smtClean="0"/>
              <a:t>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smtClean="0"/>
              <a:t>(ground)</a:t>
            </a:r>
            <a:endParaRPr lang="en-US" sz="2400" dirty="0"/>
          </a:p>
          <a:p>
            <a:pPr lvl="1"/>
            <a:r>
              <a:rPr lang="en-US" sz="2400" dirty="0"/>
              <a:t>Use N-type transistors only to pass 0’s </a:t>
            </a:r>
            <a:r>
              <a:rPr lang="en-US" sz="2400" dirty="0" smtClean="0"/>
              <a:t>(N for negative</a:t>
            </a:r>
            <a:r>
              <a:rPr lang="en-US" sz="2400" dirty="0"/>
              <a:t>)</a:t>
            </a:r>
          </a:p>
          <a:p>
            <a:pPr lvl="1"/>
            <a:r>
              <a:rPr lang="en-US" sz="2400" dirty="0" smtClean="0"/>
              <a:t>Converse </a:t>
            </a:r>
            <a:r>
              <a:rPr lang="en-US" sz="2400" dirty="0"/>
              <a:t>for P-type </a:t>
            </a:r>
            <a:r>
              <a:rPr lang="en-US" sz="2400" dirty="0" smtClean="0"/>
              <a:t>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smtClean="0"/>
              <a:t>(P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err="1"/>
              <a:t>gnd</a:t>
            </a:r>
            <a:endParaRPr lang="en-US" sz="2400" dirty="0" smtClean="0"/>
          </a:p>
          <a:p>
            <a:r>
              <a:rPr lang="en-US" sz="2800" dirty="0" smtClean="0"/>
              <a:t>Never create a path from </a:t>
            </a:r>
            <a:r>
              <a:rPr lang="en-US" sz="2800" dirty="0" err="1" smtClean="0"/>
              <a:t>V</a:t>
            </a:r>
            <a:r>
              <a:rPr lang="en-US" sz="2800" baseline="-25000" dirty="0" err="1" smtClean="0"/>
              <a:t>dd</a:t>
            </a:r>
            <a:r>
              <a:rPr lang="en-US" sz="2800" dirty="0" smtClean="0"/>
              <a:t> to </a:t>
            </a:r>
            <a:r>
              <a:rPr lang="en-US" sz="2800" dirty="0" err="1" smtClean="0"/>
              <a:t>gnd</a:t>
            </a:r>
            <a:r>
              <a:rPr lang="en-US" sz="2800" dirty="0" smtClean="0"/>
              <a:t> (ground)</a:t>
            </a:r>
          </a:p>
        </p:txBody>
      </p:sp>
      <p:sp>
        <p:nvSpPr>
          <p:cNvPr id="5" name="Date Placeholder 4"/>
          <p:cNvSpPr>
            <a:spLocks noGrp="1"/>
          </p:cNvSpPr>
          <p:nvPr>
            <p:ph type="dt" sz="half" idx="10"/>
          </p:nvPr>
        </p:nvSpPr>
        <p:spPr/>
        <p:txBody>
          <a:bodyPr/>
          <a:lstStyle/>
          <a:p>
            <a:fld id="{47835B12-696E-1241-BA4A-9A80CE0D0428}" type="datetime1">
              <a:rPr lang="en-US" smtClean="0"/>
              <a:pPr/>
              <a:t>10/22/12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p:txBody>
          <a:bodyPr>
            <a:normAutofit fontScale="92500"/>
          </a:bodyPr>
          <a:lstStyle/>
          <a:p>
            <a:r>
              <a:rPr lang="en-US" dirty="0" err="1" smtClean="0"/>
              <a:t>Regrade</a:t>
            </a:r>
            <a:r>
              <a:rPr lang="en-US" dirty="0" smtClean="0"/>
              <a:t> window opens today and closes by next Wednesday’s lecture</a:t>
            </a:r>
          </a:p>
          <a:p>
            <a:pPr lvl="1"/>
            <a:r>
              <a:rPr lang="en-US" dirty="0" smtClean="0"/>
              <a:t>Best to return to your lab/discussion TA (parallel processing!)</a:t>
            </a:r>
          </a:p>
          <a:p>
            <a:r>
              <a:rPr lang="en-US" dirty="0" smtClean="0"/>
              <a:t>Coming </a:t>
            </a:r>
            <a:r>
              <a:rPr lang="en-US" smtClean="0"/>
              <a:t>labs and </a:t>
            </a:r>
            <a:r>
              <a:rPr lang="en-US" dirty="0" smtClean="0"/>
              <a:t>HWs: build up for Project #3</a:t>
            </a:r>
          </a:p>
          <a:p>
            <a:pPr lvl="1"/>
            <a:r>
              <a:rPr lang="en-US" dirty="0" smtClean="0"/>
              <a:t>Last week’s lab: Cache blocking</a:t>
            </a:r>
          </a:p>
          <a:p>
            <a:pPr lvl="1"/>
            <a:r>
              <a:rPr lang="en-US" dirty="0" smtClean="0"/>
              <a:t>This week’s lab: SIMD instruction set</a:t>
            </a:r>
          </a:p>
          <a:p>
            <a:pPr lvl="1"/>
            <a:r>
              <a:rPr lang="en-US" dirty="0" smtClean="0"/>
              <a:t>This week’s HW: Cache blocking and SIMD practice</a:t>
            </a:r>
          </a:p>
          <a:p>
            <a:pPr lvl="1"/>
            <a:r>
              <a:rPr lang="en-US" dirty="0" smtClean="0"/>
              <a:t>Next week’s lab: </a:t>
            </a:r>
            <a:r>
              <a:rPr lang="en-US" dirty="0" err="1" smtClean="0"/>
              <a:t>OpenMP</a:t>
            </a:r>
            <a:r>
              <a:rPr lang="en-US" dirty="0" smtClean="0"/>
              <a:t> thread programming</a:t>
            </a:r>
            <a:endParaRPr lang="en-US" dirty="0"/>
          </a:p>
        </p:txBody>
      </p:sp>
      <p:sp>
        <p:nvSpPr>
          <p:cNvPr id="4" name="Date Placeholder 3"/>
          <p:cNvSpPr>
            <a:spLocks noGrp="1"/>
          </p:cNvSpPr>
          <p:nvPr>
            <p:ph type="dt" sz="half" idx="10"/>
          </p:nvPr>
        </p:nvSpPr>
        <p:spPr/>
        <p:txBody>
          <a:bodyPr/>
          <a:lstStyle/>
          <a:p>
            <a:fld id="{56736CAF-2EBE-204E-8477-714DC45B4737}"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3"/>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Spring 2011: GPA 2.85 </a:t>
            </a:r>
            <a:br>
              <a:rPr lang="en-US" sz="2400" dirty="0" smtClean="0"/>
            </a:br>
            <a:r>
              <a:rPr lang="en-US" sz="2400" dirty="0" smtClean="0"/>
              <a:t>24% A's, 49% B's, 18% C's, </a:t>
            </a:r>
            <a:br>
              <a:rPr lang="en-US" sz="2400" dirty="0" smtClean="0"/>
            </a:br>
            <a:r>
              <a:rPr lang="en-US" sz="2400" dirty="0" smtClean="0"/>
              <a:t>6% D's, 3%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(61c gives you good stuff to say)</a:t>
            </a:r>
          </a:p>
          <a:p>
            <a:endParaRPr lang="en-US" sz="2400" dirty="0"/>
          </a:p>
        </p:txBody>
      </p:sp>
      <p:sp>
        <p:nvSpPr>
          <p:cNvPr id="4" name="Date Placeholder 3"/>
          <p:cNvSpPr>
            <a:spLocks noGrp="1"/>
          </p:cNvSpPr>
          <p:nvPr>
            <p:ph type="dt" sz="half" idx="10"/>
          </p:nvPr>
        </p:nvSpPr>
        <p:spPr/>
        <p:txBody>
          <a:bodyPr/>
          <a:lstStyle/>
          <a:p>
            <a:fld id="{EA69087E-E26E-A84B-9D45-9851E192FDA1}" type="datetime1">
              <a:rPr lang="en-US" smtClean="0"/>
              <a:pPr/>
              <a:t>10/22/12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graphicFrame>
        <p:nvGraphicFramePr>
          <p:cNvPr id="7" name="Table 6"/>
          <p:cNvGraphicFramePr>
            <a:graphicFrameLocks noGrp="1"/>
          </p:cNvGraphicFramePr>
          <p:nvPr/>
        </p:nvGraphicFramePr>
        <p:xfrm>
          <a:off x="5469469" y="3733802"/>
          <a:ext cx="3352799" cy="2743200"/>
        </p:xfrm>
        <a:graphic>
          <a:graphicData uri="http://schemas.openxmlformats.org/drawingml/2006/table">
            <a:tbl>
              <a:tblPr firstRow="1" bandRow="1">
                <a:tableStyleId>{5C22544A-7EE6-4342-B048-85BDC9FD1C3A}</a:tableStyleId>
              </a:tblPr>
              <a:tblGrid>
                <a:gridCol w="990599"/>
                <a:gridCol w="1066800"/>
                <a:gridCol w="1295400"/>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2011</a:t>
                      </a:r>
                      <a:endParaRPr lang="en-US" sz="2400" dirty="0"/>
                    </a:p>
                  </a:txBody>
                  <a:tcPr/>
                </a:tc>
                <a:tc>
                  <a:txBody>
                    <a:bodyPr/>
                    <a:lstStyle/>
                    <a:p>
                      <a:pPr algn="ctr"/>
                      <a:r>
                        <a:rPr lang="en-US" sz="2400" dirty="0" smtClean="0"/>
                        <a:t>2.72</a:t>
                      </a:r>
                      <a:endParaRPr lang="en-US" sz="2400" dirty="0"/>
                    </a:p>
                  </a:txBody>
                  <a:tcPr/>
                </a:tc>
                <a:tc>
                  <a:txBody>
                    <a:bodyPr/>
                    <a:lstStyle/>
                    <a:p>
                      <a:pPr algn="ctr"/>
                      <a:r>
                        <a:rPr lang="en-US" sz="2400" dirty="0" smtClean="0"/>
                        <a:t>2.85</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extLst>
      <p:ext uri="{BB962C8B-B14F-4D97-AF65-F5344CB8AC3E}">
        <p14:creationId xmlns:p14="http://schemas.microsoft.com/office/powerpoint/2010/main" val="1238699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in the News</a:t>
            </a:r>
            <a:br>
              <a:rPr lang="en-US" dirty="0" smtClean="0"/>
            </a:br>
            <a:r>
              <a:rPr lang="en-US" dirty="0" smtClean="0"/>
              <a:t>Computers meet Cameras</a:t>
            </a:r>
            <a:endParaRPr lang="en-US" dirty="0"/>
          </a:p>
        </p:txBody>
      </p:sp>
      <p:sp>
        <p:nvSpPr>
          <p:cNvPr id="3" name="Content Placeholder 2"/>
          <p:cNvSpPr>
            <a:spLocks noGrp="1"/>
          </p:cNvSpPr>
          <p:nvPr>
            <p:ph idx="1"/>
          </p:nvPr>
        </p:nvSpPr>
        <p:spPr>
          <a:xfrm>
            <a:off x="294522" y="5447764"/>
            <a:ext cx="8392277" cy="1230549"/>
          </a:xfrm>
        </p:spPr>
        <p:txBody>
          <a:bodyPr>
            <a:normAutofit fontScale="92500"/>
          </a:bodyPr>
          <a:lstStyle/>
          <a:p>
            <a:r>
              <a:rPr lang="en-US" dirty="0">
                <a:hlinkClick r:id="rId2"/>
              </a:rPr>
              <a:t>http://mlb.mlb.com/photos/gigapan/?gpId=a2be33bf9acd8730e8a086e8c1f26d8d&amp;ps=</a:t>
            </a:r>
            <a:r>
              <a:rPr lang="en-US" dirty="0" smtClean="0">
                <a:hlinkClick r:id="rId2"/>
              </a:rPr>
              <a:t>1</a:t>
            </a:r>
            <a:r>
              <a:rPr lang="en-US" dirty="0" smtClean="0"/>
              <a:t> </a:t>
            </a:r>
            <a:endParaRPr lang="en-US" dirty="0"/>
          </a:p>
        </p:txBody>
      </p:sp>
      <p:sp>
        <p:nvSpPr>
          <p:cNvPr id="4" name="Date Placeholder 3"/>
          <p:cNvSpPr>
            <a:spLocks noGrp="1"/>
          </p:cNvSpPr>
          <p:nvPr>
            <p:ph type="dt" sz="half" idx="10"/>
          </p:nvPr>
        </p:nvSpPr>
        <p:spPr/>
        <p:txBody>
          <a:bodyPr/>
          <a:lstStyle/>
          <a:p>
            <a:fld id="{3E0ECCDB-F97C-C748-95F2-A9065CA4C1FD}"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pic>
        <p:nvPicPr>
          <p:cNvPr id="12" name="Picture 11" descr="USA_070928_149_rwx.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3" y="1841003"/>
            <a:ext cx="4947583" cy="3324157"/>
          </a:xfrm>
          <a:prstGeom prst="rect">
            <a:avLst/>
          </a:prstGeom>
        </p:spPr>
      </p:pic>
      <p:sp>
        <p:nvSpPr>
          <p:cNvPr id="13" name="TextBox 12"/>
          <p:cNvSpPr txBox="1"/>
          <p:nvPr/>
        </p:nvSpPr>
        <p:spPr>
          <a:xfrm>
            <a:off x="5559110" y="1877265"/>
            <a:ext cx="2062659" cy="369332"/>
          </a:xfrm>
          <a:prstGeom prst="rect">
            <a:avLst/>
          </a:prstGeom>
          <a:noFill/>
        </p:spPr>
        <p:txBody>
          <a:bodyPr wrap="none" rtlCol="0">
            <a:spAutoFit/>
          </a:bodyPr>
          <a:lstStyle/>
          <a:p>
            <a:r>
              <a:rPr lang="en-US" dirty="0" smtClean="0">
                <a:hlinkClick r:id="rId4"/>
              </a:rPr>
              <a:t>http://gigaplan.com</a:t>
            </a:r>
            <a:r>
              <a:rPr lang="en-US" dirty="0" smtClean="0"/>
              <a:t> </a:t>
            </a:r>
            <a:endParaRPr lang="en-US" dirty="0"/>
          </a:p>
        </p:txBody>
      </p:sp>
    </p:spTree>
    <p:extLst>
      <p:ext uri="{BB962C8B-B14F-4D97-AF65-F5344CB8AC3E}">
        <p14:creationId xmlns:p14="http://schemas.microsoft.com/office/powerpoint/2010/main" val="27922717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t>Gates and Truth Tables for Circuits</a:t>
            </a:r>
          </a:p>
          <a:p>
            <a:pPr eaLnBrk="1" hangingPunct="1"/>
            <a:r>
              <a:rPr lang="en-US" dirty="0" smtClean="0">
                <a:solidFill>
                  <a:srgbClr val="BFBFBF"/>
                </a:solidFill>
              </a:rPr>
              <a:t>Boolean Algebra</a:t>
            </a:r>
          </a:p>
          <a:p>
            <a:pPr eaLnBrk="1" hangingPunct="1"/>
            <a:r>
              <a:rPr lang="en-US" dirty="0" smtClean="0">
                <a:solidFill>
                  <a:srgbClr val="BFBFBF"/>
                </a:solidFill>
              </a:rPr>
              <a:t>(</a:t>
            </a:r>
            <a:r>
              <a:rPr lang="en-US" dirty="0" err="1" smtClean="0">
                <a:solidFill>
                  <a:srgbClr val="BFBFBF"/>
                </a:solidFill>
              </a:rPr>
              <a:t>Logisim</a:t>
            </a:r>
            <a:r>
              <a:rPr lang="en-US" dirty="0" smtClean="0">
                <a:solidFill>
                  <a:srgbClr val="BFBFBF"/>
                </a:solidFill>
              </a:rPr>
              <a:t> if there is time)</a:t>
            </a: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17</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extLst>
      <p:ext uri="{BB962C8B-B14F-4D97-AF65-F5344CB8AC3E}">
        <p14:creationId xmlns:p14="http://schemas.microsoft.com/office/powerpoint/2010/main" val="13040190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474133" y="0"/>
            <a:ext cx="8229600" cy="1143000"/>
          </a:xfrm>
        </p:spPr>
        <p:txBody>
          <a:bodyPr/>
          <a:lstStyle/>
          <a:p>
            <a:pPr eaLnBrk="1" hangingPunct="1"/>
            <a:r>
              <a:rPr lang="en-US" dirty="0"/>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F38554E3-6017-9F4B-BF66-9ECC5B438389}" type="datetime1">
              <a:rPr lang="en-US" smtClean="0"/>
              <a:pPr>
                <a:defRPr/>
              </a:pPr>
              <a:t>10/22/12</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18</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closed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opens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open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closes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247543" y="5350934"/>
            <a:ext cx="3896457" cy="461665"/>
          </a:xfrm>
          <a:prstGeom prst="rect">
            <a:avLst/>
          </a:prstGeom>
          <a:noFill/>
        </p:spPr>
        <p:txBody>
          <a:bodyPr wrap="none" rtlCol="0">
            <a:spAutoFit/>
          </a:bodyPr>
          <a:lstStyle/>
          <a:p>
            <a:r>
              <a:rPr lang="en-US" sz="2400" dirty="0" smtClean="0"/>
              <a:t>Called an </a:t>
            </a:r>
            <a:r>
              <a:rPr lang="en-US" sz="2400" i="1" dirty="0" err="1" smtClean="0">
                <a:solidFill>
                  <a:srgbClr val="0000FF"/>
                </a:solidFill>
              </a:rPr>
              <a:t>invertor</a:t>
            </a:r>
            <a:r>
              <a:rPr lang="en-US" sz="2400" i="1" dirty="0" smtClean="0">
                <a:solidFill>
                  <a:srgbClr val="0000FF"/>
                </a:solidFill>
              </a:rPr>
              <a:t> </a:t>
            </a:r>
            <a:r>
              <a:rPr lang="en-US" sz="2400" dirty="0" smtClean="0"/>
              <a:t>or </a:t>
            </a:r>
            <a:r>
              <a:rPr lang="en-US" sz="2400" i="1" dirty="0" smtClean="0">
                <a:solidFill>
                  <a:srgbClr val="0000FF"/>
                </a:solidFill>
              </a:rPr>
              <a:t>not gate</a:t>
            </a:r>
            <a:endParaRPr lang="en-US" sz="2400" i="1" dirty="0">
              <a:solidFill>
                <a:srgbClr val="0000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br>
              <a:rPr lang="en-US" dirty="0" smtClean="0">
                <a:solidFill>
                  <a:srgbClr val="000000"/>
                </a:solidFill>
                <a:latin typeface="Comic Sans MS" charset="0"/>
              </a:rPr>
            </a:b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227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p:txBody>
          <a:bodyPr/>
          <a:lstStyle/>
          <a:p>
            <a:pPr eaLnBrk="1" hangingPunct="1"/>
            <a:r>
              <a:rPr lang="en-US"/>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ED2DE193-6F7F-5141-AFE0-199F2F6EA56A}" type="datetime1">
              <a:rPr lang="en-US" smtClean="0"/>
              <a:pPr>
                <a:defRPr/>
              </a:pPr>
              <a:t>10/22/12</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19</a:t>
            </a:fld>
            <a:endParaRPr lang="en-US"/>
          </a:p>
        </p:txBody>
      </p:sp>
      <p:sp>
        <p:nvSpPr>
          <p:cNvPr id="39" name="Rectangle 30"/>
          <p:cNvSpPr>
            <a:spLocks noChangeArrowheads="1"/>
          </p:cNvSpPr>
          <p:nvPr/>
        </p:nvSpPr>
        <p:spPr bwMode="auto">
          <a:xfrm>
            <a:off x="474133" y="1258889"/>
            <a:ext cx="4216400"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&lt;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1" name="TextBox 40"/>
          <p:cNvSpPr txBox="1"/>
          <p:nvPr/>
        </p:nvSpPr>
        <p:spPr>
          <a:xfrm>
            <a:off x="5960533" y="5858934"/>
            <a:ext cx="2980942" cy="369332"/>
          </a:xfrm>
          <a:prstGeom prst="rect">
            <a:avLst/>
          </a:prstGeom>
          <a:noFill/>
        </p:spPr>
        <p:txBody>
          <a:bodyPr wrap="none" rtlCol="0">
            <a:spAutoFit/>
          </a:bodyPr>
          <a:lstStyle/>
          <a:p>
            <a:r>
              <a:rPr lang="en-US" dirty="0" smtClean="0"/>
              <a:t>Called an </a:t>
            </a:r>
            <a:r>
              <a:rPr lang="en-US" i="1" dirty="0" err="1" smtClean="0">
                <a:solidFill>
                  <a:srgbClr val="0000FF"/>
                </a:solidFill>
              </a:rPr>
              <a:t>invertor</a:t>
            </a:r>
            <a:r>
              <a:rPr lang="en-US" i="1" dirty="0" smtClean="0">
                <a:solidFill>
                  <a:srgbClr val="0000FF"/>
                </a:solidFill>
              </a:rPr>
              <a:t> </a:t>
            </a:r>
            <a:r>
              <a:rPr lang="en-US" dirty="0" smtClean="0"/>
              <a:t>or </a:t>
            </a:r>
            <a:r>
              <a:rPr lang="en-US" i="1" dirty="0" smtClean="0">
                <a:solidFill>
                  <a:srgbClr val="0000FF"/>
                </a:solidFill>
              </a:rPr>
              <a:t>not gate</a:t>
            </a:r>
            <a:endParaRPr lang="en-US"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DADDD73F-73BE-D345-BF1C-175E6F63A3F8}" type="datetime1">
              <a:rPr lang="en-US" smtClean="0"/>
              <a:pPr/>
              <a:t>10/22/12</a:t>
            </a:fld>
            <a:endParaRPr lang="en-US"/>
          </a:p>
        </p:txBody>
      </p:sp>
      <p:sp>
        <p:nvSpPr>
          <p:cNvPr id="46" name="Footer Placeholder 45"/>
          <p:cNvSpPr>
            <a:spLocks noGrp="1"/>
          </p:cNvSpPr>
          <p:nvPr>
            <p:ph type="ftr" sz="quarter" idx="11"/>
          </p:nvPr>
        </p:nvSpPr>
        <p:spPr/>
        <p:txBody>
          <a:bodyPr/>
          <a:lstStyle/>
          <a:p>
            <a:r>
              <a:rPr lang="en-US" dirty="0" smtClean="0"/>
              <a:t>Fall 2012 -- Lecture #22</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53632"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3" name="Group 91"/>
          <p:cNvGrpSpPr/>
          <p:nvPr/>
        </p:nvGrpSpPr>
        <p:grpSpPr>
          <a:xfrm>
            <a:off x="0" y="5486401"/>
            <a:ext cx="9517119" cy="1371598"/>
            <a:chOff x="0" y="4724401"/>
            <a:chExt cx="9517119" cy="1371598"/>
          </a:xfrm>
        </p:grpSpPr>
        <p:grpSp>
          <p:nvGrpSpPr>
            <p:cNvPr id="64" name="Group 64"/>
            <p:cNvGrpSpPr/>
            <p:nvPr/>
          </p:nvGrpSpPr>
          <p:grpSpPr>
            <a:xfrm>
              <a:off x="5317067" y="4741332"/>
              <a:ext cx="4200052" cy="1354667"/>
              <a:chOff x="1864861" y="2478375"/>
              <a:chExt cx="9231735" cy="982560"/>
            </a:xfrm>
          </p:grpSpPr>
          <p:sp>
            <p:nvSpPr>
              <p:cNvPr id="66" name="Rectangle 65"/>
              <p:cNvSpPr/>
              <p:nvPr/>
            </p:nvSpPr>
            <p:spPr>
              <a:xfrm>
                <a:off x="1864861" y="2846835"/>
                <a:ext cx="8411618" cy="6141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7894428" y="2478375"/>
                <a:ext cx="3202168" cy="267882"/>
              </a:xfrm>
              <a:prstGeom prst="rect">
                <a:avLst/>
              </a:prstGeom>
              <a:noFill/>
            </p:spPr>
            <p:txBody>
              <a:bodyPr wrap="square" rtlCol="0">
                <a:spAutoFit/>
              </a:bodyPr>
              <a:lstStyle/>
              <a:p>
                <a:r>
                  <a:rPr lang="en-US" dirty="0" smtClean="0">
                    <a:solidFill>
                      <a:srgbClr val="FF0000"/>
                    </a:solidFill>
                  </a:rPr>
                  <a:t>Today</a:t>
                </a:r>
                <a:endParaRPr lang="en-US" dirty="0">
                  <a:solidFill>
                    <a:srgbClr val="FF0000"/>
                  </a:solidFill>
                </a:endParaRPr>
              </a:p>
            </p:txBody>
          </p:sp>
        </p:grpSp>
        <p:sp>
          <p:nvSpPr>
            <p:cNvPr id="65" name="Rectangle 64"/>
            <p:cNvSpPr/>
            <p:nvPr/>
          </p:nvSpPr>
          <p:spPr>
            <a:xfrm>
              <a:off x="0" y="4724401"/>
              <a:ext cx="3200400" cy="6603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itle 70"/>
          <p:cNvSpPr>
            <a:spLocks noGrp="1"/>
          </p:cNvSpPr>
          <p:nvPr>
            <p:ph type="title"/>
          </p:nvPr>
        </p:nvSpPr>
        <p:spPr/>
        <p:txBody>
          <a:bodyPr/>
          <a:lstStyle/>
          <a:p>
            <a:r>
              <a:rPr lang="en-US" dirty="0" smtClean="0"/>
              <a:t>You are Here!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 ½ C V</a:t>
            </a:r>
            <a:r>
              <a:rPr lang="en-US" baseline="30000" dirty="0" smtClean="0"/>
              <a:t>2</a:t>
            </a:r>
            <a:r>
              <a:rPr lang="en-US" dirty="0" smtClean="0"/>
              <a:t> </a:t>
            </a:r>
            <a:r>
              <a:rPr lang="en-US" dirty="0" err="1" smtClean="0"/>
              <a:t>f</a:t>
            </a:r>
            <a:endParaRPr lang="en-US" dirty="0"/>
          </a:p>
        </p:txBody>
      </p:sp>
      <p:sp>
        <p:nvSpPr>
          <p:cNvPr id="3" name="Content Placeholder 2"/>
          <p:cNvSpPr>
            <a:spLocks noGrp="1"/>
          </p:cNvSpPr>
          <p:nvPr>
            <p:ph idx="1"/>
          </p:nvPr>
        </p:nvSpPr>
        <p:spPr/>
        <p:txBody>
          <a:bodyPr>
            <a:normAutofit/>
          </a:bodyPr>
          <a:lstStyle/>
          <a:p>
            <a:r>
              <a:rPr lang="en-US" dirty="0" smtClean="0"/>
              <a:t>Dynamic Energy (when switching) is proportional to Capacitance * Voltage</a:t>
            </a:r>
            <a:r>
              <a:rPr lang="en-US" baseline="30000" dirty="0" smtClean="0"/>
              <a:t>2</a:t>
            </a:r>
            <a:r>
              <a:rPr lang="en-US" dirty="0" smtClean="0"/>
              <a:t> </a:t>
            </a:r>
          </a:p>
          <a:p>
            <a:r>
              <a:rPr lang="en-US" dirty="0" smtClean="0"/>
              <a:t>Since pulse is 0 -&gt; 1 -&gt; 0 or 1 -&gt; 0 -&gt; 1, </a:t>
            </a:r>
            <a:br>
              <a:rPr lang="en-US" dirty="0" smtClean="0"/>
            </a:br>
            <a:r>
              <a:rPr lang="en-US" dirty="0" smtClean="0"/>
              <a:t>Energy of a single transition is proportional to </a:t>
            </a:r>
            <a:br>
              <a:rPr lang="en-US" dirty="0" smtClean="0"/>
            </a:br>
            <a:r>
              <a:rPr lang="en-US" dirty="0" smtClean="0"/>
              <a:t>½ *Capacitance * Voltage</a:t>
            </a:r>
            <a:r>
              <a:rPr lang="en-US" baseline="30000" dirty="0" smtClean="0"/>
              <a:t>2</a:t>
            </a:r>
            <a:r>
              <a:rPr lang="en-US" dirty="0" smtClean="0"/>
              <a:t> </a:t>
            </a:r>
          </a:p>
          <a:p>
            <a:r>
              <a:rPr lang="en-US" dirty="0" smtClean="0"/>
              <a:t>Power is just energy per transition times frequency of transitions: proportional to</a:t>
            </a:r>
            <a:br>
              <a:rPr lang="en-US" dirty="0" smtClean="0"/>
            </a:br>
            <a:r>
              <a:rPr lang="en-US" dirty="0" smtClean="0"/>
              <a:t> ½ * Capacitance * Voltage</a:t>
            </a:r>
            <a:r>
              <a:rPr lang="en-US" baseline="30000" dirty="0" smtClean="0"/>
              <a:t>2</a:t>
            </a:r>
            <a:r>
              <a:rPr lang="en-US" dirty="0" smtClean="0"/>
              <a:t> * Frequency</a:t>
            </a:r>
          </a:p>
        </p:txBody>
      </p:sp>
      <p:sp>
        <p:nvSpPr>
          <p:cNvPr id="4" name="Date Placeholder 3"/>
          <p:cNvSpPr>
            <a:spLocks noGrp="1"/>
          </p:cNvSpPr>
          <p:nvPr>
            <p:ph type="dt" sz="half" idx="10"/>
          </p:nvPr>
        </p:nvSpPr>
        <p:spPr/>
        <p:txBody>
          <a:bodyPr/>
          <a:lstStyle/>
          <a:p>
            <a:fld id="{B21AEBD4-6614-C14A-9EE1-EDD3C4734B1F}" type="datetime1">
              <a:rPr lang="en-US" smtClean="0"/>
              <a:pPr/>
              <a:t>10/22/12</a:t>
            </a:fld>
            <a:endParaRPr lang="en-US"/>
          </a:p>
        </p:txBody>
      </p:sp>
      <p:sp>
        <p:nvSpPr>
          <p:cNvPr id="5" name="Footer Placeholder 4"/>
          <p:cNvSpPr>
            <a:spLocks noGrp="1"/>
          </p:cNvSpPr>
          <p:nvPr>
            <p:ph type="ftr" sz="quarter" idx="11"/>
          </p:nvPr>
        </p:nvSpPr>
        <p:spPr/>
        <p:txBody>
          <a:bodyPr/>
          <a:lstStyle/>
          <a:p>
            <a:r>
              <a:rPr lang="en-US" dirty="0" smtClean="0"/>
              <a:t>Fall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6867" name="Line 38"/>
          <p:cNvSpPr>
            <a:spLocks noChangeShapeType="1"/>
          </p:cNvSpPr>
          <p:nvPr/>
        </p:nvSpPr>
        <p:spPr bwMode="auto">
          <a:xfrm>
            <a:off x="5524500" y="4491035"/>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27913" y="4140197"/>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118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8389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791450" y="4063997"/>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451600" y="4640260"/>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562600" y="4652960"/>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0CBC562D-990A-4E44-B48A-079D2FC44E2B}" type="datetime1">
              <a:rPr lang="en-US" smtClean="0"/>
              <a:pPr>
                <a:defRPr/>
              </a:pPr>
              <a:t>10/22/12</a:t>
            </a:fld>
            <a:endParaRPr lang="en-US"/>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21</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31"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137" name="TextBox 136"/>
          <p:cNvSpPr txBox="1"/>
          <p:nvPr/>
        </p:nvSpPr>
        <p:spPr>
          <a:xfrm>
            <a:off x="260746" y="1133848"/>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6867" name="Line 38"/>
          <p:cNvSpPr>
            <a:spLocks noChangeShapeType="1"/>
          </p:cNvSpPr>
          <p:nvPr/>
        </p:nvSpPr>
        <p:spPr bwMode="auto">
          <a:xfrm>
            <a:off x="4999568" y="44751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3869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3140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grpSp>
        <p:nvGrpSpPr>
          <p:cNvPr id="2" name="Group 47"/>
          <p:cNvGrpSpPr>
            <a:grpSpLocks/>
          </p:cNvGrpSpPr>
          <p:nvPr/>
        </p:nvGrpSpPr>
        <p:grpSpPr bwMode="auto">
          <a:xfrm>
            <a:off x="5943601" y="4759851"/>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3" name="Group 52"/>
          <p:cNvGrpSpPr>
            <a:grpSpLocks/>
          </p:cNvGrpSpPr>
          <p:nvPr/>
        </p:nvGrpSpPr>
        <p:grpSpPr bwMode="auto">
          <a:xfrm>
            <a:off x="5054601" y="4772551"/>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normAutofit fontScale="90000"/>
          </a:bodyPr>
          <a:lstStyle/>
          <a:p>
            <a:pPr eaLnBrk="1" hangingPunct="1"/>
            <a:r>
              <a:rPr lang="en-US" dirty="0"/>
              <a:t>Two Input </a:t>
            </a:r>
            <a:r>
              <a:rPr lang="en-US" dirty="0" smtClean="0"/>
              <a:t>Networks: Peer Instruction</a:t>
            </a:r>
            <a:endParaRPr lang="en-US" dirty="0"/>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ABA8BF0F-00EC-1942-AF94-B669A94A23B5}" type="datetime1">
              <a:rPr lang="en-US" smtClean="0"/>
              <a:pPr>
                <a:defRPr/>
              </a:pPr>
              <a:t>10/22/12</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22</a:t>
            </a:fld>
            <a:endParaRPr lang="en-US" dirty="0"/>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0"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45" name="Group 47"/>
          <p:cNvGrpSpPr>
            <a:grpSpLocks/>
          </p:cNvGrpSpPr>
          <p:nvPr/>
        </p:nvGrpSpPr>
        <p:grpSpPr bwMode="auto">
          <a:xfrm>
            <a:off x="8242300" y="4692118"/>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36868" name="Line 39"/>
          <p:cNvSpPr>
            <a:spLocks noChangeShapeType="1"/>
          </p:cNvSpPr>
          <p:nvPr/>
        </p:nvSpPr>
        <p:spPr bwMode="auto">
          <a:xfrm>
            <a:off x="6902981" y="41243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71" name="Rectangle 42"/>
          <p:cNvSpPr>
            <a:spLocks noChangeArrowheads="1"/>
          </p:cNvSpPr>
          <p:nvPr/>
        </p:nvSpPr>
        <p:spPr bwMode="auto">
          <a:xfrm>
            <a:off x="7266518" y="40481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sp>
        <p:nvSpPr>
          <p:cNvPr id="154" name="Rectangle 43"/>
          <p:cNvSpPr>
            <a:spLocks noChangeArrowheads="1"/>
          </p:cNvSpPr>
          <p:nvPr/>
        </p:nvSpPr>
        <p:spPr bwMode="auto">
          <a:xfrm>
            <a:off x="7073901" y="477678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0</a:t>
            </a:r>
            <a:r>
              <a:rPr lang="en-US" dirty="0" smtClean="0">
                <a:solidFill>
                  <a:srgbClr val="000000"/>
                </a:solidFill>
                <a:latin typeface="Comic Sans MS" charset="0"/>
              </a:rPr>
              <a:t>  </a:t>
            </a:r>
            <a:r>
              <a:rPr lang="en-US" dirty="0" smtClean="0">
                <a:solidFill>
                  <a:srgbClr val="FF6FCF"/>
                </a:solidFill>
                <a:latin typeface="Comic Sans MS" charset="0"/>
              </a:rPr>
              <a:t>3</a:t>
            </a:r>
            <a:r>
              <a:rPr lang="en-US" dirty="0" smtClean="0">
                <a:solidFill>
                  <a:srgbClr val="008000"/>
                </a:solidFill>
                <a:latin typeface="Comic Sans MS" charset="0"/>
              </a:rPr>
              <a:t>  </a:t>
            </a:r>
            <a:r>
              <a:rPr lang="en-US" b="1" dirty="0" smtClean="0">
                <a:ln>
                  <a:solidFill>
                    <a:schemeClr val="tx1"/>
                  </a:solidFill>
                </a:ln>
                <a:solidFill>
                  <a:srgbClr val="FFFF00"/>
                </a:solidFill>
              </a:rPr>
              <a:t>3</a:t>
            </a:r>
            <a:endParaRPr lang="en-US" b="1" dirty="0">
              <a:ln>
                <a:solidFill>
                  <a:schemeClr val="tx1"/>
                </a:solidFill>
              </a:ln>
              <a:solidFill>
                <a:srgbClr val="FFFF00"/>
              </a:solidFill>
            </a:endParaRPr>
          </a:p>
        </p:txBody>
      </p:sp>
      <p:sp>
        <p:nvSpPr>
          <p:cNvPr id="155" name="Rectangle 44"/>
          <p:cNvSpPr>
            <a:spLocks noChangeArrowheads="1"/>
          </p:cNvSpPr>
          <p:nvPr/>
        </p:nvSpPr>
        <p:spPr bwMode="auto">
          <a:xfrm>
            <a:off x="7086425" y="525326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b="1" dirty="0" smtClean="0">
                <a:ln>
                  <a:solidFill>
                    <a:schemeClr val="tx1"/>
                  </a:solidFill>
                </a:ln>
                <a:solidFill>
                  <a:srgbClr val="FFFF00"/>
                </a:solidFill>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7086425" y="5679587"/>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7086425" y="609337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3</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8" name="Rectangle 43"/>
          <p:cNvSpPr>
            <a:spLocks noChangeArrowheads="1"/>
          </p:cNvSpPr>
          <p:nvPr/>
        </p:nvSpPr>
        <p:spPr bwMode="auto">
          <a:xfrm>
            <a:off x="7023101" y="4455049"/>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chemeClr val="accent6"/>
                </a:solidFill>
              </a:rPr>
              <a:t>A</a:t>
            </a:r>
            <a:r>
              <a:rPr lang="en-US" dirty="0" smtClean="0">
                <a:solidFill>
                  <a:srgbClr val="000000"/>
                </a:solidFill>
                <a:latin typeface="Comic Sans MS" charset="0"/>
              </a:rPr>
              <a:t>  </a:t>
            </a:r>
            <a:r>
              <a:rPr lang="en-US" b="1" dirty="0" smtClean="0">
                <a:solidFill>
                  <a:srgbClr val="008000"/>
                </a:solidFill>
              </a:rPr>
              <a:t>B</a:t>
            </a:r>
            <a:r>
              <a:rPr lang="en-US" dirty="0" smtClean="0">
                <a:solidFill>
                  <a:srgbClr val="000000"/>
                </a:solidFill>
                <a:latin typeface="Comic Sans MS" charset="0"/>
              </a:rPr>
              <a:t>  </a:t>
            </a:r>
            <a:r>
              <a:rPr lang="en-US" b="1" dirty="0" smtClean="0">
                <a:solidFill>
                  <a:srgbClr val="FF6FCF"/>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7027333"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298267"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569201"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840135"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36867" name="Line 38"/>
          <p:cNvSpPr>
            <a:spLocks noChangeShapeType="1"/>
          </p:cNvSpPr>
          <p:nvPr/>
        </p:nvSpPr>
        <p:spPr bwMode="auto">
          <a:xfrm>
            <a:off x="5592234" y="46275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95647" y="42767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795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9066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859184" y="42005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519334" y="4776785"/>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630334" y="4789485"/>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E35C6B89-1CC8-474D-BF61-0F1BA0CD6134}" type="datetime1">
              <a:rPr lang="en-US" smtClean="0"/>
              <a:pPr>
                <a:defRPr/>
              </a:pPr>
              <a:t>10/22/12</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23</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5" name="Group 47"/>
          <p:cNvGrpSpPr>
            <a:grpSpLocks/>
          </p:cNvGrpSpPr>
          <p:nvPr/>
        </p:nvGrpSpPr>
        <p:grpSpPr bwMode="auto">
          <a:xfrm>
            <a:off x="7552267" y="4759850"/>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3 </a:t>
              </a:r>
              <a:r>
                <a:rPr lang="en-US" dirty="0">
                  <a:solidFill>
                    <a:srgbClr val="FF6FCF"/>
                  </a:solidFill>
                  <a:latin typeface="Comic Sans MS" charset="0"/>
                </a:rPr>
                <a:t>volts</a:t>
              </a: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FF6FCF"/>
                  </a:solidFill>
                  <a:latin typeface="Comic Sans MS" charset="0"/>
                </a:rPr>
                <a:t>0 volts</a:t>
              </a: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152" name="TextBox 151"/>
          <p:cNvSpPr txBox="1"/>
          <p:nvPr/>
        </p:nvSpPr>
        <p:spPr>
          <a:xfrm>
            <a:off x="3522133" y="4233334"/>
            <a:ext cx="1930401"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NOR gate (NOT OR)</a:t>
            </a:r>
            <a:endParaRPr lang="en-US" i="1" dirty="0">
              <a:solidFill>
                <a:srgbClr val="0000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43971"/>
            <a:ext cx="4148138" cy="1143000"/>
          </a:xfrm>
        </p:spPr>
        <p:txBody>
          <a:bodyPr>
            <a:normAutofit fontScale="90000"/>
          </a:bodyPr>
          <a:lstStyle/>
          <a:p>
            <a:r>
              <a:rPr lang="en-US" dirty="0" smtClean="0"/>
              <a:t>Truth Tables</a:t>
            </a:r>
            <a:br>
              <a:rPr lang="en-US" dirty="0" smtClean="0"/>
            </a:br>
            <a:r>
              <a:rPr lang="en-US" dirty="0" smtClean="0"/>
              <a:t>List outputs for all possible inputs</a:t>
            </a:r>
          </a:p>
        </p:txBody>
      </p:sp>
      <p:sp>
        <p:nvSpPr>
          <p:cNvPr id="6" name="Date Placeholder 5"/>
          <p:cNvSpPr>
            <a:spLocks noGrp="1"/>
          </p:cNvSpPr>
          <p:nvPr>
            <p:ph type="dt" sz="quarter" idx="10"/>
          </p:nvPr>
        </p:nvSpPr>
        <p:spPr/>
        <p:txBody>
          <a:bodyPr/>
          <a:lstStyle/>
          <a:p>
            <a:pPr>
              <a:defRPr/>
            </a:pPr>
            <a:fld id="{1FB080D5-CF70-6843-8790-FE7572B5C5D8}" type="datetime1">
              <a:rPr lang="en-US" smtClean="0"/>
              <a:pPr>
                <a:defRPr/>
              </a:pPr>
              <a:t>10/22/12</a:t>
            </a:fld>
            <a:endParaRPr lang="en-US"/>
          </a:p>
        </p:txBody>
      </p:sp>
      <p:sp>
        <p:nvSpPr>
          <p:cNvPr id="8" name="Footer Placeholder 7"/>
          <p:cNvSpPr>
            <a:spLocks noGrp="1"/>
          </p:cNvSpPr>
          <p:nvPr>
            <p:ph type="ftr" sz="quarter" idx="11"/>
          </p:nvPr>
        </p:nvSpPr>
        <p:spPr/>
        <p:txBody>
          <a:bodyPr/>
          <a:lstStyle/>
          <a:p>
            <a:pPr>
              <a:defRPr/>
            </a:pPr>
            <a:r>
              <a:rPr lang="en-US" dirty="0" smtClean="0"/>
              <a:t>Fall 2012 -- Lecture #22</a:t>
            </a:r>
            <a:endParaRPr lang="en-US" dirty="0"/>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24</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fld id="{21344050-FFEB-3444-89E5-E37A8DB71EB6}" type="datetime1">
              <a:rPr lang="en-US" smtClean="0"/>
              <a:pPr>
                <a:defRPr/>
              </a:pPr>
              <a:t>10/22/12</a:t>
            </a:fld>
            <a:endParaRPr lang="en-US"/>
          </a:p>
        </p:txBody>
      </p:sp>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25</a:t>
            </a:fld>
            <a:endParaRPr lang="en-US"/>
          </a:p>
        </p:txBody>
      </p:sp>
      <p:sp>
        <p:nvSpPr>
          <p:cNvPr id="8" name="Footer Placeholder 7"/>
          <p:cNvSpPr>
            <a:spLocks noGrp="1"/>
          </p:cNvSpPr>
          <p:nvPr>
            <p:ph type="ftr" sz="quarter" idx="11"/>
          </p:nvPr>
        </p:nvSpPr>
        <p:spPr/>
        <p:txBody>
          <a:bodyPr/>
          <a:lstStyle/>
          <a:p>
            <a:pPr>
              <a:defRPr/>
            </a:pPr>
            <a:r>
              <a:rPr lang="en-US" dirty="0" smtClean="0"/>
              <a:t>Fall 2012 -- Lecture #22</a:t>
            </a:r>
            <a:endParaRPr lang="en-US" dirty="0"/>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6" name="Date Placeholder 5"/>
          <p:cNvSpPr>
            <a:spLocks noGrp="1"/>
          </p:cNvSpPr>
          <p:nvPr>
            <p:ph type="dt" sz="quarter" idx="10"/>
          </p:nvPr>
        </p:nvSpPr>
        <p:spPr/>
        <p:txBody>
          <a:bodyPr/>
          <a:lstStyle/>
          <a:p>
            <a:pPr>
              <a:defRPr/>
            </a:pPr>
            <a:fld id="{8528891B-528B-D94B-9232-184C02C0AF5C}" type="datetime1">
              <a:rPr lang="en-US" smtClean="0"/>
              <a:pPr>
                <a:defRPr/>
              </a:pPr>
              <a:t>10/22/12</a:t>
            </a:fld>
            <a:endParaRPr lang="en-US"/>
          </a:p>
        </p:txBody>
      </p:sp>
      <p:sp>
        <p:nvSpPr>
          <p:cNvPr id="8" name="Footer Placeholder 7"/>
          <p:cNvSpPr>
            <a:spLocks noGrp="1"/>
          </p:cNvSpPr>
          <p:nvPr>
            <p:ph type="ftr" sz="quarter" idx="11"/>
          </p:nvPr>
        </p:nvSpPr>
        <p:spPr/>
        <p:txBody>
          <a:bodyPr/>
          <a:lstStyle/>
          <a:p>
            <a:pPr>
              <a:defRPr/>
            </a:pPr>
            <a:r>
              <a:rPr lang="en-US" dirty="0" smtClean="0"/>
              <a:t>Fall 2012 -- Lecture #22</a:t>
            </a:r>
            <a:endParaRPr lang="en-US" dirty="0"/>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26</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5" name="Date Placeholder 4"/>
          <p:cNvSpPr>
            <a:spLocks noGrp="1"/>
          </p:cNvSpPr>
          <p:nvPr>
            <p:ph type="dt" sz="quarter" idx="10"/>
          </p:nvPr>
        </p:nvSpPr>
        <p:spPr/>
        <p:txBody>
          <a:bodyPr/>
          <a:lstStyle/>
          <a:p>
            <a:pPr>
              <a:defRPr/>
            </a:pPr>
            <a:fld id="{9569C748-5CC5-D54A-AD9A-4D92ED099126}" type="datetime1">
              <a:rPr lang="en-US" smtClean="0"/>
              <a:pPr>
                <a:defRPr/>
              </a:pPr>
              <a:t>10/22/12</a:t>
            </a:fld>
            <a:endParaRPr lang="en-US"/>
          </a:p>
        </p:txBody>
      </p:sp>
      <p:sp>
        <p:nvSpPr>
          <p:cNvPr id="7" name="Footer Placeholder 6"/>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27</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4" name="Date Placeholder 3"/>
          <p:cNvSpPr>
            <a:spLocks noGrp="1"/>
          </p:cNvSpPr>
          <p:nvPr>
            <p:ph type="dt" sz="quarter" idx="10"/>
          </p:nvPr>
        </p:nvSpPr>
        <p:spPr/>
        <p:txBody>
          <a:bodyPr/>
          <a:lstStyle/>
          <a:p>
            <a:pPr>
              <a:defRPr/>
            </a:pPr>
            <a:fld id="{5F85AE38-9C4F-6B4F-B73F-36DD2D87E053}" type="datetime1">
              <a:rPr lang="en-US" smtClean="0"/>
              <a:pPr>
                <a:defRPr/>
              </a:pPr>
              <a:t>10/22/12</a:t>
            </a:fld>
            <a:endParaRPr lang="en-US" dirty="0"/>
          </a:p>
        </p:txBody>
      </p:sp>
      <p:sp>
        <p:nvSpPr>
          <p:cNvPr id="6" name="Footer Placeholder 5"/>
          <p:cNvSpPr>
            <a:spLocks noGrp="1"/>
          </p:cNvSpPr>
          <p:nvPr>
            <p:ph type="ftr" sz="quarter" idx="11"/>
          </p:nvPr>
        </p:nvSpPr>
        <p:spPr/>
        <p:txBody>
          <a:bodyPr/>
          <a:lstStyle/>
          <a:p>
            <a:pPr>
              <a:defRPr/>
            </a:pPr>
            <a:r>
              <a:rPr lang="en-US" dirty="0" smtClean="0"/>
              <a:t>Fall 2012 -- Lecture #22</a:t>
            </a:r>
            <a:endParaRPr lang="en-US" dirty="0"/>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28</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dirty="0" smtClean="0"/>
              <a:t>Fall 2012 -- Lecture #22</a:t>
            </a:r>
            <a:endParaRPr lang="en-US" dirty="0"/>
          </a:p>
        </p:txBody>
      </p:sp>
      <p:pic>
        <p:nvPicPr>
          <p:cNvPr id="39939" name="Picture 9"/>
          <p:cNvPicPr>
            <a:picLocks noChangeArrowheads="1"/>
          </p:cNvPicPr>
          <p:nvPr/>
        </p:nvPicPr>
        <p:blipFill>
          <a:blip r:embed="rId3"/>
          <a:srcRect/>
          <a:stretch>
            <a:fillRect/>
          </a:stretch>
        </p:blipFill>
        <p:spPr bwMode="auto">
          <a:xfrm>
            <a:off x="1803400" y="4340225"/>
            <a:ext cx="690563" cy="301625"/>
          </a:xfrm>
          <a:prstGeom prst="rect">
            <a:avLst/>
          </a:prstGeom>
          <a:noFill/>
          <a:ln w="12700">
            <a:noFill/>
            <a:miter lim="800000"/>
            <a:headEnd/>
            <a:tailEnd/>
          </a:ln>
        </p:spPr>
      </p:pic>
      <p:pic>
        <p:nvPicPr>
          <p:cNvPr id="39940" name="Picture 10"/>
          <p:cNvPicPr>
            <a:picLocks noChangeArrowheads="1"/>
          </p:cNvPicPr>
          <p:nvPr/>
        </p:nvPicPr>
        <p:blipFill>
          <a:blip r:embed="rId4"/>
          <a:srcRect/>
          <a:stretch>
            <a:fillRect/>
          </a:stretch>
        </p:blipFill>
        <p:spPr bwMode="auto">
          <a:xfrm>
            <a:off x="1803400" y="5495925"/>
            <a:ext cx="690563" cy="276225"/>
          </a:xfrm>
          <a:prstGeom prst="rect">
            <a:avLst/>
          </a:prstGeom>
          <a:noFill/>
          <a:ln w="12700">
            <a:noFill/>
            <a:miter lim="800000"/>
            <a:headEnd/>
            <a:tailEnd/>
          </a:ln>
        </p:spPr>
      </p:pic>
      <p:pic>
        <p:nvPicPr>
          <p:cNvPr id="39941" name="Picture 11"/>
          <p:cNvPicPr>
            <a:picLocks noChangeArrowheads="1"/>
          </p:cNvPicPr>
          <p:nvPr/>
        </p:nvPicPr>
        <p:blipFill>
          <a:blip r:embed="rId5"/>
          <a:srcRect/>
          <a:stretch>
            <a:fillRect/>
          </a:stretch>
        </p:blipFill>
        <p:spPr bwMode="auto">
          <a:xfrm>
            <a:off x="3155950" y="4340225"/>
            <a:ext cx="750888" cy="301625"/>
          </a:xfrm>
          <a:prstGeom prst="rect">
            <a:avLst/>
          </a:prstGeom>
          <a:noFill/>
          <a:ln w="12700">
            <a:noFill/>
            <a:miter lim="800000"/>
            <a:headEnd/>
            <a:tailEnd/>
          </a:ln>
        </p:spPr>
      </p:pic>
      <p:pic>
        <p:nvPicPr>
          <p:cNvPr id="39942" name="Picture 12"/>
          <p:cNvPicPr>
            <a:picLocks noChangeArrowheads="1"/>
          </p:cNvPicPr>
          <p:nvPr/>
        </p:nvPicPr>
        <p:blipFill>
          <a:blip r:embed="rId6"/>
          <a:srcRect/>
          <a:stretch>
            <a:fillRect/>
          </a:stretch>
        </p:blipFill>
        <p:spPr bwMode="auto">
          <a:xfrm>
            <a:off x="3155950" y="5495925"/>
            <a:ext cx="750888" cy="276225"/>
          </a:xfrm>
          <a:prstGeom prst="rect">
            <a:avLst/>
          </a:prstGeom>
          <a:noFill/>
          <a:ln w="12700">
            <a:noFill/>
            <a:miter lim="800000"/>
            <a:headEnd/>
            <a:tailEnd/>
          </a:ln>
        </p:spPr>
      </p:pic>
      <p:pic>
        <p:nvPicPr>
          <p:cNvPr id="39943" name="Picture 13"/>
          <p:cNvPicPr>
            <a:picLocks noChangeArrowheads="1"/>
          </p:cNvPicPr>
          <p:nvPr/>
        </p:nvPicPr>
        <p:blipFill>
          <a:blip r:embed="rId7"/>
          <a:srcRect/>
          <a:stretch>
            <a:fillRect/>
          </a:stretch>
        </p:blipFill>
        <p:spPr bwMode="auto">
          <a:xfrm>
            <a:off x="1803400" y="3175000"/>
            <a:ext cx="438150" cy="249238"/>
          </a:xfrm>
          <a:prstGeom prst="rect">
            <a:avLst/>
          </a:prstGeom>
          <a:noFill/>
          <a:ln w="12700">
            <a:noFill/>
            <a:miter lim="800000"/>
            <a:headEnd/>
            <a:tailEnd/>
          </a:ln>
        </p:spPr>
      </p:pic>
      <p:pic>
        <p:nvPicPr>
          <p:cNvPr id="39944" name="Picture 14"/>
          <p:cNvPicPr>
            <a:picLocks noChangeArrowheads="1"/>
          </p:cNvPicPr>
          <p:nvPr/>
        </p:nvPicPr>
        <p:blipFill>
          <a:blip r:embed="rId8"/>
          <a:srcRect/>
          <a:stretch>
            <a:fillRect/>
          </a:stretch>
        </p:blipFill>
        <p:spPr bwMode="auto">
          <a:xfrm>
            <a:off x="3155950" y="3175000"/>
            <a:ext cx="501650" cy="249238"/>
          </a:xfrm>
          <a:prstGeom prst="rect">
            <a:avLst/>
          </a:prstGeom>
          <a:noFill/>
          <a:ln w="12700">
            <a:noFill/>
            <a:miter lim="800000"/>
            <a:headEnd/>
            <a:tailEnd/>
          </a:ln>
        </p:spPr>
      </p:pic>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51288"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64000"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a:t>Combinational Logic Symbols</a:t>
            </a:r>
          </a:p>
        </p:txBody>
      </p:sp>
      <p:sp>
        <p:nvSpPr>
          <p:cNvPr id="39949" name="Text Box 23"/>
          <p:cNvSpPr txBox="1">
            <a:spLocks noChangeArrowheads="1"/>
          </p:cNvSpPr>
          <p:nvPr/>
        </p:nvSpPr>
        <p:spPr bwMode="auto">
          <a:xfrm>
            <a:off x="2297113" y="313372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0" name="Text Box 24"/>
          <p:cNvSpPr txBox="1">
            <a:spLocks noChangeArrowheads="1"/>
          </p:cNvSpPr>
          <p:nvPr/>
        </p:nvSpPr>
        <p:spPr bwMode="auto">
          <a:xfrm>
            <a:off x="1489075" y="422275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1" name="Text Box 25"/>
          <p:cNvSpPr txBox="1">
            <a:spLocks noChangeArrowheads="1"/>
          </p:cNvSpPr>
          <p:nvPr/>
        </p:nvSpPr>
        <p:spPr bwMode="auto">
          <a:xfrm>
            <a:off x="1489075" y="443547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477963" y="3132138"/>
            <a:ext cx="29051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5" name="Text Box 29"/>
          <p:cNvSpPr txBox="1">
            <a:spLocks noChangeArrowheads="1"/>
          </p:cNvSpPr>
          <p:nvPr/>
        </p:nvSpPr>
        <p:spPr bwMode="auto">
          <a:xfrm>
            <a:off x="1485900" y="537210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6" name="Text Box 30"/>
          <p:cNvSpPr txBox="1">
            <a:spLocks noChangeArrowheads="1"/>
          </p:cNvSpPr>
          <p:nvPr/>
        </p:nvSpPr>
        <p:spPr bwMode="auto">
          <a:xfrm>
            <a:off x="1485900"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6164263" y="4302125"/>
            <a:ext cx="2603500" cy="1228725"/>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a:solidFill>
                  <a:srgbClr val="000000"/>
                </a:solidFill>
                <a:latin typeface="Calibri" charset="0"/>
              </a:rPr>
              <a:t>Easy to implement</a:t>
            </a:r>
            <a:br>
              <a:rPr lang="en-US">
                <a:solidFill>
                  <a:srgbClr val="000000"/>
                </a:solidFill>
                <a:latin typeface="Calibri" charset="0"/>
              </a:rPr>
            </a:br>
            <a:r>
              <a:rPr lang="en-US">
                <a:solidFill>
                  <a:srgbClr val="000000"/>
                </a:solidFill>
                <a:latin typeface="Calibri" charset="0"/>
              </a:rPr>
              <a:t>with CMOS transistors</a:t>
            </a:r>
            <a:br>
              <a:rPr lang="en-US">
                <a:solidFill>
                  <a:srgbClr val="000000"/>
                </a:solidFill>
                <a:latin typeface="Calibri" charset="0"/>
              </a:rPr>
            </a:br>
            <a:r>
              <a:rPr lang="en-US">
                <a:solidFill>
                  <a:srgbClr val="000000"/>
                </a:solidFill>
                <a:latin typeface="Calibri" charset="0"/>
              </a:rPr>
              <a:t>(the switches we have</a:t>
            </a:r>
            <a:br>
              <a:rPr lang="en-US">
                <a:solidFill>
                  <a:srgbClr val="000000"/>
                </a:solidFill>
                <a:latin typeface="Calibri" charset="0"/>
              </a:rPr>
            </a:br>
            <a:r>
              <a:rPr lang="en-US">
                <a:solidFill>
                  <a:srgbClr val="000000"/>
                </a:solidFill>
                <a:latin typeface="Calibri" charset="0"/>
              </a:rPr>
              <a:t>available and use most)</a:t>
            </a:r>
          </a:p>
        </p:txBody>
      </p:sp>
      <p:sp>
        <p:nvSpPr>
          <p:cNvPr id="24" name="Date Placeholder 23"/>
          <p:cNvSpPr>
            <a:spLocks noGrp="1"/>
          </p:cNvSpPr>
          <p:nvPr>
            <p:ph type="dt" sz="quarter" idx="10"/>
          </p:nvPr>
        </p:nvSpPr>
        <p:spPr/>
        <p:txBody>
          <a:bodyPr/>
          <a:lstStyle/>
          <a:p>
            <a:pPr>
              <a:defRPr/>
            </a:pPr>
            <a:fld id="{FE7E9D02-8EB4-5049-9AA1-84EC5BDCDCB4}" type="datetime1">
              <a:rPr lang="en-US" smtClean="0"/>
              <a:pPr>
                <a:defRPr/>
              </a:pPr>
              <a:t>10/22/12</a:t>
            </a:fld>
            <a:endParaRPr lang="en-US"/>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29</a:t>
            </a:fld>
            <a:endParaRPr lang="en-US"/>
          </a:p>
        </p:txBody>
      </p:sp>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a:t>Common combinational logic systems have standard symbols called logic gates</a:t>
            </a:r>
            <a:r>
              <a:rPr lang="en-US" sz="2000"/>
              <a:t/>
            </a:r>
            <a:br>
              <a:rPr lang="en-US" sz="2000"/>
            </a:br>
            <a:endParaRPr lang="en-US" sz="2000"/>
          </a:p>
          <a:p>
            <a:pPr lvl="1" eaLnBrk="1" hangingPunct="1">
              <a:lnSpc>
                <a:spcPct val="110000"/>
              </a:lnSpc>
            </a:pPr>
            <a:r>
              <a:rPr lang="en-US" sz="1800"/>
              <a:t>Buffer, NOT</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AND, NAND</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OR, NOR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t>Gates and Truth Tables for Circuits</a:t>
            </a:r>
          </a:p>
          <a:p>
            <a:pPr eaLnBrk="1" hangingPunct="1"/>
            <a:r>
              <a:rPr lang="en-US" dirty="0" smtClean="0"/>
              <a:t>Boolean Algebra</a:t>
            </a:r>
          </a:p>
          <a:p>
            <a:pPr eaLnBrk="1" hangingPunct="1"/>
            <a:r>
              <a:rPr lang="en-US" dirty="0" smtClean="0"/>
              <a:t>(</a:t>
            </a:r>
            <a:r>
              <a:rPr lang="en-US" dirty="0" err="1" smtClean="0"/>
              <a:t>Logisim</a:t>
            </a:r>
            <a:r>
              <a:rPr lang="en-US" dirty="0"/>
              <a:t> </a:t>
            </a:r>
            <a:r>
              <a:rPr lang="en-US" dirty="0" smtClean="0"/>
              <a:t>if there is time)</a:t>
            </a:r>
          </a:p>
          <a:p>
            <a:pPr eaLnBrk="1" hangingPunct="1"/>
            <a:r>
              <a:rPr lang="en-US" dirty="0" smtClean="0"/>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rgbClr val="BFBFBF"/>
                </a:solidFill>
              </a:rPr>
              <a:t>Gates and Truth Tables for Circuits</a:t>
            </a:r>
          </a:p>
          <a:p>
            <a:pPr eaLnBrk="1" hangingPunct="1"/>
            <a:r>
              <a:rPr lang="en-US" dirty="0" smtClean="0"/>
              <a:t>Boolean Algebra</a:t>
            </a:r>
          </a:p>
          <a:p>
            <a:pPr eaLnBrk="1" hangingPunct="1"/>
            <a:r>
              <a:rPr lang="en-US" dirty="0" smtClean="0">
                <a:solidFill>
                  <a:srgbClr val="BFBFBF"/>
                </a:solidFill>
              </a:rPr>
              <a:t>(</a:t>
            </a:r>
            <a:r>
              <a:rPr lang="en-US" dirty="0" err="1" smtClean="0">
                <a:solidFill>
                  <a:srgbClr val="BFBFBF"/>
                </a:solidFill>
              </a:rPr>
              <a:t>Logisim</a:t>
            </a:r>
            <a:r>
              <a:rPr lang="en-US" dirty="0" smtClean="0">
                <a:solidFill>
                  <a:srgbClr val="BFBFBF"/>
                </a:solidFill>
              </a:rPr>
              <a:t> if there is time)</a:t>
            </a: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30</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extLst>
      <p:ext uri="{BB962C8B-B14F-4D97-AF65-F5344CB8AC3E}">
        <p14:creationId xmlns:p14="http://schemas.microsoft.com/office/powerpoint/2010/main" val="13040190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4" name="Date Placeholder 3"/>
          <p:cNvSpPr>
            <a:spLocks noGrp="1"/>
          </p:cNvSpPr>
          <p:nvPr>
            <p:ph type="dt" sz="half" idx="10"/>
          </p:nvPr>
        </p:nvSpPr>
        <p:spPr/>
        <p:txBody>
          <a:bodyPr/>
          <a:lstStyle/>
          <a:p>
            <a:fld id="{CE7987C2-7360-144F-AF45-08CF54C6CDFC}"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cxnSp>
        <p:nvCxnSpPr>
          <p:cNvPr id="14" name="Straight Connector 13"/>
          <p:cNvCxnSpPr/>
          <p:nvPr/>
        </p:nvCxnSpPr>
        <p:spPr>
          <a:xfrm>
            <a:off x="2133601" y="4605867"/>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02934" y="5130800"/>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a:blip r:embed="rId2"/>
          <a:srcRect l="-10658" r="-10658"/>
          <a:stretch>
            <a:fillRect/>
          </a:stretch>
        </p:blipFill>
        <p:spPr/>
      </p:pic>
      <p:sp>
        <p:nvSpPr>
          <p:cNvPr id="5" name="Date Placeholder 4"/>
          <p:cNvSpPr>
            <a:spLocks noGrp="1"/>
          </p:cNvSpPr>
          <p:nvPr>
            <p:ph type="dt" sz="quarter" idx="10"/>
          </p:nvPr>
        </p:nvSpPr>
        <p:spPr/>
        <p:txBody>
          <a:bodyPr/>
          <a:lstStyle/>
          <a:p>
            <a:pPr>
              <a:defRPr/>
            </a:pPr>
            <a:fld id="{F1D4BBAB-3381-D34E-8ECE-99C9885D971F}" type="datetime1">
              <a:rPr lang="en-US" smtClean="0"/>
              <a:pPr>
                <a:defRPr/>
              </a:pPr>
              <a:t>10/22/12</a:t>
            </a:fld>
            <a:endParaRPr lang="en-US"/>
          </a:p>
        </p:txBody>
      </p:sp>
      <p:sp>
        <p:nvSpPr>
          <p:cNvPr id="7" name="Footer Placeholder 6"/>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52400" y="1905000"/>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a:ea typeface="新細明體" charset="-120"/>
                <a:cs typeface="新細明體" charset="-120"/>
              </a:rPr>
              <a:t>Laws of Boolean Algebra</a:t>
            </a:r>
          </a:p>
        </p:txBody>
      </p:sp>
      <p:sp>
        <p:nvSpPr>
          <p:cNvPr id="5" name="Date Placeholder 4"/>
          <p:cNvSpPr>
            <a:spLocks noGrp="1"/>
          </p:cNvSpPr>
          <p:nvPr>
            <p:ph type="dt" sz="quarter" idx="10"/>
          </p:nvPr>
        </p:nvSpPr>
        <p:spPr/>
        <p:txBody>
          <a:bodyPr/>
          <a:lstStyle/>
          <a:p>
            <a:pPr>
              <a:defRPr/>
            </a:pPr>
            <a:fld id="{70EA3054-A29D-1C4D-B4E1-8F569C324E35}" type="datetime1">
              <a:rPr lang="en-US" smtClean="0"/>
              <a:pPr>
                <a:defRPr/>
              </a:pPr>
              <a:t>10/22/12</a:t>
            </a:fld>
            <a:endParaRPr lang="en-US"/>
          </a:p>
        </p:txBody>
      </p:sp>
      <p:sp>
        <p:nvSpPr>
          <p:cNvPr id="7" name="Footer Placeholder 6"/>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33</a:t>
            </a:fld>
            <a:endParaRPr lang="en-US"/>
          </a:p>
        </p:txBody>
      </p:sp>
      <p:grpSp>
        <p:nvGrpSpPr>
          <p:cNvPr id="11" name="Group 10"/>
          <p:cNvGrpSpPr/>
          <p:nvPr/>
        </p:nvGrpSpPr>
        <p:grpSpPr>
          <a:xfrm>
            <a:off x="199573" y="1858076"/>
            <a:ext cx="2524850" cy="3785652"/>
            <a:chOff x="241298" y="1803648"/>
            <a:chExt cx="2524850" cy="3785652"/>
          </a:xfrm>
        </p:grpSpPr>
        <p:sp>
          <p:nvSpPr>
            <p:cNvPr id="2" name="TextBox 1"/>
            <p:cNvSpPr txBox="1"/>
            <p:nvPr/>
          </p:nvSpPr>
          <p:spPr>
            <a:xfrm>
              <a:off x="241298" y="1803648"/>
              <a:ext cx="2524850" cy="3785652"/>
            </a:xfrm>
            <a:prstGeom prst="rect">
              <a:avLst/>
            </a:prstGeom>
            <a:solidFill>
              <a:schemeClr val="bg1"/>
            </a:solidFill>
          </p:spPr>
          <p:txBody>
            <a:bodyPr wrap="none" rtlCol="0">
              <a:spAutoFit/>
            </a:bodyPr>
            <a:lstStyle/>
            <a:p>
              <a:pPr algn="ctr"/>
              <a:r>
                <a:rPr lang="en-US" sz="2400" dirty="0" smtClean="0"/>
                <a:t>X X = 0</a:t>
              </a:r>
            </a:p>
            <a:p>
              <a:pPr algn="ctr"/>
              <a:r>
                <a:rPr lang="en-US" sz="2400" dirty="0" smtClean="0"/>
                <a:t>X 0 = 0</a:t>
              </a:r>
            </a:p>
            <a:p>
              <a:pPr algn="ctr"/>
              <a:r>
                <a:rPr lang="en-US" sz="2400" dirty="0" smtClean="0"/>
                <a:t>X 1 = X</a:t>
              </a:r>
            </a:p>
            <a:p>
              <a:pPr algn="ctr"/>
              <a:r>
                <a:rPr lang="en-US" sz="2400" dirty="0" smtClean="0"/>
                <a:t>X X = X</a:t>
              </a:r>
            </a:p>
            <a:p>
              <a:pPr algn="ctr"/>
              <a:r>
                <a:rPr lang="en-US" sz="2400" dirty="0" smtClean="0"/>
                <a:t>X Y = Y X</a:t>
              </a:r>
            </a:p>
            <a:p>
              <a:pPr algn="ctr"/>
              <a:r>
                <a:rPr lang="en-US" sz="2400" dirty="0" smtClean="0"/>
                <a:t>(X Y) Z = Z (Y Z)</a:t>
              </a:r>
            </a:p>
            <a:p>
              <a:pPr algn="ctr"/>
              <a:r>
                <a:rPr lang="en-US" sz="2400" dirty="0" smtClean="0"/>
                <a:t>X (Y + Z) = X Y + X Z</a:t>
              </a:r>
            </a:p>
            <a:p>
              <a:pPr algn="ctr"/>
              <a:r>
                <a:rPr lang="en-US" sz="2400" dirty="0" smtClean="0"/>
                <a:t>X Y + X = X</a:t>
              </a:r>
            </a:p>
            <a:p>
              <a:pPr algn="ctr"/>
              <a:r>
                <a:rPr lang="en-US" sz="2400" dirty="0" smtClean="0"/>
                <a:t>X Y + X = X + Y</a:t>
              </a:r>
            </a:p>
            <a:p>
              <a:pPr algn="ctr"/>
              <a:r>
                <a:rPr lang="en-US" sz="2400" dirty="0" smtClean="0"/>
                <a:t>X Y = X + Y</a:t>
              </a:r>
              <a:endParaRPr lang="en-US" sz="2400" dirty="0"/>
            </a:p>
          </p:txBody>
        </p:sp>
        <p:cxnSp>
          <p:nvCxnSpPr>
            <p:cNvPr id="4" name="Straight Connector 3"/>
            <p:cNvCxnSpPr/>
            <p:nvPr/>
          </p:nvCxnSpPr>
          <p:spPr>
            <a:xfrm>
              <a:off x="1251857" y="1905000"/>
              <a:ext cx="3084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941" y="4822379"/>
              <a:ext cx="3084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913" y="5192493"/>
              <a:ext cx="4680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757714" y="1901619"/>
            <a:ext cx="3683000" cy="3785652"/>
            <a:chOff x="414242" y="1803648"/>
            <a:chExt cx="2178962" cy="3785652"/>
          </a:xfrm>
        </p:grpSpPr>
        <p:sp>
          <p:nvSpPr>
            <p:cNvPr id="18" name="TextBox 17"/>
            <p:cNvSpPr txBox="1"/>
            <p:nvPr/>
          </p:nvSpPr>
          <p:spPr>
            <a:xfrm>
              <a:off x="414242" y="1803648"/>
              <a:ext cx="2178962" cy="3785652"/>
            </a:xfrm>
            <a:prstGeom prst="rect">
              <a:avLst/>
            </a:prstGeom>
            <a:solidFill>
              <a:schemeClr val="bg1"/>
            </a:solidFill>
          </p:spPr>
          <p:txBody>
            <a:bodyPr wrap="none" rtlCol="0">
              <a:spAutoFit/>
            </a:bodyPr>
            <a:lstStyle/>
            <a:p>
              <a:pPr algn="ctr"/>
              <a:r>
                <a:rPr lang="en-US" sz="2400" dirty="0" smtClean="0"/>
                <a:t>X +  X = 1</a:t>
              </a:r>
            </a:p>
            <a:p>
              <a:pPr algn="ctr"/>
              <a:r>
                <a:rPr lang="en-US" sz="2400" dirty="0" smtClean="0"/>
                <a:t>X + 1 = 1</a:t>
              </a:r>
            </a:p>
            <a:p>
              <a:pPr algn="ctr"/>
              <a:r>
                <a:rPr lang="en-US" sz="2400" dirty="0" smtClean="0"/>
                <a:t>X + 0 = X</a:t>
              </a:r>
            </a:p>
            <a:p>
              <a:pPr algn="ctr"/>
              <a:r>
                <a:rPr lang="en-US" sz="2400" dirty="0" smtClean="0"/>
                <a:t>X + X = X</a:t>
              </a:r>
            </a:p>
            <a:p>
              <a:pPr algn="ctr"/>
              <a:r>
                <a:rPr lang="en-US" sz="2400" dirty="0" smtClean="0"/>
                <a:t>X + Y = Y + X</a:t>
              </a:r>
            </a:p>
            <a:p>
              <a:pPr algn="ctr"/>
              <a:r>
                <a:rPr lang="en-US" sz="2400" dirty="0" smtClean="0"/>
                <a:t>(X + Y) + Z = Z + (Y + Z)</a:t>
              </a:r>
            </a:p>
            <a:p>
              <a:pPr algn="ctr"/>
              <a:r>
                <a:rPr lang="en-US" sz="2400" dirty="0" smtClean="0"/>
                <a:t>X + Y Z = (X + Y) (X + Z)</a:t>
              </a:r>
            </a:p>
            <a:p>
              <a:pPr algn="ctr"/>
              <a:r>
                <a:rPr lang="en-US" sz="2400" dirty="0" smtClean="0"/>
                <a:t>(X + Y) X = X</a:t>
              </a:r>
            </a:p>
            <a:p>
              <a:pPr algn="ctr"/>
              <a:r>
                <a:rPr lang="en-US" sz="2400" dirty="0" smtClean="0"/>
                <a:t>(X + Y) X = X Y</a:t>
              </a:r>
            </a:p>
            <a:p>
              <a:pPr algn="ctr"/>
              <a:r>
                <a:rPr lang="en-US" sz="2400" dirty="0" smtClean="0"/>
                <a:t>X + Y = X Y</a:t>
              </a:r>
              <a:endParaRPr lang="en-US" sz="2400" dirty="0"/>
            </a:p>
          </p:txBody>
        </p:sp>
        <p:cxnSp>
          <p:nvCxnSpPr>
            <p:cNvPr id="19" name="Straight Connector 18"/>
            <p:cNvCxnSpPr/>
            <p:nvPr/>
          </p:nvCxnSpPr>
          <p:spPr>
            <a:xfrm flipV="1">
              <a:off x="1465081" y="1911804"/>
              <a:ext cx="116462"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0560" y="4820104"/>
              <a:ext cx="161832" cy="22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98790" y="5191579"/>
              <a:ext cx="388401" cy="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6287875" y="1872591"/>
            <a:ext cx="2856125" cy="3785652"/>
          </a:xfrm>
          <a:prstGeom prst="rect">
            <a:avLst/>
          </a:prstGeom>
          <a:solidFill>
            <a:schemeClr val="bg1"/>
          </a:solidFill>
        </p:spPr>
        <p:txBody>
          <a:bodyPr wrap="square" rtlCol="0">
            <a:spAutoFit/>
          </a:bodyPr>
          <a:lstStyle/>
          <a:p>
            <a:pPr algn="ctr"/>
            <a:r>
              <a:rPr lang="en-US" sz="2400" dirty="0"/>
              <a:t>C</a:t>
            </a:r>
            <a:r>
              <a:rPr lang="en-US" sz="2400" dirty="0" smtClean="0"/>
              <a:t>omplementarity</a:t>
            </a:r>
          </a:p>
          <a:p>
            <a:pPr algn="ctr"/>
            <a:r>
              <a:rPr lang="en-US" sz="2400" dirty="0" smtClean="0"/>
              <a:t>Laws of 0’s and 1’s</a:t>
            </a:r>
          </a:p>
          <a:p>
            <a:pPr algn="ctr"/>
            <a:r>
              <a:rPr lang="en-US" sz="2400" dirty="0" smtClean="0"/>
              <a:t>Identities</a:t>
            </a:r>
          </a:p>
          <a:p>
            <a:pPr algn="ctr"/>
            <a:r>
              <a:rPr lang="en-US" sz="2400" dirty="0" smtClean="0"/>
              <a:t>Idempotent Laws</a:t>
            </a:r>
          </a:p>
          <a:p>
            <a:pPr algn="ctr"/>
            <a:r>
              <a:rPr lang="en-US" sz="2400" dirty="0" err="1" smtClean="0"/>
              <a:t>Commutativity</a:t>
            </a:r>
            <a:endParaRPr lang="en-US" sz="2400" dirty="0" smtClean="0"/>
          </a:p>
          <a:p>
            <a:pPr algn="ctr"/>
            <a:r>
              <a:rPr lang="en-US" sz="2400" dirty="0" smtClean="0"/>
              <a:t>Associativity</a:t>
            </a:r>
          </a:p>
          <a:p>
            <a:pPr algn="ctr"/>
            <a:r>
              <a:rPr lang="en-US" sz="2400" dirty="0" smtClean="0"/>
              <a:t>Distribution</a:t>
            </a:r>
          </a:p>
          <a:p>
            <a:pPr algn="ctr"/>
            <a:r>
              <a:rPr lang="en-US" sz="2400" dirty="0" smtClean="0"/>
              <a:t>Uniting Theorem</a:t>
            </a:r>
          </a:p>
          <a:p>
            <a:pPr algn="ctr"/>
            <a:r>
              <a:rPr lang="en-US" sz="2400" dirty="0" smtClean="0"/>
              <a:t>United Theorem v. 2</a:t>
            </a:r>
          </a:p>
          <a:p>
            <a:pPr algn="ctr"/>
            <a:r>
              <a:rPr lang="en-US" sz="2400" dirty="0" err="1" smtClean="0"/>
              <a:t>DeMorgan’s</a:t>
            </a:r>
            <a:r>
              <a:rPr lang="en-US" sz="2400" dirty="0" smtClean="0"/>
              <a:t> Law</a:t>
            </a:r>
            <a:endParaRPr lang="en-US" sz="2400" dirty="0"/>
          </a:p>
        </p:txBody>
      </p:sp>
      <p:cxnSp>
        <p:nvCxnSpPr>
          <p:cNvPr id="22" name="Straight Connector 21"/>
          <p:cNvCxnSpPr/>
          <p:nvPr/>
        </p:nvCxnSpPr>
        <p:spPr>
          <a:xfrm flipV="1">
            <a:off x="4836995" y="5283155"/>
            <a:ext cx="196850"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073803" y="5283155"/>
            <a:ext cx="196850"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437275" y="5241839"/>
            <a:ext cx="196850"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934123" y="5222047"/>
            <a:ext cx="196850"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4" name="Date Placeholder 3"/>
          <p:cNvSpPr>
            <a:spLocks noGrp="1"/>
          </p:cNvSpPr>
          <p:nvPr>
            <p:ph type="dt" sz="quarter" idx="10"/>
          </p:nvPr>
        </p:nvSpPr>
        <p:spPr/>
        <p:txBody>
          <a:bodyPr/>
          <a:lstStyle/>
          <a:p>
            <a:pPr>
              <a:defRPr/>
            </a:pPr>
            <a:fld id="{68FD4DDA-4D9A-CB4D-AB7F-0A6BC10A6119}" type="datetime1">
              <a:rPr lang="en-US" smtClean="0"/>
              <a:pPr>
                <a:defRPr/>
              </a:pPr>
              <a:t>10/22/12</a:t>
            </a:fld>
            <a:endParaRPr lang="en-US"/>
          </a:p>
        </p:txBody>
      </p:sp>
      <p:sp>
        <p:nvSpPr>
          <p:cNvPr id="6" name="Footer Placeholder 5"/>
          <p:cNvSpPr>
            <a:spLocks noGrp="1"/>
          </p:cNvSpPr>
          <p:nvPr>
            <p:ph type="ftr" sz="quarter" idx="11"/>
          </p:nvPr>
        </p:nvSpPr>
        <p:spPr/>
        <p:txBody>
          <a:bodyPr/>
          <a:lstStyle/>
          <a:p>
            <a:pPr>
              <a:defRPr/>
            </a:pPr>
            <a:r>
              <a:rPr lang="en-US" dirty="0" smtClean="0"/>
              <a:t>Fall 2012 -- Lecture #22</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34</a:t>
            </a:fld>
            <a:endParaRPr lang="en-US"/>
          </a:p>
        </p:txBody>
      </p:sp>
      <p:sp>
        <p:nvSpPr>
          <p:cNvPr id="7" name="Rectangle 6"/>
          <p:cNvSpPr/>
          <p:nvPr/>
        </p:nvSpPr>
        <p:spPr>
          <a:xfrm>
            <a:off x="965200" y="33528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965200" y="39624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965200" y="4605338"/>
            <a:ext cx="7772400"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914400" y="380999"/>
            <a:ext cx="8229600" cy="4525963"/>
          </a:xfrm>
        </p:spPr>
      </p:pic>
      <p:sp>
        <p:nvSpPr>
          <p:cNvPr id="4" name="Date Placeholder 3"/>
          <p:cNvSpPr>
            <a:spLocks noGrp="1"/>
          </p:cNvSpPr>
          <p:nvPr>
            <p:ph type="dt" sz="quarter" idx="10"/>
          </p:nvPr>
        </p:nvSpPr>
        <p:spPr/>
        <p:txBody>
          <a:bodyPr/>
          <a:lstStyle/>
          <a:p>
            <a:pPr>
              <a:defRPr/>
            </a:pPr>
            <a:fld id="{CCFCCD8E-FF0E-D94B-9154-1ED0C7838DD6}" type="datetime1">
              <a:rPr lang="en-US" smtClean="0"/>
              <a:pPr>
                <a:defRPr/>
              </a:pPr>
              <a:t>10/22/12</a:t>
            </a:fld>
            <a:endParaRPr lang="en-US"/>
          </a:p>
        </p:txBody>
      </p:sp>
      <p:sp>
        <p:nvSpPr>
          <p:cNvPr id="6" name="Footer Placeholder 5"/>
          <p:cNvSpPr>
            <a:spLocks noGrp="1"/>
          </p:cNvSpPr>
          <p:nvPr>
            <p:ph type="ftr" sz="quarter" idx="11"/>
          </p:nvPr>
        </p:nvSpPr>
        <p:spPr/>
        <p:txBody>
          <a:bodyPr/>
          <a:lstStyle/>
          <a:p>
            <a:pPr>
              <a:defRPr/>
            </a:pPr>
            <a:r>
              <a:rPr lang="en-US" dirty="0" smtClean="0"/>
              <a:t>Fall 2012 -- Lecture #22</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35</a:t>
            </a:fld>
            <a:endParaRPr lang="en-US"/>
          </a:p>
        </p:txBody>
      </p:sp>
      <p:sp>
        <p:nvSpPr>
          <p:cNvPr id="10" name="TextBox 9"/>
          <p:cNvSpPr txBox="1"/>
          <p:nvPr/>
        </p:nvSpPr>
        <p:spPr>
          <a:xfrm>
            <a:off x="0" y="2112176"/>
            <a:ext cx="1294946" cy="4524315"/>
          </a:xfrm>
          <a:prstGeom prst="rect">
            <a:avLst/>
          </a:prstGeom>
          <a:noFill/>
        </p:spPr>
        <p:txBody>
          <a:bodyPr wrap="square" rtlCol="0">
            <a:spAutoFit/>
          </a:bodyPr>
          <a:lstStyle/>
          <a:p>
            <a:r>
              <a:rPr lang="en-US" sz="3200" dirty="0" smtClean="0"/>
              <a:t>a </a:t>
            </a:r>
            <a:r>
              <a:rPr lang="en-US" sz="3200" dirty="0" err="1" smtClean="0"/>
              <a:t>b</a:t>
            </a:r>
            <a:r>
              <a:rPr lang="en-US" sz="3200" dirty="0" smtClean="0"/>
              <a:t> </a:t>
            </a:r>
            <a:r>
              <a:rPr lang="en-US" sz="3200" dirty="0" err="1" smtClean="0"/>
              <a:t>c</a:t>
            </a:r>
            <a:r>
              <a:rPr lang="en-US" sz="3200" dirty="0" smtClean="0"/>
              <a:t> </a:t>
            </a:r>
            <a:r>
              <a:rPr lang="en-US" sz="3200" dirty="0" err="1" smtClean="0"/>
              <a:t>y</a:t>
            </a:r>
            <a:endParaRPr lang="en-US" sz="3200" dirty="0" smtClean="0"/>
          </a:p>
          <a:p>
            <a:r>
              <a:rPr lang="en-US" sz="3200" dirty="0" smtClean="0"/>
              <a:t>0 0 0 0</a:t>
            </a:r>
          </a:p>
          <a:p>
            <a:r>
              <a:rPr lang="en-US" sz="3200" dirty="0" smtClean="0"/>
              <a:t>0 0 1 1</a:t>
            </a:r>
          </a:p>
          <a:p>
            <a:r>
              <a:rPr lang="en-US" sz="3200" dirty="0" smtClean="0"/>
              <a:t>0 1 0 0</a:t>
            </a:r>
          </a:p>
          <a:p>
            <a:r>
              <a:rPr lang="en-US" sz="3200" dirty="0" smtClean="0"/>
              <a:t>0 1 1 1</a:t>
            </a:r>
          </a:p>
          <a:p>
            <a:r>
              <a:rPr lang="en-US" sz="3200" dirty="0" smtClean="0"/>
              <a:t>1 0 0 1</a:t>
            </a:r>
          </a:p>
          <a:p>
            <a:r>
              <a:rPr lang="en-US" sz="3200" dirty="0" smtClean="0"/>
              <a:t>1 0 1 1</a:t>
            </a:r>
          </a:p>
          <a:p>
            <a:r>
              <a:rPr lang="en-US" sz="3200" dirty="0" smtClean="0"/>
              <a:t>1 1 0 1</a:t>
            </a:r>
          </a:p>
          <a:p>
            <a:r>
              <a:rPr lang="en-US" sz="3200" dirty="0" smtClean="0"/>
              <a:t>1 1 1 1</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smtClean="0"/>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36</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extLst>
      <p:ext uri="{BB962C8B-B14F-4D97-AF65-F5344CB8AC3E}">
        <p14:creationId xmlns:p14="http://schemas.microsoft.com/office/powerpoint/2010/main" val="18439158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smtClean="0"/>
              <a:t>(</a:t>
            </a:r>
            <a:r>
              <a:rPr lang="en-US" dirty="0" err="1" smtClean="0"/>
              <a:t>Logisim</a:t>
            </a:r>
            <a:r>
              <a:rPr lang="en-US" dirty="0" smtClean="0"/>
              <a:t> if there is time)</a:t>
            </a: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37</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extLst>
      <p:ext uri="{BB962C8B-B14F-4D97-AF65-F5344CB8AC3E}">
        <p14:creationId xmlns:p14="http://schemas.microsoft.com/office/powerpoint/2010/main" val="16379209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0"/>
            <a:ext cx="8229600" cy="812800"/>
          </a:xfrm>
        </p:spPr>
        <p:txBody>
          <a:bodyPr/>
          <a:lstStyle/>
          <a:p>
            <a:r>
              <a:rPr lang="en-US" dirty="0" err="1" smtClean="0"/>
              <a:t>Logisim</a:t>
            </a:r>
            <a:endParaRPr lang="en-US" dirty="0"/>
          </a:p>
        </p:txBody>
      </p:sp>
      <p:sp>
        <p:nvSpPr>
          <p:cNvPr id="3" name="Content Placeholder 2"/>
          <p:cNvSpPr>
            <a:spLocks noGrp="1"/>
          </p:cNvSpPr>
          <p:nvPr>
            <p:ph idx="1"/>
          </p:nvPr>
        </p:nvSpPr>
        <p:spPr>
          <a:xfrm>
            <a:off x="270932" y="1007526"/>
            <a:ext cx="8669867" cy="4749800"/>
          </a:xfrm>
        </p:spPr>
        <p:txBody>
          <a:bodyPr>
            <a:noAutofit/>
          </a:bodyPr>
          <a:lstStyle/>
          <a:p>
            <a:pPr>
              <a:lnSpc>
                <a:spcPct val="90000"/>
              </a:lnSpc>
            </a:pPr>
            <a:r>
              <a:rPr lang="en-US" sz="2800" dirty="0" smtClean="0"/>
              <a:t>Free schematic capture/logic simulation program in Java</a:t>
            </a:r>
          </a:p>
          <a:p>
            <a:pPr lvl="1">
              <a:lnSpc>
                <a:spcPct val="90000"/>
              </a:lnSpc>
            </a:pPr>
            <a:r>
              <a:rPr lang="en-US" sz="2400" dirty="0" smtClean="0"/>
              <a:t>“A graphical tool for designing and simulating logic circuits”</a:t>
            </a:r>
          </a:p>
          <a:p>
            <a:pPr lvl="1">
              <a:lnSpc>
                <a:spcPct val="90000"/>
              </a:lnSpc>
            </a:pPr>
            <a:r>
              <a:rPr lang="en-US" dirty="0" smtClean="0"/>
              <a:t>Search and download version 2.7.1, online tutorial</a:t>
            </a:r>
          </a:p>
          <a:p>
            <a:pPr lvl="1">
              <a:lnSpc>
                <a:spcPct val="90000"/>
              </a:lnSpc>
            </a:pPr>
            <a:r>
              <a:rPr lang="en-US" i="1" dirty="0" err="1" smtClean="0"/>
              <a:t>ozark.hendrix.edu/~burch/</a:t>
            </a:r>
            <a:r>
              <a:rPr lang="en-US" b="1" i="1" dirty="0" err="1" smtClean="0"/>
              <a:t>logisim</a:t>
            </a:r>
            <a:r>
              <a:rPr lang="en-US" i="1" dirty="0" smtClean="0"/>
              <a:t>/</a:t>
            </a:r>
            <a:endParaRPr lang="en-US" dirty="0" smtClean="0"/>
          </a:p>
          <a:p>
            <a:pPr>
              <a:lnSpc>
                <a:spcPct val="90000"/>
              </a:lnSpc>
            </a:pPr>
            <a:r>
              <a:rPr lang="en-US" sz="2800" dirty="0" smtClean="0"/>
              <a:t>Drawing interface based on toolbar</a:t>
            </a:r>
          </a:p>
          <a:p>
            <a:pPr lvl="1">
              <a:lnSpc>
                <a:spcPct val="90000"/>
              </a:lnSpc>
            </a:pPr>
            <a:r>
              <a:rPr lang="en-US" sz="2400" dirty="0" smtClean="0"/>
              <a:t>Color-coded wires aid in simulating and debugging a circuit</a:t>
            </a:r>
          </a:p>
          <a:p>
            <a:pPr lvl="1">
              <a:lnSpc>
                <a:spcPct val="90000"/>
              </a:lnSpc>
            </a:pPr>
            <a:r>
              <a:rPr lang="en-US" sz="2400" dirty="0" smtClean="0"/>
              <a:t>Wiring tool draws horizontal and vertical wires, automatically connecting to components and to other wires. </a:t>
            </a:r>
          </a:p>
          <a:p>
            <a:pPr>
              <a:lnSpc>
                <a:spcPct val="90000"/>
              </a:lnSpc>
            </a:pPr>
            <a:r>
              <a:rPr lang="en-US" sz="2800" dirty="0" smtClean="0"/>
              <a:t>Circuit layouts used as "</a:t>
            </a:r>
            <a:r>
              <a:rPr lang="en-US" sz="2800" dirty="0" err="1" smtClean="0"/>
              <a:t>subcircuits</a:t>
            </a:r>
            <a:r>
              <a:rPr lang="en-US" sz="2800" dirty="0" smtClean="0"/>
              <a:t>" of other circuits, allowing hierarchical circuit design</a:t>
            </a:r>
          </a:p>
          <a:p>
            <a:pPr>
              <a:lnSpc>
                <a:spcPct val="90000"/>
              </a:lnSpc>
            </a:pPr>
            <a:r>
              <a:rPr lang="en-US" sz="2800" dirty="0" smtClean="0"/>
              <a:t>Included circuit components: inputs and outputs, gates, multiplexers, arithmetic circuits, flip-flops, RAM memory</a:t>
            </a:r>
          </a:p>
        </p:txBody>
      </p:sp>
      <p:sp>
        <p:nvSpPr>
          <p:cNvPr id="4" name="Date Placeholder 3"/>
          <p:cNvSpPr>
            <a:spLocks noGrp="1"/>
          </p:cNvSpPr>
          <p:nvPr>
            <p:ph type="dt" sz="half" idx="10"/>
          </p:nvPr>
        </p:nvSpPr>
        <p:spPr/>
        <p:txBody>
          <a:bodyPr/>
          <a:lstStyle/>
          <a:p>
            <a:fld id="{F84D171E-BEEC-2148-8A6D-F0BA268E8A00}"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32943233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Logisim</a:t>
            </a:r>
            <a:r>
              <a:rPr lang="en-US" dirty="0" smtClean="0"/>
              <a:t> Wires</a:t>
            </a:r>
            <a:endParaRPr lang="en-US" dirty="0"/>
          </a:p>
        </p:txBody>
      </p:sp>
      <p:sp>
        <p:nvSpPr>
          <p:cNvPr id="7" name="Content Placeholder 6"/>
          <p:cNvSpPr>
            <a:spLocks noGrp="1"/>
          </p:cNvSpPr>
          <p:nvPr>
            <p:ph idx="1"/>
          </p:nvPr>
        </p:nvSpPr>
        <p:spPr>
          <a:xfrm>
            <a:off x="457200" y="1363134"/>
            <a:ext cx="8229600" cy="4525963"/>
          </a:xfrm>
        </p:spPr>
        <p:txBody>
          <a:bodyPr/>
          <a:lstStyle/>
          <a:p>
            <a:r>
              <a:rPr lang="en-US" dirty="0" smtClean="0"/>
              <a:t>Blue wires: value at that point is "unknown”</a:t>
            </a:r>
          </a:p>
          <a:p>
            <a:r>
              <a:rPr lang="en-US" dirty="0" smtClean="0"/>
              <a:t>Gray wires: not connected to anything</a:t>
            </a:r>
          </a:p>
          <a:p>
            <a:r>
              <a:rPr lang="en-US" dirty="0" smtClean="0"/>
              <a:t>OK when in process of building a circuit</a:t>
            </a:r>
          </a:p>
          <a:p>
            <a:r>
              <a:rPr lang="en-US" dirty="0" smtClean="0"/>
              <a:t>When finished =&gt; wires not be blue or gray</a:t>
            </a:r>
          </a:p>
          <a:p>
            <a:r>
              <a:rPr lang="en-US" dirty="0" smtClean="0"/>
              <a:t>If connected, all wires should be green</a:t>
            </a:r>
          </a:p>
          <a:p>
            <a:pPr lvl="1"/>
            <a:r>
              <a:rPr lang="en-US" dirty="0" smtClean="0"/>
              <a:t>Bright green a 1</a:t>
            </a:r>
          </a:p>
          <a:p>
            <a:pPr lvl="1"/>
            <a:r>
              <a:rPr lang="en-US" dirty="0" smtClean="0"/>
              <a:t>Dark green a 0</a:t>
            </a:r>
            <a:endParaRPr lang="en-US" dirty="0"/>
          </a:p>
        </p:txBody>
      </p:sp>
      <p:sp>
        <p:nvSpPr>
          <p:cNvPr id="3" name="Date Placeholder 2"/>
          <p:cNvSpPr>
            <a:spLocks noGrp="1"/>
          </p:cNvSpPr>
          <p:nvPr>
            <p:ph type="dt" sz="half" idx="10"/>
          </p:nvPr>
        </p:nvSpPr>
        <p:spPr/>
        <p:txBody>
          <a:bodyPr/>
          <a:lstStyle/>
          <a:p>
            <a:fld id="{80F6FD9F-C20D-AB4F-9360-4F4AAADA823E}" type="datetime1">
              <a:rPr lang="en-US" smtClean="0"/>
              <a:pPr/>
              <a:t>10/22/12</a:t>
            </a:fld>
            <a:endParaRPr lang="en-US" dirty="0"/>
          </a:p>
        </p:txBody>
      </p:sp>
      <p:sp>
        <p:nvSpPr>
          <p:cNvPr id="4" name="Footer Placeholder 3"/>
          <p:cNvSpPr>
            <a:spLocks noGrp="1"/>
          </p:cNvSpPr>
          <p:nvPr>
            <p:ph type="ftr" sz="quarter" idx="11"/>
          </p:nvPr>
        </p:nvSpPr>
        <p:spPr/>
        <p:txBody>
          <a:bodyPr/>
          <a:lstStyle/>
          <a:p>
            <a:r>
              <a:rPr lang="en-US" dirty="0" smtClean="0"/>
              <a:t>Fall 2012 -- Lecture #23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dirty="0"/>
          </a:p>
        </p:txBody>
      </p:sp>
      <p:pic>
        <p:nvPicPr>
          <p:cNvPr id="8" name="Picture 7"/>
          <p:cNvPicPr>
            <a:picLocks noChangeAspect="1"/>
          </p:cNvPicPr>
          <p:nvPr/>
        </p:nvPicPr>
        <p:blipFill>
          <a:blip r:embed="rId2"/>
          <a:stretch>
            <a:fillRect/>
          </a:stretch>
        </p:blipFill>
        <p:spPr>
          <a:xfrm>
            <a:off x="3924300" y="4313767"/>
            <a:ext cx="5219700" cy="2781300"/>
          </a:xfrm>
          <a:prstGeom prst="rect">
            <a:avLst/>
          </a:prstGeom>
        </p:spPr>
      </p:pic>
    </p:spTree>
    <p:extLst>
      <p:ext uri="{BB962C8B-B14F-4D97-AF65-F5344CB8AC3E}">
        <p14:creationId xmlns:p14="http://schemas.microsoft.com/office/powerpoint/2010/main" val="1575534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smtClean="0">
                <a:solidFill>
                  <a:schemeClr val="bg1">
                    <a:lumMod val="75000"/>
                  </a:schemeClr>
                </a:solidFill>
              </a:rPr>
              <a:t>(</a:t>
            </a:r>
            <a:r>
              <a:rPr lang="en-US" dirty="0" err="1" smtClean="0">
                <a:solidFill>
                  <a:schemeClr val="bg1">
                    <a:lumMod val="75000"/>
                  </a:schemeClr>
                </a:solidFill>
              </a:rPr>
              <a:t>Logisim</a:t>
            </a:r>
            <a:r>
              <a:rPr lang="en-US" dirty="0" smtClean="0">
                <a:solidFill>
                  <a:schemeClr val="bg1">
                    <a:lumMod val="75000"/>
                  </a:schemeClr>
                </a:solidFill>
              </a:rPr>
              <a:t> if there is time)</a:t>
            </a: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10/22/12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dirty="0" smtClean="0"/>
              <a:t>Fall 2012 -- Lecture #22</a:t>
            </a:r>
            <a:endParaRPr lang="en-US" dirty="0"/>
          </a:p>
        </p:txBody>
      </p:sp>
    </p:spTree>
    <p:extLst>
      <p:ext uri="{BB962C8B-B14F-4D97-AF65-F5344CB8AC3E}">
        <p14:creationId xmlns:p14="http://schemas.microsoft.com/office/powerpoint/2010/main" val="30299171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in </a:t>
            </a:r>
            <a:r>
              <a:rPr lang="en-US" dirty="0" err="1" smtClean="0"/>
              <a:t>Logisim</a:t>
            </a:r>
            <a:endParaRPr lang="en-US" dirty="0"/>
          </a:p>
        </p:txBody>
      </p:sp>
      <p:sp>
        <p:nvSpPr>
          <p:cNvPr id="3" name="Content Placeholder 2"/>
          <p:cNvSpPr>
            <a:spLocks noGrp="1"/>
          </p:cNvSpPr>
          <p:nvPr>
            <p:ph idx="1"/>
          </p:nvPr>
        </p:nvSpPr>
        <p:spPr/>
        <p:txBody>
          <a:bodyPr/>
          <a:lstStyle/>
          <a:p>
            <a:r>
              <a:rPr lang="en-US" dirty="0" smtClean="0"/>
              <a:t>Connecting wires together</a:t>
            </a:r>
          </a:p>
          <a:p>
            <a:r>
              <a:rPr lang="en-US" dirty="0" smtClean="0"/>
              <a:t>Using input for output</a:t>
            </a:r>
          </a:p>
          <a:p>
            <a:r>
              <a:rPr lang="en-US" dirty="0" smtClean="0"/>
              <a:t>Connecting to edge without connecting to actual input </a:t>
            </a:r>
          </a:p>
          <a:p>
            <a:pPr lvl="1"/>
            <a:r>
              <a:rPr lang="en-US" dirty="0" smtClean="0"/>
              <a:t>Unexpected direction of input</a:t>
            </a:r>
          </a:p>
          <a:p>
            <a:endParaRPr lang="en-US" dirty="0"/>
          </a:p>
        </p:txBody>
      </p:sp>
      <p:sp>
        <p:nvSpPr>
          <p:cNvPr id="4" name="Date Placeholder 3"/>
          <p:cNvSpPr>
            <a:spLocks noGrp="1"/>
          </p:cNvSpPr>
          <p:nvPr>
            <p:ph type="dt" sz="half" idx="10"/>
          </p:nvPr>
        </p:nvSpPr>
        <p:spPr/>
        <p:txBody>
          <a:bodyPr/>
          <a:lstStyle/>
          <a:p>
            <a:fld id="{843EDDD9-FAB7-554D-BEB3-CC3CB9706203}"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dirty="0"/>
          </a:p>
        </p:txBody>
      </p:sp>
    </p:spTree>
    <p:extLst>
      <p:ext uri="{BB962C8B-B14F-4D97-AF65-F5344CB8AC3E}">
        <p14:creationId xmlns:p14="http://schemas.microsoft.com/office/powerpoint/2010/main" val="2480123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And in Conclusion, …</a:t>
            </a:r>
          </a:p>
        </p:txBody>
      </p:sp>
      <p:sp>
        <p:nvSpPr>
          <p:cNvPr id="53251" name="Content Placeholder 2"/>
          <p:cNvSpPr>
            <a:spLocks noGrp="1"/>
          </p:cNvSpPr>
          <p:nvPr>
            <p:ph idx="1"/>
          </p:nvPr>
        </p:nvSpPr>
        <p:spPr/>
        <p:txBody>
          <a:bodyPr>
            <a:normAutofit/>
          </a:bodyPr>
          <a:lstStyle/>
          <a:p>
            <a:r>
              <a:rPr lang="en-US" dirty="0" smtClean="0"/>
              <a:t>Real world voltages are analog, but are quantized to represent logic 0 and logic 1</a:t>
            </a:r>
          </a:p>
          <a:p>
            <a:r>
              <a:rPr lang="en-US" dirty="0" smtClean="0"/>
              <a:t>Transistors are just switches, combined to form gates: AND, OR, NOT, NAND, NOR</a:t>
            </a:r>
          </a:p>
          <a:p>
            <a:r>
              <a:rPr lang="en-US" dirty="0" smtClean="0"/>
              <a:t>Truth table can be mapped to gates for combinational logic design</a:t>
            </a:r>
          </a:p>
          <a:p>
            <a:r>
              <a:rPr lang="en-US" dirty="0" smtClean="0"/>
              <a:t>Boolean algebra allows minimization of gates</a:t>
            </a:r>
          </a:p>
          <a:p>
            <a:pPr>
              <a:buFont typeface="Arial" charset="0"/>
              <a:buNone/>
            </a:pPr>
            <a:endParaRPr lang="en-US" dirty="0" smtClean="0"/>
          </a:p>
        </p:txBody>
      </p:sp>
      <p:sp>
        <p:nvSpPr>
          <p:cNvPr id="4" name="Date Placeholder 3"/>
          <p:cNvSpPr>
            <a:spLocks noGrp="1"/>
          </p:cNvSpPr>
          <p:nvPr>
            <p:ph type="dt" sz="quarter" idx="10"/>
          </p:nvPr>
        </p:nvSpPr>
        <p:spPr/>
        <p:txBody>
          <a:bodyPr/>
          <a:lstStyle/>
          <a:p>
            <a:pPr>
              <a:defRPr/>
            </a:pPr>
            <a:fld id="{EE5CFD4F-BA84-EB4D-A372-B52AAC258300}" type="datetime1">
              <a:rPr lang="en-US" smtClean="0"/>
              <a:pPr>
                <a:defRPr/>
              </a:pPr>
              <a:t>10/22/12</a:t>
            </a:fld>
            <a:endParaRPr lang="en-US"/>
          </a:p>
        </p:txBody>
      </p:sp>
      <p:sp>
        <p:nvSpPr>
          <p:cNvPr id="5"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57200" y="1600200"/>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how a modern processor is built</a:t>
            </a:r>
            <a:r>
              <a:rPr lang="en-US" sz="2800" dirty="0" smtClean="0"/>
              <a:t>, </a:t>
            </a:r>
            <a:r>
              <a:rPr lang="en-US" sz="2800" dirty="0" smtClean="0">
                <a:ea typeface="+mn-ea"/>
                <a:cs typeface="+mn-cs"/>
              </a:rPr>
              <a:t>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 depth hw courses (CS 152)</a:t>
            </a:r>
          </a:p>
          <a:p>
            <a:pPr lvl="1" eaLnBrk="1" fontAlgn="auto" hangingPunct="1">
              <a:spcAft>
                <a:spcPts val="0"/>
              </a:spcAft>
              <a:buFont typeface="Arial"/>
              <a:buChar char="–"/>
              <a:defRPr/>
            </a:pPr>
            <a:r>
              <a:rPr lang="en-US" sz="2400" dirty="0" smtClean="0"/>
              <a:t>Hard to know what will need for next 30 years</a:t>
            </a:r>
            <a:endParaRPr lang="en-US" sz="2400" dirty="0" smtClean="0">
              <a:ea typeface="+mn-ea"/>
            </a:endParaRPr>
          </a:p>
          <a:p>
            <a:pPr lvl="1" eaLnBrk="1" fontAlgn="auto" hangingPunct="1">
              <a:spcAft>
                <a:spcPts val="0"/>
              </a:spcAft>
              <a:buFont typeface="Arial"/>
              <a:buChar char="–"/>
              <a:defRPr/>
            </a:pPr>
            <a:r>
              <a:rPr lang="en-US" sz="2400" dirty="0" smtClean="0">
                <a:ea typeface="+mn-ea"/>
              </a:rPr>
              <a:t>There is just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fld id="{69B8D57C-7F29-1348-A6CB-348D20570995}" type="datetime1">
              <a:rPr lang="en-US" smtClean="0"/>
              <a:pPr>
                <a:defRPr/>
              </a:pPr>
              <a:t>10/22/12</a:t>
            </a:fld>
            <a:endParaRPr lang="en-US"/>
          </a:p>
        </p:txBody>
      </p:sp>
      <p:sp>
        <p:nvSpPr>
          <p:cNvPr id="5"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Synchronous Digital Systems</a:t>
            </a:r>
          </a:p>
        </p:txBody>
      </p:sp>
      <p:sp>
        <p:nvSpPr>
          <p:cNvPr id="4" name="Date Placeholder 3"/>
          <p:cNvSpPr>
            <a:spLocks noGrp="1"/>
          </p:cNvSpPr>
          <p:nvPr>
            <p:ph type="dt" sz="quarter" idx="10"/>
          </p:nvPr>
        </p:nvSpPr>
        <p:spPr/>
        <p:txBody>
          <a:bodyPr/>
          <a:lstStyle/>
          <a:p>
            <a:pPr>
              <a:defRPr/>
            </a:pPr>
            <a:fld id="{2624B524-0EEC-464B-A310-BB7A4A94EE43}" type="datetime1">
              <a:rPr lang="en-US" smtClean="0"/>
              <a:pPr>
                <a:defRPr/>
              </a:pPr>
              <a:t>10/22/12</a:t>
            </a:fld>
            <a:endParaRPr lang="en-US"/>
          </a:p>
        </p:txBody>
      </p:sp>
      <p:sp>
        <p:nvSpPr>
          <p:cNvPr id="5"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6</a:t>
            </a:fld>
            <a:endParaRPr lang="en-US"/>
          </a:p>
        </p:txBody>
      </p:sp>
      <p:sp>
        <p:nvSpPr>
          <p:cNvPr id="23558" name="Rectangle 3"/>
          <p:cNvSpPr txBox="1">
            <a:spLocks noChangeArrowheads="1"/>
          </p:cNvSpPr>
          <p:nvPr/>
        </p:nvSpPr>
        <p:spPr bwMode="auto">
          <a:xfrm>
            <a:off x="685800" y="2192338"/>
            <a:ext cx="7848600" cy="427552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two discrete values</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 High /low voltage for true / false, 1 / 0</a:t>
            </a:r>
          </a:p>
        </p:txBody>
      </p:sp>
      <p:sp>
        <p:nvSpPr>
          <p:cNvPr id="23559" name="Text Box 4"/>
          <p:cNvSpPr txBox="1">
            <a:spLocks noChangeArrowheads="1"/>
          </p:cNvSpPr>
          <p:nvPr/>
        </p:nvSpPr>
        <p:spPr bwMode="auto">
          <a:xfrm>
            <a:off x="822325" y="1268413"/>
            <a:ext cx="7635875" cy="830262"/>
          </a:xfrm>
          <a:prstGeom prst="rect">
            <a:avLst/>
          </a:prstGeom>
          <a:noFill/>
          <a:ln w="12700">
            <a:noFill/>
            <a:miter lim="800000"/>
            <a:headEnd/>
            <a:tailEnd/>
          </a:ln>
        </p:spPr>
        <p:txBody>
          <a:bodyPr>
            <a:prstTxWarp prst="textNoShape">
              <a:avLst/>
            </a:prstTxWarp>
            <a:spAutoFit/>
          </a:bodyPr>
          <a:lstStyle/>
          <a:p>
            <a:pPr algn="ctr"/>
            <a:r>
              <a:rPr lang="en-US" sz="2400" i="1">
                <a:latin typeface="Calibri" charset="0"/>
              </a:rPr>
              <a:t>Hardware of a processor, such as the MIPS, is an example of a Synchronous Digital System</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860425" cy="422275"/>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5" name="Line 99"/>
          <p:cNvSpPr>
            <a:spLocks noChangeShapeType="1"/>
          </p:cNvSpPr>
          <p:nvPr/>
        </p:nvSpPr>
        <p:spPr bwMode="auto">
          <a:xfrm>
            <a:off x="2057400" y="4435475"/>
            <a:ext cx="0" cy="38100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5" name="Date Placeholder 74"/>
          <p:cNvSpPr>
            <a:spLocks noGrp="1"/>
          </p:cNvSpPr>
          <p:nvPr>
            <p:ph type="dt" sz="quarter" idx="10"/>
          </p:nvPr>
        </p:nvSpPr>
        <p:spPr/>
        <p:txBody>
          <a:bodyPr/>
          <a:lstStyle/>
          <a:p>
            <a:pPr>
              <a:defRPr/>
            </a:pPr>
            <a:fld id="{DAA3B754-15D7-8C44-9A6B-FF0F8D66BD20}" type="datetime1">
              <a:rPr lang="en-US" smtClean="0"/>
              <a:pPr>
                <a:defRPr/>
              </a:pPr>
              <a:t>10/22/12</a:t>
            </a:fld>
            <a:endParaRPr lang="en-US"/>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7</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Close </a:t>
              </a:r>
              <a:r>
                <a:rPr lang="en-US" sz="2400" dirty="0">
                  <a:solidFill>
                    <a:srgbClr val="000000"/>
                  </a:solidFill>
                </a:rPr>
                <a:t>switch (if A is “1” or asserted)</a:t>
              </a:r>
              <a:br>
                <a:rPr lang="en-US" sz="2400" dirty="0">
                  <a:solidFill>
                    <a:srgbClr val="000000"/>
                  </a:solidFill>
                </a:rPr>
              </a:br>
              <a:r>
                <a:rPr lang="en-US" sz="2400" dirty="0">
                  <a:solidFill>
                    <a:srgbClr val="000000"/>
                  </a:solidFill>
                </a:rPr>
                <a:t>and turn on light bulb (Z)</a:t>
              </a:r>
              <a:br>
                <a:rPr lang="en-US" sz="2400" dirty="0">
                  <a:solidFill>
                    <a:srgbClr val="000000"/>
                  </a:solidFill>
                </a:rPr>
              </a:br>
              <a:endParaRPr lang="en-US" sz="2400" dirty="0">
                <a:solidFill>
                  <a:srgbClr val="000000"/>
                </a:solidFill>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Open </a:t>
              </a:r>
              <a:r>
                <a:rPr lang="en-US" sz="2400" dirty="0">
                  <a:solidFill>
                    <a:srgbClr val="000000"/>
                  </a:solidFill>
                </a:rPr>
                <a:t>switch (if A is “0” or </a:t>
              </a:r>
              <a:br>
                <a:rPr lang="en-US" sz="2400" dirty="0">
                  <a:solidFill>
                    <a:srgbClr val="000000"/>
                  </a:solidFill>
                </a:rPr>
              </a:br>
              <a:r>
                <a:rPr lang="en-US" sz="2400" dirty="0" err="1" smtClean="0">
                  <a:solidFill>
                    <a:srgbClr val="000000"/>
                  </a:solidFill>
                </a:rPr>
                <a:t>unasserted</a:t>
              </a:r>
              <a:r>
                <a:rPr lang="en-US" sz="2400" dirty="0" smtClean="0">
                  <a:solidFill>
                    <a:srgbClr val="000000"/>
                  </a:solidFill>
                </a:rPr>
                <a:t>) and </a:t>
              </a:r>
              <a:r>
                <a:rPr lang="en-US" sz="2400" dirty="0">
                  <a:solidFill>
                    <a:srgbClr val="000000"/>
                  </a:solidFill>
                </a:rPr>
                <a:t>turn off light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bulb </a:t>
              </a:r>
              <a:r>
                <a:rPr lang="en-US" sz="2400" dirty="0">
                  <a:solidFill>
                    <a:srgbClr val="000000"/>
                  </a:solidFill>
                </a:rPr>
                <a:t>(Z)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pPr>
              <a:defRPr/>
            </a:pPr>
            <a:r>
              <a:rPr lang="en-US" dirty="0" smtClean="0"/>
              <a:t>Fall 2012 -- Lecture #22</a:t>
            </a:r>
            <a:endParaRPr lang="en-US" dirty="0"/>
          </a:p>
        </p:txBody>
      </p:sp>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and</a:t>
            </a:r>
            <a:r>
              <a:rPr lang="en-US">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or</a:t>
            </a:r>
            <a:r>
              <a:rPr lang="en-US">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2" name="Date Placeholder 41"/>
          <p:cNvSpPr>
            <a:spLocks noGrp="1"/>
          </p:cNvSpPr>
          <p:nvPr>
            <p:ph type="dt" sz="quarter" idx="10"/>
          </p:nvPr>
        </p:nvSpPr>
        <p:spPr/>
        <p:txBody>
          <a:bodyPr/>
          <a:lstStyle/>
          <a:p>
            <a:pPr>
              <a:defRPr/>
            </a:pPr>
            <a:fld id="{040A7BBB-2D16-6C4D-BEFD-F33A731B2124}" type="datetime1">
              <a:rPr lang="en-US" smtClean="0"/>
              <a:pPr>
                <a:defRPr/>
              </a:pPr>
              <a:t>10/22/12</a:t>
            </a:fld>
            <a:endParaRPr lang="en-US"/>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8</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4" name="Date Placeholder 3"/>
          <p:cNvSpPr>
            <a:spLocks noGrp="1"/>
          </p:cNvSpPr>
          <p:nvPr>
            <p:ph type="dt" sz="half" idx="10"/>
          </p:nvPr>
        </p:nvSpPr>
        <p:spPr/>
        <p:txBody>
          <a:bodyPr/>
          <a:lstStyle/>
          <a:p>
            <a:fld id="{F3B5D063-DF25-914A-A76D-822EDB2DA20E}" type="datetime1">
              <a:rPr lang="en-US" smtClean="0"/>
              <a:pPr/>
              <a:t>10/22/12</a:t>
            </a:fld>
            <a:endParaRPr lang="en-US" dirty="0"/>
          </a:p>
        </p:txBody>
      </p:sp>
      <p:sp>
        <p:nvSpPr>
          <p:cNvPr id="5" name="Footer Placeholder 4"/>
          <p:cNvSpPr>
            <a:spLocks noGrp="1"/>
          </p:cNvSpPr>
          <p:nvPr>
            <p:ph type="ftr" sz="quarter" idx="11"/>
          </p:nvPr>
        </p:nvSpPr>
        <p:spPr/>
        <p:txBody>
          <a:bodyPr/>
          <a:lstStyle/>
          <a:p>
            <a:r>
              <a:rPr lang="en-US" dirty="0" smtClean="0"/>
              <a:t>Fall 2012 --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30557</TotalTime>
  <Words>3722</Words>
  <Application>Microsoft Macintosh PowerPoint</Application>
  <PresentationFormat>On-screen Show (4:3)</PresentationFormat>
  <Paragraphs>760</Paragraphs>
  <Slides>41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Image</vt:lpstr>
      <vt:lpstr>CS 61C:  Great Ideas in Computer Architecture  Switches, Transistors, Gates, and Boolean Logic</vt:lpstr>
      <vt:lpstr>You are Here!</vt:lpstr>
      <vt:lpstr>Agenda</vt:lpstr>
      <vt:lpstr>Agenda</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CMOS Circuit Rules</vt:lpstr>
      <vt:lpstr>Administrivia</vt:lpstr>
      <vt:lpstr>EECS Grading Policy</vt:lpstr>
      <vt:lpstr>CS61c in the News Computers meet Cameras</vt:lpstr>
      <vt:lpstr>Agenda</vt:lpstr>
      <vt:lpstr>MOS Networks</vt:lpstr>
      <vt:lpstr>MOS Networks</vt:lpstr>
      <vt:lpstr>P = ½ C V2 f</vt:lpstr>
      <vt:lpstr>Two Input Networks</vt:lpstr>
      <vt:lpstr>Two Input Networks: Peer Instruction</vt:lpstr>
      <vt:lpstr>Two Input Networks</vt:lpstr>
      <vt:lpstr>Truth Tables List outputs for all possible inputs</vt:lpstr>
      <vt:lpstr>Truth Table Example #1:  y= F(a,b): 1 iff a ≠ b</vt:lpstr>
      <vt:lpstr>Truth Table Example #2:  2-bit Adder</vt:lpstr>
      <vt:lpstr>Truth Table Example #3:  32-bit Unsigned Adder</vt:lpstr>
      <vt:lpstr>Truth Table Example #4:  3-input Majority Circuit</vt:lpstr>
      <vt:lpstr>Combinational Logic Symbols</vt:lpstr>
      <vt:lpstr>Agenda</vt:lpstr>
      <vt:lpstr>Boolean Algebra</vt:lpstr>
      <vt:lpstr>Boolean Algebra: Circuit &amp; Algebraic Simplification</vt:lpstr>
      <vt:lpstr>Laws of Boolean Algebra</vt:lpstr>
      <vt:lpstr>Boolean Algebraic Simplification Example</vt:lpstr>
      <vt:lpstr>Boolean Algebraic Simplification Example</vt:lpstr>
      <vt:lpstr>Agenda</vt:lpstr>
      <vt:lpstr>Agenda</vt:lpstr>
      <vt:lpstr>Logisim</vt:lpstr>
      <vt:lpstr>Logisim Wires</vt:lpstr>
      <vt:lpstr>Common Mistakes in Logisim</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275</cp:revision>
  <cp:lastPrinted>2012-10-16T21:58:57Z</cp:lastPrinted>
  <dcterms:created xsi:type="dcterms:W3CDTF">2012-03-14T13:28:34Z</dcterms:created>
  <dcterms:modified xsi:type="dcterms:W3CDTF">2012-10-23T05:08:04Z</dcterms:modified>
</cp:coreProperties>
</file>