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08" r:id="rId2"/>
    <p:sldId id="609" r:id="rId3"/>
    <p:sldId id="528" r:id="rId4"/>
    <p:sldId id="617" r:id="rId5"/>
    <p:sldId id="589" r:id="rId6"/>
    <p:sldId id="630" r:id="rId7"/>
    <p:sldId id="622" r:id="rId8"/>
    <p:sldId id="623" r:id="rId9"/>
    <p:sldId id="611" r:id="rId10"/>
    <p:sldId id="612" r:id="rId11"/>
    <p:sldId id="613" r:id="rId12"/>
    <p:sldId id="614" r:id="rId13"/>
    <p:sldId id="615" r:id="rId14"/>
    <p:sldId id="567" r:id="rId15"/>
    <p:sldId id="616" r:id="rId16"/>
    <p:sldId id="591" r:id="rId17"/>
    <p:sldId id="562" r:id="rId18"/>
    <p:sldId id="559" r:id="rId19"/>
    <p:sldId id="594" r:id="rId20"/>
    <p:sldId id="595" r:id="rId21"/>
    <p:sldId id="626" r:id="rId22"/>
    <p:sldId id="563" r:id="rId23"/>
    <p:sldId id="564" r:id="rId24"/>
    <p:sldId id="565" r:id="rId25"/>
    <p:sldId id="566" r:id="rId26"/>
    <p:sldId id="633" r:id="rId27"/>
    <p:sldId id="634" r:id="rId28"/>
    <p:sldId id="635" r:id="rId29"/>
    <p:sldId id="632" r:id="rId30"/>
    <p:sldId id="5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 autoAdjust="0"/>
    <p:restoredTop sz="84825" autoAdjust="0"/>
  </p:normalViewPr>
  <p:slideViewPr>
    <p:cSldViewPr snapToGrid="0">
      <p:cViewPr varScale="1">
        <p:scale>
          <a:sx n="80" d="100"/>
          <a:sy n="80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5744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32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14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2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4537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6577"/>
            <a:ext cx="5908675" cy="4111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1813"/>
            <a:ext cx="5910262" cy="4116387"/>
          </a:xfrm>
          <a:noFill/>
        </p:spPr>
        <p:txBody>
          <a:bodyPr wrap="square" lIns="90475" tIns="44444" rIns="90475" bIns="4444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5788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8500"/>
            <a:ext cx="4535488" cy="3403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3400"/>
            <a:ext cx="5910262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790B-5CD9-414F-B3A9-01D0EEB5F2FF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4E63-6730-A345-AF75-C0AD6D3B2540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036D-0335-264E-99A4-41FD5CC66037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152401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143001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1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1" y="2287589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AF39-9CD5-A54C-9267-ABEFB3E7F621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0663-AEDA-054B-BC20-306888084A56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A333-4460-604B-AF42-C68BE5552430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521E-7175-5D48-A5D8-0C5F5727484A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FD9F-C20D-AB4F-9360-4F4AAADA823E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ACB2-2944-A442-8773-2CE50FFA53DD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D74D-2143-0642-8058-741421B11957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7894-9D16-AC4A-BCB8-384DC090D397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C0D1-6558-B94E-A034-32B3381B9677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Timing </a:t>
            </a:r>
            <a:r>
              <a:rPr lang="en-US" i="1" smtClean="0"/>
              <a:t>and State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err="1" smtClean="0"/>
              <a:t>Krste</a:t>
            </a:r>
            <a:r>
              <a:rPr lang="en-US" dirty="0" smtClean="0"/>
              <a:t> </a:t>
            </a:r>
            <a:r>
              <a:rPr lang="en-US" dirty="0" err="1" smtClean="0"/>
              <a:t>Asanovic</a:t>
            </a:r>
            <a:r>
              <a:rPr lang="en-US" dirty="0" smtClean="0"/>
              <a:t>, Randy H. Katz</a:t>
            </a:r>
          </a:p>
          <a:p>
            <a:r>
              <a:rPr lang="en-US" dirty="0" smtClean="0"/>
              <a:t>http://inst.eecs.Berkeley.edu/~cs61c/fa12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7857-E9BB-D942-B6B3-FDE46981BBF5}" type="datetime1">
              <a:rPr lang="en-US" smtClean="0"/>
              <a:pPr/>
              <a:t>10/21/12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Uses for State Elements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Place to store values for later re-use:</a:t>
            </a:r>
          </a:p>
          <a:p>
            <a:pPr lvl="1" eaLnBrk="1" hangingPunct="1"/>
            <a:r>
              <a:rPr lang="en-GB" dirty="0" smtClean="0"/>
              <a:t>Register files (like $1-$31 on the MIPS)</a:t>
            </a:r>
          </a:p>
          <a:p>
            <a:pPr lvl="1" eaLnBrk="1" hangingPunct="1"/>
            <a:r>
              <a:rPr lang="en-GB" dirty="0" smtClean="0"/>
              <a:t>Memory (caches, and main memory)</a:t>
            </a:r>
          </a:p>
          <a:p>
            <a:pPr eaLnBrk="1" hangingPunct="1">
              <a:buClr>
                <a:schemeClr val="tx1"/>
              </a:buClr>
            </a:pPr>
            <a:r>
              <a:rPr lang="en-GB" i="1" dirty="0" smtClean="0">
                <a:solidFill>
                  <a:srgbClr val="0000FF"/>
                </a:solidFill>
              </a:rPr>
              <a:t>Help control flow of information between combinational logic blocks</a:t>
            </a:r>
          </a:p>
          <a:p>
            <a:pPr lvl="1" eaLnBrk="1" hangingPunct="1"/>
            <a:r>
              <a:rPr lang="en-GB" dirty="0" smtClean="0"/>
              <a:t>State elements hold up the movement of information at input to combinational logic blocks to allow for orderly passage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EE9629-11DF-DB4E-BDC3-704C80F6C91B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092EC-4C6B-A745-BA8E-07B4FE9C6A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Example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3863" y="3614738"/>
            <a:ext cx="6091237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latin typeface="+mn-lt"/>
                <a:ea typeface="DejaVu Sans" charset="0"/>
                <a:cs typeface="DejaVu Sans" charset="0"/>
              </a:rPr>
              <a:t>Want:</a:t>
            </a:r>
            <a:r>
              <a:rPr lang="en-GB" sz="3200" dirty="0">
                <a:latin typeface="Courier"/>
                <a:ea typeface="DejaVu Sans" charset="0"/>
                <a:cs typeface="Courier"/>
              </a:rPr>
              <a:t> </a:t>
            </a:r>
            <a:r>
              <a:rPr lang="en-GB" sz="3200" b="1" dirty="0">
                <a:latin typeface="Courier"/>
                <a:ea typeface="DejaVu Sans" charset="0"/>
                <a:cs typeface="Courier"/>
              </a:rPr>
              <a:t>  </a:t>
            </a:r>
            <a:r>
              <a:rPr lang="en-GB" sz="3200" dirty="0">
                <a:latin typeface="Courier New" charset="0"/>
                <a:ea typeface="DejaVu Sans" charset="0"/>
                <a:cs typeface="DejaVu Sans" charset="0"/>
              </a:rPr>
              <a:t>S=0; </a:t>
            </a: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    for (</a:t>
            </a:r>
            <a:r>
              <a:rPr lang="en-GB" sz="3200" dirty="0" err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=0;i&lt;</a:t>
            </a:r>
            <a:r>
              <a:rPr lang="en-GB" sz="3200" dirty="0" err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n;i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++)</a:t>
            </a: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		  S = S + X</a:t>
            </a:r>
            <a:r>
              <a:rPr lang="en-GB" sz="3200" baseline="-250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3063" y="1430338"/>
            <a:ext cx="77676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Why do we need to control the flow of information?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23863" y="4902200"/>
            <a:ext cx="8364537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Each X value is applied in succession, one per cycle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After n cycles the sum is present on 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253ADB-38AA-F741-BD0C-37CCF74C45CD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CD460-6FDA-3147-B836-35C786A286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36938" y="2065338"/>
            <a:ext cx="2133600" cy="1608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</a:rPr>
              <a:t>SUM</a:t>
            </a:r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2217738" y="2870200"/>
            <a:ext cx="1219200" cy="7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54663" y="2886075"/>
            <a:ext cx="1219200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2590006" y="2675732"/>
            <a:ext cx="423863" cy="355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5910262" y="2692401"/>
            <a:ext cx="422275" cy="355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2641600"/>
            <a:ext cx="392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X</a:t>
            </a:r>
            <a:r>
              <a:rPr lang="en-US" sz="2400" baseline="-25000" dirty="0">
                <a:latin typeface="+mn-lt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3863" y="2624138"/>
            <a:ext cx="3254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S</a:t>
            </a:r>
            <a:endParaRPr lang="en-US" sz="2400" baseline="-2500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First Try: Does this work?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CC4296-DF9B-454C-AAE4-877D57F2AC2E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011F-DD40-4E42-A272-3842F5CD23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/>
          <a:srcRect l="2142" t="7140" r="18484" b="10910"/>
          <a:stretch>
            <a:fillRect/>
          </a:stretch>
        </p:blipFill>
        <p:spPr bwMode="auto">
          <a:xfrm>
            <a:off x="2176463" y="1709738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8800" y="4191000"/>
            <a:ext cx="8008938" cy="206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C0128"/>
                </a:solidFill>
                <a:latin typeface="Calibri" charset="0"/>
                <a:ea typeface="DejaVu Sans" charset="0"/>
                <a:cs typeface="DejaVu Sans" charset="0"/>
              </a:rPr>
              <a:t>No!</a:t>
            </a:r>
            <a:r>
              <a:rPr lang="en-GB" sz="3200" dirty="0">
                <a:solidFill>
                  <a:srgbClr val="063DE8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</a:p>
          <a:p>
            <a:pP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Reason #1: How to control the next iteration of the ‘for’ loop?</a:t>
            </a:r>
          </a:p>
          <a:p>
            <a:pP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Reason #2: How do we say: ‘S=0’?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538663" y="3357563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FF0000"/>
                </a:solidFill>
                <a:latin typeface="+mn-lt"/>
                <a:ea typeface="DejaVu Sans" charset="0"/>
                <a:cs typeface="DejaVu Sans" charset="0"/>
              </a:rPr>
              <a:t>Feedback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Second Try: How About This?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B7D064-972A-B84B-B6F4-B2610E112CE5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F8648-9865-F84F-B642-51C50514464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/>
          <a:srcRect l="1273" t="8598" r="5956" b="10965"/>
          <a:stretch>
            <a:fillRect/>
          </a:stretch>
        </p:blipFill>
        <p:spPr bwMode="auto">
          <a:xfrm>
            <a:off x="2379663" y="4148138"/>
            <a:ext cx="6629400" cy="199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304800" y="4635500"/>
            <a:ext cx="1438275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Rough</a:t>
            </a:r>
            <a:b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timing …</a:t>
            </a:r>
          </a:p>
        </p:txBody>
      </p:sp>
      <p:sp>
        <p:nvSpPr>
          <p:cNvPr id="31753" name="Text Box 5"/>
          <p:cNvSpPr txBox="1">
            <a:spLocks noChangeArrowheads="1"/>
          </p:cNvSpPr>
          <p:nvPr/>
        </p:nvSpPr>
        <p:spPr bwMode="auto">
          <a:xfrm>
            <a:off x="6248400" y="1338263"/>
            <a:ext cx="2665413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Register is used to </a:t>
            </a:r>
            <a:b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hold up the transfer </a:t>
            </a:r>
            <a:b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of data to adder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9338" y="6129338"/>
            <a:ext cx="6492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2968625" y="6281738"/>
            <a:ext cx="6056313" cy="33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302001" y="5621866"/>
            <a:ext cx="5842000" cy="6265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5600" y="4927600"/>
            <a:ext cx="4978401" cy="711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563937" y="5189538"/>
            <a:ext cx="2049463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564063" y="5172075"/>
            <a:ext cx="2047875" cy="317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613401" y="5156200"/>
            <a:ext cx="2049462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662738" y="51562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729538" y="51562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319888" y="4775197"/>
            <a:ext cx="931328" cy="707999"/>
            <a:chOff x="3454399" y="3996267"/>
            <a:chExt cx="931328" cy="707999"/>
          </a:xfrm>
        </p:grpSpPr>
        <p:sp>
          <p:nvSpPr>
            <p:cNvPr id="29" name="TextBox 28"/>
            <p:cNvSpPr txBox="1"/>
            <p:nvPr/>
          </p:nvSpPr>
          <p:spPr>
            <a:xfrm>
              <a:off x="3454400" y="3996267"/>
              <a:ext cx="920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(1)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4399" y="4334934"/>
              <a:ext cx="931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 (0)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19888" y="5537199"/>
            <a:ext cx="1032927" cy="724932"/>
            <a:chOff x="3454399" y="3996267"/>
            <a:chExt cx="1032927" cy="724932"/>
          </a:xfrm>
        </p:grpSpPr>
        <p:sp>
          <p:nvSpPr>
            <p:cNvPr id="32" name="TextBox 31"/>
            <p:cNvSpPr txBox="1"/>
            <p:nvPr/>
          </p:nvSpPr>
          <p:spPr>
            <a:xfrm>
              <a:off x="3454400" y="3996267"/>
              <a:ext cx="920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(1)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54399" y="4351867"/>
              <a:ext cx="103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 (0)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167747" y="4605868"/>
            <a:ext cx="50112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Rounded Rectangle per clock means could be 1 or 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98405" y="5384800"/>
            <a:ext cx="52775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Xi must be ready </a:t>
            </a:r>
            <a:r>
              <a:rPr lang="en-US" b="1" dirty="0" smtClean="0"/>
              <a:t>before </a:t>
            </a:r>
            <a:r>
              <a:rPr lang="en-US" dirty="0" smtClean="0"/>
              <a:t>clock edge due to adder delay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217334" y="3945467"/>
            <a:ext cx="5638802" cy="7958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286023" y="4030133"/>
            <a:ext cx="920557" cy="707999"/>
            <a:chOff x="3437467" y="3996267"/>
            <a:chExt cx="920557" cy="707999"/>
          </a:xfrm>
        </p:grpSpPr>
        <p:sp>
          <p:nvSpPr>
            <p:cNvPr id="25" name="TextBox 24"/>
            <p:cNvSpPr txBox="1"/>
            <p:nvPr/>
          </p:nvSpPr>
          <p:spPr>
            <a:xfrm>
              <a:off x="3437467" y="3996267"/>
              <a:ext cx="920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(1)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54400" y="4334934"/>
              <a:ext cx="89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 (0)</a:t>
              </a:r>
              <a:endParaRPr lang="en-US" dirty="0"/>
            </a:p>
          </p:txBody>
        </p:sp>
      </p:grp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/>
          <a:srcRect l="1266" t="8461" r="5836" b="8012"/>
          <a:stretch>
            <a:fillRect/>
          </a:stretch>
        </p:blipFill>
        <p:spPr bwMode="auto">
          <a:xfrm>
            <a:off x="93663" y="1203325"/>
            <a:ext cx="6096000" cy="283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675739" y="3606795"/>
            <a:ext cx="424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 wave clock sets when things change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34" grpId="0" animBg="1"/>
      <p:bldP spid="35" grpId="0" animBg="1"/>
      <p:bldP spid="36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Model for Synchronous Systems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683EEF-FBAC-4946-922C-270245A799CB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B1DB3-5FF6-AE42-AEB7-86E14ECCC17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33" y="1023938"/>
            <a:ext cx="7696200" cy="327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71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4"/>
          <p:cNvSpPr>
            <a:spLocks noChangeArrowheads="1"/>
          </p:cNvSpPr>
          <p:nvPr/>
        </p:nvSpPr>
        <p:spPr bwMode="auto">
          <a:xfrm>
            <a:off x="388938" y="4267729"/>
            <a:ext cx="8755063" cy="30857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Collection of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Combinational Logic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blocks separated by registers</a:t>
            </a:r>
            <a:endParaRPr lang="en-GB" sz="24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Feedback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optional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Clock </a:t>
            </a:r>
            <a:r>
              <a:rPr lang="en-GB" sz="2400" dirty="0" err="1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signal(s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 connects only to clock input of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registers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400" dirty="0" smtClean="0"/>
              <a:t>Clock (CLK): steady square wave that synchronizes the system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Register: several bits of state that samples on rising edge of CLK (positive edge-triggered) or falling edge (negative edge-triggered)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endParaRPr lang="en-US" sz="2400" dirty="0" smtClean="0"/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endParaRPr lang="en-GB" sz="24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Register Internals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3868738"/>
            <a:ext cx="8077200" cy="2611437"/>
          </a:xfrm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/>
              <a:t>n</a:t>
            </a:r>
            <a:r>
              <a:rPr lang="en-GB" sz="2800" dirty="0"/>
              <a:t> instances of a </a:t>
            </a:r>
            <a:r>
              <a:rPr lang="en-GB" sz="2800" dirty="0">
                <a:solidFill>
                  <a:srgbClr val="0000FF"/>
                </a:solidFill>
              </a:rPr>
              <a:t>“Flip-Flop”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rgbClr val="0000FF"/>
                </a:solidFill>
              </a:rPr>
              <a:t>Flip-flop </a:t>
            </a:r>
            <a:r>
              <a:rPr lang="en-GB" sz="2800" dirty="0"/>
              <a:t>name because the output flips and flops between 0 and 1 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D is “</a:t>
            </a:r>
            <a:r>
              <a:rPr lang="en-GB" sz="2800" dirty="0" smtClean="0"/>
              <a:t>data input”</a:t>
            </a:r>
            <a:r>
              <a:rPr lang="en-GB" sz="2800" dirty="0"/>
              <a:t>, Q is </a:t>
            </a:r>
            <a:r>
              <a:rPr lang="en-GB" sz="2800" dirty="0" smtClean="0"/>
              <a:t>“data output</a:t>
            </a:r>
            <a:r>
              <a:rPr lang="en-GB" sz="2800" dirty="0"/>
              <a:t>”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Also called </a:t>
            </a:r>
            <a:r>
              <a:rPr lang="en-GB" sz="2800" dirty="0" smtClean="0"/>
              <a:t>“D-</a:t>
            </a:r>
            <a:r>
              <a:rPr lang="en-GB" sz="2800" dirty="0"/>
              <a:t>type Flip-Flop”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 l="1825" r="1825"/>
          <a:stretch>
            <a:fillRect/>
          </a:stretch>
        </p:blipFill>
        <p:spPr bwMode="auto">
          <a:xfrm>
            <a:off x="685800" y="1346200"/>
            <a:ext cx="7848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FB78142-42AD-A74C-AF41-8C5C384AD782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45862-AEC5-7C47-856E-7FCCFE484B7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Analogy Timing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to take a portrait – timing right before and after taking picture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Set up time </a:t>
            </a:r>
            <a:r>
              <a:rPr lang="en-US" dirty="0" smtClean="0"/>
              <a:t>– don’t move since about to take picture (open camera shutter)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Hold time </a:t>
            </a:r>
            <a:r>
              <a:rPr lang="en-US" dirty="0" smtClean="0"/>
              <a:t>– need to hold still after shutter opens until camera shutter closes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Time click to data </a:t>
            </a:r>
            <a:r>
              <a:rPr lang="en-US" dirty="0" smtClean="0"/>
              <a:t>– time from open shutter until can see image on output (viewfinder)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D28C-A242-EC43-9644-C6D8FB15C6F9}" type="datetime1">
              <a:rPr lang="en-US" smtClean="0"/>
              <a:pPr/>
              <a:t>10/21/12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Hardware Timing Terms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Setup </a:t>
            </a:r>
            <a:r>
              <a:rPr lang="en-US" dirty="0">
                <a:solidFill>
                  <a:srgbClr val="0000FF"/>
                </a:solidFill>
              </a:rPr>
              <a:t>Time: </a:t>
            </a:r>
            <a:r>
              <a:rPr lang="en-US" dirty="0"/>
              <a:t>when the input must be stable </a:t>
            </a:r>
            <a:r>
              <a:rPr lang="en-US" i="1" dirty="0">
                <a:solidFill>
                  <a:srgbClr val="0000FF"/>
                </a:solidFill>
              </a:rPr>
              <a:t>before </a:t>
            </a:r>
            <a:r>
              <a:rPr lang="en-US" dirty="0"/>
              <a:t>the</a:t>
            </a:r>
            <a:r>
              <a:rPr lang="en-US" dirty="0" smtClean="0"/>
              <a:t> edge </a:t>
            </a:r>
            <a:r>
              <a:rPr lang="en-US" dirty="0"/>
              <a:t>of the CLK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Hold Time: </a:t>
            </a:r>
            <a:r>
              <a:rPr lang="en-US" dirty="0"/>
              <a:t>when the input must be stable </a:t>
            </a:r>
            <a:r>
              <a:rPr lang="en-US" i="1" dirty="0">
                <a:solidFill>
                  <a:srgbClr val="0000FF"/>
                </a:solidFill>
              </a:rPr>
              <a:t>after </a:t>
            </a:r>
            <a:r>
              <a:rPr lang="en-US" dirty="0"/>
              <a:t>the</a:t>
            </a:r>
            <a:r>
              <a:rPr lang="en-US" dirty="0" smtClean="0"/>
              <a:t> edge </a:t>
            </a:r>
            <a:r>
              <a:rPr lang="en-US" dirty="0"/>
              <a:t>of the CLK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“CLK-to-Q” Delay</a:t>
            </a:r>
            <a:r>
              <a:rPr lang="en-US" dirty="0"/>
              <a:t>: how long it takes the output to change, measured from the</a:t>
            </a:r>
            <a:r>
              <a:rPr lang="en-US" dirty="0" smtClean="0"/>
              <a:t> edge </a:t>
            </a:r>
            <a:r>
              <a:rPr lang="en-US" dirty="0"/>
              <a:t>of the </a:t>
            </a:r>
            <a:r>
              <a:rPr lang="en-US" dirty="0" smtClean="0"/>
              <a:t>CLK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D23E79-9046-6843-8698-B84D9C696C94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06F8-CDD1-E542-8AB6-801A2FCA930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FSM Maximum Clock Frequency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83600" cy="4525963"/>
          </a:xfrm>
        </p:spPr>
        <p:txBody>
          <a:bodyPr/>
          <a:lstStyle/>
          <a:p>
            <a:pPr eaLnBrk="1" hangingPunct="1"/>
            <a:r>
              <a:rPr lang="en-US" smtClean="0"/>
              <a:t>What is the maximum frequency of this circuit?</a:t>
            </a:r>
          </a:p>
          <a:p>
            <a:pPr lvl="1" eaLnBrk="1" hangingPunct="1"/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3CB399-8989-184D-8008-14CF5F13B3F2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B19D-A831-4B48-866A-FD72DEF19FD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7111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9" y="2684463"/>
            <a:ext cx="38862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81000" y="5892801"/>
            <a:ext cx="8763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Max Delay = 	</a:t>
            </a:r>
            <a:r>
              <a:rPr lang="en-US" sz="2800" dirty="0">
                <a:solidFill>
                  <a:srgbClr val="008000"/>
                </a:solidFill>
                <a:latin typeface="Calibri" charset="0"/>
              </a:rPr>
              <a:t>Setup Time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+ </a:t>
            </a:r>
            <a:r>
              <a:rPr lang="en-US" sz="2800" dirty="0">
                <a:solidFill>
                  <a:srgbClr val="660066"/>
                </a:solidFill>
                <a:latin typeface="Calibri" charset="0"/>
              </a:rPr>
              <a:t>CLK-to-Q Delay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+ 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CL Delay</a:t>
            </a: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1836739" y="36576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2674939" y="4233863"/>
            <a:ext cx="0" cy="457200"/>
          </a:xfrm>
          <a:prstGeom prst="line">
            <a:avLst/>
          </a:prstGeom>
          <a:noFill/>
          <a:ln w="38100">
            <a:solidFill>
              <a:srgbClr val="22A70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2674939" y="5181600"/>
            <a:ext cx="0" cy="533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1" name="Rectangle 9"/>
          <p:cNvSpPr>
            <a:spLocks noChangeArrowheads="1"/>
          </p:cNvSpPr>
          <p:nvPr/>
        </p:nvSpPr>
        <p:spPr bwMode="auto">
          <a:xfrm>
            <a:off x="5519739" y="2819401"/>
            <a:ext cx="286538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Hint: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Frequency = 1/Period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8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8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8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7" grpId="0"/>
      <p:bldP spid="2388998" grpId="0" animBg="1"/>
      <p:bldP spid="2388999" grpId="0" animBg="1"/>
      <p:bldP spid="2389000" grpId="0" animBg="1"/>
      <p:bldP spid="23890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lnSpc>
                <a:spcPct val="85000"/>
              </a:lnSpc>
            </a:pPr>
            <a:r>
              <a:rPr lang="en-GB" dirty="0" smtClean="0"/>
              <a:t>Pipelining to Improve Performance: BEFORE (1/2)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6A545E-3963-7345-BE73-740B4C8DC6B1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4CCFD-25E6-F947-AE57-51DB0C9ED8F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/>
          <a:srcRect l="10162" t="2397" r="12123"/>
          <a:stretch>
            <a:fillRect/>
          </a:stretch>
        </p:blipFill>
        <p:spPr bwMode="auto">
          <a:xfrm>
            <a:off x="254002" y="1135063"/>
            <a:ext cx="367506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9" name="Picture 3"/>
          <p:cNvPicPr>
            <a:picLocks noChangeAspect="1" noChangeArrowheads="1"/>
          </p:cNvPicPr>
          <p:nvPr/>
        </p:nvPicPr>
        <p:blipFill>
          <a:blip r:embed="rId4"/>
          <a:srcRect l="3038" t="7455" r="8771" b="8426"/>
          <a:stretch>
            <a:fillRect/>
          </a:stretch>
        </p:blipFill>
        <p:spPr bwMode="auto">
          <a:xfrm>
            <a:off x="3640139" y="2438401"/>
            <a:ext cx="5410200" cy="3397250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51739" y="1905001"/>
            <a:ext cx="1413966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49162" name="Text Box 6"/>
          <p:cNvSpPr txBox="1">
            <a:spLocks noChangeArrowheads="1"/>
          </p:cNvSpPr>
          <p:nvPr/>
        </p:nvSpPr>
        <p:spPr bwMode="auto">
          <a:xfrm>
            <a:off x="838202" y="6019801"/>
            <a:ext cx="41687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Text Box 7"/>
          <p:cNvSpPr txBox="1">
            <a:spLocks noChangeArrowheads="1"/>
          </p:cNvSpPr>
          <p:nvPr/>
        </p:nvSpPr>
        <p:spPr bwMode="auto">
          <a:xfrm>
            <a:off x="330201" y="5791201"/>
            <a:ext cx="620904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Note: delay of 1 clock cycle from input to output.</a:t>
            </a:r>
          </a:p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Clock period limited by propagation delay of adder/shifter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0533" y="3064933"/>
            <a:ext cx="4453467" cy="7958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094137" y="2421467"/>
            <a:ext cx="920557" cy="707999"/>
            <a:chOff x="3454400" y="3996267"/>
            <a:chExt cx="920557" cy="707999"/>
          </a:xfrm>
        </p:grpSpPr>
        <p:sp>
          <p:nvSpPr>
            <p:cNvPr id="14" name="TextBox 13"/>
            <p:cNvSpPr txBox="1"/>
            <p:nvPr/>
          </p:nvSpPr>
          <p:spPr>
            <a:xfrm>
              <a:off x="3454400" y="3996267"/>
              <a:ext cx="920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(1)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4400" y="4334934"/>
              <a:ext cx="89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 (0)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94137" y="3064935"/>
            <a:ext cx="920557" cy="707999"/>
            <a:chOff x="3454400" y="3996267"/>
            <a:chExt cx="920557" cy="707999"/>
          </a:xfrm>
        </p:grpSpPr>
        <p:sp>
          <p:nvSpPr>
            <p:cNvPr id="17" name="TextBox 16"/>
            <p:cNvSpPr txBox="1"/>
            <p:nvPr/>
          </p:nvSpPr>
          <p:spPr>
            <a:xfrm>
              <a:off x="3454400" y="3996267"/>
              <a:ext cx="920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(1)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54400" y="4334934"/>
              <a:ext cx="89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 (0)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23443" y="3877735"/>
            <a:ext cx="920557" cy="707999"/>
            <a:chOff x="3454400" y="3996267"/>
            <a:chExt cx="920557" cy="707999"/>
          </a:xfrm>
        </p:grpSpPr>
        <p:sp>
          <p:nvSpPr>
            <p:cNvPr id="20" name="TextBox 19"/>
            <p:cNvSpPr txBox="1"/>
            <p:nvPr/>
          </p:nvSpPr>
          <p:spPr>
            <a:xfrm>
              <a:off x="3454400" y="3996267"/>
              <a:ext cx="920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(1)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54400" y="4334934"/>
              <a:ext cx="89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 (0)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23443" y="5198533"/>
            <a:ext cx="920557" cy="707999"/>
            <a:chOff x="3454400" y="3996267"/>
            <a:chExt cx="920557" cy="707999"/>
          </a:xfrm>
        </p:grpSpPr>
        <p:sp>
          <p:nvSpPr>
            <p:cNvPr id="23" name="TextBox 22"/>
            <p:cNvSpPr txBox="1"/>
            <p:nvPr/>
          </p:nvSpPr>
          <p:spPr>
            <a:xfrm>
              <a:off x="3454400" y="3996267"/>
              <a:ext cx="920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(1)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54400" y="4334934"/>
              <a:ext cx="89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 (0)</a:t>
              </a: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4961466" y="5029200"/>
            <a:ext cx="3268133" cy="7958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707467" y="3826932"/>
            <a:ext cx="4267199" cy="1388535"/>
            <a:chOff x="4707467" y="3826932"/>
            <a:chExt cx="4267199" cy="1388535"/>
          </a:xfrm>
        </p:grpSpPr>
        <p:sp>
          <p:nvSpPr>
            <p:cNvPr id="25" name="Rectangle 24"/>
            <p:cNvSpPr/>
            <p:nvPr/>
          </p:nvSpPr>
          <p:spPr>
            <a:xfrm>
              <a:off x="4707467" y="3826932"/>
              <a:ext cx="3539065" cy="1354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12667" y="4656667"/>
              <a:ext cx="761999" cy="55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51A9-5A26-ED49-B325-FD29B1EF0A46}" type="datetime1">
              <a:rPr lang="en-US" smtClean="0"/>
              <a:pPr/>
              <a:t>10/21/12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240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91"/>
          <p:cNvGrpSpPr/>
          <p:nvPr/>
        </p:nvGrpSpPr>
        <p:grpSpPr>
          <a:xfrm>
            <a:off x="0" y="5486401"/>
            <a:ext cx="9517119" cy="1371598"/>
            <a:chOff x="0" y="4724401"/>
            <a:chExt cx="9517119" cy="1371598"/>
          </a:xfrm>
        </p:grpSpPr>
        <p:grpSp>
          <p:nvGrpSpPr>
            <p:cNvPr id="16" name="Group 64"/>
            <p:cNvGrpSpPr/>
            <p:nvPr/>
          </p:nvGrpSpPr>
          <p:grpSpPr>
            <a:xfrm>
              <a:off x="5317067" y="4741332"/>
              <a:ext cx="4200052" cy="1354667"/>
              <a:chOff x="1864861" y="2478375"/>
              <a:chExt cx="9231735" cy="98256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64861" y="2846835"/>
                <a:ext cx="8411618" cy="614100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894428" y="2478375"/>
                <a:ext cx="3202168" cy="267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Today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0" y="4724401"/>
              <a:ext cx="3200400" cy="66039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Here!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5966"/>
            <a:ext cx="8229600" cy="1260345"/>
          </a:xfrm>
        </p:spPr>
        <p:txBody>
          <a:bodyPr>
            <a:spAutoFit/>
          </a:bodyPr>
          <a:lstStyle/>
          <a:p>
            <a:pPr algn="r" eaLnBrk="1" hangingPunct="1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(2/2)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5242CD-4826-6A4E-936E-515BC66A3FDD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0D0BA-9B89-C24F-957E-9CDAD42BE0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426325" y="1366839"/>
            <a:ext cx="158999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Timing…</a:t>
            </a:r>
          </a:p>
        </p:txBody>
      </p:sp>
      <p:pic>
        <p:nvPicPr>
          <p:cNvPr id="5120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1" y="1998663"/>
            <a:ext cx="3502025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3581400" y="1985964"/>
            <a:ext cx="5410200" cy="4464050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9" name="Rectangle 5"/>
          <p:cNvSpPr>
            <a:spLocks noChangeArrowheads="1"/>
          </p:cNvSpPr>
          <p:nvPr/>
        </p:nvSpPr>
        <p:spPr bwMode="auto">
          <a:xfrm>
            <a:off x="677864" y="922338"/>
            <a:ext cx="6569075" cy="90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Insertion of register allows higher clock frequency</a:t>
            </a:r>
          </a:p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More outputs per second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90533" y="2675466"/>
            <a:ext cx="4453467" cy="7958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0533" y="3522133"/>
            <a:ext cx="4453467" cy="7958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90533" y="4368800"/>
            <a:ext cx="4453467" cy="7958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90533" y="5147735"/>
            <a:ext cx="4453467" cy="6265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90533" y="5875871"/>
            <a:ext cx="4453467" cy="7958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95872" y="2472264"/>
            <a:ext cx="357772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Ready before clock edge: setup time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31336" y="3234262"/>
            <a:ext cx="360173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Delay for Adder Combinational Logic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34532" y="4013194"/>
            <a:ext cx="25738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Delay for Setup + </a:t>
            </a:r>
            <a:r>
              <a:rPr lang="en-US" dirty="0" err="1" smtClean="0"/>
              <a:t>Clk</a:t>
            </a:r>
            <a:r>
              <a:rPr lang="en-US" dirty="0" smtClean="0"/>
              <a:t> to Q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22393" y="4842929"/>
            <a:ext cx="364805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Delay for Shifter Combinational Logic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76388" y="5604926"/>
            <a:ext cx="25738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Delay for Setup + </a:t>
            </a:r>
            <a:r>
              <a:rPr lang="en-US" dirty="0" err="1" smtClean="0"/>
              <a:t>Clk</a:t>
            </a:r>
            <a:r>
              <a:rPr lang="en-US" dirty="0" smtClean="0"/>
              <a:t> to Q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BFBFBF"/>
                </a:solidFill>
              </a:rPr>
              <a:t>State Elements</a:t>
            </a:r>
          </a:p>
          <a:p>
            <a:pPr eaLnBrk="1" hangingPunct="1"/>
            <a:r>
              <a:rPr lang="en-US" dirty="0" smtClean="0"/>
              <a:t>Finite State Machines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And, in Conclusion, …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0B2C46-5AD7-FE4F-8A59-D0FE4920D08E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8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Another Great (Theory) Idea:</a:t>
            </a:r>
            <a:br>
              <a:rPr lang="en-GB" dirty="0" smtClean="0"/>
            </a:br>
            <a:r>
              <a:rPr lang="en-GB" dirty="0" smtClean="0"/>
              <a:t>Finite State Machines (FSM)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1" y="1600201"/>
            <a:ext cx="4284663" cy="4525963"/>
          </a:xfrm>
        </p:spPr>
        <p:txBody>
          <a:bodyPr/>
          <a:lstStyle/>
          <a:p>
            <a:pPr marL="201613" indent="-201613" eaLnBrk="1" hangingPunct="1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  <a:defRPr/>
            </a:pP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You may have seen </a:t>
            </a:r>
            <a:r>
              <a:rPr lang="en-GB" sz="28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FSMs</a:t>
            </a: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in other classes</a:t>
            </a:r>
          </a:p>
          <a:p>
            <a:pPr marL="201613" indent="-201613" eaLnBrk="1" hangingPunct="1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  <a:defRPr/>
            </a:pP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Same basic idea</a:t>
            </a:r>
          </a:p>
          <a:p>
            <a:pPr marL="201613" indent="-201613" eaLnBrk="1" hangingPunct="1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  <a:defRPr/>
            </a:pP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Function can be represented with a </a:t>
            </a:r>
            <a:b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“state transition diagram”</a:t>
            </a:r>
          </a:p>
          <a:p>
            <a:pPr marL="201613" indent="-201613" eaLnBrk="1" hangingPunct="1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  <a:defRPr/>
            </a:pP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With combinational logic and registers, any FSM can be implemented in hardware</a:t>
            </a:r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C682D2-0A55-BF4E-BB13-7F95F19199D6}" type="datetime1">
              <a:rPr lang="en-US" smtClean="0"/>
              <a:pPr>
                <a:defRPr/>
              </a:pPr>
              <a:t>10/21/12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223E7-06DC-6E42-BD05-9EE78E6DC49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3"/>
          <a:srcRect l="5203" t="5785" r="18512" b="8987"/>
          <a:stretch>
            <a:fillRect/>
          </a:stretch>
        </p:blipFill>
        <p:spPr bwMode="auto">
          <a:xfrm>
            <a:off x="4716463" y="2362201"/>
            <a:ext cx="4191000" cy="250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440267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Example: 3 Ones FSM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E1E5F6-290D-4642-B5D0-E75194BA45FB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59E06-C87A-4F40-BAB2-5CFA44FF940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228600" y="1619251"/>
            <a:ext cx="8763000" cy="116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27" name="Rectangle 3"/>
          <p:cNvSpPr>
            <a:spLocks noChangeArrowheads="1"/>
          </p:cNvSpPr>
          <p:nvPr/>
        </p:nvSpPr>
        <p:spPr bwMode="auto">
          <a:xfrm>
            <a:off x="414339" y="3886201"/>
            <a:ext cx="289704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Draw the FSM …</a:t>
            </a:r>
          </a:p>
        </p:txBody>
      </p:sp>
      <p:pic>
        <p:nvPicPr>
          <p:cNvPr id="563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0663" y="2801939"/>
            <a:ext cx="5029200" cy="280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29" name="Text Box 5"/>
          <p:cNvSpPr txBox="1">
            <a:spLocks noChangeArrowheads="1"/>
          </p:cNvSpPr>
          <p:nvPr/>
        </p:nvSpPr>
        <p:spPr bwMode="auto">
          <a:xfrm>
            <a:off x="1" y="1033994"/>
            <a:ext cx="918820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FSM to detect the occurrence of 3 consecutive 1’s in the Input</a:t>
            </a:r>
          </a:p>
        </p:txBody>
      </p:sp>
      <p:sp>
        <p:nvSpPr>
          <p:cNvPr id="56330" name="Text Box 6"/>
          <p:cNvSpPr txBox="1">
            <a:spLocks noChangeArrowheads="1"/>
          </p:cNvSpPr>
          <p:nvPr/>
        </p:nvSpPr>
        <p:spPr bwMode="auto">
          <a:xfrm>
            <a:off x="50800" y="5349876"/>
            <a:ext cx="8669339" cy="120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Assume state transitions are controlled by </a:t>
            </a:r>
            <a:b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clock: On each clock cycle the machine checks the inputs and moves to a new state and produces a new output …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4400551" y="4773613"/>
            <a:ext cx="6311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=</a:t>
            </a:r>
          </a:p>
        </p:txBody>
      </p:sp>
      <p:pic>
        <p:nvPicPr>
          <p:cNvPr id="58371" name="Picture 7"/>
          <p:cNvPicPr>
            <a:picLocks noChangeAspect="1" noChangeArrowheads="1"/>
          </p:cNvPicPr>
          <p:nvPr/>
        </p:nvPicPr>
        <p:blipFill>
          <a:blip r:embed="rId3"/>
          <a:srcRect t="5823" r="9393" b="3827"/>
          <a:stretch>
            <a:fillRect/>
          </a:stretch>
        </p:blipFill>
        <p:spPr bwMode="auto">
          <a:xfrm>
            <a:off x="5257800" y="3794126"/>
            <a:ext cx="3657600" cy="30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094"/>
            <a:ext cx="8229600" cy="696088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Implementation of FSM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5DB6AC-5591-1E42-B2A7-05F4CCE12401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73968-4DF0-EF45-9540-F394DCBBE5F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8376" name="Picture 2"/>
          <p:cNvPicPr>
            <a:picLocks noChangeAspect="1" noChangeArrowheads="1"/>
          </p:cNvPicPr>
          <p:nvPr/>
        </p:nvPicPr>
        <p:blipFill>
          <a:blip r:embed="rId4"/>
          <a:srcRect l="13991" t="11948" r="14673" b="13966"/>
          <a:stretch>
            <a:fillRect/>
          </a:stretch>
        </p:blipFill>
        <p:spPr bwMode="auto">
          <a:xfrm>
            <a:off x="1600200" y="1912938"/>
            <a:ext cx="2362200" cy="206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7" name="Picture 3"/>
          <p:cNvPicPr>
            <a:picLocks noChangeAspect="1" noChangeArrowheads="1"/>
          </p:cNvPicPr>
          <p:nvPr/>
        </p:nvPicPr>
        <p:blipFill>
          <a:blip r:embed="rId5"/>
          <a:srcRect r="11658" b="6317"/>
          <a:stretch>
            <a:fillRect/>
          </a:stretch>
        </p:blipFill>
        <p:spPr bwMode="auto">
          <a:xfrm>
            <a:off x="5181600" y="1684339"/>
            <a:ext cx="2514600" cy="2166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8" name="Rectangle 4"/>
          <p:cNvSpPr>
            <a:spLocks noChangeArrowheads="1"/>
          </p:cNvSpPr>
          <p:nvPr/>
        </p:nvSpPr>
        <p:spPr bwMode="auto">
          <a:xfrm>
            <a:off x="4419601" y="2370138"/>
            <a:ext cx="6311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58379" name="Text Box 8"/>
          <p:cNvSpPr txBox="1">
            <a:spLocks noChangeArrowheads="1"/>
          </p:cNvSpPr>
          <p:nvPr/>
        </p:nvSpPr>
        <p:spPr bwMode="auto">
          <a:xfrm>
            <a:off x="457200" y="1100138"/>
            <a:ext cx="8229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Register needed to hold a representation of the machine’s state.</a:t>
            </a:r>
            <a:br>
              <a:rPr lang="en-GB" sz="20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GB" sz="20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Unique bit pattern for each state.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53999" y="4173538"/>
            <a:ext cx="3928533" cy="1325620"/>
          </a:xfrm>
          <a:prstGeom prst="rect">
            <a:avLst/>
          </a:prstGeom>
          <a:noFill/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latin typeface="+mn-lt"/>
                <a:ea typeface="DejaVu Sans" charset="0"/>
                <a:cs typeface="DejaVu Sans" charset="0"/>
              </a:rPr>
              <a:t>Combinational logic circuit is used to implement a function maps from </a:t>
            </a:r>
            <a:r>
              <a:rPr lang="en-GB" sz="2000" i="1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present </a:t>
            </a:r>
            <a:r>
              <a:rPr lang="en-GB" sz="2000" i="1" dirty="0" smtClean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state (PS) </a:t>
            </a:r>
            <a:r>
              <a:rPr lang="en-GB" sz="2000" i="1" dirty="0">
                <a:latin typeface="+mn-lt"/>
                <a:ea typeface="DejaVu Sans" charset="0"/>
                <a:cs typeface="DejaVu Sans" charset="0"/>
              </a:rPr>
              <a:t>and </a:t>
            </a:r>
            <a:r>
              <a:rPr lang="en-GB" sz="2000" i="1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input</a:t>
            </a:r>
            <a:r>
              <a:rPr lang="en-GB" sz="2000" dirty="0" smtClean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 </a:t>
            </a:r>
            <a:br>
              <a:rPr lang="en-GB" sz="2000" dirty="0" smtClean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</a:br>
            <a:r>
              <a:rPr lang="en-GB" sz="2000" dirty="0" smtClean="0">
                <a:latin typeface="+mn-lt"/>
                <a:ea typeface="DejaVu Sans" charset="0"/>
                <a:cs typeface="DejaVu Sans" charset="0"/>
              </a:rPr>
              <a:t>to </a:t>
            </a:r>
            <a:r>
              <a:rPr lang="en-GB" sz="2000" i="1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next </a:t>
            </a:r>
            <a:r>
              <a:rPr lang="en-GB" sz="2000" i="1" dirty="0" smtClean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state (NS) </a:t>
            </a:r>
            <a:r>
              <a:rPr lang="en-GB" sz="2000" dirty="0">
                <a:latin typeface="+mn-lt"/>
                <a:ea typeface="DejaVu Sans" charset="0"/>
                <a:cs typeface="DejaVu Sans" charset="0"/>
              </a:rPr>
              <a:t>and </a:t>
            </a:r>
            <a:r>
              <a:rPr lang="en-GB" sz="2000" i="1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output</a:t>
            </a:r>
            <a:r>
              <a:rPr lang="en-GB" sz="2000" i="1" dirty="0">
                <a:latin typeface="+mn-lt"/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539" y="5554137"/>
            <a:ext cx="47150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The register is used to break the feedback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path between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Next State (NS) </a:t>
            </a:r>
            <a:r>
              <a:rPr lang="en-US" dirty="0" smtClean="0">
                <a:latin typeface="+mn-lt"/>
              </a:rPr>
              <a:t>and Prior State (PS), </a:t>
            </a:r>
            <a:r>
              <a:rPr lang="en-US" dirty="0">
                <a:latin typeface="+mn-lt"/>
              </a:rPr>
              <a:t>controlled by the clock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30800" y="1896532"/>
            <a:ext cx="3115733" cy="2015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04267" y="3928533"/>
            <a:ext cx="4368800" cy="2929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34533" y="1777998"/>
            <a:ext cx="3826934" cy="2252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4" grpId="0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3553"/>
            <a:ext cx="8229600" cy="1285172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for FSM: </a:t>
            </a:r>
            <a:br>
              <a:rPr lang="en-GB"/>
            </a:br>
            <a:r>
              <a:rPr lang="en-GB"/>
              <a:t>Combinational Logic</a:t>
            </a:r>
          </a:p>
        </p:txBody>
      </p:sp>
      <p:sp>
        <p:nvSpPr>
          <p:cNvPr id="49" name="Date Placeholder 4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D800CF-716D-BD44-A43D-AEFB209D6194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95142-AB3C-674B-8644-B4E423029F6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81600" y="3322639"/>
            <a:ext cx="3046413" cy="2463800"/>
            <a:chOff x="3264" y="2093"/>
            <a:chExt cx="1919" cy="1552"/>
          </a:xfrm>
        </p:grpSpPr>
        <p:sp>
          <p:nvSpPr>
            <p:cNvPr id="60427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28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29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30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1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2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33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4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5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6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7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38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39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0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1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2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43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4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45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46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7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8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9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50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51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60452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60453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60454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60455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6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7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8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9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0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1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2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3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4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5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6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7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423" name="Rectangle 44"/>
          <p:cNvSpPr>
            <a:spLocks noChangeArrowheads="1"/>
          </p:cNvSpPr>
          <p:nvPr/>
        </p:nvSpPr>
        <p:spPr bwMode="auto">
          <a:xfrm>
            <a:off x="5105401" y="2667001"/>
            <a:ext cx="237987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Truth table …</a:t>
            </a:r>
          </a:p>
        </p:txBody>
      </p:sp>
      <p:sp>
        <p:nvSpPr>
          <p:cNvPr id="60424" name="Text Box 45"/>
          <p:cNvSpPr txBox="1">
            <a:spLocks noChangeArrowheads="1"/>
          </p:cNvSpPr>
          <p:nvPr/>
        </p:nvSpPr>
        <p:spPr bwMode="auto">
          <a:xfrm>
            <a:off x="566739" y="1768475"/>
            <a:ext cx="8001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Can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look at its functional specification, truth table form</a:t>
            </a:r>
          </a:p>
        </p:txBody>
      </p:sp>
      <p:pic>
        <p:nvPicPr>
          <p:cNvPr id="60425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990600" y="2743200"/>
            <a:ext cx="3429000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426" name="Line 47"/>
          <p:cNvSpPr>
            <a:spLocks noChangeShapeType="1"/>
          </p:cNvSpPr>
          <p:nvPr/>
        </p:nvSpPr>
        <p:spPr bwMode="auto">
          <a:xfrm>
            <a:off x="6553201" y="3352800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867" y="3729037"/>
            <a:ext cx="3046413" cy="2463800"/>
            <a:chOff x="3264" y="2093"/>
            <a:chExt cx="1919" cy="1552"/>
          </a:xfrm>
        </p:grpSpPr>
        <p:sp>
          <p:nvSpPr>
            <p:cNvPr id="60427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28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29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30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1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2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33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4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5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6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7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38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39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0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1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2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43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4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45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46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7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8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9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50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51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60452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60453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60454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60455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6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7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8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9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0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1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2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3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4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5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6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7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0425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0" y="0"/>
            <a:ext cx="3429000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3553"/>
            <a:ext cx="8229600" cy="1285172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Hardware for FSM: </a:t>
            </a:r>
            <a:br>
              <a:rPr lang="en-GB" dirty="0"/>
            </a:br>
            <a:r>
              <a:rPr lang="en-GB" dirty="0"/>
              <a:t>Combinational Logic</a:t>
            </a:r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10D0F-B0DA-E240-B983-735B6E296BFC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95142-AB3C-674B-8644-B4E423029F6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0423" name="Rectangle 44"/>
          <p:cNvSpPr>
            <a:spLocks noChangeArrowheads="1"/>
          </p:cNvSpPr>
          <p:nvPr/>
        </p:nvSpPr>
        <p:spPr bwMode="auto">
          <a:xfrm>
            <a:off x="1" y="3073400"/>
            <a:ext cx="237987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Truth table …</a:t>
            </a:r>
          </a:p>
        </p:txBody>
      </p:sp>
      <p:sp>
        <p:nvSpPr>
          <p:cNvPr id="60426" name="Line 47"/>
          <p:cNvSpPr>
            <a:spLocks noChangeShapeType="1"/>
          </p:cNvSpPr>
          <p:nvPr/>
        </p:nvSpPr>
        <p:spPr bwMode="auto">
          <a:xfrm>
            <a:off x="1540934" y="3725335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060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0" y="4436535"/>
            <a:ext cx="3318933" cy="372534"/>
            <a:chOff x="0" y="5858934"/>
            <a:chExt cx="3318933" cy="372534"/>
          </a:xfrm>
        </p:grpSpPr>
        <p:sp>
          <p:nvSpPr>
            <p:cNvPr id="93" name="Rectangle 92"/>
            <p:cNvSpPr/>
            <p:nvPr/>
          </p:nvSpPr>
          <p:spPr>
            <a:xfrm>
              <a:off x="1845734" y="5875865"/>
              <a:ext cx="304799" cy="3386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0" y="5858934"/>
              <a:ext cx="3318933" cy="37253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0" y="5164668"/>
            <a:ext cx="3318933" cy="372534"/>
            <a:chOff x="0" y="5858934"/>
            <a:chExt cx="3318933" cy="372534"/>
          </a:xfrm>
        </p:grpSpPr>
        <p:sp>
          <p:nvSpPr>
            <p:cNvPr id="90" name="Rectangle 89"/>
            <p:cNvSpPr/>
            <p:nvPr/>
          </p:nvSpPr>
          <p:spPr>
            <a:xfrm>
              <a:off x="0" y="5858934"/>
              <a:ext cx="3318933" cy="37253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507068" y="5875865"/>
              <a:ext cx="304799" cy="3386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0" y="5858934"/>
            <a:ext cx="3318933" cy="372534"/>
            <a:chOff x="0" y="5858934"/>
            <a:chExt cx="3318933" cy="372534"/>
          </a:xfrm>
        </p:grpSpPr>
        <p:sp>
          <p:nvSpPr>
            <p:cNvPr id="86" name="Rectangle 85"/>
            <p:cNvSpPr/>
            <p:nvPr/>
          </p:nvSpPr>
          <p:spPr>
            <a:xfrm>
              <a:off x="2506133" y="5892800"/>
              <a:ext cx="389467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0" y="5858934"/>
              <a:ext cx="3318933" cy="37253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867" y="3729037"/>
            <a:ext cx="3046413" cy="2463800"/>
            <a:chOff x="3264" y="2093"/>
            <a:chExt cx="1919" cy="1552"/>
          </a:xfrm>
        </p:grpSpPr>
        <p:sp>
          <p:nvSpPr>
            <p:cNvPr id="60427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28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29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30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1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2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33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4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5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6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7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38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39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0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1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2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43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4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45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46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7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8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9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50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51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60452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60453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60454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60455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6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7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8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9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0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1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2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3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4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5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6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7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0425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0" y="0"/>
            <a:ext cx="3429000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3553"/>
            <a:ext cx="8229600" cy="1285172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Hardware for FSM: </a:t>
            </a:r>
            <a:br>
              <a:rPr lang="en-GB" dirty="0"/>
            </a:br>
            <a:r>
              <a:rPr lang="en-GB" dirty="0"/>
              <a:t>Combinational Logic</a:t>
            </a:r>
          </a:p>
        </p:txBody>
      </p:sp>
      <p:sp>
        <p:nvSpPr>
          <p:cNvPr id="99" name="Content Placeholder 98"/>
          <p:cNvSpPr>
            <a:spLocks noGrp="1"/>
          </p:cNvSpPr>
          <p:nvPr>
            <p:ph idx="1"/>
          </p:nvPr>
        </p:nvSpPr>
        <p:spPr>
          <a:xfrm>
            <a:off x="3708400" y="1312336"/>
            <a:ext cx="5435600" cy="5545663"/>
          </a:xfrm>
        </p:spPr>
        <p:txBody>
          <a:bodyPr>
            <a:normAutofit/>
          </a:bodyPr>
          <a:lstStyle/>
          <a:p>
            <a:pPr marL="50800" indent="-50800"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Alternative Truth Table format: list only cases where value is a 1.Then restate as logic equations using PS1, PS0, Input</a:t>
            </a:r>
          </a:p>
          <a:p>
            <a:pPr>
              <a:buClr>
                <a:srgbClr val="FC012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endParaRPr lang="en-US" dirty="0"/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10D0F-B0DA-E240-B983-735B6E296BFC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95142-AB3C-674B-8644-B4E423029F6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0423" name="Rectangle 44"/>
          <p:cNvSpPr>
            <a:spLocks noChangeArrowheads="1"/>
          </p:cNvSpPr>
          <p:nvPr/>
        </p:nvSpPr>
        <p:spPr bwMode="auto">
          <a:xfrm>
            <a:off x="1" y="3073400"/>
            <a:ext cx="237987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Truth table …</a:t>
            </a:r>
          </a:p>
        </p:txBody>
      </p:sp>
      <p:sp>
        <p:nvSpPr>
          <p:cNvPr id="60426" name="Line 47"/>
          <p:cNvSpPr>
            <a:spLocks noChangeShapeType="1"/>
          </p:cNvSpPr>
          <p:nvPr/>
        </p:nvSpPr>
        <p:spPr bwMode="auto">
          <a:xfrm>
            <a:off x="1540934" y="3725335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311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0" y="4436535"/>
            <a:ext cx="3318933" cy="372534"/>
            <a:chOff x="0" y="5858934"/>
            <a:chExt cx="3318933" cy="372534"/>
          </a:xfrm>
        </p:grpSpPr>
        <p:sp>
          <p:nvSpPr>
            <p:cNvPr id="93" name="Rectangle 92"/>
            <p:cNvSpPr/>
            <p:nvPr/>
          </p:nvSpPr>
          <p:spPr>
            <a:xfrm>
              <a:off x="1845734" y="5875865"/>
              <a:ext cx="304799" cy="3386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0" y="5858934"/>
              <a:ext cx="3318933" cy="37253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0" y="5164668"/>
            <a:ext cx="3318933" cy="372534"/>
            <a:chOff x="0" y="5858934"/>
            <a:chExt cx="3318933" cy="372534"/>
          </a:xfrm>
        </p:grpSpPr>
        <p:sp>
          <p:nvSpPr>
            <p:cNvPr id="90" name="Rectangle 89"/>
            <p:cNvSpPr/>
            <p:nvPr/>
          </p:nvSpPr>
          <p:spPr>
            <a:xfrm>
              <a:off x="0" y="5858934"/>
              <a:ext cx="3318933" cy="37253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507068" y="5875865"/>
              <a:ext cx="304799" cy="3386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0" y="5858934"/>
            <a:ext cx="3318933" cy="372534"/>
            <a:chOff x="0" y="5858934"/>
            <a:chExt cx="3318933" cy="372534"/>
          </a:xfrm>
        </p:grpSpPr>
        <p:sp>
          <p:nvSpPr>
            <p:cNvPr id="86" name="Rectangle 85"/>
            <p:cNvSpPr/>
            <p:nvPr/>
          </p:nvSpPr>
          <p:spPr>
            <a:xfrm>
              <a:off x="2506133" y="5892800"/>
              <a:ext cx="389467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0" y="5858934"/>
              <a:ext cx="3318933" cy="37253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867" y="3729037"/>
            <a:ext cx="3046413" cy="2463800"/>
            <a:chOff x="3264" y="2093"/>
            <a:chExt cx="1919" cy="1552"/>
          </a:xfrm>
        </p:grpSpPr>
        <p:sp>
          <p:nvSpPr>
            <p:cNvPr id="60427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28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29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30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1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2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33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4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5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6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7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38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39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0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1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2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43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4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45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46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7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8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9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50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51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60452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60453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60454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60455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6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7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8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9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0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1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2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3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4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5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6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7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0425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0" y="0"/>
            <a:ext cx="3429000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3553"/>
            <a:ext cx="8229600" cy="1285172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Hardware for FSM: </a:t>
            </a:r>
            <a:br>
              <a:rPr lang="en-GB" dirty="0"/>
            </a:br>
            <a:r>
              <a:rPr lang="en-GB" dirty="0"/>
              <a:t>Combinational Logic</a:t>
            </a:r>
          </a:p>
        </p:txBody>
      </p:sp>
      <p:sp>
        <p:nvSpPr>
          <p:cNvPr id="99" name="Content Placeholder 98"/>
          <p:cNvSpPr>
            <a:spLocks noGrp="1"/>
          </p:cNvSpPr>
          <p:nvPr>
            <p:ph idx="1"/>
          </p:nvPr>
        </p:nvSpPr>
        <p:spPr>
          <a:xfrm>
            <a:off x="3708400" y="1312336"/>
            <a:ext cx="5435600" cy="5545663"/>
          </a:xfrm>
        </p:spPr>
        <p:txBody>
          <a:bodyPr>
            <a:normAutofit/>
          </a:bodyPr>
          <a:lstStyle/>
          <a:p>
            <a:pPr marL="50800" indent="-50800"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Alternative Truth Table format: list only cases where value is a 1.Then restate as logic equations using PS1, PS0, Input</a:t>
            </a:r>
          </a:p>
          <a:p>
            <a:pPr>
              <a:buClr>
                <a:srgbClr val="FC012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lvl="1">
              <a:buClr>
                <a:srgbClr val="FC012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>
              <a:buClr>
                <a:srgbClr val="FC012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endParaRPr lang="en-US" dirty="0"/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10D0F-B0DA-E240-B983-735B6E296BFC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95142-AB3C-674B-8644-B4E423029F6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0423" name="Rectangle 44"/>
          <p:cNvSpPr>
            <a:spLocks noChangeArrowheads="1"/>
          </p:cNvSpPr>
          <p:nvPr/>
        </p:nvSpPr>
        <p:spPr bwMode="auto">
          <a:xfrm>
            <a:off x="1" y="3073400"/>
            <a:ext cx="237987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Truth table …</a:t>
            </a:r>
          </a:p>
        </p:txBody>
      </p:sp>
      <p:sp>
        <p:nvSpPr>
          <p:cNvPr id="60426" name="Line 47"/>
          <p:cNvSpPr>
            <a:spLocks noChangeShapeType="1"/>
          </p:cNvSpPr>
          <p:nvPr/>
        </p:nvSpPr>
        <p:spPr bwMode="auto">
          <a:xfrm>
            <a:off x="1540934" y="3725335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7332134" y="5046134"/>
            <a:ext cx="1565903" cy="1236141"/>
            <a:chOff x="7332133" y="2455334"/>
            <a:chExt cx="1565903" cy="1236141"/>
          </a:xfrm>
        </p:grpSpPr>
        <p:grpSp>
          <p:nvGrpSpPr>
            <p:cNvPr id="3" name="Group 136"/>
            <p:cNvGrpSpPr/>
            <p:nvPr/>
          </p:nvGrpSpPr>
          <p:grpSpPr>
            <a:xfrm>
              <a:off x="7416583" y="2933179"/>
              <a:ext cx="1397002" cy="758296"/>
              <a:chOff x="5782732" y="3051704"/>
              <a:chExt cx="1397002" cy="758296"/>
            </a:xfrm>
          </p:grpSpPr>
          <p:sp>
            <p:nvSpPr>
              <p:cNvPr id="117" name="Rectangle 25"/>
              <p:cNvSpPr>
                <a:spLocks noChangeArrowheads="1"/>
              </p:cNvSpPr>
              <p:nvPr/>
            </p:nvSpPr>
            <p:spPr bwMode="auto">
              <a:xfrm>
                <a:off x="6316133" y="3410479"/>
                <a:ext cx="838200" cy="35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1</a:t>
                </a:r>
                <a:endParaRPr lang="en-GB" sz="2000" dirty="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endParaRPr>
              </a:p>
            </p:txBody>
          </p:sp>
          <p:sp>
            <p:nvSpPr>
              <p:cNvPr id="118" name="Rectangle 26"/>
              <p:cNvSpPr>
                <a:spLocks noChangeArrowheads="1"/>
              </p:cNvSpPr>
              <p:nvPr/>
            </p:nvSpPr>
            <p:spPr bwMode="auto">
              <a:xfrm>
                <a:off x="5782733" y="3410479"/>
                <a:ext cx="533400" cy="35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10</a:t>
                </a:r>
              </a:p>
            </p:txBody>
          </p:sp>
          <p:sp>
            <p:nvSpPr>
              <p:cNvPr id="121" name="Rectangle 29"/>
              <p:cNvSpPr>
                <a:spLocks noChangeArrowheads="1"/>
              </p:cNvSpPr>
              <p:nvPr/>
            </p:nvSpPr>
            <p:spPr bwMode="auto">
              <a:xfrm>
                <a:off x="6316133" y="3051704"/>
                <a:ext cx="838200" cy="358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Input</a:t>
                </a:r>
              </a:p>
            </p:txBody>
          </p:sp>
          <p:sp>
            <p:nvSpPr>
              <p:cNvPr id="122" name="Rectangle 30"/>
              <p:cNvSpPr>
                <a:spLocks noChangeArrowheads="1"/>
              </p:cNvSpPr>
              <p:nvPr/>
            </p:nvSpPr>
            <p:spPr bwMode="auto">
              <a:xfrm>
                <a:off x="5782733" y="3051704"/>
                <a:ext cx="533400" cy="358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PS</a:t>
                </a:r>
              </a:p>
            </p:txBody>
          </p:sp>
          <p:sp>
            <p:nvSpPr>
              <p:cNvPr id="123" name="Line 31"/>
              <p:cNvSpPr>
                <a:spLocks noChangeShapeType="1"/>
              </p:cNvSpPr>
              <p:nvPr/>
            </p:nvSpPr>
            <p:spPr bwMode="auto">
              <a:xfrm>
                <a:off x="5782734" y="3051704"/>
                <a:ext cx="1397000" cy="1323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Line 32"/>
              <p:cNvSpPr>
                <a:spLocks noChangeShapeType="1"/>
              </p:cNvSpPr>
              <p:nvPr/>
            </p:nvSpPr>
            <p:spPr bwMode="auto">
              <a:xfrm flipV="1">
                <a:off x="5782733" y="3403600"/>
                <a:ext cx="1380067" cy="6879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39"/>
              <p:cNvSpPr>
                <a:spLocks noChangeShapeType="1"/>
              </p:cNvSpPr>
              <p:nvPr/>
            </p:nvSpPr>
            <p:spPr bwMode="auto">
              <a:xfrm>
                <a:off x="5782732" y="3051704"/>
                <a:ext cx="8467" cy="758296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40"/>
              <p:cNvSpPr>
                <a:spLocks noChangeShapeType="1"/>
              </p:cNvSpPr>
              <p:nvPr/>
            </p:nvSpPr>
            <p:spPr bwMode="auto">
              <a:xfrm>
                <a:off x="6316133" y="3051704"/>
                <a:ext cx="0" cy="74136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41"/>
              <p:cNvSpPr>
                <a:spLocks noChangeShapeType="1"/>
              </p:cNvSpPr>
              <p:nvPr/>
            </p:nvSpPr>
            <p:spPr bwMode="auto">
              <a:xfrm>
                <a:off x="7154332" y="3051704"/>
                <a:ext cx="8468" cy="758296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31"/>
              <p:cNvSpPr>
                <a:spLocks noChangeShapeType="1"/>
              </p:cNvSpPr>
              <p:nvPr/>
            </p:nvSpPr>
            <p:spPr bwMode="auto">
              <a:xfrm>
                <a:off x="5799668" y="3779838"/>
                <a:ext cx="1346199" cy="30162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7332133" y="2455334"/>
              <a:ext cx="15659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Output is 1</a:t>
              </a:r>
              <a:endParaRPr lang="en-US" sz="2400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13602" y="2489224"/>
            <a:ext cx="1641495" cy="1151474"/>
            <a:chOff x="7196667" y="3826934"/>
            <a:chExt cx="1641494" cy="1151474"/>
          </a:xfrm>
        </p:grpSpPr>
        <p:grpSp>
          <p:nvGrpSpPr>
            <p:cNvPr id="4" name="Group 137"/>
            <p:cNvGrpSpPr/>
            <p:nvPr/>
          </p:nvGrpSpPr>
          <p:grpSpPr>
            <a:xfrm>
              <a:off x="7321769" y="4220112"/>
              <a:ext cx="1397002" cy="758296"/>
              <a:chOff x="5782732" y="3051704"/>
              <a:chExt cx="1397002" cy="758296"/>
            </a:xfrm>
          </p:grpSpPr>
          <p:sp>
            <p:nvSpPr>
              <p:cNvPr id="139" name="Rectangle 25"/>
              <p:cNvSpPr>
                <a:spLocks noChangeArrowheads="1"/>
              </p:cNvSpPr>
              <p:nvPr/>
            </p:nvSpPr>
            <p:spPr bwMode="auto">
              <a:xfrm>
                <a:off x="6316133" y="3410479"/>
                <a:ext cx="838200" cy="35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1</a:t>
                </a:r>
                <a:endParaRPr lang="en-GB" sz="2000" dirty="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endParaRPr>
              </a:p>
            </p:txBody>
          </p:sp>
          <p:sp>
            <p:nvSpPr>
              <p:cNvPr id="140" name="Rectangle 26"/>
              <p:cNvSpPr>
                <a:spLocks noChangeArrowheads="1"/>
              </p:cNvSpPr>
              <p:nvPr/>
            </p:nvSpPr>
            <p:spPr bwMode="auto">
              <a:xfrm>
                <a:off x="5782733" y="3410479"/>
                <a:ext cx="533400" cy="35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00</a:t>
                </a:r>
              </a:p>
            </p:txBody>
          </p:sp>
          <p:sp>
            <p:nvSpPr>
              <p:cNvPr id="141" name="Rectangle 29"/>
              <p:cNvSpPr>
                <a:spLocks noChangeArrowheads="1"/>
              </p:cNvSpPr>
              <p:nvPr/>
            </p:nvSpPr>
            <p:spPr bwMode="auto">
              <a:xfrm>
                <a:off x="6316133" y="3051704"/>
                <a:ext cx="838200" cy="358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Input</a:t>
                </a:r>
              </a:p>
            </p:txBody>
          </p:sp>
          <p:sp>
            <p:nvSpPr>
              <p:cNvPr id="142" name="Rectangle 30"/>
              <p:cNvSpPr>
                <a:spLocks noChangeArrowheads="1"/>
              </p:cNvSpPr>
              <p:nvPr/>
            </p:nvSpPr>
            <p:spPr bwMode="auto">
              <a:xfrm>
                <a:off x="5782733" y="3051704"/>
                <a:ext cx="533400" cy="358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PS</a:t>
                </a:r>
              </a:p>
            </p:txBody>
          </p:sp>
          <p:sp>
            <p:nvSpPr>
              <p:cNvPr id="143" name="Line 31"/>
              <p:cNvSpPr>
                <a:spLocks noChangeShapeType="1"/>
              </p:cNvSpPr>
              <p:nvPr/>
            </p:nvSpPr>
            <p:spPr bwMode="auto">
              <a:xfrm>
                <a:off x="5782734" y="3051704"/>
                <a:ext cx="1397000" cy="1323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32"/>
              <p:cNvSpPr>
                <a:spLocks noChangeShapeType="1"/>
              </p:cNvSpPr>
              <p:nvPr/>
            </p:nvSpPr>
            <p:spPr bwMode="auto">
              <a:xfrm flipV="1">
                <a:off x="5782733" y="3403600"/>
                <a:ext cx="1380067" cy="6879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39"/>
              <p:cNvSpPr>
                <a:spLocks noChangeShapeType="1"/>
              </p:cNvSpPr>
              <p:nvPr/>
            </p:nvSpPr>
            <p:spPr bwMode="auto">
              <a:xfrm>
                <a:off x="5782732" y="3051704"/>
                <a:ext cx="8467" cy="758296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40"/>
              <p:cNvSpPr>
                <a:spLocks noChangeShapeType="1"/>
              </p:cNvSpPr>
              <p:nvPr/>
            </p:nvSpPr>
            <p:spPr bwMode="auto">
              <a:xfrm>
                <a:off x="6316133" y="3051704"/>
                <a:ext cx="0" cy="74136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41"/>
              <p:cNvSpPr>
                <a:spLocks noChangeShapeType="1"/>
              </p:cNvSpPr>
              <p:nvPr/>
            </p:nvSpPr>
            <p:spPr bwMode="auto">
              <a:xfrm>
                <a:off x="7154332" y="3051704"/>
                <a:ext cx="8468" cy="758296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31"/>
              <p:cNvSpPr>
                <a:spLocks noChangeShapeType="1"/>
              </p:cNvSpPr>
              <p:nvPr/>
            </p:nvSpPr>
            <p:spPr bwMode="auto">
              <a:xfrm>
                <a:off x="5799668" y="3779838"/>
                <a:ext cx="1346199" cy="30162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7196667" y="3826934"/>
              <a:ext cx="1641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NS bit 0 is 1</a:t>
              </a:r>
              <a:endParaRPr lang="en-US" sz="2400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230535" y="3742292"/>
            <a:ext cx="1641495" cy="1219204"/>
            <a:chOff x="7230533" y="4927601"/>
            <a:chExt cx="1641494" cy="1219204"/>
          </a:xfrm>
        </p:grpSpPr>
        <p:grpSp>
          <p:nvGrpSpPr>
            <p:cNvPr id="74" name="Group 137"/>
            <p:cNvGrpSpPr/>
            <p:nvPr/>
          </p:nvGrpSpPr>
          <p:grpSpPr>
            <a:xfrm>
              <a:off x="7357531" y="5388509"/>
              <a:ext cx="1397002" cy="758296"/>
              <a:chOff x="5782732" y="3051704"/>
              <a:chExt cx="1397002" cy="758296"/>
            </a:xfrm>
          </p:grpSpPr>
          <p:sp>
            <p:nvSpPr>
              <p:cNvPr id="75" name="Rectangle 25"/>
              <p:cNvSpPr>
                <a:spLocks noChangeArrowheads="1"/>
              </p:cNvSpPr>
              <p:nvPr/>
            </p:nvSpPr>
            <p:spPr bwMode="auto">
              <a:xfrm>
                <a:off x="6316133" y="3410479"/>
                <a:ext cx="838200" cy="35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1</a:t>
                </a:r>
                <a:endParaRPr lang="en-GB" sz="2000" dirty="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endParaRPr>
              </a:p>
            </p:txBody>
          </p:sp>
          <p:sp>
            <p:nvSpPr>
              <p:cNvPr id="76" name="Rectangle 26"/>
              <p:cNvSpPr>
                <a:spLocks noChangeArrowheads="1"/>
              </p:cNvSpPr>
              <p:nvPr/>
            </p:nvSpPr>
            <p:spPr bwMode="auto">
              <a:xfrm>
                <a:off x="5782733" y="3410479"/>
                <a:ext cx="533400" cy="35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01</a:t>
                </a:r>
              </a:p>
            </p:txBody>
          </p:sp>
          <p:sp>
            <p:nvSpPr>
              <p:cNvPr id="77" name="Rectangle 29"/>
              <p:cNvSpPr>
                <a:spLocks noChangeArrowheads="1"/>
              </p:cNvSpPr>
              <p:nvPr/>
            </p:nvSpPr>
            <p:spPr bwMode="auto">
              <a:xfrm>
                <a:off x="6316133" y="3051704"/>
                <a:ext cx="838200" cy="358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Input</a:t>
                </a:r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5782733" y="3051704"/>
                <a:ext cx="533400" cy="358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PS</a:t>
                </a:r>
              </a:p>
            </p:txBody>
          </p:sp>
          <p:sp>
            <p:nvSpPr>
              <p:cNvPr id="79" name="Line 31"/>
              <p:cNvSpPr>
                <a:spLocks noChangeShapeType="1"/>
              </p:cNvSpPr>
              <p:nvPr/>
            </p:nvSpPr>
            <p:spPr bwMode="auto">
              <a:xfrm>
                <a:off x="5782734" y="3051704"/>
                <a:ext cx="1397000" cy="1323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32"/>
              <p:cNvSpPr>
                <a:spLocks noChangeShapeType="1"/>
              </p:cNvSpPr>
              <p:nvPr/>
            </p:nvSpPr>
            <p:spPr bwMode="auto">
              <a:xfrm flipV="1">
                <a:off x="5782733" y="3403600"/>
                <a:ext cx="1380067" cy="6879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39"/>
              <p:cNvSpPr>
                <a:spLocks noChangeShapeType="1"/>
              </p:cNvSpPr>
              <p:nvPr/>
            </p:nvSpPr>
            <p:spPr bwMode="auto">
              <a:xfrm>
                <a:off x="5782732" y="3051704"/>
                <a:ext cx="8467" cy="758296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40"/>
              <p:cNvSpPr>
                <a:spLocks noChangeShapeType="1"/>
              </p:cNvSpPr>
              <p:nvPr/>
            </p:nvSpPr>
            <p:spPr bwMode="auto">
              <a:xfrm>
                <a:off x="6316133" y="3051704"/>
                <a:ext cx="0" cy="74136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41"/>
              <p:cNvSpPr>
                <a:spLocks noChangeShapeType="1"/>
              </p:cNvSpPr>
              <p:nvPr/>
            </p:nvSpPr>
            <p:spPr bwMode="auto">
              <a:xfrm>
                <a:off x="7154332" y="3051704"/>
                <a:ext cx="8468" cy="758296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31"/>
              <p:cNvSpPr>
                <a:spLocks noChangeShapeType="1"/>
              </p:cNvSpPr>
              <p:nvPr/>
            </p:nvSpPr>
            <p:spPr bwMode="auto">
              <a:xfrm>
                <a:off x="5799668" y="3779838"/>
                <a:ext cx="1346199" cy="30162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7230533" y="4927601"/>
              <a:ext cx="1641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NS bit 1 is 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44458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0" y="4436535"/>
            <a:ext cx="3318933" cy="372534"/>
            <a:chOff x="0" y="5858934"/>
            <a:chExt cx="3318933" cy="372534"/>
          </a:xfrm>
        </p:grpSpPr>
        <p:sp>
          <p:nvSpPr>
            <p:cNvPr id="93" name="Rectangle 92"/>
            <p:cNvSpPr/>
            <p:nvPr/>
          </p:nvSpPr>
          <p:spPr>
            <a:xfrm>
              <a:off x="1845734" y="5875865"/>
              <a:ext cx="304799" cy="3386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0" y="5858934"/>
              <a:ext cx="3318933" cy="37253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0" y="5164668"/>
            <a:ext cx="3318933" cy="372534"/>
            <a:chOff x="0" y="5858934"/>
            <a:chExt cx="3318933" cy="372534"/>
          </a:xfrm>
        </p:grpSpPr>
        <p:sp>
          <p:nvSpPr>
            <p:cNvPr id="90" name="Rectangle 89"/>
            <p:cNvSpPr/>
            <p:nvPr/>
          </p:nvSpPr>
          <p:spPr>
            <a:xfrm>
              <a:off x="0" y="5858934"/>
              <a:ext cx="3318933" cy="37253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507068" y="5875865"/>
              <a:ext cx="304799" cy="3386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0" y="5858934"/>
            <a:ext cx="3318933" cy="372534"/>
            <a:chOff x="0" y="5858934"/>
            <a:chExt cx="3318933" cy="372534"/>
          </a:xfrm>
        </p:grpSpPr>
        <p:sp>
          <p:nvSpPr>
            <p:cNvPr id="86" name="Rectangle 85"/>
            <p:cNvSpPr/>
            <p:nvPr/>
          </p:nvSpPr>
          <p:spPr>
            <a:xfrm>
              <a:off x="2506133" y="5892800"/>
              <a:ext cx="389467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0" y="5858934"/>
              <a:ext cx="3318933" cy="37253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867" y="3729037"/>
            <a:ext cx="3046413" cy="2463800"/>
            <a:chOff x="3264" y="2093"/>
            <a:chExt cx="1919" cy="1552"/>
          </a:xfrm>
        </p:grpSpPr>
        <p:sp>
          <p:nvSpPr>
            <p:cNvPr id="60427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28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29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30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1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2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33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4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5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36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0437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38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39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0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1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2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43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4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0445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0446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7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48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49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0450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0451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60452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60453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60454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60455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6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7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8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9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0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1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2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3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4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5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6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7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0425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0" y="0"/>
            <a:ext cx="3429000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3553"/>
            <a:ext cx="8229600" cy="1285172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Hardware for FSM: </a:t>
            </a:r>
            <a:br>
              <a:rPr lang="en-GB" dirty="0"/>
            </a:br>
            <a:r>
              <a:rPr lang="en-GB" dirty="0"/>
              <a:t>Combinational Logic</a:t>
            </a:r>
          </a:p>
        </p:txBody>
      </p:sp>
      <p:sp>
        <p:nvSpPr>
          <p:cNvPr id="99" name="Content Placeholder 98"/>
          <p:cNvSpPr>
            <a:spLocks noGrp="1"/>
          </p:cNvSpPr>
          <p:nvPr>
            <p:ph idx="1"/>
          </p:nvPr>
        </p:nvSpPr>
        <p:spPr>
          <a:xfrm>
            <a:off x="3708400" y="1312336"/>
            <a:ext cx="5435600" cy="5545663"/>
          </a:xfrm>
        </p:spPr>
        <p:txBody>
          <a:bodyPr>
            <a:normAutofit/>
          </a:bodyPr>
          <a:lstStyle/>
          <a:p>
            <a:pPr marL="50800" indent="-50800"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Alternative Truth Table format: list only cases where value is a 1.Then restate as logic equations using PS1, PS0, Input</a:t>
            </a:r>
          </a:p>
          <a:p>
            <a:pPr>
              <a:buClr>
                <a:srgbClr val="FC012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>
              <a:buClr>
                <a:srgbClr val="FC012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NS0 = PS1</a:t>
            </a:r>
            <a:r>
              <a:rPr lang="en-GB" sz="24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PS0</a:t>
            </a:r>
            <a:r>
              <a:rPr lang="en-GB" sz="24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Input</a:t>
            </a:r>
          </a:p>
          <a:p>
            <a:pPr lvl="1">
              <a:buClr>
                <a:srgbClr val="FC012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NS0 = ~PS1</a:t>
            </a:r>
            <a:r>
              <a:rPr lang="en-GB" sz="2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~PS0</a:t>
            </a:r>
            <a:r>
              <a:rPr lang="en-GB" sz="2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Input</a:t>
            </a:r>
          </a:p>
          <a:p>
            <a:pPr lvl="1">
              <a:buClr>
                <a:srgbClr val="FC0128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>
              <a:buClr>
                <a:srgbClr val="FC012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NS1 = PS1</a:t>
            </a:r>
            <a:r>
              <a:rPr lang="en-GB" sz="24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PS0</a:t>
            </a:r>
            <a:r>
              <a:rPr lang="en-GB" sz="24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Input</a:t>
            </a:r>
          </a:p>
          <a:p>
            <a:pPr lvl="1">
              <a:buClr>
                <a:srgbClr val="FC012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NS1 = ~PS1</a:t>
            </a:r>
            <a:r>
              <a:rPr lang="en-GB" sz="2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PS0</a:t>
            </a:r>
            <a:r>
              <a:rPr lang="en-GB" sz="2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Input</a:t>
            </a:r>
          </a:p>
          <a:p>
            <a:pPr lvl="1">
              <a:buClr>
                <a:srgbClr val="FC0128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>
              <a:buClr>
                <a:srgbClr val="FC012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Output= PS1</a:t>
            </a:r>
            <a:r>
              <a:rPr lang="en-GB" sz="24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PS0</a:t>
            </a:r>
            <a:r>
              <a:rPr lang="en-GB" sz="24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Input</a:t>
            </a:r>
          </a:p>
          <a:p>
            <a:pPr lvl="1">
              <a:buClr>
                <a:srgbClr val="FC012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Output= PS1</a:t>
            </a:r>
            <a:r>
              <a:rPr lang="en-GB" sz="2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~PS0</a:t>
            </a:r>
            <a:r>
              <a:rPr lang="en-GB" sz="2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Input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endParaRPr lang="en-GB" sz="24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lvl="1">
              <a:buClr>
                <a:srgbClr val="FC012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>
              <a:buClr>
                <a:srgbClr val="FC012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endParaRPr lang="en-US" dirty="0"/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10D0F-B0DA-E240-B983-735B6E296BFC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95142-AB3C-674B-8644-B4E423029F6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0423" name="Rectangle 44"/>
          <p:cNvSpPr>
            <a:spLocks noChangeArrowheads="1"/>
          </p:cNvSpPr>
          <p:nvPr/>
        </p:nvSpPr>
        <p:spPr bwMode="auto">
          <a:xfrm>
            <a:off x="1" y="3073400"/>
            <a:ext cx="237987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Truth table …</a:t>
            </a:r>
          </a:p>
        </p:txBody>
      </p:sp>
      <p:sp>
        <p:nvSpPr>
          <p:cNvPr id="60426" name="Line 47"/>
          <p:cNvSpPr>
            <a:spLocks noChangeShapeType="1"/>
          </p:cNvSpPr>
          <p:nvPr/>
        </p:nvSpPr>
        <p:spPr bwMode="auto">
          <a:xfrm>
            <a:off x="1540934" y="3725335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4944532" y="2981326"/>
            <a:ext cx="1303865" cy="2489727"/>
            <a:chOff x="4876798" y="2998261"/>
            <a:chExt cx="1303865" cy="2489727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5503332" y="3014137"/>
              <a:ext cx="389466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896906" y="2998261"/>
              <a:ext cx="389466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876798" y="4285193"/>
              <a:ext cx="389466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791197" y="5486400"/>
              <a:ext cx="389466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332134" y="5046134"/>
            <a:ext cx="1565903" cy="1236141"/>
            <a:chOff x="7332133" y="2455334"/>
            <a:chExt cx="1565903" cy="1236141"/>
          </a:xfrm>
        </p:grpSpPr>
        <p:grpSp>
          <p:nvGrpSpPr>
            <p:cNvPr id="3" name="Group 136"/>
            <p:cNvGrpSpPr/>
            <p:nvPr/>
          </p:nvGrpSpPr>
          <p:grpSpPr>
            <a:xfrm>
              <a:off x="7416583" y="2933179"/>
              <a:ext cx="1397002" cy="758296"/>
              <a:chOff x="5782732" y="3051704"/>
              <a:chExt cx="1397002" cy="758296"/>
            </a:xfrm>
          </p:grpSpPr>
          <p:sp>
            <p:nvSpPr>
              <p:cNvPr id="117" name="Rectangle 25"/>
              <p:cNvSpPr>
                <a:spLocks noChangeArrowheads="1"/>
              </p:cNvSpPr>
              <p:nvPr/>
            </p:nvSpPr>
            <p:spPr bwMode="auto">
              <a:xfrm>
                <a:off x="6316133" y="3410479"/>
                <a:ext cx="838200" cy="35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1</a:t>
                </a:r>
                <a:endParaRPr lang="en-GB" sz="2000" dirty="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endParaRPr>
              </a:p>
            </p:txBody>
          </p:sp>
          <p:sp>
            <p:nvSpPr>
              <p:cNvPr id="118" name="Rectangle 26"/>
              <p:cNvSpPr>
                <a:spLocks noChangeArrowheads="1"/>
              </p:cNvSpPr>
              <p:nvPr/>
            </p:nvSpPr>
            <p:spPr bwMode="auto">
              <a:xfrm>
                <a:off x="5782733" y="3410479"/>
                <a:ext cx="533400" cy="35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10</a:t>
                </a:r>
              </a:p>
            </p:txBody>
          </p:sp>
          <p:sp>
            <p:nvSpPr>
              <p:cNvPr id="121" name="Rectangle 29"/>
              <p:cNvSpPr>
                <a:spLocks noChangeArrowheads="1"/>
              </p:cNvSpPr>
              <p:nvPr/>
            </p:nvSpPr>
            <p:spPr bwMode="auto">
              <a:xfrm>
                <a:off x="6316133" y="3051704"/>
                <a:ext cx="838200" cy="358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Input</a:t>
                </a:r>
              </a:p>
            </p:txBody>
          </p:sp>
          <p:sp>
            <p:nvSpPr>
              <p:cNvPr id="122" name="Rectangle 30"/>
              <p:cNvSpPr>
                <a:spLocks noChangeArrowheads="1"/>
              </p:cNvSpPr>
              <p:nvPr/>
            </p:nvSpPr>
            <p:spPr bwMode="auto">
              <a:xfrm>
                <a:off x="5782733" y="3051704"/>
                <a:ext cx="533400" cy="358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PS</a:t>
                </a:r>
              </a:p>
            </p:txBody>
          </p:sp>
          <p:sp>
            <p:nvSpPr>
              <p:cNvPr id="123" name="Line 31"/>
              <p:cNvSpPr>
                <a:spLocks noChangeShapeType="1"/>
              </p:cNvSpPr>
              <p:nvPr/>
            </p:nvSpPr>
            <p:spPr bwMode="auto">
              <a:xfrm>
                <a:off x="5782734" y="3051704"/>
                <a:ext cx="1397000" cy="1323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Line 32"/>
              <p:cNvSpPr>
                <a:spLocks noChangeShapeType="1"/>
              </p:cNvSpPr>
              <p:nvPr/>
            </p:nvSpPr>
            <p:spPr bwMode="auto">
              <a:xfrm flipV="1">
                <a:off x="5782733" y="3403600"/>
                <a:ext cx="1380067" cy="6879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39"/>
              <p:cNvSpPr>
                <a:spLocks noChangeShapeType="1"/>
              </p:cNvSpPr>
              <p:nvPr/>
            </p:nvSpPr>
            <p:spPr bwMode="auto">
              <a:xfrm>
                <a:off x="5782732" y="3051704"/>
                <a:ext cx="8467" cy="758296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40"/>
              <p:cNvSpPr>
                <a:spLocks noChangeShapeType="1"/>
              </p:cNvSpPr>
              <p:nvPr/>
            </p:nvSpPr>
            <p:spPr bwMode="auto">
              <a:xfrm>
                <a:off x="6316133" y="3051704"/>
                <a:ext cx="0" cy="74136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41"/>
              <p:cNvSpPr>
                <a:spLocks noChangeShapeType="1"/>
              </p:cNvSpPr>
              <p:nvPr/>
            </p:nvSpPr>
            <p:spPr bwMode="auto">
              <a:xfrm>
                <a:off x="7154332" y="3051704"/>
                <a:ext cx="8468" cy="758296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31"/>
              <p:cNvSpPr>
                <a:spLocks noChangeShapeType="1"/>
              </p:cNvSpPr>
              <p:nvPr/>
            </p:nvSpPr>
            <p:spPr bwMode="auto">
              <a:xfrm>
                <a:off x="5799668" y="3779838"/>
                <a:ext cx="1346199" cy="30162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7332133" y="2455334"/>
              <a:ext cx="15659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Output is 1</a:t>
              </a:r>
              <a:endParaRPr lang="en-US" sz="2400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13602" y="2489224"/>
            <a:ext cx="1641495" cy="1151474"/>
            <a:chOff x="7196667" y="3826934"/>
            <a:chExt cx="1641494" cy="1151474"/>
          </a:xfrm>
        </p:grpSpPr>
        <p:grpSp>
          <p:nvGrpSpPr>
            <p:cNvPr id="4" name="Group 137"/>
            <p:cNvGrpSpPr/>
            <p:nvPr/>
          </p:nvGrpSpPr>
          <p:grpSpPr>
            <a:xfrm>
              <a:off x="7321769" y="4220112"/>
              <a:ext cx="1397002" cy="758296"/>
              <a:chOff x="5782732" y="3051704"/>
              <a:chExt cx="1397002" cy="758296"/>
            </a:xfrm>
          </p:grpSpPr>
          <p:sp>
            <p:nvSpPr>
              <p:cNvPr id="139" name="Rectangle 25"/>
              <p:cNvSpPr>
                <a:spLocks noChangeArrowheads="1"/>
              </p:cNvSpPr>
              <p:nvPr/>
            </p:nvSpPr>
            <p:spPr bwMode="auto">
              <a:xfrm>
                <a:off x="6316133" y="3410479"/>
                <a:ext cx="838200" cy="35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1</a:t>
                </a:r>
                <a:endParaRPr lang="en-GB" sz="2000" dirty="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endParaRPr>
              </a:p>
            </p:txBody>
          </p:sp>
          <p:sp>
            <p:nvSpPr>
              <p:cNvPr id="140" name="Rectangle 26"/>
              <p:cNvSpPr>
                <a:spLocks noChangeArrowheads="1"/>
              </p:cNvSpPr>
              <p:nvPr/>
            </p:nvSpPr>
            <p:spPr bwMode="auto">
              <a:xfrm>
                <a:off x="5782733" y="3410479"/>
                <a:ext cx="533400" cy="35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00</a:t>
                </a:r>
              </a:p>
            </p:txBody>
          </p:sp>
          <p:sp>
            <p:nvSpPr>
              <p:cNvPr id="141" name="Rectangle 29"/>
              <p:cNvSpPr>
                <a:spLocks noChangeArrowheads="1"/>
              </p:cNvSpPr>
              <p:nvPr/>
            </p:nvSpPr>
            <p:spPr bwMode="auto">
              <a:xfrm>
                <a:off x="6316133" y="3051704"/>
                <a:ext cx="838200" cy="358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Input</a:t>
                </a:r>
              </a:p>
            </p:txBody>
          </p:sp>
          <p:sp>
            <p:nvSpPr>
              <p:cNvPr id="142" name="Rectangle 30"/>
              <p:cNvSpPr>
                <a:spLocks noChangeArrowheads="1"/>
              </p:cNvSpPr>
              <p:nvPr/>
            </p:nvSpPr>
            <p:spPr bwMode="auto">
              <a:xfrm>
                <a:off x="5782733" y="3051704"/>
                <a:ext cx="533400" cy="358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PS</a:t>
                </a:r>
              </a:p>
            </p:txBody>
          </p:sp>
          <p:sp>
            <p:nvSpPr>
              <p:cNvPr id="143" name="Line 31"/>
              <p:cNvSpPr>
                <a:spLocks noChangeShapeType="1"/>
              </p:cNvSpPr>
              <p:nvPr/>
            </p:nvSpPr>
            <p:spPr bwMode="auto">
              <a:xfrm>
                <a:off x="5782734" y="3051704"/>
                <a:ext cx="1397000" cy="1323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32"/>
              <p:cNvSpPr>
                <a:spLocks noChangeShapeType="1"/>
              </p:cNvSpPr>
              <p:nvPr/>
            </p:nvSpPr>
            <p:spPr bwMode="auto">
              <a:xfrm flipV="1">
                <a:off x="5782733" y="3403600"/>
                <a:ext cx="1380067" cy="6879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39"/>
              <p:cNvSpPr>
                <a:spLocks noChangeShapeType="1"/>
              </p:cNvSpPr>
              <p:nvPr/>
            </p:nvSpPr>
            <p:spPr bwMode="auto">
              <a:xfrm>
                <a:off x="5782732" y="3051704"/>
                <a:ext cx="8467" cy="758296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40"/>
              <p:cNvSpPr>
                <a:spLocks noChangeShapeType="1"/>
              </p:cNvSpPr>
              <p:nvPr/>
            </p:nvSpPr>
            <p:spPr bwMode="auto">
              <a:xfrm>
                <a:off x="6316133" y="3051704"/>
                <a:ext cx="0" cy="74136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41"/>
              <p:cNvSpPr>
                <a:spLocks noChangeShapeType="1"/>
              </p:cNvSpPr>
              <p:nvPr/>
            </p:nvSpPr>
            <p:spPr bwMode="auto">
              <a:xfrm>
                <a:off x="7154332" y="3051704"/>
                <a:ext cx="8468" cy="758296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31"/>
              <p:cNvSpPr>
                <a:spLocks noChangeShapeType="1"/>
              </p:cNvSpPr>
              <p:nvPr/>
            </p:nvSpPr>
            <p:spPr bwMode="auto">
              <a:xfrm>
                <a:off x="5799668" y="3779838"/>
                <a:ext cx="1346199" cy="30162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7196667" y="3826934"/>
              <a:ext cx="1641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NS bit 0 is 1</a:t>
              </a:r>
              <a:endParaRPr lang="en-US" sz="2400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230535" y="3742292"/>
            <a:ext cx="1641495" cy="1219204"/>
            <a:chOff x="7230533" y="4927601"/>
            <a:chExt cx="1641494" cy="1219204"/>
          </a:xfrm>
        </p:grpSpPr>
        <p:grpSp>
          <p:nvGrpSpPr>
            <p:cNvPr id="74" name="Group 137"/>
            <p:cNvGrpSpPr/>
            <p:nvPr/>
          </p:nvGrpSpPr>
          <p:grpSpPr>
            <a:xfrm>
              <a:off x="7357531" y="5388509"/>
              <a:ext cx="1397002" cy="758296"/>
              <a:chOff x="5782732" y="3051704"/>
              <a:chExt cx="1397002" cy="758296"/>
            </a:xfrm>
          </p:grpSpPr>
          <p:sp>
            <p:nvSpPr>
              <p:cNvPr id="75" name="Rectangle 25"/>
              <p:cNvSpPr>
                <a:spLocks noChangeArrowheads="1"/>
              </p:cNvSpPr>
              <p:nvPr/>
            </p:nvSpPr>
            <p:spPr bwMode="auto">
              <a:xfrm>
                <a:off x="6316133" y="3410479"/>
                <a:ext cx="838200" cy="35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1</a:t>
                </a:r>
                <a:endParaRPr lang="en-GB" sz="2000" dirty="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endParaRPr>
              </a:p>
            </p:txBody>
          </p:sp>
          <p:sp>
            <p:nvSpPr>
              <p:cNvPr id="76" name="Rectangle 26"/>
              <p:cNvSpPr>
                <a:spLocks noChangeArrowheads="1"/>
              </p:cNvSpPr>
              <p:nvPr/>
            </p:nvSpPr>
            <p:spPr bwMode="auto">
              <a:xfrm>
                <a:off x="5782733" y="3410479"/>
                <a:ext cx="533400" cy="35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01</a:t>
                </a:r>
              </a:p>
            </p:txBody>
          </p:sp>
          <p:sp>
            <p:nvSpPr>
              <p:cNvPr id="77" name="Rectangle 29"/>
              <p:cNvSpPr>
                <a:spLocks noChangeArrowheads="1"/>
              </p:cNvSpPr>
              <p:nvPr/>
            </p:nvSpPr>
            <p:spPr bwMode="auto">
              <a:xfrm>
                <a:off x="6316133" y="3051704"/>
                <a:ext cx="838200" cy="358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Input</a:t>
                </a:r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5782733" y="3051704"/>
                <a:ext cx="533400" cy="358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5000"/>
                  </a:lnSpc>
                  <a:spcBef>
                    <a:spcPts val="16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Helvetica" charset="0"/>
                    <a:ea typeface="DejaVu Sans" charset="0"/>
                    <a:cs typeface="DejaVu Sans" charset="0"/>
                  </a:rPr>
                  <a:t>PS</a:t>
                </a:r>
              </a:p>
            </p:txBody>
          </p:sp>
          <p:sp>
            <p:nvSpPr>
              <p:cNvPr id="79" name="Line 31"/>
              <p:cNvSpPr>
                <a:spLocks noChangeShapeType="1"/>
              </p:cNvSpPr>
              <p:nvPr/>
            </p:nvSpPr>
            <p:spPr bwMode="auto">
              <a:xfrm>
                <a:off x="5782734" y="3051704"/>
                <a:ext cx="1397000" cy="1323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32"/>
              <p:cNvSpPr>
                <a:spLocks noChangeShapeType="1"/>
              </p:cNvSpPr>
              <p:nvPr/>
            </p:nvSpPr>
            <p:spPr bwMode="auto">
              <a:xfrm flipV="1">
                <a:off x="5782733" y="3403600"/>
                <a:ext cx="1380067" cy="6879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39"/>
              <p:cNvSpPr>
                <a:spLocks noChangeShapeType="1"/>
              </p:cNvSpPr>
              <p:nvPr/>
            </p:nvSpPr>
            <p:spPr bwMode="auto">
              <a:xfrm>
                <a:off x="5782732" y="3051704"/>
                <a:ext cx="8467" cy="758296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40"/>
              <p:cNvSpPr>
                <a:spLocks noChangeShapeType="1"/>
              </p:cNvSpPr>
              <p:nvPr/>
            </p:nvSpPr>
            <p:spPr bwMode="auto">
              <a:xfrm>
                <a:off x="6316133" y="3051704"/>
                <a:ext cx="0" cy="74136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41"/>
              <p:cNvSpPr>
                <a:spLocks noChangeShapeType="1"/>
              </p:cNvSpPr>
              <p:nvPr/>
            </p:nvSpPr>
            <p:spPr bwMode="auto">
              <a:xfrm>
                <a:off x="7154332" y="3051704"/>
                <a:ext cx="8468" cy="758296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31"/>
              <p:cNvSpPr>
                <a:spLocks noChangeShapeType="1"/>
              </p:cNvSpPr>
              <p:nvPr/>
            </p:nvSpPr>
            <p:spPr bwMode="auto">
              <a:xfrm>
                <a:off x="5799668" y="3779838"/>
                <a:ext cx="1346199" cy="30162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7230533" y="4927601"/>
              <a:ext cx="1641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NS bit 1 is 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59542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Levels of Representation/Interpretation</a:t>
            </a: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389" y="2201864"/>
            <a:ext cx="3848100" cy="8969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0($2)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4($2)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0($2)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4($2)</a:t>
            </a:r>
          </a:p>
        </p:txBody>
      </p:sp>
      <p:graphicFrame>
        <p:nvGraphicFramePr>
          <p:cNvPr id="21506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388" y="554990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4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554990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857251" y="143510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High Level Language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Program (e.g., C)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857250" y="2381251"/>
            <a:ext cx="2800351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Assembly  Language Program (e.g., MIPS)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908051" y="329565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Machine  Language Program (MIPS)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04800" y="4667251"/>
            <a:ext cx="40386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3366FF"/>
                </a:solidFill>
                <a:latin typeface="Calibri" charset="0"/>
              </a:rPr>
              <a:t>Hardware Architecture Description</a:t>
            </a:r>
            <a:br>
              <a:rPr lang="en-US" b="1">
                <a:solidFill>
                  <a:srgbClr val="3366FF"/>
                </a:solidFill>
                <a:latin typeface="Calibri" charset="0"/>
              </a:rPr>
            </a:br>
            <a:r>
              <a:rPr lang="en-US" b="1">
                <a:solidFill>
                  <a:srgbClr val="3366FF"/>
                </a:solidFill>
                <a:latin typeface="Calibri" charset="0"/>
              </a:rPr>
              <a:t>(e.g., block diagrams)</a:t>
            </a:r>
            <a:r>
              <a:rPr lang="en-US">
                <a:solidFill>
                  <a:srgbClr val="3366FF"/>
                </a:solidFill>
                <a:latin typeface="Calibri" charset="0"/>
              </a:rPr>
              <a:t> </a:t>
            </a: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2057400" y="19812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2197101" y="2076451"/>
            <a:ext cx="1308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Compiler</a:t>
            </a:r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2222501" y="2990851"/>
            <a:ext cx="1435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Assembler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2108200" y="3816351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381000" y="4057651"/>
            <a:ext cx="16764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Machine Interpretation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4624389" y="1336675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temp = v[k];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v[k] = v[k+1];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v[k+1] = temp;</a:t>
            </a:r>
            <a:endParaRPr lang="en-US" sz="1200">
              <a:latin typeface="Calibri" charset="0"/>
            </a:endParaRP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4624389" y="429895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4624390" y="3125788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urier New" charset="0"/>
              </a:rPr>
              <a:t>0000 1001 1100 0110 1010 1111 0101 1000</a:t>
            </a:r>
          </a:p>
          <a:p>
            <a:r>
              <a:rPr lang="en-US" sz="1400">
                <a:latin typeface="Courier New" charset="0"/>
              </a:rPr>
              <a:t>1010 1111 0101 1000 0000 1001 1100 0110 </a:t>
            </a:r>
          </a:p>
          <a:p>
            <a:r>
              <a:rPr lang="en-US" sz="1400">
                <a:latin typeface="Courier New" charset="0"/>
              </a:rPr>
              <a:t>1100 0110 1010 1111 0101 1000 0000 1001 </a:t>
            </a:r>
          </a:p>
          <a:p>
            <a:r>
              <a:rPr lang="en-US" sz="1400">
                <a:latin typeface="Courier New" charset="0"/>
              </a:rPr>
              <a:t>0101 1000 0000 1001 1100 0110 1010 1111</a:t>
            </a:r>
            <a:r>
              <a:rPr lang="en-US" sz="1400">
                <a:latin typeface="Courier" charset="0"/>
              </a:rPr>
              <a:t> </a:t>
            </a:r>
          </a:p>
        </p:txBody>
      </p:sp>
      <p:sp>
        <p:nvSpPr>
          <p:cNvPr id="21521" name="Rectangle 22"/>
          <p:cNvSpPr>
            <a:spLocks noChangeArrowheads="1"/>
          </p:cNvSpPr>
          <p:nvPr/>
        </p:nvSpPr>
        <p:spPr bwMode="auto">
          <a:xfrm>
            <a:off x="844551" y="3816351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2" name="Line 23"/>
          <p:cNvSpPr>
            <a:spLocks noChangeShapeType="1"/>
          </p:cNvSpPr>
          <p:nvPr/>
        </p:nvSpPr>
        <p:spPr bwMode="auto">
          <a:xfrm>
            <a:off x="2085975" y="292258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609600" y="6070601"/>
            <a:ext cx="37084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005400"/>
                </a:solidFill>
                <a:latin typeface="Calibri" charset="0"/>
              </a:rPr>
              <a:t>Logic Circuit Description</a:t>
            </a:r>
            <a:br>
              <a:rPr lang="en-US" b="1">
                <a:solidFill>
                  <a:srgbClr val="005400"/>
                </a:solidFill>
                <a:latin typeface="Calibri" charset="0"/>
              </a:rPr>
            </a:br>
            <a:r>
              <a:rPr lang="en-US" b="1">
                <a:solidFill>
                  <a:srgbClr val="005400"/>
                </a:solidFill>
                <a:latin typeface="Calibri" charset="0"/>
              </a:rPr>
              <a:t>(Circuit Schematic Diagrams)</a:t>
            </a:r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>
            <a:off x="2286000" y="5224464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Rectangle 27"/>
          <p:cNvSpPr>
            <a:spLocks noChangeArrowheads="1"/>
          </p:cNvSpPr>
          <p:nvPr/>
        </p:nvSpPr>
        <p:spPr bwMode="auto">
          <a:xfrm>
            <a:off x="381000" y="5368926"/>
            <a:ext cx="19812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Architecture Implementation</a:t>
            </a:r>
          </a:p>
        </p:txBody>
      </p:sp>
      <p:pic>
        <p:nvPicPr>
          <p:cNvPr id="21526" name="Picture 35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389" y="4178301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Rectangle 36"/>
          <p:cNvSpPr>
            <a:spLocks noChangeArrowheads="1"/>
          </p:cNvSpPr>
          <p:nvPr/>
        </p:nvSpPr>
        <p:spPr bwMode="auto">
          <a:xfrm>
            <a:off x="6008688" y="5291139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8" name="TextBox 24"/>
          <p:cNvSpPr txBox="1">
            <a:spLocks noChangeArrowheads="1"/>
          </p:cNvSpPr>
          <p:nvPr/>
        </p:nvSpPr>
        <p:spPr bwMode="auto">
          <a:xfrm>
            <a:off x="6359853" y="2184401"/>
            <a:ext cx="25904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latin typeface="Calibri" charset="0"/>
              </a:rPr>
              <a:t>Anything can be represented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as a </a:t>
            </a:r>
            <a:r>
              <a:rPr lang="en-US" sz="1600" i="1">
                <a:latin typeface="Calibri" charset="0"/>
              </a:rPr>
              <a:t>number</a:t>
            </a:r>
            <a:r>
              <a:rPr lang="en-US" sz="1600">
                <a:latin typeface="Calibri" charset="0"/>
              </a:rPr>
              <a:t>, 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i.e., data or instructions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FA79196-00A3-5547-A426-C08E8226931A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513E0-2E5C-2743-9841-8E41BC710CE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03200" y="4046538"/>
            <a:ext cx="6637339" cy="281146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</a:t>
            </a:r>
            <a:r>
              <a:rPr lang="en-US" smtClean="0"/>
              <a:t>in Conclusion, …</a:t>
            </a:r>
            <a:endParaRPr 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266" y="1202270"/>
            <a:ext cx="8703733" cy="550333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Hardware systems made from </a:t>
            </a:r>
            <a:r>
              <a:rPr lang="en-US" i="1" dirty="0" smtClean="0">
                <a:solidFill>
                  <a:srgbClr val="0000FF"/>
                </a:solidFill>
              </a:rPr>
              <a:t>Stateless </a:t>
            </a:r>
            <a:r>
              <a:rPr lang="en-US" dirty="0" smtClean="0"/>
              <a:t>Combinational Logic and </a:t>
            </a:r>
            <a:r>
              <a:rPr lang="en-US" i="1" dirty="0" err="1" smtClean="0">
                <a:solidFill>
                  <a:srgbClr val="0000FF"/>
                </a:solidFill>
              </a:rPr>
              <a:t>Stateful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“Memory” Logic (Registers)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Clocks tell us when D-flip-flops change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Setup and Hold times important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We pipeline long-delay CL for faster clock cycle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Split up the </a:t>
            </a:r>
            <a:r>
              <a:rPr lang="en-GB" i="1" dirty="0" smtClean="0">
                <a:solidFill>
                  <a:srgbClr val="0000FF"/>
                </a:solidFill>
              </a:rPr>
              <a:t>critical path</a:t>
            </a:r>
          </a:p>
          <a:p>
            <a:pPr>
              <a:spcBef>
                <a:spcPct val="0"/>
              </a:spcBef>
            </a:pPr>
            <a:r>
              <a:rPr lang="en-GB" dirty="0"/>
              <a:t>Finite State Machines extremely </a:t>
            </a:r>
            <a:r>
              <a:rPr lang="en-GB" dirty="0" smtClean="0"/>
              <a:t>useful</a:t>
            </a:r>
          </a:p>
          <a:p>
            <a:pPr>
              <a:spcBef>
                <a:spcPct val="0"/>
              </a:spcBef>
            </a:pPr>
            <a:r>
              <a:rPr lang="en-US" dirty="0"/>
              <a:t>Can implement FSM with register + </a:t>
            </a:r>
            <a:r>
              <a:rPr lang="en-US" dirty="0" smtClean="0"/>
              <a:t>logic</a:t>
            </a:r>
            <a:endParaRPr lang="en-US" dirty="0"/>
          </a:p>
          <a:p>
            <a:pPr>
              <a:spcBef>
                <a:spcPct val="0"/>
              </a:spcBef>
            </a:pP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0EC786-7CEB-F14C-B0FB-0E9CEB68A2AA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110B3-E7D8-7A4E-B012-10111FDED2F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world voltages are analog, but are quantized to represent logic 0 and logic 1</a:t>
            </a:r>
          </a:p>
          <a:p>
            <a:r>
              <a:rPr lang="en-US" dirty="0" smtClean="0"/>
              <a:t>Transistors are just switches, combined to form gates: AND, OR, NOT, NAND, NOR</a:t>
            </a:r>
          </a:p>
          <a:p>
            <a:r>
              <a:rPr lang="en-US" dirty="0" smtClean="0"/>
              <a:t>Truth table can be mapped to gates for combinational logic design</a:t>
            </a:r>
          </a:p>
          <a:p>
            <a:r>
              <a:rPr lang="en-US" dirty="0" smtClean="0"/>
              <a:t>Boolean algebra allows minimization of gates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5CFD4F-BA84-EB4D-A372-B52AAC258300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46B9-29A8-494E-A355-6DFE277D15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State Elements</a:t>
            </a:r>
          </a:p>
          <a:p>
            <a:pPr eaLnBrk="1" hangingPunct="1"/>
            <a:r>
              <a:rPr lang="en-US" dirty="0" smtClean="0"/>
              <a:t>Finite State Machines</a:t>
            </a:r>
          </a:p>
          <a:p>
            <a:r>
              <a:rPr lang="en-US" dirty="0" smtClean="0"/>
              <a:t>And in Conclusion, …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0B2C46-5AD7-FE4F-8A59-D0FE4920D08E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State Elements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Finite State Machines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in Conclusion, …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0B2C46-5AD7-FE4F-8A59-D0FE4920D08E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6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85266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solidFill>
                  <a:srgbClr val="000000"/>
                </a:solidFill>
                <a:ea typeface="+mn-ea"/>
                <a:cs typeface="+mn-cs"/>
              </a:rPr>
              <a:t>Synchronous Digital Systems 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consist of two basic types of circuits: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Combinational Logic (CL) circuits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Output is a function of the inputs only, not the history of its execution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circuits to add A, B (ALUs)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</a:rPr>
              <a:t>Last lecture was CL</a:t>
            </a:r>
            <a:endParaRPr lang="en-US" dirty="0" smtClean="0">
              <a:solidFill>
                <a:srgbClr val="000000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Sequential Logic (SL)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Circuits that “remember” or store information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aka “State Elements”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memories and registers (Registers)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Today’s lecture is SL</a:t>
            </a:r>
            <a:endParaRPr lang="en-US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BDFFB7-DF6C-3E43-BC93-34D502758544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8D7DF-525F-7D46-885E-65CB5685D7BE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system</a:t>
            </a:r>
          </a:p>
        </p:txBody>
      </p:sp>
      <p:sp>
        <p:nvSpPr>
          <p:cNvPr id="51204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datapath</a:t>
            </a:r>
          </a:p>
        </p:txBody>
      </p:sp>
      <p:sp>
        <p:nvSpPr>
          <p:cNvPr id="51205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control</a:t>
            </a:r>
          </a:p>
        </p:txBody>
      </p:sp>
      <p:sp>
        <p:nvSpPr>
          <p:cNvPr id="51206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state</a:t>
            </a:r>
            <a:br>
              <a:rPr lang="en-US">
                <a:solidFill>
                  <a:srgbClr val="000000"/>
                </a:solidFill>
                <a:latin typeface="Comic Sans MS" charset="0"/>
              </a:rPr>
            </a:br>
            <a:r>
              <a:rPr lang="en-US">
                <a:solidFill>
                  <a:srgbClr val="000000"/>
                </a:solidFill>
                <a:latin typeface="Comic Sans MS" charset="0"/>
              </a:rPr>
              <a:t>registers</a:t>
            </a:r>
          </a:p>
        </p:txBody>
      </p:sp>
      <p:sp>
        <p:nvSpPr>
          <p:cNvPr id="51207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combinational</a:t>
            </a:r>
            <a:br>
              <a:rPr lang="en-US">
                <a:solidFill>
                  <a:srgbClr val="000000"/>
                </a:solidFill>
                <a:latin typeface="Comic Sans MS" charset="0"/>
              </a:rPr>
            </a:br>
            <a:r>
              <a:rPr lang="en-US">
                <a:solidFill>
                  <a:srgbClr val="000000"/>
                </a:solidFill>
                <a:latin typeface="Comic Sans MS" charset="0"/>
              </a:rPr>
              <a:t>logic</a:t>
            </a:r>
          </a:p>
        </p:txBody>
      </p:sp>
      <p:sp>
        <p:nvSpPr>
          <p:cNvPr id="51208" name="Rectangle 14"/>
          <p:cNvSpPr>
            <a:spLocks noChangeArrowheads="1"/>
          </p:cNvSpPr>
          <p:nvPr/>
        </p:nvSpPr>
        <p:spPr bwMode="auto">
          <a:xfrm>
            <a:off x="1838325" y="3722688"/>
            <a:ext cx="13652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multiplexer</a:t>
            </a:r>
          </a:p>
        </p:txBody>
      </p:sp>
      <p:sp>
        <p:nvSpPr>
          <p:cNvPr id="51209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comparator</a:t>
            </a:r>
          </a:p>
        </p:txBody>
      </p:sp>
      <p:sp>
        <p:nvSpPr>
          <p:cNvPr id="51210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code</a:t>
            </a:r>
            <a:br>
              <a:rPr lang="en-US">
                <a:solidFill>
                  <a:srgbClr val="000000"/>
                </a:solidFill>
                <a:latin typeface="Comic Sans MS" charset="0"/>
              </a:rPr>
            </a:br>
            <a:r>
              <a:rPr lang="en-US">
                <a:solidFill>
                  <a:srgbClr val="000000"/>
                </a:solidFill>
                <a:latin typeface="Comic Sans MS" charset="0"/>
              </a:rPr>
              <a:t>registers</a:t>
            </a:r>
          </a:p>
        </p:txBody>
      </p:sp>
      <p:sp>
        <p:nvSpPr>
          <p:cNvPr id="51211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register</a:t>
            </a:r>
          </a:p>
        </p:txBody>
      </p:sp>
      <p:sp>
        <p:nvSpPr>
          <p:cNvPr id="51212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logic</a:t>
            </a:r>
          </a:p>
        </p:txBody>
      </p:sp>
      <p:sp>
        <p:nvSpPr>
          <p:cNvPr id="51213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6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7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8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9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0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1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2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3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4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5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switching</a:t>
            </a:r>
            <a:br>
              <a:rPr lang="en-US">
                <a:solidFill>
                  <a:srgbClr val="000000"/>
                </a:solidFill>
                <a:latin typeface="Comic Sans MS" charset="0"/>
              </a:rPr>
            </a:br>
            <a:r>
              <a:rPr lang="en-US">
                <a:solidFill>
                  <a:srgbClr val="000000"/>
                </a:solidFill>
                <a:latin typeface="Comic Sans MS" charset="0"/>
              </a:rPr>
              <a:t>networks</a:t>
            </a:r>
          </a:p>
        </p:txBody>
      </p:sp>
      <p:sp>
        <p:nvSpPr>
          <p:cNvPr id="51226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7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8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Design Hierarchy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0FE1E9-01D7-E047-A658-0DA6A5B19DAC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71852-B2BA-C64F-8A35-805D0536AD1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284538" y="4927600"/>
            <a:ext cx="1254125" cy="43973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95738" y="5762625"/>
            <a:ext cx="1371600" cy="60483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775200" y="3657072"/>
            <a:ext cx="1658938" cy="52546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Conceptual MIPS </a:t>
            </a:r>
            <a:r>
              <a:rPr lang="en-US" dirty="0" err="1" smtClean="0"/>
              <a:t>Datapath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B99A3B-913E-B14A-BFA3-88F73467EA76}" type="datetime1">
              <a:rPr lang="en-US" smtClean="0"/>
              <a:pPr>
                <a:defRPr/>
              </a:pPr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2012 --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92A69-F3C1-164A-9859-C87892FC08A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4582" name="Picture 7" descr="f04-01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46250"/>
            <a:ext cx="7964487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34736</TotalTime>
  <Words>1825</Words>
  <Application>Microsoft Macintosh PowerPoint</Application>
  <PresentationFormat>On-screen Show (4:3)</PresentationFormat>
  <Paragraphs>496</Paragraphs>
  <Slides>30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Image</vt:lpstr>
      <vt:lpstr>CS 61C:  Great Ideas in Computer Architecture  Timing and State</vt:lpstr>
      <vt:lpstr>You are Here!</vt:lpstr>
      <vt:lpstr>Levels of Representation/Interpretation</vt:lpstr>
      <vt:lpstr>Review</vt:lpstr>
      <vt:lpstr>Agenda</vt:lpstr>
      <vt:lpstr>Agenda</vt:lpstr>
      <vt:lpstr>Type of Circuits</vt:lpstr>
      <vt:lpstr>Design Hierarchy</vt:lpstr>
      <vt:lpstr>A Conceptual MIPS Datapath</vt:lpstr>
      <vt:lpstr>Uses for State Elements</vt:lpstr>
      <vt:lpstr>Accumulator Example</vt:lpstr>
      <vt:lpstr>First Try: Does this work?</vt:lpstr>
      <vt:lpstr>Second Try: How About This?</vt:lpstr>
      <vt:lpstr>Model for Synchronous Systems</vt:lpstr>
      <vt:lpstr>Register Internals</vt:lpstr>
      <vt:lpstr>Camera Analogy Timing Terms</vt:lpstr>
      <vt:lpstr>Hardware Timing Terms</vt:lpstr>
      <vt:lpstr>FSM Maximum Clock Frequency</vt:lpstr>
      <vt:lpstr>Pipelining to Improve Performance: BEFORE (1/2)</vt:lpstr>
      <vt:lpstr>Pipelining to Improve Performance (2/2)</vt:lpstr>
      <vt:lpstr>Agenda</vt:lpstr>
      <vt:lpstr>Another Great (Theory) Idea: Finite State Machines (FSM)</vt:lpstr>
      <vt:lpstr>Example: 3 Ones FSM</vt:lpstr>
      <vt:lpstr>Hardware Implementation of FSM</vt:lpstr>
      <vt:lpstr>Hardware for FSM:  Combinational Logic</vt:lpstr>
      <vt:lpstr>Hardware for FSM:  Combinational Logic</vt:lpstr>
      <vt:lpstr>Hardware for FSM:  Combinational Logic</vt:lpstr>
      <vt:lpstr>Hardware for FSM:  Combinational Logic</vt:lpstr>
      <vt:lpstr>Hardware for FSM:  Combinational Logic</vt:lpstr>
      <vt:lpstr>And,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258</cp:revision>
  <cp:lastPrinted>2011-03-28T14:59:27Z</cp:lastPrinted>
  <dcterms:created xsi:type="dcterms:W3CDTF">2012-03-14T13:28:40Z</dcterms:created>
  <dcterms:modified xsi:type="dcterms:W3CDTF">2012-10-21T18:08:54Z</dcterms:modified>
</cp:coreProperties>
</file>