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485" r:id="rId2"/>
    <p:sldId id="469" r:id="rId3"/>
    <p:sldId id="404" r:id="rId4"/>
    <p:sldId id="523" r:id="rId5"/>
    <p:sldId id="551" r:id="rId6"/>
    <p:sldId id="552" r:id="rId7"/>
    <p:sldId id="546" r:id="rId8"/>
    <p:sldId id="547" r:id="rId9"/>
    <p:sldId id="548" r:id="rId10"/>
    <p:sldId id="556" r:id="rId11"/>
    <p:sldId id="553" r:id="rId12"/>
    <p:sldId id="492" r:id="rId13"/>
    <p:sldId id="555" r:id="rId14"/>
    <p:sldId id="534" r:id="rId15"/>
    <p:sldId id="535" r:id="rId16"/>
    <p:sldId id="536" r:id="rId17"/>
    <p:sldId id="537" r:id="rId18"/>
    <p:sldId id="538" r:id="rId19"/>
    <p:sldId id="550" r:id="rId20"/>
    <p:sldId id="539" r:id="rId21"/>
    <p:sldId id="558" r:id="rId22"/>
    <p:sldId id="540" r:id="rId23"/>
    <p:sldId id="541" r:id="rId24"/>
    <p:sldId id="542" r:id="rId25"/>
    <p:sldId id="559" r:id="rId26"/>
    <p:sldId id="560" r:id="rId27"/>
    <p:sldId id="561" r:id="rId28"/>
    <p:sldId id="562" r:id="rId29"/>
    <p:sldId id="554" r:id="rId30"/>
    <p:sldId id="549"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00" autoAdjust="0"/>
    <p:restoredTop sz="94471" autoAdjust="0"/>
  </p:normalViewPr>
  <p:slideViewPr>
    <p:cSldViewPr>
      <p:cViewPr varScale="1">
        <p:scale>
          <a:sx n="170" d="100"/>
          <a:sy n="170" d="100"/>
        </p:scale>
        <p:origin x="-1304" y="-104"/>
      </p:cViewPr>
      <p:guideLst>
        <p:guide orient="horz" pos="3024"/>
        <p:guide pos="2736"/>
      </p:guideLst>
    </p:cSldViewPr>
  </p:slideViewPr>
  <p:notesTextViewPr>
    <p:cViewPr>
      <p:scale>
        <a:sx n="100" d="100"/>
        <a:sy n="100" d="100"/>
      </p:scale>
      <p:origin x="0" y="0"/>
    </p:cViewPr>
  </p:notesTextViewPr>
  <p:sorterViewPr>
    <p:cViewPr>
      <p:scale>
        <a:sx n="76" d="100"/>
        <a:sy n="7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11/20/12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a:p>
        </p:txBody>
      </p:sp>
    </p:spTree>
    <p:extLst>
      <p:ext uri="{BB962C8B-B14F-4D97-AF65-F5344CB8AC3E}">
        <p14:creationId xmlns:p14="http://schemas.microsoft.com/office/powerpoint/2010/main" val="10243555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a:p>
        </p:txBody>
      </p:sp>
    </p:spTree>
    <p:extLst>
      <p:ext uri="{BB962C8B-B14F-4D97-AF65-F5344CB8AC3E}">
        <p14:creationId xmlns:p14="http://schemas.microsoft.com/office/powerpoint/2010/main" val="34148699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8499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89936" tIns="44968" rIns="89936" bIns="44968" numCol="1" anchor="t" anchorCtr="0" compatLnSpc="1">
            <a:prstTxWarp prst="textNoShape">
              <a:avLst/>
            </a:prstTxWarp>
          </a:bodyPr>
          <a:lstStyle/>
          <a:p>
            <a:endParaRPr lang="en-US">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511581CE-9B63-394C-9788-06C3A0C4654C}" type="slidenum">
              <a:rPr lang="en-US"/>
              <a:pPr/>
              <a:t>11</a:t>
            </a:fld>
            <a:endParaRPr lang="en-US"/>
          </a:p>
        </p:txBody>
      </p:sp>
      <p:sp>
        <p:nvSpPr>
          <p:cNvPr id="1618946" name="Rectangle 2"/>
          <p:cNvSpPr>
            <a:spLocks noGrp="1" noRot="1" noChangeAspect="1" noChangeArrowheads="1" noTextEdit="1"/>
          </p:cNvSpPr>
          <p:nvPr>
            <p:ph type="sldImg"/>
          </p:nvPr>
        </p:nvSpPr>
        <p:spPr bwMode="auto">
          <a:xfrm>
            <a:off x="1152525" y="692150"/>
            <a:ext cx="4551363" cy="3414713"/>
          </a:xfrm>
          <a:prstGeom prst="rect">
            <a:avLst/>
          </a:prstGeom>
          <a:solidFill>
            <a:srgbClr val="FFFFFF"/>
          </a:solidFill>
          <a:ln>
            <a:solidFill>
              <a:srgbClr val="000000"/>
            </a:solidFill>
            <a:miter lim="800000"/>
            <a:headEnd/>
            <a:tailEnd/>
          </a:ln>
        </p:spPr>
      </p:sp>
      <p:sp>
        <p:nvSpPr>
          <p:cNvPr id="1618947" name="Rectangle 3"/>
          <p:cNvSpPr>
            <a:spLocks noGrp="1" noChangeArrowheads="1"/>
          </p:cNvSpPr>
          <p:nvPr>
            <p:ph type="body" idx="1"/>
          </p:nvPr>
        </p:nvSpPr>
        <p:spPr bwMode="auto">
          <a:xfrm>
            <a:off x="912318" y="4340679"/>
            <a:ext cx="5031878" cy="4116916"/>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r>
              <a:rPr lang="en-US" altLang="ko-KR">
                <a:ea typeface="굴림" charset="-127"/>
                <a:cs typeface="굴림" charset="-127"/>
              </a:rPr>
              <a:t>Portability on machines with different memory configurations.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348E3698-8743-1846-A4B7-A150278E3AFF}" type="slidenum">
              <a:rPr lang="en-US"/>
              <a:pPr/>
              <a:t>14</a:t>
            </a:fld>
            <a:endParaRPr lang="en-US"/>
          </a:p>
        </p:txBody>
      </p:sp>
      <p:sp>
        <p:nvSpPr>
          <p:cNvPr id="1625090" name="Rectangle 2"/>
          <p:cNvSpPr>
            <a:spLocks noGrp="1" noRot="1" noChangeAspect="1" noChangeArrowheads="1" noTextEdit="1"/>
          </p:cNvSpPr>
          <p:nvPr>
            <p:ph type="sldImg"/>
          </p:nvPr>
        </p:nvSpPr>
        <p:spPr bwMode="auto">
          <a:xfrm>
            <a:off x="1144588" y="684213"/>
            <a:ext cx="4570412" cy="3429000"/>
          </a:xfrm>
          <a:prstGeom prst="rect">
            <a:avLst/>
          </a:prstGeom>
          <a:solidFill>
            <a:srgbClr val="FFFFFF"/>
          </a:solidFill>
          <a:ln>
            <a:solidFill>
              <a:srgbClr val="000000"/>
            </a:solidFill>
            <a:miter lim="800000"/>
            <a:headEnd/>
            <a:tailEnd/>
          </a:ln>
        </p:spPr>
      </p:sp>
      <p:sp>
        <p:nvSpPr>
          <p:cNvPr id="1625091" name="Rectangle 3"/>
          <p:cNvSpPr>
            <a:spLocks noGrp="1" noChangeArrowheads="1"/>
          </p:cNvSpPr>
          <p:nvPr>
            <p:ph type="body" idx="1"/>
          </p:nvPr>
        </p:nvSpPr>
        <p:spPr bwMode="auto">
          <a:xfrm>
            <a:off x="916781" y="4343703"/>
            <a:ext cx="5024438" cy="4115405"/>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endParaRPr lang="ko-KR" altLang="en-US">
              <a:ea typeface="AppleMyungjo" charset="-127"/>
              <a:cs typeface="AppleMyungjo" charset="-127"/>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3D498323-185F-0142-BF9E-03E2CF5FAB12}" type="slidenum">
              <a:rPr lang="en-US"/>
              <a:pPr/>
              <a:t>15</a:t>
            </a:fld>
            <a:endParaRPr lang="en-US"/>
          </a:p>
        </p:txBody>
      </p:sp>
      <p:sp>
        <p:nvSpPr>
          <p:cNvPr id="1751042" name="Rectangle 2"/>
          <p:cNvSpPr>
            <a:spLocks noGrp="1" noRot="1" noChangeAspect="1" noChangeArrowheads="1" noTextEdit="1"/>
          </p:cNvSpPr>
          <p:nvPr>
            <p:ph type="sldImg"/>
          </p:nvPr>
        </p:nvSpPr>
        <p:spPr bwMode="auto">
          <a:xfrm>
            <a:off x="1144588" y="684213"/>
            <a:ext cx="4570412" cy="3429000"/>
          </a:xfrm>
          <a:prstGeom prst="rect">
            <a:avLst/>
          </a:prstGeom>
          <a:solidFill>
            <a:srgbClr val="FFFFFF"/>
          </a:solidFill>
          <a:ln>
            <a:solidFill>
              <a:srgbClr val="000000"/>
            </a:solidFill>
            <a:miter lim="800000"/>
            <a:headEnd/>
            <a:tailEnd/>
          </a:ln>
        </p:spPr>
      </p:sp>
      <p:sp>
        <p:nvSpPr>
          <p:cNvPr id="1751043" name="Rectangle 3"/>
          <p:cNvSpPr>
            <a:spLocks noGrp="1" noChangeArrowheads="1"/>
          </p:cNvSpPr>
          <p:nvPr>
            <p:ph type="body" idx="1"/>
          </p:nvPr>
        </p:nvSpPr>
        <p:spPr bwMode="auto">
          <a:xfrm>
            <a:off x="916781" y="4343703"/>
            <a:ext cx="5024438" cy="4115405"/>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endParaRPr lang="ko-KR" altLang="en-US">
              <a:ea typeface="AppleMyungjo" charset="-127"/>
              <a:cs typeface="AppleMyungjo" charset="-127"/>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2010387E-7711-D74D-A4E4-064EB5177220}" type="slidenum">
              <a:rPr lang="en-US"/>
              <a:pPr/>
              <a:t>16</a:t>
            </a:fld>
            <a:endParaRPr lang="en-US"/>
          </a:p>
        </p:txBody>
      </p:sp>
      <p:sp>
        <p:nvSpPr>
          <p:cNvPr id="1627138" name="Rectangle 2"/>
          <p:cNvSpPr>
            <a:spLocks noGrp="1" noRot="1" noChangeAspect="1" noChangeArrowheads="1" noTextEdit="1"/>
          </p:cNvSpPr>
          <p:nvPr>
            <p:ph type="sldImg"/>
          </p:nvPr>
        </p:nvSpPr>
        <p:spPr bwMode="auto">
          <a:xfrm>
            <a:off x="1144588" y="684213"/>
            <a:ext cx="4570412" cy="3429000"/>
          </a:xfrm>
          <a:prstGeom prst="rect">
            <a:avLst/>
          </a:prstGeom>
          <a:solidFill>
            <a:srgbClr val="FFFFFF"/>
          </a:solidFill>
          <a:ln>
            <a:solidFill>
              <a:srgbClr val="000000"/>
            </a:solidFill>
            <a:miter lim="800000"/>
            <a:headEnd/>
            <a:tailEnd/>
          </a:ln>
        </p:spPr>
      </p:sp>
      <p:sp>
        <p:nvSpPr>
          <p:cNvPr id="1627139" name="Rectangle 3"/>
          <p:cNvSpPr>
            <a:spLocks noGrp="1" noChangeArrowheads="1"/>
          </p:cNvSpPr>
          <p:nvPr>
            <p:ph type="body" idx="1"/>
          </p:nvPr>
        </p:nvSpPr>
        <p:spPr bwMode="auto">
          <a:xfrm>
            <a:off x="916781" y="4343703"/>
            <a:ext cx="5024438" cy="4115405"/>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endParaRPr lang="ko-KR" altLang="en-US">
              <a:ea typeface="AppleMyungjo" charset="-127"/>
              <a:cs typeface="AppleMyungjo" charset="-127"/>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E93AB26A-2B7A-2044-B0C7-5FD4CB773199}" type="slidenum">
              <a:rPr lang="en-US"/>
              <a:pPr/>
              <a:t>17</a:t>
            </a:fld>
            <a:endParaRPr lang="en-US"/>
          </a:p>
        </p:txBody>
      </p:sp>
      <p:sp>
        <p:nvSpPr>
          <p:cNvPr id="1629186" name="Rectangle 2"/>
          <p:cNvSpPr>
            <a:spLocks noGrp="1" noRot="1" noChangeAspect="1" noChangeArrowheads="1" noTextEdit="1"/>
          </p:cNvSpPr>
          <p:nvPr>
            <p:ph type="sldImg"/>
          </p:nvPr>
        </p:nvSpPr>
        <p:spPr bwMode="auto">
          <a:xfrm>
            <a:off x="1152525" y="692150"/>
            <a:ext cx="4551363" cy="3414713"/>
          </a:xfrm>
          <a:prstGeom prst="rect">
            <a:avLst/>
          </a:prstGeom>
          <a:solidFill>
            <a:srgbClr val="FFFFFF"/>
          </a:solidFill>
          <a:ln>
            <a:solidFill>
              <a:srgbClr val="000000"/>
            </a:solidFill>
            <a:miter lim="800000"/>
            <a:headEnd/>
            <a:tailEnd/>
          </a:ln>
        </p:spPr>
      </p:sp>
      <p:sp>
        <p:nvSpPr>
          <p:cNvPr id="1629187" name="Rectangle 3"/>
          <p:cNvSpPr>
            <a:spLocks noGrp="1" noChangeArrowheads="1"/>
          </p:cNvSpPr>
          <p:nvPr>
            <p:ph type="body" idx="1"/>
          </p:nvPr>
        </p:nvSpPr>
        <p:spPr bwMode="auto">
          <a:xfrm>
            <a:off x="912318" y="4340679"/>
            <a:ext cx="5031878" cy="4116916"/>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r>
              <a:rPr lang="en-US" altLang="ko-KR">
                <a:ea typeface="굴림" charset="-127"/>
                <a:cs typeface="굴림" charset="-127"/>
              </a:rPr>
              <a:t>3 memory references</a:t>
            </a:r>
          </a:p>
          <a:p>
            <a:r>
              <a:rPr lang="en-US" altLang="ko-KR">
                <a:ea typeface="굴림" charset="-127"/>
                <a:cs typeface="굴림" charset="-127"/>
              </a:rPr>
              <a:t>2 page faults (disk accesses) + .. </a:t>
            </a:r>
          </a:p>
          <a:p>
            <a:endParaRPr lang="en-US" altLang="ko-KR">
              <a:ea typeface="굴림" charset="-127"/>
              <a:cs typeface="굴림" charset="-127"/>
            </a:endParaRPr>
          </a:p>
          <a:p>
            <a:r>
              <a:rPr lang="en-US" altLang="ko-KR">
                <a:ea typeface="굴림" charset="-127"/>
                <a:cs typeface="굴림" charset="-127"/>
              </a:rPr>
              <a:t>Actually used in IBM before paged memory.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86EBB045-B7ED-064B-8C55-B09C54CFF3E3}" type="slidenum">
              <a:rPr lang="en-US"/>
              <a:pPr/>
              <a:t>18</a:t>
            </a:fld>
            <a:endParaRPr lang="en-US"/>
          </a:p>
        </p:txBody>
      </p:sp>
      <p:sp>
        <p:nvSpPr>
          <p:cNvPr id="1657858" name="Rectangle 2"/>
          <p:cNvSpPr>
            <a:spLocks noGrp="1" noRot="1" noChangeAspect="1" noChangeArrowheads="1" noTextEdit="1"/>
          </p:cNvSpPr>
          <p:nvPr>
            <p:ph type="sldImg"/>
          </p:nvPr>
        </p:nvSpPr>
        <p:spPr bwMode="auto">
          <a:xfrm>
            <a:off x="1144588" y="684213"/>
            <a:ext cx="4570412" cy="3429000"/>
          </a:xfrm>
          <a:prstGeom prst="rect">
            <a:avLst/>
          </a:prstGeom>
          <a:solidFill>
            <a:srgbClr val="FFFFFF"/>
          </a:solidFill>
          <a:ln>
            <a:solidFill>
              <a:srgbClr val="000000"/>
            </a:solidFill>
            <a:miter lim="800000"/>
            <a:headEnd/>
            <a:tailEnd/>
          </a:ln>
        </p:spPr>
      </p:sp>
      <p:sp>
        <p:nvSpPr>
          <p:cNvPr id="1657859" name="Rectangle 3"/>
          <p:cNvSpPr>
            <a:spLocks noGrp="1" noChangeArrowheads="1"/>
          </p:cNvSpPr>
          <p:nvPr>
            <p:ph type="body" idx="1"/>
          </p:nvPr>
        </p:nvSpPr>
        <p:spPr bwMode="auto">
          <a:xfrm>
            <a:off x="916781" y="4343703"/>
            <a:ext cx="5024438" cy="4115405"/>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endParaRPr lang="ko-KR" altLang="en-US">
              <a:ea typeface="AppleMyungjo" charset="-127"/>
              <a:cs typeface="AppleMyungjo" charset="-127"/>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86EBB045-B7ED-064B-8C55-B09C54CFF3E3}" type="slidenum">
              <a:rPr lang="en-US"/>
              <a:pPr/>
              <a:t>19</a:t>
            </a:fld>
            <a:endParaRPr lang="en-US"/>
          </a:p>
        </p:txBody>
      </p:sp>
      <p:sp>
        <p:nvSpPr>
          <p:cNvPr id="1657858" name="Rectangle 2"/>
          <p:cNvSpPr>
            <a:spLocks noGrp="1" noRot="1" noChangeAspect="1" noChangeArrowheads="1" noTextEdit="1"/>
          </p:cNvSpPr>
          <p:nvPr>
            <p:ph type="sldImg"/>
          </p:nvPr>
        </p:nvSpPr>
        <p:spPr bwMode="auto">
          <a:xfrm>
            <a:off x="1144588" y="684213"/>
            <a:ext cx="4570412" cy="3429000"/>
          </a:xfrm>
          <a:prstGeom prst="rect">
            <a:avLst/>
          </a:prstGeom>
          <a:solidFill>
            <a:srgbClr val="FFFFFF"/>
          </a:solidFill>
          <a:ln>
            <a:solidFill>
              <a:srgbClr val="000000"/>
            </a:solidFill>
            <a:miter lim="800000"/>
            <a:headEnd/>
            <a:tailEnd/>
          </a:ln>
        </p:spPr>
      </p:sp>
      <p:sp>
        <p:nvSpPr>
          <p:cNvPr id="1657859" name="Rectangle 3"/>
          <p:cNvSpPr>
            <a:spLocks noGrp="1" noChangeArrowheads="1"/>
          </p:cNvSpPr>
          <p:nvPr>
            <p:ph type="body" idx="1"/>
          </p:nvPr>
        </p:nvSpPr>
        <p:spPr bwMode="auto">
          <a:xfrm>
            <a:off x="916781" y="4343703"/>
            <a:ext cx="5024438" cy="4115405"/>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endParaRPr lang="ko-KR" altLang="en-US">
              <a:ea typeface="AppleMyungjo" charset="-127"/>
              <a:cs typeface="AppleMyungjo" charset="-127"/>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4239C5C1-1410-6645-919B-F0D489DFFE5C}" type="slidenum">
              <a:rPr lang="en-US"/>
              <a:pPr/>
              <a:t>20</a:t>
            </a:fld>
            <a:endParaRPr lang="en-US"/>
          </a:p>
        </p:txBody>
      </p:sp>
      <p:sp>
        <p:nvSpPr>
          <p:cNvPr id="1637378" name="Rectangle 2"/>
          <p:cNvSpPr>
            <a:spLocks noGrp="1" noRot="1" noChangeAspect="1" noChangeArrowheads="1" noTextEdit="1"/>
          </p:cNvSpPr>
          <p:nvPr>
            <p:ph type="sldImg"/>
          </p:nvPr>
        </p:nvSpPr>
        <p:spPr bwMode="auto">
          <a:xfrm>
            <a:off x="1144588" y="684213"/>
            <a:ext cx="4570412" cy="3429000"/>
          </a:xfrm>
          <a:prstGeom prst="rect">
            <a:avLst/>
          </a:prstGeom>
          <a:solidFill>
            <a:srgbClr val="FFFFFF"/>
          </a:solidFill>
          <a:ln>
            <a:solidFill>
              <a:srgbClr val="000000"/>
            </a:solidFill>
            <a:miter lim="800000"/>
            <a:headEnd/>
            <a:tailEnd/>
          </a:ln>
        </p:spPr>
      </p:sp>
      <p:sp>
        <p:nvSpPr>
          <p:cNvPr id="1637379" name="Rectangle 3"/>
          <p:cNvSpPr>
            <a:spLocks noGrp="1" noChangeArrowheads="1"/>
          </p:cNvSpPr>
          <p:nvPr>
            <p:ph type="body" idx="1"/>
          </p:nvPr>
        </p:nvSpPr>
        <p:spPr bwMode="auto">
          <a:xfrm>
            <a:off x="916781" y="4343703"/>
            <a:ext cx="5024438" cy="4115405"/>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endParaRPr lang="ko-KR" altLang="en-US">
              <a:ea typeface="AppleMyungjo" charset="-127"/>
              <a:cs typeface="AppleMyungjo" charset="-127"/>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1B5FE20E-B34E-4C4A-878B-CB575592351B}" type="slidenum">
              <a:rPr lang="en-US"/>
              <a:pPr/>
              <a:t>21</a:t>
            </a:fld>
            <a:endParaRPr lang="en-US"/>
          </a:p>
        </p:txBody>
      </p:sp>
      <p:sp>
        <p:nvSpPr>
          <p:cNvPr id="1562626" name="Rectangle 2"/>
          <p:cNvSpPr>
            <a:spLocks noGrp="1" noRot="1" noChangeAspect="1" noChangeArrowheads="1" noTextEdit="1"/>
          </p:cNvSpPr>
          <p:nvPr>
            <p:ph type="sldImg"/>
          </p:nvPr>
        </p:nvSpPr>
        <p:spPr bwMode="auto">
          <a:xfrm>
            <a:off x="1144588" y="684213"/>
            <a:ext cx="4570412" cy="3429000"/>
          </a:xfrm>
          <a:prstGeom prst="rect">
            <a:avLst/>
          </a:prstGeom>
          <a:solidFill>
            <a:srgbClr val="FFFFFF"/>
          </a:solidFill>
          <a:ln>
            <a:solidFill>
              <a:srgbClr val="000000"/>
            </a:solidFill>
            <a:miter lim="800000"/>
            <a:headEnd/>
            <a:tailEnd/>
          </a:ln>
        </p:spPr>
      </p:sp>
      <p:sp>
        <p:nvSpPr>
          <p:cNvPr id="1562627" name="Rectangle 3"/>
          <p:cNvSpPr>
            <a:spLocks noGrp="1" noChangeArrowheads="1"/>
          </p:cNvSpPr>
          <p:nvPr>
            <p:ph type="body" idx="1"/>
          </p:nvPr>
        </p:nvSpPr>
        <p:spPr bwMode="auto">
          <a:xfrm>
            <a:off x="916781" y="4343703"/>
            <a:ext cx="5024438" cy="4115405"/>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endParaRPr lang="ko-KR" altLang="en-US">
              <a:ea typeface="AppleMyungjo" charset="-127"/>
              <a:cs typeface="AppleMyungjo" charset="-127"/>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951FC96E-7708-0E42-8915-B402C51FFFE9}" type="slidenum">
              <a:rPr lang="en-US"/>
              <a:pPr/>
              <a:t>22</a:t>
            </a:fld>
            <a:endParaRPr lang="en-US"/>
          </a:p>
        </p:txBody>
      </p:sp>
      <p:sp>
        <p:nvSpPr>
          <p:cNvPr id="1639426" name="Rectangle 2"/>
          <p:cNvSpPr>
            <a:spLocks noGrp="1" noRot="1" noChangeAspect="1" noChangeArrowheads="1" noTextEdit="1"/>
          </p:cNvSpPr>
          <p:nvPr>
            <p:ph type="sldImg"/>
          </p:nvPr>
        </p:nvSpPr>
        <p:spPr bwMode="auto">
          <a:xfrm>
            <a:off x="1144588" y="684213"/>
            <a:ext cx="4570412" cy="3429000"/>
          </a:xfrm>
          <a:prstGeom prst="rect">
            <a:avLst/>
          </a:prstGeom>
          <a:solidFill>
            <a:srgbClr val="FFFFFF"/>
          </a:solidFill>
          <a:ln>
            <a:solidFill>
              <a:srgbClr val="000000"/>
            </a:solidFill>
            <a:miter lim="800000"/>
            <a:headEnd/>
            <a:tailEnd/>
          </a:ln>
        </p:spPr>
      </p:sp>
      <p:sp>
        <p:nvSpPr>
          <p:cNvPr id="1639427" name="Rectangle 3"/>
          <p:cNvSpPr>
            <a:spLocks noGrp="1" noChangeArrowheads="1"/>
          </p:cNvSpPr>
          <p:nvPr>
            <p:ph type="body" idx="1"/>
          </p:nvPr>
        </p:nvSpPr>
        <p:spPr bwMode="auto">
          <a:xfrm>
            <a:off x="916781" y="4343703"/>
            <a:ext cx="5024438" cy="4115405"/>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endParaRPr lang="ko-KR" altLang="en-US">
              <a:ea typeface="AppleMyungjo" charset="-127"/>
              <a:cs typeface="AppleMyungjo" charset="-127"/>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7375"/>
            <a:ext cx="4552950" cy="3416300"/>
          </a:xfr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E693DD48-7234-7D49-80D8-2564C3784A37}" type="slidenum">
              <a:rPr lang="en-US"/>
              <a:pPr/>
              <a:t>23</a:t>
            </a:fld>
            <a:endParaRPr lang="en-US"/>
          </a:p>
        </p:txBody>
      </p:sp>
      <p:sp>
        <p:nvSpPr>
          <p:cNvPr id="1692674" name="Rectangle 2"/>
          <p:cNvSpPr>
            <a:spLocks noGrp="1" noRot="1" noChangeAspect="1" noChangeArrowheads="1"/>
          </p:cNvSpPr>
          <p:nvPr>
            <p:ph type="sldImg"/>
          </p:nvPr>
        </p:nvSpPr>
        <p:spPr bwMode="auto">
          <a:xfrm>
            <a:off x="1400175" y="879475"/>
            <a:ext cx="4057650" cy="3043238"/>
          </a:xfrm>
          <a:prstGeom prst="rect">
            <a:avLst/>
          </a:prstGeom>
          <a:solidFill>
            <a:srgbClr val="FFFFFF"/>
          </a:solidFill>
          <a:ln>
            <a:solidFill>
              <a:srgbClr val="000000"/>
            </a:solidFill>
            <a:miter lim="800000"/>
            <a:headEnd/>
            <a:tailEnd/>
          </a:ln>
        </p:spPr>
      </p:sp>
      <p:sp>
        <p:nvSpPr>
          <p:cNvPr id="1692675" name="Rectangle 3"/>
          <p:cNvSpPr>
            <a:spLocks noGrp="1" noChangeArrowheads="1"/>
          </p:cNvSpPr>
          <p:nvPr>
            <p:ph type="body" idx="1"/>
          </p:nvPr>
        </p:nvSpPr>
        <p:spPr bwMode="auto">
          <a:xfrm>
            <a:off x="913805" y="4342191"/>
            <a:ext cx="5030391" cy="411540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A683E16A-0AEB-294F-B3D2-43178AE8E7AA}" type="slidenum">
              <a:rPr lang="en-US"/>
              <a:pPr/>
              <a:t>24</a:t>
            </a:fld>
            <a:endParaRPr lang="en-US"/>
          </a:p>
        </p:txBody>
      </p:sp>
      <p:sp>
        <p:nvSpPr>
          <p:cNvPr id="1643522" name="Rectangle 2"/>
          <p:cNvSpPr>
            <a:spLocks noGrp="1" noRot="1" noChangeAspect="1" noChangeArrowheads="1" noTextEdit="1"/>
          </p:cNvSpPr>
          <p:nvPr>
            <p:ph type="sldImg"/>
          </p:nvPr>
        </p:nvSpPr>
        <p:spPr bwMode="auto">
          <a:xfrm>
            <a:off x="1152525" y="692150"/>
            <a:ext cx="4551363" cy="3414713"/>
          </a:xfrm>
          <a:prstGeom prst="rect">
            <a:avLst/>
          </a:prstGeom>
          <a:solidFill>
            <a:srgbClr val="FFFFFF"/>
          </a:solidFill>
          <a:ln>
            <a:solidFill>
              <a:srgbClr val="000000"/>
            </a:solidFill>
            <a:miter lim="800000"/>
            <a:headEnd/>
            <a:tailEnd/>
          </a:ln>
        </p:spPr>
      </p:sp>
      <p:sp>
        <p:nvSpPr>
          <p:cNvPr id="1643523" name="Rectangle 3"/>
          <p:cNvSpPr>
            <a:spLocks noGrp="1" noChangeArrowheads="1"/>
          </p:cNvSpPr>
          <p:nvPr>
            <p:ph type="body" idx="1"/>
          </p:nvPr>
        </p:nvSpPr>
        <p:spPr bwMode="auto">
          <a:xfrm>
            <a:off x="912318" y="4340679"/>
            <a:ext cx="5031878" cy="4116916"/>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r>
              <a:rPr lang="en-US" altLang="ko-KR">
                <a:ea typeface="굴림" charset="-127"/>
                <a:cs typeface="굴림" charset="-127"/>
              </a:rPr>
              <a:t>Need to restart instruction.</a:t>
            </a:r>
          </a:p>
          <a:p>
            <a:r>
              <a:rPr lang="en-US" altLang="ko-KR">
                <a:ea typeface="굴림" charset="-127"/>
                <a:cs typeface="굴림" charset="-127"/>
              </a:rPr>
              <a:t>Soft and hard page faults.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C297A1B1-C6C7-C446-99DA-6038C074CACB}" type="slidenum">
              <a:rPr lang="en-US"/>
              <a:pPr/>
              <a:t>25</a:t>
            </a:fld>
            <a:endParaRPr lang="en-US"/>
          </a:p>
        </p:txBody>
      </p:sp>
      <p:sp>
        <p:nvSpPr>
          <p:cNvPr id="1712130" name="Rectangle 2"/>
          <p:cNvSpPr>
            <a:spLocks noGrp="1" noRot="1" noChangeAspect="1" noChangeArrowheads="1" noTextEdit="1"/>
          </p:cNvSpPr>
          <p:nvPr>
            <p:ph type="sldImg"/>
          </p:nvPr>
        </p:nvSpPr>
        <p:spPr>
          <a:ln/>
        </p:spPr>
      </p:sp>
      <p:sp>
        <p:nvSpPr>
          <p:cNvPr id="1712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C297A1B1-C6C7-C446-99DA-6038C074CACB}" type="slidenum">
              <a:rPr lang="en-US"/>
              <a:pPr/>
              <a:t>26</a:t>
            </a:fld>
            <a:endParaRPr lang="en-US"/>
          </a:p>
        </p:txBody>
      </p:sp>
      <p:sp>
        <p:nvSpPr>
          <p:cNvPr id="1712130" name="Rectangle 2"/>
          <p:cNvSpPr>
            <a:spLocks noGrp="1" noRot="1" noChangeAspect="1" noChangeArrowheads="1" noTextEdit="1"/>
          </p:cNvSpPr>
          <p:nvPr>
            <p:ph type="sldImg"/>
          </p:nvPr>
        </p:nvSpPr>
        <p:spPr>
          <a:ln/>
        </p:spPr>
      </p:sp>
      <p:sp>
        <p:nvSpPr>
          <p:cNvPr id="1712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BFB2FA53-C9A4-1C4F-B97F-A0B5917806B9}" type="slidenum">
              <a:rPr lang="en-US"/>
              <a:pPr/>
              <a:t>27</a:t>
            </a:fld>
            <a:endParaRPr lang="en-US"/>
          </a:p>
        </p:txBody>
      </p:sp>
      <p:sp>
        <p:nvSpPr>
          <p:cNvPr id="1714178" name="Rectangle 2"/>
          <p:cNvSpPr>
            <a:spLocks noGrp="1" noRot="1" noChangeAspect="1" noChangeArrowheads="1" noTextEdit="1"/>
          </p:cNvSpPr>
          <p:nvPr>
            <p:ph type="sldImg"/>
          </p:nvPr>
        </p:nvSpPr>
        <p:spPr>
          <a:ln/>
        </p:spPr>
      </p:sp>
      <p:sp>
        <p:nvSpPr>
          <p:cNvPr id="1714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91DCAC6A-73CA-C046-A447-0AE714663C4D}" type="slidenum">
              <a:rPr lang="en-US"/>
              <a:pPr/>
              <a:t>28</a:t>
            </a:fld>
            <a:endParaRPr lang="en-US"/>
          </a:p>
        </p:txBody>
      </p:sp>
      <p:sp>
        <p:nvSpPr>
          <p:cNvPr id="1691650" name="Rectangle 2"/>
          <p:cNvSpPr>
            <a:spLocks noGrp="1" noRot="1" noChangeAspect="1" noChangeArrowheads="1" noTextEdit="1"/>
          </p:cNvSpPr>
          <p:nvPr>
            <p:ph type="sldImg"/>
          </p:nvPr>
        </p:nvSpPr>
        <p:spPr bwMode="auto">
          <a:xfrm>
            <a:off x="1152525" y="692150"/>
            <a:ext cx="4552950" cy="3416300"/>
          </a:xfrm>
          <a:prstGeom prst="rect">
            <a:avLst/>
          </a:prstGeom>
          <a:solidFill>
            <a:srgbClr val="FFFFFF"/>
          </a:solidFill>
          <a:ln>
            <a:solidFill>
              <a:srgbClr val="000000"/>
            </a:solidFill>
            <a:miter lim="800000"/>
            <a:headEnd/>
            <a:tailEnd/>
          </a:ln>
        </p:spPr>
      </p:sp>
      <p:sp>
        <p:nvSpPr>
          <p:cNvPr id="1691651" name="Rectangle 3"/>
          <p:cNvSpPr>
            <a:spLocks noGrp="1" noChangeArrowheads="1"/>
          </p:cNvSpPr>
          <p:nvPr>
            <p:ph type="body" idx="1"/>
          </p:nvPr>
        </p:nvSpPr>
        <p:spPr bwMode="auto">
          <a:xfrm>
            <a:off x="912318" y="4340679"/>
            <a:ext cx="5031878" cy="4116916"/>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pPr lvl="1">
              <a:spcBef>
                <a:spcPct val="0"/>
              </a:spcBef>
            </a:pPr>
            <a:r>
              <a:rPr lang="en-US" sz="2300" b="1"/>
              <a:t>Consider 4-Kbyte pages and caches with 32-byte blocks</a:t>
            </a:r>
          </a:p>
          <a:p>
            <a:pPr lvl="1">
              <a:spcBef>
                <a:spcPct val="0"/>
              </a:spcBef>
            </a:pPr>
            <a:r>
              <a:rPr lang="en-US" sz="2300" b="1"/>
              <a:t>	 32-Kbyte cache 	</a:t>
            </a:r>
            <a:r>
              <a:rPr lang="en-US" sz="2300" b="1">
                <a:latin typeface="Symbol" charset="2"/>
              </a:rPr>
              <a:t></a:t>
            </a:r>
            <a:r>
              <a:rPr lang="en-US" sz="2300" b="1"/>
              <a:t> 2</a:t>
            </a:r>
            <a:r>
              <a:rPr lang="en-US" sz="2300" b="1" baseline="30000"/>
              <a:t>a </a:t>
            </a:r>
            <a:r>
              <a:rPr lang="en-US" sz="2300" b="1"/>
              <a:t>= 8  		</a:t>
            </a:r>
          </a:p>
          <a:p>
            <a:pPr lvl="2">
              <a:spcBef>
                <a:spcPct val="0"/>
              </a:spcBef>
            </a:pPr>
            <a:r>
              <a:rPr lang="en-US" sz="2300" b="1"/>
              <a:t>   4-Mbyte cache 	</a:t>
            </a:r>
            <a:r>
              <a:rPr lang="en-US" sz="2300" b="1">
                <a:latin typeface="Symbol" charset="2"/>
              </a:rPr>
              <a:t></a:t>
            </a:r>
            <a:r>
              <a:rPr lang="en-US" sz="2300" b="1"/>
              <a:t> 2</a:t>
            </a:r>
            <a:r>
              <a:rPr lang="en-US" sz="2300" b="1" baseline="30000"/>
              <a:t>a </a:t>
            </a:r>
            <a:r>
              <a:rPr lang="en-US" sz="2300" b="1"/>
              <a:t>=1024 		</a:t>
            </a:r>
            <a:r>
              <a:rPr lang="en-US" sz="2300" b="1" i="1"/>
              <a:t>No ! 	</a:t>
            </a:r>
          </a:p>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A3188053-F834-2F42-A651-13E84E95A402}" type="slidenum">
              <a:rPr lang="en-US"/>
              <a:pPr/>
              <a:t>29</a:t>
            </a:fld>
            <a:endParaRPr lang="en-US"/>
          </a:p>
        </p:txBody>
      </p:sp>
      <p:sp>
        <p:nvSpPr>
          <p:cNvPr id="1744898" name="Rectangle 2"/>
          <p:cNvSpPr>
            <a:spLocks noGrp="1" noRot="1" noChangeAspect="1" noChangeArrowheads="1" noTextEdit="1"/>
          </p:cNvSpPr>
          <p:nvPr>
            <p:ph type="sldImg"/>
          </p:nvPr>
        </p:nvSpPr>
        <p:spPr>
          <a:ln/>
        </p:spPr>
      </p:sp>
      <p:sp>
        <p:nvSpPr>
          <p:cNvPr id="1744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7B6E3312-B0F8-8E47-8BEC-B969D1A9917A}" type="slidenum">
              <a:rPr lang="en-US"/>
              <a:pPr/>
              <a:t>30</a:t>
            </a:fld>
            <a:endParaRPr lang="en-US"/>
          </a:p>
        </p:txBody>
      </p:sp>
      <p:sp>
        <p:nvSpPr>
          <p:cNvPr id="1200130" name="Rectangle 2"/>
          <p:cNvSpPr>
            <a:spLocks noGrp="1" noRot="1" noChangeAspect="1" noChangeArrowheads="1" noTextEdit="1"/>
          </p:cNvSpPr>
          <p:nvPr>
            <p:ph type="sldImg"/>
          </p:nvPr>
        </p:nvSpPr>
        <p:spPr>
          <a:ln/>
        </p:spPr>
      </p:sp>
      <p:sp>
        <p:nvSpPr>
          <p:cNvPr id="1200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3F5940C0-2163-554D-A025-836E80DCE361}" type="slidenum">
              <a:rPr lang="en-US"/>
              <a:pPr/>
              <a:t>4</a:t>
            </a:fld>
            <a:endParaRPr lang="en-US"/>
          </a:p>
        </p:txBody>
      </p:sp>
      <p:sp>
        <p:nvSpPr>
          <p:cNvPr id="1600514" name="Rectangle 2"/>
          <p:cNvSpPr>
            <a:spLocks noGrp="1" noRot="1" noChangeAspect="1" noChangeArrowheads="1" noTextEdit="1"/>
          </p:cNvSpPr>
          <p:nvPr>
            <p:ph type="sldImg"/>
          </p:nvPr>
        </p:nvSpPr>
        <p:spPr bwMode="auto">
          <a:xfrm>
            <a:off x="1152525" y="692150"/>
            <a:ext cx="4551363" cy="3414713"/>
          </a:xfrm>
          <a:prstGeom prst="rect">
            <a:avLst/>
          </a:prstGeom>
          <a:solidFill>
            <a:srgbClr val="FFFFFF"/>
          </a:solidFill>
          <a:ln>
            <a:solidFill>
              <a:srgbClr val="000000"/>
            </a:solidFill>
            <a:miter lim="800000"/>
            <a:headEnd/>
            <a:tailEnd/>
          </a:ln>
        </p:spPr>
      </p:sp>
      <p:sp>
        <p:nvSpPr>
          <p:cNvPr id="1600515" name="Rectangle 3"/>
          <p:cNvSpPr>
            <a:spLocks noGrp="1" noChangeArrowheads="1"/>
          </p:cNvSpPr>
          <p:nvPr>
            <p:ph type="body" idx="1"/>
          </p:nvPr>
        </p:nvSpPr>
        <p:spPr bwMode="auto">
          <a:xfrm>
            <a:off x="912318" y="4340679"/>
            <a:ext cx="5031878" cy="4116916"/>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r>
              <a:rPr lang="en-US" altLang="ko-KR">
                <a:ea typeface="굴림" charset="-127"/>
                <a:cs typeface="굴림" charset="-127"/>
              </a:rPr>
              <a:t>OS ensures that the page tables are disjoint.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8537430A-9942-634D-ADCB-383ADCE55D87}" type="slidenum">
              <a:rPr lang="en-US"/>
              <a:pPr/>
              <a:t>5</a:t>
            </a:fld>
            <a:endParaRPr lang="en-US"/>
          </a:p>
        </p:txBody>
      </p:sp>
      <p:sp>
        <p:nvSpPr>
          <p:cNvPr id="1606658" name="Rectangle 2"/>
          <p:cNvSpPr>
            <a:spLocks noGrp="1" noRot="1" noChangeAspect="1" noChangeArrowheads="1" noTextEdit="1"/>
          </p:cNvSpPr>
          <p:nvPr>
            <p:ph type="sldImg"/>
          </p:nvPr>
        </p:nvSpPr>
        <p:spPr bwMode="auto">
          <a:xfrm>
            <a:off x="1144588" y="684213"/>
            <a:ext cx="4570412" cy="3429000"/>
          </a:xfrm>
          <a:prstGeom prst="rect">
            <a:avLst/>
          </a:prstGeom>
          <a:solidFill>
            <a:srgbClr val="FFFFFF"/>
          </a:solidFill>
          <a:ln>
            <a:solidFill>
              <a:srgbClr val="000000"/>
            </a:solidFill>
            <a:miter lim="800000"/>
            <a:headEnd/>
            <a:tailEnd/>
          </a:ln>
        </p:spPr>
      </p:sp>
      <p:sp>
        <p:nvSpPr>
          <p:cNvPr id="1606659" name="Rectangle 3"/>
          <p:cNvSpPr>
            <a:spLocks noGrp="1" noChangeArrowheads="1"/>
          </p:cNvSpPr>
          <p:nvPr>
            <p:ph type="body" idx="1"/>
          </p:nvPr>
        </p:nvSpPr>
        <p:spPr bwMode="auto">
          <a:xfrm>
            <a:off x="916781" y="4343703"/>
            <a:ext cx="5024438" cy="4115405"/>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endParaRPr lang="ko-KR" altLang="en-US">
              <a:ea typeface="AppleMyungjo" charset="-127"/>
              <a:cs typeface="AppleMyungjo" charset="-127"/>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4E4F8007-BEC9-D94F-A945-B9D02FC18961}" type="slidenum">
              <a:rPr lang="en-US"/>
              <a:pPr/>
              <a:t>6</a:t>
            </a:fld>
            <a:endParaRPr lang="en-US"/>
          </a:p>
        </p:txBody>
      </p:sp>
      <p:sp>
        <p:nvSpPr>
          <p:cNvPr id="1655810" name="Rectangle 2"/>
          <p:cNvSpPr>
            <a:spLocks noGrp="1" noRot="1" noChangeAspect="1" noChangeArrowheads="1" noTextEdit="1"/>
          </p:cNvSpPr>
          <p:nvPr>
            <p:ph type="sldImg"/>
          </p:nvPr>
        </p:nvSpPr>
        <p:spPr bwMode="auto">
          <a:xfrm>
            <a:off x="1152525" y="692150"/>
            <a:ext cx="4551363" cy="3414713"/>
          </a:xfrm>
          <a:prstGeom prst="rect">
            <a:avLst/>
          </a:prstGeom>
          <a:solidFill>
            <a:srgbClr val="FFFFFF"/>
          </a:solidFill>
          <a:ln>
            <a:solidFill>
              <a:srgbClr val="000000"/>
            </a:solidFill>
            <a:miter lim="800000"/>
            <a:headEnd/>
            <a:tailEnd/>
          </a:ln>
        </p:spPr>
      </p:sp>
      <p:sp>
        <p:nvSpPr>
          <p:cNvPr id="1655811" name="Rectangle 3"/>
          <p:cNvSpPr>
            <a:spLocks noGrp="1" noChangeArrowheads="1"/>
          </p:cNvSpPr>
          <p:nvPr>
            <p:ph type="body" idx="1"/>
          </p:nvPr>
        </p:nvSpPr>
        <p:spPr bwMode="auto">
          <a:xfrm>
            <a:off x="912318" y="4340679"/>
            <a:ext cx="5031878" cy="4116916"/>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r>
              <a:rPr lang="en-US" altLang="ko-KR">
                <a:ea typeface="굴림" charset="-127"/>
                <a:cs typeface="굴림" charset="-127"/>
              </a:rPr>
              <a:t>British Firm Ferranti, did Mercury and then Atlas</a:t>
            </a:r>
          </a:p>
          <a:p>
            <a:r>
              <a:rPr lang="en-US" altLang="ko-KR">
                <a:ea typeface="굴림" charset="-127"/>
                <a:cs typeface="굴림" charset="-127"/>
              </a:rPr>
              <a:t>Method 1 too difficult for users</a:t>
            </a:r>
          </a:p>
          <a:p>
            <a:r>
              <a:rPr lang="en-US" altLang="ko-KR">
                <a:ea typeface="굴림" charset="-127"/>
                <a:cs typeface="굴림" charset="-127"/>
              </a:rPr>
              <a:t>Method 2 too slow.</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6922D6F9-BD87-C64A-ABC7-B58786228444}" type="slidenum">
              <a:rPr lang="en-US"/>
              <a:pPr/>
              <a:t>7</a:t>
            </a:fld>
            <a:endParaRPr lang="en-US"/>
          </a:p>
        </p:txBody>
      </p:sp>
      <p:sp>
        <p:nvSpPr>
          <p:cNvPr id="1610754" name="Rectangle 2"/>
          <p:cNvSpPr>
            <a:spLocks noGrp="1" noRot="1" noChangeAspect="1" noChangeArrowheads="1" noTextEdit="1"/>
          </p:cNvSpPr>
          <p:nvPr>
            <p:ph type="sldImg"/>
          </p:nvPr>
        </p:nvSpPr>
        <p:spPr bwMode="auto">
          <a:xfrm>
            <a:off x="1152525" y="692150"/>
            <a:ext cx="4551363" cy="3414713"/>
          </a:xfrm>
          <a:prstGeom prst="rect">
            <a:avLst/>
          </a:prstGeom>
          <a:solidFill>
            <a:srgbClr val="FFFFFF"/>
          </a:solidFill>
          <a:ln>
            <a:solidFill>
              <a:srgbClr val="000000"/>
            </a:solidFill>
            <a:miter lim="800000"/>
            <a:headEnd/>
            <a:tailEnd/>
          </a:ln>
        </p:spPr>
      </p:sp>
      <p:sp>
        <p:nvSpPr>
          <p:cNvPr id="1610755" name="Rectangle 3"/>
          <p:cNvSpPr>
            <a:spLocks noGrp="1" noChangeArrowheads="1"/>
          </p:cNvSpPr>
          <p:nvPr>
            <p:ph type="body" idx="1"/>
          </p:nvPr>
        </p:nvSpPr>
        <p:spPr bwMode="auto">
          <a:xfrm>
            <a:off x="912318" y="4340679"/>
            <a:ext cx="5031878" cy="4116916"/>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r>
              <a:rPr lang="en-US" altLang="ko-KR">
                <a:ea typeface="굴림" charset="-127"/>
                <a:cs typeface="굴림" charset="-127"/>
              </a:rPr>
              <a:t>Single-level Store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02CD2E4D-D41E-5B4D-B421-EDA43215B74E}" type="slidenum">
              <a:rPr lang="en-US"/>
              <a:pPr/>
              <a:t>8</a:t>
            </a:fld>
            <a:endParaRPr lang="en-US"/>
          </a:p>
        </p:txBody>
      </p:sp>
      <p:sp>
        <p:nvSpPr>
          <p:cNvPr id="1612802" name="Rectangle 2"/>
          <p:cNvSpPr>
            <a:spLocks noGrp="1" noRot="1" noChangeAspect="1" noChangeArrowheads="1" noTextEdit="1"/>
          </p:cNvSpPr>
          <p:nvPr>
            <p:ph type="sldImg"/>
          </p:nvPr>
        </p:nvSpPr>
        <p:spPr bwMode="auto">
          <a:xfrm>
            <a:off x="1152525" y="692150"/>
            <a:ext cx="4551363" cy="3414713"/>
          </a:xfrm>
          <a:prstGeom prst="rect">
            <a:avLst/>
          </a:prstGeom>
          <a:solidFill>
            <a:srgbClr val="FFFFFF"/>
          </a:solidFill>
          <a:ln>
            <a:solidFill>
              <a:srgbClr val="000000"/>
            </a:solidFill>
            <a:miter lim="800000"/>
            <a:headEnd/>
            <a:tailEnd/>
          </a:ln>
        </p:spPr>
      </p:sp>
      <p:sp>
        <p:nvSpPr>
          <p:cNvPr id="1612803" name="Rectangle 3"/>
          <p:cNvSpPr>
            <a:spLocks noGrp="1" noChangeArrowheads="1"/>
          </p:cNvSpPr>
          <p:nvPr>
            <p:ph type="body" idx="1"/>
          </p:nvPr>
        </p:nvSpPr>
        <p:spPr bwMode="auto">
          <a:xfrm>
            <a:off x="912318" y="4340679"/>
            <a:ext cx="5031878" cy="4116916"/>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endParaRPr lang="ko-KR" altLang="en-US">
              <a:ea typeface="굴림" charset="-127"/>
              <a:cs typeface="굴림" charset="-127"/>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AC1FB35E-1776-5144-A94E-56BD02B37DD7}" type="slidenum">
              <a:rPr lang="en-US"/>
              <a:pPr/>
              <a:t>9</a:t>
            </a:fld>
            <a:endParaRPr lang="en-US"/>
          </a:p>
        </p:txBody>
      </p:sp>
      <p:sp>
        <p:nvSpPr>
          <p:cNvPr id="1614850" name="Rectangle 2"/>
          <p:cNvSpPr>
            <a:spLocks noGrp="1" noRot="1" noChangeAspect="1" noChangeArrowheads="1" noTextEdit="1"/>
          </p:cNvSpPr>
          <p:nvPr>
            <p:ph type="sldImg"/>
          </p:nvPr>
        </p:nvSpPr>
        <p:spPr bwMode="auto">
          <a:xfrm>
            <a:off x="1144588" y="684213"/>
            <a:ext cx="4570412" cy="3429000"/>
          </a:xfrm>
          <a:prstGeom prst="rect">
            <a:avLst/>
          </a:prstGeom>
          <a:solidFill>
            <a:srgbClr val="FFFFFF"/>
          </a:solidFill>
          <a:ln>
            <a:solidFill>
              <a:srgbClr val="000000"/>
            </a:solidFill>
            <a:miter lim="800000"/>
            <a:headEnd/>
            <a:tailEnd/>
          </a:ln>
        </p:spPr>
      </p:sp>
      <p:sp>
        <p:nvSpPr>
          <p:cNvPr id="1614851" name="Rectangle 3"/>
          <p:cNvSpPr>
            <a:spLocks noGrp="1" noChangeArrowheads="1"/>
          </p:cNvSpPr>
          <p:nvPr>
            <p:ph type="body" idx="1"/>
          </p:nvPr>
        </p:nvSpPr>
        <p:spPr bwMode="auto">
          <a:xfrm>
            <a:off x="916781" y="4343703"/>
            <a:ext cx="5024438" cy="4115405"/>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endParaRPr lang="ko-KR" altLang="en-US">
              <a:ea typeface="AppleMyungjo" charset="-127"/>
              <a:cs typeface="AppleMyungjo" charset="-127"/>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xfrm>
            <a:off x="1160463" y="587375"/>
            <a:ext cx="4552950" cy="3416300"/>
          </a:xfrm>
          <a:noFill/>
          <a:ln>
            <a:solidFill>
              <a:srgbClr val="000000"/>
            </a:solidFill>
            <a:miter lim="800000"/>
            <a:headEnd/>
            <a:tailEnd/>
          </a:ln>
        </p:spPr>
      </p:sp>
      <p:sp>
        <p:nvSpPr>
          <p:cNvPr id="24579" name="Rectangle 3"/>
          <p:cNvSpPr>
            <a:spLocks noGrp="1" noChangeArrowheads="1"/>
          </p:cNvSpPr>
          <p:nvPr>
            <p:ph type="body" idx="1"/>
          </p:nvPr>
        </p:nvSpPr>
        <p:spPr bwMode="auto">
          <a:xfrm>
            <a:off x="515938" y="4343400"/>
            <a:ext cx="5910262" cy="4113213"/>
          </a:xfrm>
          <a:noFill/>
        </p:spPr>
        <p:txBody>
          <a:bodyPr wrap="square" lIns="91422" tIns="45711" rIns="91422" bIns="45711" numCol="1" anchor="t" anchorCtr="0" compatLnSpc="1">
            <a:prstTxWarp prst="textNoShape">
              <a:avLst/>
            </a:prstTxWarp>
          </a:bodyPr>
          <a:lstStyle/>
          <a:p>
            <a:pPr eaLnBrk="1" hangingPunct="1"/>
            <a:r>
              <a:rPr lang="en-US"/>
              <a:t>Instead, the memory system of a modern computer consists of a series of black boxes ranging from the fastest to the slowest.</a:t>
            </a:r>
          </a:p>
          <a:p>
            <a:pPr eaLnBrk="1" hangingPunct="1"/>
            <a:r>
              <a:rPr lang="en-US"/>
              <a:t>Besides variation in speed, these boxes also varies in size (smallest to biggest) and cost.</a:t>
            </a:r>
          </a:p>
          <a:p>
            <a:pPr eaLnBrk="1" hangingPunct="1"/>
            <a:r>
              <a:rPr lang="en-US"/>
              <a:t>What makes this kind of arrangement work is one of the most important  principle in computer design.  The principle of locality. </a:t>
            </a:r>
            <a:r>
              <a:rPr lang="en-US">
                <a:ea typeface="Arial" charset="0"/>
                <a:cs typeface="Arial" charset="0"/>
              </a:rPr>
              <a:t>The principle of locality states that programs access a relatively small portion of the address space at  any instant of time.</a:t>
            </a:r>
            <a:endParaRPr lang="en-US"/>
          </a:p>
          <a:p>
            <a:pPr eaLnBrk="1" hangingPunct="1"/>
            <a:endParaRPr lang="en-US"/>
          </a:p>
          <a:p>
            <a:pPr eaLnBrk="1" hangingPunct="1"/>
            <a:r>
              <a:rPr lang="en-US"/>
              <a:t>The design goal is to present the user with as much memory as is available in the cheapest technology (points to the disk).</a:t>
            </a:r>
          </a:p>
          <a:p>
            <a:pPr eaLnBrk="1" hangingPunct="1"/>
            <a:r>
              <a:rPr lang="en-US"/>
              <a:t>While by taking advantage of the principle of locality, we like to provide the user an average access speed that is very close to the speed that is offered by the fastest technology.</a:t>
            </a:r>
          </a:p>
          <a:p>
            <a:pPr eaLnBrk="1" hangingPunct="1"/>
            <a:r>
              <a:rPr lang="en-US"/>
              <a:t>(We will go over this slide in detail in the next lectures on caches).</a:t>
            </a:r>
          </a:p>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C5DEF0-362A-684C-81BC-3403EA33E7C0}" type="datetime1">
              <a:rPr lang="en-US" smtClean="0"/>
              <a:t>11/20/12</a:t>
            </a:fld>
            <a:endParaRPr lang="en-US"/>
          </a:p>
        </p:txBody>
      </p:sp>
      <p:sp>
        <p:nvSpPr>
          <p:cNvPr id="5" name="Footer Placeholder 4"/>
          <p:cNvSpPr>
            <a:spLocks noGrp="1"/>
          </p:cNvSpPr>
          <p:nvPr>
            <p:ph type="ftr" sz="quarter" idx="11"/>
          </p:nvPr>
        </p:nvSpPr>
        <p:spPr/>
        <p:txBody>
          <a:bodyPr/>
          <a:lstStyle/>
          <a:p>
            <a:r>
              <a:rPr lang="en-US" smtClean="0"/>
              <a:t>Fall 2012 -- Lecture #36</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E497EF-5E6D-AF4E-A3F8-28E05049F3FB}" type="datetime1">
              <a:rPr lang="en-US" smtClean="0"/>
              <a:t>11/20/12</a:t>
            </a:fld>
            <a:endParaRPr lang="en-US"/>
          </a:p>
        </p:txBody>
      </p:sp>
      <p:sp>
        <p:nvSpPr>
          <p:cNvPr id="5" name="Footer Placeholder 4"/>
          <p:cNvSpPr>
            <a:spLocks noGrp="1"/>
          </p:cNvSpPr>
          <p:nvPr>
            <p:ph type="ftr" sz="quarter" idx="11"/>
          </p:nvPr>
        </p:nvSpPr>
        <p:spPr/>
        <p:txBody>
          <a:bodyPr/>
          <a:lstStyle/>
          <a:p>
            <a:r>
              <a:rPr lang="en-US" smtClean="0"/>
              <a:t>Fall 2012 -- Lecture #36</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C16F94-3C8F-1F45-93C4-CD3C796C9124}" type="datetime1">
              <a:rPr lang="en-US" smtClean="0"/>
              <a:t>11/20/12</a:t>
            </a:fld>
            <a:endParaRPr lang="en-US"/>
          </a:p>
        </p:txBody>
      </p:sp>
      <p:sp>
        <p:nvSpPr>
          <p:cNvPr id="5" name="Footer Placeholder 4"/>
          <p:cNvSpPr>
            <a:spLocks noGrp="1"/>
          </p:cNvSpPr>
          <p:nvPr>
            <p:ph type="ftr" sz="quarter" idx="11"/>
          </p:nvPr>
        </p:nvSpPr>
        <p:spPr/>
        <p:txBody>
          <a:bodyPr/>
          <a:lstStyle/>
          <a:p>
            <a:r>
              <a:rPr lang="en-US" smtClean="0"/>
              <a:t>Fall 2012 -- Lecture #36</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8E59BD-300B-1748-9103-5D4C7F3A01F8}" type="datetime1">
              <a:rPr lang="en-US" smtClean="0"/>
              <a:t>11/20/12</a:t>
            </a:fld>
            <a:endParaRPr lang="en-US"/>
          </a:p>
        </p:txBody>
      </p:sp>
      <p:sp>
        <p:nvSpPr>
          <p:cNvPr id="5" name="Footer Placeholder 4"/>
          <p:cNvSpPr>
            <a:spLocks noGrp="1"/>
          </p:cNvSpPr>
          <p:nvPr>
            <p:ph type="ftr" sz="quarter" idx="11"/>
          </p:nvPr>
        </p:nvSpPr>
        <p:spPr/>
        <p:txBody>
          <a:bodyPr/>
          <a:lstStyle/>
          <a:p>
            <a:r>
              <a:rPr lang="en-US" smtClean="0"/>
              <a:t>Fall 2012 -- Lecture #36</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8E5EF3-697A-454E-AACD-E19893EA8F71}" type="datetime1">
              <a:rPr lang="en-US" smtClean="0"/>
              <a:t>11/20/12</a:t>
            </a:fld>
            <a:endParaRPr lang="en-US"/>
          </a:p>
        </p:txBody>
      </p:sp>
      <p:sp>
        <p:nvSpPr>
          <p:cNvPr id="5" name="Footer Placeholder 4"/>
          <p:cNvSpPr>
            <a:spLocks noGrp="1"/>
          </p:cNvSpPr>
          <p:nvPr>
            <p:ph type="ftr" sz="quarter" idx="11"/>
          </p:nvPr>
        </p:nvSpPr>
        <p:spPr/>
        <p:txBody>
          <a:bodyPr/>
          <a:lstStyle/>
          <a:p>
            <a:r>
              <a:rPr lang="en-US" smtClean="0"/>
              <a:t>Fall 2012 -- Lecture #36</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FE63C2-E542-2B43-9B29-F18FDF5DD5B9}" type="datetime1">
              <a:rPr lang="en-US" smtClean="0"/>
              <a:t>11/20/12</a:t>
            </a:fld>
            <a:endParaRPr lang="en-US"/>
          </a:p>
        </p:txBody>
      </p:sp>
      <p:sp>
        <p:nvSpPr>
          <p:cNvPr id="6" name="Footer Placeholder 5"/>
          <p:cNvSpPr>
            <a:spLocks noGrp="1"/>
          </p:cNvSpPr>
          <p:nvPr>
            <p:ph type="ftr" sz="quarter" idx="11"/>
          </p:nvPr>
        </p:nvSpPr>
        <p:spPr/>
        <p:txBody>
          <a:bodyPr/>
          <a:lstStyle/>
          <a:p>
            <a:r>
              <a:rPr lang="en-US" smtClean="0"/>
              <a:t>Fall 2012 -- Lecture #36</a:t>
            </a:r>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A06A81-772E-D842-A6BE-FF7BF1615FA9}" type="datetime1">
              <a:rPr lang="en-US" smtClean="0"/>
              <a:t>11/20/12</a:t>
            </a:fld>
            <a:endParaRPr lang="en-US"/>
          </a:p>
        </p:txBody>
      </p:sp>
      <p:sp>
        <p:nvSpPr>
          <p:cNvPr id="8" name="Footer Placeholder 7"/>
          <p:cNvSpPr>
            <a:spLocks noGrp="1"/>
          </p:cNvSpPr>
          <p:nvPr>
            <p:ph type="ftr" sz="quarter" idx="11"/>
          </p:nvPr>
        </p:nvSpPr>
        <p:spPr/>
        <p:txBody>
          <a:bodyPr/>
          <a:lstStyle/>
          <a:p>
            <a:r>
              <a:rPr lang="en-US" smtClean="0"/>
              <a:t>Fall 2012 -- Lecture #36</a:t>
            </a:r>
            <a:endParaRPr lang="en-US"/>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B144F1-6ECF-7940-823B-F190EC62F83C}" type="datetime1">
              <a:rPr lang="en-US" smtClean="0"/>
              <a:t>11/20/12</a:t>
            </a:fld>
            <a:endParaRPr lang="en-US"/>
          </a:p>
        </p:txBody>
      </p:sp>
      <p:sp>
        <p:nvSpPr>
          <p:cNvPr id="4" name="Footer Placeholder 3"/>
          <p:cNvSpPr>
            <a:spLocks noGrp="1"/>
          </p:cNvSpPr>
          <p:nvPr>
            <p:ph type="ftr" sz="quarter" idx="11"/>
          </p:nvPr>
        </p:nvSpPr>
        <p:spPr/>
        <p:txBody>
          <a:bodyPr/>
          <a:lstStyle/>
          <a:p>
            <a:r>
              <a:rPr lang="en-US" smtClean="0"/>
              <a:t>Fall 2012 -- Lecture #36</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477AC1-8166-2242-B678-5419AF4A8888}" type="datetime1">
              <a:rPr lang="en-US" smtClean="0"/>
              <a:t>11/20/12</a:t>
            </a:fld>
            <a:endParaRPr lang="en-US"/>
          </a:p>
        </p:txBody>
      </p:sp>
      <p:sp>
        <p:nvSpPr>
          <p:cNvPr id="3" name="Footer Placeholder 2"/>
          <p:cNvSpPr>
            <a:spLocks noGrp="1"/>
          </p:cNvSpPr>
          <p:nvPr>
            <p:ph type="ftr" sz="quarter" idx="11"/>
          </p:nvPr>
        </p:nvSpPr>
        <p:spPr/>
        <p:txBody>
          <a:bodyPr/>
          <a:lstStyle/>
          <a:p>
            <a:r>
              <a:rPr lang="en-US" smtClean="0"/>
              <a:t>Fall 2012 -- Lecture #36</a:t>
            </a:r>
            <a:endParaRPr lang="en-US"/>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33C2A1-D73D-A149-B10B-71FDB3861436}" type="datetime1">
              <a:rPr lang="en-US" smtClean="0"/>
              <a:t>11/20/12</a:t>
            </a:fld>
            <a:endParaRPr lang="en-US"/>
          </a:p>
        </p:txBody>
      </p:sp>
      <p:sp>
        <p:nvSpPr>
          <p:cNvPr id="6" name="Footer Placeholder 5"/>
          <p:cNvSpPr>
            <a:spLocks noGrp="1"/>
          </p:cNvSpPr>
          <p:nvPr>
            <p:ph type="ftr" sz="quarter" idx="11"/>
          </p:nvPr>
        </p:nvSpPr>
        <p:spPr/>
        <p:txBody>
          <a:bodyPr/>
          <a:lstStyle/>
          <a:p>
            <a:r>
              <a:rPr lang="en-US" smtClean="0"/>
              <a:t>Fall 2012 -- Lecture #36</a:t>
            </a:r>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ECC345-F439-0D47-B79B-F99E13A821A3}" type="datetime1">
              <a:rPr lang="en-US" smtClean="0"/>
              <a:t>11/20/12</a:t>
            </a:fld>
            <a:endParaRPr lang="en-US"/>
          </a:p>
        </p:txBody>
      </p:sp>
      <p:sp>
        <p:nvSpPr>
          <p:cNvPr id="6" name="Footer Placeholder 5"/>
          <p:cNvSpPr>
            <a:spLocks noGrp="1"/>
          </p:cNvSpPr>
          <p:nvPr>
            <p:ph type="ftr" sz="quarter" idx="11"/>
          </p:nvPr>
        </p:nvSpPr>
        <p:spPr/>
        <p:txBody>
          <a:bodyPr/>
          <a:lstStyle/>
          <a:p>
            <a:r>
              <a:rPr lang="en-US" smtClean="0"/>
              <a:t>Fall 2012 -- Lecture #36</a:t>
            </a:r>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33984-2D52-6C40-A9AB-232ED65D553A}" type="datetime1">
              <a:rPr lang="en-US" smtClean="0"/>
              <a:t>11/20/12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Fall 2012 -- Lecture #36</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xmlns:p14="http://schemas.microsoft.com/office/powerpoint/2010/main" id="1" dur="indefinite" restart="never" nodeType="tmRoot"/>
      </p:par>
    </p:tnLst>
  </p:timing>
  <p:hf hdr="0" dt="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hyperlink" Target="http://www.theregister.co.uk/2012/11/2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2.png"/><Relationship Id="rId5" Type="http://schemas.openxmlformats.org/officeDocument/2006/relationships/oleObject" Target="../embeddings/oleObject1.bin"/><Relationship Id="rId6" Type="http://schemas.openxmlformats.org/officeDocument/2006/relationships/image" Target="../media/image1.png"/><Relationship Id="rId7" Type="http://schemas.openxmlformats.org/officeDocument/2006/relationships/image" Target="../media/image3.jpeg"/><Relationship Id="rId8" Type="http://schemas.openxmlformats.org/officeDocument/2006/relationships/image" Target="../media/image4.png"/><Relationship Id="rId9"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0" y="1574801"/>
            <a:ext cx="8051800" cy="2025650"/>
          </a:xfrm>
        </p:spPr>
        <p:txBody>
          <a:bodyPr>
            <a:normAutofit fontScale="90000"/>
          </a:bodyPr>
          <a:lstStyle/>
          <a:p>
            <a:r>
              <a:rPr lang="en-US" dirty="0" smtClean="0"/>
              <a:t>CS 61C: </a:t>
            </a:r>
            <a:br>
              <a:rPr lang="en-US" dirty="0" smtClean="0"/>
            </a:br>
            <a:r>
              <a:rPr lang="en-US" dirty="0" smtClean="0"/>
              <a:t>Great Ideas in Computer Architecture </a:t>
            </a:r>
            <a:br>
              <a:rPr lang="en-US" dirty="0" smtClean="0"/>
            </a:br>
            <a:r>
              <a:rPr lang="en-US" i="1" smtClean="0"/>
              <a:t>Virtual Memory</a:t>
            </a:r>
            <a:endParaRPr lang="en-US" i="1" dirty="0"/>
          </a:p>
        </p:txBody>
      </p:sp>
      <p:sp>
        <p:nvSpPr>
          <p:cNvPr id="3" name="Subtitle 2"/>
          <p:cNvSpPr>
            <a:spLocks noGrp="1"/>
          </p:cNvSpPr>
          <p:nvPr>
            <p:ph type="subTitle" idx="1"/>
          </p:nvPr>
        </p:nvSpPr>
        <p:spPr>
          <a:xfrm>
            <a:off x="1016000" y="3886200"/>
            <a:ext cx="6959600" cy="1752600"/>
          </a:xfrm>
        </p:spPr>
        <p:txBody>
          <a:bodyPr>
            <a:normAutofit fontScale="92500"/>
          </a:bodyPr>
          <a:lstStyle/>
          <a:p>
            <a:r>
              <a:rPr lang="en-US" dirty="0" smtClean="0"/>
              <a:t>Instructors:</a:t>
            </a:r>
          </a:p>
          <a:p>
            <a:r>
              <a:rPr lang="en-US" dirty="0" err="1" smtClean="0"/>
              <a:t>Krste</a:t>
            </a:r>
            <a:r>
              <a:rPr lang="en-US" dirty="0" smtClean="0"/>
              <a:t> </a:t>
            </a:r>
            <a:r>
              <a:rPr lang="en-US" dirty="0" err="1" smtClean="0"/>
              <a:t>Asanovic</a:t>
            </a:r>
            <a:r>
              <a:rPr lang="en-US" dirty="0" smtClean="0"/>
              <a:t>, Randy H. Katz</a:t>
            </a:r>
          </a:p>
          <a:p>
            <a:r>
              <a:rPr lang="en-US" dirty="0" smtClean="0"/>
              <a:t>http://inst.eecs.Berkeley.edu/~cs61c/fa12</a:t>
            </a:r>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sp>
        <p:nvSpPr>
          <p:cNvPr id="8" name="Footer Placeholder 7"/>
          <p:cNvSpPr>
            <a:spLocks noGrp="1"/>
          </p:cNvSpPr>
          <p:nvPr>
            <p:ph type="ftr" sz="quarter" idx="11"/>
          </p:nvPr>
        </p:nvSpPr>
        <p:spPr/>
        <p:txBody>
          <a:bodyPr/>
          <a:lstStyle/>
          <a:p>
            <a:r>
              <a:rPr lang="en-US" smtClean="0"/>
              <a:t>Fall 2012 -- Lecture #36</a:t>
            </a:r>
            <a:endParaRPr lang="en-US" dirty="0"/>
          </a:p>
        </p:txBody>
      </p:sp>
    </p:spTree>
    <p:extLst>
      <p:ext uri="{BB962C8B-B14F-4D97-AF65-F5344CB8AC3E}">
        <p14:creationId xmlns:p14="http://schemas.microsoft.com/office/powerpoint/2010/main" val="13889425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Content Placeholder 30"/>
          <p:cNvSpPr>
            <a:spLocks noGrp="1"/>
          </p:cNvSpPr>
          <p:nvPr>
            <p:ph idx="1"/>
          </p:nvPr>
        </p:nvSpPr>
        <p:spPr>
          <a:xfrm>
            <a:off x="457200" y="1262063"/>
            <a:ext cx="8229600" cy="4525962"/>
          </a:xfrm>
        </p:spPr>
        <p:txBody>
          <a:bodyPr/>
          <a:lstStyle/>
          <a:p>
            <a:pPr eaLnBrk="1" hangingPunct="1"/>
            <a:r>
              <a:rPr lang="en-US" sz="2400" smtClean="0"/>
              <a:t>Take advantage of the </a:t>
            </a:r>
            <a:r>
              <a:rPr lang="en-US" sz="2400" smtClean="0">
                <a:solidFill>
                  <a:srgbClr val="FF0000"/>
                </a:solidFill>
              </a:rPr>
              <a:t>principle of locality </a:t>
            </a:r>
            <a:r>
              <a:rPr lang="en-US" sz="2400" smtClean="0"/>
              <a:t>to present the user with as much memory as is available in the </a:t>
            </a:r>
            <a:r>
              <a:rPr lang="en-US" sz="2400" i="1" smtClean="0"/>
              <a:t>cheapest</a:t>
            </a:r>
            <a:r>
              <a:rPr lang="en-US" sz="2400" smtClean="0"/>
              <a:t> technology at the speed offered by the </a:t>
            </a:r>
            <a:r>
              <a:rPr lang="en-US" sz="2400" i="1" smtClean="0"/>
              <a:t>fastest</a:t>
            </a:r>
            <a:r>
              <a:rPr lang="en-US" sz="2400" smtClean="0"/>
              <a:t> technology</a:t>
            </a:r>
          </a:p>
          <a:p>
            <a:pPr eaLnBrk="1" hangingPunct="1"/>
            <a:endParaRPr lang="en-US" smtClean="0"/>
          </a:p>
        </p:txBody>
      </p:sp>
      <p:sp>
        <p:nvSpPr>
          <p:cNvPr id="1487874" name="Rectangle 2"/>
          <p:cNvSpPr>
            <a:spLocks noChangeArrowheads="1"/>
          </p:cNvSpPr>
          <p:nvPr/>
        </p:nvSpPr>
        <p:spPr bwMode="auto">
          <a:xfrm>
            <a:off x="609600" y="2840038"/>
            <a:ext cx="4953000" cy="2209800"/>
          </a:xfrm>
          <a:prstGeom prst="rect">
            <a:avLst/>
          </a:prstGeom>
          <a:solidFill>
            <a:schemeClr val="bg1"/>
          </a:solidFill>
          <a:ln w="38100">
            <a:solidFill>
              <a:schemeClr val="accent2"/>
            </a:solidFill>
            <a:prstDash val="sysDot"/>
            <a:miter lim="800000"/>
            <a:headEnd/>
            <a:tailEnd/>
          </a:ln>
          <a:effectLst/>
        </p:spPr>
        <p:txBody>
          <a:bodyPr wrap="none" anchor="ctr"/>
          <a:lstStyle/>
          <a:p>
            <a:pPr>
              <a:defRPr/>
            </a:pPr>
            <a:endParaRPr lang="en-US">
              <a:latin typeface="+mn-lt"/>
            </a:endParaRPr>
          </a:p>
        </p:txBody>
      </p:sp>
      <p:sp>
        <p:nvSpPr>
          <p:cNvPr id="1487875" name="Rectangle 3" descr="10%"/>
          <p:cNvSpPr>
            <a:spLocks noChangeArrowheads="1"/>
          </p:cNvSpPr>
          <p:nvPr/>
        </p:nvSpPr>
        <p:spPr bwMode="auto">
          <a:xfrm>
            <a:off x="4395788" y="3678238"/>
            <a:ext cx="808037" cy="1074737"/>
          </a:xfrm>
          <a:prstGeom prst="rect">
            <a:avLst/>
          </a:prstGeom>
          <a:solidFill>
            <a:srgbClr val="DA1F28"/>
          </a:solidFill>
          <a:ln w="28575">
            <a:solidFill>
              <a:schemeClr val="tx1"/>
            </a:solidFill>
            <a:miter lim="800000"/>
            <a:headEnd/>
            <a:tailEnd/>
          </a:ln>
          <a:effectLst/>
        </p:spPr>
        <p:txBody>
          <a:bodyPr wrap="none" lIns="90488" tIns="44450" rIns="90488" bIns="44450">
            <a:spAutoFit/>
          </a:bodyPr>
          <a:lstStyle/>
          <a:p>
            <a:pPr algn="ctr">
              <a:defRPr/>
            </a:pPr>
            <a:r>
              <a:rPr lang="en-US" sz="1600" dirty="0">
                <a:solidFill>
                  <a:srgbClr val="000000"/>
                </a:solidFill>
                <a:latin typeface="+mn-lt"/>
              </a:rPr>
              <a:t>Second</a:t>
            </a:r>
          </a:p>
          <a:p>
            <a:pPr algn="ctr">
              <a:defRPr/>
            </a:pPr>
            <a:r>
              <a:rPr lang="en-US" sz="1600" dirty="0">
                <a:solidFill>
                  <a:srgbClr val="000000"/>
                </a:solidFill>
                <a:latin typeface="+mn-lt"/>
              </a:rPr>
              <a:t>Level</a:t>
            </a:r>
          </a:p>
          <a:p>
            <a:pPr algn="ctr">
              <a:defRPr/>
            </a:pPr>
            <a:r>
              <a:rPr lang="en-US" sz="1600" dirty="0">
                <a:solidFill>
                  <a:srgbClr val="000000"/>
                </a:solidFill>
                <a:latin typeface="+mn-lt"/>
              </a:rPr>
              <a:t>Cache</a:t>
            </a:r>
          </a:p>
          <a:p>
            <a:pPr algn="ctr">
              <a:defRPr/>
            </a:pPr>
            <a:r>
              <a:rPr lang="en-US" sz="1600" dirty="0">
                <a:solidFill>
                  <a:srgbClr val="000000"/>
                </a:solidFill>
                <a:latin typeface="+mn-lt"/>
              </a:rPr>
              <a:t>(SRAM)</a:t>
            </a:r>
          </a:p>
        </p:txBody>
      </p:sp>
      <p:sp>
        <p:nvSpPr>
          <p:cNvPr id="23558" name="Rectangle 5"/>
          <p:cNvSpPr>
            <a:spLocks noGrp="1" noChangeArrowheads="1"/>
          </p:cNvSpPr>
          <p:nvPr>
            <p:ph type="title"/>
          </p:nvPr>
        </p:nvSpPr>
        <p:spPr/>
        <p:txBody>
          <a:bodyPr/>
          <a:lstStyle/>
          <a:p>
            <a:pPr eaLnBrk="1" hangingPunct="1"/>
            <a:r>
              <a:rPr lang="en-US" smtClean="0"/>
              <a:t>Recap: Typical Memory Hierarchy</a:t>
            </a:r>
          </a:p>
        </p:txBody>
      </p:sp>
      <p:sp>
        <p:nvSpPr>
          <p:cNvPr id="1487878" name="Rectangle 6"/>
          <p:cNvSpPr>
            <a:spLocks noChangeArrowheads="1"/>
          </p:cNvSpPr>
          <p:nvPr/>
        </p:nvSpPr>
        <p:spPr bwMode="auto">
          <a:xfrm>
            <a:off x="838200" y="3144838"/>
            <a:ext cx="2716213" cy="242887"/>
          </a:xfrm>
          <a:prstGeom prst="rect">
            <a:avLst/>
          </a:prstGeom>
          <a:noFill/>
          <a:ln w="25400">
            <a:solidFill>
              <a:schemeClr val="tx1"/>
            </a:solidFill>
            <a:miter lim="800000"/>
            <a:headEnd/>
            <a:tailEnd/>
          </a:ln>
          <a:effectLst/>
        </p:spPr>
        <p:txBody>
          <a:bodyPr wrap="none" anchor="ctr"/>
          <a:lstStyle/>
          <a:p>
            <a:pPr>
              <a:defRPr/>
            </a:pPr>
            <a:endParaRPr lang="en-US">
              <a:latin typeface="+mn-lt"/>
            </a:endParaRPr>
          </a:p>
        </p:txBody>
      </p:sp>
      <p:sp>
        <p:nvSpPr>
          <p:cNvPr id="1487879" name="Rectangle 7"/>
          <p:cNvSpPr>
            <a:spLocks noChangeArrowheads="1"/>
          </p:cNvSpPr>
          <p:nvPr/>
        </p:nvSpPr>
        <p:spPr bwMode="auto">
          <a:xfrm>
            <a:off x="1752600" y="3068638"/>
            <a:ext cx="798513" cy="336550"/>
          </a:xfrm>
          <a:prstGeom prst="rect">
            <a:avLst/>
          </a:prstGeom>
          <a:noFill/>
          <a:ln w="12700">
            <a:noFill/>
            <a:miter lim="800000"/>
            <a:headEnd/>
            <a:tailEnd/>
          </a:ln>
          <a:effectLst/>
        </p:spPr>
        <p:txBody>
          <a:bodyPr wrap="none" lIns="90488" tIns="44450" rIns="90488" bIns="44450">
            <a:spAutoFit/>
          </a:bodyPr>
          <a:lstStyle/>
          <a:p>
            <a:pPr>
              <a:defRPr/>
            </a:pPr>
            <a:r>
              <a:rPr lang="en-US" sz="1600">
                <a:latin typeface="+mn-lt"/>
              </a:rPr>
              <a:t>Control</a:t>
            </a:r>
          </a:p>
        </p:txBody>
      </p:sp>
      <p:sp>
        <p:nvSpPr>
          <p:cNvPr id="1487880" name="Rectangle 8"/>
          <p:cNvSpPr>
            <a:spLocks noChangeArrowheads="1"/>
          </p:cNvSpPr>
          <p:nvPr/>
        </p:nvSpPr>
        <p:spPr bwMode="auto">
          <a:xfrm>
            <a:off x="788988" y="3602038"/>
            <a:ext cx="1422400" cy="1347787"/>
          </a:xfrm>
          <a:prstGeom prst="rect">
            <a:avLst/>
          </a:prstGeom>
          <a:noFill/>
          <a:ln w="25400">
            <a:solidFill>
              <a:schemeClr val="tx1"/>
            </a:solidFill>
            <a:miter lim="800000"/>
            <a:headEnd/>
            <a:tailEnd/>
          </a:ln>
          <a:effectLst/>
        </p:spPr>
        <p:txBody>
          <a:bodyPr wrap="none" anchor="ctr"/>
          <a:lstStyle/>
          <a:p>
            <a:pPr>
              <a:defRPr/>
            </a:pPr>
            <a:endParaRPr lang="en-US">
              <a:latin typeface="+mn-lt"/>
            </a:endParaRPr>
          </a:p>
        </p:txBody>
      </p:sp>
      <p:sp>
        <p:nvSpPr>
          <p:cNvPr id="1487881" name="Rectangle 9"/>
          <p:cNvSpPr>
            <a:spLocks noChangeArrowheads="1"/>
          </p:cNvSpPr>
          <p:nvPr/>
        </p:nvSpPr>
        <p:spPr bwMode="auto">
          <a:xfrm>
            <a:off x="838200" y="4135438"/>
            <a:ext cx="950913" cy="336550"/>
          </a:xfrm>
          <a:prstGeom prst="rect">
            <a:avLst/>
          </a:prstGeom>
          <a:noFill/>
          <a:ln w="12700">
            <a:noFill/>
            <a:miter lim="800000"/>
            <a:headEnd/>
            <a:tailEnd/>
          </a:ln>
          <a:effectLst/>
        </p:spPr>
        <p:txBody>
          <a:bodyPr wrap="none" lIns="90488" tIns="44450" rIns="90488" bIns="44450">
            <a:spAutoFit/>
          </a:bodyPr>
          <a:lstStyle/>
          <a:p>
            <a:pPr>
              <a:defRPr/>
            </a:pPr>
            <a:r>
              <a:rPr lang="en-US" sz="1600">
                <a:latin typeface="+mn-lt"/>
              </a:rPr>
              <a:t>Datapath</a:t>
            </a:r>
          </a:p>
        </p:txBody>
      </p:sp>
      <p:sp>
        <p:nvSpPr>
          <p:cNvPr id="1487882" name="Rectangle 10"/>
          <p:cNvSpPr>
            <a:spLocks noChangeArrowheads="1"/>
          </p:cNvSpPr>
          <p:nvPr/>
        </p:nvSpPr>
        <p:spPr bwMode="auto">
          <a:xfrm>
            <a:off x="7467600" y="2611438"/>
            <a:ext cx="1117600" cy="2432050"/>
          </a:xfrm>
          <a:prstGeom prst="rect">
            <a:avLst/>
          </a:prstGeom>
          <a:noFill/>
          <a:ln w="25400">
            <a:solidFill>
              <a:schemeClr val="tx1"/>
            </a:solidFill>
            <a:miter lim="800000"/>
            <a:headEnd/>
            <a:tailEnd/>
          </a:ln>
          <a:effectLst/>
        </p:spPr>
        <p:txBody>
          <a:bodyPr wrap="none" anchor="ctr"/>
          <a:lstStyle/>
          <a:p>
            <a:pPr>
              <a:defRPr/>
            </a:pPr>
            <a:endParaRPr lang="en-US">
              <a:latin typeface="+mn-lt"/>
            </a:endParaRPr>
          </a:p>
        </p:txBody>
      </p:sp>
      <p:sp>
        <p:nvSpPr>
          <p:cNvPr id="1487883" name="Rectangle 11"/>
          <p:cNvSpPr>
            <a:spLocks noChangeArrowheads="1"/>
          </p:cNvSpPr>
          <p:nvPr/>
        </p:nvSpPr>
        <p:spPr bwMode="auto">
          <a:xfrm>
            <a:off x="7488238" y="3602038"/>
            <a:ext cx="1055687" cy="828675"/>
          </a:xfrm>
          <a:prstGeom prst="rect">
            <a:avLst/>
          </a:prstGeom>
          <a:noFill/>
          <a:ln w="12700">
            <a:noFill/>
            <a:miter lim="800000"/>
            <a:headEnd/>
            <a:tailEnd/>
          </a:ln>
          <a:effectLst/>
        </p:spPr>
        <p:txBody>
          <a:bodyPr wrap="none" lIns="90488" tIns="44450" rIns="90488" bIns="44450">
            <a:spAutoFit/>
          </a:bodyPr>
          <a:lstStyle/>
          <a:p>
            <a:pPr algn="ctr">
              <a:defRPr/>
            </a:pPr>
            <a:r>
              <a:rPr lang="en-US" sz="1600">
                <a:latin typeface="+mn-lt"/>
              </a:rPr>
              <a:t>Secondary</a:t>
            </a:r>
          </a:p>
          <a:p>
            <a:pPr algn="ctr">
              <a:defRPr/>
            </a:pPr>
            <a:r>
              <a:rPr lang="en-US" sz="1600">
                <a:latin typeface="+mn-lt"/>
              </a:rPr>
              <a:t>Memory</a:t>
            </a:r>
          </a:p>
          <a:p>
            <a:pPr algn="ctr">
              <a:defRPr/>
            </a:pPr>
            <a:r>
              <a:rPr lang="en-US" sz="1600">
                <a:latin typeface="+mn-lt"/>
              </a:rPr>
              <a:t>(Disk)</a:t>
            </a:r>
          </a:p>
        </p:txBody>
      </p:sp>
      <p:sp>
        <p:nvSpPr>
          <p:cNvPr id="1487884" name="Rectangle 12"/>
          <p:cNvSpPr>
            <a:spLocks noChangeArrowheads="1"/>
          </p:cNvSpPr>
          <p:nvPr/>
        </p:nvSpPr>
        <p:spPr bwMode="auto">
          <a:xfrm>
            <a:off x="636588" y="2840038"/>
            <a:ext cx="3249612" cy="2219325"/>
          </a:xfrm>
          <a:prstGeom prst="rect">
            <a:avLst/>
          </a:prstGeom>
          <a:noFill/>
          <a:ln w="25400">
            <a:solidFill>
              <a:schemeClr val="tx1"/>
            </a:solidFill>
            <a:miter lim="800000"/>
            <a:headEnd/>
            <a:tailEnd/>
          </a:ln>
          <a:effectLst/>
        </p:spPr>
        <p:txBody>
          <a:bodyPr wrap="none" anchor="ctr"/>
          <a:lstStyle/>
          <a:p>
            <a:pPr>
              <a:defRPr/>
            </a:pPr>
            <a:endParaRPr lang="en-US">
              <a:latin typeface="+mn-lt"/>
            </a:endParaRPr>
          </a:p>
        </p:txBody>
      </p:sp>
      <p:sp>
        <p:nvSpPr>
          <p:cNvPr id="1487885" name="Rectangle 13"/>
          <p:cNvSpPr>
            <a:spLocks noChangeArrowheads="1"/>
          </p:cNvSpPr>
          <p:nvPr/>
        </p:nvSpPr>
        <p:spPr bwMode="auto">
          <a:xfrm>
            <a:off x="1219200" y="2795588"/>
            <a:ext cx="1970088" cy="336550"/>
          </a:xfrm>
          <a:prstGeom prst="rect">
            <a:avLst/>
          </a:prstGeom>
          <a:noFill/>
          <a:ln w="12700">
            <a:noFill/>
            <a:miter lim="800000"/>
            <a:headEnd/>
            <a:tailEnd/>
          </a:ln>
          <a:effectLst/>
        </p:spPr>
        <p:txBody>
          <a:bodyPr wrap="none" lIns="90488" tIns="44450" rIns="90488" bIns="44450">
            <a:spAutoFit/>
          </a:bodyPr>
          <a:lstStyle/>
          <a:p>
            <a:pPr>
              <a:defRPr/>
            </a:pPr>
            <a:r>
              <a:rPr lang="en-US" sz="1600" dirty="0">
                <a:latin typeface="+mn-lt"/>
              </a:rPr>
              <a:t>On-Chip Components</a:t>
            </a:r>
          </a:p>
        </p:txBody>
      </p:sp>
      <p:sp>
        <p:nvSpPr>
          <p:cNvPr id="1487886" name="Line 14"/>
          <p:cNvSpPr>
            <a:spLocks noChangeShapeType="1"/>
          </p:cNvSpPr>
          <p:nvPr/>
        </p:nvSpPr>
        <p:spPr bwMode="auto">
          <a:xfrm flipV="1">
            <a:off x="2057400" y="2459038"/>
            <a:ext cx="5791200" cy="1676400"/>
          </a:xfrm>
          <a:prstGeom prst="line">
            <a:avLst/>
          </a:prstGeom>
          <a:noFill/>
          <a:ln w="28575">
            <a:solidFill>
              <a:schemeClr val="tx1"/>
            </a:solidFill>
            <a:prstDash val="dashDot"/>
            <a:round/>
            <a:headEnd/>
            <a:tailEnd/>
          </a:ln>
          <a:effectLst/>
        </p:spPr>
        <p:txBody>
          <a:bodyPr wrap="none" anchor="ctr"/>
          <a:lstStyle/>
          <a:p>
            <a:pPr>
              <a:defRPr/>
            </a:pPr>
            <a:endParaRPr lang="en-US">
              <a:latin typeface="+mn-lt"/>
            </a:endParaRPr>
          </a:p>
        </p:txBody>
      </p:sp>
      <p:sp>
        <p:nvSpPr>
          <p:cNvPr id="1487887" name="Line 15"/>
          <p:cNvSpPr>
            <a:spLocks noChangeShapeType="1"/>
          </p:cNvSpPr>
          <p:nvPr/>
        </p:nvSpPr>
        <p:spPr bwMode="auto">
          <a:xfrm>
            <a:off x="2154238" y="4908550"/>
            <a:ext cx="5541962" cy="217488"/>
          </a:xfrm>
          <a:prstGeom prst="line">
            <a:avLst/>
          </a:prstGeom>
          <a:noFill/>
          <a:ln w="28575">
            <a:solidFill>
              <a:schemeClr val="tx1"/>
            </a:solidFill>
            <a:prstDash val="dashDot"/>
            <a:round/>
            <a:headEnd/>
            <a:tailEnd/>
          </a:ln>
          <a:effectLst/>
        </p:spPr>
        <p:txBody>
          <a:bodyPr wrap="none" anchor="ctr"/>
          <a:lstStyle/>
          <a:p>
            <a:pPr>
              <a:defRPr/>
            </a:pPr>
            <a:endParaRPr lang="en-US">
              <a:latin typeface="+mn-lt"/>
            </a:endParaRPr>
          </a:p>
        </p:txBody>
      </p:sp>
      <p:sp>
        <p:nvSpPr>
          <p:cNvPr id="1487888" name="Rectangle 16"/>
          <p:cNvSpPr>
            <a:spLocks noChangeArrowheads="1"/>
          </p:cNvSpPr>
          <p:nvPr/>
        </p:nvSpPr>
        <p:spPr bwMode="auto">
          <a:xfrm>
            <a:off x="1779588" y="4202113"/>
            <a:ext cx="355600" cy="693737"/>
          </a:xfrm>
          <a:prstGeom prst="rect">
            <a:avLst/>
          </a:prstGeom>
          <a:noFill/>
          <a:ln w="25400">
            <a:solidFill>
              <a:schemeClr val="tx1"/>
            </a:solidFill>
            <a:miter lim="800000"/>
            <a:headEnd/>
            <a:tailEnd/>
          </a:ln>
          <a:effectLst/>
        </p:spPr>
        <p:txBody>
          <a:bodyPr wrap="none" anchor="ctr"/>
          <a:lstStyle/>
          <a:p>
            <a:pPr>
              <a:defRPr/>
            </a:pPr>
            <a:endParaRPr lang="en-US">
              <a:latin typeface="+mn-lt"/>
            </a:endParaRPr>
          </a:p>
        </p:txBody>
      </p:sp>
      <p:sp>
        <p:nvSpPr>
          <p:cNvPr id="1487889" name="Rectangle 17"/>
          <p:cNvSpPr>
            <a:spLocks noChangeArrowheads="1"/>
          </p:cNvSpPr>
          <p:nvPr/>
        </p:nvSpPr>
        <p:spPr bwMode="auto">
          <a:xfrm rot="5400000">
            <a:off x="1489869" y="4506119"/>
            <a:ext cx="1011237" cy="333375"/>
          </a:xfrm>
          <a:prstGeom prst="rect">
            <a:avLst/>
          </a:prstGeom>
          <a:noFill/>
          <a:ln w="12700">
            <a:noFill/>
            <a:miter lim="800000"/>
            <a:headEnd/>
            <a:tailEnd/>
          </a:ln>
          <a:effectLst/>
        </p:spPr>
        <p:txBody>
          <a:bodyPr lIns="90488" tIns="44450" rIns="90488" bIns="44450">
            <a:spAutoFit/>
          </a:bodyPr>
          <a:lstStyle/>
          <a:p>
            <a:pPr>
              <a:defRPr/>
            </a:pPr>
            <a:r>
              <a:rPr lang="en-US" sz="1600" dirty="0" err="1">
                <a:latin typeface="+mn-lt"/>
              </a:rPr>
              <a:t>RegFile</a:t>
            </a:r>
            <a:endParaRPr lang="en-US" sz="1600" dirty="0">
              <a:latin typeface="+mn-lt"/>
            </a:endParaRPr>
          </a:p>
        </p:txBody>
      </p:sp>
      <p:sp>
        <p:nvSpPr>
          <p:cNvPr id="1487890" name="Rectangle 18" descr="10%"/>
          <p:cNvSpPr>
            <a:spLocks noChangeArrowheads="1"/>
          </p:cNvSpPr>
          <p:nvPr/>
        </p:nvSpPr>
        <p:spPr bwMode="auto">
          <a:xfrm>
            <a:off x="2971800" y="4364038"/>
            <a:ext cx="660400" cy="609600"/>
          </a:xfrm>
          <a:prstGeom prst="rect">
            <a:avLst/>
          </a:prstGeom>
          <a:solidFill>
            <a:srgbClr val="DA1F28"/>
          </a:solidFill>
          <a:ln w="25400">
            <a:solidFill>
              <a:schemeClr val="tx1"/>
            </a:solidFill>
            <a:miter lim="800000"/>
            <a:headEnd/>
            <a:tailEnd/>
          </a:ln>
          <a:effectLst/>
        </p:spPr>
        <p:txBody>
          <a:bodyPr wrap="none" anchor="ctr"/>
          <a:lstStyle/>
          <a:p>
            <a:pPr>
              <a:defRPr/>
            </a:pPr>
            <a:endParaRPr lang="en-US">
              <a:latin typeface="+mn-lt"/>
            </a:endParaRPr>
          </a:p>
        </p:txBody>
      </p:sp>
      <p:sp>
        <p:nvSpPr>
          <p:cNvPr id="1487891" name="Rectangle 19" descr="10%"/>
          <p:cNvSpPr>
            <a:spLocks noChangeArrowheads="1"/>
          </p:cNvSpPr>
          <p:nvPr/>
        </p:nvSpPr>
        <p:spPr bwMode="auto">
          <a:xfrm>
            <a:off x="5867400" y="3525838"/>
            <a:ext cx="1041400" cy="1350962"/>
          </a:xfrm>
          <a:prstGeom prst="rect">
            <a:avLst/>
          </a:prstGeom>
          <a:noFill/>
          <a:ln w="25400">
            <a:solidFill>
              <a:schemeClr val="tx1"/>
            </a:solidFill>
            <a:miter lim="800000"/>
            <a:headEnd/>
            <a:tailEnd/>
          </a:ln>
          <a:effectLst/>
        </p:spPr>
        <p:txBody>
          <a:bodyPr wrap="none" anchor="ctr"/>
          <a:lstStyle/>
          <a:p>
            <a:pPr>
              <a:defRPr/>
            </a:pPr>
            <a:endParaRPr lang="en-US">
              <a:latin typeface="+mn-lt"/>
            </a:endParaRPr>
          </a:p>
        </p:txBody>
      </p:sp>
      <p:sp>
        <p:nvSpPr>
          <p:cNvPr id="1487892" name="Rectangle 20"/>
          <p:cNvSpPr>
            <a:spLocks noChangeArrowheads="1"/>
          </p:cNvSpPr>
          <p:nvPr/>
        </p:nvSpPr>
        <p:spPr bwMode="auto">
          <a:xfrm>
            <a:off x="5959475" y="3830638"/>
            <a:ext cx="915988" cy="822325"/>
          </a:xfrm>
          <a:prstGeom prst="rect">
            <a:avLst/>
          </a:prstGeom>
          <a:noFill/>
          <a:ln w="12700">
            <a:noFill/>
            <a:miter lim="800000"/>
            <a:headEnd/>
            <a:tailEnd/>
          </a:ln>
          <a:effectLst/>
        </p:spPr>
        <p:txBody>
          <a:bodyPr wrap="none" lIns="90488" tIns="44450" rIns="90488" bIns="44450">
            <a:spAutoFit/>
          </a:bodyPr>
          <a:lstStyle/>
          <a:p>
            <a:pPr algn="ctr">
              <a:defRPr/>
            </a:pPr>
            <a:r>
              <a:rPr lang="en-US" sz="1600">
                <a:solidFill>
                  <a:srgbClr val="000000"/>
                </a:solidFill>
                <a:latin typeface="+mn-lt"/>
              </a:rPr>
              <a:t>Main</a:t>
            </a:r>
          </a:p>
          <a:p>
            <a:pPr algn="ctr">
              <a:defRPr/>
            </a:pPr>
            <a:r>
              <a:rPr lang="en-US" sz="1600">
                <a:solidFill>
                  <a:srgbClr val="000000"/>
                </a:solidFill>
                <a:latin typeface="+mn-lt"/>
              </a:rPr>
              <a:t>Memory</a:t>
            </a:r>
          </a:p>
          <a:p>
            <a:pPr algn="ctr">
              <a:defRPr/>
            </a:pPr>
            <a:r>
              <a:rPr lang="en-US" sz="1600">
                <a:solidFill>
                  <a:srgbClr val="000000"/>
                </a:solidFill>
                <a:latin typeface="+mn-lt"/>
              </a:rPr>
              <a:t>(DRAM)</a:t>
            </a:r>
          </a:p>
        </p:txBody>
      </p:sp>
      <p:sp>
        <p:nvSpPr>
          <p:cNvPr id="1487893" name="Rectangle 21"/>
          <p:cNvSpPr>
            <a:spLocks noChangeArrowheads="1"/>
          </p:cNvSpPr>
          <p:nvPr/>
        </p:nvSpPr>
        <p:spPr bwMode="auto">
          <a:xfrm rot="5400000">
            <a:off x="2991644" y="4358481"/>
            <a:ext cx="687388" cy="581025"/>
          </a:xfrm>
          <a:prstGeom prst="rect">
            <a:avLst/>
          </a:prstGeom>
          <a:noFill/>
          <a:ln w="12700">
            <a:noFill/>
            <a:miter lim="800000"/>
            <a:headEnd/>
            <a:tailEnd/>
          </a:ln>
          <a:effectLst/>
        </p:spPr>
        <p:txBody>
          <a:bodyPr wrap="none" lIns="90488" tIns="44450" rIns="90488" bIns="44450">
            <a:spAutoFit/>
          </a:bodyPr>
          <a:lstStyle/>
          <a:p>
            <a:pPr algn="ctr">
              <a:defRPr/>
            </a:pPr>
            <a:r>
              <a:rPr lang="en-US" sz="1600">
                <a:solidFill>
                  <a:srgbClr val="000000"/>
                </a:solidFill>
                <a:latin typeface="+mn-lt"/>
              </a:rPr>
              <a:t>Data</a:t>
            </a:r>
          </a:p>
          <a:p>
            <a:pPr algn="ctr">
              <a:defRPr/>
            </a:pPr>
            <a:r>
              <a:rPr lang="en-US" sz="1600">
                <a:solidFill>
                  <a:srgbClr val="000000"/>
                </a:solidFill>
                <a:latin typeface="+mn-lt"/>
              </a:rPr>
              <a:t>Cache</a:t>
            </a:r>
          </a:p>
        </p:txBody>
      </p:sp>
      <p:sp>
        <p:nvSpPr>
          <p:cNvPr id="1487894" name="Rectangle 22" descr="10%"/>
          <p:cNvSpPr>
            <a:spLocks noChangeArrowheads="1"/>
          </p:cNvSpPr>
          <p:nvPr/>
        </p:nvSpPr>
        <p:spPr bwMode="auto">
          <a:xfrm>
            <a:off x="2971800" y="3678238"/>
            <a:ext cx="660400" cy="609600"/>
          </a:xfrm>
          <a:prstGeom prst="rect">
            <a:avLst/>
          </a:prstGeom>
          <a:solidFill>
            <a:schemeClr val="tx2">
              <a:lumMod val="40000"/>
              <a:lumOff val="60000"/>
            </a:schemeClr>
          </a:solidFill>
          <a:ln w="25400">
            <a:solidFill>
              <a:schemeClr val="tx1"/>
            </a:solidFill>
            <a:miter lim="800000"/>
            <a:headEnd/>
            <a:tailEnd/>
          </a:ln>
          <a:effectLst/>
        </p:spPr>
        <p:txBody>
          <a:bodyPr wrap="none" anchor="ctr"/>
          <a:lstStyle/>
          <a:p>
            <a:pPr>
              <a:defRPr/>
            </a:pPr>
            <a:endParaRPr lang="en-US">
              <a:latin typeface="+mn-lt"/>
            </a:endParaRPr>
          </a:p>
        </p:txBody>
      </p:sp>
      <p:sp>
        <p:nvSpPr>
          <p:cNvPr id="1487895" name="Rectangle 23"/>
          <p:cNvSpPr>
            <a:spLocks noChangeArrowheads="1"/>
          </p:cNvSpPr>
          <p:nvPr/>
        </p:nvSpPr>
        <p:spPr bwMode="auto">
          <a:xfrm rot="5400000">
            <a:off x="2948782" y="3672681"/>
            <a:ext cx="687388" cy="581025"/>
          </a:xfrm>
          <a:prstGeom prst="rect">
            <a:avLst/>
          </a:prstGeom>
          <a:noFill/>
          <a:ln w="12700">
            <a:noFill/>
            <a:miter lim="800000"/>
            <a:headEnd/>
            <a:tailEnd/>
          </a:ln>
          <a:effectLst/>
        </p:spPr>
        <p:txBody>
          <a:bodyPr wrap="none" lIns="90488" tIns="44450" rIns="90488" bIns="44450">
            <a:spAutoFit/>
          </a:bodyPr>
          <a:lstStyle/>
          <a:p>
            <a:pPr algn="ctr">
              <a:defRPr/>
            </a:pPr>
            <a:r>
              <a:rPr lang="en-US" sz="1600">
                <a:solidFill>
                  <a:srgbClr val="000000"/>
                </a:solidFill>
                <a:latin typeface="+mn-lt"/>
              </a:rPr>
              <a:t>Instr</a:t>
            </a:r>
          </a:p>
          <a:p>
            <a:pPr algn="ctr">
              <a:defRPr/>
            </a:pPr>
            <a:r>
              <a:rPr lang="en-US" sz="1600">
                <a:solidFill>
                  <a:srgbClr val="000000"/>
                </a:solidFill>
                <a:latin typeface="+mn-lt"/>
              </a:rPr>
              <a:t>Cache</a:t>
            </a:r>
          </a:p>
        </p:txBody>
      </p:sp>
      <p:sp>
        <p:nvSpPr>
          <p:cNvPr id="23580" name="Rectangle 29"/>
          <p:cNvSpPr>
            <a:spLocks noChangeArrowheads="1"/>
          </p:cNvSpPr>
          <p:nvPr/>
        </p:nvSpPr>
        <p:spPr bwMode="auto">
          <a:xfrm>
            <a:off x="0" y="5278438"/>
            <a:ext cx="8354689" cy="293670"/>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r>
              <a:rPr lang="en-US" b="1" dirty="0"/>
              <a:t>Speed </a:t>
            </a:r>
            <a:r>
              <a:rPr lang="en-US" b="1" dirty="0" smtClean="0"/>
              <a:t>(cycles</a:t>
            </a:r>
            <a:r>
              <a:rPr lang="en-US" b="1" dirty="0"/>
              <a:t>):</a:t>
            </a:r>
            <a:r>
              <a:rPr lang="en-US" b="1" dirty="0" smtClean="0"/>
              <a:t>       </a:t>
            </a:r>
            <a:r>
              <a:rPr lang="en-US" dirty="0" smtClean="0">
                <a:ea typeface="Arial" charset="0"/>
                <a:cs typeface="Arial" charset="0"/>
              </a:rPr>
              <a:t>½</a:t>
            </a:r>
            <a:r>
              <a:rPr lang="en-US" dirty="0"/>
              <a:t>’s       </a:t>
            </a:r>
            <a:r>
              <a:rPr lang="en-US" dirty="0" smtClean="0"/>
              <a:t>             </a:t>
            </a:r>
            <a:r>
              <a:rPr lang="en-US" dirty="0"/>
              <a:t>1’s        </a:t>
            </a:r>
            <a:r>
              <a:rPr lang="en-US" dirty="0" smtClean="0"/>
              <a:t>            10</a:t>
            </a:r>
            <a:r>
              <a:rPr lang="en-US" dirty="0"/>
              <a:t>’s                 </a:t>
            </a:r>
            <a:r>
              <a:rPr lang="en-US" dirty="0" smtClean="0"/>
              <a:t>          100</a:t>
            </a:r>
            <a:r>
              <a:rPr lang="en-US" dirty="0"/>
              <a:t>’s               10,000’s</a:t>
            </a:r>
          </a:p>
        </p:txBody>
      </p:sp>
      <p:sp>
        <p:nvSpPr>
          <p:cNvPr id="23581" name="Rectangle 30"/>
          <p:cNvSpPr>
            <a:spLocks noChangeArrowheads="1"/>
          </p:cNvSpPr>
          <p:nvPr/>
        </p:nvSpPr>
        <p:spPr bwMode="auto">
          <a:xfrm>
            <a:off x="0" y="5659438"/>
            <a:ext cx="8068289" cy="293670"/>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r>
              <a:rPr lang="en-US" b="1" dirty="0"/>
              <a:t>Size (bytes):    </a:t>
            </a:r>
            <a:r>
              <a:rPr lang="en-US" dirty="0"/>
              <a:t>  </a:t>
            </a:r>
            <a:r>
              <a:rPr lang="en-US" dirty="0" smtClean="0"/>
              <a:t>     100</a:t>
            </a:r>
            <a:r>
              <a:rPr lang="en-US" dirty="0"/>
              <a:t>’s   </a:t>
            </a:r>
            <a:r>
              <a:rPr lang="en-US" b="1" dirty="0"/>
              <a:t>      </a:t>
            </a:r>
            <a:r>
              <a:rPr lang="en-US" dirty="0" smtClean="0"/>
              <a:t>       10K’s                 </a:t>
            </a:r>
            <a:r>
              <a:rPr lang="en-US" dirty="0"/>
              <a:t>M’s                   </a:t>
            </a:r>
            <a:r>
              <a:rPr lang="en-US" dirty="0" smtClean="0"/>
              <a:t>             G’s                    </a:t>
            </a:r>
            <a:r>
              <a:rPr lang="en-US" dirty="0"/>
              <a:t>T’s</a:t>
            </a:r>
          </a:p>
        </p:txBody>
      </p:sp>
      <p:sp>
        <p:nvSpPr>
          <p:cNvPr id="23582" name="Rectangle 31"/>
          <p:cNvSpPr>
            <a:spLocks noChangeArrowheads="1"/>
          </p:cNvSpPr>
          <p:nvPr/>
        </p:nvSpPr>
        <p:spPr bwMode="auto">
          <a:xfrm>
            <a:off x="685800" y="6040438"/>
            <a:ext cx="7924800" cy="293670"/>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dirty="0"/>
              <a:t> Cost:         </a:t>
            </a:r>
            <a:r>
              <a:rPr lang="en-US" dirty="0"/>
              <a:t>highest                                                                              </a:t>
            </a:r>
            <a:r>
              <a:rPr lang="en-US" dirty="0" smtClean="0"/>
              <a:t>                       lowest</a:t>
            </a:r>
            <a:endParaRPr lang="en-US" dirty="0"/>
          </a:p>
        </p:txBody>
      </p:sp>
      <p:sp>
        <p:nvSpPr>
          <p:cNvPr id="35" name="Date Placeholder 34"/>
          <p:cNvSpPr>
            <a:spLocks noGrp="1"/>
          </p:cNvSpPr>
          <p:nvPr>
            <p:ph type="dt" sz="half" idx="10"/>
          </p:nvPr>
        </p:nvSpPr>
        <p:spPr/>
        <p:txBody>
          <a:bodyPr/>
          <a:lstStyle/>
          <a:p>
            <a:fld id="{9A9549BB-7EC7-2245-BDC6-07FCFE6E2BD5}" type="datetime1">
              <a:rPr lang="en-US" smtClean="0"/>
              <a:t>11/20/12</a:t>
            </a:fld>
            <a:endParaRPr lang="en-US" dirty="0"/>
          </a:p>
        </p:txBody>
      </p:sp>
      <p:sp>
        <p:nvSpPr>
          <p:cNvPr id="36" name="Slide Number Placeholder 35"/>
          <p:cNvSpPr>
            <a:spLocks noGrp="1"/>
          </p:cNvSpPr>
          <p:nvPr>
            <p:ph type="sldNum" sz="quarter" idx="12"/>
          </p:nvPr>
        </p:nvSpPr>
        <p:spPr/>
        <p:txBody>
          <a:bodyPr/>
          <a:lstStyle/>
          <a:p>
            <a:fld id="{3CC63E4C-4642-794D-A2FD-70F6B81535F5}" type="slidenum">
              <a:rPr lang="en-US" smtClean="0"/>
              <a:pPr/>
              <a:t>10</a:t>
            </a:fld>
            <a:endParaRPr lang="en-US" dirty="0"/>
          </a:p>
        </p:txBody>
      </p:sp>
      <p:sp>
        <p:nvSpPr>
          <p:cNvPr id="37" name="Footer Placeholder 36"/>
          <p:cNvSpPr>
            <a:spLocks noGrp="1"/>
          </p:cNvSpPr>
          <p:nvPr>
            <p:ph type="ftr" sz="quarter" idx="11"/>
          </p:nvPr>
        </p:nvSpPr>
        <p:spPr/>
        <p:txBody>
          <a:bodyPr/>
          <a:lstStyle/>
          <a:p>
            <a:r>
              <a:rPr lang="en-US" smtClean="0"/>
              <a:t>Fall 2012 -- Lecture #31</a:t>
            </a:r>
            <a:endParaRPr lang="en-US" dirty="0"/>
          </a:p>
        </p:txBody>
      </p:sp>
    </p:spTree>
    <p:extLst>
      <p:ext uri="{BB962C8B-B14F-4D97-AF65-F5344CB8AC3E}">
        <p14:creationId xmlns:p14="http://schemas.microsoft.com/office/powerpoint/2010/main" val="17524259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5"/>
          <p:cNvSpPr>
            <a:spLocks noGrp="1"/>
          </p:cNvSpPr>
          <p:nvPr>
            <p:ph type="sldNum" sz="quarter" idx="12"/>
          </p:nvPr>
        </p:nvSpPr>
        <p:spPr/>
        <p:txBody>
          <a:bodyPr/>
          <a:lstStyle/>
          <a:p>
            <a:fld id="{E0A78651-7A1A-AC43-A2E4-9D97FA2003EB}" type="slidenum">
              <a:rPr lang="en-US"/>
              <a:pPr/>
              <a:t>11</a:t>
            </a:fld>
            <a:endParaRPr lang="en-US" b="0">
              <a:solidFill>
                <a:srgbClr val="FBBA03"/>
              </a:solidFill>
            </a:endParaRPr>
          </a:p>
        </p:txBody>
      </p:sp>
      <p:sp>
        <p:nvSpPr>
          <p:cNvPr id="1617922" name="AutoShape 2"/>
          <p:cNvSpPr>
            <a:spLocks noChangeArrowheads="1"/>
          </p:cNvSpPr>
          <p:nvPr/>
        </p:nvSpPr>
        <p:spPr bwMode="auto">
          <a:xfrm>
            <a:off x="6997700" y="3336925"/>
            <a:ext cx="1219200" cy="2133600"/>
          </a:xfrm>
          <a:prstGeom prst="can">
            <a:avLst>
              <a:gd name="adj" fmla="val 37763"/>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17923" name="Rectangle 3"/>
          <p:cNvSpPr>
            <a:spLocks noGrp="1" noChangeArrowheads="1"/>
          </p:cNvSpPr>
          <p:nvPr>
            <p:ph type="title"/>
          </p:nvPr>
        </p:nvSpPr>
        <p:spPr>
          <a:xfrm>
            <a:off x="292100" y="190500"/>
            <a:ext cx="7950200" cy="1092200"/>
          </a:xfrm>
          <a:noFill/>
          <a:ln/>
        </p:spPr>
        <p:txBody>
          <a:bodyPr lIns="90488" tIns="44450" rIns="90488" bIns="44450">
            <a:normAutofit fontScale="90000"/>
          </a:bodyPr>
          <a:lstStyle/>
          <a:p>
            <a:r>
              <a:rPr lang="en-US" altLang="ko-KR" dirty="0">
                <a:ea typeface="굴림" charset="-127"/>
                <a:cs typeface="굴림" charset="-127"/>
              </a:rPr>
              <a:t>Modern Virtual Memory Systems</a:t>
            </a:r>
            <a:r>
              <a:rPr lang="en-US" altLang="ko-KR" sz="2000" dirty="0">
                <a:ea typeface="굴림" charset="-127"/>
                <a:cs typeface="굴림" charset="-127"/>
              </a:rPr>
              <a:t/>
            </a:r>
            <a:br>
              <a:rPr lang="en-US" altLang="ko-KR" sz="2000" dirty="0">
                <a:ea typeface="굴림" charset="-127"/>
                <a:cs typeface="굴림" charset="-127"/>
              </a:rPr>
            </a:br>
            <a:r>
              <a:rPr lang="en-US" altLang="ko-KR" sz="2000" dirty="0">
                <a:ea typeface="굴림" charset="-127"/>
                <a:cs typeface="굴림" charset="-127"/>
              </a:rPr>
              <a:t> </a:t>
            </a:r>
            <a:r>
              <a:rPr lang="en-US" altLang="ko-KR" sz="2700" i="1" dirty="0">
                <a:ea typeface="굴림" charset="-127"/>
                <a:cs typeface="굴림" charset="-127"/>
              </a:rPr>
              <a:t>Illusion of a large, private, uniform store</a:t>
            </a:r>
            <a:endParaRPr lang="en-US" altLang="ko-KR" sz="2000" i="1" dirty="0">
              <a:ea typeface="굴림" charset="-127"/>
              <a:cs typeface="굴림" charset="-127"/>
            </a:endParaRPr>
          </a:p>
        </p:txBody>
      </p:sp>
      <p:sp>
        <p:nvSpPr>
          <p:cNvPr id="1617924" name="Rectangle 4"/>
          <p:cNvSpPr>
            <a:spLocks noChangeArrowheads="1"/>
          </p:cNvSpPr>
          <p:nvPr/>
        </p:nvSpPr>
        <p:spPr bwMode="auto">
          <a:xfrm>
            <a:off x="279400" y="1281113"/>
            <a:ext cx="5503863" cy="4962525"/>
          </a:xfrm>
          <a:prstGeom prst="rect">
            <a:avLst/>
          </a:prstGeom>
          <a:noFill/>
          <a:ln w="25400">
            <a:noFill/>
            <a:miter lim="800000"/>
            <a:headEnd/>
            <a:tailEnd/>
          </a:ln>
          <a:effectLst/>
        </p:spPr>
        <p:txBody>
          <a:bodyPr lIns="90488" tIns="44450" rIns="90488" bIns="44450">
            <a:prstTxWarp prst="textNoShape">
              <a:avLst/>
            </a:prstTxWarp>
            <a:spAutoFit/>
          </a:bodyPr>
          <a:lstStyle/>
          <a:p>
            <a:pPr algn="l">
              <a:spcBef>
                <a:spcPct val="0"/>
              </a:spcBef>
            </a:pPr>
            <a:r>
              <a:rPr lang="en-US" altLang="ko-KR" sz="2400">
                <a:solidFill>
                  <a:srgbClr val="56127A"/>
                </a:solidFill>
                <a:latin typeface="Verdana" charset="0"/>
                <a:ea typeface="굴림" charset="-127"/>
                <a:cs typeface="굴림" charset="-127"/>
              </a:rPr>
              <a:t>Protection &amp; Privacy</a:t>
            </a:r>
          </a:p>
          <a:p>
            <a:pPr lvl="1" algn="l">
              <a:spcBef>
                <a:spcPct val="0"/>
              </a:spcBef>
            </a:pPr>
            <a:r>
              <a:rPr lang="en-US" altLang="ko-KR" sz="2000">
                <a:solidFill>
                  <a:srgbClr val="56127A"/>
                </a:solidFill>
                <a:latin typeface="Verdana" charset="0"/>
                <a:ea typeface="굴림" charset="-127"/>
                <a:cs typeface="굴림" charset="-127"/>
              </a:rPr>
              <a:t>several users, each with their private address space and one or more shared address spaces</a:t>
            </a:r>
          </a:p>
          <a:p>
            <a:pPr algn="l">
              <a:spcBef>
                <a:spcPct val="0"/>
              </a:spcBef>
            </a:pPr>
            <a:r>
              <a:rPr lang="en-US" altLang="ko-KR" sz="2000">
                <a:solidFill>
                  <a:srgbClr val="56127A"/>
                </a:solidFill>
                <a:latin typeface="Verdana" charset="0"/>
                <a:ea typeface="굴림" charset="-127"/>
                <a:cs typeface="굴림" charset="-127"/>
              </a:rPr>
              <a:t>		page table </a:t>
            </a:r>
            <a:r>
              <a:rPr lang="en-US" altLang="ko-KR" sz="2000">
                <a:solidFill>
                  <a:srgbClr val="56127A"/>
                </a:solidFill>
                <a:latin typeface="Symbol" charset="2"/>
                <a:ea typeface="굴림" charset="-127"/>
                <a:cs typeface="굴림" charset="-127"/>
              </a:rPr>
              <a:t> </a:t>
            </a:r>
            <a:r>
              <a:rPr lang="en-US" altLang="ko-KR" sz="2000">
                <a:solidFill>
                  <a:srgbClr val="56127A"/>
                </a:solidFill>
                <a:latin typeface="Verdana" charset="0"/>
                <a:ea typeface="굴림" charset="-127"/>
                <a:cs typeface="굴림" charset="-127"/>
              </a:rPr>
              <a:t>name space</a:t>
            </a:r>
          </a:p>
          <a:p>
            <a:pPr algn="l">
              <a:spcBef>
                <a:spcPct val="0"/>
              </a:spcBef>
            </a:pPr>
            <a:endParaRPr lang="en-US" altLang="ko-KR" sz="2000">
              <a:solidFill>
                <a:srgbClr val="56127A"/>
              </a:solidFill>
              <a:latin typeface="Verdana" charset="0"/>
              <a:ea typeface="굴림" charset="-127"/>
              <a:cs typeface="굴림" charset="-127"/>
            </a:endParaRPr>
          </a:p>
          <a:p>
            <a:pPr algn="l">
              <a:spcBef>
                <a:spcPct val="0"/>
              </a:spcBef>
            </a:pPr>
            <a:r>
              <a:rPr lang="en-US" altLang="ko-KR" sz="2400">
                <a:solidFill>
                  <a:srgbClr val="56127A"/>
                </a:solidFill>
                <a:latin typeface="Verdana" charset="0"/>
                <a:ea typeface="굴림" charset="-127"/>
                <a:cs typeface="굴림" charset="-127"/>
              </a:rPr>
              <a:t>Demand Paging</a:t>
            </a:r>
          </a:p>
          <a:p>
            <a:pPr lvl="1" algn="l">
              <a:spcBef>
                <a:spcPct val="0"/>
              </a:spcBef>
            </a:pPr>
            <a:r>
              <a:rPr lang="en-US" altLang="ko-KR" sz="2000">
                <a:solidFill>
                  <a:srgbClr val="56127A"/>
                </a:solidFill>
                <a:latin typeface="Verdana" charset="0"/>
                <a:ea typeface="굴림" charset="-127"/>
                <a:cs typeface="굴림" charset="-127"/>
              </a:rPr>
              <a:t>Provides the ability to run programs larger than the primary memory</a:t>
            </a:r>
          </a:p>
          <a:p>
            <a:pPr lvl="1" algn="l">
              <a:spcBef>
                <a:spcPct val="0"/>
              </a:spcBef>
            </a:pPr>
            <a:endParaRPr lang="en-US" altLang="ko-KR" sz="2000">
              <a:solidFill>
                <a:srgbClr val="56127A"/>
              </a:solidFill>
              <a:latin typeface="Verdana" charset="0"/>
              <a:ea typeface="굴림" charset="-127"/>
              <a:cs typeface="굴림" charset="-127"/>
            </a:endParaRPr>
          </a:p>
          <a:p>
            <a:pPr lvl="1" algn="l">
              <a:spcBef>
                <a:spcPct val="0"/>
              </a:spcBef>
            </a:pPr>
            <a:r>
              <a:rPr lang="en-US" altLang="ko-KR" sz="2000">
                <a:solidFill>
                  <a:srgbClr val="56127A"/>
                </a:solidFill>
                <a:latin typeface="Verdana" charset="0"/>
                <a:ea typeface="굴림" charset="-127"/>
                <a:cs typeface="굴림" charset="-127"/>
              </a:rPr>
              <a:t>Hides differences in machine configurations</a:t>
            </a:r>
          </a:p>
          <a:p>
            <a:pPr lvl="1" algn="l">
              <a:spcBef>
                <a:spcPct val="0"/>
              </a:spcBef>
            </a:pPr>
            <a:r>
              <a:rPr lang="en-US" altLang="ko-KR" sz="2400">
                <a:solidFill>
                  <a:srgbClr val="56127A"/>
                </a:solidFill>
                <a:latin typeface="Verdana" charset="0"/>
                <a:ea typeface="굴림" charset="-127"/>
                <a:cs typeface="굴림" charset="-127"/>
              </a:rPr>
              <a:t>		</a:t>
            </a:r>
          </a:p>
          <a:p>
            <a:pPr algn="l">
              <a:spcBef>
                <a:spcPct val="0"/>
              </a:spcBef>
            </a:pPr>
            <a:r>
              <a:rPr lang="en-US" altLang="ko-KR" sz="2400" i="1">
                <a:solidFill>
                  <a:srgbClr val="56127A"/>
                </a:solidFill>
                <a:latin typeface="Verdana" charset="0"/>
                <a:ea typeface="굴림" charset="-127"/>
                <a:cs typeface="굴림" charset="-127"/>
              </a:rPr>
              <a:t>The price is address translation on </a:t>
            </a:r>
          </a:p>
          <a:p>
            <a:pPr algn="l">
              <a:spcBef>
                <a:spcPct val="0"/>
              </a:spcBef>
            </a:pPr>
            <a:r>
              <a:rPr lang="en-US" altLang="ko-KR" sz="2400" i="1">
                <a:solidFill>
                  <a:srgbClr val="56127A"/>
                </a:solidFill>
                <a:latin typeface="Verdana" charset="0"/>
                <a:ea typeface="굴림" charset="-127"/>
                <a:cs typeface="굴림" charset="-127"/>
              </a:rPr>
              <a:t>each memory reference</a:t>
            </a:r>
          </a:p>
        </p:txBody>
      </p:sp>
      <p:sp>
        <p:nvSpPr>
          <p:cNvPr id="1617925" name="Rectangle 5"/>
          <p:cNvSpPr>
            <a:spLocks noChangeArrowheads="1"/>
          </p:cNvSpPr>
          <p:nvPr/>
        </p:nvSpPr>
        <p:spPr bwMode="auto">
          <a:xfrm>
            <a:off x="6705600" y="1295400"/>
            <a:ext cx="812800" cy="431800"/>
          </a:xfrm>
          <a:prstGeom prst="rect">
            <a:avLst/>
          </a:prstGeom>
          <a:solidFill>
            <a:srgbClr val="FFA74F"/>
          </a:solidFill>
          <a:ln w="25400">
            <a:solidFill>
              <a:srgbClr val="FF0000"/>
            </a:solidFill>
            <a:miter lim="800000"/>
            <a:headEnd/>
            <a:tailEnd/>
          </a:ln>
          <a:effectLst/>
        </p:spPr>
        <p:txBody>
          <a:bodyPr wrap="none" anchor="ctr">
            <a:prstTxWarp prst="textNoShape">
              <a:avLst/>
            </a:prstTxWarp>
          </a:bodyPr>
          <a:lstStyle/>
          <a:p>
            <a:endParaRPr lang="en-US"/>
          </a:p>
        </p:txBody>
      </p:sp>
      <p:sp>
        <p:nvSpPr>
          <p:cNvPr id="1617926" name="Rectangle 6"/>
          <p:cNvSpPr>
            <a:spLocks noChangeArrowheads="1"/>
          </p:cNvSpPr>
          <p:nvPr/>
        </p:nvSpPr>
        <p:spPr bwMode="auto">
          <a:xfrm>
            <a:off x="6705600" y="1752600"/>
            <a:ext cx="812800" cy="7366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617927" name="Rectangle 7"/>
          <p:cNvSpPr>
            <a:spLocks noChangeArrowheads="1"/>
          </p:cNvSpPr>
          <p:nvPr/>
        </p:nvSpPr>
        <p:spPr bwMode="auto">
          <a:xfrm>
            <a:off x="6858000" y="1905000"/>
            <a:ext cx="812800" cy="7366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617928" name="Rectangle 8"/>
          <p:cNvSpPr>
            <a:spLocks noChangeArrowheads="1"/>
          </p:cNvSpPr>
          <p:nvPr/>
        </p:nvSpPr>
        <p:spPr bwMode="auto">
          <a:xfrm>
            <a:off x="7010400" y="2057400"/>
            <a:ext cx="812800" cy="7366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617929" name="Rectangle 9"/>
          <p:cNvSpPr>
            <a:spLocks noChangeArrowheads="1"/>
          </p:cNvSpPr>
          <p:nvPr/>
        </p:nvSpPr>
        <p:spPr bwMode="auto">
          <a:xfrm>
            <a:off x="6858000" y="1295400"/>
            <a:ext cx="554038" cy="393700"/>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2000">
                <a:solidFill>
                  <a:srgbClr val="56127A"/>
                </a:solidFill>
                <a:latin typeface="Verdana" charset="0"/>
                <a:ea typeface="굴림" charset="-127"/>
                <a:cs typeface="굴림" charset="-127"/>
              </a:rPr>
              <a:t>OS</a:t>
            </a:r>
          </a:p>
        </p:txBody>
      </p:sp>
      <p:sp>
        <p:nvSpPr>
          <p:cNvPr id="1617930" name="Rectangle 10"/>
          <p:cNvSpPr>
            <a:spLocks noChangeArrowheads="1"/>
          </p:cNvSpPr>
          <p:nvPr/>
        </p:nvSpPr>
        <p:spPr bwMode="auto">
          <a:xfrm>
            <a:off x="6983413" y="2228850"/>
            <a:ext cx="779462" cy="393700"/>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2000">
                <a:solidFill>
                  <a:srgbClr val="56127A"/>
                </a:solidFill>
                <a:latin typeface="Verdana" charset="0"/>
                <a:ea typeface="굴림" charset="-127"/>
                <a:cs typeface="굴림" charset="-127"/>
              </a:rPr>
              <a:t>user</a:t>
            </a:r>
            <a:r>
              <a:rPr lang="en-US" altLang="ko-KR" sz="2000" baseline="-25000">
                <a:solidFill>
                  <a:srgbClr val="56127A"/>
                </a:solidFill>
                <a:latin typeface="Verdana" charset="0"/>
                <a:ea typeface="굴림" charset="-127"/>
                <a:cs typeface="굴림" charset="-127"/>
              </a:rPr>
              <a:t>i</a:t>
            </a:r>
          </a:p>
        </p:txBody>
      </p:sp>
      <p:sp>
        <p:nvSpPr>
          <p:cNvPr id="1617931" name="Rectangle 11"/>
          <p:cNvSpPr>
            <a:spLocks noChangeArrowheads="1"/>
          </p:cNvSpPr>
          <p:nvPr/>
        </p:nvSpPr>
        <p:spPr bwMode="auto">
          <a:xfrm>
            <a:off x="5943600" y="4149725"/>
            <a:ext cx="660400" cy="584200"/>
          </a:xfrm>
          <a:prstGeom prst="rect">
            <a:avLst/>
          </a:prstGeom>
          <a:solidFill>
            <a:schemeClr val="bg1"/>
          </a:solidFill>
          <a:ln w="25400">
            <a:solidFill>
              <a:schemeClr val="tx2"/>
            </a:solidFill>
            <a:miter lim="800000"/>
            <a:headEnd/>
            <a:tailEnd/>
          </a:ln>
          <a:effectLst/>
        </p:spPr>
        <p:txBody>
          <a:bodyPr wrap="none" anchor="ctr">
            <a:prstTxWarp prst="textNoShape">
              <a:avLst/>
            </a:prstTxWarp>
          </a:bodyPr>
          <a:lstStyle/>
          <a:p>
            <a:endParaRPr lang="en-US"/>
          </a:p>
        </p:txBody>
      </p:sp>
      <p:sp>
        <p:nvSpPr>
          <p:cNvPr id="1617932" name="Line 12"/>
          <p:cNvSpPr>
            <a:spLocks noChangeShapeType="1"/>
          </p:cNvSpPr>
          <p:nvPr/>
        </p:nvSpPr>
        <p:spPr bwMode="auto">
          <a:xfrm>
            <a:off x="5943600" y="4289425"/>
            <a:ext cx="6604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17933" name="Line 13"/>
          <p:cNvSpPr>
            <a:spLocks noChangeShapeType="1"/>
          </p:cNvSpPr>
          <p:nvPr/>
        </p:nvSpPr>
        <p:spPr bwMode="auto">
          <a:xfrm>
            <a:off x="5943600" y="4441825"/>
            <a:ext cx="6604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nvGrpSpPr>
          <p:cNvPr id="1617934" name="Group 14"/>
          <p:cNvGrpSpPr>
            <a:grpSpLocks/>
          </p:cNvGrpSpPr>
          <p:nvPr/>
        </p:nvGrpSpPr>
        <p:grpSpPr bwMode="auto">
          <a:xfrm>
            <a:off x="7302500" y="3870325"/>
            <a:ext cx="660400" cy="1346200"/>
            <a:chOff x="5096" y="2384"/>
            <a:chExt cx="416" cy="848"/>
          </a:xfrm>
        </p:grpSpPr>
        <p:sp>
          <p:nvSpPr>
            <p:cNvPr id="1617935" name="Rectangle 15"/>
            <p:cNvSpPr>
              <a:spLocks noChangeArrowheads="1"/>
            </p:cNvSpPr>
            <p:nvPr/>
          </p:nvSpPr>
          <p:spPr bwMode="auto">
            <a:xfrm>
              <a:off x="5096" y="2384"/>
              <a:ext cx="416" cy="848"/>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spcBef>
                  <a:spcPct val="0"/>
                </a:spcBef>
              </a:pPr>
              <a:endParaRPr lang="ko-KR" altLang="en-US" b="1" i="1">
                <a:ea typeface="굴림" charset="-127"/>
                <a:cs typeface="굴림" charset="-127"/>
              </a:endParaRPr>
            </a:p>
          </p:txBody>
        </p:sp>
        <p:sp>
          <p:nvSpPr>
            <p:cNvPr id="1617936" name="Line 16"/>
            <p:cNvSpPr>
              <a:spLocks noChangeShapeType="1"/>
            </p:cNvSpPr>
            <p:nvPr/>
          </p:nvSpPr>
          <p:spPr bwMode="auto">
            <a:xfrm>
              <a:off x="5096" y="2472"/>
              <a:ext cx="416" cy="0"/>
            </a:xfrm>
            <a:prstGeom prst="line">
              <a:avLst/>
            </a:prstGeom>
            <a:noFill/>
            <a:ln w="12700">
              <a:solidFill>
                <a:srgbClr val="FF0000"/>
              </a:solidFill>
              <a:round/>
              <a:headEnd/>
              <a:tailEnd/>
            </a:ln>
            <a:effectLst/>
          </p:spPr>
          <p:txBody>
            <a:bodyPr wrap="none" anchor="ctr">
              <a:prstTxWarp prst="textNoShape">
                <a:avLst/>
              </a:prstTxWarp>
            </a:bodyPr>
            <a:lstStyle/>
            <a:p>
              <a:endParaRPr lang="en-US"/>
            </a:p>
          </p:txBody>
        </p:sp>
        <p:sp>
          <p:nvSpPr>
            <p:cNvPr id="1617937" name="Line 17"/>
            <p:cNvSpPr>
              <a:spLocks noChangeShapeType="1"/>
            </p:cNvSpPr>
            <p:nvPr/>
          </p:nvSpPr>
          <p:spPr bwMode="auto">
            <a:xfrm>
              <a:off x="5096" y="2568"/>
              <a:ext cx="416" cy="0"/>
            </a:xfrm>
            <a:prstGeom prst="line">
              <a:avLst/>
            </a:prstGeom>
            <a:noFill/>
            <a:ln w="12700">
              <a:solidFill>
                <a:srgbClr val="FF0000"/>
              </a:solidFill>
              <a:round/>
              <a:headEnd/>
              <a:tailEnd/>
            </a:ln>
            <a:effectLst/>
          </p:spPr>
          <p:txBody>
            <a:bodyPr wrap="none" anchor="ctr">
              <a:prstTxWarp prst="textNoShape">
                <a:avLst/>
              </a:prstTxWarp>
            </a:bodyPr>
            <a:lstStyle/>
            <a:p>
              <a:endParaRPr lang="en-US"/>
            </a:p>
          </p:txBody>
        </p:sp>
        <p:sp>
          <p:nvSpPr>
            <p:cNvPr id="1617938" name="Line 18"/>
            <p:cNvSpPr>
              <a:spLocks noChangeShapeType="1"/>
            </p:cNvSpPr>
            <p:nvPr/>
          </p:nvSpPr>
          <p:spPr bwMode="auto">
            <a:xfrm>
              <a:off x="5096" y="2664"/>
              <a:ext cx="416" cy="0"/>
            </a:xfrm>
            <a:prstGeom prst="line">
              <a:avLst/>
            </a:prstGeom>
            <a:noFill/>
            <a:ln w="12700">
              <a:solidFill>
                <a:srgbClr val="FF0000"/>
              </a:solidFill>
              <a:round/>
              <a:headEnd/>
              <a:tailEnd/>
            </a:ln>
            <a:effectLst/>
          </p:spPr>
          <p:txBody>
            <a:bodyPr wrap="none" anchor="ctr">
              <a:prstTxWarp prst="textNoShape">
                <a:avLst/>
              </a:prstTxWarp>
            </a:bodyPr>
            <a:lstStyle/>
            <a:p>
              <a:endParaRPr lang="en-US"/>
            </a:p>
          </p:txBody>
        </p:sp>
        <p:sp>
          <p:nvSpPr>
            <p:cNvPr id="1617939" name="Line 19"/>
            <p:cNvSpPr>
              <a:spLocks noChangeShapeType="1"/>
            </p:cNvSpPr>
            <p:nvPr/>
          </p:nvSpPr>
          <p:spPr bwMode="auto">
            <a:xfrm>
              <a:off x="5096" y="2760"/>
              <a:ext cx="416" cy="0"/>
            </a:xfrm>
            <a:prstGeom prst="line">
              <a:avLst/>
            </a:prstGeom>
            <a:noFill/>
            <a:ln w="12700">
              <a:solidFill>
                <a:srgbClr val="FF0000"/>
              </a:solidFill>
              <a:round/>
              <a:headEnd/>
              <a:tailEnd/>
            </a:ln>
            <a:effectLst/>
          </p:spPr>
          <p:txBody>
            <a:bodyPr wrap="none" anchor="ctr">
              <a:prstTxWarp prst="textNoShape">
                <a:avLst/>
              </a:prstTxWarp>
            </a:bodyPr>
            <a:lstStyle/>
            <a:p>
              <a:endParaRPr lang="en-US"/>
            </a:p>
          </p:txBody>
        </p:sp>
        <p:sp>
          <p:nvSpPr>
            <p:cNvPr id="1617940" name="Line 20"/>
            <p:cNvSpPr>
              <a:spLocks noChangeShapeType="1"/>
            </p:cNvSpPr>
            <p:nvPr/>
          </p:nvSpPr>
          <p:spPr bwMode="auto">
            <a:xfrm>
              <a:off x="5096" y="2856"/>
              <a:ext cx="416" cy="0"/>
            </a:xfrm>
            <a:prstGeom prst="line">
              <a:avLst/>
            </a:prstGeom>
            <a:noFill/>
            <a:ln w="12700">
              <a:solidFill>
                <a:srgbClr val="FF0000"/>
              </a:solidFill>
              <a:round/>
              <a:headEnd/>
              <a:tailEnd/>
            </a:ln>
            <a:effectLst/>
          </p:spPr>
          <p:txBody>
            <a:bodyPr wrap="none" anchor="ctr">
              <a:prstTxWarp prst="textNoShape">
                <a:avLst/>
              </a:prstTxWarp>
            </a:bodyPr>
            <a:lstStyle/>
            <a:p>
              <a:endParaRPr lang="en-US"/>
            </a:p>
          </p:txBody>
        </p:sp>
        <p:sp>
          <p:nvSpPr>
            <p:cNvPr id="1617941" name="Line 21"/>
            <p:cNvSpPr>
              <a:spLocks noChangeShapeType="1"/>
            </p:cNvSpPr>
            <p:nvPr/>
          </p:nvSpPr>
          <p:spPr bwMode="auto">
            <a:xfrm>
              <a:off x="5096" y="2952"/>
              <a:ext cx="416" cy="0"/>
            </a:xfrm>
            <a:prstGeom prst="line">
              <a:avLst/>
            </a:prstGeom>
            <a:noFill/>
            <a:ln w="12700">
              <a:solidFill>
                <a:srgbClr val="FF0000"/>
              </a:solidFill>
              <a:round/>
              <a:headEnd/>
              <a:tailEnd/>
            </a:ln>
            <a:effectLst/>
          </p:spPr>
          <p:txBody>
            <a:bodyPr wrap="none" anchor="ctr">
              <a:prstTxWarp prst="textNoShape">
                <a:avLst/>
              </a:prstTxWarp>
            </a:bodyPr>
            <a:lstStyle/>
            <a:p>
              <a:endParaRPr lang="en-US"/>
            </a:p>
          </p:txBody>
        </p:sp>
        <p:sp>
          <p:nvSpPr>
            <p:cNvPr id="1617942" name="Line 22"/>
            <p:cNvSpPr>
              <a:spLocks noChangeShapeType="1"/>
            </p:cNvSpPr>
            <p:nvPr/>
          </p:nvSpPr>
          <p:spPr bwMode="auto">
            <a:xfrm>
              <a:off x="5096" y="3048"/>
              <a:ext cx="416" cy="0"/>
            </a:xfrm>
            <a:prstGeom prst="line">
              <a:avLst/>
            </a:prstGeom>
            <a:noFill/>
            <a:ln w="12700">
              <a:solidFill>
                <a:srgbClr val="FF0000"/>
              </a:solidFill>
              <a:round/>
              <a:headEnd/>
              <a:tailEnd/>
            </a:ln>
            <a:effectLst/>
          </p:spPr>
          <p:txBody>
            <a:bodyPr wrap="none" anchor="ctr">
              <a:prstTxWarp prst="textNoShape">
                <a:avLst/>
              </a:prstTxWarp>
            </a:bodyPr>
            <a:lstStyle/>
            <a:p>
              <a:endParaRPr lang="en-US"/>
            </a:p>
          </p:txBody>
        </p:sp>
        <p:sp>
          <p:nvSpPr>
            <p:cNvPr id="1617943" name="Line 23"/>
            <p:cNvSpPr>
              <a:spLocks noChangeShapeType="1"/>
            </p:cNvSpPr>
            <p:nvPr/>
          </p:nvSpPr>
          <p:spPr bwMode="auto">
            <a:xfrm>
              <a:off x="5096" y="3144"/>
              <a:ext cx="416" cy="0"/>
            </a:xfrm>
            <a:prstGeom prst="line">
              <a:avLst/>
            </a:prstGeom>
            <a:noFill/>
            <a:ln w="12700">
              <a:solidFill>
                <a:srgbClr val="FF0000"/>
              </a:solidFill>
              <a:round/>
              <a:headEnd/>
              <a:tailEnd/>
            </a:ln>
            <a:effectLst/>
          </p:spPr>
          <p:txBody>
            <a:bodyPr wrap="none" anchor="ctr">
              <a:prstTxWarp prst="textNoShape">
                <a:avLst/>
              </a:prstTxWarp>
            </a:bodyPr>
            <a:lstStyle/>
            <a:p>
              <a:endParaRPr lang="en-US"/>
            </a:p>
          </p:txBody>
        </p:sp>
      </p:grpSp>
      <p:sp>
        <p:nvSpPr>
          <p:cNvPr id="1617944" name="Line 24"/>
          <p:cNvSpPr>
            <a:spLocks noChangeShapeType="1"/>
          </p:cNvSpPr>
          <p:nvPr/>
        </p:nvSpPr>
        <p:spPr bwMode="auto">
          <a:xfrm>
            <a:off x="5943600" y="4594225"/>
            <a:ext cx="6604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nvGrpSpPr>
          <p:cNvPr id="1617945" name="Group 25"/>
          <p:cNvGrpSpPr>
            <a:grpSpLocks/>
          </p:cNvGrpSpPr>
          <p:nvPr/>
        </p:nvGrpSpPr>
        <p:grpSpPr bwMode="auto">
          <a:xfrm>
            <a:off x="6553200" y="3962400"/>
            <a:ext cx="833438" cy="892175"/>
            <a:chOff x="4616" y="2602"/>
            <a:chExt cx="525" cy="562"/>
          </a:xfrm>
        </p:grpSpPr>
        <p:sp>
          <p:nvSpPr>
            <p:cNvPr id="1617946" name="Line 26"/>
            <p:cNvSpPr>
              <a:spLocks noChangeShapeType="1"/>
            </p:cNvSpPr>
            <p:nvPr/>
          </p:nvSpPr>
          <p:spPr bwMode="auto">
            <a:xfrm flipV="1">
              <a:off x="4616" y="2602"/>
              <a:ext cx="512" cy="166"/>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17947" name="Line 27"/>
            <p:cNvSpPr>
              <a:spLocks noChangeShapeType="1"/>
            </p:cNvSpPr>
            <p:nvPr/>
          </p:nvSpPr>
          <p:spPr bwMode="auto">
            <a:xfrm flipV="1">
              <a:off x="4616" y="2780"/>
              <a:ext cx="512" cy="84"/>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17948" name="Line 28"/>
            <p:cNvSpPr>
              <a:spLocks noChangeShapeType="1"/>
            </p:cNvSpPr>
            <p:nvPr/>
          </p:nvSpPr>
          <p:spPr bwMode="auto">
            <a:xfrm>
              <a:off x="4616" y="2960"/>
              <a:ext cx="525" cy="204"/>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17949" name="Line 29"/>
            <p:cNvSpPr>
              <a:spLocks noChangeShapeType="1"/>
            </p:cNvSpPr>
            <p:nvPr/>
          </p:nvSpPr>
          <p:spPr bwMode="auto">
            <a:xfrm flipV="1">
              <a:off x="4616" y="2979"/>
              <a:ext cx="519" cy="77"/>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sp>
        <p:nvSpPr>
          <p:cNvPr id="1617950" name="Rectangle 30"/>
          <p:cNvSpPr>
            <a:spLocks noChangeArrowheads="1"/>
          </p:cNvSpPr>
          <p:nvPr/>
        </p:nvSpPr>
        <p:spPr bwMode="auto">
          <a:xfrm>
            <a:off x="5756275" y="3527425"/>
            <a:ext cx="1103313" cy="638175"/>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altLang="ko-KR" sz="1800">
                <a:solidFill>
                  <a:srgbClr val="56127A"/>
                </a:solidFill>
                <a:latin typeface="Verdana" charset="0"/>
                <a:ea typeface="굴림" charset="-127"/>
                <a:cs typeface="굴림" charset="-127"/>
              </a:rPr>
              <a:t>Primary</a:t>
            </a:r>
          </a:p>
          <a:p>
            <a:pPr>
              <a:spcBef>
                <a:spcPct val="0"/>
              </a:spcBef>
            </a:pPr>
            <a:r>
              <a:rPr lang="en-US" altLang="ko-KR" sz="1800">
                <a:solidFill>
                  <a:srgbClr val="56127A"/>
                </a:solidFill>
                <a:latin typeface="Verdana" charset="0"/>
                <a:ea typeface="굴림" charset="-127"/>
                <a:cs typeface="굴림" charset="-127"/>
              </a:rPr>
              <a:t>Memory</a:t>
            </a:r>
          </a:p>
        </p:txBody>
      </p:sp>
      <p:sp>
        <p:nvSpPr>
          <p:cNvPr id="1617951" name="Rectangle 31"/>
          <p:cNvSpPr>
            <a:spLocks noChangeArrowheads="1"/>
          </p:cNvSpPr>
          <p:nvPr/>
        </p:nvSpPr>
        <p:spPr bwMode="auto">
          <a:xfrm>
            <a:off x="6954838" y="3041650"/>
            <a:ext cx="1296987" cy="638175"/>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altLang="ko-KR" sz="1800">
                <a:solidFill>
                  <a:srgbClr val="56127A"/>
                </a:solidFill>
                <a:latin typeface="Verdana" charset="0"/>
                <a:ea typeface="굴림" charset="-127"/>
                <a:cs typeface="굴림" charset="-127"/>
              </a:rPr>
              <a:t>Swapping</a:t>
            </a:r>
          </a:p>
          <a:p>
            <a:pPr>
              <a:spcBef>
                <a:spcPct val="0"/>
              </a:spcBef>
            </a:pPr>
            <a:r>
              <a:rPr lang="en-US" altLang="ko-KR" sz="1800">
                <a:solidFill>
                  <a:srgbClr val="56127A"/>
                </a:solidFill>
                <a:latin typeface="Verdana" charset="0"/>
                <a:ea typeface="굴림" charset="-127"/>
                <a:cs typeface="굴림" charset="-127"/>
              </a:rPr>
              <a:t>Store</a:t>
            </a:r>
          </a:p>
        </p:txBody>
      </p:sp>
      <p:sp>
        <p:nvSpPr>
          <p:cNvPr id="1617952" name="Rectangle 32"/>
          <p:cNvSpPr>
            <a:spLocks noChangeArrowheads="1"/>
          </p:cNvSpPr>
          <p:nvPr/>
        </p:nvSpPr>
        <p:spPr bwMode="auto">
          <a:xfrm>
            <a:off x="6630988" y="5759450"/>
            <a:ext cx="1447800" cy="863600"/>
          </a:xfrm>
          <a:prstGeom prst="rect">
            <a:avLst/>
          </a:prstGeom>
          <a:solidFill>
            <a:schemeClr val="bg1"/>
          </a:solidFill>
          <a:ln w="25400">
            <a:solidFill>
              <a:schemeClr val="tx2"/>
            </a:solidFill>
            <a:miter lim="800000"/>
            <a:headEnd/>
            <a:tailEnd/>
          </a:ln>
          <a:effectLst/>
        </p:spPr>
        <p:txBody>
          <a:bodyPr wrap="none" anchor="ctr">
            <a:prstTxWarp prst="textNoShape">
              <a:avLst/>
            </a:prstTxWarp>
          </a:bodyPr>
          <a:lstStyle/>
          <a:p>
            <a:endParaRPr lang="en-US"/>
          </a:p>
        </p:txBody>
      </p:sp>
      <p:sp>
        <p:nvSpPr>
          <p:cNvPr id="1617953" name="Line 33"/>
          <p:cNvSpPr>
            <a:spLocks noChangeShapeType="1"/>
          </p:cNvSpPr>
          <p:nvPr/>
        </p:nvSpPr>
        <p:spPr bwMode="auto">
          <a:xfrm>
            <a:off x="6084888" y="6229350"/>
            <a:ext cx="5080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617954" name="Line 34"/>
          <p:cNvSpPr>
            <a:spLocks noChangeShapeType="1"/>
          </p:cNvSpPr>
          <p:nvPr/>
        </p:nvSpPr>
        <p:spPr bwMode="auto">
          <a:xfrm>
            <a:off x="8091488" y="6229350"/>
            <a:ext cx="5080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617955" name="Rectangle 35"/>
          <p:cNvSpPr>
            <a:spLocks noChangeArrowheads="1"/>
          </p:cNvSpPr>
          <p:nvPr/>
        </p:nvSpPr>
        <p:spPr bwMode="auto">
          <a:xfrm>
            <a:off x="5994400" y="5842000"/>
            <a:ext cx="528638" cy="393700"/>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2000">
                <a:solidFill>
                  <a:srgbClr val="56127A"/>
                </a:solidFill>
                <a:latin typeface="Verdana" charset="0"/>
                <a:ea typeface="굴림" charset="-127"/>
                <a:cs typeface="굴림" charset="-127"/>
              </a:rPr>
              <a:t>VA</a:t>
            </a:r>
          </a:p>
        </p:txBody>
      </p:sp>
      <p:sp>
        <p:nvSpPr>
          <p:cNvPr id="1617956" name="Rectangle 36"/>
          <p:cNvSpPr>
            <a:spLocks noChangeArrowheads="1"/>
          </p:cNvSpPr>
          <p:nvPr/>
        </p:nvSpPr>
        <p:spPr bwMode="auto">
          <a:xfrm>
            <a:off x="8091488" y="5842000"/>
            <a:ext cx="508000" cy="393700"/>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2000">
                <a:solidFill>
                  <a:srgbClr val="56127A"/>
                </a:solidFill>
                <a:latin typeface="Verdana" charset="0"/>
                <a:ea typeface="굴림" charset="-127"/>
                <a:cs typeface="굴림" charset="-127"/>
              </a:rPr>
              <a:t>PA</a:t>
            </a:r>
          </a:p>
        </p:txBody>
      </p:sp>
      <p:sp>
        <p:nvSpPr>
          <p:cNvPr id="1617957" name="Rectangle 37"/>
          <p:cNvSpPr>
            <a:spLocks noChangeArrowheads="1"/>
          </p:cNvSpPr>
          <p:nvPr/>
        </p:nvSpPr>
        <p:spPr bwMode="auto">
          <a:xfrm>
            <a:off x="6637338" y="5727700"/>
            <a:ext cx="1285875" cy="393700"/>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2000">
                <a:solidFill>
                  <a:srgbClr val="56127A"/>
                </a:solidFill>
                <a:latin typeface="Verdana" charset="0"/>
                <a:ea typeface="굴림" charset="-127"/>
                <a:cs typeface="굴림" charset="-127"/>
              </a:rPr>
              <a:t>mapping</a:t>
            </a:r>
          </a:p>
        </p:txBody>
      </p:sp>
      <p:sp>
        <p:nvSpPr>
          <p:cNvPr id="1617958" name="Rectangle 38"/>
          <p:cNvSpPr>
            <a:spLocks noChangeArrowheads="1"/>
          </p:cNvSpPr>
          <p:nvPr/>
        </p:nvSpPr>
        <p:spPr bwMode="auto">
          <a:xfrm>
            <a:off x="7061200" y="6146800"/>
            <a:ext cx="665163" cy="406400"/>
          </a:xfrm>
          <a:prstGeom prst="rect">
            <a:avLst/>
          </a:prstGeom>
          <a:solidFill>
            <a:schemeClr val="accent1"/>
          </a:solidFill>
          <a:ln w="12700">
            <a:solidFill>
              <a:srgbClr val="FF0000"/>
            </a:solid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2000">
                <a:solidFill>
                  <a:srgbClr val="56127A"/>
                </a:solidFill>
                <a:latin typeface="Verdana" charset="0"/>
                <a:ea typeface="굴림" charset="-127"/>
                <a:cs typeface="굴림" charset="-127"/>
              </a:rPr>
              <a:t>TLB</a:t>
            </a:r>
          </a:p>
        </p:txBody>
      </p:sp>
      <p:sp>
        <p:nvSpPr>
          <p:cNvPr id="2" name="Footer Placeholder 1"/>
          <p:cNvSpPr>
            <a:spLocks noGrp="1"/>
          </p:cNvSpPr>
          <p:nvPr>
            <p:ph type="ftr" sz="quarter" idx="11"/>
          </p:nvPr>
        </p:nvSpPr>
        <p:spPr/>
        <p:txBody>
          <a:bodyPr/>
          <a:lstStyle/>
          <a:p>
            <a:r>
              <a:rPr lang="en-US" smtClean="0"/>
              <a:t>Fall 2012 -- Lecture #36</a:t>
            </a:r>
            <a:endParaRPr lang="en-US"/>
          </a:p>
        </p:txBody>
      </p:sp>
    </p:spTree>
    <p:extLst>
      <p:ext uri="{BB962C8B-B14F-4D97-AF65-F5344CB8AC3E}">
        <p14:creationId xmlns:p14="http://schemas.microsoft.com/office/powerpoint/2010/main" val="39137781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p:txBody>
          <a:bodyPr/>
          <a:lstStyle/>
          <a:p>
            <a:r>
              <a:rPr lang="en-US" dirty="0" err="1" smtClean="0"/>
              <a:t>Regrade</a:t>
            </a:r>
            <a:r>
              <a:rPr lang="en-US" dirty="0" smtClean="0"/>
              <a:t> request deadline Monday Nov 26</a:t>
            </a:r>
          </a:p>
          <a:p>
            <a:pPr lvl="1"/>
            <a:r>
              <a:rPr lang="en-US" dirty="0" smtClean="0"/>
              <a:t>For everything up to Project 4</a:t>
            </a:r>
            <a:endParaRPr lang="en-US" dirty="0"/>
          </a:p>
        </p:txBody>
      </p:sp>
      <p:sp>
        <p:nvSpPr>
          <p:cNvPr id="5" name="Footer Placeholder 4"/>
          <p:cNvSpPr>
            <a:spLocks noGrp="1"/>
          </p:cNvSpPr>
          <p:nvPr>
            <p:ph type="ftr" sz="quarter" idx="11"/>
          </p:nvPr>
        </p:nvSpPr>
        <p:spPr/>
        <p:txBody>
          <a:bodyPr/>
          <a:lstStyle/>
          <a:p>
            <a:r>
              <a:rPr lang="en-US" smtClean="0"/>
              <a:t>Fall 2012 -- Lecture #36</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12</a:t>
            </a:fld>
            <a:endParaRPr lang="en-US"/>
          </a:p>
        </p:txBody>
      </p:sp>
    </p:spTree>
    <p:extLst>
      <p:ext uri="{BB962C8B-B14F-4D97-AF65-F5344CB8AC3E}">
        <p14:creationId xmlns:p14="http://schemas.microsoft.com/office/powerpoint/2010/main" val="234153835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srcRect l="10224" r="10224"/>
          <a:stretch>
            <a:fillRect/>
          </a:stretch>
        </p:blipFill>
        <p:spPr>
          <a:xfrm>
            <a:off x="3217505" y="0"/>
            <a:ext cx="5957871" cy="3276600"/>
          </a:xfrm>
        </p:spPr>
      </p:pic>
      <p:sp>
        <p:nvSpPr>
          <p:cNvPr id="4" name="Footer Placeholder 3"/>
          <p:cNvSpPr>
            <a:spLocks noGrp="1"/>
          </p:cNvSpPr>
          <p:nvPr>
            <p:ph type="ftr" sz="quarter" idx="11"/>
          </p:nvPr>
        </p:nvSpPr>
        <p:spPr/>
        <p:txBody>
          <a:bodyPr/>
          <a:lstStyle/>
          <a:p>
            <a:r>
              <a:rPr lang="en-US" smtClean="0"/>
              <a:t>Fall 2012 -- Lecture #36</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13</a:t>
            </a:fld>
            <a:endParaRPr lang="en-US"/>
          </a:p>
        </p:txBody>
      </p:sp>
      <p:sp>
        <p:nvSpPr>
          <p:cNvPr id="7" name="Text Placeholder 6"/>
          <p:cNvSpPr>
            <a:spLocks noGrp="1"/>
          </p:cNvSpPr>
          <p:nvPr>
            <p:ph type="body" sz="half" idx="4294967295"/>
          </p:nvPr>
        </p:nvSpPr>
        <p:spPr>
          <a:xfrm>
            <a:off x="228600" y="2743200"/>
            <a:ext cx="8610600" cy="2819400"/>
          </a:xfrm>
        </p:spPr>
        <p:txBody>
          <a:bodyPr>
            <a:noAutofit/>
          </a:bodyPr>
          <a:lstStyle/>
          <a:p>
            <a:pPr marL="0" indent="0">
              <a:buNone/>
            </a:pPr>
            <a:r>
              <a:rPr lang="en-US" sz="1600" b="1" dirty="0" smtClean="0"/>
              <a:t>Iain </a:t>
            </a:r>
            <a:r>
              <a:rPr lang="en-US" sz="1600" b="1" dirty="0"/>
              <a:t>Thomson </a:t>
            </a:r>
            <a:endParaRPr lang="en-US" sz="1600" b="1" dirty="0"/>
          </a:p>
          <a:p>
            <a:pPr marL="0" indent="0">
              <a:buNone/>
            </a:pPr>
            <a:r>
              <a:rPr lang="en-US" sz="1600" b="1" dirty="0" smtClean="0"/>
              <a:t>The Register, 11/20/2012</a:t>
            </a:r>
            <a:endParaRPr lang="en-US" sz="1600" dirty="0">
              <a:hlinkClick r:id="rId3"/>
            </a:endParaRPr>
          </a:p>
          <a:p>
            <a:pPr marL="0" indent="0">
              <a:buNone/>
            </a:pPr>
            <a:r>
              <a:rPr lang="en-US" sz="1600" dirty="0" smtClean="0"/>
              <a:t>“After </a:t>
            </a:r>
            <a:r>
              <a:rPr lang="en-US" sz="1600" dirty="0"/>
              <a:t>three years of restoration by the National Museum of Computing (TNMOC) and staff at Bletchley Park, the world's oldest functioning digital computer has been successfully rebooted at a ceremony attended by two of its original developers</a:t>
            </a:r>
            <a:r>
              <a:rPr lang="en-US" sz="1600" dirty="0" smtClean="0"/>
              <a:t>.</a:t>
            </a:r>
            <a:r>
              <a:rPr lang="en-US" sz="1600" dirty="0"/>
              <a:t> The 2.5 ton Harwell </a:t>
            </a:r>
            <a:r>
              <a:rPr lang="en-US" sz="1600" dirty="0" err="1"/>
              <a:t>Dekatron</a:t>
            </a:r>
            <a:r>
              <a:rPr lang="en-US" sz="1600" dirty="0"/>
              <a:t>, later renamed the </a:t>
            </a:r>
            <a:r>
              <a:rPr lang="en-US" sz="1600" dirty="0" err="1"/>
              <a:t>Wolverhampton</a:t>
            </a:r>
            <a:r>
              <a:rPr lang="en-US" sz="1600" dirty="0"/>
              <a:t> Instrument for Teaching Computation from Harwell (WITCH), was first constructed in 1949 and from 1951 ran at the USK's Harwell Atomic Energy Research Establishment, where it was used to process mathematical calculations for Britain's nuclear program.</a:t>
            </a:r>
          </a:p>
          <a:p>
            <a:pPr marL="0" indent="0">
              <a:buNone/>
            </a:pPr>
            <a:r>
              <a:rPr lang="en-US" sz="1600" dirty="0"/>
              <a:t>The system uses 828 flashing </a:t>
            </a:r>
            <a:r>
              <a:rPr lang="en-US" sz="1600" dirty="0" err="1"/>
              <a:t>Dekatron</a:t>
            </a:r>
            <a:r>
              <a:rPr lang="en-US" sz="1600" dirty="0"/>
              <a:t> valves, each capable of holding a single digit, for volatile memory, plus 480 GPO 3000 type relays to shift calculations and six paper tape readers. It was very slow, taking a couple of seconds for each addition or subtraction, five seconds for multiplication and up to 15 for division</a:t>
            </a:r>
            <a:r>
              <a:rPr lang="en-US" sz="1600" dirty="0" smtClean="0"/>
              <a:t>.”</a:t>
            </a:r>
            <a:endParaRPr lang="en-US" sz="1600" dirty="0"/>
          </a:p>
          <a:p>
            <a:pPr marL="0" indent="0">
              <a:buNone/>
            </a:pPr>
            <a:endParaRPr lang="en-US" sz="1600" dirty="0"/>
          </a:p>
          <a:p>
            <a:pPr marL="0" indent="0">
              <a:buNone/>
            </a:pPr>
            <a:endParaRPr lang="en-US" sz="1600" dirty="0"/>
          </a:p>
        </p:txBody>
      </p:sp>
      <p:sp>
        <p:nvSpPr>
          <p:cNvPr id="2" name="Title 1"/>
          <p:cNvSpPr>
            <a:spLocks noGrp="1"/>
          </p:cNvSpPr>
          <p:nvPr>
            <p:ph type="title"/>
          </p:nvPr>
        </p:nvSpPr>
        <p:spPr>
          <a:xfrm>
            <a:off x="76200" y="152400"/>
            <a:ext cx="3581400" cy="2362200"/>
          </a:xfrm>
        </p:spPr>
        <p:txBody>
          <a:bodyPr>
            <a:normAutofit fontScale="90000"/>
          </a:bodyPr>
          <a:lstStyle/>
          <a:p>
            <a:r>
              <a:rPr lang="en-US" sz="3600" dirty="0" smtClean="0"/>
              <a:t>CS61C in the News</a:t>
            </a:r>
            <a:r>
              <a:rPr lang="en-US" dirty="0" smtClean="0"/>
              <a:t/>
            </a:r>
            <a:br>
              <a:rPr lang="en-US" dirty="0" smtClean="0"/>
            </a:br>
            <a:r>
              <a:rPr lang="en-US" sz="3100" dirty="0" smtClean="0"/>
              <a:t>“World's </a:t>
            </a:r>
            <a:r>
              <a:rPr lang="en-US" sz="3100" dirty="0"/>
              <a:t>oldest </a:t>
            </a:r>
            <a:r>
              <a:rPr lang="en-US" sz="3100" dirty="0" smtClean="0"/>
              <a:t>digital computer successfully reboots”</a:t>
            </a:r>
            <a:r>
              <a:rPr lang="en-US" dirty="0"/>
              <a:t/>
            </a:r>
            <a:br>
              <a:rPr lang="en-US" dirty="0"/>
            </a:br>
            <a:endParaRPr lang="en-US" dirty="0"/>
          </a:p>
        </p:txBody>
      </p:sp>
    </p:spTree>
    <p:extLst>
      <p:ext uri="{BB962C8B-B14F-4D97-AF65-F5344CB8AC3E}">
        <p14:creationId xmlns:p14="http://schemas.microsoft.com/office/powerpoint/2010/main" val="712738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lide Number Placeholder 5"/>
          <p:cNvSpPr>
            <a:spLocks noGrp="1"/>
          </p:cNvSpPr>
          <p:nvPr>
            <p:ph type="sldNum" sz="quarter" idx="12"/>
          </p:nvPr>
        </p:nvSpPr>
        <p:spPr/>
        <p:txBody>
          <a:bodyPr/>
          <a:lstStyle/>
          <a:p>
            <a:fld id="{2A270C1C-B9DC-C147-9AF6-8247FECD9DFD}" type="slidenum">
              <a:rPr lang="en-US"/>
              <a:pPr/>
              <a:t>14</a:t>
            </a:fld>
            <a:endParaRPr lang="en-US" b="0">
              <a:solidFill>
                <a:srgbClr val="FBBA03"/>
              </a:solidFill>
            </a:endParaRPr>
          </a:p>
        </p:txBody>
      </p:sp>
      <p:sp>
        <p:nvSpPr>
          <p:cNvPr id="1624066" name="Rectangle 2" descr="40%"/>
          <p:cNvSpPr>
            <a:spLocks noChangeArrowheads="1"/>
          </p:cNvSpPr>
          <p:nvPr/>
        </p:nvSpPr>
        <p:spPr bwMode="auto">
          <a:xfrm>
            <a:off x="7594600" y="846137"/>
            <a:ext cx="914400" cy="990600"/>
          </a:xfrm>
          <a:prstGeom prst="rect">
            <a:avLst/>
          </a:prstGeom>
          <a:pattFill prst="pct40">
            <a:fgClr>
              <a:schemeClr val="accent1"/>
            </a:fgClr>
            <a:bgClr>
              <a:srgbClr val="FFFFFF"/>
            </a:bgClr>
          </a:pattFill>
          <a:ln w="25400">
            <a:noFill/>
            <a:miter lim="800000"/>
            <a:headEnd/>
            <a:tailEnd/>
          </a:ln>
          <a:effectLst/>
        </p:spPr>
        <p:txBody>
          <a:bodyPr wrap="none" anchor="ctr">
            <a:prstTxWarp prst="textNoShape">
              <a:avLst/>
            </a:prstTxWarp>
          </a:bodyPr>
          <a:lstStyle/>
          <a:p>
            <a:endParaRPr lang="en-US"/>
          </a:p>
        </p:txBody>
      </p:sp>
      <p:grpSp>
        <p:nvGrpSpPr>
          <p:cNvPr id="1624067" name="Group 3"/>
          <p:cNvGrpSpPr>
            <a:grpSpLocks/>
          </p:cNvGrpSpPr>
          <p:nvPr/>
        </p:nvGrpSpPr>
        <p:grpSpPr bwMode="auto">
          <a:xfrm>
            <a:off x="7594600" y="858837"/>
            <a:ext cx="901700" cy="965200"/>
            <a:chOff x="4784" y="584"/>
            <a:chExt cx="568" cy="608"/>
          </a:xfrm>
        </p:grpSpPr>
        <p:sp>
          <p:nvSpPr>
            <p:cNvPr id="1624068" name="Rectangle 4" descr="40%"/>
            <p:cNvSpPr>
              <a:spLocks noChangeArrowheads="1"/>
            </p:cNvSpPr>
            <p:nvPr/>
          </p:nvSpPr>
          <p:spPr bwMode="auto">
            <a:xfrm>
              <a:off x="4784" y="584"/>
              <a:ext cx="568" cy="608"/>
            </a:xfrm>
            <a:prstGeom prst="rect">
              <a:avLst/>
            </a:prstGeom>
            <a:pattFill prst="pct40">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624069" name="Line 5" descr="40%"/>
            <p:cNvSpPr>
              <a:spLocks noChangeShapeType="1"/>
            </p:cNvSpPr>
            <p:nvPr/>
          </p:nvSpPr>
          <p:spPr bwMode="auto">
            <a:xfrm>
              <a:off x="4784" y="890"/>
              <a:ext cx="5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24070" name="Line 6" descr="40%"/>
            <p:cNvSpPr>
              <a:spLocks noChangeShapeType="1"/>
            </p:cNvSpPr>
            <p:nvPr/>
          </p:nvSpPr>
          <p:spPr bwMode="auto">
            <a:xfrm>
              <a:off x="4784" y="1050"/>
              <a:ext cx="5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24071" name="Line 7" descr="40%"/>
            <p:cNvSpPr>
              <a:spLocks noChangeShapeType="1"/>
            </p:cNvSpPr>
            <p:nvPr/>
          </p:nvSpPr>
          <p:spPr bwMode="auto">
            <a:xfrm>
              <a:off x="4784" y="731"/>
              <a:ext cx="5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sp>
        <p:nvSpPr>
          <p:cNvPr id="1624072" name="Rectangle 8" descr="40%"/>
          <p:cNvSpPr>
            <a:spLocks noChangeArrowheads="1"/>
          </p:cNvSpPr>
          <p:nvPr/>
        </p:nvSpPr>
        <p:spPr bwMode="auto">
          <a:xfrm>
            <a:off x="7594600" y="1912937"/>
            <a:ext cx="914400" cy="990600"/>
          </a:xfrm>
          <a:prstGeom prst="rect">
            <a:avLst/>
          </a:prstGeom>
          <a:pattFill prst="pct40">
            <a:fgClr>
              <a:schemeClr val="accent1"/>
            </a:fgClr>
            <a:bgClr>
              <a:srgbClr val="FFFFFF"/>
            </a:bgClr>
          </a:pattFill>
          <a:ln w="25400">
            <a:noFill/>
            <a:miter lim="800000"/>
            <a:headEnd/>
            <a:tailEnd/>
          </a:ln>
          <a:effectLst/>
        </p:spPr>
        <p:txBody>
          <a:bodyPr wrap="none" anchor="ctr">
            <a:prstTxWarp prst="textNoShape">
              <a:avLst/>
            </a:prstTxWarp>
          </a:bodyPr>
          <a:lstStyle/>
          <a:p>
            <a:endParaRPr lang="en-US"/>
          </a:p>
        </p:txBody>
      </p:sp>
      <p:sp>
        <p:nvSpPr>
          <p:cNvPr id="1624073" name="Rectangle 9" descr="40%"/>
          <p:cNvSpPr>
            <a:spLocks noChangeArrowheads="1"/>
          </p:cNvSpPr>
          <p:nvPr/>
        </p:nvSpPr>
        <p:spPr bwMode="auto">
          <a:xfrm>
            <a:off x="7594600" y="1925637"/>
            <a:ext cx="901700" cy="965200"/>
          </a:xfrm>
          <a:prstGeom prst="rect">
            <a:avLst/>
          </a:prstGeom>
          <a:pattFill prst="pct40">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624074" name="Line 10" descr="40%"/>
          <p:cNvSpPr>
            <a:spLocks noChangeShapeType="1"/>
          </p:cNvSpPr>
          <p:nvPr/>
        </p:nvSpPr>
        <p:spPr bwMode="auto">
          <a:xfrm>
            <a:off x="7594600" y="2411412"/>
            <a:ext cx="89217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24075" name="Line 11" descr="40%"/>
          <p:cNvSpPr>
            <a:spLocks noChangeShapeType="1"/>
          </p:cNvSpPr>
          <p:nvPr/>
        </p:nvSpPr>
        <p:spPr bwMode="auto">
          <a:xfrm>
            <a:off x="7594600" y="2665412"/>
            <a:ext cx="89217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24076" name="Line 12" descr="40%"/>
          <p:cNvSpPr>
            <a:spLocks noChangeShapeType="1"/>
          </p:cNvSpPr>
          <p:nvPr/>
        </p:nvSpPr>
        <p:spPr bwMode="auto">
          <a:xfrm>
            <a:off x="7594600" y="2159000"/>
            <a:ext cx="89217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24077" name="Rectangle 13" descr="40%"/>
          <p:cNvSpPr>
            <a:spLocks noChangeArrowheads="1"/>
          </p:cNvSpPr>
          <p:nvPr/>
        </p:nvSpPr>
        <p:spPr bwMode="auto">
          <a:xfrm>
            <a:off x="7594600" y="2154237"/>
            <a:ext cx="904875" cy="257175"/>
          </a:xfrm>
          <a:prstGeom prst="rect">
            <a:avLst/>
          </a:prstGeom>
          <a:pattFill prst="pct40">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624078" name="Rectangle 14" descr="Wide upward diagonal"/>
          <p:cNvSpPr>
            <a:spLocks noChangeArrowheads="1"/>
          </p:cNvSpPr>
          <p:nvPr/>
        </p:nvSpPr>
        <p:spPr bwMode="auto">
          <a:xfrm>
            <a:off x="5372100" y="1570037"/>
            <a:ext cx="901700" cy="508000"/>
          </a:xfrm>
          <a:prstGeom prst="rect">
            <a:avLst/>
          </a:prstGeom>
          <a:pattFill prst="wdUpDiag">
            <a:fgClr>
              <a:schemeClr val="tx1"/>
            </a:fgClr>
            <a:bgClr>
              <a:srgbClr val="FFFFFF"/>
            </a:bgClr>
          </a:pattFill>
          <a:ln w="9525">
            <a:noFill/>
            <a:miter lim="800000"/>
            <a:headEnd/>
            <a:tailEnd/>
          </a:ln>
          <a:effectLst/>
        </p:spPr>
        <p:txBody>
          <a:bodyPr wrap="none" anchor="ctr">
            <a:prstTxWarp prst="textNoShape">
              <a:avLst/>
            </a:prstTxWarp>
            <a:spAutoFit/>
          </a:bodyPr>
          <a:lstStyle/>
          <a:p>
            <a:endParaRPr lang="en-US"/>
          </a:p>
        </p:txBody>
      </p:sp>
      <p:sp>
        <p:nvSpPr>
          <p:cNvPr id="1624079" name="Rectangle 15" descr="40%"/>
          <p:cNvSpPr>
            <a:spLocks noChangeArrowheads="1"/>
          </p:cNvSpPr>
          <p:nvPr/>
        </p:nvSpPr>
        <p:spPr bwMode="auto">
          <a:xfrm>
            <a:off x="5384800" y="1087437"/>
            <a:ext cx="901700" cy="508000"/>
          </a:xfrm>
          <a:prstGeom prst="rect">
            <a:avLst/>
          </a:prstGeom>
          <a:pattFill prst="pct40">
            <a:fgClr>
              <a:srgbClr val="FFA74F"/>
            </a:fgClr>
            <a:bgClr>
              <a:srgbClr val="FFFFFF"/>
            </a:bgClr>
          </a:pattFill>
          <a:ln w="9525">
            <a:noFill/>
            <a:miter lim="800000"/>
            <a:headEnd/>
            <a:tailEnd/>
          </a:ln>
          <a:effectLst/>
        </p:spPr>
        <p:txBody>
          <a:bodyPr wrap="none" anchor="ctr">
            <a:prstTxWarp prst="textNoShape">
              <a:avLst/>
            </a:prstTxWarp>
            <a:spAutoFit/>
          </a:bodyPr>
          <a:lstStyle/>
          <a:p>
            <a:endParaRPr lang="en-US"/>
          </a:p>
        </p:txBody>
      </p:sp>
      <p:sp>
        <p:nvSpPr>
          <p:cNvPr id="1624080" name="Rectangle 16" descr="Wide upward diagonal"/>
          <p:cNvSpPr>
            <a:spLocks noChangeArrowheads="1"/>
          </p:cNvSpPr>
          <p:nvPr/>
        </p:nvSpPr>
        <p:spPr bwMode="auto">
          <a:xfrm>
            <a:off x="5359400" y="3830637"/>
            <a:ext cx="898525" cy="244475"/>
          </a:xfrm>
          <a:prstGeom prst="rect">
            <a:avLst/>
          </a:prstGeom>
          <a:pattFill prst="wdUpDiag">
            <a:fgClr>
              <a:schemeClr val="tx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624081" name="Rectangle 17" descr="Wide upward diagonal"/>
          <p:cNvSpPr>
            <a:spLocks noChangeArrowheads="1"/>
          </p:cNvSpPr>
          <p:nvPr/>
        </p:nvSpPr>
        <p:spPr bwMode="auto">
          <a:xfrm>
            <a:off x="5359400" y="4059237"/>
            <a:ext cx="898525" cy="244475"/>
          </a:xfrm>
          <a:prstGeom prst="rect">
            <a:avLst/>
          </a:prstGeom>
          <a:pattFill prst="wdUpDiag">
            <a:fgClr>
              <a:schemeClr val="tx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624082" name="Rectangle 18"/>
          <p:cNvSpPr>
            <a:spLocks noChangeArrowheads="1"/>
          </p:cNvSpPr>
          <p:nvPr/>
        </p:nvSpPr>
        <p:spPr bwMode="auto">
          <a:xfrm>
            <a:off x="5359400" y="3602037"/>
            <a:ext cx="898525" cy="244475"/>
          </a:xfrm>
          <a:prstGeom prst="rect">
            <a:avLst/>
          </a:prstGeom>
          <a:solidFill>
            <a:srgbClr val="FFCC66"/>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624083" name="Rectangle 19"/>
          <p:cNvSpPr>
            <a:spLocks noChangeArrowheads="1"/>
          </p:cNvSpPr>
          <p:nvPr/>
        </p:nvSpPr>
        <p:spPr bwMode="auto">
          <a:xfrm>
            <a:off x="5359400" y="4287837"/>
            <a:ext cx="898525" cy="244475"/>
          </a:xfrm>
          <a:prstGeom prst="rect">
            <a:avLst/>
          </a:prstGeom>
          <a:solidFill>
            <a:srgbClr val="FFCC66"/>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624084" name="Rectangle 20"/>
          <p:cNvSpPr>
            <a:spLocks noChangeArrowheads="1"/>
          </p:cNvSpPr>
          <p:nvPr/>
        </p:nvSpPr>
        <p:spPr bwMode="auto">
          <a:xfrm>
            <a:off x="1536700" y="1404937"/>
            <a:ext cx="2921000" cy="2921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sz="1600"/>
          </a:p>
        </p:txBody>
      </p:sp>
      <p:sp>
        <p:nvSpPr>
          <p:cNvPr id="1624085" name="Line 21"/>
          <p:cNvSpPr>
            <a:spLocks noChangeShapeType="1"/>
          </p:cNvSpPr>
          <p:nvPr/>
        </p:nvSpPr>
        <p:spPr bwMode="auto">
          <a:xfrm>
            <a:off x="6248400" y="2687637"/>
            <a:ext cx="1346200" cy="15240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grpSp>
        <p:nvGrpSpPr>
          <p:cNvPr id="1624086" name="Group 22"/>
          <p:cNvGrpSpPr>
            <a:grpSpLocks/>
          </p:cNvGrpSpPr>
          <p:nvPr/>
        </p:nvGrpSpPr>
        <p:grpSpPr bwMode="auto">
          <a:xfrm>
            <a:off x="7594600" y="2992437"/>
            <a:ext cx="901700" cy="965200"/>
            <a:chOff x="4784" y="1928"/>
            <a:chExt cx="568" cy="608"/>
          </a:xfrm>
        </p:grpSpPr>
        <p:sp>
          <p:nvSpPr>
            <p:cNvPr id="1624087" name="Rectangle 23"/>
            <p:cNvSpPr>
              <a:spLocks noChangeArrowheads="1"/>
            </p:cNvSpPr>
            <p:nvPr/>
          </p:nvSpPr>
          <p:spPr bwMode="auto">
            <a:xfrm>
              <a:off x="4784" y="1928"/>
              <a:ext cx="568" cy="608"/>
            </a:xfrm>
            <a:prstGeom prst="rect">
              <a:avLst/>
            </a:prstGeom>
            <a:solidFill>
              <a:schemeClr val="accent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624088" name="Line 24"/>
            <p:cNvSpPr>
              <a:spLocks noChangeShapeType="1"/>
            </p:cNvSpPr>
            <p:nvPr/>
          </p:nvSpPr>
          <p:spPr bwMode="auto">
            <a:xfrm>
              <a:off x="4784" y="2234"/>
              <a:ext cx="5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24089" name="Line 25"/>
            <p:cNvSpPr>
              <a:spLocks noChangeShapeType="1"/>
            </p:cNvSpPr>
            <p:nvPr/>
          </p:nvSpPr>
          <p:spPr bwMode="auto">
            <a:xfrm>
              <a:off x="4784" y="2394"/>
              <a:ext cx="5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24090" name="Line 26"/>
            <p:cNvSpPr>
              <a:spLocks noChangeShapeType="1"/>
            </p:cNvSpPr>
            <p:nvPr/>
          </p:nvSpPr>
          <p:spPr bwMode="auto">
            <a:xfrm>
              <a:off x="4784" y="2075"/>
              <a:ext cx="5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grpSp>
        <p:nvGrpSpPr>
          <p:cNvPr id="1624091" name="Group 27"/>
          <p:cNvGrpSpPr>
            <a:grpSpLocks/>
          </p:cNvGrpSpPr>
          <p:nvPr/>
        </p:nvGrpSpPr>
        <p:grpSpPr bwMode="auto">
          <a:xfrm>
            <a:off x="7594600" y="5126037"/>
            <a:ext cx="901700" cy="965200"/>
            <a:chOff x="4784" y="3272"/>
            <a:chExt cx="568" cy="608"/>
          </a:xfrm>
        </p:grpSpPr>
        <p:sp>
          <p:nvSpPr>
            <p:cNvPr id="1624092" name="Rectangle 28"/>
            <p:cNvSpPr>
              <a:spLocks noChangeArrowheads="1"/>
            </p:cNvSpPr>
            <p:nvPr/>
          </p:nvSpPr>
          <p:spPr bwMode="auto">
            <a:xfrm>
              <a:off x="4784" y="3272"/>
              <a:ext cx="568" cy="608"/>
            </a:xfrm>
            <a:prstGeom prst="rect">
              <a:avLst/>
            </a:prstGeom>
            <a:solidFill>
              <a:schemeClr val="accent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624093" name="Line 29"/>
            <p:cNvSpPr>
              <a:spLocks noChangeShapeType="1"/>
            </p:cNvSpPr>
            <p:nvPr/>
          </p:nvSpPr>
          <p:spPr bwMode="auto">
            <a:xfrm>
              <a:off x="4784" y="3578"/>
              <a:ext cx="5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24094" name="Line 30"/>
            <p:cNvSpPr>
              <a:spLocks noChangeShapeType="1"/>
            </p:cNvSpPr>
            <p:nvPr/>
          </p:nvSpPr>
          <p:spPr bwMode="auto">
            <a:xfrm>
              <a:off x="4784" y="3738"/>
              <a:ext cx="5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24095" name="Line 31"/>
            <p:cNvSpPr>
              <a:spLocks noChangeShapeType="1"/>
            </p:cNvSpPr>
            <p:nvPr/>
          </p:nvSpPr>
          <p:spPr bwMode="auto">
            <a:xfrm>
              <a:off x="4784" y="3419"/>
              <a:ext cx="5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sp>
        <p:nvSpPr>
          <p:cNvPr id="1624096" name="Rectangle 32"/>
          <p:cNvSpPr>
            <a:spLocks noGrp="1" noChangeArrowheads="1"/>
          </p:cNvSpPr>
          <p:nvPr>
            <p:ph type="title"/>
          </p:nvPr>
        </p:nvSpPr>
        <p:spPr>
          <a:xfrm>
            <a:off x="250825" y="76200"/>
            <a:ext cx="7648575" cy="666750"/>
          </a:xfrm>
          <a:noFill/>
          <a:ln/>
        </p:spPr>
        <p:txBody>
          <a:bodyPr lIns="90488" tIns="44450" rIns="90488" bIns="44450">
            <a:normAutofit fontScale="90000"/>
          </a:bodyPr>
          <a:lstStyle/>
          <a:p>
            <a:r>
              <a:rPr lang="en-US" altLang="ko-KR">
                <a:ea typeface="굴림" charset="-127"/>
                <a:cs typeface="굴림" charset="-127"/>
              </a:rPr>
              <a:t>Hierarchical Page Table</a:t>
            </a:r>
          </a:p>
        </p:txBody>
      </p:sp>
      <p:sp>
        <p:nvSpPr>
          <p:cNvPr id="1624097" name="Rectangle 33"/>
          <p:cNvSpPr>
            <a:spLocks noChangeArrowheads="1"/>
          </p:cNvSpPr>
          <p:nvPr/>
        </p:nvSpPr>
        <p:spPr bwMode="auto">
          <a:xfrm>
            <a:off x="5384800" y="2319337"/>
            <a:ext cx="876300" cy="977900"/>
          </a:xfrm>
          <a:prstGeom prst="rect">
            <a:avLst/>
          </a:prstGeom>
          <a:noFill/>
          <a:ln w="25400">
            <a:noFill/>
            <a:miter lim="800000"/>
            <a:headEnd/>
            <a:tailEnd/>
          </a:ln>
          <a:effectLst/>
        </p:spPr>
        <p:txBody>
          <a:bodyPr wrap="none" anchor="ctr">
            <a:prstTxWarp prst="textNoShape">
              <a:avLst/>
            </a:prstTxWarp>
          </a:bodyPr>
          <a:lstStyle/>
          <a:p>
            <a:endParaRPr lang="en-US"/>
          </a:p>
        </p:txBody>
      </p:sp>
      <p:sp>
        <p:nvSpPr>
          <p:cNvPr id="1624098" name="Rectangle 34"/>
          <p:cNvSpPr>
            <a:spLocks noChangeArrowheads="1"/>
          </p:cNvSpPr>
          <p:nvPr/>
        </p:nvSpPr>
        <p:spPr bwMode="auto">
          <a:xfrm>
            <a:off x="3327400" y="2611437"/>
            <a:ext cx="927100" cy="990600"/>
          </a:xfrm>
          <a:prstGeom prst="rect">
            <a:avLst/>
          </a:prstGeom>
          <a:noFill/>
          <a:ln w="25400">
            <a:noFill/>
            <a:miter lim="800000"/>
            <a:headEnd/>
            <a:tailEnd/>
          </a:ln>
          <a:effectLst/>
        </p:spPr>
        <p:txBody>
          <a:bodyPr wrap="none" anchor="ctr">
            <a:prstTxWarp prst="textNoShape">
              <a:avLst/>
            </a:prstTxWarp>
          </a:bodyPr>
          <a:lstStyle/>
          <a:p>
            <a:endParaRPr lang="en-US"/>
          </a:p>
        </p:txBody>
      </p:sp>
      <p:sp>
        <p:nvSpPr>
          <p:cNvPr id="1624099" name="Rectangle 35"/>
          <p:cNvSpPr>
            <a:spLocks noChangeArrowheads="1"/>
          </p:cNvSpPr>
          <p:nvPr/>
        </p:nvSpPr>
        <p:spPr bwMode="auto">
          <a:xfrm>
            <a:off x="3127375" y="3719512"/>
            <a:ext cx="1435100" cy="638175"/>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altLang="ko-KR" sz="1800">
                <a:solidFill>
                  <a:srgbClr val="56127A"/>
                </a:solidFill>
                <a:latin typeface="Verdana" charset="0"/>
                <a:ea typeface="굴림" charset="-127"/>
                <a:cs typeface="굴림" charset="-127"/>
              </a:rPr>
              <a:t>Level 1 </a:t>
            </a:r>
          </a:p>
          <a:p>
            <a:pPr>
              <a:spcBef>
                <a:spcPct val="0"/>
              </a:spcBef>
            </a:pPr>
            <a:r>
              <a:rPr lang="en-US" altLang="ko-KR" sz="1800">
                <a:solidFill>
                  <a:srgbClr val="56127A"/>
                </a:solidFill>
                <a:latin typeface="Verdana" charset="0"/>
                <a:ea typeface="굴림" charset="-127"/>
                <a:cs typeface="굴림" charset="-127"/>
              </a:rPr>
              <a:t>Page Table</a:t>
            </a:r>
          </a:p>
        </p:txBody>
      </p:sp>
      <p:sp>
        <p:nvSpPr>
          <p:cNvPr id="1624100" name="Rectangle 36"/>
          <p:cNvSpPr>
            <a:spLocks noChangeArrowheads="1"/>
          </p:cNvSpPr>
          <p:nvPr/>
        </p:nvSpPr>
        <p:spPr bwMode="auto">
          <a:xfrm>
            <a:off x="5106988" y="4633912"/>
            <a:ext cx="1624012" cy="668338"/>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altLang="ko-KR" sz="1800">
                <a:solidFill>
                  <a:srgbClr val="56127A"/>
                </a:solidFill>
                <a:latin typeface="Verdana" charset="0"/>
                <a:ea typeface="굴림" charset="-127"/>
                <a:cs typeface="굴림" charset="-127"/>
              </a:rPr>
              <a:t>Level 2</a:t>
            </a:r>
          </a:p>
          <a:p>
            <a:pPr>
              <a:spcBef>
                <a:spcPct val="0"/>
              </a:spcBef>
            </a:pPr>
            <a:r>
              <a:rPr lang="en-US" altLang="ko-KR" sz="1800">
                <a:solidFill>
                  <a:srgbClr val="56127A"/>
                </a:solidFill>
                <a:latin typeface="Verdana" charset="0"/>
                <a:ea typeface="굴림" charset="-127"/>
                <a:cs typeface="굴림" charset="-127"/>
              </a:rPr>
              <a:t>Page Tables</a:t>
            </a:r>
            <a:r>
              <a:rPr lang="en-US" altLang="ko-KR" sz="2000" b="1">
                <a:solidFill>
                  <a:schemeClr val="accent2"/>
                </a:solidFill>
                <a:ea typeface="굴림" charset="-127"/>
                <a:cs typeface="굴림" charset="-127"/>
              </a:rPr>
              <a:t> </a:t>
            </a:r>
          </a:p>
        </p:txBody>
      </p:sp>
      <p:sp>
        <p:nvSpPr>
          <p:cNvPr id="1624101" name="Line 37"/>
          <p:cNvSpPr>
            <a:spLocks noChangeShapeType="1"/>
          </p:cNvSpPr>
          <p:nvPr/>
        </p:nvSpPr>
        <p:spPr bwMode="auto">
          <a:xfrm flipV="1">
            <a:off x="4241800" y="2078037"/>
            <a:ext cx="1149350" cy="69850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624102" name="Rectangle 38"/>
          <p:cNvSpPr>
            <a:spLocks noChangeArrowheads="1"/>
          </p:cNvSpPr>
          <p:nvPr/>
        </p:nvSpPr>
        <p:spPr bwMode="auto">
          <a:xfrm>
            <a:off x="5384800" y="1087437"/>
            <a:ext cx="889000" cy="965200"/>
          </a:xfrm>
          <a:prstGeom prst="rect">
            <a:avLst/>
          </a:prstGeom>
          <a:noFill/>
          <a:ln w="25400">
            <a:noFill/>
            <a:miter lim="800000"/>
            <a:headEnd/>
            <a:tailEnd/>
          </a:ln>
          <a:effectLst/>
        </p:spPr>
        <p:txBody>
          <a:bodyPr wrap="none" anchor="ctr">
            <a:prstTxWarp prst="textNoShape">
              <a:avLst/>
            </a:prstTxWarp>
          </a:bodyPr>
          <a:lstStyle/>
          <a:p>
            <a:endParaRPr lang="en-US"/>
          </a:p>
        </p:txBody>
      </p:sp>
      <p:sp>
        <p:nvSpPr>
          <p:cNvPr id="1624103" name="Rectangle 39"/>
          <p:cNvSpPr>
            <a:spLocks noChangeArrowheads="1"/>
          </p:cNvSpPr>
          <p:nvPr/>
        </p:nvSpPr>
        <p:spPr bwMode="auto">
          <a:xfrm>
            <a:off x="7594600" y="4046537"/>
            <a:ext cx="914400" cy="990600"/>
          </a:xfrm>
          <a:prstGeom prst="rect">
            <a:avLst/>
          </a:prstGeom>
          <a:noFill/>
          <a:ln w="25400">
            <a:noFill/>
            <a:miter lim="800000"/>
            <a:headEnd/>
            <a:tailEnd/>
          </a:ln>
          <a:effectLst/>
        </p:spPr>
        <p:txBody>
          <a:bodyPr wrap="none" anchor="ctr">
            <a:prstTxWarp prst="textNoShape">
              <a:avLst/>
            </a:prstTxWarp>
          </a:bodyPr>
          <a:lstStyle/>
          <a:p>
            <a:endParaRPr lang="en-US"/>
          </a:p>
        </p:txBody>
      </p:sp>
      <p:sp>
        <p:nvSpPr>
          <p:cNvPr id="1624104" name="Rectangle 40" descr="40%"/>
          <p:cNvSpPr>
            <a:spLocks noChangeArrowheads="1"/>
          </p:cNvSpPr>
          <p:nvPr/>
        </p:nvSpPr>
        <p:spPr bwMode="auto">
          <a:xfrm>
            <a:off x="7594600" y="4059237"/>
            <a:ext cx="901700" cy="965200"/>
          </a:xfrm>
          <a:prstGeom prst="rect">
            <a:avLst/>
          </a:prstGeom>
          <a:pattFill prst="pct40">
            <a:fgClr>
              <a:schemeClr val="accent1"/>
            </a:fgClr>
            <a:bgClr>
              <a:schemeClr val="bg1"/>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624105" name="Line 41"/>
          <p:cNvSpPr>
            <a:spLocks noChangeShapeType="1"/>
          </p:cNvSpPr>
          <p:nvPr/>
        </p:nvSpPr>
        <p:spPr bwMode="auto">
          <a:xfrm>
            <a:off x="7594600" y="4545012"/>
            <a:ext cx="89217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24106" name="Line 42"/>
          <p:cNvSpPr>
            <a:spLocks noChangeShapeType="1"/>
          </p:cNvSpPr>
          <p:nvPr/>
        </p:nvSpPr>
        <p:spPr bwMode="auto">
          <a:xfrm>
            <a:off x="7594600" y="4799012"/>
            <a:ext cx="89217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24107" name="Line 43"/>
          <p:cNvSpPr>
            <a:spLocks noChangeShapeType="1"/>
          </p:cNvSpPr>
          <p:nvPr/>
        </p:nvSpPr>
        <p:spPr bwMode="auto">
          <a:xfrm>
            <a:off x="7594600" y="4292600"/>
            <a:ext cx="89217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24108" name="Line 44"/>
          <p:cNvSpPr>
            <a:spLocks noChangeShapeType="1"/>
          </p:cNvSpPr>
          <p:nvPr/>
        </p:nvSpPr>
        <p:spPr bwMode="auto">
          <a:xfrm flipV="1">
            <a:off x="4191000" y="3297237"/>
            <a:ext cx="11430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624109" name="Line 45"/>
          <p:cNvSpPr>
            <a:spLocks noChangeShapeType="1"/>
          </p:cNvSpPr>
          <p:nvPr/>
        </p:nvSpPr>
        <p:spPr bwMode="auto">
          <a:xfrm>
            <a:off x="4227513" y="3495675"/>
            <a:ext cx="1106487" cy="1020762"/>
          </a:xfrm>
          <a:prstGeom prst="line">
            <a:avLst/>
          </a:prstGeom>
          <a:noFill/>
          <a:ln w="25400">
            <a:solidFill>
              <a:schemeClr val="bg2"/>
            </a:solidFill>
            <a:round/>
            <a:headEnd/>
            <a:tailEnd type="triangle" w="med" len="med"/>
          </a:ln>
          <a:effectLst/>
        </p:spPr>
        <p:txBody>
          <a:bodyPr wrap="none" anchor="ctr">
            <a:prstTxWarp prst="textNoShape">
              <a:avLst/>
            </a:prstTxWarp>
          </a:bodyPr>
          <a:lstStyle/>
          <a:p>
            <a:endParaRPr lang="en-US"/>
          </a:p>
        </p:txBody>
      </p:sp>
      <p:sp>
        <p:nvSpPr>
          <p:cNvPr id="1624110" name="Line 46"/>
          <p:cNvSpPr>
            <a:spLocks noChangeShapeType="1"/>
          </p:cNvSpPr>
          <p:nvPr/>
        </p:nvSpPr>
        <p:spPr bwMode="auto">
          <a:xfrm>
            <a:off x="6248400" y="1239837"/>
            <a:ext cx="1371600" cy="22860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624111" name="Line 47"/>
          <p:cNvSpPr>
            <a:spLocks noChangeShapeType="1"/>
          </p:cNvSpPr>
          <p:nvPr/>
        </p:nvSpPr>
        <p:spPr bwMode="auto">
          <a:xfrm>
            <a:off x="6248400" y="1392237"/>
            <a:ext cx="1295400" cy="327660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624112" name="Line 48"/>
          <p:cNvSpPr>
            <a:spLocks noChangeShapeType="1"/>
          </p:cNvSpPr>
          <p:nvPr/>
        </p:nvSpPr>
        <p:spPr bwMode="auto">
          <a:xfrm>
            <a:off x="6172200" y="3221037"/>
            <a:ext cx="1371600" cy="381000"/>
          </a:xfrm>
          <a:prstGeom prst="line">
            <a:avLst/>
          </a:prstGeom>
          <a:noFill/>
          <a:ln w="25400">
            <a:solidFill>
              <a:schemeClr val="bg2"/>
            </a:solidFill>
            <a:round/>
            <a:headEnd/>
            <a:tailEnd type="triangle" w="med" len="med"/>
          </a:ln>
          <a:effectLst/>
        </p:spPr>
        <p:txBody>
          <a:bodyPr wrap="none" anchor="ctr">
            <a:prstTxWarp prst="textNoShape">
              <a:avLst/>
            </a:prstTxWarp>
          </a:bodyPr>
          <a:lstStyle/>
          <a:p>
            <a:endParaRPr lang="en-US"/>
          </a:p>
        </p:txBody>
      </p:sp>
      <p:sp>
        <p:nvSpPr>
          <p:cNvPr id="1624113" name="Line 49"/>
          <p:cNvSpPr>
            <a:spLocks noChangeShapeType="1"/>
          </p:cNvSpPr>
          <p:nvPr/>
        </p:nvSpPr>
        <p:spPr bwMode="auto">
          <a:xfrm>
            <a:off x="6248400" y="4440237"/>
            <a:ext cx="1295400" cy="1219200"/>
          </a:xfrm>
          <a:prstGeom prst="line">
            <a:avLst/>
          </a:prstGeom>
          <a:noFill/>
          <a:ln w="25400">
            <a:solidFill>
              <a:schemeClr val="bg2"/>
            </a:solidFill>
            <a:round/>
            <a:headEnd/>
            <a:tailEnd type="triangle" w="med" len="med"/>
          </a:ln>
          <a:effectLst/>
        </p:spPr>
        <p:txBody>
          <a:bodyPr wrap="none" anchor="ctr">
            <a:prstTxWarp prst="textNoShape">
              <a:avLst/>
            </a:prstTxWarp>
          </a:bodyPr>
          <a:lstStyle/>
          <a:p>
            <a:endParaRPr lang="en-US"/>
          </a:p>
        </p:txBody>
      </p:sp>
      <p:sp>
        <p:nvSpPr>
          <p:cNvPr id="1624114" name="Rectangle 50"/>
          <p:cNvSpPr>
            <a:spLocks noChangeArrowheads="1"/>
          </p:cNvSpPr>
          <p:nvPr/>
        </p:nvSpPr>
        <p:spPr bwMode="auto">
          <a:xfrm>
            <a:off x="6045200" y="5900737"/>
            <a:ext cx="1465263" cy="333375"/>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b="1">
                <a:solidFill>
                  <a:srgbClr val="56127A"/>
                </a:solidFill>
                <a:latin typeface="Verdana" charset="0"/>
                <a:ea typeface="굴림" charset="-127"/>
                <a:cs typeface="굴림" charset="-127"/>
              </a:rPr>
              <a:t>Data Pages</a:t>
            </a:r>
          </a:p>
        </p:txBody>
      </p:sp>
      <p:sp>
        <p:nvSpPr>
          <p:cNvPr id="1624115" name="Rectangle 51"/>
          <p:cNvSpPr>
            <a:spLocks noChangeArrowheads="1"/>
          </p:cNvSpPr>
          <p:nvPr/>
        </p:nvSpPr>
        <p:spPr bwMode="auto">
          <a:xfrm>
            <a:off x="696913" y="4973637"/>
            <a:ext cx="3309937" cy="638175"/>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1800">
                <a:solidFill>
                  <a:srgbClr val="56127A"/>
                </a:solidFill>
                <a:latin typeface="Verdana" charset="0"/>
                <a:ea typeface="굴림" charset="-127"/>
                <a:cs typeface="굴림" charset="-127"/>
              </a:rPr>
              <a:t>page in primary memory </a:t>
            </a:r>
          </a:p>
          <a:p>
            <a:pPr algn="l">
              <a:spcBef>
                <a:spcPct val="0"/>
              </a:spcBef>
            </a:pPr>
            <a:r>
              <a:rPr lang="en-US" altLang="ko-KR" sz="1800">
                <a:solidFill>
                  <a:srgbClr val="56127A"/>
                </a:solidFill>
                <a:latin typeface="Verdana" charset="0"/>
                <a:ea typeface="굴림" charset="-127"/>
                <a:cs typeface="굴림" charset="-127"/>
              </a:rPr>
              <a:t>page in secondary memory</a:t>
            </a:r>
          </a:p>
        </p:txBody>
      </p:sp>
      <p:sp>
        <p:nvSpPr>
          <p:cNvPr id="1624116" name="Rectangle 52"/>
          <p:cNvSpPr>
            <a:spLocks noChangeArrowheads="1"/>
          </p:cNvSpPr>
          <p:nvPr/>
        </p:nvSpPr>
        <p:spPr bwMode="auto">
          <a:xfrm>
            <a:off x="201613" y="5354637"/>
            <a:ext cx="476250" cy="301625"/>
          </a:xfrm>
          <a:prstGeom prst="rect">
            <a:avLst/>
          </a:prstGeom>
          <a:solidFill>
            <a:srgbClr val="FFCC66"/>
          </a:solidFill>
          <a:ln w="25400">
            <a:noFill/>
            <a:miter lim="800000"/>
            <a:headEnd/>
            <a:tailEnd/>
          </a:ln>
          <a:effectLst/>
        </p:spPr>
        <p:txBody>
          <a:bodyPr wrap="none" anchor="ctr">
            <a:prstTxWarp prst="textNoShape">
              <a:avLst/>
            </a:prstTxWarp>
          </a:bodyPr>
          <a:lstStyle/>
          <a:p>
            <a:endParaRPr lang="en-US"/>
          </a:p>
        </p:txBody>
      </p:sp>
      <p:sp>
        <p:nvSpPr>
          <p:cNvPr id="1624117" name="Rectangle 53"/>
          <p:cNvSpPr>
            <a:spLocks noChangeArrowheads="1"/>
          </p:cNvSpPr>
          <p:nvPr/>
        </p:nvSpPr>
        <p:spPr bwMode="auto">
          <a:xfrm>
            <a:off x="169863" y="2627312"/>
            <a:ext cx="2408237" cy="638175"/>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altLang="ko-KR" sz="1800">
                <a:solidFill>
                  <a:srgbClr val="56127A"/>
                </a:solidFill>
                <a:latin typeface="Verdana" charset="0"/>
                <a:ea typeface="굴림" charset="-127"/>
                <a:cs typeface="굴림" charset="-127"/>
              </a:rPr>
              <a:t>Root of the Current</a:t>
            </a:r>
          </a:p>
          <a:p>
            <a:pPr>
              <a:spcBef>
                <a:spcPct val="0"/>
              </a:spcBef>
            </a:pPr>
            <a:r>
              <a:rPr lang="en-US" altLang="ko-KR" sz="1800">
                <a:solidFill>
                  <a:srgbClr val="56127A"/>
                </a:solidFill>
                <a:latin typeface="Verdana" charset="0"/>
                <a:ea typeface="굴림" charset="-127"/>
                <a:cs typeface="굴림" charset="-127"/>
              </a:rPr>
              <a:t>Page Table</a:t>
            </a:r>
          </a:p>
        </p:txBody>
      </p:sp>
      <p:sp>
        <p:nvSpPr>
          <p:cNvPr id="1624118" name="Line 54"/>
          <p:cNvSpPr>
            <a:spLocks noChangeShapeType="1"/>
          </p:cNvSpPr>
          <p:nvPr/>
        </p:nvSpPr>
        <p:spPr bwMode="auto">
          <a:xfrm>
            <a:off x="2133600" y="3500437"/>
            <a:ext cx="1219200" cy="17780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624119" name="Line 55"/>
          <p:cNvSpPr>
            <a:spLocks noChangeShapeType="1"/>
          </p:cNvSpPr>
          <p:nvPr/>
        </p:nvSpPr>
        <p:spPr bwMode="auto">
          <a:xfrm flipH="1" flipV="1">
            <a:off x="3186113" y="3286125"/>
            <a:ext cx="0" cy="304800"/>
          </a:xfrm>
          <a:prstGeom prst="line">
            <a:avLst/>
          </a:prstGeom>
          <a:noFill/>
          <a:ln w="25400" cap="flat" cmpd="sng" algn="ctr">
            <a:solidFill>
              <a:schemeClr val="tx1"/>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1624120" name="Line 56"/>
          <p:cNvSpPr>
            <a:spLocks noChangeShapeType="1"/>
          </p:cNvSpPr>
          <p:nvPr/>
        </p:nvSpPr>
        <p:spPr bwMode="auto">
          <a:xfrm flipH="1" flipV="1">
            <a:off x="5257800" y="2687637"/>
            <a:ext cx="0" cy="496888"/>
          </a:xfrm>
          <a:prstGeom prst="line">
            <a:avLst/>
          </a:prstGeom>
          <a:noFill/>
          <a:ln w="25400" cap="flat" cmpd="sng" algn="ctr">
            <a:solidFill>
              <a:srgbClr val="000000"/>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1624121" name="Line 57"/>
          <p:cNvSpPr>
            <a:spLocks noChangeShapeType="1"/>
          </p:cNvSpPr>
          <p:nvPr/>
        </p:nvSpPr>
        <p:spPr bwMode="auto">
          <a:xfrm>
            <a:off x="7467600" y="2192337"/>
            <a:ext cx="0" cy="596900"/>
          </a:xfrm>
          <a:prstGeom prst="line">
            <a:avLst/>
          </a:prstGeom>
          <a:noFill/>
          <a:ln w="25400" cap="flat" cmpd="sng" algn="ctr">
            <a:solidFill>
              <a:srgbClr val="000000"/>
            </a:solidFill>
            <a:prstDash val="solid"/>
            <a:round/>
            <a:headEnd type="triangle" w="med" len="med"/>
            <a:tailEnd type="none" w="med" len="med"/>
          </a:ln>
          <a:effectLst/>
        </p:spPr>
        <p:txBody>
          <a:bodyPr wrap="none" anchor="ctr">
            <a:prstTxWarp prst="textNoShape">
              <a:avLst/>
            </a:prstTxWarp>
          </a:bodyPr>
          <a:lstStyle/>
          <a:p>
            <a:endParaRPr lang="en-US"/>
          </a:p>
        </p:txBody>
      </p:sp>
      <p:sp>
        <p:nvSpPr>
          <p:cNvPr id="1624122" name="Rectangle 58"/>
          <p:cNvSpPr>
            <a:spLocks noChangeArrowheads="1"/>
          </p:cNvSpPr>
          <p:nvPr/>
        </p:nvSpPr>
        <p:spPr bwMode="auto">
          <a:xfrm>
            <a:off x="2743200" y="3221037"/>
            <a:ext cx="468313" cy="333375"/>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b="1">
                <a:solidFill>
                  <a:srgbClr val="56127A"/>
                </a:solidFill>
                <a:latin typeface="Verdana" charset="0"/>
                <a:ea typeface="굴림" charset="-127"/>
                <a:cs typeface="굴림" charset="-127"/>
              </a:rPr>
              <a:t>p1</a:t>
            </a:r>
          </a:p>
        </p:txBody>
      </p:sp>
      <p:sp>
        <p:nvSpPr>
          <p:cNvPr id="1624123" name="Rectangle 59"/>
          <p:cNvSpPr>
            <a:spLocks noChangeArrowheads="1"/>
          </p:cNvSpPr>
          <p:nvPr/>
        </p:nvSpPr>
        <p:spPr bwMode="auto">
          <a:xfrm>
            <a:off x="6664325" y="2344737"/>
            <a:ext cx="839788" cy="333375"/>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b="1">
                <a:solidFill>
                  <a:srgbClr val="56127A"/>
                </a:solidFill>
                <a:latin typeface="Verdana" charset="0"/>
                <a:ea typeface="굴림" charset="-127"/>
                <a:cs typeface="굴림" charset="-127"/>
              </a:rPr>
              <a:t>offset</a:t>
            </a:r>
          </a:p>
        </p:txBody>
      </p:sp>
      <p:sp>
        <p:nvSpPr>
          <p:cNvPr id="1624124" name="Rectangle 60"/>
          <p:cNvSpPr>
            <a:spLocks noChangeArrowheads="1"/>
          </p:cNvSpPr>
          <p:nvPr/>
        </p:nvSpPr>
        <p:spPr bwMode="auto">
          <a:xfrm>
            <a:off x="4800600" y="2819400"/>
            <a:ext cx="468313" cy="333375"/>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b="1" dirty="0">
                <a:solidFill>
                  <a:srgbClr val="56127A"/>
                </a:solidFill>
                <a:latin typeface="Verdana" charset="0"/>
                <a:ea typeface="굴림" charset="-127"/>
                <a:cs typeface="굴림" charset="-127"/>
              </a:rPr>
              <a:t>p2</a:t>
            </a:r>
          </a:p>
        </p:txBody>
      </p:sp>
      <p:sp>
        <p:nvSpPr>
          <p:cNvPr id="1624125" name="Rectangle 61"/>
          <p:cNvSpPr>
            <a:spLocks noChangeArrowheads="1"/>
          </p:cNvSpPr>
          <p:nvPr/>
        </p:nvSpPr>
        <p:spPr bwMode="auto">
          <a:xfrm>
            <a:off x="228600" y="782637"/>
            <a:ext cx="2119313" cy="393700"/>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2000">
                <a:solidFill>
                  <a:srgbClr val="56127A"/>
                </a:solidFill>
                <a:latin typeface="Verdana" charset="0"/>
                <a:ea typeface="굴림" charset="-127"/>
                <a:cs typeface="굴림" charset="-127"/>
              </a:rPr>
              <a:t>Virtual Address</a:t>
            </a:r>
          </a:p>
        </p:txBody>
      </p:sp>
      <p:sp>
        <p:nvSpPr>
          <p:cNvPr id="1624126" name="Rectangle 62"/>
          <p:cNvSpPr>
            <a:spLocks noChangeArrowheads="1"/>
          </p:cNvSpPr>
          <p:nvPr/>
        </p:nvSpPr>
        <p:spPr bwMode="auto">
          <a:xfrm>
            <a:off x="695325" y="3678237"/>
            <a:ext cx="1522413" cy="698500"/>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altLang="ko-KR" sz="2000">
                <a:solidFill>
                  <a:srgbClr val="56127A"/>
                </a:solidFill>
                <a:latin typeface="Verdana" charset="0"/>
                <a:ea typeface="굴림" charset="-127"/>
                <a:cs typeface="굴림" charset="-127"/>
              </a:rPr>
              <a:t>(Processor</a:t>
            </a:r>
          </a:p>
          <a:p>
            <a:pPr>
              <a:spcBef>
                <a:spcPct val="0"/>
              </a:spcBef>
            </a:pPr>
            <a:r>
              <a:rPr lang="en-US" altLang="ko-KR" sz="2000">
                <a:solidFill>
                  <a:srgbClr val="56127A"/>
                </a:solidFill>
                <a:latin typeface="Verdana" charset="0"/>
                <a:ea typeface="굴림" charset="-127"/>
                <a:cs typeface="굴림" charset="-127"/>
              </a:rPr>
              <a:t>Register)</a:t>
            </a:r>
          </a:p>
        </p:txBody>
      </p:sp>
      <p:sp>
        <p:nvSpPr>
          <p:cNvPr id="1624127" name="Rectangle 63" descr="Wide upward diagonal"/>
          <p:cNvSpPr>
            <a:spLocks noChangeArrowheads="1"/>
          </p:cNvSpPr>
          <p:nvPr/>
        </p:nvSpPr>
        <p:spPr bwMode="auto">
          <a:xfrm>
            <a:off x="241300" y="5797550"/>
            <a:ext cx="406400" cy="228600"/>
          </a:xfrm>
          <a:prstGeom prst="rect">
            <a:avLst/>
          </a:prstGeom>
          <a:pattFill prst="wdUpDiag">
            <a:fgClr>
              <a:srgbClr val="000000"/>
            </a:fgClr>
            <a:bgClr>
              <a:schemeClr val="bg1"/>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624128" name="Rectangle 64"/>
          <p:cNvSpPr>
            <a:spLocks noChangeArrowheads="1"/>
          </p:cNvSpPr>
          <p:nvPr/>
        </p:nvSpPr>
        <p:spPr bwMode="auto">
          <a:xfrm>
            <a:off x="671513" y="5735637"/>
            <a:ext cx="3182937" cy="363538"/>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1800">
                <a:solidFill>
                  <a:srgbClr val="56127A"/>
                </a:solidFill>
                <a:latin typeface="Verdana" charset="0"/>
                <a:ea typeface="굴림" charset="-127"/>
                <a:cs typeface="굴림" charset="-127"/>
              </a:rPr>
              <a:t>PTE of a nonexistent page</a:t>
            </a:r>
          </a:p>
        </p:txBody>
      </p:sp>
      <p:sp>
        <p:nvSpPr>
          <p:cNvPr id="1624129" name="Rectangle 65" descr="Wide upward diagonal"/>
          <p:cNvSpPr>
            <a:spLocks noChangeArrowheads="1"/>
          </p:cNvSpPr>
          <p:nvPr/>
        </p:nvSpPr>
        <p:spPr bwMode="auto">
          <a:xfrm>
            <a:off x="3352800" y="2992437"/>
            <a:ext cx="914400" cy="244475"/>
          </a:xfrm>
          <a:prstGeom prst="rect">
            <a:avLst/>
          </a:prstGeom>
          <a:pattFill prst="wdUpDiag">
            <a:fgClr>
              <a:srgbClr val="000000"/>
            </a:fgClr>
            <a:bgClr>
              <a:schemeClr val="bg1"/>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624130" name="Rectangle 66"/>
          <p:cNvSpPr>
            <a:spLocks noChangeArrowheads="1"/>
          </p:cNvSpPr>
          <p:nvPr/>
        </p:nvSpPr>
        <p:spPr bwMode="auto">
          <a:xfrm>
            <a:off x="3352800" y="2763837"/>
            <a:ext cx="914400" cy="244475"/>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624131" name="Rectangle 67" descr="40%"/>
          <p:cNvSpPr>
            <a:spLocks noChangeArrowheads="1"/>
          </p:cNvSpPr>
          <p:nvPr/>
        </p:nvSpPr>
        <p:spPr bwMode="auto">
          <a:xfrm>
            <a:off x="3352800" y="3449637"/>
            <a:ext cx="914400" cy="228600"/>
          </a:xfrm>
          <a:prstGeom prst="rect">
            <a:avLst/>
          </a:prstGeom>
          <a:pattFill prst="pct40">
            <a:fgClr>
              <a:srgbClr val="FFA74F"/>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624132" name="Rectangle 68"/>
          <p:cNvSpPr>
            <a:spLocks noChangeArrowheads="1"/>
          </p:cNvSpPr>
          <p:nvPr/>
        </p:nvSpPr>
        <p:spPr bwMode="auto">
          <a:xfrm>
            <a:off x="3352800" y="3221037"/>
            <a:ext cx="914400" cy="244475"/>
          </a:xfrm>
          <a:prstGeom prst="rect">
            <a:avLst/>
          </a:prstGeom>
          <a:solidFill>
            <a:schemeClr val="bg1"/>
          </a:solidFill>
          <a:ln w="25400">
            <a:solidFill>
              <a:schemeClr val="accent2"/>
            </a:solidFill>
            <a:miter lim="800000"/>
            <a:headEnd/>
            <a:tailEnd/>
          </a:ln>
          <a:effectLst/>
        </p:spPr>
        <p:txBody>
          <a:bodyPr wrap="none" anchor="ctr">
            <a:prstTxWarp prst="textNoShape">
              <a:avLst/>
            </a:prstTxWarp>
          </a:bodyPr>
          <a:lstStyle/>
          <a:p>
            <a:endParaRPr lang="en-US"/>
          </a:p>
        </p:txBody>
      </p:sp>
      <p:sp>
        <p:nvSpPr>
          <p:cNvPr id="1624133" name="Rectangle 69"/>
          <p:cNvSpPr>
            <a:spLocks noChangeArrowheads="1"/>
          </p:cNvSpPr>
          <p:nvPr/>
        </p:nvSpPr>
        <p:spPr bwMode="auto">
          <a:xfrm>
            <a:off x="5334000" y="2840037"/>
            <a:ext cx="898525" cy="244475"/>
          </a:xfrm>
          <a:prstGeom prst="rect">
            <a:avLst/>
          </a:prstGeom>
          <a:solidFill>
            <a:srgbClr val="FFCC66"/>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624134" name="Rectangle 70" descr="Wide upward diagonal"/>
          <p:cNvSpPr>
            <a:spLocks noChangeArrowheads="1"/>
          </p:cNvSpPr>
          <p:nvPr/>
        </p:nvSpPr>
        <p:spPr bwMode="auto">
          <a:xfrm>
            <a:off x="5334000" y="2382837"/>
            <a:ext cx="898525" cy="244475"/>
          </a:xfrm>
          <a:prstGeom prst="rect">
            <a:avLst/>
          </a:prstGeom>
          <a:pattFill prst="wdUpDiag">
            <a:fgClr>
              <a:schemeClr val="tx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624135" name="Rectangle 71" descr="40%"/>
          <p:cNvSpPr>
            <a:spLocks noChangeArrowheads="1"/>
          </p:cNvSpPr>
          <p:nvPr/>
        </p:nvSpPr>
        <p:spPr bwMode="auto">
          <a:xfrm>
            <a:off x="5334000" y="2611437"/>
            <a:ext cx="898525" cy="244475"/>
          </a:xfrm>
          <a:prstGeom prst="rect">
            <a:avLst/>
          </a:prstGeom>
          <a:pattFill prst="pct40">
            <a:fgClr>
              <a:srgbClr val="FFA74F"/>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624136" name="Rectangle 72"/>
          <p:cNvSpPr>
            <a:spLocks noChangeArrowheads="1"/>
          </p:cNvSpPr>
          <p:nvPr/>
        </p:nvSpPr>
        <p:spPr bwMode="auto">
          <a:xfrm>
            <a:off x="5334000" y="3068637"/>
            <a:ext cx="898525" cy="244475"/>
          </a:xfrm>
          <a:prstGeom prst="rect">
            <a:avLst/>
          </a:prstGeom>
          <a:solidFill>
            <a:srgbClr val="FFCC66"/>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624137" name="Rectangle 73"/>
          <p:cNvSpPr>
            <a:spLocks noChangeArrowheads="1"/>
          </p:cNvSpPr>
          <p:nvPr/>
        </p:nvSpPr>
        <p:spPr bwMode="auto">
          <a:xfrm>
            <a:off x="5384800" y="1100137"/>
            <a:ext cx="901700" cy="965200"/>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624138" name="Line 74"/>
          <p:cNvSpPr>
            <a:spLocks noChangeShapeType="1"/>
          </p:cNvSpPr>
          <p:nvPr/>
        </p:nvSpPr>
        <p:spPr bwMode="auto">
          <a:xfrm>
            <a:off x="5384800" y="1585912"/>
            <a:ext cx="89217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24139" name="Line 75"/>
          <p:cNvSpPr>
            <a:spLocks noChangeShapeType="1"/>
          </p:cNvSpPr>
          <p:nvPr/>
        </p:nvSpPr>
        <p:spPr bwMode="auto">
          <a:xfrm>
            <a:off x="5384800" y="1839912"/>
            <a:ext cx="89217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24140" name="Line 76"/>
          <p:cNvSpPr>
            <a:spLocks noChangeShapeType="1"/>
          </p:cNvSpPr>
          <p:nvPr/>
        </p:nvSpPr>
        <p:spPr bwMode="auto">
          <a:xfrm>
            <a:off x="5384800" y="1333500"/>
            <a:ext cx="89217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24141" name="Line 77"/>
          <p:cNvSpPr>
            <a:spLocks noChangeShapeType="1"/>
          </p:cNvSpPr>
          <p:nvPr/>
        </p:nvSpPr>
        <p:spPr bwMode="auto">
          <a:xfrm>
            <a:off x="3390900" y="1417637"/>
            <a:ext cx="0" cy="279400"/>
          </a:xfrm>
          <a:prstGeom prst="line">
            <a:avLst/>
          </a:prstGeom>
          <a:noFill/>
          <a:ln w="25400">
            <a:solidFill>
              <a:schemeClr val="tx1"/>
            </a:solidFill>
            <a:round/>
            <a:headEnd/>
            <a:tailEnd/>
          </a:ln>
          <a:effectLst/>
        </p:spPr>
        <p:txBody>
          <a:bodyPr wrap="none" anchor="ctr">
            <a:prstTxWarp prst="textNoShape">
              <a:avLst/>
            </a:prstTxWarp>
          </a:bodyPr>
          <a:lstStyle/>
          <a:p>
            <a:endParaRPr lang="en-US" sz="1600"/>
          </a:p>
        </p:txBody>
      </p:sp>
      <p:sp>
        <p:nvSpPr>
          <p:cNvPr id="1624142" name="Line 78"/>
          <p:cNvSpPr>
            <a:spLocks noChangeShapeType="1"/>
          </p:cNvSpPr>
          <p:nvPr/>
        </p:nvSpPr>
        <p:spPr bwMode="auto">
          <a:xfrm>
            <a:off x="2438400" y="1417637"/>
            <a:ext cx="0" cy="279400"/>
          </a:xfrm>
          <a:prstGeom prst="line">
            <a:avLst/>
          </a:prstGeom>
          <a:noFill/>
          <a:ln w="25400">
            <a:solidFill>
              <a:schemeClr val="tx1"/>
            </a:solidFill>
            <a:round/>
            <a:headEnd/>
            <a:tailEnd/>
          </a:ln>
          <a:effectLst/>
        </p:spPr>
        <p:txBody>
          <a:bodyPr wrap="none" anchor="ctr">
            <a:prstTxWarp prst="textNoShape">
              <a:avLst/>
            </a:prstTxWarp>
          </a:bodyPr>
          <a:lstStyle/>
          <a:p>
            <a:endParaRPr lang="en-US" sz="1600"/>
          </a:p>
        </p:txBody>
      </p:sp>
      <p:sp>
        <p:nvSpPr>
          <p:cNvPr id="1624143" name="Rectangle 79"/>
          <p:cNvSpPr>
            <a:spLocks noChangeArrowheads="1"/>
          </p:cNvSpPr>
          <p:nvPr/>
        </p:nvSpPr>
        <p:spPr bwMode="auto">
          <a:xfrm>
            <a:off x="1828800" y="1371600"/>
            <a:ext cx="2283078" cy="335989"/>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1600" dirty="0">
                <a:solidFill>
                  <a:srgbClr val="56127A"/>
                </a:solidFill>
                <a:latin typeface="Verdana" charset="0"/>
                <a:ea typeface="굴림" charset="-127"/>
                <a:cs typeface="굴림" charset="-127"/>
              </a:rPr>
              <a:t>p1</a:t>
            </a:r>
            <a:r>
              <a:rPr lang="en-US" altLang="ko-KR" sz="1600" dirty="0">
                <a:solidFill>
                  <a:schemeClr val="accent2"/>
                </a:solidFill>
                <a:ea typeface="굴림" charset="-127"/>
                <a:cs typeface="굴림" charset="-127"/>
              </a:rPr>
              <a:t>          </a:t>
            </a:r>
            <a:r>
              <a:rPr lang="en-US" altLang="ko-KR" sz="1600" dirty="0">
                <a:solidFill>
                  <a:srgbClr val="56127A"/>
                </a:solidFill>
                <a:latin typeface="Verdana" charset="0"/>
                <a:ea typeface="굴림" charset="-127"/>
                <a:cs typeface="굴림" charset="-127"/>
              </a:rPr>
              <a:t>p2   </a:t>
            </a:r>
            <a:r>
              <a:rPr lang="en-US" altLang="ko-KR" sz="1600" dirty="0">
                <a:solidFill>
                  <a:schemeClr val="accent2"/>
                </a:solidFill>
                <a:ea typeface="굴림" charset="-127"/>
                <a:cs typeface="굴림" charset="-127"/>
              </a:rPr>
              <a:t>       </a:t>
            </a:r>
            <a:r>
              <a:rPr lang="en-US" altLang="ko-KR" sz="1600" dirty="0">
                <a:solidFill>
                  <a:srgbClr val="56127A"/>
                </a:solidFill>
                <a:latin typeface="Verdana" charset="0"/>
                <a:ea typeface="굴림" charset="-127"/>
                <a:cs typeface="굴림" charset="-127"/>
              </a:rPr>
              <a:t>offset</a:t>
            </a:r>
          </a:p>
        </p:txBody>
      </p:sp>
      <p:sp>
        <p:nvSpPr>
          <p:cNvPr id="1624144" name="Text Box 80"/>
          <p:cNvSpPr txBox="1">
            <a:spLocks noChangeArrowheads="1"/>
          </p:cNvSpPr>
          <p:nvPr/>
        </p:nvSpPr>
        <p:spPr bwMode="auto">
          <a:xfrm>
            <a:off x="4267200" y="1084262"/>
            <a:ext cx="312738" cy="336550"/>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altLang="ko-KR" sz="1600">
                <a:solidFill>
                  <a:srgbClr val="56127A"/>
                </a:solidFill>
                <a:latin typeface="Verdana" charset="0"/>
                <a:ea typeface="굴림" charset="-127"/>
                <a:cs typeface="굴림" charset="-127"/>
              </a:rPr>
              <a:t>0</a:t>
            </a:r>
          </a:p>
        </p:txBody>
      </p:sp>
      <p:sp>
        <p:nvSpPr>
          <p:cNvPr id="1624145" name="Text Box 81"/>
          <p:cNvSpPr txBox="1">
            <a:spLocks noChangeArrowheads="1"/>
          </p:cNvSpPr>
          <p:nvPr/>
        </p:nvSpPr>
        <p:spPr bwMode="auto">
          <a:xfrm>
            <a:off x="3352800" y="1087437"/>
            <a:ext cx="457200" cy="336550"/>
          </a:xfrm>
          <a:prstGeom prst="rect">
            <a:avLst/>
          </a:prstGeom>
          <a:noFill/>
          <a:ln w="25400">
            <a:noFill/>
            <a:miter lim="800000"/>
            <a:headEnd/>
            <a:tailEnd/>
          </a:ln>
          <a:effectLst/>
        </p:spPr>
        <p:txBody>
          <a:bodyPr>
            <a:prstTxWarp prst="textNoShape">
              <a:avLst/>
            </a:prstTxWarp>
            <a:spAutoFit/>
          </a:bodyPr>
          <a:lstStyle/>
          <a:p>
            <a:pPr algn="l"/>
            <a:r>
              <a:rPr lang="en-US" altLang="ko-KR" sz="1600">
                <a:solidFill>
                  <a:srgbClr val="56127A"/>
                </a:solidFill>
                <a:latin typeface="Verdana" charset="0"/>
                <a:ea typeface="굴림" charset="-127"/>
                <a:cs typeface="굴림" charset="-127"/>
              </a:rPr>
              <a:t>11</a:t>
            </a:r>
          </a:p>
        </p:txBody>
      </p:sp>
      <p:sp>
        <p:nvSpPr>
          <p:cNvPr id="1624146" name="Text Box 82"/>
          <p:cNvSpPr txBox="1">
            <a:spLocks noChangeArrowheads="1"/>
          </p:cNvSpPr>
          <p:nvPr/>
        </p:nvSpPr>
        <p:spPr bwMode="auto">
          <a:xfrm>
            <a:off x="3048000" y="1087437"/>
            <a:ext cx="457200" cy="336550"/>
          </a:xfrm>
          <a:prstGeom prst="rect">
            <a:avLst/>
          </a:prstGeom>
          <a:noFill/>
          <a:ln w="25400">
            <a:noFill/>
            <a:miter lim="800000"/>
            <a:headEnd/>
            <a:tailEnd/>
          </a:ln>
          <a:effectLst/>
        </p:spPr>
        <p:txBody>
          <a:bodyPr>
            <a:prstTxWarp prst="textNoShape">
              <a:avLst/>
            </a:prstTxWarp>
            <a:spAutoFit/>
          </a:bodyPr>
          <a:lstStyle/>
          <a:p>
            <a:pPr algn="l"/>
            <a:r>
              <a:rPr lang="en-US" altLang="ko-KR" sz="1600">
                <a:solidFill>
                  <a:srgbClr val="56127A"/>
                </a:solidFill>
                <a:latin typeface="Verdana" charset="0"/>
                <a:ea typeface="굴림" charset="-127"/>
                <a:cs typeface="굴림" charset="-127"/>
              </a:rPr>
              <a:t>12</a:t>
            </a:r>
          </a:p>
        </p:txBody>
      </p:sp>
      <p:sp>
        <p:nvSpPr>
          <p:cNvPr id="1624147" name="Text Box 83"/>
          <p:cNvSpPr txBox="1">
            <a:spLocks noChangeArrowheads="1"/>
          </p:cNvSpPr>
          <p:nvPr/>
        </p:nvSpPr>
        <p:spPr bwMode="auto">
          <a:xfrm>
            <a:off x="2362200" y="1087437"/>
            <a:ext cx="457200" cy="336550"/>
          </a:xfrm>
          <a:prstGeom prst="rect">
            <a:avLst/>
          </a:prstGeom>
          <a:noFill/>
          <a:ln w="25400">
            <a:noFill/>
            <a:miter lim="800000"/>
            <a:headEnd/>
            <a:tailEnd/>
          </a:ln>
          <a:effectLst/>
        </p:spPr>
        <p:txBody>
          <a:bodyPr>
            <a:prstTxWarp prst="textNoShape">
              <a:avLst/>
            </a:prstTxWarp>
            <a:spAutoFit/>
          </a:bodyPr>
          <a:lstStyle/>
          <a:p>
            <a:pPr algn="l"/>
            <a:r>
              <a:rPr lang="en-US" altLang="ko-KR" sz="1600">
                <a:solidFill>
                  <a:srgbClr val="56127A"/>
                </a:solidFill>
                <a:latin typeface="Verdana" charset="0"/>
                <a:ea typeface="굴림" charset="-127"/>
                <a:cs typeface="굴림" charset="-127"/>
              </a:rPr>
              <a:t>21</a:t>
            </a:r>
          </a:p>
        </p:txBody>
      </p:sp>
      <p:sp>
        <p:nvSpPr>
          <p:cNvPr id="1624148" name="Text Box 84"/>
          <p:cNvSpPr txBox="1">
            <a:spLocks noChangeArrowheads="1"/>
          </p:cNvSpPr>
          <p:nvPr/>
        </p:nvSpPr>
        <p:spPr bwMode="auto">
          <a:xfrm>
            <a:off x="2057400" y="1087437"/>
            <a:ext cx="457200" cy="336550"/>
          </a:xfrm>
          <a:prstGeom prst="rect">
            <a:avLst/>
          </a:prstGeom>
          <a:noFill/>
          <a:ln w="25400">
            <a:noFill/>
            <a:miter lim="800000"/>
            <a:headEnd/>
            <a:tailEnd/>
          </a:ln>
          <a:effectLst/>
        </p:spPr>
        <p:txBody>
          <a:bodyPr>
            <a:prstTxWarp prst="textNoShape">
              <a:avLst/>
            </a:prstTxWarp>
            <a:spAutoFit/>
          </a:bodyPr>
          <a:lstStyle/>
          <a:p>
            <a:pPr algn="l"/>
            <a:r>
              <a:rPr lang="en-US" altLang="ko-KR" sz="1600">
                <a:solidFill>
                  <a:srgbClr val="56127A"/>
                </a:solidFill>
                <a:latin typeface="Verdana" charset="0"/>
                <a:ea typeface="굴림" charset="-127"/>
                <a:cs typeface="굴림" charset="-127"/>
              </a:rPr>
              <a:t>22</a:t>
            </a:r>
          </a:p>
        </p:txBody>
      </p:sp>
      <p:sp>
        <p:nvSpPr>
          <p:cNvPr id="1624149" name="Text Box 85"/>
          <p:cNvSpPr txBox="1">
            <a:spLocks noChangeArrowheads="1"/>
          </p:cNvSpPr>
          <p:nvPr/>
        </p:nvSpPr>
        <p:spPr bwMode="auto">
          <a:xfrm>
            <a:off x="1447800" y="1087437"/>
            <a:ext cx="457200" cy="336550"/>
          </a:xfrm>
          <a:prstGeom prst="rect">
            <a:avLst/>
          </a:prstGeom>
          <a:noFill/>
          <a:ln w="25400">
            <a:noFill/>
            <a:miter lim="800000"/>
            <a:headEnd/>
            <a:tailEnd/>
          </a:ln>
          <a:effectLst/>
        </p:spPr>
        <p:txBody>
          <a:bodyPr>
            <a:prstTxWarp prst="textNoShape">
              <a:avLst/>
            </a:prstTxWarp>
            <a:spAutoFit/>
          </a:bodyPr>
          <a:lstStyle/>
          <a:p>
            <a:pPr algn="l"/>
            <a:r>
              <a:rPr lang="en-US" altLang="ko-KR" sz="1600" dirty="0">
                <a:solidFill>
                  <a:srgbClr val="56127A"/>
                </a:solidFill>
                <a:latin typeface="Verdana" charset="0"/>
                <a:ea typeface="굴림" charset="-127"/>
                <a:cs typeface="굴림" charset="-127"/>
              </a:rPr>
              <a:t>31</a:t>
            </a:r>
          </a:p>
        </p:txBody>
      </p:sp>
      <p:sp>
        <p:nvSpPr>
          <p:cNvPr id="1624150" name="AutoShape 86"/>
          <p:cNvSpPr>
            <a:spLocks/>
          </p:cNvSpPr>
          <p:nvPr/>
        </p:nvSpPr>
        <p:spPr bwMode="auto">
          <a:xfrm rot="5400000">
            <a:off x="1828800" y="1468437"/>
            <a:ext cx="304800" cy="914400"/>
          </a:xfrm>
          <a:prstGeom prst="rightBrace">
            <a:avLst>
              <a:gd name="adj1" fmla="val 34375"/>
              <a:gd name="adj2" fmla="val 50000"/>
            </a:avLst>
          </a:prstGeom>
          <a:noFill/>
          <a:ln w="25400">
            <a:solidFill>
              <a:schemeClr val="tx2"/>
            </a:solidFill>
            <a:round/>
            <a:headEnd/>
            <a:tailEnd/>
          </a:ln>
          <a:effectLst/>
        </p:spPr>
        <p:txBody>
          <a:bodyPr wrap="none" anchor="ctr">
            <a:prstTxWarp prst="textNoShape">
              <a:avLst/>
            </a:prstTxWarp>
          </a:bodyPr>
          <a:lstStyle/>
          <a:p>
            <a:endParaRPr lang="en-US"/>
          </a:p>
        </p:txBody>
      </p:sp>
      <p:sp>
        <p:nvSpPr>
          <p:cNvPr id="1624151" name="Text Box 87"/>
          <p:cNvSpPr txBox="1">
            <a:spLocks noChangeArrowheads="1"/>
          </p:cNvSpPr>
          <p:nvPr/>
        </p:nvSpPr>
        <p:spPr bwMode="auto">
          <a:xfrm>
            <a:off x="1384300" y="1973262"/>
            <a:ext cx="1158875" cy="641350"/>
          </a:xfrm>
          <a:prstGeom prst="rect">
            <a:avLst/>
          </a:prstGeom>
          <a:noFill/>
          <a:ln w="25400">
            <a:noFill/>
            <a:miter lim="800000"/>
            <a:headEnd/>
            <a:tailEnd/>
          </a:ln>
          <a:effectLst/>
        </p:spPr>
        <p:txBody>
          <a:bodyPr wrap="none">
            <a:prstTxWarp prst="textNoShape">
              <a:avLst/>
            </a:prstTxWarp>
            <a:spAutoFit/>
          </a:bodyPr>
          <a:lstStyle/>
          <a:p>
            <a:pPr>
              <a:spcBef>
                <a:spcPct val="0"/>
              </a:spcBef>
            </a:pPr>
            <a:r>
              <a:rPr lang="en-US" altLang="ko-KR" sz="1800">
                <a:solidFill>
                  <a:srgbClr val="56127A"/>
                </a:solidFill>
                <a:latin typeface="Verdana" charset="0"/>
                <a:ea typeface="굴림" charset="-127"/>
                <a:cs typeface="굴림" charset="-127"/>
              </a:rPr>
              <a:t>10-bit</a:t>
            </a:r>
          </a:p>
          <a:p>
            <a:pPr>
              <a:spcBef>
                <a:spcPct val="0"/>
              </a:spcBef>
            </a:pPr>
            <a:r>
              <a:rPr lang="en-US" altLang="ko-KR" sz="1800">
                <a:solidFill>
                  <a:srgbClr val="56127A"/>
                </a:solidFill>
                <a:latin typeface="Verdana" charset="0"/>
                <a:ea typeface="굴림" charset="-127"/>
                <a:cs typeface="굴림" charset="-127"/>
              </a:rPr>
              <a:t>L1 index</a:t>
            </a:r>
          </a:p>
        </p:txBody>
      </p:sp>
      <p:sp>
        <p:nvSpPr>
          <p:cNvPr id="1624152" name="AutoShape 88"/>
          <p:cNvSpPr>
            <a:spLocks/>
          </p:cNvSpPr>
          <p:nvPr/>
        </p:nvSpPr>
        <p:spPr bwMode="auto">
          <a:xfrm rot="5400000">
            <a:off x="2743200" y="1468437"/>
            <a:ext cx="304800" cy="914400"/>
          </a:xfrm>
          <a:prstGeom prst="rightBrace">
            <a:avLst>
              <a:gd name="adj1" fmla="val 34375"/>
              <a:gd name="adj2" fmla="val 50000"/>
            </a:avLst>
          </a:prstGeom>
          <a:noFill/>
          <a:ln w="25400">
            <a:solidFill>
              <a:schemeClr val="tx2"/>
            </a:solidFill>
            <a:round/>
            <a:headEnd/>
            <a:tailEnd/>
          </a:ln>
          <a:effectLst/>
        </p:spPr>
        <p:txBody>
          <a:bodyPr wrap="none" anchor="ctr">
            <a:prstTxWarp prst="textNoShape">
              <a:avLst/>
            </a:prstTxWarp>
          </a:bodyPr>
          <a:lstStyle/>
          <a:p>
            <a:endParaRPr lang="en-US"/>
          </a:p>
        </p:txBody>
      </p:sp>
      <p:sp>
        <p:nvSpPr>
          <p:cNvPr id="1624153" name="Text Box 89"/>
          <p:cNvSpPr txBox="1">
            <a:spLocks noChangeArrowheads="1"/>
          </p:cNvSpPr>
          <p:nvPr/>
        </p:nvSpPr>
        <p:spPr bwMode="auto">
          <a:xfrm>
            <a:off x="2451100" y="1973262"/>
            <a:ext cx="1158875" cy="641350"/>
          </a:xfrm>
          <a:prstGeom prst="rect">
            <a:avLst/>
          </a:prstGeom>
          <a:noFill/>
          <a:ln w="25400">
            <a:noFill/>
            <a:miter lim="800000"/>
            <a:headEnd/>
            <a:tailEnd/>
          </a:ln>
          <a:effectLst/>
        </p:spPr>
        <p:txBody>
          <a:bodyPr wrap="none">
            <a:prstTxWarp prst="textNoShape">
              <a:avLst/>
            </a:prstTxWarp>
            <a:spAutoFit/>
          </a:bodyPr>
          <a:lstStyle/>
          <a:p>
            <a:pPr>
              <a:spcBef>
                <a:spcPct val="0"/>
              </a:spcBef>
            </a:pPr>
            <a:r>
              <a:rPr lang="en-US" altLang="ko-KR" sz="1800">
                <a:solidFill>
                  <a:srgbClr val="56127A"/>
                </a:solidFill>
                <a:latin typeface="Verdana" charset="0"/>
                <a:ea typeface="굴림" charset="-127"/>
                <a:cs typeface="굴림" charset="-127"/>
              </a:rPr>
              <a:t>10-bit </a:t>
            </a:r>
          </a:p>
          <a:p>
            <a:pPr>
              <a:spcBef>
                <a:spcPct val="0"/>
              </a:spcBef>
            </a:pPr>
            <a:r>
              <a:rPr lang="en-US" altLang="ko-KR" sz="1800">
                <a:solidFill>
                  <a:srgbClr val="56127A"/>
                </a:solidFill>
                <a:latin typeface="Verdana" charset="0"/>
                <a:ea typeface="굴림" charset="-127"/>
                <a:cs typeface="굴림" charset="-127"/>
              </a:rPr>
              <a:t>L2 index</a:t>
            </a:r>
          </a:p>
        </p:txBody>
      </p:sp>
      <p:sp>
        <p:nvSpPr>
          <p:cNvPr id="1624154" name="Rectangle 90" descr="40%"/>
          <p:cNvSpPr>
            <a:spLocks noChangeArrowheads="1"/>
          </p:cNvSpPr>
          <p:nvPr/>
        </p:nvSpPr>
        <p:spPr bwMode="auto">
          <a:xfrm>
            <a:off x="188913" y="5011737"/>
            <a:ext cx="476250" cy="301625"/>
          </a:xfrm>
          <a:prstGeom prst="rect">
            <a:avLst/>
          </a:prstGeom>
          <a:pattFill prst="pct40">
            <a:fgClr>
              <a:srgbClr val="FFCC66"/>
            </a:fgClr>
            <a:bgClr>
              <a:srgbClr val="FFFFFF"/>
            </a:bgClr>
          </a:pattFill>
          <a:ln w="25400">
            <a:noFill/>
            <a:miter lim="800000"/>
            <a:headEnd/>
            <a:tailEnd/>
          </a:ln>
          <a:effectLst/>
        </p:spPr>
        <p:txBody>
          <a:bodyPr wrap="none" anchor="ctr">
            <a:prstTxWarp prst="textNoShape">
              <a:avLst/>
            </a:prstTxWarp>
          </a:bodyPr>
          <a:lstStyle/>
          <a:p>
            <a:endParaRPr lang="en-US"/>
          </a:p>
        </p:txBody>
      </p:sp>
      <p:sp>
        <p:nvSpPr>
          <p:cNvPr id="1624155" name="Rectangle 91" descr="40%"/>
          <p:cNvSpPr>
            <a:spLocks noChangeArrowheads="1"/>
          </p:cNvSpPr>
          <p:nvPr/>
        </p:nvSpPr>
        <p:spPr bwMode="auto">
          <a:xfrm>
            <a:off x="3352800" y="3221037"/>
            <a:ext cx="914400" cy="228600"/>
          </a:xfrm>
          <a:prstGeom prst="rect">
            <a:avLst/>
          </a:prstGeom>
          <a:pattFill prst="pct40">
            <a:fgClr>
              <a:srgbClr val="FFA74F"/>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624156" name="Rectangle 92" descr="40%"/>
          <p:cNvSpPr>
            <a:spLocks noChangeArrowheads="1"/>
          </p:cNvSpPr>
          <p:nvPr/>
        </p:nvSpPr>
        <p:spPr bwMode="auto">
          <a:xfrm>
            <a:off x="3352800" y="2776537"/>
            <a:ext cx="914400" cy="228600"/>
          </a:xfrm>
          <a:prstGeom prst="rect">
            <a:avLst/>
          </a:prstGeom>
          <a:pattFill prst="pct40">
            <a:fgClr>
              <a:srgbClr val="FFA74F"/>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624157" name="Rectangle 93" descr="40%"/>
          <p:cNvSpPr>
            <a:spLocks noChangeArrowheads="1"/>
          </p:cNvSpPr>
          <p:nvPr/>
        </p:nvSpPr>
        <p:spPr bwMode="auto">
          <a:xfrm>
            <a:off x="1206500" y="3360737"/>
            <a:ext cx="914400" cy="228600"/>
          </a:xfrm>
          <a:prstGeom prst="rect">
            <a:avLst/>
          </a:prstGeom>
          <a:pattFill prst="pct40">
            <a:fgClr>
              <a:srgbClr val="FFA74F"/>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95" name="Rectangle 46"/>
          <p:cNvSpPr>
            <a:spLocks noChangeArrowheads="1"/>
          </p:cNvSpPr>
          <p:nvPr/>
        </p:nvSpPr>
        <p:spPr bwMode="auto">
          <a:xfrm rot="16200000">
            <a:off x="7556500" y="3187700"/>
            <a:ext cx="2322513" cy="366713"/>
          </a:xfrm>
          <a:prstGeom prst="rect">
            <a:avLst/>
          </a:prstGeom>
          <a:noFill/>
          <a:ln w="25400">
            <a:noFill/>
            <a:miter lim="800000"/>
            <a:headEnd/>
            <a:tailEnd/>
          </a:ln>
          <a:effectLst/>
        </p:spPr>
        <p:txBody>
          <a:bodyPr wrap="square" lIns="90488" tIns="44450" rIns="90488" bIns="44450">
            <a:prstTxWarp prst="textNoShape">
              <a:avLst/>
            </a:prstTxWarp>
            <a:spAutoFit/>
          </a:bodyPr>
          <a:lstStyle/>
          <a:p>
            <a:pPr>
              <a:spcBef>
                <a:spcPct val="0"/>
              </a:spcBef>
            </a:pPr>
            <a:r>
              <a:rPr lang="en-US" altLang="ko-KR" sz="1800" dirty="0" smtClean="0">
                <a:solidFill>
                  <a:srgbClr val="56127A"/>
                </a:solidFill>
                <a:latin typeface="Verdana" charset="0"/>
                <a:ea typeface="굴림" charset="-127"/>
                <a:cs typeface="굴림" charset="-127"/>
              </a:rPr>
              <a:t>Physical Memory</a:t>
            </a:r>
            <a:endParaRPr lang="en-US" altLang="ko-KR" sz="1800" dirty="0">
              <a:solidFill>
                <a:srgbClr val="56127A"/>
              </a:solidFill>
              <a:latin typeface="Verdana" charset="0"/>
              <a:ea typeface="굴림" charset="-127"/>
              <a:cs typeface="굴림" charset="-127"/>
            </a:endParaRPr>
          </a:p>
        </p:txBody>
      </p:sp>
      <p:sp>
        <p:nvSpPr>
          <p:cNvPr id="2" name="Footer Placeholder 1"/>
          <p:cNvSpPr>
            <a:spLocks noGrp="1"/>
          </p:cNvSpPr>
          <p:nvPr>
            <p:ph type="ftr" sz="quarter" idx="11"/>
          </p:nvPr>
        </p:nvSpPr>
        <p:spPr/>
        <p:txBody>
          <a:bodyPr/>
          <a:lstStyle/>
          <a:p>
            <a:r>
              <a:rPr lang="en-US" smtClean="0"/>
              <a:t>Fall 2012 -- Lecture #36</a:t>
            </a:r>
            <a:endParaRPr lang="en-US"/>
          </a:p>
        </p:txBody>
      </p:sp>
    </p:spTree>
    <p:extLst>
      <p:ext uri="{BB962C8B-B14F-4D97-AF65-F5344CB8AC3E}">
        <p14:creationId xmlns:p14="http://schemas.microsoft.com/office/powerpoint/2010/main" val="42342742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5"/>
          <p:cNvSpPr>
            <a:spLocks noGrp="1"/>
          </p:cNvSpPr>
          <p:nvPr>
            <p:ph type="sldNum" sz="quarter" idx="12"/>
          </p:nvPr>
        </p:nvSpPr>
        <p:spPr/>
        <p:txBody>
          <a:bodyPr/>
          <a:lstStyle/>
          <a:p>
            <a:fld id="{EA2D191A-3664-544B-9B55-CD12CA246149}" type="slidenum">
              <a:rPr lang="en-US"/>
              <a:pPr/>
              <a:t>15</a:t>
            </a:fld>
            <a:endParaRPr lang="en-US" b="0">
              <a:solidFill>
                <a:srgbClr val="FBBA03"/>
              </a:solidFill>
            </a:endParaRPr>
          </a:p>
        </p:txBody>
      </p:sp>
      <p:sp>
        <p:nvSpPr>
          <p:cNvPr id="1750018" name="Rectangle 2"/>
          <p:cNvSpPr>
            <a:spLocks noGrp="1" noChangeArrowheads="1"/>
          </p:cNvSpPr>
          <p:nvPr>
            <p:ph type="title"/>
          </p:nvPr>
        </p:nvSpPr>
        <p:spPr>
          <a:xfrm>
            <a:off x="381000" y="76200"/>
            <a:ext cx="8039100" cy="901700"/>
          </a:xfrm>
          <a:noFill/>
          <a:ln/>
        </p:spPr>
        <p:txBody>
          <a:bodyPr lIns="90488" tIns="44450" rIns="90488" bIns="44450">
            <a:normAutofit fontScale="90000"/>
          </a:bodyPr>
          <a:lstStyle/>
          <a:p>
            <a:r>
              <a:rPr lang="en-US" altLang="ko-KR">
                <a:ea typeface="굴림" charset="-127"/>
                <a:cs typeface="굴림" charset="-127"/>
              </a:rPr>
              <a:t>Two-Level Page Tables in Physical Memory</a:t>
            </a:r>
          </a:p>
        </p:txBody>
      </p:sp>
      <p:grpSp>
        <p:nvGrpSpPr>
          <p:cNvPr id="2" name="Group 4"/>
          <p:cNvGrpSpPr>
            <a:grpSpLocks/>
          </p:cNvGrpSpPr>
          <p:nvPr/>
        </p:nvGrpSpPr>
        <p:grpSpPr bwMode="auto">
          <a:xfrm>
            <a:off x="838200" y="1943100"/>
            <a:ext cx="1117600" cy="1447800"/>
            <a:chOff x="632" y="1352"/>
            <a:chExt cx="704" cy="912"/>
          </a:xfrm>
        </p:grpSpPr>
        <p:sp>
          <p:nvSpPr>
            <p:cNvPr id="1750021" name="Rectangle 5"/>
            <p:cNvSpPr>
              <a:spLocks noChangeArrowheads="1"/>
            </p:cNvSpPr>
            <p:nvPr/>
          </p:nvSpPr>
          <p:spPr bwMode="auto">
            <a:xfrm>
              <a:off x="632" y="1568"/>
              <a:ext cx="704" cy="216"/>
            </a:xfrm>
            <a:prstGeom prst="rect">
              <a:avLst/>
            </a:prstGeom>
            <a:solidFill>
              <a:schemeClr val="folHlink"/>
            </a:solidFill>
            <a:ln w="25400">
              <a:noFill/>
              <a:miter lim="800000"/>
              <a:headEnd/>
              <a:tailEnd/>
            </a:ln>
            <a:effectLst/>
          </p:spPr>
          <p:txBody>
            <a:bodyPr wrap="none" anchor="ctr">
              <a:prstTxWarp prst="textNoShape">
                <a:avLst/>
              </a:prstTxWarp>
            </a:bodyPr>
            <a:lstStyle/>
            <a:p>
              <a:endParaRPr lang="en-US"/>
            </a:p>
          </p:txBody>
        </p:sp>
        <p:sp>
          <p:nvSpPr>
            <p:cNvPr id="1750022" name="Rectangle 6" descr="90%"/>
            <p:cNvSpPr>
              <a:spLocks noChangeArrowheads="1"/>
            </p:cNvSpPr>
            <p:nvPr/>
          </p:nvSpPr>
          <p:spPr bwMode="auto">
            <a:xfrm>
              <a:off x="632" y="1352"/>
              <a:ext cx="704" cy="656"/>
            </a:xfrm>
            <a:prstGeom prst="rect">
              <a:avLst/>
            </a:prstGeom>
            <a:pattFill prst="pct90">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750023" name="Line 7"/>
            <p:cNvSpPr>
              <a:spLocks noChangeShapeType="1"/>
            </p:cNvSpPr>
            <p:nvPr/>
          </p:nvSpPr>
          <p:spPr bwMode="auto">
            <a:xfrm>
              <a:off x="632" y="1567"/>
              <a:ext cx="70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50024" name="Line 8"/>
            <p:cNvSpPr>
              <a:spLocks noChangeShapeType="1"/>
            </p:cNvSpPr>
            <p:nvPr/>
          </p:nvSpPr>
          <p:spPr bwMode="auto">
            <a:xfrm>
              <a:off x="632" y="1789"/>
              <a:ext cx="70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50025" name="Rectangle 9"/>
            <p:cNvSpPr>
              <a:spLocks noChangeArrowheads="1"/>
            </p:cNvSpPr>
            <p:nvPr/>
          </p:nvSpPr>
          <p:spPr bwMode="auto">
            <a:xfrm>
              <a:off x="783" y="1568"/>
              <a:ext cx="402" cy="229"/>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r>
                <a:rPr lang="en-US" altLang="ko-KR">
                  <a:ea typeface="굴림" charset="-127"/>
                  <a:cs typeface="굴림" charset="-127"/>
                </a:rPr>
                <a:t>VA1</a:t>
              </a:r>
            </a:p>
          </p:txBody>
        </p:sp>
        <p:sp>
          <p:nvSpPr>
            <p:cNvPr id="1750026" name="Rectangle 10"/>
            <p:cNvSpPr>
              <a:spLocks noChangeArrowheads="1"/>
            </p:cNvSpPr>
            <p:nvPr/>
          </p:nvSpPr>
          <p:spPr bwMode="auto">
            <a:xfrm>
              <a:off x="667" y="2016"/>
              <a:ext cx="636" cy="248"/>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r>
                <a:rPr lang="en-US" altLang="ko-KR" sz="2000">
                  <a:solidFill>
                    <a:srgbClr val="56127A"/>
                  </a:solidFill>
                  <a:ea typeface="굴림" charset="-127"/>
                  <a:cs typeface="굴림" charset="-127"/>
                </a:rPr>
                <a:t>User 1</a:t>
              </a:r>
            </a:p>
          </p:txBody>
        </p:sp>
      </p:grpSp>
      <p:sp>
        <p:nvSpPr>
          <p:cNvPr id="1750027" name="Line 11"/>
          <p:cNvSpPr>
            <a:spLocks noChangeShapeType="1"/>
          </p:cNvSpPr>
          <p:nvPr/>
        </p:nvSpPr>
        <p:spPr bwMode="auto">
          <a:xfrm flipV="1">
            <a:off x="1892300" y="1765300"/>
            <a:ext cx="4203700" cy="69850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750028" name="Line 12"/>
          <p:cNvSpPr>
            <a:spLocks noChangeShapeType="1"/>
          </p:cNvSpPr>
          <p:nvPr/>
        </p:nvSpPr>
        <p:spPr bwMode="auto">
          <a:xfrm>
            <a:off x="6083300" y="1155700"/>
            <a:ext cx="0" cy="52578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50029" name="Rectangle 13" descr="Dark upward diagonal"/>
          <p:cNvSpPr>
            <a:spLocks noChangeArrowheads="1"/>
          </p:cNvSpPr>
          <p:nvPr/>
        </p:nvSpPr>
        <p:spPr bwMode="auto">
          <a:xfrm>
            <a:off x="6096000" y="5905500"/>
            <a:ext cx="1219200" cy="304800"/>
          </a:xfrm>
          <a:prstGeom prst="rect">
            <a:avLst/>
          </a:prstGeom>
          <a:pattFill prst="dkUpDiag">
            <a:fgClr>
              <a:srgbClr val="FFA74F"/>
            </a:fgClr>
            <a:bgClr>
              <a:schemeClr val="bg1"/>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750030" name="Rectangle 14" descr="Dark upward diagonal"/>
          <p:cNvSpPr>
            <a:spLocks noChangeArrowheads="1"/>
          </p:cNvSpPr>
          <p:nvPr/>
        </p:nvSpPr>
        <p:spPr bwMode="auto">
          <a:xfrm>
            <a:off x="6096000" y="5600700"/>
            <a:ext cx="1219200" cy="304800"/>
          </a:xfrm>
          <a:prstGeom prst="rect">
            <a:avLst/>
          </a:prstGeom>
          <a:pattFill prst="dkUpDiag">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750031" name="Rectangle 15" descr="90%"/>
          <p:cNvSpPr>
            <a:spLocks noChangeArrowheads="1"/>
          </p:cNvSpPr>
          <p:nvPr/>
        </p:nvSpPr>
        <p:spPr bwMode="auto">
          <a:xfrm>
            <a:off x="6096000" y="5295900"/>
            <a:ext cx="1219200" cy="304800"/>
          </a:xfrm>
          <a:prstGeom prst="rect">
            <a:avLst/>
          </a:prstGeom>
          <a:pattFill prst="pct90">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750032" name="Rectangle 16" descr="Dark upward diagonal"/>
          <p:cNvSpPr>
            <a:spLocks noChangeArrowheads="1"/>
          </p:cNvSpPr>
          <p:nvPr/>
        </p:nvSpPr>
        <p:spPr bwMode="auto">
          <a:xfrm>
            <a:off x="6096000" y="4991100"/>
            <a:ext cx="1219200" cy="304800"/>
          </a:xfrm>
          <a:prstGeom prst="rect">
            <a:avLst/>
          </a:prstGeom>
          <a:pattFill prst="dkUpDiag">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750033" name="Rectangle 17" descr="90%"/>
          <p:cNvSpPr>
            <a:spLocks noChangeArrowheads="1"/>
          </p:cNvSpPr>
          <p:nvPr/>
        </p:nvSpPr>
        <p:spPr bwMode="auto">
          <a:xfrm>
            <a:off x="6096000" y="4686300"/>
            <a:ext cx="1219200" cy="304800"/>
          </a:xfrm>
          <a:prstGeom prst="rect">
            <a:avLst/>
          </a:prstGeom>
          <a:pattFill prst="pct90">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r>
              <a:rPr lang="en-US"/>
              <a:t>User1/VA1</a:t>
            </a:r>
          </a:p>
        </p:txBody>
      </p:sp>
      <p:sp>
        <p:nvSpPr>
          <p:cNvPr id="1750034" name="Rectangle 18" descr="90%"/>
          <p:cNvSpPr>
            <a:spLocks noChangeArrowheads="1"/>
          </p:cNvSpPr>
          <p:nvPr/>
        </p:nvSpPr>
        <p:spPr bwMode="auto">
          <a:xfrm>
            <a:off x="6096000" y="4381500"/>
            <a:ext cx="1219200" cy="304800"/>
          </a:xfrm>
          <a:prstGeom prst="rect">
            <a:avLst/>
          </a:prstGeom>
          <a:pattFill prst="pct90">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r>
              <a:rPr lang="en-US"/>
              <a:t>User2/VA1</a:t>
            </a:r>
          </a:p>
        </p:txBody>
      </p:sp>
      <p:sp>
        <p:nvSpPr>
          <p:cNvPr id="1750035" name="Line 19"/>
          <p:cNvSpPr>
            <a:spLocks noChangeShapeType="1"/>
          </p:cNvSpPr>
          <p:nvPr/>
        </p:nvSpPr>
        <p:spPr bwMode="auto">
          <a:xfrm>
            <a:off x="7302500" y="1143000"/>
            <a:ext cx="0" cy="52705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50037" name="Rectangle 21" descr="90%"/>
          <p:cNvSpPr>
            <a:spLocks noChangeArrowheads="1"/>
          </p:cNvSpPr>
          <p:nvPr/>
        </p:nvSpPr>
        <p:spPr bwMode="auto">
          <a:xfrm>
            <a:off x="6096000" y="1638300"/>
            <a:ext cx="1219200" cy="304800"/>
          </a:xfrm>
          <a:prstGeom prst="rect">
            <a:avLst/>
          </a:prstGeom>
          <a:pattFill prst="pct90">
            <a:fgClr>
              <a:srgbClr val="FFA74F"/>
            </a:fgClr>
            <a:bgClr>
              <a:schemeClr val="bg1"/>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750039" name="Rectangle 23"/>
          <p:cNvSpPr>
            <a:spLocks noChangeArrowheads="1"/>
          </p:cNvSpPr>
          <p:nvPr/>
        </p:nvSpPr>
        <p:spPr bwMode="auto">
          <a:xfrm>
            <a:off x="7407275" y="1562100"/>
            <a:ext cx="1508125" cy="638175"/>
          </a:xfrm>
          <a:prstGeom prst="rect">
            <a:avLst/>
          </a:prstGeom>
          <a:noFill/>
          <a:ln w="25400">
            <a:noFill/>
            <a:miter lim="800000"/>
            <a:headEnd/>
            <a:tailEnd/>
          </a:ln>
          <a:effectLst/>
        </p:spPr>
        <p:txBody>
          <a:bodyPr lIns="90488" tIns="44450" rIns="90488" bIns="44450">
            <a:prstTxWarp prst="textNoShape">
              <a:avLst/>
            </a:prstTxWarp>
            <a:spAutoFit/>
          </a:bodyPr>
          <a:lstStyle/>
          <a:p>
            <a:pPr algn="l"/>
            <a:r>
              <a:rPr lang="en-US" altLang="ko-KR">
                <a:solidFill>
                  <a:srgbClr val="56127A"/>
                </a:solidFill>
                <a:ea typeface="굴림" charset="-127"/>
                <a:cs typeface="굴림" charset="-127"/>
              </a:rPr>
              <a:t>Level 1 PT User 1 </a:t>
            </a:r>
          </a:p>
        </p:txBody>
      </p:sp>
      <p:sp>
        <p:nvSpPr>
          <p:cNvPr id="1750040" name="Rectangle 24" descr="90%"/>
          <p:cNvSpPr>
            <a:spLocks noChangeArrowheads="1"/>
          </p:cNvSpPr>
          <p:nvPr/>
        </p:nvSpPr>
        <p:spPr bwMode="auto">
          <a:xfrm>
            <a:off x="6096000" y="2247900"/>
            <a:ext cx="1219200" cy="304800"/>
          </a:xfrm>
          <a:prstGeom prst="rect">
            <a:avLst/>
          </a:prstGeom>
          <a:pattFill prst="pct90">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ko-KR" altLang="en-US" sz="2400" b="1">
              <a:latin typeface="Arial" charset="0"/>
              <a:ea typeface="굴림" charset="-127"/>
              <a:cs typeface="굴림" charset="-127"/>
            </a:endParaRPr>
          </a:p>
        </p:txBody>
      </p:sp>
      <p:sp>
        <p:nvSpPr>
          <p:cNvPr id="1750042" name="Rectangle 26" descr="Dark upward diagonal"/>
          <p:cNvSpPr>
            <a:spLocks noChangeArrowheads="1"/>
          </p:cNvSpPr>
          <p:nvPr/>
        </p:nvSpPr>
        <p:spPr bwMode="auto">
          <a:xfrm>
            <a:off x="6096000" y="2857500"/>
            <a:ext cx="1219200" cy="304800"/>
          </a:xfrm>
          <a:prstGeom prst="rect">
            <a:avLst/>
          </a:prstGeom>
          <a:pattFill prst="dkUpDiag">
            <a:fgClr>
              <a:srgbClr val="FFA74F"/>
            </a:fgClr>
            <a:bgClr>
              <a:schemeClr val="bg1"/>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750044" name="Rectangle 28"/>
          <p:cNvSpPr>
            <a:spLocks noChangeArrowheads="1"/>
          </p:cNvSpPr>
          <p:nvPr/>
        </p:nvSpPr>
        <p:spPr bwMode="auto">
          <a:xfrm>
            <a:off x="7391400" y="2628900"/>
            <a:ext cx="1431925" cy="638175"/>
          </a:xfrm>
          <a:prstGeom prst="rect">
            <a:avLst/>
          </a:prstGeom>
          <a:noFill/>
          <a:ln w="25400">
            <a:noFill/>
            <a:miter lim="800000"/>
            <a:headEnd/>
            <a:tailEnd/>
          </a:ln>
          <a:effectLst/>
        </p:spPr>
        <p:txBody>
          <a:bodyPr lIns="90488" tIns="44450" rIns="90488" bIns="44450">
            <a:prstTxWarp prst="textNoShape">
              <a:avLst/>
            </a:prstTxWarp>
            <a:spAutoFit/>
          </a:bodyPr>
          <a:lstStyle/>
          <a:p>
            <a:pPr algn="l"/>
            <a:r>
              <a:rPr lang="en-US" altLang="ko-KR">
                <a:solidFill>
                  <a:srgbClr val="56127A"/>
                </a:solidFill>
                <a:ea typeface="굴림" charset="-127"/>
                <a:cs typeface="굴림" charset="-127"/>
              </a:rPr>
              <a:t>Level 1 PT User 2 </a:t>
            </a:r>
          </a:p>
        </p:txBody>
      </p:sp>
      <p:sp>
        <p:nvSpPr>
          <p:cNvPr id="1750047" name="Line 31"/>
          <p:cNvSpPr>
            <a:spLocks noChangeShapeType="1"/>
          </p:cNvSpPr>
          <p:nvPr/>
        </p:nvSpPr>
        <p:spPr bwMode="auto">
          <a:xfrm flipV="1">
            <a:off x="1917700" y="2997200"/>
            <a:ext cx="4152900" cy="176530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750048" name="Freeform 32"/>
          <p:cNvSpPr>
            <a:spLocks/>
          </p:cNvSpPr>
          <p:nvPr/>
        </p:nvSpPr>
        <p:spPr bwMode="auto">
          <a:xfrm>
            <a:off x="7186613" y="3005138"/>
            <a:ext cx="1042987" cy="2976562"/>
          </a:xfrm>
          <a:custGeom>
            <a:avLst/>
            <a:gdLst/>
            <a:ahLst/>
            <a:cxnLst>
              <a:cxn ang="0">
                <a:pos x="0" y="0"/>
              </a:cxn>
              <a:cxn ang="0">
                <a:pos x="614" y="1064"/>
              </a:cxn>
              <a:cxn ang="0">
                <a:pos x="588" y="1640"/>
              </a:cxn>
              <a:cxn ang="0">
                <a:pos x="463" y="1828"/>
              </a:cxn>
              <a:cxn ang="0">
                <a:pos x="275" y="1990"/>
              </a:cxn>
              <a:cxn ang="0">
                <a:pos x="207" y="2053"/>
              </a:cxn>
              <a:cxn ang="0">
                <a:pos x="113" y="2116"/>
              </a:cxn>
              <a:cxn ang="0">
                <a:pos x="75" y="2141"/>
              </a:cxn>
            </a:cxnLst>
            <a:rect l="0" t="0" r="r" b="b"/>
            <a:pathLst>
              <a:path w="657" h="2141">
                <a:moveTo>
                  <a:pt x="0" y="0"/>
                </a:moveTo>
                <a:cubicBezTo>
                  <a:pt x="430" y="296"/>
                  <a:pt x="491" y="592"/>
                  <a:pt x="614" y="1064"/>
                </a:cubicBezTo>
                <a:cubicBezTo>
                  <a:pt x="633" y="1260"/>
                  <a:pt x="657" y="1450"/>
                  <a:pt x="588" y="1640"/>
                </a:cubicBezTo>
                <a:cubicBezTo>
                  <a:pt x="569" y="1692"/>
                  <a:pt x="494" y="1790"/>
                  <a:pt x="463" y="1828"/>
                </a:cubicBezTo>
                <a:cubicBezTo>
                  <a:pt x="410" y="1891"/>
                  <a:pt x="340" y="1941"/>
                  <a:pt x="275" y="1990"/>
                </a:cubicBezTo>
                <a:cubicBezTo>
                  <a:pt x="250" y="2009"/>
                  <a:pt x="232" y="2034"/>
                  <a:pt x="207" y="2053"/>
                </a:cubicBezTo>
                <a:cubicBezTo>
                  <a:pt x="177" y="2076"/>
                  <a:pt x="143" y="2093"/>
                  <a:pt x="113" y="2116"/>
                </a:cubicBezTo>
                <a:cubicBezTo>
                  <a:pt x="101" y="2125"/>
                  <a:pt x="75" y="2141"/>
                  <a:pt x="75" y="2141"/>
                </a:cubicBezTo>
              </a:path>
            </a:pathLst>
          </a:custGeom>
          <a:noFill/>
          <a:ln w="25400" cap="flat" cmpd="sng">
            <a:solidFill>
              <a:schemeClr val="tx1"/>
            </a:solidFill>
            <a:prstDash val="solid"/>
            <a:round/>
            <a:headEnd type="none" w="med" len="med"/>
            <a:tailEnd type="triangle" w="med" len="med"/>
          </a:ln>
          <a:effectLst/>
        </p:spPr>
        <p:txBody>
          <a:bodyPr>
            <a:prstTxWarp prst="textNoShape">
              <a:avLst/>
            </a:prstTxWarp>
          </a:bodyPr>
          <a:lstStyle/>
          <a:p>
            <a:endParaRPr lang="en-US"/>
          </a:p>
        </p:txBody>
      </p:sp>
      <p:sp>
        <p:nvSpPr>
          <p:cNvPr id="1750051" name="Freeform 35"/>
          <p:cNvSpPr>
            <a:spLocks/>
          </p:cNvSpPr>
          <p:nvPr/>
        </p:nvSpPr>
        <p:spPr bwMode="auto">
          <a:xfrm>
            <a:off x="5078413" y="1781175"/>
            <a:ext cx="1093787" cy="2066925"/>
          </a:xfrm>
          <a:custGeom>
            <a:avLst/>
            <a:gdLst/>
            <a:ahLst/>
            <a:cxnLst>
              <a:cxn ang="0">
                <a:pos x="683" y="0"/>
              </a:cxn>
              <a:cxn ang="0">
                <a:pos x="276" y="457"/>
              </a:cxn>
              <a:cxn ang="0">
                <a:pos x="138" y="745"/>
              </a:cxn>
              <a:cxn ang="0">
                <a:pos x="207" y="2048"/>
              </a:cxn>
              <a:cxn ang="0">
                <a:pos x="527" y="2286"/>
              </a:cxn>
              <a:cxn ang="0">
                <a:pos x="608" y="2336"/>
              </a:cxn>
              <a:cxn ang="0">
                <a:pos x="639" y="2355"/>
              </a:cxn>
            </a:cxnLst>
            <a:rect l="0" t="0" r="r" b="b"/>
            <a:pathLst>
              <a:path w="683" h="2355">
                <a:moveTo>
                  <a:pt x="683" y="0"/>
                </a:moveTo>
                <a:cubicBezTo>
                  <a:pt x="601" y="87"/>
                  <a:pt x="344" y="349"/>
                  <a:pt x="276" y="457"/>
                </a:cubicBezTo>
                <a:cubicBezTo>
                  <a:pt x="219" y="547"/>
                  <a:pt x="184" y="649"/>
                  <a:pt x="138" y="745"/>
                </a:cubicBezTo>
                <a:cubicBezTo>
                  <a:pt x="73" y="1165"/>
                  <a:pt x="0" y="1652"/>
                  <a:pt x="207" y="2048"/>
                </a:cubicBezTo>
                <a:cubicBezTo>
                  <a:pt x="271" y="2171"/>
                  <a:pt x="417" y="2215"/>
                  <a:pt x="527" y="2286"/>
                </a:cubicBezTo>
                <a:cubicBezTo>
                  <a:pt x="555" y="2304"/>
                  <a:pt x="579" y="2321"/>
                  <a:pt x="608" y="2336"/>
                </a:cubicBezTo>
                <a:cubicBezTo>
                  <a:pt x="619" y="2342"/>
                  <a:pt x="639" y="2355"/>
                  <a:pt x="639" y="2355"/>
                </a:cubicBezTo>
              </a:path>
            </a:pathLst>
          </a:custGeom>
          <a:noFill/>
          <a:ln w="25400" cap="flat" cmpd="sng">
            <a:solidFill>
              <a:schemeClr val="tx1"/>
            </a:solidFill>
            <a:prstDash val="solid"/>
            <a:round/>
            <a:headEnd type="none" w="med" len="med"/>
            <a:tailEnd type="triangle" w="med" len="med"/>
          </a:ln>
          <a:effectLst/>
        </p:spPr>
        <p:txBody>
          <a:bodyPr>
            <a:prstTxWarp prst="textNoShape">
              <a:avLst/>
            </a:prstTxWarp>
          </a:bodyPr>
          <a:lstStyle/>
          <a:p>
            <a:endParaRPr lang="en-US"/>
          </a:p>
        </p:txBody>
      </p:sp>
      <p:sp>
        <p:nvSpPr>
          <p:cNvPr id="1750052" name="Rectangle 36" descr="Dark upward diagonal"/>
          <p:cNvSpPr>
            <a:spLocks noChangeArrowheads="1"/>
          </p:cNvSpPr>
          <p:nvPr/>
        </p:nvSpPr>
        <p:spPr bwMode="auto">
          <a:xfrm>
            <a:off x="850900" y="4559300"/>
            <a:ext cx="1117600" cy="342900"/>
          </a:xfrm>
          <a:prstGeom prst="rect">
            <a:avLst/>
          </a:prstGeom>
          <a:pattFill prst="dkUpDiag">
            <a:fgClr>
              <a:schemeClr val="accent1"/>
            </a:fgClr>
            <a:bgClr>
              <a:srgbClr val="FFFFFF"/>
            </a:bgClr>
          </a:pattFill>
          <a:ln w="25400">
            <a:noFill/>
            <a:miter lim="800000"/>
            <a:headEnd/>
            <a:tailEnd/>
          </a:ln>
          <a:effectLst/>
        </p:spPr>
        <p:txBody>
          <a:bodyPr wrap="none" anchor="ctr">
            <a:prstTxWarp prst="textNoShape">
              <a:avLst/>
            </a:prstTxWarp>
          </a:bodyPr>
          <a:lstStyle/>
          <a:p>
            <a:endParaRPr lang="en-US"/>
          </a:p>
        </p:txBody>
      </p:sp>
      <p:sp>
        <p:nvSpPr>
          <p:cNvPr id="1750053" name="Rectangle 37" descr="Dark upward diagonal"/>
          <p:cNvSpPr>
            <a:spLocks noChangeArrowheads="1"/>
          </p:cNvSpPr>
          <p:nvPr/>
        </p:nvSpPr>
        <p:spPr bwMode="auto">
          <a:xfrm>
            <a:off x="850900" y="4216400"/>
            <a:ext cx="1117600" cy="1041400"/>
          </a:xfrm>
          <a:prstGeom prst="rect">
            <a:avLst/>
          </a:prstGeom>
          <a:pattFill prst="dkUpDiag">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750054" name="Line 38" descr="Dark upward diagonal"/>
          <p:cNvSpPr>
            <a:spLocks noChangeShapeType="1"/>
          </p:cNvSpPr>
          <p:nvPr/>
        </p:nvSpPr>
        <p:spPr bwMode="auto">
          <a:xfrm>
            <a:off x="850900" y="4557713"/>
            <a:ext cx="11176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50055" name="Line 39" descr="Dark upward diagonal"/>
          <p:cNvSpPr>
            <a:spLocks noChangeShapeType="1"/>
          </p:cNvSpPr>
          <p:nvPr/>
        </p:nvSpPr>
        <p:spPr bwMode="auto">
          <a:xfrm>
            <a:off x="850900" y="4910138"/>
            <a:ext cx="11176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50056" name="Rectangle 40"/>
          <p:cNvSpPr>
            <a:spLocks noChangeArrowheads="1"/>
          </p:cNvSpPr>
          <p:nvPr/>
        </p:nvSpPr>
        <p:spPr bwMode="auto">
          <a:xfrm>
            <a:off x="1090613" y="4559300"/>
            <a:ext cx="638175" cy="363538"/>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r>
              <a:rPr lang="en-US" altLang="ko-KR">
                <a:ea typeface="굴림" charset="-127"/>
                <a:cs typeface="굴림" charset="-127"/>
              </a:rPr>
              <a:t>VA1</a:t>
            </a:r>
          </a:p>
        </p:txBody>
      </p:sp>
      <p:sp>
        <p:nvSpPr>
          <p:cNvPr id="1750057" name="Rectangle 41"/>
          <p:cNvSpPr>
            <a:spLocks noChangeArrowheads="1"/>
          </p:cNvSpPr>
          <p:nvPr/>
        </p:nvSpPr>
        <p:spPr bwMode="auto">
          <a:xfrm>
            <a:off x="906463" y="5270500"/>
            <a:ext cx="1009650" cy="393700"/>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r>
              <a:rPr lang="en-US" altLang="ko-KR" sz="2000">
                <a:solidFill>
                  <a:srgbClr val="56127A"/>
                </a:solidFill>
                <a:ea typeface="굴림" charset="-127"/>
                <a:cs typeface="굴림" charset="-127"/>
              </a:rPr>
              <a:t>User 2</a:t>
            </a:r>
          </a:p>
        </p:txBody>
      </p:sp>
      <p:sp>
        <p:nvSpPr>
          <p:cNvPr id="1750058" name="Rectangle 42"/>
          <p:cNvSpPr>
            <a:spLocks noChangeArrowheads="1"/>
          </p:cNvSpPr>
          <p:nvPr/>
        </p:nvSpPr>
        <p:spPr bwMode="auto">
          <a:xfrm>
            <a:off x="6096000" y="3162300"/>
            <a:ext cx="1219200" cy="3048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ko-KR" altLang="en-US" sz="2400" b="1">
              <a:latin typeface="Arial" charset="0"/>
              <a:ea typeface="굴림" charset="-127"/>
              <a:cs typeface="굴림" charset="-127"/>
            </a:endParaRPr>
          </a:p>
        </p:txBody>
      </p:sp>
      <p:sp>
        <p:nvSpPr>
          <p:cNvPr id="1750059" name="Rectangle 43"/>
          <p:cNvSpPr>
            <a:spLocks noChangeArrowheads="1"/>
          </p:cNvSpPr>
          <p:nvPr/>
        </p:nvSpPr>
        <p:spPr bwMode="auto">
          <a:xfrm>
            <a:off x="6096000" y="3467100"/>
            <a:ext cx="1219200" cy="3048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ko-KR" altLang="en-US" sz="2400" b="1">
              <a:latin typeface="Arial" charset="0"/>
              <a:ea typeface="굴림" charset="-127"/>
              <a:cs typeface="굴림" charset="-127"/>
            </a:endParaRPr>
          </a:p>
        </p:txBody>
      </p:sp>
      <p:sp>
        <p:nvSpPr>
          <p:cNvPr id="1750060" name="Rectangle 44" descr="90%"/>
          <p:cNvSpPr>
            <a:spLocks noChangeArrowheads="1"/>
          </p:cNvSpPr>
          <p:nvPr/>
        </p:nvSpPr>
        <p:spPr bwMode="auto">
          <a:xfrm>
            <a:off x="6096000" y="3771900"/>
            <a:ext cx="1219200" cy="304800"/>
          </a:xfrm>
          <a:prstGeom prst="rect">
            <a:avLst/>
          </a:prstGeom>
          <a:pattFill prst="pct90">
            <a:fgClr>
              <a:srgbClr val="FFA74F"/>
            </a:fgClr>
            <a:bgClr>
              <a:schemeClr val="bg1"/>
            </a:bgClr>
          </a:pattFill>
          <a:ln w="25400">
            <a:solidFill>
              <a:schemeClr val="tx1"/>
            </a:solidFill>
            <a:miter lim="800000"/>
            <a:headEnd/>
            <a:tailEnd/>
          </a:ln>
          <a:effectLst/>
        </p:spPr>
        <p:txBody>
          <a:bodyPr wrap="none" anchor="ctr">
            <a:prstTxWarp prst="textNoShape">
              <a:avLst/>
            </a:prstTxWarp>
          </a:bodyPr>
          <a:lstStyle/>
          <a:p>
            <a:endParaRPr lang="ko-KR" altLang="en-US" sz="2400" b="1">
              <a:latin typeface="Arial" charset="0"/>
              <a:ea typeface="굴림" charset="-127"/>
              <a:cs typeface="굴림" charset="-127"/>
            </a:endParaRPr>
          </a:p>
        </p:txBody>
      </p:sp>
      <p:sp>
        <p:nvSpPr>
          <p:cNvPr id="1750061" name="Rectangle 45"/>
          <p:cNvSpPr>
            <a:spLocks noChangeArrowheads="1"/>
          </p:cNvSpPr>
          <p:nvPr/>
        </p:nvSpPr>
        <p:spPr bwMode="auto">
          <a:xfrm>
            <a:off x="6096000" y="4076700"/>
            <a:ext cx="1219200" cy="3048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ko-KR" altLang="en-US" sz="2400" b="1">
              <a:latin typeface="Arial" charset="0"/>
              <a:ea typeface="굴림" charset="-127"/>
              <a:cs typeface="굴림" charset="-127"/>
            </a:endParaRPr>
          </a:p>
        </p:txBody>
      </p:sp>
      <p:sp>
        <p:nvSpPr>
          <p:cNvPr id="1750062" name="Rectangle 46"/>
          <p:cNvSpPr>
            <a:spLocks noChangeArrowheads="1"/>
          </p:cNvSpPr>
          <p:nvPr/>
        </p:nvSpPr>
        <p:spPr bwMode="auto">
          <a:xfrm>
            <a:off x="4495800" y="5753100"/>
            <a:ext cx="1443038" cy="638175"/>
          </a:xfrm>
          <a:prstGeom prst="rect">
            <a:avLst/>
          </a:prstGeom>
          <a:noFill/>
          <a:ln w="25400">
            <a:noFill/>
            <a:miter lim="800000"/>
            <a:headEnd/>
            <a:tailEnd/>
          </a:ln>
          <a:effectLst/>
        </p:spPr>
        <p:txBody>
          <a:bodyPr lIns="90488" tIns="44450" rIns="90488" bIns="44450">
            <a:prstTxWarp prst="textNoShape">
              <a:avLst/>
            </a:prstTxWarp>
            <a:spAutoFit/>
          </a:bodyPr>
          <a:lstStyle/>
          <a:p>
            <a:pPr algn="l"/>
            <a:r>
              <a:rPr lang="en-US" altLang="ko-KR">
                <a:solidFill>
                  <a:srgbClr val="56127A"/>
                </a:solidFill>
                <a:ea typeface="굴림" charset="-127"/>
                <a:cs typeface="굴림" charset="-127"/>
              </a:rPr>
              <a:t>Level 2 PT User 2 </a:t>
            </a:r>
          </a:p>
        </p:txBody>
      </p:sp>
      <p:sp>
        <p:nvSpPr>
          <p:cNvPr id="1750063" name="Freeform 47"/>
          <p:cNvSpPr>
            <a:spLocks/>
          </p:cNvSpPr>
          <p:nvPr/>
        </p:nvSpPr>
        <p:spPr bwMode="auto">
          <a:xfrm flipV="1">
            <a:off x="5105400" y="4533900"/>
            <a:ext cx="1066800" cy="1533525"/>
          </a:xfrm>
          <a:custGeom>
            <a:avLst/>
            <a:gdLst/>
            <a:ahLst/>
            <a:cxnLst>
              <a:cxn ang="0">
                <a:pos x="683" y="0"/>
              </a:cxn>
              <a:cxn ang="0">
                <a:pos x="276" y="457"/>
              </a:cxn>
              <a:cxn ang="0">
                <a:pos x="138" y="745"/>
              </a:cxn>
              <a:cxn ang="0">
                <a:pos x="207" y="2048"/>
              </a:cxn>
              <a:cxn ang="0">
                <a:pos x="527" y="2286"/>
              </a:cxn>
              <a:cxn ang="0">
                <a:pos x="608" y="2336"/>
              </a:cxn>
              <a:cxn ang="0">
                <a:pos x="639" y="2355"/>
              </a:cxn>
            </a:cxnLst>
            <a:rect l="0" t="0" r="r" b="b"/>
            <a:pathLst>
              <a:path w="683" h="2355">
                <a:moveTo>
                  <a:pt x="683" y="0"/>
                </a:moveTo>
                <a:cubicBezTo>
                  <a:pt x="601" y="87"/>
                  <a:pt x="344" y="349"/>
                  <a:pt x="276" y="457"/>
                </a:cubicBezTo>
                <a:cubicBezTo>
                  <a:pt x="219" y="547"/>
                  <a:pt x="184" y="649"/>
                  <a:pt x="138" y="745"/>
                </a:cubicBezTo>
                <a:cubicBezTo>
                  <a:pt x="73" y="1165"/>
                  <a:pt x="0" y="1652"/>
                  <a:pt x="207" y="2048"/>
                </a:cubicBezTo>
                <a:cubicBezTo>
                  <a:pt x="271" y="2171"/>
                  <a:pt x="417" y="2215"/>
                  <a:pt x="527" y="2286"/>
                </a:cubicBezTo>
                <a:cubicBezTo>
                  <a:pt x="555" y="2304"/>
                  <a:pt x="579" y="2321"/>
                  <a:pt x="608" y="2336"/>
                </a:cubicBezTo>
                <a:cubicBezTo>
                  <a:pt x="619" y="2342"/>
                  <a:pt x="639" y="2355"/>
                  <a:pt x="639" y="2355"/>
                </a:cubicBezTo>
              </a:path>
            </a:pathLst>
          </a:custGeom>
          <a:noFill/>
          <a:ln w="25400" cap="flat" cmpd="sng">
            <a:solidFill>
              <a:schemeClr val="tx1"/>
            </a:solidFill>
            <a:prstDash val="solid"/>
            <a:round/>
            <a:headEnd type="none" w="med" len="med"/>
            <a:tailEnd type="triangle" w="med" len="med"/>
          </a:ln>
          <a:effectLst/>
        </p:spPr>
        <p:txBody>
          <a:bodyPr>
            <a:prstTxWarp prst="textNoShape">
              <a:avLst/>
            </a:prstTxWarp>
          </a:bodyPr>
          <a:lstStyle/>
          <a:p>
            <a:endParaRPr lang="en-US"/>
          </a:p>
        </p:txBody>
      </p:sp>
      <p:sp>
        <p:nvSpPr>
          <p:cNvPr id="1750064" name="Freeform 48"/>
          <p:cNvSpPr>
            <a:spLocks/>
          </p:cNvSpPr>
          <p:nvPr/>
        </p:nvSpPr>
        <p:spPr bwMode="auto">
          <a:xfrm>
            <a:off x="5257800" y="4000500"/>
            <a:ext cx="914400" cy="847725"/>
          </a:xfrm>
          <a:custGeom>
            <a:avLst/>
            <a:gdLst/>
            <a:ahLst/>
            <a:cxnLst>
              <a:cxn ang="0">
                <a:pos x="683" y="0"/>
              </a:cxn>
              <a:cxn ang="0">
                <a:pos x="276" y="457"/>
              </a:cxn>
              <a:cxn ang="0">
                <a:pos x="138" y="745"/>
              </a:cxn>
              <a:cxn ang="0">
                <a:pos x="207" y="2048"/>
              </a:cxn>
              <a:cxn ang="0">
                <a:pos x="527" y="2286"/>
              </a:cxn>
              <a:cxn ang="0">
                <a:pos x="608" y="2336"/>
              </a:cxn>
              <a:cxn ang="0">
                <a:pos x="639" y="2355"/>
              </a:cxn>
            </a:cxnLst>
            <a:rect l="0" t="0" r="r" b="b"/>
            <a:pathLst>
              <a:path w="683" h="2355">
                <a:moveTo>
                  <a:pt x="683" y="0"/>
                </a:moveTo>
                <a:cubicBezTo>
                  <a:pt x="601" y="87"/>
                  <a:pt x="344" y="349"/>
                  <a:pt x="276" y="457"/>
                </a:cubicBezTo>
                <a:cubicBezTo>
                  <a:pt x="219" y="547"/>
                  <a:pt x="184" y="649"/>
                  <a:pt x="138" y="745"/>
                </a:cubicBezTo>
                <a:cubicBezTo>
                  <a:pt x="73" y="1165"/>
                  <a:pt x="0" y="1652"/>
                  <a:pt x="207" y="2048"/>
                </a:cubicBezTo>
                <a:cubicBezTo>
                  <a:pt x="271" y="2171"/>
                  <a:pt x="417" y="2215"/>
                  <a:pt x="527" y="2286"/>
                </a:cubicBezTo>
                <a:cubicBezTo>
                  <a:pt x="555" y="2304"/>
                  <a:pt x="579" y="2321"/>
                  <a:pt x="608" y="2336"/>
                </a:cubicBezTo>
                <a:cubicBezTo>
                  <a:pt x="619" y="2342"/>
                  <a:pt x="639" y="2355"/>
                  <a:pt x="639" y="2355"/>
                </a:cubicBezTo>
              </a:path>
            </a:pathLst>
          </a:custGeom>
          <a:noFill/>
          <a:ln w="25400" cap="flat" cmpd="sng">
            <a:solidFill>
              <a:schemeClr val="tx1"/>
            </a:solidFill>
            <a:prstDash val="solid"/>
            <a:round/>
            <a:headEnd type="none" w="med" len="med"/>
            <a:tailEnd type="triangle" w="med" len="med"/>
          </a:ln>
          <a:effectLst/>
        </p:spPr>
        <p:txBody>
          <a:bodyPr>
            <a:prstTxWarp prst="textNoShape">
              <a:avLst/>
            </a:prstTxWarp>
          </a:bodyPr>
          <a:lstStyle/>
          <a:p>
            <a:endParaRPr lang="en-US"/>
          </a:p>
        </p:txBody>
      </p:sp>
      <p:sp>
        <p:nvSpPr>
          <p:cNvPr id="1750065" name="Text Box 49"/>
          <p:cNvSpPr txBox="1">
            <a:spLocks noChangeArrowheads="1"/>
          </p:cNvSpPr>
          <p:nvPr/>
        </p:nvSpPr>
        <p:spPr bwMode="auto">
          <a:xfrm>
            <a:off x="838200" y="1028700"/>
            <a:ext cx="1158875" cy="915988"/>
          </a:xfrm>
          <a:prstGeom prst="rect">
            <a:avLst/>
          </a:prstGeom>
          <a:noFill/>
          <a:ln w="28575">
            <a:noFill/>
            <a:miter lim="800000"/>
            <a:headEnd/>
            <a:tailEnd/>
          </a:ln>
          <a:effectLst/>
        </p:spPr>
        <p:txBody>
          <a:bodyPr anchor="ctr">
            <a:prstTxWarp prst="textNoShape">
              <a:avLst/>
            </a:prstTxWarp>
            <a:spAutoFit/>
          </a:bodyPr>
          <a:lstStyle/>
          <a:p>
            <a:r>
              <a:rPr lang="en-US"/>
              <a:t>Virtual Address Spaces</a:t>
            </a:r>
          </a:p>
        </p:txBody>
      </p:sp>
      <p:sp>
        <p:nvSpPr>
          <p:cNvPr id="1750066" name="Text Box 50"/>
          <p:cNvSpPr txBox="1">
            <a:spLocks noChangeArrowheads="1"/>
          </p:cNvSpPr>
          <p:nvPr/>
        </p:nvSpPr>
        <p:spPr bwMode="auto">
          <a:xfrm>
            <a:off x="6096000" y="785813"/>
            <a:ext cx="1158875" cy="641350"/>
          </a:xfrm>
          <a:prstGeom prst="rect">
            <a:avLst/>
          </a:prstGeom>
          <a:noFill/>
          <a:ln w="28575">
            <a:noFill/>
            <a:miter lim="800000"/>
            <a:headEnd/>
            <a:tailEnd/>
          </a:ln>
          <a:effectLst/>
        </p:spPr>
        <p:txBody>
          <a:bodyPr anchor="ctr">
            <a:prstTxWarp prst="textNoShape">
              <a:avLst/>
            </a:prstTxWarp>
            <a:spAutoFit/>
          </a:bodyPr>
          <a:lstStyle/>
          <a:p>
            <a:r>
              <a:rPr lang="en-US"/>
              <a:t>Physical Memory</a:t>
            </a:r>
          </a:p>
        </p:txBody>
      </p:sp>
      <p:sp>
        <p:nvSpPr>
          <p:cNvPr id="3" name="Footer Placeholder 2"/>
          <p:cNvSpPr>
            <a:spLocks noGrp="1"/>
          </p:cNvSpPr>
          <p:nvPr>
            <p:ph type="ftr" sz="quarter" idx="11"/>
          </p:nvPr>
        </p:nvSpPr>
        <p:spPr/>
        <p:txBody>
          <a:bodyPr/>
          <a:lstStyle/>
          <a:p>
            <a:r>
              <a:rPr lang="en-US" smtClean="0"/>
              <a:t>Fall 2012 -- Lecture #36</a:t>
            </a:r>
            <a:endParaRPr lang="en-US"/>
          </a:p>
        </p:txBody>
      </p:sp>
    </p:spTree>
    <p:extLst>
      <p:ext uri="{BB962C8B-B14F-4D97-AF65-F5344CB8AC3E}">
        <p14:creationId xmlns:p14="http://schemas.microsoft.com/office/powerpoint/2010/main" val="35179270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p:txBody>
          <a:bodyPr/>
          <a:lstStyle/>
          <a:p>
            <a:fld id="{CB24BE55-011A-1943-8F7E-E9D4B6BAE8A4}" type="slidenum">
              <a:rPr lang="en-US"/>
              <a:pPr/>
              <a:t>16</a:t>
            </a:fld>
            <a:endParaRPr lang="en-US" b="0">
              <a:solidFill>
                <a:srgbClr val="FBBA03"/>
              </a:solidFill>
            </a:endParaRPr>
          </a:p>
        </p:txBody>
      </p:sp>
      <p:sp>
        <p:nvSpPr>
          <p:cNvPr id="1626114" name="Rectangle 2"/>
          <p:cNvSpPr>
            <a:spLocks noGrp="1" noChangeArrowheads="1"/>
          </p:cNvSpPr>
          <p:nvPr>
            <p:ph type="title"/>
          </p:nvPr>
        </p:nvSpPr>
        <p:spPr>
          <a:xfrm>
            <a:off x="333375" y="76200"/>
            <a:ext cx="8356600" cy="927100"/>
          </a:xfrm>
          <a:noFill/>
          <a:ln/>
        </p:spPr>
        <p:txBody>
          <a:bodyPr lIns="90488" tIns="44450" rIns="90488" bIns="44450"/>
          <a:lstStyle/>
          <a:p>
            <a:r>
              <a:rPr lang="en-US" altLang="ko-KR">
                <a:ea typeface="굴림" charset="-127"/>
                <a:cs typeface="굴림" charset="-127"/>
              </a:rPr>
              <a:t>Address Translation &amp; Protection</a:t>
            </a:r>
          </a:p>
        </p:txBody>
      </p:sp>
      <p:sp>
        <p:nvSpPr>
          <p:cNvPr id="1626115" name="Rectangle 3"/>
          <p:cNvSpPr>
            <a:spLocks noChangeArrowheads="1"/>
          </p:cNvSpPr>
          <p:nvPr/>
        </p:nvSpPr>
        <p:spPr bwMode="auto">
          <a:xfrm>
            <a:off x="419100" y="4368800"/>
            <a:ext cx="8420100" cy="1824038"/>
          </a:xfrm>
          <a:prstGeom prst="rect">
            <a:avLst/>
          </a:prstGeom>
          <a:noFill/>
          <a:ln w="25400">
            <a:noFill/>
            <a:miter lim="800000"/>
            <a:headEnd/>
            <a:tailEnd/>
          </a:ln>
          <a:effectLst/>
        </p:spPr>
        <p:txBody>
          <a:bodyPr lIns="90488" tIns="44450" rIns="90488" bIns="44450">
            <a:prstTxWarp prst="textNoShape">
              <a:avLst/>
            </a:prstTxWarp>
            <a:spAutoFit/>
          </a:bodyPr>
          <a:lstStyle/>
          <a:p>
            <a:pPr algn="l">
              <a:spcBef>
                <a:spcPct val="0"/>
              </a:spcBef>
              <a:buFontTx/>
              <a:buChar char="•"/>
            </a:pPr>
            <a:r>
              <a:rPr lang="ko-KR" altLang="en-US" sz="2400" b="1">
                <a:ea typeface="굴림" charset="-127"/>
                <a:cs typeface="굴림" charset="-127"/>
              </a:rPr>
              <a:t> </a:t>
            </a:r>
            <a:r>
              <a:rPr lang="en-US" altLang="ko-KR" sz="2400">
                <a:latin typeface="Verdana" charset="0"/>
                <a:ea typeface="굴림" charset="-127"/>
                <a:cs typeface="굴림" charset="-127"/>
              </a:rPr>
              <a:t>Every instruction and data access needs address </a:t>
            </a:r>
          </a:p>
          <a:p>
            <a:pPr algn="l">
              <a:spcBef>
                <a:spcPct val="0"/>
              </a:spcBef>
            </a:pPr>
            <a:r>
              <a:rPr lang="en-US" altLang="ko-KR" sz="2400">
                <a:latin typeface="Verdana" charset="0"/>
                <a:ea typeface="굴림" charset="-127"/>
                <a:cs typeface="굴림" charset="-127"/>
              </a:rPr>
              <a:t>  translation and protection checks</a:t>
            </a:r>
          </a:p>
          <a:p>
            <a:pPr algn="l">
              <a:spcBef>
                <a:spcPct val="0"/>
              </a:spcBef>
            </a:pPr>
            <a:endParaRPr lang="en-US" altLang="ko-KR" sz="1800" i="1">
              <a:solidFill>
                <a:srgbClr val="56127A"/>
              </a:solidFill>
              <a:latin typeface="Verdana" charset="0"/>
              <a:ea typeface="굴림" charset="-127"/>
              <a:cs typeface="굴림" charset="-127"/>
            </a:endParaRPr>
          </a:p>
          <a:p>
            <a:pPr algn="l">
              <a:spcBef>
                <a:spcPct val="0"/>
              </a:spcBef>
            </a:pPr>
            <a:r>
              <a:rPr lang="en-US" altLang="ko-KR" sz="2400" i="1">
                <a:solidFill>
                  <a:srgbClr val="56127A"/>
                </a:solidFill>
                <a:latin typeface="Verdana" charset="0"/>
                <a:ea typeface="굴림" charset="-127"/>
                <a:cs typeface="굴림" charset="-127"/>
              </a:rPr>
              <a:t>A good VM design needs to be fast (~ one cycle) and space efficient</a:t>
            </a:r>
          </a:p>
        </p:txBody>
      </p:sp>
      <p:sp>
        <p:nvSpPr>
          <p:cNvPr id="1626116" name="Line 4"/>
          <p:cNvSpPr>
            <a:spLocks noChangeShapeType="1"/>
          </p:cNvSpPr>
          <p:nvPr/>
        </p:nvSpPr>
        <p:spPr bwMode="auto">
          <a:xfrm>
            <a:off x="5718175" y="3232150"/>
            <a:ext cx="0" cy="542925"/>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626117" name="Rectangle 5"/>
          <p:cNvSpPr>
            <a:spLocks noChangeArrowheads="1"/>
          </p:cNvSpPr>
          <p:nvPr/>
        </p:nvSpPr>
        <p:spPr bwMode="auto">
          <a:xfrm>
            <a:off x="1450975" y="3689350"/>
            <a:ext cx="2305050" cy="393700"/>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2000">
                <a:solidFill>
                  <a:srgbClr val="56127A"/>
                </a:solidFill>
                <a:latin typeface="Verdana" charset="0"/>
                <a:ea typeface="굴림" charset="-127"/>
                <a:cs typeface="굴림" charset="-127"/>
              </a:rPr>
              <a:t>Physical Address</a:t>
            </a:r>
          </a:p>
        </p:txBody>
      </p:sp>
      <p:sp>
        <p:nvSpPr>
          <p:cNvPr id="1626118" name="Rectangle 6"/>
          <p:cNvSpPr>
            <a:spLocks noChangeArrowheads="1"/>
          </p:cNvSpPr>
          <p:nvPr/>
        </p:nvSpPr>
        <p:spPr bwMode="auto">
          <a:xfrm>
            <a:off x="1763713" y="1092200"/>
            <a:ext cx="2119312" cy="393700"/>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2000">
                <a:solidFill>
                  <a:srgbClr val="56127A"/>
                </a:solidFill>
                <a:latin typeface="Verdana" charset="0"/>
                <a:ea typeface="굴림" charset="-127"/>
                <a:cs typeface="굴림" charset="-127"/>
              </a:rPr>
              <a:t>Virtual Address</a:t>
            </a:r>
          </a:p>
        </p:txBody>
      </p:sp>
      <p:sp>
        <p:nvSpPr>
          <p:cNvPr id="1626119" name="AutoShape 7"/>
          <p:cNvSpPr>
            <a:spLocks noChangeArrowheads="1"/>
          </p:cNvSpPr>
          <p:nvPr/>
        </p:nvSpPr>
        <p:spPr bwMode="auto">
          <a:xfrm>
            <a:off x="4460875" y="2114550"/>
            <a:ext cx="2425700" cy="1230313"/>
          </a:xfrm>
          <a:prstGeom prst="star16">
            <a:avLst>
              <a:gd name="adj" fmla="val 37500"/>
            </a:avLst>
          </a:prstGeom>
          <a:solidFill>
            <a:schemeClr val="accent1"/>
          </a:solidFill>
          <a:ln w="25400">
            <a:solidFill>
              <a:schemeClr val="tx2"/>
            </a:solidFill>
            <a:miter lim="800000"/>
            <a:headEnd/>
            <a:tailEnd/>
          </a:ln>
          <a:effectLst/>
        </p:spPr>
        <p:txBody>
          <a:bodyPr wrap="none" anchor="ctr">
            <a:prstTxWarp prst="textNoShape">
              <a:avLst/>
            </a:prstTxWarp>
          </a:bodyPr>
          <a:lstStyle/>
          <a:p>
            <a:endParaRPr lang="en-US"/>
          </a:p>
        </p:txBody>
      </p:sp>
      <p:sp>
        <p:nvSpPr>
          <p:cNvPr id="1626120" name="Line 8"/>
          <p:cNvSpPr>
            <a:spLocks noChangeShapeType="1"/>
          </p:cNvSpPr>
          <p:nvPr/>
        </p:nvSpPr>
        <p:spPr bwMode="auto">
          <a:xfrm flipH="1">
            <a:off x="7623175" y="1473200"/>
            <a:ext cx="0" cy="229235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626121" name="Rectangle 9"/>
          <p:cNvSpPr>
            <a:spLocks noChangeArrowheads="1"/>
          </p:cNvSpPr>
          <p:nvPr/>
        </p:nvSpPr>
        <p:spPr bwMode="auto">
          <a:xfrm>
            <a:off x="4919663" y="2325688"/>
            <a:ext cx="1489075" cy="654050"/>
          </a:xfrm>
          <a:prstGeom prst="rect">
            <a:avLst/>
          </a:prstGeom>
          <a:noFill/>
          <a:ln w="25400">
            <a:noFill/>
            <a:miter lim="800000"/>
            <a:headEnd/>
            <a:tailEnd/>
          </a:ln>
          <a:effectLst/>
        </p:spPr>
        <p:txBody>
          <a:bodyPr wrap="none" lIns="106362" tIns="52388" rIns="106362" bIns="52388">
            <a:prstTxWarp prst="textNoShape">
              <a:avLst/>
            </a:prstTxWarp>
            <a:spAutoFit/>
          </a:bodyPr>
          <a:lstStyle/>
          <a:p>
            <a:pPr defTabSz="1208088">
              <a:spcBef>
                <a:spcPct val="0"/>
              </a:spcBef>
            </a:pPr>
            <a:r>
              <a:rPr lang="en-US" altLang="ko-KR" sz="1800">
                <a:latin typeface="Verdana" charset="0"/>
                <a:ea typeface="굴림" charset="-127"/>
                <a:cs typeface="굴림" charset="-127"/>
              </a:rPr>
              <a:t>Address</a:t>
            </a:r>
          </a:p>
          <a:p>
            <a:pPr defTabSz="1208088">
              <a:spcBef>
                <a:spcPct val="0"/>
              </a:spcBef>
            </a:pPr>
            <a:r>
              <a:rPr lang="en-US" altLang="ko-KR" sz="1800">
                <a:latin typeface="Verdana" charset="0"/>
                <a:ea typeface="굴림" charset="-127"/>
                <a:cs typeface="굴림" charset="-127"/>
              </a:rPr>
              <a:t>Translation</a:t>
            </a:r>
          </a:p>
        </p:txBody>
      </p:sp>
      <p:sp>
        <p:nvSpPr>
          <p:cNvPr id="1626122" name="Line 10"/>
          <p:cNvSpPr>
            <a:spLocks noChangeShapeType="1"/>
          </p:cNvSpPr>
          <p:nvPr/>
        </p:nvSpPr>
        <p:spPr bwMode="auto">
          <a:xfrm>
            <a:off x="5718175" y="1473200"/>
            <a:ext cx="0" cy="69215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626123" name="Rectangle 11"/>
          <p:cNvSpPr>
            <a:spLocks noChangeArrowheads="1"/>
          </p:cNvSpPr>
          <p:nvPr/>
        </p:nvSpPr>
        <p:spPr bwMode="auto">
          <a:xfrm>
            <a:off x="3889375" y="1168400"/>
            <a:ext cx="3216275" cy="295275"/>
          </a:xfrm>
          <a:prstGeom prst="rect">
            <a:avLst/>
          </a:prstGeom>
          <a:solidFill>
            <a:srgbClr val="FFCC66"/>
          </a:solidFill>
          <a:ln w="12700">
            <a:solidFill>
              <a:srgbClr val="FF0000"/>
            </a:solidFill>
            <a:miter lim="800000"/>
            <a:headEnd/>
            <a:tailEnd/>
          </a:ln>
          <a:effectLst/>
        </p:spPr>
        <p:txBody>
          <a:bodyPr wrap="none" anchor="ctr">
            <a:prstTxWarp prst="textNoShape">
              <a:avLst/>
            </a:prstTxWarp>
          </a:bodyPr>
          <a:lstStyle/>
          <a:p>
            <a:pPr>
              <a:spcBef>
                <a:spcPct val="0"/>
              </a:spcBef>
            </a:pPr>
            <a:r>
              <a:rPr lang="en-US" altLang="ko-KR" sz="1800">
                <a:solidFill>
                  <a:srgbClr val="56127A"/>
                </a:solidFill>
                <a:latin typeface="Verdana" charset="0"/>
                <a:ea typeface="굴림" charset="-127"/>
                <a:cs typeface="굴림" charset="-127"/>
              </a:rPr>
              <a:t>Virtual Page No. (VPN)</a:t>
            </a:r>
          </a:p>
        </p:txBody>
      </p:sp>
      <p:sp>
        <p:nvSpPr>
          <p:cNvPr id="1626124" name="Rectangle 12"/>
          <p:cNvSpPr>
            <a:spLocks noChangeArrowheads="1"/>
          </p:cNvSpPr>
          <p:nvPr/>
        </p:nvSpPr>
        <p:spPr bwMode="auto">
          <a:xfrm>
            <a:off x="7089775" y="1168400"/>
            <a:ext cx="1090613" cy="295275"/>
          </a:xfrm>
          <a:prstGeom prst="rect">
            <a:avLst/>
          </a:prstGeom>
          <a:noFill/>
          <a:ln w="12700">
            <a:solidFill>
              <a:srgbClr val="FF0000"/>
            </a:solidFill>
            <a:miter lim="800000"/>
            <a:headEnd/>
            <a:tailEnd/>
          </a:ln>
          <a:effectLst/>
        </p:spPr>
        <p:txBody>
          <a:bodyPr wrap="none" anchor="ctr">
            <a:prstTxWarp prst="textNoShape">
              <a:avLst/>
            </a:prstTxWarp>
          </a:bodyPr>
          <a:lstStyle/>
          <a:p>
            <a:pPr>
              <a:spcBef>
                <a:spcPct val="0"/>
              </a:spcBef>
            </a:pPr>
            <a:r>
              <a:rPr lang="en-US" altLang="ko-KR" sz="1800">
                <a:solidFill>
                  <a:srgbClr val="56127A"/>
                </a:solidFill>
                <a:latin typeface="Verdana" charset="0"/>
                <a:ea typeface="굴림" charset="-127"/>
                <a:cs typeface="굴림" charset="-127"/>
              </a:rPr>
              <a:t>offset</a:t>
            </a:r>
          </a:p>
        </p:txBody>
      </p:sp>
      <p:sp>
        <p:nvSpPr>
          <p:cNvPr id="1626125" name="Rectangle 13" descr="90%"/>
          <p:cNvSpPr>
            <a:spLocks noChangeArrowheads="1"/>
          </p:cNvSpPr>
          <p:nvPr/>
        </p:nvSpPr>
        <p:spPr bwMode="auto">
          <a:xfrm>
            <a:off x="3889375" y="3765550"/>
            <a:ext cx="3216275" cy="295275"/>
          </a:xfrm>
          <a:prstGeom prst="rect">
            <a:avLst/>
          </a:prstGeom>
          <a:pattFill prst="pct90">
            <a:fgClr>
              <a:srgbClr val="FFCC66"/>
            </a:fgClr>
            <a:bgClr>
              <a:srgbClr val="FFFFFF"/>
            </a:bgClr>
          </a:pattFill>
          <a:ln w="12700">
            <a:solidFill>
              <a:srgbClr val="FF0000"/>
            </a:solidFill>
            <a:miter lim="800000"/>
            <a:headEnd/>
            <a:tailEnd/>
          </a:ln>
          <a:effectLst/>
        </p:spPr>
        <p:txBody>
          <a:bodyPr wrap="none" anchor="ctr">
            <a:prstTxWarp prst="textNoShape">
              <a:avLst/>
            </a:prstTxWarp>
          </a:bodyPr>
          <a:lstStyle/>
          <a:p>
            <a:pPr>
              <a:spcBef>
                <a:spcPct val="0"/>
              </a:spcBef>
            </a:pPr>
            <a:r>
              <a:rPr lang="en-US" altLang="ko-KR" sz="1800">
                <a:solidFill>
                  <a:srgbClr val="56127A"/>
                </a:solidFill>
                <a:latin typeface="Verdana" charset="0"/>
                <a:ea typeface="굴림" charset="-127"/>
                <a:cs typeface="굴림" charset="-127"/>
              </a:rPr>
              <a:t>Physical Page No. (PPN)</a:t>
            </a:r>
          </a:p>
        </p:txBody>
      </p:sp>
      <p:sp>
        <p:nvSpPr>
          <p:cNvPr id="1626126" name="Rectangle 14"/>
          <p:cNvSpPr>
            <a:spLocks noChangeArrowheads="1"/>
          </p:cNvSpPr>
          <p:nvPr/>
        </p:nvSpPr>
        <p:spPr bwMode="auto">
          <a:xfrm>
            <a:off x="7032625" y="3765550"/>
            <a:ext cx="1147763" cy="295275"/>
          </a:xfrm>
          <a:prstGeom prst="rect">
            <a:avLst/>
          </a:prstGeom>
          <a:solidFill>
            <a:schemeClr val="bg1"/>
          </a:solidFill>
          <a:ln w="12700">
            <a:solidFill>
              <a:srgbClr val="FF0000"/>
            </a:solidFill>
            <a:miter lim="800000"/>
            <a:headEnd/>
            <a:tailEnd/>
          </a:ln>
          <a:effectLst/>
        </p:spPr>
        <p:txBody>
          <a:bodyPr wrap="none" anchor="ctr">
            <a:prstTxWarp prst="textNoShape">
              <a:avLst/>
            </a:prstTxWarp>
          </a:bodyPr>
          <a:lstStyle/>
          <a:p>
            <a:pPr>
              <a:spcBef>
                <a:spcPct val="0"/>
              </a:spcBef>
            </a:pPr>
            <a:r>
              <a:rPr lang="en-US" altLang="ko-KR" sz="1800">
                <a:solidFill>
                  <a:srgbClr val="56127A"/>
                </a:solidFill>
                <a:latin typeface="Verdana" charset="0"/>
                <a:ea typeface="굴림" charset="-127"/>
                <a:cs typeface="굴림" charset="-127"/>
              </a:rPr>
              <a:t>offset</a:t>
            </a:r>
            <a:endParaRPr lang="en-US" altLang="ko-KR" sz="2000">
              <a:solidFill>
                <a:srgbClr val="56127A"/>
              </a:solidFill>
              <a:latin typeface="Verdana" charset="0"/>
              <a:ea typeface="굴림" charset="-127"/>
              <a:cs typeface="굴림" charset="-127"/>
            </a:endParaRPr>
          </a:p>
        </p:txBody>
      </p:sp>
      <p:sp>
        <p:nvSpPr>
          <p:cNvPr id="1626127" name="Line 15"/>
          <p:cNvSpPr>
            <a:spLocks noChangeShapeType="1"/>
          </p:cNvSpPr>
          <p:nvPr/>
        </p:nvSpPr>
        <p:spPr bwMode="auto">
          <a:xfrm flipH="1">
            <a:off x="3889375" y="1771650"/>
            <a:ext cx="1828800" cy="43180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grpSp>
        <p:nvGrpSpPr>
          <p:cNvPr id="1626128" name="Group 16"/>
          <p:cNvGrpSpPr>
            <a:grpSpLocks/>
          </p:cNvGrpSpPr>
          <p:nvPr/>
        </p:nvGrpSpPr>
        <p:grpSpPr bwMode="auto">
          <a:xfrm>
            <a:off x="1730375" y="2012950"/>
            <a:ext cx="2667000" cy="1230313"/>
            <a:chOff x="1200" y="1444"/>
            <a:chExt cx="1680" cy="775"/>
          </a:xfrm>
        </p:grpSpPr>
        <p:sp>
          <p:nvSpPr>
            <p:cNvPr id="1626129" name="AutoShape 17"/>
            <p:cNvSpPr>
              <a:spLocks noChangeArrowheads="1"/>
            </p:cNvSpPr>
            <p:nvPr/>
          </p:nvSpPr>
          <p:spPr bwMode="auto">
            <a:xfrm>
              <a:off x="1200" y="1444"/>
              <a:ext cx="1680" cy="775"/>
            </a:xfrm>
            <a:prstGeom prst="star16">
              <a:avLst>
                <a:gd name="adj" fmla="val 37500"/>
              </a:avLst>
            </a:prstGeom>
            <a:solidFill>
              <a:schemeClr val="accent1"/>
            </a:solidFill>
            <a:ln w="25400">
              <a:solidFill>
                <a:schemeClr val="tx2"/>
              </a:solidFill>
              <a:miter lim="800000"/>
              <a:headEnd/>
              <a:tailEnd/>
            </a:ln>
            <a:effectLst/>
          </p:spPr>
          <p:txBody>
            <a:bodyPr anchor="ctr">
              <a:prstTxWarp prst="textNoShape">
                <a:avLst/>
              </a:prstTxWarp>
            </a:bodyPr>
            <a:lstStyle/>
            <a:p>
              <a:pPr>
                <a:spcBef>
                  <a:spcPct val="0"/>
                </a:spcBef>
              </a:pPr>
              <a:r>
                <a:rPr lang="ko-KR" altLang="en-US" sz="2400" b="1">
                  <a:ea typeface="굴림" charset="-127"/>
                  <a:cs typeface="굴림" charset="-127"/>
                </a:rPr>
                <a:t> </a:t>
              </a:r>
              <a:endParaRPr lang="ko-KR" altLang="en-US" sz="2400">
                <a:ea typeface="굴림" charset="-127"/>
                <a:cs typeface="굴림" charset="-127"/>
              </a:endParaRPr>
            </a:p>
          </p:txBody>
        </p:sp>
        <p:sp>
          <p:nvSpPr>
            <p:cNvPr id="1626130" name="Text Box 18"/>
            <p:cNvSpPr txBox="1">
              <a:spLocks noChangeArrowheads="1"/>
            </p:cNvSpPr>
            <p:nvPr/>
          </p:nvSpPr>
          <p:spPr bwMode="auto">
            <a:xfrm>
              <a:off x="1615" y="1649"/>
              <a:ext cx="844" cy="404"/>
            </a:xfrm>
            <a:prstGeom prst="rect">
              <a:avLst/>
            </a:prstGeom>
            <a:noFill/>
            <a:ln w="25400">
              <a:noFill/>
              <a:miter lim="800000"/>
              <a:headEnd/>
              <a:tailEnd/>
            </a:ln>
            <a:effectLst/>
          </p:spPr>
          <p:txBody>
            <a:bodyPr wrap="none">
              <a:prstTxWarp prst="textNoShape">
                <a:avLst/>
              </a:prstTxWarp>
              <a:spAutoFit/>
            </a:bodyPr>
            <a:lstStyle/>
            <a:p>
              <a:pPr>
                <a:spcBef>
                  <a:spcPct val="0"/>
                </a:spcBef>
              </a:pPr>
              <a:r>
                <a:rPr lang="en-US" altLang="ko-KR" sz="1800">
                  <a:latin typeface="Verdana" charset="0"/>
                  <a:ea typeface="굴림" charset="-127"/>
                  <a:cs typeface="굴림" charset="-127"/>
                </a:rPr>
                <a:t>Protection</a:t>
              </a:r>
            </a:p>
            <a:p>
              <a:pPr>
                <a:spcBef>
                  <a:spcPct val="0"/>
                </a:spcBef>
              </a:pPr>
              <a:r>
                <a:rPr lang="en-US" altLang="ko-KR" sz="1800">
                  <a:latin typeface="Verdana" charset="0"/>
                  <a:ea typeface="굴림" charset="-127"/>
                  <a:cs typeface="굴림" charset="-127"/>
                </a:rPr>
                <a:t>Check</a:t>
              </a:r>
              <a:endParaRPr lang="en-US" altLang="ko-KR" sz="2000">
                <a:latin typeface="Verdana" charset="0"/>
                <a:ea typeface="굴림" charset="-127"/>
                <a:cs typeface="굴림" charset="-127"/>
              </a:endParaRPr>
            </a:p>
          </p:txBody>
        </p:sp>
      </p:grpSp>
      <p:sp>
        <p:nvSpPr>
          <p:cNvPr id="1626131" name="Text Box 19"/>
          <p:cNvSpPr txBox="1">
            <a:spLocks noChangeArrowheads="1"/>
          </p:cNvSpPr>
          <p:nvPr/>
        </p:nvSpPr>
        <p:spPr bwMode="auto">
          <a:xfrm>
            <a:off x="523875" y="3300413"/>
            <a:ext cx="1560513" cy="396875"/>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altLang="ko-KR" sz="2000">
                <a:solidFill>
                  <a:srgbClr val="56127A"/>
                </a:solidFill>
                <a:latin typeface="Verdana" charset="0"/>
                <a:ea typeface="굴림" charset="-127"/>
                <a:cs typeface="굴림" charset="-127"/>
              </a:rPr>
              <a:t>Exception?</a:t>
            </a:r>
          </a:p>
        </p:txBody>
      </p:sp>
      <p:sp>
        <p:nvSpPr>
          <p:cNvPr id="1626132" name="Line 20"/>
          <p:cNvSpPr>
            <a:spLocks noChangeShapeType="1"/>
          </p:cNvSpPr>
          <p:nvPr/>
        </p:nvSpPr>
        <p:spPr bwMode="auto">
          <a:xfrm>
            <a:off x="1108075" y="2578100"/>
            <a:ext cx="596900" cy="4445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626133" name="Line 21"/>
          <p:cNvSpPr>
            <a:spLocks noChangeShapeType="1"/>
          </p:cNvSpPr>
          <p:nvPr/>
        </p:nvSpPr>
        <p:spPr bwMode="auto">
          <a:xfrm>
            <a:off x="2060575" y="1854200"/>
            <a:ext cx="457200" cy="31115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626134" name="Text Box 22"/>
          <p:cNvSpPr txBox="1">
            <a:spLocks noChangeArrowheads="1"/>
          </p:cNvSpPr>
          <p:nvPr/>
        </p:nvSpPr>
        <p:spPr bwMode="auto">
          <a:xfrm>
            <a:off x="333375" y="1531938"/>
            <a:ext cx="2233613" cy="366712"/>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altLang="ko-KR" sz="1800">
                <a:solidFill>
                  <a:srgbClr val="56127A"/>
                </a:solidFill>
                <a:latin typeface="Verdana" charset="0"/>
                <a:ea typeface="굴림" charset="-127"/>
                <a:cs typeface="굴림" charset="-127"/>
              </a:rPr>
              <a:t>Kernel/User Mode</a:t>
            </a:r>
          </a:p>
        </p:txBody>
      </p:sp>
      <p:sp>
        <p:nvSpPr>
          <p:cNvPr id="1626135" name="Text Box 23"/>
          <p:cNvSpPr txBox="1">
            <a:spLocks noChangeArrowheads="1"/>
          </p:cNvSpPr>
          <p:nvPr/>
        </p:nvSpPr>
        <p:spPr bwMode="auto">
          <a:xfrm>
            <a:off x="180975" y="2082800"/>
            <a:ext cx="1746250" cy="396875"/>
          </a:xfrm>
          <a:prstGeom prst="rect">
            <a:avLst/>
          </a:prstGeom>
          <a:noFill/>
          <a:ln w="25400">
            <a:noFill/>
            <a:miter lim="800000"/>
            <a:headEnd/>
            <a:tailEnd/>
          </a:ln>
          <a:effectLst/>
        </p:spPr>
        <p:txBody>
          <a:bodyPr>
            <a:prstTxWarp prst="textNoShape">
              <a:avLst/>
            </a:prstTxWarp>
            <a:spAutoFit/>
          </a:bodyPr>
          <a:lstStyle/>
          <a:p>
            <a:pPr algn="l">
              <a:spcBef>
                <a:spcPct val="0"/>
              </a:spcBef>
            </a:pPr>
            <a:r>
              <a:rPr lang="en-US" altLang="ko-KR" sz="2000">
                <a:solidFill>
                  <a:srgbClr val="56127A"/>
                </a:solidFill>
                <a:latin typeface="Verdana" charset="0"/>
                <a:ea typeface="굴림" charset="-127"/>
                <a:cs typeface="굴림" charset="-127"/>
              </a:rPr>
              <a:t>Read/Write</a:t>
            </a:r>
          </a:p>
        </p:txBody>
      </p:sp>
      <p:sp>
        <p:nvSpPr>
          <p:cNvPr id="1626136" name="Freeform 24"/>
          <p:cNvSpPr>
            <a:spLocks/>
          </p:cNvSpPr>
          <p:nvPr/>
        </p:nvSpPr>
        <p:spPr bwMode="auto">
          <a:xfrm>
            <a:off x="1362075" y="2857500"/>
            <a:ext cx="622300" cy="457200"/>
          </a:xfrm>
          <a:custGeom>
            <a:avLst/>
            <a:gdLst/>
            <a:ahLst/>
            <a:cxnLst>
              <a:cxn ang="0">
                <a:pos x="392" y="0"/>
              </a:cxn>
              <a:cxn ang="0">
                <a:pos x="0" y="144"/>
              </a:cxn>
              <a:cxn ang="0">
                <a:pos x="0" y="288"/>
              </a:cxn>
            </a:cxnLst>
            <a:rect l="0" t="0" r="r" b="b"/>
            <a:pathLst>
              <a:path w="392" h="288">
                <a:moveTo>
                  <a:pt x="392" y="0"/>
                </a:moveTo>
                <a:lnTo>
                  <a:pt x="0" y="144"/>
                </a:lnTo>
                <a:lnTo>
                  <a:pt x="0" y="288"/>
                </a:lnTo>
              </a:path>
            </a:pathLst>
          </a:custGeom>
          <a:noFill/>
          <a:ln w="9525" cap="flat" cmpd="sng">
            <a:solidFill>
              <a:srgbClr val="FF0000"/>
            </a:solidFill>
            <a:prstDash val="solid"/>
            <a:round/>
            <a:headEnd type="none" w="med" len="med"/>
            <a:tailEnd type="triangle" w="med" len="med"/>
          </a:ln>
          <a:effectLst/>
        </p:spPr>
        <p:txBody>
          <a:bodyPr wrap="none" anchor="ctr">
            <a:prstTxWarp prst="textNoShape">
              <a:avLst/>
            </a:prstTxWarp>
            <a:spAutoFit/>
          </a:bodyPr>
          <a:lstStyle/>
          <a:p>
            <a:endParaRPr lang="en-US"/>
          </a:p>
        </p:txBody>
      </p:sp>
      <p:sp>
        <p:nvSpPr>
          <p:cNvPr id="2" name="Footer Placeholder 1"/>
          <p:cNvSpPr>
            <a:spLocks noGrp="1"/>
          </p:cNvSpPr>
          <p:nvPr>
            <p:ph type="ftr" sz="quarter" idx="11"/>
          </p:nvPr>
        </p:nvSpPr>
        <p:spPr/>
        <p:txBody>
          <a:bodyPr/>
          <a:lstStyle/>
          <a:p>
            <a:r>
              <a:rPr lang="en-US" smtClean="0"/>
              <a:t>Fall 2012 -- Lecture #36</a:t>
            </a:r>
            <a:endParaRPr lang="en-US"/>
          </a:p>
        </p:txBody>
      </p:sp>
    </p:spTree>
    <p:extLst>
      <p:ext uri="{BB962C8B-B14F-4D97-AF65-F5344CB8AC3E}">
        <p14:creationId xmlns:p14="http://schemas.microsoft.com/office/powerpoint/2010/main" val="9832713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5"/>
          <p:cNvSpPr>
            <a:spLocks noGrp="1"/>
          </p:cNvSpPr>
          <p:nvPr>
            <p:ph type="sldNum" sz="quarter" idx="12"/>
          </p:nvPr>
        </p:nvSpPr>
        <p:spPr/>
        <p:txBody>
          <a:bodyPr/>
          <a:lstStyle/>
          <a:p>
            <a:fld id="{1E4D6389-10EB-9445-9A72-341816864186}" type="slidenum">
              <a:rPr lang="en-US"/>
              <a:pPr/>
              <a:t>17</a:t>
            </a:fld>
            <a:endParaRPr lang="en-US" b="0">
              <a:solidFill>
                <a:srgbClr val="FBBA03"/>
              </a:solidFill>
            </a:endParaRPr>
          </a:p>
        </p:txBody>
      </p:sp>
      <p:sp>
        <p:nvSpPr>
          <p:cNvPr id="1628162" name="Rectangle 2"/>
          <p:cNvSpPr>
            <a:spLocks noGrp="1" noChangeArrowheads="1"/>
          </p:cNvSpPr>
          <p:nvPr>
            <p:ph type="title"/>
          </p:nvPr>
        </p:nvSpPr>
        <p:spPr>
          <a:xfrm>
            <a:off x="711200" y="228600"/>
            <a:ext cx="7442200" cy="533400"/>
          </a:xfrm>
          <a:noFill/>
          <a:ln/>
        </p:spPr>
        <p:txBody>
          <a:bodyPr lIns="90488" tIns="44450" rIns="90488" bIns="44450">
            <a:normAutofit fontScale="90000"/>
          </a:bodyPr>
          <a:lstStyle/>
          <a:p>
            <a:r>
              <a:rPr lang="en-US" altLang="ko-KR" dirty="0">
                <a:ea typeface="굴림" charset="-127"/>
                <a:cs typeface="굴림" charset="-127"/>
              </a:rPr>
              <a:t>Translation </a:t>
            </a:r>
            <a:r>
              <a:rPr lang="en-US" altLang="ko-KR" dirty="0" err="1">
                <a:ea typeface="굴림" charset="-127"/>
                <a:cs typeface="굴림" charset="-127"/>
              </a:rPr>
              <a:t>Lookaside</a:t>
            </a:r>
            <a:r>
              <a:rPr lang="en-US" altLang="ko-KR" dirty="0">
                <a:ea typeface="굴림" charset="-127"/>
                <a:cs typeface="굴림" charset="-127"/>
              </a:rPr>
              <a:t> </a:t>
            </a:r>
            <a:r>
              <a:rPr lang="en-US" altLang="ko-KR" dirty="0" smtClean="0">
                <a:ea typeface="굴림" charset="-127"/>
                <a:cs typeface="굴림" charset="-127"/>
              </a:rPr>
              <a:t>Buffers (TLB</a:t>
            </a:r>
            <a:r>
              <a:rPr lang="en-US" altLang="ko-KR" dirty="0" smtClean="0">
                <a:ea typeface="굴림" charset="-127"/>
                <a:cs typeface="굴림" charset="-127"/>
              </a:rPr>
              <a:t>)</a:t>
            </a:r>
            <a:r>
              <a:rPr lang="en-US" altLang="ko-KR" sz="3100" dirty="0" smtClean="0">
                <a:ea typeface="굴림" charset="-127"/>
                <a:cs typeface="굴림" charset="-127"/>
              </a:rPr>
              <a:t>(really an Address Translation Cache!)</a:t>
            </a:r>
            <a:endParaRPr lang="en-US" altLang="ko-KR" sz="1300" i="1" dirty="0">
              <a:ea typeface="굴림" charset="-127"/>
              <a:cs typeface="굴림" charset="-127"/>
            </a:endParaRPr>
          </a:p>
        </p:txBody>
      </p:sp>
      <p:sp>
        <p:nvSpPr>
          <p:cNvPr id="1628163" name="Rectangle 3"/>
          <p:cNvSpPr>
            <a:spLocks noChangeArrowheads="1"/>
          </p:cNvSpPr>
          <p:nvPr/>
        </p:nvSpPr>
        <p:spPr bwMode="auto">
          <a:xfrm>
            <a:off x="381000" y="990600"/>
            <a:ext cx="8305800" cy="2428870"/>
          </a:xfrm>
          <a:prstGeom prst="rect">
            <a:avLst/>
          </a:prstGeom>
          <a:noFill/>
          <a:ln w="25400">
            <a:noFill/>
            <a:miter lim="800000"/>
            <a:headEnd/>
            <a:tailEnd/>
          </a:ln>
          <a:effectLst/>
        </p:spPr>
        <p:txBody>
          <a:bodyPr lIns="90488" tIns="44450" rIns="90488" bIns="44450">
            <a:prstTxWarp prst="textNoShape">
              <a:avLst/>
            </a:prstTxWarp>
            <a:spAutoFit/>
          </a:bodyPr>
          <a:lstStyle/>
          <a:p>
            <a:pPr algn="l">
              <a:spcBef>
                <a:spcPct val="0"/>
              </a:spcBef>
            </a:pPr>
            <a:r>
              <a:rPr lang="en-US" altLang="ko-KR" sz="2400" dirty="0">
                <a:solidFill>
                  <a:srgbClr val="56127A"/>
                </a:solidFill>
                <a:latin typeface="Verdana" charset="0"/>
                <a:ea typeface="굴림" charset="-127"/>
                <a:cs typeface="굴림" charset="-127"/>
              </a:rPr>
              <a:t>Address translation is very expensive!</a:t>
            </a:r>
          </a:p>
          <a:p>
            <a:pPr lvl="1" algn="l">
              <a:spcBef>
                <a:spcPct val="0"/>
              </a:spcBef>
            </a:pPr>
            <a:r>
              <a:rPr lang="en-US" altLang="ko-KR" sz="2400" dirty="0">
                <a:solidFill>
                  <a:srgbClr val="56127A"/>
                </a:solidFill>
                <a:latin typeface="Verdana" charset="0"/>
                <a:ea typeface="굴림" charset="-127"/>
                <a:cs typeface="굴림" charset="-127"/>
              </a:rPr>
              <a:t>In a two-level page table, each reference becomes several memory accesses</a:t>
            </a:r>
            <a:endParaRPr lang="en-US" altLang="ko-KR" sz="2000" i="1" dirty="0">
              <a:solidFill>
                <a:srgbClr val="56127A"/>
              </a:solidFill>
              <a:latin typeface="Verdana" charset="0"/>
              <a:ea typeface="굴림" charset="-127"/>
              <a:cs typeface="굴림" charset="-127"/>
            </a:endParaRPr>
          </a:p>
          <a:p>
            <a:pPr algn="l">
              <a:spcBef>
                <a:spcPct val="0"/>
              </a:spcBef>
            </a:pPr>
            <a:endParaRPr lang="en-US" altLang="ko-KR" sz="1200" i="1" dirty="0">
              <a:solidFill>
                <a:srgbClr val="56127A"/>
              </a:solidFill>
              <a:latin typeface="Verdana" charset="0"/>
              <a:ea typeface="굴림" charset="-127"/>
              <a:cs typeface="굴림" charset="-127"/>
            </a:endParaRPr>
          </a:p>
          <a:p>
            <a:pPr algn="l">
              <a:spcBef>
                <a:spcPct val="0"/>
              </a:spcBef>
            </a:pPr>
            <a:r>
              <a:rPr lang="en-US" altLang="ko-KR" sz="2400" dirty="0">
                <a:solidFill>
                  <a:srgbClr val="56127A"/>
                </a:solidFill>
                <a:latin typeface="Verdana" charset="0"/>
                <a:ea typeface="굴림" charset="-127"/>
                <a:cs typeface="굴림" charset="-127"/>
              </a:rPr>
              <a:t>Solution: </a:t>
            </a:r>
            <a:r>
              <a:rPr lang="en-US" altLang="ko-KR" sz="2400" i="1" dirty="0">
                <a:solidFill>
                  <a:srgbClr val="56127A"/>
                </a:solidFill>
                <a:latin typeface="Verdana" charset="0"/>
                <a:ea typeface="굴림" charset="-127"/>
                <a:cs typeface="굴림" charset="-127"/>
              </a:rPr>
              <a:t>Cache translations in TLB</a:t>
            </a:r>
          </a:p>
          <a:p>
            <a:pPr algn="l">
              <a:spcBef>
                <a:spcPct val="0"/>
              </a:spcBef>
            </a:pPr>
            <a:r>
              <a:rPr lang="en-US" altLang="ko-KR" sz="2400" dirty="0">
                <a:solidFill>
                  <a:srgbClr val="56127A"/>
                </a:solidFill>
                <a:latin typeface="Verdana" charset="0"/>
                <a:ea typeface="굴림" charset="-127"/>
                <a:cs typeface="굴림" charset="-127"/>
              </a:rPr>
              <a:t>		</a:t>
            </a:r>
            <a:r>
              <a:rPr lang="en-US" altLang="ko-KR" sz="2000" dirty="0">
                <a:solidFill>
                  <a:srgbClr val="56127A"/>
                </a:solidFill>
                <a:latin typeface="Verdana" charset="0"/>
                <a:ea typeface="굴림" charset="-127"/>
                <a:cs typeface="굴림" charset="-127"/>
              </a:rPr>
              <a:t>TLB hit		</a:t>
            </a:r>
            <a:r>
              <a:rPr lang="en-US" altLang="ko-KR" sz="2000" dirty="0" err="1">
                <a:solidFill>
                  <a:srgbClr val="56127A"/>
                </a:solidFill>
                <a:latin typeface="Symbol" charset="2"/>
                <a:ea typeface="굴림" charset="-127"/>
                <a:cs typeface="굴림" charset="-127"/>
              </a:rPr>
              <a:t></a:t>
            </a:r>
            <a:r>
              <a:rPr lang="en-US" altLang="ko-KR" sz="2000" dirty="0">
                <a:solidFill>
                  <a:srgbClr val="56127A"/>
                </a:solidFill>
                <a:latin typeface="Symbol" charset="2"/>
                <a:ea typeface="굴림" charset="-127"/>
                <a:cs typeface="굴림" charset="-127"/>
              </a:rPr>
              <a:t> </a:t>
            </a:r>
            <a:r>
              <a:rPr lang="en-US" altLang="ko-KR" sz="2000" i="1" dirty="0" smtClean="0">
                <a:solidFill>
                  <a:srgbClr val="56127A"/>
                </a:solidFill>
                <a:latin typeface="Verdana" charset="0"/>
                <a:ea typeface="굴림" charset="-127"/>
                <a:cs typeface="굴림" charset="-127"/>
              </a:rPr>
              <a:t>Single-Cycle </a:t>
            </a:r>
            <a:r>
              <a:rPr lang="en-US" altLang="ko-KR" sz="2000" i="1" dirty="0">
                <a:solidFill>
                  <a:srgbClr val="56127A"/>
                </a:solidFill>
                <a:latin typeface="Verdana" charset="0"/>
                <a:ea typeface="굴림" charset="-127"/>
                <a:cs typeface="굴림" charset="-127"/>
              </a:rPr>
              <a:t>Translation</a:t>
            </a:r>
            <a:endParaRPr lang="en-US" altLang="ko-KR" sz="2000" dirty="0">
              <a:solidFill>
                <a:srgbClr val="56127A"/>
              </a:solidFill>
              <a:latin typeface="Verdana" charset="0"/>
              <a:ea typeface="굴림" charset="-127"/>
              <a:cs typeface="굴림" charset="-127"/>
            </a:endParaRPr>
          </a:p>
          <a:p>
            <a:pPr algn="l">
              <a:spcBef>
                <a:spcPct val="0"/>
              </a:spcBef>
            </a:pPr>
            <a:r>
              <a:rPr lang="en-US" altLang="ko-KR" sz="2000" dirty="0">
                <a:solidFill>
                  <a:srgbClr val="56127A"/>
                </a:solidFill>
                <a:latin typeface="Verdana" charset="0"/>
                <a:ea typeface="굴림" charset="-127"/>
                <a:cs typeface="굴림" charset="-127"/>
              </a:rPr>
              <a:t>	     	TLB miss 	</a:t>
            </a:r>
            <a:r>
              <a:rPr lang="en-US" altLang="ko-KR" sz="2000" dirty="0" err="1">
                <a:solidFill>
                  <a:srgbClr val="56127A"/>
                </a:solidFill>
                <a:latin typeface="Symbol" charset="2"/>
                <a:ea typeface="굴림" charset="-127"/>
                <a:cs typeface="굴림" charset="-127"/>
              </a:rPr>
              <a:t></a:t>
            </a:r>
            <a:r>
              <a:rPr lang="en-US" altLang="ko-KR" sz="2000" dirty="0">
                <a:solidFill>
                  <a:srgbClr val="56127A"/>
                </a:solidFill>
                <a:latin typeface="Symbol" charset="2"/>
                <a:ea typeface="굴림" charset="-127"/>
                <a:cs typeface="굴림" charset="-127"/>
              </a:rPr>
              <a:t> </a:t>
            </a:r>
            <a:r>
              <a:rPr lang="en-US" altLang="ko-KR" sz="2000" i="1" dirty="0" smtClean="0">
                <a:solidFill>
                  <a:srgbClr val="56127A"/>
                </a:solidFill>
                <a:latin typeface="Verdana" charset="0"/>
                <a:ea typeface="굴림" charset="-127"/>
                <a:cs typeface="굴림" charset="-127"/>
              </a:rPr>
              <a:t>Page-Table </a:t>
            </a:r>
            <a:r>
              <a:rPr lang="en-US" altLang="ko-KR" sz="2000" i="1" dirty="0">
                <a:solidFill>
                  <a:srgbClr val="56127A"/>
                </a:solidFill>
                <a:latin typeface="Verdana" charset="0"/>
                <a:ea typeface="굴림" charset="-127"/>
                <a:cs typeface="굴림" charset="-127"/>
              </a:rPr>
              <a:t>Walk to refill </a:t>
            </a:r>
          </a:p>
        </p:txBody>
      </p:sp>
      <p:sp>
        <p:nvSpPr>
          <p:cNvPr id="1628164" name="Rectangle 4"/>
          <p:cNvSpPr>
            <a:spLocks noChangeArrowheads="1"/>
          </p:cNvSpPr>
          <p:nvPr/>
        </p:nvSpPr>
        <p:spPr bwMode="auto">
          <a:xfrm>
            <a:off x="5387975" y="5838825"/>
            <a:ext cx="1600200" cy="279400"/>
          </a:xfrm>
          <a:prstGeom prst="rect">
            <a:avLst/>
          </a:prstGeom>
          <a:solidFill>
            <a:schemeClr val="folHlink"/>
          </a:solidFill>
          <a:ln w="25400">
            <a:noFill/>
            <a:miter lim="800000"/>
            <a:headEnd/>
            <a:tailEnd/>
          </a:ln>
          <a:effectLst/>
        </p:spPr>
        <p:txBody>
          <a:bodyPr wrap="none" anchor="ctr">
            <a:prstTxWarp prst="textNoShape">
              <a:avLst/>
            </a:prstTxWarp>
          </a:bodyPr>
          <a:lstStyle/>
          <a:p>
            <a:endParaRPr lang="en-US"/>
          </a:p>
        </p:txBody>
      </p:sp>
      <p:sp>
        <p:nvSpPr>
          <p:cNvPr id="1628165" name="Rectangle 5"/>
          <p:cNvSpPr>
            <a:spLocks noChangeArrowheads="1"/>
          </p:cNvSpPr>
          <p:nvPr/>
        </p:nvSpPr>
        <p:spPr bwMode="auto">
          <a:xfrm>
            <a:off x="569913" y="4418013"/>
            <a:ext cx="3213100" cy="915987"/>
          </a:xfrm>
          <a:prstGeom prst="rect">
            <a:avLst/>
          </a:prstGeom>
          <a:solidFill>
            <a:srgbClr val="FFCC66"/>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628166" name="Line 6"/>
          <p:cNvSpPr>
            <a:spLocks noChangeShapeType="1"/>
          </p:cNvSpPr>
          <p:nvPr/>
        </p:nvSpPr>
        <p:spPr bwMode="auto">
          <a:xfrm>
            <a:off x="585788" y="4721225"/>
            <a:ext cx="319722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28167" name="Line 7"/>
          <p:cNvSpPr>
            <a:spLocks noChangeShapeType="1"/>
          </p:cNvSpPr>
          <p:nvPr/>
        </p:nvSpPr>
        <p:spPr bwMode="auto">
          <a:xfrm>
            <a:off x="569913" y="4418013"/>
            <a:ext cx="0" cy="915987"/>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28168" name="Line 8"/>
          <p:cNvSpPr>
            <a:spLocks noChangeShapeType="1"/>
          </p:cNvSpPr>
          <p:nvPr/>
        </p:nvSpPr>
        <p:spPr bwMode="auto">
          <a:xfrm>
            <a:off x="823913" y="4418013"/>
            <a:ext cx="0" cy="915987"/>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28169" name="Line 9"/>
          <p:cNvSpPr>
            <a:spLocks noChangeShapeType="1"/>
          </p:cNvSpPr>
          <p:nvPr/>
        </p:nvSpPr>
        <p:spPr bwMode="auto">
          <a:xfrm>
            <a:off x="1314450" y="4430713"/>
            <a:ext cx="0" cy="903287"/>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28170" name="Line 10"/>
          <p:cNvSpPr>
            <a:spLocks noChangeShapeType="1"/>
          </p:cNvSpPr>
          <p:nvPr/>
        </p:nvSpPr>
        <p:spPr bwMode="auto">
          <a:xfrm flipH="1">
            <a:off x="1065213" y="4418013"/>
            <a:ext cx="0" cy="915987"/>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28171" name="Line 11"/>
          <p:cNvSpPr>
            <a:spLocks noChangeShapeType="1"/>
          </p:cNvSpPr>
          <p:nvPr/>
        </p:nvSpPr>
        <p:spPr bwMode="auto">
          <a:xfrm>
            <a:off x="2589213" y="4430713"/>
            <a:ext cx="0" cy="903287"/>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28172" name="Rectangle 12"/>
          <p:cNvSpPr>
            <a:spLocks noChangeArrowheads="1"/>
          </p:cNvSpPr>
          <p:nvPr/>
        </p:nvSpPr>
        <p:spPr bwMode="auto">
          <a:xfrm>
            <a:off x="5430838" y="3714750"/>
            <a:ext cx="2476500" cy="279400"/>
          </a:xfrm>
          <a:prstGeom prst="rect">
            <a:avLst/>
          </a:prstGeom>
          <a:solidFill>
            <a:srgbClr val="FFCC66"/>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628173" name="Line 13"/>
          <p:cNvSpPr>
            <a:spLocks noChangeShapeType="1"/>
          </p:cNvSpPr>
          <p:nvPr/>
        </p:nvSpPr>
        <p:spPr bwMode="auto">
          <a:xfrm>
            <a:off x="7031038" y="3727450"/>
            <a:ext cx="0" cy="2667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28174" name="Rectangle 14"/>
          <p:cNvSpPr>
            <a:spLocks noChangeArrowheads="1"/>
          </p:cNvSpPr>
          <p:nvPr/>
        </p:nvSpPr>
        <p:spPr bwMode="auto">
          <a:xfrm>
            <a:off x="5759450" y="3667125"/>
            <a:ext cx="2120900" cy="363538"/>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1800" dirty="0">
                <a:solidFill>
                  <a:srgbClr val="56127A"/>
                </a:solidFill>
                <a:latin typeface="Verdana" charset="0"/>
                <a:ea typeface="굴림" charset="-127"/>
                <a:cs typeface="굴림" charset="-127"/>
              </a:rPr>
              <a:t>VPN   </a:t>
            </a:r>
            <a:r>
              <a:rPr lang="en-US" altLang="ko-KR" sz="1800" dirty="0">
                <a:solidFill>
                  <a:schemeClr val="accent2"/>
                </a:solidFill>
                <a:ea typeface="굴림" charset="-127"/>
                <a:cs typeface="굴림" charset="-127"/>
              </a:rPr>
              <a:t>	      </a:t>
            </a:r>
            <a:r>
              <a:rPr lang="en-US" altLang="ko-KR" sz="1800" dirty="0">
                <a:solidFill>
                  <a:srgbClr val="56127A"/>
                </a:solidFill>
                <a:latin typeface="Verdana" charset="0"/>
                <a:ea typeface="굴림" charset="-127"/>
                <a:cs typeface="굴림" charset="-127"/>
              </a:rPr>
              <a:t>offset</a:t>
            </a:r>
          </a:p>
        </p:txBody>
      </p:sp>
      <p:sp>
        <p:nvSpPr>
          <p:cNvPr id="1628175" name="Rectangle 15"/>
          <p:cNvSpPr>
            <a:spLocks noChangeArrowheads="1"/>
          </p:cNvSpPr>
          <p:nvPr/>
        </p:nvSpPr>
        <p:spPr bwMode="auto">
          <a:xfrm>
            <a:off x="501650" y="4379913"/>
            <a:ext cx="2921000" cy="363537"/>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1800">
                <a:solidFill>
                  <a:srgbClr val="56127A"/>
                </a:solidFill>
                <a:latin typeface="Verdana" charset="0"/>
                <a:ea typeface="굴림" charset="-127"/>
                <a:cs typeface="굴림" charset="-127"/>
              </a:rPr>
              <a:t>V R W D    tag        PPN</a:t>
            </a:r>
          </a:p>
        </p:txBody>
      </p:sp>
      <p:sp>
        <p:nvSpPr>
          <p:cNvPr id="1628176" name="Rectangle 16"/>
          <p:cNvSpPr>
            <a:spLocks noChangeArrowheads="1"/>
          </p:cNvSpPr>
          <p:nvPr/>
        </p:nvSpPr>
        <p:spPr bwMode="auto">
          <a:xfrm>
            <a:off x="2819400" y="5715000"/>
            <a:ext cx="2289175" cy="393700"/>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2000">
                <a:solidFill>
                  <a:srgbClr val="56127A"/>
                </a:solidFill>
                <a:latin typeface="Verdana" charset="0"/>
                <a:ea typeface="굴림" charset="-127"/>
                <a:cs typeface="굴림" charset="-127"/>
              </a:rPr>
              <a:t>physical address</a:t>
            </a:r>
          </a:p>
        </p:txBody>
      </p:sp>
      <p:sp>
        <p:nvSpPr>
          <p:cNvPr id="1628177" name="Rectangle 17"/>
          <p:cNvSpPr>
            <a:spLocks noChangeArrowheads="1"/>
          </p:cNvSpPr>
          <p:nvPr/>
        </p:nvSpPr>
        <p:spPr bwMode="auto">
          <a:xfrm>
            <a:off x="5386388" y="5826125"/>
            <a:ext cx="2476500" cy="279400"/>
          </a:xfrm>
          <a:prstGeom prst="rect">
            <a:avLst/>
          </a:prstGeom>
          <a:solidFill>
            <a:srgbClr val="FFCC66"/>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628178" name="Line 18"/>
          <p:cNvSpPr>
            <a:spLocks noChangeShapeType="1"/>
          </p:cNvSpPr>
          <p:nvPr/>
        </p:nvSpPr>
        <p:spPr bwMode="auto">
          <a:xfrm>
            <a:off x="6986588" y="5838825"/>
            <a:ext cx="0" cy="2667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28179" name="Rectangle 19"/>
          <p:cNvSpPr>
            <a:spLocks noChangeArrowheads="1"/>
          </p:cNvSpPr>
          <p:nvPr/>
        </p:nvSpPr>
        <p:spPr bwMode="auto">
          <a:xfrm>
            <a:off x="5740400" y="5791200"/>
            <a:ext cx="2107061" cy="366767"/>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1800" dirty="0">
                <a:solidFill>
                  <a:srgbClr val="56127A"/>
                </a:solidFill>
                <a:latin typeface="Verdana" charset="0"/>
                <a:ea typeface="굴림" charset="-127"/>
                <a:cs typeface="굴림" charset="-127"/>
              </a:rPr>
              <a:t>PPN	    </a:t>
            </a:r>
            <a:r>
              <a:rPr lang="en-US" altLang="ko-KR" sz="1800" dirty="0" smtClean="0">
                <a:solidFill>
                  <a:srgbClr val="56127A"/>
                </a:solidFill>
                <a:latin typeface="Verdana" charset="0"/>
                <a:ea typeface="굴림" charset="-127"/>
                <a:cs typeface="굴림" charset="-127"/>
              </a:rPr>
              <a:t>      </a:t>
            </a:r>
            <a:r>
              <a:rPr lang="en-US" altLang="ko-KR" sz="1800" dirty="0">
                <a:solidFill>
                  <a:srgbClr val="56127A"/>
                </a:solidFill>
                <a:latin typeface="Verdana" charset="0"/>
                <a:ea typeface="굴림" charset="-127"/>
                <a:cs typeface="굴림" charset="-127"/>
              </a:rPr>
              <a:t>offset</a:t>
            </a:r>
          </a:p>
        </p:txBody>
      </p:sp>
      <p:sp>
        <p:nvSpPr>
          <p:cNvPr id="1628180" name="Rectangle 20"/>
          <p:cNvSpPr>
            <a:spLocks noChangeArrowheads="1"/>
          </p:cNvSpPr>
          <p:nvPr/>
        </p:nvSpPr>
        <p:spPr bwMode="auto">
          <a:xfrm>
            <a:off x="3182938" y="3625850"/>
            <a:ext cx="1885950" cy="363538"/>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1800" i="1">
                <a:solidFill>
                  <a:srgbClr val="56127A"/>
                </a:solidFill>
                <a:latin typeface="Verdana" charset="0"/>
                <a:ea typeface="굴림" charset="-127"/>
                <a:cs typeface="굴림" charset="-127"/>
              </a:rPr>
              <a:t>virtual address</a:t>
            </a:r>
          </a:p>
        </p:txBody>
      </p:sp>
      <p:sp>
        <p:nvSpPr>
          <p:cNvPr id="1628181" name="Line 21"/>
          <p:cNvSpPr>
            <a:spLocks noChangeShapeType="1"/>
          </p:cNvSpPr>
          <p:nvPr/>
        </p:nvSpPr>
        <p:spPr bwMode="auto">
          <a:xfrm>
            <a:off x="7661275" y="3990975"/>
            <a:ext cx="0" cy="1800225"/>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628182" name="Freeform 22"/>
          <p:cNvSpPr>
            <a:spLocks/>
          </p:cNvSpPr>
          <p:nvPr/>
        </p:nvSpPr>
        <p:spPr bwMode="auto">
          <a:xfrm>
            <a:off x="3200400" y="5334000"/>
            <a:ext cx="2979738" cy="452438"/>
          </a:xfrm>
          <a:custGeom>
            <a:avLst/>
            <a:gdLst/>
            <a:ahLst/>
            <a:cxnLst>
              <a:cxn ang="0">
                <a:pos x="0" y="0"/>
              </a:cxn>
              <a:cxn ang="0">
                <a:pos x="0" y="71"/>
              </a:cxn>
              <a:cxn ang="0">
                <a:pos x="1876" y="71"/>
              </a:cxn>
              <a:cxn ang="0">
                <a:pos x="1876" y="284"/>
              </a:cxn>
            </a:cxnLst>
            <a:rect l="0" t="0" r="r" b="b"/>
            <a:pathLst>
              <a:path w="1877" h="285">
                <a:moveTo>
                  <a:pt x="0" y="0"/>
                </a:moveTo>
                <a:lnTo>
                  <a:pt x="0" y="71"/>
                </a:lnTo>
                <a:lnTo>
                  <a:pt x="1876" y="71"/>
                </a:lnTo>
                <a:lnTo>
                  <a:pt x="1876" y="284"/>
                </a:lnTo>
              </a:path>
            </a:pathLst>
          </a:custGeom>
          <a:noFill/>
          <a:ln w="25400" cap="rnd" cmpd="sng">
            <a:solidFill>
              <a:schemeClr val="tx1"/>
            </a:solidFill>
            <a:prstDash val="solid"/>
            <a:round/>
            <a:headEnd type="none" w="med" len="med"/>
            <a:tailEnd type="triangle" w="med" len="med"/>
          </a:ln>
          <a:effectLst/>
        </p:spPr>
        <p:txBody>
          <a:bodyPr>
            <a:prstTxWarp prst="textNoShape">
              <a:avLst/>
            </a:prstTxWarp>
          </a:bodyPr>
          <a:lstStyle/>
          <a:p>
            <a:endParaRPr lang="en-US"/>
          </a:p>
        </p:txBody>
      </p:sp>
      <p:sp>
        <p:nvSpPr>
          <p:cNvPr id="1628183" name="Line 23"/>
          <p:cNvSpPr>
            <a:spLocks noChangeShapeType="1"/>
          </p:cNvSpPr>
          <p:nvPr/>
        </p:nvSpPr>
        <p:spPr bwMode="auto">
          <a:xfrm>
            <a:off x="1557338" y="4424363"/>
            <a:ext cx="0" cy="909637"/>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28184" name="Line 24"/>
          <p:cNvSpPr>
            <a:spLocks noChangeShapeType="1"/>
          </p:cNvSpPr>
          <p:nvPr/>
        </p:nvSpPr>
        <p:spPr bwMode="auto">
          <a:xfrm flipH="1">
            <a:off x="1981200" y="5334000"/>
            <a:ext cx="0" cy="301625"/>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628185" name="Rectangle 25"/>
          <p:cNvSpPr>
            <a:spLocks noChangeArrowheads="1"/>
          </p:cNvSpPr>
          <p:nvPr/>
        </p:nvSpPr>
        <p:spPr bwMode="auto">
          <a:xfrm>
            <a:off x="1676400" y="5638800"/>
            <a:ext cx="744538" cy="454025"/>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2400">
                <a:solidFill>
                  <a:srgbClr val="56127A"/>
                </a:solidFill>
                <a:latin typeface="Verdana" charset="0"/>
                <a:ea typeface="굴림" charset="-127"/>
                <a:cs typeface="굴림" charset="-127"/>
              </a:rPr>
              <a:t>hit?</a:t>
            </a:r>
          </a:p>
        </p:txBody>
      </p:sp>
      <p:sp>
        <p:nvSpPr>
          <p:cNvPr id="1628186" name="Line 26"/>
          <p:cNvSpPr>
            <a:spLocks noChangeShapeType="1"/>
          </p:cNvSpPr>
          <p:nvPr/>
        </p:nvSpPr>
        <p:spPr bwMode="auto">
          <a:xfrm>
            <a:off x="576263" y="5011738"/>
            <a:ext cx="319722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28187" name="Freeform 27"/>
          <p:cNvSpPr>
            <a:spLocks/>
          </p:cNvSpPr>
          <p:nvPr/>
        </p:nvSpPr>
        <p:spPr bwMode="auto">
          <a:xfrm>
            <a:off x="2022475" y="3981450"/>
            <a:ext cx="4114800" cy="438150"/>
          </a:xfrm>
          <a:custGeom>
            <a:avLst/>
            <a:gdLst/>
            <a:ahLst/>
            <a:cxnLst>
              <a:cxn ang="0">
                <a:pos x="2592" y="0"/>
              </a:cxn>
              <a:cxn ang="0">
                <a:pos x="2592" y="96"/>
              </a:cxn>
              <a:cxn ang="0">
                <a:pos x="0" y="96"/>
              </a:cxn>
              <a:cxn ang="0">
                <a:pos x="0" y="288"/>
              </a:cxn>
            </a:cxnLst>
            <a:rect l="0" t="0" r="r" b="b"/>
            <a:pathLst>
              <a:path w="2592" h="288">
                <a:moveTo>
                  <a:pt x="2592" y="0"/>
                </a:moveTo>
                <a:lnTo>
                  <a:pt x="2592" y="96"/>
                </a:lnTo>
                <a:lnTo>
                  <a:pt x="0" y="96"/>
                </a:lnTo>
                <a:lnTo>
                  <a:pt x="0" y="288"/>
                </a:lnTo>
              </a:path>
            </a:pathLst>
          </a:custGeom>
          <a:noFill/>
          <a:ln w="25400" cap="flat" cmpd="sng">
            <a:solidFill>
              <a:schemeClr val="tx1"/>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1628188" name="Text Box 28"/>
          <p:cNvSpPr txBox="1">
            <a:spLocks noChangeArrowheads="1"/>
          </p:cNvSpPr>
          <p:nvPr/>
        </p:nvSpPr>
        <p:spPr bwMode="auto">
          <a:xfrm>
            <a:off x="3851275" y="4357688"/>
            <a:ext cx="3541713" cy="366712"/>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altLang="ko-KR" sz="1800">
                <a:solidFill>
                  <a:srgbClr val="56127A"/>
                </a:solidFill>
                <a:latin typeface="Verdana" charset="0"/>
                <a:ea typeface="굴림" charset="-127"/>
                <a:cs typeface="굴림" charset="-127"/>
              </a:rPr>
              <a:t>(VPN = virtual page number)</a:t>
            </a:r>
            <a:endParaRPr lang="en-US" altLang="ko-KR" sz="2000">
              <a:solidFill>
                <a:srgbClr val="56127A"/>
              </a:solidFill>
              <a:latin typeface="Verdana" charset="0"/>
              <a:ea typeface="굴림" charset="-127"/>
              <a:cs typeface="굴림" charset="-127"/>
            </a:endParaRPr>
          </a:p>
        </p:txBody>
      </p:sp>
      <p:sp>
        <p:nvSpPr>
          <p:cNvPr id="1628189" name="Text Box 29"/>
          <p:cNvSpPr txBox="1">
            <a:spLocks noChangeArrowheads="1"/>
          </p:cNvSpPr>
          <p:nvPr/>
        </p:nvSpPr>
        <p:spPr bwMode="auto">
          <a:xfrm>
            <a:off x="3810000" y="4953000"/>
            <a:ext cx="3716338" cy="366713"/>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altLang="ko-KR" sz="1800">
                <a:solidFill>
                  <a:srgbClr val="56127A"/>
                </a:solidFill>
                <a:latin typeface="Verdana" charset="0"/>
                <a:ea typeface="굴림" charset="-127"/>
                <a:cs typeface="굴림" charset="-127"/>
              </a:rPr>
              <a:t>(PPN = physical page number)</a:t>
            </a:r>
            <a:endParaRPr lang="en-US" altLang="ko-KR" sz="2000">
              <a:solidFill>
                <a:srgbClr val="56127A"/>
              </a:solidFill>
              <a:latin typeface="Verdana" charset="0"/>
              <a:ea typeface="굴림" charset="-127"/>
              <a:cs typeface="굴림" charset="-127"/>
            </a:endParaRPr>
          </a:p>
        </p:txBody>
      </p:sp>
      <p:sp>
        <p:nvSpPr>
          <p:cNvPr id="2" name="Footer Placeholder 1"/>
          <p:cNvSpPr>
            <a:spLocks noGrp="1"/>
          </p:cNvSpPr>
          <p:nvPr>
            <p:ph type="ftr" sz="quarter" idx="11"/>
          </p:nvPr>
        </p:nvSpPr>
        <p:spPr/>
        <p:txBody>
          <a:bodyPr/>
          <a:lstStyle/>
          <a:p>
            <a:r>
              <a:rPr lang="en-US" smtClean="0"/>
              <a:t>Fall 2012 -- Lecture #36</a:t>
            </a:r>
            <a:endParaRPr lang="en-US"/>
          </a:p>
        </p:txBody>
      </p:sp>
    </p:spTree>
    <p:extLst>
      <p:ext uri="{BB962C8B-B14F-4D97-AF65-F5344CB8AC3E}">
        <p14:creationId xmlns:p14="http://schemas.microsoft.com/office/powerpoint/2010/main" val="21161623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837836D-2362-D64E-A858-5200C07DF980}" type="slidenum">
              <a:rPr lang="en-US"/>
              <a:pPr/>
              <a:t>18</a:t>
            </a:fld>
            <a:endParaRPr lang="en-US" b="0">
              <a:solidFill>
                <a:srgbClr val="FBBA03"/>
              </a:solidFill>
            </a:endParaRPr>
          </a:p>
        </p:txBody>
      </p:sp>
      <p:sp>
        <p:nvSpPr>
          <p:cNvPr id="1656834" name="Rectangle 2"/>
          <p:cNvSpPr>
            <a:spLocks noGrp="1" noChangeArrowheads="1"/>
          </p:cNvSpPr>
          <p:nvPr>
            <p:ph type="title"/>
          </p:nvPr>
        </p:nvSpPr>
        <p:spPr>
          <a:xfrm>
            <a:off x="460375" y="139700"/>
            <a:ext cx="6829425" cy="606425"/>
          </a:xfrm>
        </p:spPr>
        <p:txBody>
          <a:bodyPr>
            <a:normAutofit fontScale="90000"/>
          </a:bodyPr>
          <a:lstStyle/>
          <a:p>
            <a:r>
              <a:rPr lang="en-US" altLang="ko-KR">
                <a:ea typeface="굴림" charset="-127"/>
                <a:cs typeface="굴림" charset="-127"/>
              </a:rPr>
              <a:t>TLB Designs</a:t>
            </a:r>
          </a:p>
        </p:txBody>
      </p:sp>
      <p:sp>
        <p:nvSpPr>
          <p:cNvPr id="1656835" name="Rectangle 3"/>
          <p:cNvSpPr>
            <a:spLocks noGrp="1" noChangeArrowheads="1"/>
          </p:cNvSpPr>
          <p:nvPr>
            <p:ph type="body" idx="1"/>
          </p:nvPr>
        </p:nvSpPr>
        <p:spPr>
          <a:xfrm>
            <a:off x="457200" y="914400"/>
            <a:ext cx="8102600" cy="5257800"/>
          </a:xfrm>
          <a:noFill/>
          <a:ln/>
        </p:spPr>
        <p:txBody>
          <a:bodyPr>
            <a:normAutofit fontScale="77500" lnSpcReduction="20000"/>
          </a:bodyPr>
          <a:lstStyle/>
          <a:p>
            <a:r>
              <a:rPr lang="en-US" altLang="ko-KR" dirty="0">
                <a:solidFill>
                  <a:srgbClr val="56127A"/>
                </a:solidFill>
                <a:ea typeface="굴림" charset="-127"/>
                <a:cs typeface="굴림" charset="-127"/>
              </a:rPr>
              <a:t>Typically 32-128 entries, usually fully associative</a:t>
            </a:r>
          </a:p>
          <a:p>
            <a:pPr lvl="1"/>
            <a:r>
              <a:rPr lang="en-US" altLang="ko-KR" dirty="0">
                <a:ea typeface="굴림" charset="-127"/>
                <a:cs typeface="굴림" charset="-127"/>
              </a:rPr>
              <a:t>Each entry maps a large page, hence less spatial locality across pages </a:t>
            </a:r>
            <a:r>
              <a:rPr lang="en-US" altLang="ko-KR" dirty="0" err="1">
                <a:ea typeface="굴림" charset="-127"/>
                <a:cs typeface="굴림" charset="-127"/>
                <a:sym typeface="Wingdings" charset="2"/>
              </a:rPr>
              <a:t></a:t>
            </a:r>
            <a:r>
              <a:rPr lang="en-US" altLang="ko-KR" dirty="0">
                <a:ea typeface="굴림" charset="-127"/>
                <a:cs typeface="굴림" charset="-127"/>
              </a:rPr>
              <a:t> more likely that two entries conflict</a:t>
            </a:r>
          </a:p>
          <a:p>
            <a:pPr lvl="1"/>
            <a:r>
              <a:rPr lang="en-US" altLang="ko-KR" dirty="0">
                <a:ea typeface="굴림" charset="-127"/>
                <a:cs typeface="굴림" charset="-127"/>
              </a:rPr>
              <a:t>Sometimes larger </a:t>
            </a:r>
            <a:r>
              <a:rPr lang="en-US" altLang="ko-KR" dirty="0" err="1">
                <a:ea typeface="굴림" charset="-127"/>
                <a:cs typeface="굴림" charset="-127"/>
              </a:rPr>
              <a:t>TLBs</a:t>
            </a:r>
            <a:r>
              <a:rPr lang="en-US" altLang="ko-KR" dirty="0">
                <a:ea typeface="굴림" charset="-127"/>
                <a:cs typeface="굴림" charset="-127"/>
              </a:rPr>
              <a:t> (256-512 entries) are 4-8 way set-</a:t>
            </a:r>
            <a:r>
              <a:rPr lang="en-US" altLang="ko-KR" dirty="0" smtClean="0">
                <a:ea typeface="굴림" charset="-127"/>
                <a:cs typeface="굴림" charset="-127"/>
              </a:rPr>
              <a:t>associative</a:t>
            </a:r>
          </a:p>
          <a:p>
            <a:pPr lvl="1"/>
            <a:r>
              <a:rPr lang="en-US" altLang="ko-KR" dirty="0" smtClean="0">
                <a:ea typeface="굴림" charset="-127"/>
                <a:cs typeface="굴림" charset="-127"/>
              </a:rPr>
              <a:t>Larger systems sometimes have multi-level (L1 and L2) </a:t>
            </a:r>
            <a:r>
              <a:rPr lang="en-US" altLang="ko-KR" dirty="0" err="1" smtClean="0">
                <a:ea typeface="굴림" charset="-127"/>
                <a:cs typeface="굴림" charset="-127"/>
              </a:rPr>
              <a:t>TLBs</a:t>
            </a:r>
            <a:endParaRPr lang="en-US" altLang="ko-KR" dirty="0" smtClean="0">
              <a:ea typeface="굴림" charset="-127"/>
              <a:cs typeface="굴림" charset="-127"/>
            </a:endParaRPr>
          </a:p>
          <a:p>
            <a:r>
              <a:rPr lang="en-US" altLang="ko-KR" dirty="0">
                <a:solidFill>
                  <a:srgbClr val="56127A"/>
                </a:solidFill>
                <a:ea typeface="굴림" charset="-127"/>
                <a:cs typeface="굴림" charset="-127"/>
              </a:rPr>
              <a:t>Random or FIFO replacement policy</a:t>
            </a:r>
          </a:p>
          <a:p>
            <a:r>
              <a:rPr lang="en-US" altLang="ko-KR" dirty="0">
                <a:solidFill>
                  <a:srgbClr val="56127A"/>
                </a:solidFill>
                <a:ea typeface="굴림" charset="-127"/>
                <a:cs typeface="굴림" charset="-127"/>
              </a:rPr>
              <a:t>No process information in TLB</a:t>
            </a:r>
            <a:r>
              <a:rPr lang="en-US" altLang="ko-KR" sz="2800" i="1" dirty="0">
                <a:solidFill>
                  <a:srgbClr val="56127A"/>
                </a:solidFill>
                <a:ea typeface="굴림" charset="-127"/>
                <a:cs typeface="굴림" charset="-127"/>
              </a:rPr>
              <a:t>?</a:t>
            </a:r>
            <a:endParaRPr lang="en-US" altLang="ko-KR" sz="1000" dirty="0">
              <a:solidFill>
                <a:srgbClr val="56127A"/>
              </a:solidFill>
              <a:ea typeface="굴림" charset="-127"/>
              <a:cs typeface="굴림" charset="-127"/>
            </a:endParaRPr>
          </a:p>
          <a:p>
            <a:r>
              <a:rPr lang="en-US" altLang="ko-KR" dirty="0">
                <a:solidFill>
                  <a:srgbClr val="56127A"/>
                </a:solidFill>
                <a:ea typeface="굴림" charset="-127"/>
                <a:cs typeface="굴림" charset="-127"/>
              </a:rPr>
              <a:t>TLB Reach: Size of largest virtual address space that can be simultaneously mapped by TLB</a:t>
            </a:r>
          </a:p>
          <a:p>
            <a:endParaRPr lang="en-US" altLang="ko-KR" dirty="0">
              <a:solidFill>
                <a:srgbClr val="56127A"/>
              </a:solidFill>
              <a:ea typeface="굴림" charset="-127"/>
              <a:cs typeface="굴림" charset="-127"/>
            </a:endParaRPr>
          </a:p>
          <a:p>
            <a:pPr lvl="1">
              <a:buFontTx/>
              <a:buNone/>
            </a:pPr>
            <a:r>
              <a:rPr lang="en-US" altLang="ko-KR" sz="3100" dirty="0">
                <a:ea typeface="굴림" charset="-127"/>
                <a:cs typeface="굴림" charset="-127"/>
              </a:rPr>
              <a:t>Example: 64 TLB entries, 4KB pages, one page per entry</a:t>
            </a:r>
          </a:p>
          <a:p>
            <a:pPr lvl="1">
              <a:buFontTx/>
              <a:buNone/>
            </a:pPr>
            <a:endParaRPr lang="en-US" altLang="ko-KR" dirty="0">
              <a:ea typeface="굴림" charset="-127"/>
              <a:cs typeface="굴림" charset="-127"/>
            </a:endParaRPr>
          </a:p>
          <a:p>
            <a:pPr lvl="1">
              <a:buFontTx/>
              <a:buNone/>
            </a:pPr>
            <a:r>
              <a:rPr lang="en-US" altLang="ko-KR" dirty="0">
                <a:ea typeface="굴림" charset="-127"/>
                <a:cs typeface="굴림" charset="-127"/>
              </a:rPr>
              <a:t>TLB Reach = _____________________________________________</a:t>
            </a:r>
            <a:r>
              <a:rPr lang="en-US" altLang="ko-KR" i="1" dirty="0">
                <a:ea typeface="굴림" charset="-127"/>
                <a:cs typeface="굴림" charset="-127"/>
              </a:rPr>
              <a:t>?</a:t>
            </a:r>
          </a:p>
        </p:txBody>
      </p:sp>
      <p:sp>
        <p:nvSpPr>
          <p:cNvPr id="2" name="Footer Placeholder 1"/>
          <p:cNvSpPr>
            <a:spLocks noGrp="1"/>
          </p:cNvSpPr>
          <p:nvPr>
            <p:ph type="ftr" sz="quarter" idx="11"/>
          </p:nvPr>
        </p:nvSpPr>
        <p:spPr/>
        <p:txBody>
          <a:bodyPr/>
          <a:lstStyle/>
          <a:p>
            <a:r>
              <a:rPr lang="en-US" smtClean="0"/>
              <a:t>Fall 2012 -- Lecture #36</a:t>
            </a:r>
            <a:endParaRPr lang="en-US"/>
          </a:p>
        </p:txBody>
      </p:sp>
    </p:spTree>
    <p:extLst>
      <p:ext uri="{BB962C8B-B14F-4D97-AF65-F5344CB8AC3E}">
        <p14:creationId xmlns:p14="http://schemas.microsoft.com/office/powerpoint/2010/main" val="24758280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837836D-2362-D64E-A858-5200C07DF980}" type="slidenum">
              <a:rPr lang="en-US"/>
              <a:pPr/>
              <a:t>19</a:t>
            </a:fld>
            <a:endParaRPr lang="en-US" b="0">
              <a:solidFill>
                <a:srgbClr val="FBBA03"/>
              </a:solidFill>
            </a:endParaRPr>
          </a:p>
        </p:txBody>
      </p:sp>
      <p:sp>
        <p:nvSpPr>
          <p:cNvPr id="1656834" name="Rectangle 2"/>
          <p:cNvSpPr>
            <a:spLocks noGrp="1" noChangeArrowheads="1"/>
          </p:cNvSpPr>
          <p:nvPr>
            <p:ph type="title"/>
          </p:nvPr>
        </p:nvSpPr>
        <p:spPr>
          <a:xfrm>
            <a:off x="460375" y="139700"/>
            <a:ext cx="6829425" cy="606425"/>
          </a:xfrm>
        </p:spPr>
        <p:txBody>
          <a:bodyPr>
            <a:normAutofit fontScale="90000"/>
          </a:bodyPr>
          <a:lstStyle/>
          <a:p>
            <a:r>
              <a:rPr lang="en-US" altLang="ko-KR">
                <a:ea typeface="굴림" charset="-127"/>
                <a:cs typeface="굴림" charset="-127"/>
              </a:rPr>
              <a:t>TLB Designs</a:t>
            </a:r>
          </a:p>
        </p:txBody>
      </p:sp>
      <p:sp>
        <p:nvSpPr>
          <p:cNvPr id="1656835" name="Rectangle 3"/>
          <p:cNvSpPr>
            <a:spLocks noGrp="1" noChangeArrowheads="1"/>
          </p:cNvSpPr>
          <p:nvPr>
            <p:ph type="body" idx="1"/>
          </p:nvPr>
        </p:nvSpPr>
        <p:spPr>
          <a:xfrm>
            <a:off x="457200" y="914400"/>
            <a:ext cx="8102600" cy="5257800"/>
          </a:xfrm>
          <a:noFill/>
          <a:ln/>
        </p:spPr>
        <p:txBody>
          <a:bodyPr>
            <a:normAutofit fontScale="77500" lnSpcReduction="20000"/>
          </a:bodyPr>
          <a:lstStyle/>
          <a:p>
            <a:r>
              <a:rPr lang="en-US" altLang="ko-KR" dirty="0">
                <a:solidFill>
                  <a:srgbClr val="56127A"/>
                </a:solidFill>
                <a:ea typeface="굴림" charset="-127"/>
                <a:cs typeface="굴림" charset="-127"/>
              </a:rPr>
              <a:t>Typically 32-128 entries, usually fully associative</a:t>
            </a:r>
          </a:p>
          <a:p>
            <a:pPr lvl="1"/>
            <a:r>
              <a:rPr lang="en-US" altLang="ko-KR" dirty="0">
                <a:ea typeface="굴림" charset="-127"/>
                <a:cs typeface="굴림" charset="-127"/>
              </a:rPr>
              <a:t>Each entry maps a large page, hence less spatial locality across pages </a:t>
            </a:r>
            <a:r>
              <a:rPr lang="en-US" altLang="ko-KR" dirty="0" err="1">
                <a:ea typeface="굴림" charset="-127"/>
                <a:cs typeface="굴림" charset="-127"/>
                <a:sym typeface="Wingdings" charset="2"/>
              </a:rPr>
              <a:t></a:t>
            </a:r>
            <a:r>
              <a:rPr lang="en-US" altLang="ko-KR" dirty="0">
                <a:ea typeface="굴림" charset="-127"/>
                <a:cs typeface="굴림" charset="-127"/>
              </a:rPr>
              <a:t> more likely that two entries conflict</a:t>
            </a:r>
          </a:p>
          <a:p>
            <a:pPr lvl="1"/>
            <a:r>
              <a:rPr lang="en-US" altLang="ko-KR" dirty="0">
                <a:ea typeface="굴림" charset="-127"/>
                <a:cs typeface="굴림" charset="-127"/>
              </a:rPr>
              <a:t>Sometimes larger </a:t>
            </a:r>
            <a:r>
              <a:rPr lang="en-US" altLang="ko-KR" dirty="0" err="1">
                <a:ea typeface="굴림" charset="-127"/>
                <a:cs typeface="굴림" charset="-127"/>
              </a:rPr>
              <a:t>TLBs</a:t>
            </a:r>
            <a:r>
              <a:rPr lang="en-US" altLang="ko-KR" dirty="0">
                <a:ea typeface="굴림" charset="-127"/>
                <a:cs typeface="굴림" charset="-127"/>
              </a:rPr>
              <a:t> (256-512 entries) are 4-8 way set-</a:t>
            </a:r>
            <a:r>
              <a:rPr lang="en-US" altLang="ko-KR" dirty="0" smtClean="0">
                <a:ea typeface="굴림" charset="-127"/>
                <a:cs typeface="굴림" charset="-127"/>
              </a:rPr>
              <a:t>associative</a:t>
            </a:r>
          </a:p>
          <a:p>
            <a:pPr lvl="1"/>
            <a:r>
              <a:rPr lang="en-US" altLang="ko-KR" dirty="0" smtClean="0">
                <a:ea typeface="굴림" charset="-127"/>
                <a:cs typeface="굴림" charset="-127"/>
              </a:rPr>
              <a:t>Larger systems sometimes have multi-level (L1 and L2) </a:t>
            </a:r>
            <a:r>
              <a:rPr lang="en-US" altLang="ko-KR" dirty="0" err="1" smtClean="0">
                <a:ea typeface="굴림" charset="-127"/>
                <a:cs typeface="굴림" charset="-127"/>
              </a:rPr>
              <a:t>TLBs</a:t>
            </a:r>
            <a:endParaRPr lang="en-US" altLang="ko-KR" dirty="0" smtClean="0">
              <a:ea typeface="굴림" charset="-127"/>
              <a:cs typeface="굴림" charset="-127"/>
            </a:endParaRPr>
          </a:p>
          <a:p>
            <a:r>
              <a:rPr lang="en-US" altLang="ko-KR" dirty="0">
                <a:solidFill>
                  <a:srgbClr val="56127A"/>
                </a:solidFill>
                <a:ea typeface="굴림" charset="-127"/>
                <a:cs typeface="굴림" charset="-127"/>
              </a:rPr>
              <a:t>Random or FIFO replacement policy</a:t>
            </a:r>
          </a:p>
          <a:p>
            <a:r>
              <a:rPr lang="en-US" altLang="ko-KR" dirty="0">
                <a:solidFill>
                  <a:srgbClr val="56127A"/>
                </a:solidFill>
                <a:ea typeface="굴림" charset="-127"/>
                <a:cs typeface="굴림" charset="-127"/>
              </a:rPr>
              <a:t>No process information in TLB</a:t>
            </a:r>
            <a:r>
              <a:rPr lang="en-US" altLang="ko-KR" sz="2800" i="1" dirty="0">
                <a:solidFill>
                  <a:srgbClr val="56127A"/>
                </a:solidFill>
                <a:ea typeface="굴림" charset="-127"/>
                <a:cs typeface="굴림" charset="-127"/>
              </a:rPr>
              <a:t>?</a:t>
            </a:r>
            <a:endParaRPr lang="en-US" altLang="ko-KR" sz="1000" dirty="0">
              <a:solidFill>
                <a:srgbClr val="56127A"/>
              </a:solidFill>
              <a:ea typeface="굴림" charset="-127"/>
              <a:cs typeface="굴림" charset="-127"/>
            </a:endParaRPr>
          </a:p>
          <a:p>
            <a:r>
              <a:rPr lang="en-US" altLang="ko-KR" dirty="0">
                <a:solidFill>
                  <a:srgbClr val="56127A"/>
                </a:solidFill>
                <a:ea typeface="굴림" charset="-127"/>
                <a:cs typeface="굴림" charset="-127"/>
              </a:rPr>
              <a:t>TLB Reach: Size of largest virtual address space that can be simultaneously mapped by TLB</a:t>
            </a:r>
          </a:p>
          <a:p>
            <a:endParaRPr lang="en-US" altLang="ko-KR" dirty="0">
              <a:solidFill>
                <a:srgbClr val="56127A"/>
              </a:solidFill>
              <a:ea typeface="굴림" charset="-127"/>
              <a:cs typeface="굴림" charset="-127"/>
            </a:endParaRPr>
          </a:p>
          <a:p>
            <a:pPr lvl="1">
              <a:buFontTx/>
              <a:buNone/>
            </a:pPr>
            <a:r>
              <a:rPr lang="en-US" altLang="ko-KR" sz="3100" dirty="0">
                <a:ea typeface="굴림" charset="-127"/>
                <a:cs typeface="굴림" charset="-127"/>
              </a:rPr>
              <a:t>Example: 64 TLB entries, 4KB pages, one page per entry</a:t>
            </a:r>
          </a:p>
          <a:p>
            <a:pPr lvl="1">
              <a:buFontTx/>
              <a:buNone/>
            </a:pPr>
            <a:endParaRPr lang="en-US" altLang="ko-KR" dirty="0">
              <a:ea typeface="굴림" charset="-127"/>
              <a:cs typeface="굴림" charset="-127"/>
            </a:endParaRPr>
          </a:p>
          <a:p>
            <a:pPr lvl="1">
              <a:buFontTx/>
              <a:buNone/>
            </a:pPr>
            <a:r>
              <a:rPr lang="en-US" altLang="ko-KR" dirty="0">
                <a:ea typeface="굴림" charset="-127"/>
                <a:cs typeface="굴림" charset="-127"/>
              </a:rPr>
              <a:t>TLB Reach = _____________________________________________</a:t>
            </a:r>
            <a:r>
              <a:rPr lang="en-US" altLang="ko-KR" i="1" dirty="0">
                <a:ea typeface="굴림" charset="-127"/>
                <a:cs typeface="굴림" charset="-127"/>
              </a:rPr>
              <a:t>?</a:t>
            </a:r>
          </a:p>
        </p:txBody>
      </p:sp>
      <p:sp>
        <p:nvSpPr>
          <p:cNvPr id="1656836" name="Text Box 4"/>
          <p:cNvSpPr txBox="1">
            <a:spLocks noChangeArrowheads="1"/>
          </p:cNvSpPr>
          <p:nvPr/>
        </p:nvSpPr>
        <p:spPr bwMode="auto">
          <a:xfrm>
            <a:off x="2590800" y="5334000"/>
            <a:ext cx="5124450" cy="366713"/>
          </a:xfrm>
          <a:prstGeom prst="rect">
            <a:avLst/>
          </a:prstGeom>
          <a:noFill/>
          <a:ln w="9525">
            <a:noFill/>
            <a:miter lim="800000"/>
            <a:headEnd/>
            <a:tailEnd/>
          </a:ln>
          <a:effectLst/>
        </p:spPr>
        <p:txBody>
          <a:bodyPr wrap="none" anchor="ctr">
            <a:prstTxWarp prst="textNoShape">
              <a:avLst/>
            </a:prstTxWarp>
            <a:spAutoFit/>
          </a:bodyPr>
          <a:lstStyle/>
          <a:p>
            <a:pPr eaLnBrk="1" hangingPunct="1">
              <a:spcBef>
                <a:spcPct val="0"/>
              </a:spcBef>
            </a:pPr>
            <a:r>
              <a:rPr lang="en-US" sz="1800" i="1" dirty="0">
                <a:solidFill>
                  <a:srgbClr val="FF0000"/>
                </a:solidFill>
                <a:latin typeface="Verdana" charset="0"/>
              </a:rPr>
              <a:t>64 entries * 4 KB = 256 KB (if contiguous)</a:t>
            </a:r>
          </a:p>
        </p:txBody>
      </p:sp>
      <p:sp>
        <p:nvSpPr>
          <p:cNvPr id="2" name="Footer Placeholder 1"/>
          <p:cNvSpPr>
            <a:spLocks noGrp="1"/>
          </p:cNvSpPr>
          <p:nvPr>
            <p:ph type="ftr" sz="quarter" idx="11"/>
          </p:nvPr>
        </p:nvSpPr>
        <p:spPr/>
        <p:txBody>
          <a:bodyPr/>
          <a:lstStyle/>
          <a:p>
            <a:r>
              <a:rPr lang="en-US" smtClean="0"/>
              <a:t>Fall 2012 -- Lecture #36</a:t>
            </a:r>
            <a:endParaRPr lang="en-US"/>
          </a:p>
        </p:txBody>
      </p:sp>
    </p:spTree>
    <p:extLst>
      <p:ext uri="{BB962C8B-B14F-4D97-AF65-F5344CB8AC3E}">
        <p14:creationId xmlns:p14="http://schemas.microsoft.com/office/powerpoint/2010/main" val="4045491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568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683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smtClean="0"/>
              <a:t>Review</a:t>
            </a:r>
            <a:endParaRPr lang="en-US" dirty="0" smtClean="0"/>
          </a:p>
        </p:txBody>
      </p:sp>
      <p:sp>
        <p:nvSpPr>
          <p:cNvPr id="52227" name="Rectangle 3"/>
          <p:cNvSpPr>
            <a:spLocks noGrp="1" noChangeArrowheads="1"/>
          </p:cNvSpPr>
          <p:nvPr>
            <p:ph idx="1"/>
          </p:nvPr>
        </p:nvSpPr>
        <p:spPr>
          <a:xfrm>
            <a:off x="457200" y="1295400"/>
            <a:ext cx="8229600" cy="4525963"/>
          </a:xfrm>
        </p:spPr>
        <p:txBody>
          <a:bodyPr>
            <a:normAutofit fontScale="92500" lnSpcReduction="20000"/>
          </a:bodyPr>
          <a:lstStyle/>
          <a:p>
            <a:r>
              <a:rPr lang="en-US" dirty="0" smtClean="0"/>
              <a:t>Implementing precise interrupts in in-order pipelines:</a:t>
            </a:r>
          </a:p>
          <a:p>
            <a:pPr lvl="1"/>
            <a:r>
              <a:rPr lang="en-US" dirty="0" smtClean="0"/>
              <a:t>Save exceptions in pipeline until commit point</a:t>
            </a:r>
          </a:p>
          <a:p>
            <a:pPr lvl="1"/>
            <a:r>
              <a:rPr lang="en-US" dirty="0" smtClean="0"/>
              <a:t>Check for traps and interrupts before commit</a:t>
            </a:r>
            <a:endParaRPr lang="en-US" dirty="0" smtClean="0"/>
          </a:p>
          <a:p>
            <a:pPr lvl="1"/>
            <a:r>
              <a:rPr lang="en-US" dirty="0" smtClean="0"/>
              <a:t>No architectural state overwritten before commit</a:t>
            </a:r>
          </a:p>
          <a:p>
            <a:r>
              <a:rPr lang="en-US" dirty="0" smtClean="0"/>
              <a:t>Support multiprogramming with translation and protection</a:t>
            </a:r>
          </a:p>
          <a:p>
            <a:pPr lvl="1"/>
            <a:r>
              <a:rPr lang="en-US" dirty="0" smtClean="0"/>
              <a:t>Base and bound, simple scheme, suffers from memory fragmentation</a:t>
            </a:r>
          </a:p>
          <a:p>
            <a:pPr lvl="1"/>
            <a:r>
              <a:rPr lang="en-US" dirty="0" smtClean="0"/>
              <a:t>Paged systems remove external fragmentation but add indirection through page table</a:t>
            </a:r>
          </a:p>
          <a:p>
            <a:pPr lvl="1"/>
            <a:endParaRPr lang="en-US" dirty="0" smtClean="0"/>
          </a:p>
          <a:p>
            <a:endParaRPr lang="en-US" dirty="0" smtClean="0"/>
          </a:p>
        </p:txBody>
      </p:sp>
      <p:sp>
        <p:nvSpPr>
          <p:cNvPr id="8" name="Footer Placeholder 7"/>
          <p:cNvSpPr>
            <a:spLocks noGrp="1"/>
          </p:cNvSpPr>
          <p:nvPr>
            <p:ph type="ftr" sz="quarter" idx="11"/>
          </p:nvPr>
        </p:nvSpPr>
        <p:spPr/>
        <p:txBody>
          <a:bodyPr/>
          <a:lstStyle/>
          <a:p>
            <a:r>
              <a:rPr lang="en-US" smtClean="0"/>
              <a:t>Fall 2012 -- Lecture #36</a:t>
            </a:r>
            <a:endParaRPr lang="en-US" dirty="0"/>
          </a:p>
        </p:txBody>
      </p:sp>
      <p:sp>
        <p:nvSpPr>
          <p:cNvPr id="7" name="Slide Number Placeholder 6"/>
          <p:cNvSpPr>
            <a:spLocks noGrp="1"/>
          </p:cNvSpPr>
          <p:nvPr>
            <p:ph type="sldNum" sz="quarter" idx="12"/>
          </p:nvPr>
        </p:nvSpPr>
        <p:spPr/>
        <p:txBody>
          <a:bodyPr/>
          <a:lstStyle/>
          <a:p>
            <a:fld id="{560BEBE0-216B-AB43-BD80-E68411983EF0}" type="slidenum">
              <a:rPr lang="en-US" smtClean="0"/>
              <a:pPr/>
              <a:t>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17D445-73B8-1346-9524-1F6FAD58DEFC}" type="slidenum">
              <a:rPr lang="en-US"/>
              <a:pPr/>
              <a:t>20</a:t>
            </a:fld>
            <a:endParaRPr lang="en-US" b="0">
              <a:solidFill>
                <a:srgbClr val="FBBA03"/>
              </a:solidFill>
            </a:endParaRPr>
          </a:p>
        </p:txBody>
      </p:sp>
      <p:sp>
        <p:nvSpPr>
          <p:cNvPr id="1636354" name="Rectangle 2"/>
          <p:cNvSpPr>
            <a:spLocks noGrp="1" noChangeArrowheads="1"/>
          </p:cNvSpPr>
          <p:nvPr>
            <p:ph type="title"/>
          </p:nvPr>
        </p:nvSpPr>
        <p:spPr>
          <a:xfrm>
            <a:off x="276225" y="379413"/>
            <a:ext cx="7648575" cy="831850"/>
          </a:xfrm>
          <a:noFill/>
          <a:ln/>
        </p:spPr>
        <p:txBody>
          <a:bodyPr lIns="90488" tIns="44450" rIns="90488" bIns="44450"/>
          <a:lstStyle/>
          <a:p>
            <a:r>
              <a:rPr lang="en-US" altLang="ko-KR">
                <a:ea typeface="굴림" charset="-127"/>
                <a:cs typeface="굴림" charset="-127"/>
              </a:rPr>
              <a:t>Handling a TLB Miss</a:t>
            </a:r>
          </a:p>
        </p:txBody>
      </p:sp>
      <p:sp>
        <p:nvSpPr>
          <p:cNvPr id="1636355" name="Rectangle 3"/>
          <p:cNvSpPr>
            <a:spLocks noChangeArrowheads="1"/>
          </p:cNvSpPr>
          <p:nvPr/>
        </p:nvSpPr>
        <p:spPr bwMode="auto">
          <a:xfrm>
            <a:off x="685800" y="1371600"/>
            <a:ext cx="7874000" cy="3906198"/>
          </a:xfrm>
          <a:prstGeom prst="rect">
            <a:avLst/>
          </a:prstGeom>
          <a:noFill/>
          <a:ln w="25400">
            <a:noFill/>
            <a:miter lim="800000"/>
            <a:headEnd/>
            <a:tailEnd/>
          </a:ln>
          <a:effectLst/>
        </p:spPr>
        <p:txBody>
          <a:bodyPr lIns="90488" tIns="44450" rIns="90488" bIns="44450">
            <a:prstTxWarp prst="textNoShape">
              <a:avLst/>
            </a:prstTxWarp>
            <a:spAutoFit/>
          </a:bodyPr>
          <a:lstStyle/>
          <a:p>
            <a:pPr algn="l">
              <a:spcBef>
                <a:spcPct val="0"/>
              </a:spcBef>
            </a:pPr>
            <a:r>
              <a:rPr lang="en-US" altLang="ko-KR" sz="2400" dirty="0">
                <a:solidFill>
                  <a:srgbClr val="56127A"/>
                </a:solidFill>
                <a:latin typeface="Verdana" charset="0"/>
                <a:ea typeface="굴림" charset="-127"/>
                <a:cs typeface="굴림" charset="-127"/>
              </a:rPr>
              <a:t>Software (MIPS, Alpha)</a:t>
            </a:r>
          </a:p>
          <a:p>
            <a:pPr lvl="1" algn="l">
              <a:spcBef>
                <a:spcPct val="0"/>
              </a:spcBef>
            </a:pPr>
            <a:r>
              <a:rPr lang="en-US" altLang="ko-KR" sz="2000" dirty="0">
                <a:solidFill>
                  <a:srgbClr val="56127A"/>
                </a:solidFill>
                <a:latin typeface="Verdana" charset="0"/>
                <a:ea typeface="굴림" charset="-127"/>
                <a:cs typeface="굴림" charset="-127"/>
              </a:rPr>
              <a:t>TLB miss causes an exception and the operating system walks the page tables and reloads TLB. </a:t>
            </a:r>
            <a:r>
              <a:rPr lang="en-US" altLang="ko-KR" sz="2000" i="1" dirty="0">
                <a:solidFill>
                  <a:srgbClr val="56127A"/>
                </a:solidFill>
                <a:latin typeface="Verdana" charset="0"/>
                <a:ea typeface="굴림" charset="-127"/>
                <a:cs typeface="굴림" charset="-127"/>
              </a:rPr>
              <a:t>A</a:t>
            </a:r>
            <a:r>
              <a:rPr lang="en-US" altLang="ko-KR" sz="2000" dirty="0">
                <a:solidFill>
                  <a:srgbClr val="56127A"/>
                </a:solidFill>
                <a:latin typeface="Verdana" charset="0"/>
                <a:ea typeface="굴림" charset="-127"/>
                <a:cs typeface="굴림" charset="-127"/>
              </a:rPr>
              <a:t> </a:t>
            </a:r>
            <a:r>
              <a:rPr lang="en-US" altLang="ko-KR" sz="2000" i="1" dirty="0">
                <a:solidFill>
                  <a:srgbClr val="56127A"/>
                </a:solidFill>
                <a:latin typeface="Verdana" charset="0"/>
                <a:ea typeface="굴림" charset="-127"/>
                <a:cs typeface="굴림" charset="-127"/>
              </a:rPr>
              <a:t>privileged “</a:t>
            </a:r>
            <a:r>
              <a:rPr lang="en-US" altLang="ko-KR" sz="2000" i="1" dirty="0" err="1">
                <a:solidFill>
                  <a:srgbClr val="56127A"/>
                </a:solidFill>
                <a:latin typeface="Verdana" charset="0"/>
                <a:ea typeface="굴림" charset="-127"/>
                <a:cs typeface="굴림" charset="-127"/>
              </a:rPr>
              <a:t>untranslated</a:t>
            </a:r>
            <a:r>
              <a:rPr lang="en-US" altLang="ko-KR" sz="2000" i="1" dirty="0">
                <a:solidFill>
                  <a:srgbClr val="56127A"/>
                </a:solidFill>
                <a:latin typeface="Verdana" charset="0"/>
                <a:ea typeface="굴림" charset="-127"/>
                <a:cs typeface="굴림" charset="-127"/>
              </a:rPr>
              <a:t>”  addressing mode used for walk</a:t>
            </a:r>
          </a:p>
          <a:p>
            <a:pPr lvl="1" algn="l">
              <a:spcBef>
                <a:spcPct val="0"/>
              </a:spcBef>
            </a:pPr>
            <a:endParaRPr lang="en-US" altLang="ko-KR" sz="2000" i="1" dirty="0">
              <a:solidFill>
                <a:srgbClr val="56127A"/>
              </a:solidFill>
              <a:latin typeface="Verdana" charset="0"/>
              <a:ea typeface="굴림" charset="-127"/>
              <a:cs typeface="굴림" charset="-127"/>
            </a:endParaRPr>
          </a:p>
          <a:p>
            <a:pPr algn="l">
              <a:spcBef>
                <a:spcPct val="0"/>
              </a:spcBef>
            </a:pPr>
            <a:r>
              <a:rPr lang="en-US" altLang="ko-KR" sz="2400" dirty="0">
                <a:solidFill>
                  <a:srgbClr val="56127A"/>
                </a:solidFill>
                <a:latin typeface="Verdana" charset="0"/>
                <a:ea typeface="굴림" charset="-127"/>
                <a:cs typeface="굴림" charset="-127"/>
              </a:rPr>
              <a:t>Hardware (SPARC v8, x86, </a:t>
            </a:r>
            <a:r>
              <a:rPr lang="en-US" altLang="ko-KR" sz="2400" dirty="0" smtClean="0">
                <a:solidFill>
                  <a:srgbClr val="56127A"/>
                </a:solidFill>
                <a:latin typeface="Verdana" charset="0"/>
                <a:ea typeface="굴림" charset="-127"/>
                <a:cs typeface="굴림" charset="-127"/>
              </a:rPr>
              <a:t>PowerPC, RISC-V)</a:t>
            </a:r>
            <a:endParaRPr lang="en-US" altLang="ko-KR" sz="2400" dirty="0">
              <a:solidFill>
                <a:srgbClr val="56127A"/>
              </a:solidFill>
              <a:latin typeface="Verdana" charset="0"/>
              <a:ea typeface="굴림" charset="-127"/>
              <a:cs typeface="굴림" charset="-127"/>
            </a:endParaRPr>
          </a:p>
          <a:p>
            <a:pPr lvl="1" algn="l">
              <a:spcBef>
                <a:spcPct val="0"/>
              </a:spcBef>
            </a:pPr>
            <a:r>
              <a:rPr lang="en-US" altLang="ko-KR" sz="2000" dirty="0">
                <a:solidFill>
                  <a:srgbClr val="56127A"/>
                </a:solidFill>
                <a:latin typeface="Verdana" charset="0"/>
                <a:ea typeface="굴림" charset="-127"/>
                <a:cs typeface="굴림" charset="-127"/>
              </a:rPr>
              <a:t>A memory management unit (MMU) walks the page tables and reloads the TLB</a:t>
            </a:r>
          </a:p>
          <a:p>
            <a:pPr lvl="1" algn="l">
              <a:spcBef>
                <a:spcPct val="0"/>
              </a:spcBef>
              <a:buFontTx/>
              <a:buChar char="•"/>
            </a:pPr>
            <a:endParaRPr lang="en-US" altLang="ko-KR" sz="2000" dirty="0">
              <a:solidFill>
                <a:srgbClr val="56127A"/>
              </a:solidFill>
              <a:latin typeface="Verdana" charset="0"/>
              <a:ea typeface="굴림" charset="-127"/>
              <a:cs typeface="굴림" charset="-127"/>
            </a:endParaRPr>
          </a:p>
          <a:p>
            <a:pPr lvl="1" algn="l">
              <a:spcBef>
                <a:spcPct val="0"/>
              </a:spcBef>
            </a:pPr>
            <a:r>
              <a:rPr lang="en-US" altLang="ko-KR" sz="2000" dirty="0">
                <a:solidFill>
                  <a:srgbClr val="56127A"/>
                </a:solidFill>
                <a:latin typeface="Verdana" charset="0"/>
                <a:ea typeface="굴림" charset="-127"/>
                <a:cs typeface="굴림" charset="-127"/>
              </a:rPr>
              <a:t>If a missing (data or PT) page is encountered during the TLB reloading, MMU gives up and signals a Page-Fault exception for the original instruction	</a:t>
            </a:r>
          </a:p>
        </p:txBody>
      </p:sp>
      <p:sp>
        <p:nvSpPr>
          <p:cNvPr id="2" name="Footer Placeholder 1"/>
          <p:cNvSpPr>
            <a:spLocks noGrp="1"/>
          </p:cNvSpPr>
          <p:nvPr>
            <p:ph type="ftr" sz="quarter" idx="11"/>
          </p:nvPr>
        </p:nvSpPr>
        <p:spPr/>
        <p:txBody>
          <a:bodyPr/>
          <a:lstStyle/>
          <a:p>
            <a:r>
              <a:rPr lang="en-US" smtClean="0"/>
              <a:t>Fall 2012 -- Lecture #36</a:t>
            </a:r>
            <a:endParaRPr lang="en-US"/>
          </a:p>
        </p:txBody>
      </p:sp>
    </p:spTree>
    <p:extLst>
      <p:ext uri="{BB962C8B-B14F-4D97-AF65-F5344CB8AC3E}">
        <p14:creationId xmlns:p14="http://schemas.microsoft.com/office/powerpoint/2010/main" val="38337171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602" name="Rectangle 2"/>
          <p:cNvSpPr>
            <a:spLocks noGrp="1" noChangeArrowheads="1"/>
          </p:cNvSpPr>
          <p:nvPr>
            <p:ph type="title"/>
          </p:nvPr>
        </p:nvSpPr>
        <p:spPr>
          <a:xfrm>
            <a:off x="356412" y="506473"/>
            <a:ext cx="8229600" cy="1143000"/>
          </a:xfrm>
        </p:spPr>
        <p:txBody>
          <a:bodyPr>
            <a:normAutofit fontScale="90000"/>
          </a:bodyPr>
          <a:lstStyle/>
          <a:p>
            <a:r>
              <a:rPr lang="en-US" altLang="ko-KR" dirty="0" smtClean="0"/>
              <a:t>Flashcard </a:t>
            </a:r>
            <a:r>
              <a:rPr lang="en-US" altLang="ko-KR" dirty="0" smtClean="0"/>
              <a:t>Quiz:</a:t>
            </a:r>
            <a:br>
              <a:rPr lang="en-US" altLang="ko-KR" dirty="0" smtClean="0"/>
            </a:br>
            <a:r>
              <a:rPr lang="en-US" altLang="ko-KR" dirty="0" smtClean="0"/>
              <a:t>Which statement is false?</a:t>
            </a:r>
            <a:endParaRPr lang="en-US" altLang="ko-KR" dirty="0"/>
          </a:p>
        </p:txBody>
      </p:sp>
      <p:sp>
        <p:nvSpPr>
          <p:cNvPr id="9" name="Slide Number Placeholder 5"/>
          <p:cNvSpPr>
            <a:spLocks noGrp="1"/>
          </p:cNvSpPr>
          <p:nvPr>
            <p:ph type="sldNum" sz="quarter" idx="12"/>
          </p:nvPr>
        </p:nvSpPr>
        <p:spPr/>
        <p:txBody>
          <a:bodyPr/>
          <a:lstStyle/>
          <a:p>
            <a:fld id="{918F2AAA-6BC1-9844-8435-F36EB3841011}" type="slidenum">
              <a:rPr lang="en-US" smtClean="0"/>
              <a:pPr/>
              <a:t>21</a:t>
            </a:fld>
            <a:endParaRPr lang="en-US"/>
          </a:p>
        </p:txBody>
      </p:sp>
      <p:sp>
        <p:nvSpPr>
          <p:cNvPr id="20" name="TextBox 19"/>
          <p:cNvSpPr txBox="1"/>
          <p:nvPr/>
        </p:nvSpPr>
        <p:spPr>
          <a:xfrm>
            <a:off x="533400" y="2209800"/>
            <a:ext cx="8229600" cy="2308324"/>
          </a:xfrm>
          <a:prstGeom prst="rect">
            <a:avLst/>
          </a:prstGeom>
          <a:noFill/>
        </p:spPr>
        <p:txBody>
          <a:bodyPr wrap="square" rtlCol="0">
            <a:spAutoFit/>
          </a:bodyPr>
          <a:lstStyle/>
          <a:p>
            <a:r>
              <a:rPr lang="en-US" sz="3600" b="1" dirty="0" smtClean="0">
                <a:ln>
                  <a:solidFill>
                    <a:schemeClr val="tx1"/>
                  </a:solidFill>
                </a:ln>
                <a:solidFill>
                  <a:srgbClr val="FF804F"/>
                </a:solidFill>
              </a:rPr>
              <a:t>TLB miss is much faster than page fault</a:t>
            </a:r>
            <a:endParaRPr lang="en-US" sz="3600" b="1" dirty="0" smtClean="0">
              <a:ln>
                <a:solidFill>
                  <a:schemeClr val="tx1"/>
                </a:solidFill>
              </a:ln>
              <a:solidFill>
                <a:srgbClr val="FF804F"/>
              </a:solidFill>
            </a:endParaRPr>
          </a:p>
          <a:p>
            <a:r>
              <a:rPr lang="en-US" sz="3600" b="1" dirty="0" smtClean="0">
                <a:ln>
                  <a:solidFill>
                    <a:schemeClr val="tx1"/>
                  </a:solidFill>
                </a:ln>
                <a:solidFill>
                  <a:srgbClr val="FFFF00"/>
                </a:solidFill>
              </a:rPr>
              <a:t>TLB exploits spatial locality</a:t>
            </a:r>
            <a:endParaRPr lang="en-US" sz="3600" b="1" dirty="0" smtClean="0">
              <a:ln>
                <a:solidFill>
                  <a:schemeClr val="tx1"/>
                </a:solidFill>
              </a:ln>
              <a:solidFill>
                <a:srgbClr val="FFFF00"/>
              </a:solidFill>
            </a:endParaRPr>
          </a:p>
          <a:p>
            <a:r>
              <a:rPr lang="en-US" sz="3600" b="1" dirty="0" smtClean="0">
                <a:ln>
                  <a:solidFill>
                    <a:schemeClr val="tx1"/>
                  </a:solidFill>
                </a:ln>
                <a:solidFill>
                  <a:srgbClr val="FA61FF"/>
                </a:solidFill>
              </a:rPr>
              <a:t>TLB hardware grows with larger page size</a:t>
            </a:r>
            <a:endParaRPr lang="en-US" sz="3600" b="1" dirty="0" smtClean="0">
              <a:ln>
                <a:solidFill>
                  <a:schemeClr val="tx1"/>
                </a:solidFill>
              </a:ln>
              <a:solidFill>
                <a:srgbClr val="FA61FF"/>
              </a:solidFill>
            </a:endParaRPr>
          </a:p>
          <a:p>
            <a:r>
              <a:rPr lang="en-US" sz="3600" b="1" dirty="0" smtClean="0">
                <a:ln>
                  <a:solidFill>
                    <a:schemeClr val="tx1"/>
                  </a:solidFill>
                </a:ln>
                <a:solidFill>
                  <a:srgbClr val="008000"/>
                </a:solidFill>
              </a:rPr>
              <a:t>TLB exploits temporal locality</a:t>
            </a:r>
            <a:endParaRPr lang="en-US" sz="3600" b="1" dirty="0">
              <a:ln>
                <a:solidFill>
                  <a:schemeClr val="tx1"/>
                </a:solidFill>
              </a:ln>
              <a:solidFill>
                <a:srgbClr val="008000"/>
              </a:solidFill>
            </a:endParaRPr>
          </a:p>
        </p:txBody>
      </p:sp>
    </p:spTree>
    <p:extLst>
      <p:ext uri="{BB962C8B-B14F-4D97-AF65-F5344CB8AC3E}">
        <p14:creationId xmlns:p14="http://schemas.microsoft.com/office/powerpoint/2010/main" val="224175137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lide Number Placeholder 5"/>
          <p:cNvSpPr>
            <a:spLocks noGrp="1"/>
          </p:cNvSpPr>
          <p:nvPr>
            <p:ph type="sldNum" sz="quarter" idx="12"/>
          </p:nvPr>
        </p:nvSpPr>
        <p:spPr/>
        <p:txBody>
          <a:bodyPr/>
          <a:lstStyle/>
          <a:p>
            <a:fld id="{BA335243-848A-B64E-9286-0A37CBB378A8}" type="slidenum">
              <a:rPr lang="en-US"/>
              <a:pPr/>
              <a:t>22</a:t>
            </a:fld>
            <a:endParaRPr lang="en-US" b="0">
              <a:solidFill>
                <a:srgbClr val="FBBA03"/>
              </a:solidFill>
            </a:endParaRPr>
          </a:p>
        </p:txBody>
      </p:sp>
      <p:sp>
        <p:nvSpPr>
          <p:cNvPr id="1638402" name="Rectangle 2"/>
          <p:cNvSpPr>
            <a:spLocks noGrp="1" noChangeArrowheads="1"/>
          </p:cNvSpPr>
          <p:nvPr>
            <p:ph type="title"/>
          </p:nvPr>
        </p:nvSpPr>
        <p:spPr>
          <a:xfrm>
            <a:off x="393700" y="165100"/>
            <a:ext cx="7162800" cy="1143000"/>
          </a:xfrm>
          <a:noFill/>
          <a:ln/>
        </p:spPr>
        <p:txBody>
          <a:bodyPr lIns="90488" tIns="44450" rIns="90488" bIns="44450">
            <a:normAutofit fontScale="90000"/>
          </a:bodyPr>
          <a:lstStyle/>
          <a:p>
            <a:r>
              <a:rPr lang="en-US" altLang="ko-KR">
                <a:ea typeface="굴림" charset="-127"/>
                <a:cs typeface="굴림" charset="-127"/>
              </a:rPr>
              <a:t>Hierarchical Page Table Walk: SPARC v8</a:t>
            </a:r>
          </a:p>
        </p:txBody>
      </p:sp>
      <p:grpSp>
        <p:nvGrpSpPr>
          <p:cNvPr id="51" name="Group 50"/>
          <p:cNvGrpSpPr/>
          <p:nvPr/>
        </p:nvGrpSpPr>
        <p:grpSpPr>
          <a:xfrm>
            <a:off x="190500" y="1371600"/>
            <a:ext cx="8724900" cy="4506967"/>
            <a:chOff x="190500" y="1371600"/>
            <a:chExt cx="8724900" cy="4506967"/>
          </a:xfrm>
        </p:grpSpPr>
        <p:sp>
          <p:nvSpPr>
            <p:cNvPr id="1638403" name="Rectangle 3"/>
            <p:cNvSpPr>
              <a:spLocks noChangeArrowheads="1"/>
            </p:cNvSpPr>
            <p:nvPr/>
          </p:nvSpPr>
          <p:spPr bwMode="auto">
            <a:xfrm>
              <a:off x="4483100" y="5202238"/>
              <a:ext cx="4432300" cy="335989"/>
            </a:xfrm>
            <a:prstGeom prst="rect">
              <a:avLst/>
            </a:prstGeom>
            <a:noFill/>
            <a:ln w="25400">
              <a:noFill/>
              <a:miter lim="800000"/>
              <a:headEnd/>
              <a:tailEnd/>
            </a:ln>
            <a:effectLst/>
          </p:spPr>
          <p:txBody>
            <a:bodyPr lIns="90488" tIns="44450" rIns="90488" bIns="44450">
              <a:prstTxWarp prst="textNoShape">
                <a:avLst/>
              </a:prstTxWarp>
              <a:spAutoFit/>
            </a:bodyPr>
            <a:lstStyle/>
            <a:p>
              <a:pPr algn="l">
                <a:spcBef>
                  <a:spcPct val="0"/>
                </a:spcBef>
              </a:pPr>
              <a:r>
                <a:rPr lang="en-US" altLang="ko-KR" sz="1600" dirty="0">
                  <a:latin typeface="Verdana" charset="0"/>
                  <a:ea typeface="굴림" charset="-127"/>
                  <a:cs typeface="굴림" charset="-127"/>
                </a:rPr>
                <a:t>31 			      </a:t>
              </a:r>
              <a:r>
                <a:rPr lang="en-US" altLang="ko-KR" sz="1600" dirty="0" smtClean="0">
                  <a:latin typeface="Verdana" charset="0"/>
                  <a:ea typeface="굴림" charset="-127"/>
                  <a:cs typeface="굴림" charset="-127"/>
                </a:rPr>
                <a:t>				11       </a:t>
              </a:r>
              <a:r>
                <a:rPr lang="en-US" altLang="ko-KR" sz="1600" dirty="0">
                  <a:latin typeface="Verdana" charset="0"/>
                  <a:ea typeface="굴림" charset="-127"/>
                  <a:cs typeface="굴림" charset="-127"/>
                </a:rPr>
                <a:t>0</a:t>
              </a:r>
            </a:p>
          </p:txBody>
        </p:sp>
        <p:sp>
          <p:nvSpPr>
            <p:cNvPr id="1638404" name="Rectangle 4"/>
            <p:cNvSpPr>
              <a:spLocks noChangeArrowheads="1"/>
            </p:cNvSpPr>
            <p:nvPr/>
          </p:nvSpPr>
          <p:spPr bwMode="auto">
            <a:xfrm>
              <a:off x="4522788" y="5503863"/>
              <a:ext cx="3249612" cy="355600"/>
            </a:xfrm>
            <a:prstGeom prst="rect">
              <a:avLst/>
            </a:prstGeom>
            <a:solidFill>
              <a:srgbClr val="FFCC66"/>
            </a:solidFill>
            <a:ln w="25400">
              <a:noFill/>
              <a:miter lim="800000"/>
              <a:headEnd/>
              <a:tailEnd/>
            </a:ln>
            <a:effectLst/>
          </p:spPr>
          <p:txBody>
            <a:bodyPr wrap="none" anchor="ctr">
              <a:prstTxWarp prst="textNoShape">
                <a:avLst/>
              </a:prstTxWarp>
            </a:bodyPr>
            <a:lstStyle/>
            <a:p>
              <a:endParaRPr lang="en-US"/>
            </a:p>
          </p:txBody>
        </p:sp>
        <p:sp>
          <p:nvSpPr>
            <p:cNvPr id="1638405" name="Rectangle 5"/>
            <p:cNvSpPr>
              <a:spLocks noChangeArrowheads="1"/>
            </p:cNvSpPr>
            <p:nvPr/>
          </p:nvSpPr>
          <p:spPr bwMode="auto">
            <a:xfrm>
              <a:off x="4510088" y="5495925"/>
              <a:ext cx="4176712" cy="355600"/>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638406" name="Rectangle 6"/>
            <p:cNvSpPr>
              <a:spLocks noChangeArrowheads="1"/>
            </p:cNvSpPr>
            <p:nvPr/>
          </p:nvSpPr>
          <p:spPr bwMode="auto">
            <a:xfrm>
              <a:off x="2679700" y="1371600"/>
              <a:ext cx="3416300" cy="355600"/>
            </a:xfrm>
            <a:prstGeom prst="rect">
              <a:avLst/>
            </a:prstGeom>
            <a:solidFill>
              <a:srgbClr val="FFCC66"/>
            </a:solidFill>
            <a:ln w="25400">
              <a:noFill/>
              <a:miter lim="800000"/>
              <a:headEnd/>
              <a:tailEnd/>
            </a:ln>
            <a:effectLst/>
          </p:spPr>
          <p:txBody>
            <a:bodyPr wrap="none" anchor="ctr">
              <a:prstTxWarp prst="textNoShape">
                <a:avLst/>
              </a:prstTxWarp>
            </a:bodyPr>
            <a:lstStyle/>
            <a:p>
              <a:endParaRPr lang="en-US"/>
            </a:p>
          </p:txBody>
        </p:sp>
        <p:sp>
          <p:nvSpPr>
            <p:cNvPr id="1638407" name="Rectangle 7"/>
            <p:cNvSpPr>
              <a:spLocks noChangeArrowheads="1"/>
            </p:cNvSpPr>
            <p:nvPr/>
          </p:nvSpPr>
          <p:spPr bwMode="auto">
            <a:xfrm>
              <a:off x="533400" y="1397000"/>
              <a:ext cx="2119313" cy="393700"/>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2000">
                  <a:solidFill>
                    <a:srgbClr val="56127A"/>
                  </a:solidFill>
                  <a:latin typeface="Verdana" charset="0"/>
                  <a:ea typeface="굴림" charset="-127"/>
                  <a:cs typeface="굴림" charset="-127"/>
                </a:rPr>
                <a:t>Virtual Address</a:t>
              </a:r>
            </a:p>
          </p:txBody>
        </p:sp>
        <p:sp>
          <p:nvSpPr>
            <p:cNvPr id="1638408" name="Rectangle 8"/>
            <p:cNvSpPr>
              <a:spLocks noChangeArrowheads="1"/>
            </p:cNvSpPr>
            <p:nvPr/>
          </p:nvSpPr>
          <p:spPr bwMode="auto">
            <a:xfrm>
              <a:off x="2689225" y="1376363"/>
              <a:ext cx="4546600" cy="355600"/>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638409" name="Line 9"/>
            <p:cNvSpPr>
              <a:spLocks noChangeShapeType="1"/>
            </p:cNvSpPr>
            <p:nvPr/>
          </p:nvSpPr>
          <p:spPr bwMode="auto">
            <a:xfrm>
              <a:off x="6105525" y="1376363"/>
              <a:ext cx="0" cy="3556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38410" name="Line 10"/>
            <p:cNvSpPr>
              <a:spLocks noChangeShapeType="1"/>
            </p:cNvSpPr>
            <p:nvPr/>
          </p:nvSpPr>
          <p:spPr bwMode="auto">
            <a:xfrm>
              <a:off x="4962525" y="1376363"/>
              <a:ext cx="0" cy="3556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38411" name="Line 11"/>
            <p:cNvSpPr>
              <a:spLocks noChangeShapeType="1"/>
            </p:cNvSpPr>
            <p:nvPr/>
          </p:nvSpPr>
          <p:spPr bwMode="auto">
            <a:xfrm>
              <a:off x="3819525" y="1376363"/>
              <a:ext cx="0" cy="3556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38412" name="Rectangle 12"/>
            <p:cNvSpPr>
              <a:spLocks noChangeArrowheads="1"/>
            </p:cNvSpPr>
            <p:nvPr/>
          </p:nvSpPr>
          <p:spPr bwMode="auto">
            <a:xfrm>
              <a:off x="2674938" y="1392238"/>
              <a:ext cx="4530087" cy="335989"/>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1600" dirty="0">
                  <a:latin typeface="Verdana" charset="0"/>
                  <a:ea typeface="굴림" charset="-127"/>
                  <a:cs typeface="굴림" charset="-127"/>
                </a:rPr>
                <a:t>Index 1	    Index 2      Index 3       Offset</a:t>
              </a:r>
            </a:p>
          </p:txBody>
        </p:sp>
        <p:sp>
          <p:nvSpPr>
            <p:cNvPr id="1638413" name="Rectangle 13"/>
            <p:cNvSpPr>
              <a:spLocks noChangeArrowheads="1"/>
            </p:cNvSpPr>
            <p:nvPr/>
          </p:nvSpPr>
          <p:spPr bwMode="auto">
            <a:xfrm>
              <a:off x="2514600" y="1676400"/>
              <a:ext cx="4963499" cy="335989"/>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1600" dirty="0">
                  <a:latin typeface="Verdana" charset="0"/>
                  <a:ea typeface="굴림" charset="-127"/>
                  <a:cs typeface="굴림" charset="-127"/>
                </a:rPr>
                <a:t>31 </a:t>
              </a:r>
              <a:r>
                <a:rPr lang="en-US" altLang="ko-KR" sz="1600" dirty="0" smtClean="0">
                  <a:latin typeface="Verdana" charset="0"/>
                  <a:ea typeface="굴림" charset="-127"/>
                  <a:cs typeface="굴림" charset="-127"/>
                </a:rPr>
                <a:t>           </a:t>
              </a:r>
              <a:r>
                <a:rPr lang="en-US" altLang="ko-KR" sz="1600" dirty="0">
                  <a:latin typeface="Verdana" charset="0"/>
                  <a:ea typeface="굴림" charset="-127"/>
                  <a:cs typeface="굴림" charset="-127"/>
                </a:rPr>
                <a:t>23            17             11         </a:t>
              </a:r>
              <a:r>
                <a:rPr lang="en-US" altLang="ko-KR" sz="1600" dirty="0" smtClean="0">
                  <a:latin typeface="Verdana" charset="0"/>
                  <a:ea typeface="굴림" charset="-127"/>
                  <a:cs typeface="굴림" charset="-127"/>
                </a:rPr>
                <a:t>  </a:t>
              </a:r>
              <a:r>
                <a:rPr lang="en-US" altLang="ko-KR" sz="1600" dirty="0">
                  <a:latin typeface="Verdana" charset="0"/>
                  <a:ea typeface="굴림" charset="-127"/>
                  <a:cs typeface="굴림" charset="-127"/>
                </a:rPr>
                <a:t>0</a:t>
              </a:r>
            </a:p>
          </p:txBody>
        </p:sp>
        <p:sp>
          <p:nvSpPr>
            <p:cNvPr id="1638414" name="Rectangle 14"/>
            <p:cNvSpPr>
              <a:spLocks noChangeArrowheads="1"/>
            </p:cNvSpPr>
            <p:nvPr/>
          </p:nvSpPr>
          <p:spPr bwMode="auto">
            <a:xfrm>
              <a:off x="203200" y="1970088"/>
              <a:ext cx="1044575" cy="847725"/>
            </a:xfrm>
            <a:prstGeom prst="rect">
              <a:avLst/>
            </a:prstGeom>
            <a:noFill/>
            <a:ln w="25400">
              <a:solidFill>
                <a:schemeClr val="tx1"/>
              </a:solidFill>
              <a:miter lim="800000"/>
              <a:headEnd/>
              <a:tailEnd/>
            </a:ln>
            <a:effectLst/>
          </p:spPr>
          <p:txBody>
            <a:bodyPr wrap="none" lIns="90488" tIns="44450" rIns="90488" bIns="44450">
              <a:prstTxWarp prst="textNoShape">
                <a:avLst/>
              </a:prstTxWarp>
              <a:spAutoFit/>
            </a:bodyPr>
            <a:lstStyle/>
            <a:p>
              <a:pPr algn="l">
                <a:spcBef>
                  <a:spcPct val="0"/>
                </a:spcBef>
              </a:pPr>
              <a:r>
                <a:rPr lang="en-US" altLang="ko-KR">
                  <a:latin typeface="Verdana" charset="0"/>
                  <a:ea typeface="굴림" charset="-127"/>
                  <a:cs typeface="굴림" charset="-127"/>
                </a:rPr>
                <a:t>Context</a:t>
              </a:r>
            </a:p>
            <a:p>
              <a:pPr algn="l">
                <a:spcBef>
                  <a:spcPct val="0"/>
                </a:spcBef>
              </a:pPr>
              <a:r>
                <a:rPr lang="en-US" altLang="ko-KR">
                  <a:latin typeface="Verdana" charset="0"/>
                  <a:ea typeface="굴림" charset="-127"/>
                  <a:cs typeface="굴림" charset="-127"/>
                </a:rPr>
                <a:t>Table</a:t>
              </a:r>
            </a:p>
            <a:p>
              <a:pPr algn="l">
                <a:spcBef>
                  <a:spcPct val="0"/>
                </a:spcBef>
              </a:pPr>
              <a:r>
                <a:rPr lang="en-US" altLang="ko-KR">
                  <a:latin typeface="Verdana" charset="0"/>
                  <a:ea typeface="굴림" charset="-127"/>
                  <a:cs typeface="굴림" charset="-127"/>
                </a:rPr>
                <a:t>Register</a:t>
              </a:r>
            </a:p>
          </p:txBody>
        </p:sp>
        <p:sp>
          <p:nvSpPr>
            <p:cNvPr id="1638415" name="Rectangle 15"/>
            <p:cNvSpPr>
              <a:spLocks noChangeArrowheads="1"/>
            </p:cNvSpPr>
            <p:nvPr/>
          </p:nvSpPr>
          <p:spPr bwMode="auto">
            <a:xfrm>
              <a:off x="190500" y="2984500"/>
              <a:ext cx="1044575" cy="603250"/>
            </a:xfrm>
            <a:prstGeom prst="rect">
              <a:avLst/>
            </a:prstGeom>
            <a:noFill/>
            <a:ln w="25400">
              <a:solidFill>
                <a:schemeClr val="tx1"/>
              </a:solidFill>
              <a:miter lim="800000"/>
              <a:headEnd/>
              <a:tailEnd/>
            </a:ln>
            <a:effectLst/>
          </p:spPr>
          <p:txBody>
            <a:bodyPr wrap="none" lIns="90488" tIns="44450" rIns="90488" bIns="44450">
              <a:prstTxWarp prst="textNoShape">
                <a:avLst/>
              </a:prstTxWarp>
              <a:spAutoFit/>
            </a:bodyPr>
            <a:lstStyle/>
            <a:p>
              <a:pPr algn="l">
                <a:spcBef>
                  <a:spcPct val="0"/>
                </a:spcBef>
              </a:pPr>
              <a:r>
                <a:rPr lang="en-US" altLang="ko-KR">
                  <a:latin typeface="Verdana" charset="0"/>
                  <a:ea typeface="굴림" charset="-127"/>
                  <a:cs typeface="굴림" charset="-127"/>
                </a:rPr>
                <a:t>Context</a:t>
              </a:r>
            </a:p>
            <a:p>
              <a:pPr algn="l">
                <a:spcBef>
                  <a:spcPct val="0"/>
                </a:spcBef>
              </a:pPr>
              <a:r>
                <a:rPr lang="en-US" altLang="ko-KR">
                  <a:latin typeface="Verdana" charset="0"/>
                  <a:ea typeface="굴림" charset="-127"/>
                  <a:cs typeface="굴림" charset="-127"/>
                </a:rPr>
                <a:t>Register</a:t>
              </a:r>
            </a:p>
          </p:txBody>
        </p:sp>
        <p:sp>
          <p:nvSpPr>
            <p:cNvPr id="1638416" name="Rectangle 16"/>
            <p:cNvSpPr>
              <a:spLocks noChangeArrowheads="1"/>
            </p:cNvSpPr>
            <p:nvPr/>
          </p:nvSpPr>
          <p:spPr bwMode="auto">
            <a:xfrm>
              <a:off x="1622425" y="2366963"/>
              <a:ext cx="889000" cy="12700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638417" name="Line 17"/>
            <p:cNvSpPr>
              <a:spLocks noChangeShapeType="1"/>
            </p:cNvSpPr>
            <p:nvPr/>
          </p:nvSpPr>
          <p:spPr bwMode="auto">
            <a:xfrm>
              <a:off x="1622425" y="2887663"/>
              <a:ext cx="8890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38418" name="Line 18"/>
            <p:cNvSpPr>
              <a:spLocks noChangeShapeType="1"/>
            </p:cNvSpPr>
            <p:nvPr/>
          </p:nvSpPr>
          <p:spPr bwMode="auto">
            <a:xfrm>
              <a:off x="1622425" y="3116263"/>
              <a:ext cx="8890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38419" name="Rectangle 19"/>
            <p:cNvSpPr>
              <a:spLocks noChangeArrowheads="1"/>
            </p:cNvSpPr>
            <p:nvPr/>
          </p:nvSpPr>
          <p:spPr bwMode="auto">
            <a:xfrm>
              <a:off x="1565275" y="2835275"/>
              <a:ext cx="958850" cy="333375"/>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a:latin typeface="Verdana" charset="0"/>
                  <a:ea typeface="굴림" charset="-127"/>
                  <a:cs typeface="굴림" charset="-127"/>
                </a:rPr>
                <a:t>root ptr</a:t>
              </a:r>
            </a:p>
          </p:txBody>
        </p:sp>
        <p:sp>
          <p:nvSpPr>
            <p:cNvPr id="1638420" name="Line 20"/>
            <p:cNvSpPr>
              <a:spLocks noChangeShapeType="1"/>
            </p:cNvSpPr>
            <p:nvPr/>
          </p:nvSpPr>
          <p:spPr bwMode="auto">
            <a:xfrm>
              <a:off x="1241425" y="2430463"/>
              <a:ext cx="3556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638421" name="Line 21"/>
            <p:cNvSpPr>
              <a:spLocks noChangeShapeType="1"/>
            </p:cNvSpPr>
            <p:nvPr/>
          </p:nvSpPr>
          <p:spPr bwMode="auto">
            <a:xfrm>
              <a:off x="1241425" y="3040063"/>
              <a:ext cx="3556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638422" name="Rectangle 22"/>
            <p:cNvSpPr>
              <a:spLocks noChangeArrowheads="1"/>
            </p:cNvSpPr>
            <p:nvPr/>
          </p:nvSpPr>
          <p:spPr bwMode="auto">
            <a:xfrm>
              <a:off x="3222625" y="2900363"/>
              <a:ext cx="889000" cy="12700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638423" name="Line 23"/>
            <p:cNvSpPr>
              <a:spLocks noChangeShapeType="1"/>
            </p:cNvSpPr>
            <p:nvPr/>
          </p:nvSpPr>
          <p:spPr bwMode="auto">
            <a:xfrm>
              <a:off x="3222625" y="3573463"/>
              <a:ext cx="8890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38424" name="Line 24"/>
            <p:cNvSpPr>
              <a:spLocks noChangeShapeType="1"/>
            </p:cNvSpPr>
            <p:nvPr/>
          </p:nvSpPr>
          <p:spPr bwMode="auto">
            <a:xfrm>
              <a:off x="3222625" y="3802063"/>
              <a:ext cx="8890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38425" name="Rectangle 25"/>
            <p:cNvSpPr>
              <a:spLocks noChangeArrowheads="1"/>
            </p:cNvSpPr>
            <p:nvPr/>
          </p:nvSpPr>
          <p:spPr bwMode="auto">
            <a:xfrm>
              <a:off x="3424238" y="3521075"/>
              <a:ext cx="550862" cy="333375"/>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a:latin typeface="Verdana" charset="0"/>
                  <a:ea typeface="굴림" charset="-127"/>
                  <a:cs typeface="굴림" charset="-127"/>
                </a:rPr>
                <a:t>PTP</a:t>
              </a:r>
            </a:p>
          </p:txBody>
        </p:sp>
        <p:sp>
          <p:nvSpPr>
            <p:cNvPr id="1638426" name="Line 26"/>
            <p:cNvSpPr>
              <a:spLocks noChangeShapeType="1"/>
            </p:cNvSpPr>
            <p:nvPr/>
          </p:nvSpPr>
          <p:spPr bwMode="auto">
            <a:xfrm>
              <a:off x="2536825" y="2963863"/>
              <a:ext cx="6604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638427" name="Line 27"/>
            <p:cNvSpPr>
              <a:spLocks noChangeShapeType="1"/>
            </p:cNvSpPr>
            <p:nvPr/>
          </p:nvSpPr>
          <p:spPr bwMode="auto">
            <a:xfrm>
              <a:off x="4137025" y="3649663"/>
              <a:ext cx="5080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638428" name="Rectangle 28"/>
            <p:cNvSpPr>
              <a:spLocks noChangeArrowheads="1"/>
            </p:cNvSpPr>
            <p:nvPr/>
          </p:nvSpPr>
          <p:spPr bwMode="auto">
            <a:xfrm>
              <a:off x="4670425" y="3586163"/>
              <a:ext cx="889000" cy="1011237"/>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638429" name="Line 29"/>
            <p:cNvSpPr>
              <a:spLocks noChangeShapeType="1"/>
            </p:cNvSpPr>
            <p:nvPr/>
          </p:nvSpPr>
          <p:spPr bwMode="auto">
            <a:xfrm>
              <a:off x="4670425" y="3878263"/>
              <a:ext cx="8890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38430" name="Line 30"/>
            <p:cNvSpPr>
              <a:spLocks noChangeShapeType="1"/>
            </p:cNvSpPr>
            <p:nvPr/>
          </p:nvSpPr>
          <p:spPr bwMode="auto">
            <a:xfrm>
              <a:off x="4670425" y="4106863"/>
              <a:ext cx="8890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38431" name="Rectangle 31"/>
            <p:cNvSpPr>
              <a:spLocks noChangeArrowheads="1"/>
            </p:cNvSpPr>
            <p:nvPr/>
          </p:nvSpPr>
          <p:spPr bwMode="auto">
            <a:xfrm>
              <a:off x="4872038" y="3819525"/>
              <a:ext cx="550862" cy="333375"/>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a:latin typeface="Verdana" charset="0"/>
                  <a:ea typeface="굴림" charset="-127"/>
                  <a:cs typeface="굴림" charset="-127"/>
                </a:rPr>
                <a:t>PTP</a:t>
              </a:r>
            </a:p>
          </p:txBody>
        </p:sp>
        <p:sp>
          <p:nvSpPr>
            <p:cNvPr id="1638432" name="Line 32"/>
            <p:cNvSpPr>
              <a:spLocks noChangeShapeType="1"/>
            </p:cNvSpPr>
            <p:nvPr/>
          </p:nvSpPr>
          <p:spPr bwMode="auto">
            <a:xfrm>
              <a:off x="5584825" y="3954463"/>
              <a:ext cx="5080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638433" name="Rectangle 33"/>
            <p:cNvSpPr>
              <a:spLocks noChangeArrowheads="1"/>
            </p:cNvSpPr>
            <p:nvPr/>
          </p:nvSpPr>
          <p:spPr bwMode="auto">
            <a:xfrm>
              <a:off x="6118225" y="3890963"/>
              <a:ext cx="889000" cy="1087437"/>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638434" name="Line 34"/>
            <p:cNvSpPr>
              <a:spLocks noChangeShapeType="1"/>
            </p:cNvSpPr>
            <p:nvPr/>
          </p:nvSpPr>
          <p:spPr bwMode="auto">
            <a:xfrm>
              <a:off x="6118225" y="4564063"/>
              <a:ext cx="8890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38435" name="Line 35"/>
            <p:cNvSpPr>
              <a:spLocks noChangeShapeType="1"/>
            </p:cNvSpPr>
            <p:nvPr/>
          </p:nvSpPr>
          <p:spPr bwMode="auto">
            <a:xfrm>
              <a:off x="6118225" y="4792663"/>
              <a:ext cx="8890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38436" name="Rectangle 36"/>
            <p:cNvSpPr>
              <a:spLocks noChangeArrowheads="1"/>
            </p:cNvSpPr>
            <p:nvPr/>
          </p:nvSpPr>
          <p:spPr bwMode="auto">
            <a:xfrm>
              <a:off x="6310313" y="4510088"/>
              <a:ext cx="557212" cy="333375"/>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a:latin typeface="Verdana" charset="0"/>
                  <a:ea typeface="굴림" charset="-127"/>
                  <a:cs typeface="굴림" charset="-127"/>
                </a:rPr>
                <a:t>PTE</a:t>
              </a:r>
            </a:p>
          </p:txBody>
        </p:sp>
        <p:sp>
          <p:nvSpPr>
            <p:cNvPr id="1638437" name="Rectangle 37"/>
            <p:cNvSpPr>
              <a:spLocks noChangeArrowheads="1"/>
            </p:cNvSpPr>
            <p:nvPr/>
          </p:nvSpPr>
          <p:spPr bwMode="auto">
            <a:xfrm>
              <a:off x="1371600" y="2009775"/>
              <a:ext cx="1598613" cy="333375"/>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a:latin typeface="Verdana" charset="0"/>
                  <a:ea typeface="굴림" charset="-127"/>
                  <a:cs typeface="굴림" charset="-127"/>
                </a:rPr>
                <a:t>Context Table</a:t>
              </a:r>
            </a:p>
          </p:txBody>
        </p:sp>
        <p:sp>
          <p:nvSpPr>
            <p:cNvPr id="1638438" name="Rectangle 38"/>
            <p:cNvSpPr>
              <a:spLocks noChangeArrowheads="1"/>
            </p:cNvSpPr>
            <p:nvPr/>
          </p:nvSpPr>
          <p:spPr bwMode="auto">
            <a:xfrm>
              <a:off x="3119438" y="2560638"/>
              <a:ext cx="1046162" cy="333375"/>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a:latin typeface="Verdana" charset="0"/>
                  <a:ea typeface="굴림" charset="-127"/>
                  <a:cs typeface="굴림" charset="-127"/>
                </a:rPr>
                <a:t>L1 Table</a:t>
              </a:r>
            </a:p>
          </p:txBody>
        </p:sp>
        <p:sp>
          <p:nvSpPr>
            <p:cNvPr id="1638439" name="Rectangle 39"/>
            <p:cNvSpPr>
              <a:spLocks noChangeArrowheads="1"/>
            </p:cNvSpPr>
            <p:nvPr/>
          </p:nvSpPr>
          <p:spPr bwMode="auto">
            <a:xfrm>
              <a:off x="4567238" y="3246438"/>
              <a:ext cx="1046162" cy="333375"/>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a:latin typeface="Verdana" charset="0"/>
                  <a:ea typeface="굴림" charset="-127"/>
                  <a:cs typeface="굴림" charset="-127"/>
                </a:rPr>
                <a:t>L2 Table</a:t>
              </a:r>
            </a:p>
          </p:txBody>
        </p:sp>
        <p:sp>
          <p:nvSpPr>
            <p:cNvPr id="1638440" name="Rectangle 40"/>
            <p:cNvSpPr>
              <a:spLocks noChangeArrowheads="1"/>
            </p:cNvSpPr>
            <p:nvPr/>
          </p:nvSpPr>
          <p:spPr bwMode="auto">
            <a:xfrm>
              <a:off x="6015038" y="3551238"/>
              <a:ext cx="1046162" cy="333375"/>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a:latin typeface="Verdana" charset="0"/>
                  <a:ea typeface="굴림" charset="-127"/>
                  <a:cs typeface="굴림" charset="-127"/>
                </a:rPr>
                <a:t>L3 Table</a:t>
              </a:r>
            </a:p>
          </p:txBody>
        </p:sp>
        <p:sp>
          <p:nvSpPr>
            <p:cNvPr id="1638441" name="Freeform 41"/>
            <p:cNvSpPr>
              <a:spLocks/>
            </p:cNvSpPr>
            <p:nvPr/>
          </p:nvSpPr>
          <p:spPr bwMode="auto">
            <a:xfrm>
              <a:off x="2905125" y="1744663"/>
              <a:ext cx="306388" cy="1906587"/>
            </a:xfrm>
            <a:custGeom>
              <a:avLst/>
              <a:gdLst/>
              <a:ahLst/>
              <a:cxnLst>
                <a:cxn ang="0">
                  <a:pos x="0" y="0"/>
                </a:cxn>
                <a:cxn ang="0">
                  <a:pos x="0" y="1200"/>
                </a:cxn>
                <a:cxn ang="0">
                  <a:pos x="192" y="1200"/>
                </a:cxn>
              </a:cxnLst>
              <a:rect l="0" t="0" r="r" b="b"/>
              <a:pathLst>
                <a:path w="193" h="1201">
                  <a:moveTo>
                    <a:pt x="0" y="0"/>
                  </a:moveTo>
                  <a:lnTo>
                    <a:pt x="0" y="1200"/>
                  </a:lnTo>
                  <a:lnTo>
                    <a:pt x="192" y="1200"/>
                  </a:lnTo>
                </a:path>
              </a:pathLst>
            </a:custGeom>
            <a:noFill/>
            <a:ln w="25400" cap="rnd" cmpd="sng">
              <a:solidFill>
                <a:schemeClr val="tx1"/>
              </a:solidFill>
              <a:prstDash val="solid"/>
              <a:round/>
              <a:headEnd type="none" w="med" len="med"/>
              <a:tailEnd type="triangle" w="med" len="med"/>
            </a:ln>
            <a:effectLst/>
          </p:spPr>
          <p:txBody>
            <a:bodyPr>
              <a:prstTxWarp prst="textNoShape">
                <a:avLst/>
              </a:prstTxWarp>
            </a:bodyPr>
            <a:lstStyle/>
            <a:p>
              <a:endParaRPr lang="en-US"/>
            </a:p>
          </p:txBody>
        </p:sp>
        <p:sp>
          <p:nvSpPr>
            <p:cNvPr id="1638442" name="Freeform 42"/>
            <p:cNvSpPr>
              <a:spLocks/>
            </p:cNvSpPr>
            <p:nvPr/>
          </p:nvSpPr>
          <p:spPr bwMode="auto">
            <a:xfrm>
              <a:off x="4276725" y="1744663"/>
              <a:ext cx="382588" cy="2211387"/>
            </a:xfrm>
            <a:custGeom>
              <a:avLst/>
              <a:gdLst/>
              <a:ahLst/>
              <a:cxnLst>
                <a:cxn ang="0">
                  <a:pos x="0" y="0"/>
                </a:cxn>
                <a:cxn ang="0">
                  <a:pos x="0" y="1392"/>
                </a:cxn>
                <a:cxn ang="0">
                  <a:pos x="240" y="1392"/>
                </a:cxn>
              </a:cxnLst>
              <a:rect l="0" t="0" r="r" b="b"/>
              <a:pathLst>
                <a:path w="241" h="1393">
                  <a:moveTo>
                    <a:pt x="0" y="0"/>
                  </a:moveTo>
                  <a:lnTo>
                    <a:pt x="0" y="1392"/>
                  </a:lnTo>
                  <a:lnTo>
                    <a:pt x="240" y="1392"/>
                  </a:lnTo>
                </a:path>
              </a:pathLst>
            </a:custGeom>
            <a:noFill/>
            <a:ln w="25400" cap="rnd" cmpd="sng">
              <a:solidFill>
                <a:schemeClr val="tx1"/>
              </a:solidFill>
              <a:prstDash val="solid"/>
              <a:round/>
              <a:headEnd type="none" w="med" len="med"/>
              <a:tailEnd type="triangle" w="med" len="med"/>
            </a:ln>
            <a:effectLst/>
          </p:spPr>
          <p:txBody>
            <a:bodyPr>
              <a:prstTxWarp prst="textNoShape">
                <a:avLst/>
              </a:prstTxWarp>
            </a:bodyPr>
            <a:lstStyle/>
            <a:p>
              <a:endParaRPr lang="en-US"/>
            </a:p>
          </p:txBody>
        </p:sp>
        <p:sp>
          <p:nvSpPr>
            <p:cNvPr id="1638443" name="Freeform 43"/>
            <p:cNvSpPr>
              <a:spLocks/>
            </p:cNvSpPr>
            <p:nvPr/>
          </p:nvSpPr>
          <p:spPr bwMode="auto">
            <a:xfrm>
              <a:off x="5724525" y="1744663"/>
              <a:ext cx="382588" cy="2897187"/>
            </a:xfrm>
            <a:custGeom>
              <a:avLst/>
              <a:gdLst/>
              <a:ahLst/>
              <a:cxnLst>
                <a:cxn ang="0">
                  <a:pos x="0" y="0"/>
                </a:cxn>
                <a:cxn ang="0">
                  <a:pos x="0" y="1824"/>
                </a:cxn>
                <a:cxn ang="0">
                  <a:pos x="240" y="1824"/>
                </a:cxn>
              </a:cxnLst>
              <a:rect l="0" t="0" r="r" b="b"/>
              <a:pathLst>
                <a:path w="241" h="1825">
                  <a:moveTo>
                    <a:pt x="0" y="0"/>
                  </a:moveTo>
                  <a:lnTo>
                    <a:pt x="0" y="1824"/>
                  </a:lnTo>
                  <a:lnTo>
                    <a:pt x="240" y="1824"/>
                  </a:lnTo>
                </a:path>
              </a:pathLst>
            </a:custGeom>
            <a:noFill/>
            <a:ln w="25400" cap="rnd" cmpd="sng">
              <a:solidFill>
                <a:schemeClr val="tx1"/>
              </a:solidFill>
              <a:prstDash val="solid"/>
              <a:round/>
              <a:headEnd type="none" w="med" len="med"/>
              <a:tailEnd type="triangle" w="med" len="med"/>
            </a:ln>
            <a:effectLst/>
          </p:spPr>
          <p:txBody>
            <a:bodyPr>
              <a:prstTxWarp prst="textNoShape">
                <a:avLst/>
              </a:prstTxWarp>
            </a:bodyPr>
            <a:lstStyle/>
            <a:p>
              <a:endParaRPr lang="en-US"/>
            </a:p>
          </p:txBody>
        </p:sp>
        <p:sp>
          <p:nvSpPr>
            <p:cNvPr id="1638444" name="Rectangle 44"/>
            <p:cNvSpPr>
              <a:spLocks noChangeArrowheads="1"/>
            </p:cNvSpPr>
            <p:nvPr/>
          </p:nvSpPr>
          <p:spPr bwMode="auto">
            <a:xfrm>
              <a:off x="2109788" y="5453063"/>
              <a:ext cx="2305050" cy="393700"/>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2000">
                  <a:solidFill>
                    <a:srgbClr val="56127A"/>
                  </a:solidFill>
                  <a:latin typeface="Verdana" charset="0"/>
                  <a:ea typeface="굴림" charset="-127"/>
                  <a:cs typeface="굴림" charset="-127"/>
                </a:rPr>
                <a:t>Physical Address</a:t>
              </a:r>
            </a:p>
          </p:txBody>
        </p:sp>
        <p:sp>
          <p:nvSpPr>
            <p:cNvPr id="1638445" name="Rectangle 45"/>
            <p:cNvSpPr>
              <a:spLocks noChangeArrowheads="1"/>
            </p:cNvSpPr>
            <p:nvPr/>
          </p:nvSpPr>
          <p:spPr bwMode="auto">
            <a:xfrm>
              <a:off x="5343525" y="5511800"/>
              <a:ext cx="3350277" cy="366767"/>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dirty="0">
                  <a:latin typeface="Verdana" charset="0"/>
                  <a:ea typeface="굴림" charset="-127"/>
                  <a:cs typeface="굴림" charset="-127"/>
                </a:rPr>
                <a:t>PPN		         </a:t>
              </a:r>
              <a:r>
                <a:rPr lang="en-US" altLang="ko-KR" dirty="0" smtClean="0">
                  <a:latin typeface="Verdana" charset="0"/>
                  <a:ea typeface="굴림" charset="-127"/>
                  <a:cs typeface="굴림" charset="-127"/>
                </a:rPr>
                <a:t>		  Offset</a:t>
              </a:r>
              <a:endParaRPr lang="en-US" altLang="ko-KR" dirty="0">
                <a:latin typeface="Verdana" charset="0"/>
                <a:ea typeface="굴림" charset="-127"/>
                <a:cs typeface="굴림" charset="-127"/>
              </a:endParaRPr>
            </a:p>
          </p:txBody>
        </p:sp>
        <p:sp>
          <p:nvSpPr>
            <p:cNvPr id="1638446" name="Line 46"/>
            <p:cNvSpPr>
              <a:spLocks noChangeShapeType="1"/>
            </p:cNvSpPr>
            <p:nvPr/>
          </p:nvSpPr>
          <p:spPr bwMode="auto">
            <a:xfrm>
              <a:off x="7772400" y="5511800"/>
              <a:ext cx="0" cy="3556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38447" name="Freeform 47"/>
            <p:cNvSpPr>
              <a:spLocks/>
            </p:cNvSpPr>
            <p:nvPr/>
          </p:nvSpPr>
          <p:spPr bwMode="auto">
            <a:xfrm>
              <a:off x="6553200" y="1730375"/>
              <a:ext cx="1743075" cy="3738563"/>
            </a:xfrm>
            <a:custGeom>
              <a:avLst/>
              <a:gdLst/>
              <a:ahLst/>
              <a:cxnLst>
                <a:cxn ang="0">
                  <a:pos x="0" y="0"/>
                </a:cxn>
                <a:cxn ang="0">
                  <a:pos x="0" y="576"/>
                </a:cxn>
                <a:cxn ang="0">
                  <a:pos x="1104" y="576"/>
                </a:cxn>
                <a:cxn ang="0">
                  <a:pos x="1104" y="2592"/>
                </a:cxn>
              </a:cxnLst>
              <a:rect l="0" t="0" r="r" b="b"/>
              <a:pathLst>
                <a:path w="1105" h="2593">
                  <a:moveTo>
                    <a:pt x="0" y="0"/>
                  </a:moveTo>
                  <a:lnTo>
                    <a:pt x="0" y="576"/>
                  </a:lnTo>
                  <a:lnTo>
                    <a:pt x="1104" y="576"/>
                  </a:lnTo>
                  <a:lnTo>
                    <a:pt x="1104" y="2592"/>
                  </a:lnTo>
                </a:path>
              </a:pathLst>
            </a:custGeom>
            <a:noFill/>
            <a:ln w="25400" cap="rnd" cmpd="sng">
              <a:solidFill>
                <a:schemeClr val="tx1"/>
              </a:solidFill>
              <a:prstDash val="solid"/>
              <a:round/>
              <a:headEnd type="none" w="med" len="med"/>
              <a:tailEnd type="triangle" w="med" len="med"/>
            </a:ln>
            <a:effectLst/>
          </p:spPr>
          <p:txBody>
            <a:bodyPr>
              <a:prstTxWarp prst="textNoShape">
                <a:avLst/>
              </a:prstTxWarp>
            </a:bodyPr>
            <a:lstStyle/>
            <a:p>
              <a:endParaRPr lang="en-US"/>
            </a:p>
          </p:txBody>
        </p:sp>
        <p:sp>
          <p:nvSpPr>
            <p:cNvPr id="1638448" name="Freeform 48"/>
            <p:cNvSpPr>
              <a:spLocks/>
            </p:cNvSpPr>
            <p:nvPr/>
          </p:nvSpPr>
          <p:spPr bwMode="auto">
            <a:xfrm>
              <a:off x="5715000" y="4716463"/>
              <a:ext cx="1687513" cy="795337"/>
            </a:xfrm>
            <a:custGeom>
              <a:avLst/>
              <a:gdLst/>
              <a:ahLst/>
              <a:cxnLst>
                <a:cxn ang="0">
                  <a:pos x="816" y="0"/>
                </a:cxn>
                <a:cxn ang="0">
                  <a:pos x="1056" y="0"/>
                </a:cxn>
                <a:cxn ang="0">
                  <a:pos x="1056" y="480"/>
                </a:cxn>
                <a:cxn ang="0">
                  <a:pos x="0" y="480"/>
                </a:cxn>
                <a:cxn ang="0">
                  <a:pos x="0" y="720"/>
                </a:cxn>
              </a:cxnLst>
              <a:rect l="0" t="0" r="r" b="b"/>
              <a:pathLst>
                <a:path w="1057" h="721">
                  <a:moveTo>
                    <a:pt x="816" y="0"/>
                  </a:moveTo>
                  <a:lnTo>
                    <a:pt x="1056" y="0"/>
                  </a:lnTo>
                  <a:lnTo>
                    <a:pt x="1056" y="480"/>
                  </a:lnTo>
                  <a:lnTo>
                    <a:pt x="0" y="480"/>
                  </a:lnTo>
                  <a:lnTo>
                    <a:pt x="0" y="720"/>
                  </a:lnTo>
                </a:path>
              </a:pathLst>
            </a:custGeom>
            <a:noFill/>
            <a:ln w="25400" cap="rnd" cmpd="sng">
              <a:solidFill>
                <a:schemeClr val="tx1"/>
              </a:solidFill>
              <a:prstDash val="solid"/>
              <a:round/>
              <a:headEnd type="none" w="med" len="med"/>
              <a:tailEnd type="triangle" w="med" len="med"/>
            </a:ln>
            <a:effectLst/>
          </p:spPr>
          <p:txBody>
            <a:bodyPr>
              <a:prstTxWarp prst="textNoShape">
                <a:avLst/>
              </a:prstTxWarp>
            </a:bodyPr>
            <a:lstStyle/>
            <a:p>
              <a:endParaRPr lang="en-US"/>
            </a:p>
          </p:txBody>
        </p:sp>
      </p:grpSp>
      <p:sp>
        <p:nvSpPr>
          <p:cNvPr id="1638449" name="Rectangle 49"/>
          <p:cNvSpPr>
            <a:spLocks noChangeArrowheads="1"/>
          </p:cNvSpPr>
          <p:nvPr/>
        </p:nvSpPr>
        <p:spPr bwMode="auto">
          <a:xfrm>
            <a:off x="457200" y="6019800"/>
            <a:ext cx="8256588" cy="454025"/>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2400">
                <a:solidFill>
                  <a:srgbClr val="56127A"/>
                </a:solidFill>
                <a:latin typeface="Verdana" charset="0"/>
                <a:ea typeface="굴림" charset="-127"/>
                <a:cs typeface="굴림" charset="-127"/>
              </a:rPr>
              <a:t>MMU does this table walk in hardware on a TLB miss</a:t>
            </a:r>
          </a:p>
        </p:txBody>
      </p:sp>
      <p:sp>
        <p:nvSpPr>
          <p:cNvPr id="2" name="Footer Placeholder 1"/>
          <p:cNvSpPr>
            <a:spLocks noGrp="1"/>
          </p:cNvSpPr>
          <p:nvPr>
            <p:ph type="ftr" sz="quarter" idx="11"/>
          </p:nvPr>
        </p:nvSpPr>
        <p:spPr/>
        <p:txBody>
          <a:bodyPr/>
          <a:lstStyle/>
          <a:p>
            <a:r>
              <a:rPr lang="en-US" smtClean="0"/>
              <a:t>Fall 2012 -- Lecture #36</a:t>
            </a:r>
            <a:endParaRPr lang="en-US"/>
          </a:p>
        </p:txBody>
      </p:sp>
    </p:spTree>
    <p:extLst>
      <p:ext uri="{BB962C8B-B14F-4D97-AF65-F5344CB8AC3E}">
        <p14:creationId xmlns:p14="http://schemas.microsoft.com/office/powerpoint/2010/main" val="22018563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lide Number Placeholder 5"/>
          <p:cNvSpPr>
            <a:spLocks noGrp="1"/>
          </p:cNvSpPr>
          <p:nvPr>
            <p:ph type="sldNum" sz="quarter" idx="12"/>
          </p:nvPr>
        </p:nvSpPr>
        <p:spPr/>
        <p:txBody>
          <a:bodyPr/>
          <a:lstStyle/>
          <a:p>
            <a:fld id="{3E839F8F-B68F-E348-AB5E-213A526F8E08}" type="slidenum">
              <a:rPr lang="en-US"/>
              <a:pPr/>
              <a:t>23</a:t>
            </a:fld>
            <a:endParaRPr lang="en-US" b="0">
              <a:solidFill>
                <a:srgbClr val="FBBA03"/>
              </a:solidFill>
            </a:endParaRPr>
          </a:p>
        </p:txBody>
      </p:sp>
      <p:sp>
        <p:nvSpPr>
          <p:cNvPr id="1691650" name="Rectangle 2"/>
          <p:cNvSpPr>
            <a:spLocks noGrp="1" noChangeArrowheads="1"/>
          </p:cNvSpPr>
          <p:nvPr>
            <p:ph type="title"/>
          </p:nvPr>
        </p:nvSpPr>
        <p:spPr>
          <a:xfrm>
            <a:off x="152400" y="152400"/>
            <a:ext cx="8639175" cy="831850"/>
          </a:xfrm>
        </p:spPr>
        <p:txBody>
          <a:bodyPr>
            <a:normAutofit fontScale="90000"/>
          </a:bodyPr>
          <a:lstStyle/>
          <a:p>
            <a:r>
              <a:rPr lang="en-US" dirty="0" smtClean="0"/>
              <a:t>Page-Based Virtual-Memory </a:t>
            </a:r>
            <a:r>
              <a:rPr lang="en-US" dirty="0"/>
              <a:t>Machine</a:t>
            </a:r>
            <a:br>
              <a:rPr lang="en-US" dirty="0"/>
            </a:br>
            <a:r>
              <a:rPr lang="en-US" sz="2400" dirty="0"/>
              <a:t>(Hardware </a:t>
            </a:r>
            <a:r>
              <a:rPr lang="en-US" sz="2400" dirty="0" smtClean="0"/>
              <a:t>Page-Table </a:t>
            </a:r>
            <a:r>
              <a:rPr lang="en-US" sz="2400" dirty="0"/>
              <a:t>Walk)</a:t>
            </a:r>
            <a:endParaRPr lang="en-US" dirty="0"/>
          </a:p>
        </p:txBody>
      </p:sp>
      <p:sp>
        <p:nvSpPr>
          <p:cNvPr id="1691652" name="Line 4"/>
          <p:cNvSpPr>
            <a:spLocks noChangeShapeType="1"/>
          </p:cNvSpPr>
          <p:nvPr/>
        </p:nvSpPr>
        <p:spPr bwMode="auto">
          <a:xfrm>
            <a:off x="5410200" y="2859087"/>
            <a:ext cx="33528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1691653" name="Line 5"/>
          <p:cNvSpPr>
            <a:spLocks noChangeShapeType="1"/>
          </p:cNvSpPr>
          <p:nvPr/>
        </p:nvSpPr>
        <p:spPr bwMode="auto">
          <a:xfrm>
            <a:off x="685800" y="2859087"/>
            <a:ext cx="411480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grpSp>
        <p:nvGrpSpPr>
          <p:cNvPr id="2" name="Group 6"/>
          <p:cNvGrpSpPr>
            <a:grpSpLocks/>
          </p:cNvGrpSpPr>
          <p:nvPr/>
        </p:nvGrpSpPr>
        <p:grpSpPr bwMode="auto">
          <a:xfrm>
            <a:off x="381000" y="2249487"/>
            <a:ext cx="304800" cy="1219200"/>
            <a:chOff x="336" y="1200"/>
            <a:chExt cx="144" cy="720"/>
          </a:xfrm>
        </p:grpSpPr>
        <p:sp>
          <p:nvSpPr>
            <p:cNvPr id="1691655" name="Rectangle 7"/>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r>
                <a:rPr lang="en-US" sz="1600"/>
                <a:t>PC</a:t>
              </a:r>
            </a:p>
          </p:txBody>
        </p:sp>
        <p:sp>
          <p:nvSpPr>
            <p:cNvPr id="1691656" name="Freeform 8"/>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endParaRPr lang="en-US"/>
            </a:p>
          </p:txBody>
        </p:sp>
      </p:grpSp>
      <p:sp>
        <p:nvSpPr>
          <p:cNvPr id="1691657" name="Rectangle 9"/>
          <p:cNvSpPr>
            <a:spLocks noChangeArrowheads="1"/>
          </p:cNvSpPr>
          <p:nvPr/>
        </p:nvSpPr>
        <p:spPr bwMode="auto">
          <a:xfrm>
            <a:off x="990600" y="2325687"/>
            <a:ext cx="762000" cy="990600"/>
          </a:xfrm>
          <a:prstGeom prst="rect">
            <a:avLst/>
          </a:prstGeom>
          <a:solidFill>
            <a:srgbClr val="FFA74F"/>
          </a:solidFill>
          <a:ln w="25400">
            <a:solidFill>
              <a:srgbClr val="FF0000"/>
            </a:solidFill>
            <a:miter lim="800000"/>
            <a:headEnd/>
            <a:tailEnd/>
          </a:ln>
          <a:effectLst/>
        </p:spPr>
        <p:txBody>
          <a:bodyPr anchor="ctr">
            <a:prstTxWarp prst="textNoShape">
              <a:avLst/>
            </a:prstTxWarp>
          </a:bodyPr>
          <a:lstStyle/>
          <a:p>
            <a:r>
              <a:rPr lang="en-US"/>
              <a:t>Inst. TLB</a:t>
            </a:r>
          </a:p>
        </p:txBody>
      </p:sp>
      <p:sp>
        <p:nvSpPr>
          <p:cNvPr id="1691658" name="Rectangle 10"/>
          <p:cNvSpPr>
            <a:spLocks noChangeArrowheads="1"/>
          </p:cNvSpPr>
          <p:nvPr/>
        </p:nvSpPr>
        <p:spPr bwMode="auto">
          <a:xfrm>
            <a:off x="1981200" y="2478087"/>
            <a:ext cx="914400" cy="685800"/>
          </a:xfrm>
          <a:prstGeom prst="rect">
            <a:avLst/>
          </a:prstGeom>
          <a:solidFill>
            <a:schemeClr val="bg1"/>
          </a:solidFill>
          <a:ln w="25400">
            <a:solidFill>
              <a:schemeClr val="tx1"/>
            </a:solidFill>
            <a:miter lim="800000"/>
            <a:headEnd/>
            <a:tailEnd/>
          </a:ln>
          <a:effectLst/>
        </p:spPr>
        <p:txBody>
          <a:bodyPr anchor="ctr">
            <a:prstTxWarp prst="textNoShape">
              <a:avLst/>
            </a:prstTxWarp>
          </a:bodyPr>
          <a:lstStyle/>
          <a:p>
            <a:r>
              <a:rPr lang="en-US"/>
              <a:t>Inst. Cache</a:t>
            </a:r>
          </a:p>
        </p:txBody>
      </p:sp>
      <p:grpSp>
        <p:nvGrpSpPr>
          <p:cNvPr id="3" name="Group 11"/>
          <p:cNvGrpSpPr>
            <a:grpSpLocks/>
          </p:cNvGrpSpPr>
          <p:nvPr/>
        </p:nvGrpSpPr>
        <p:grpSpPr bwMode="auto">
          <a:xfrm>
            <a:off x="3048000" y="2249487"/>
            <a:ext cx="304800" cy="1219200"/>
            <a:chOff x="336" y="1200"/>
            <a:chExt cx="144" cy="720"/>
          </a:xfrm>
        </p:grpSpPr>
        <p:sp>
          <p:nvSpPr>
            <p:cNvPr id="1691660" name="Rectangle 12"/>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r>
                <a:rPr lang="en-US" sz="1600"/>
                <a:t>D</a:t>
              </a:r>
            </a:p>
          </p:txBody>
        </p:sp>
        <p:sp>
          <p:nvSpPr>
            <p:cNvPr id="1691661" name="Freeform 13"/>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endParaRPr lang="en-US"/>
            </a:p>
          </p:txBody>
        </p:sp>
      </p:grpSp>
      <p:sp>
        <p:nvSpPr>
          <p:cNvPr id="1691662" name="Rectangle 14"/>
          <p:cNvSpPr>
            <a:spLocks noChangeArrowheads="1"/>
          </p:cNvSpPr>
          <p:nvPr/>
        </p:nvSpPr>
        <p:spPr bwMode="auto">
          <a:xfrm>
            <a:off x="3429000" y="2325687"/>
            <a:ext cx="1066800" cy="914400"/>
          </a:xfrm>
          <a:prstGeom prst="rect">
            <a:avLst/>
          </a:prstGeom>
          <a:solidFill>
            <a:schemeClr val="bg1"/>
          </a:solidFill>
          <a:ln w="25400">
            <a:solidFill>
              <a:schemeClr val="tx1"/>
            </a:solidFill>
            <a:miter lim="800000"/>
            <a:headEnd/>
            <a:tailEnd/>
          </a:ln>
          <a:effectLst/>
        </p:spPr>
        <p:txBody>
          <a:bodyPr anchor="ctr">
            <a:prstTxWarp prst="textNoShape">
              <a:avLst/>
            </a:prstTxWarp>
          </a:bodyPr>
          <a:lstStyle/>
          <a:p>
            <a:r>
              <a:rPr lang="en-US"/>
              <a:t>Decode</a:t>
            </a:r>
          </a:p>
        </p:txBody>
      </p:sp>
      <p:grpSp>
        <p:nvGrpSpPr>
          <p:cNvPr id="4" name="Group 15"/>
          <p:cNvGrpSpPr>
            <a:grpSpLocks/>
          </p:cNvGrpSpPr>
          <p:nvPr/>
        </p:nvGrpSpPr>
        <p:grpSpPr bwMode="auto">
          <a:xfrm>
            <a:off x="4572000" y="2249487"/>
            <a:ext cx="304800" cy="1219200"/>
            <a:chOff x="336" y="1200"/>
            <a:chExt cx="144" cy="720"/>
          </a:xfrm>
        </p:grpSpPr>
        <p:sp>
          <p:nvSpPr>
            <p:cNvPr id="1691664" name="Rectangle 16"/>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r>
                <a:rPr lang="en-US" sz="1600"/>
                <a:t>E</a:t>
              </a:r>
            </a:p>
          </p:txBody>
        </p:sp>
        <p:sp>
          <p:nvSpPr>
            <p:cNvPr id="1691665" name="Freeform 17"/>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endParaRPr lang="en-US"/>
            </a:p>
          </p:txBody>
        </p:sp>
      </p:grpSp>
      <p:sp>
        <p:nvSpPr>
          <p:cNvPr id="1691666" name="Freeform 18"/>
          <p:cNvSpPr>
            <a:spLocks/>
          </p:cNvSpPr>
          <p:nvPr/>
        </p:nvSpPr>
        <p:spPr bwMode="auto">
          <a:xfrm>
            <a:off x="5029200" y="2325687"/>
            <a:ext cx="381000" cy="1066800"/>
          </a:xfrm>
          <a:custGeom>
            <a:avLst/>
            <a:gdLst/>
            <a:ahLst/>
            <a:cxnLst>
              <a:cxn ang="0">
                <a:pos x="0" y="0"/>
              </a:cxn>
              <a:cxn ang="0">
                <a:pos x="0" y="288"/>
              </a:cxn>
              <a:cxn ang="0">
                <a:pos x="48" y="336"/>
              </a:cxn>
              <a:cxn ang="0">
                <a:pos x="0" y="384"/>
              </a:cxn>
              <a:cxn ang="0">
                <a:pos x="0" y="672"/>
              </a:cxn>
              <a:cxn ang="0">
                <a:pos x="240" y="480"/>
              </a:cxn>
              <a:cxn ang="0">
                <a:pos x="240" y="144"/>
              </a:cxn>
              <a:cxn ang="0">
                <a:pos x="0" y="0"/>
              </a:cxn>
            </a:cxnLst>
            <a:rect l="0" t="0" r="r" b="b"/>
            <a:pathLst>
              <a:path w="240" h="672">
                <a:moveTo>
                  <a:pt x="0" y="0"/>
                </a:moveTo>
                <a:lnTo>
                  <a:pt x="0" y="288"/>
                </a:lnTo>
                <a:lnTo>
                  <a:pt x="48" y="336"/>
                </a:lnTo>
                <a:lnTo>
                  <a:pt x="0" y="384"/>
                </a:lnTo>
                <a:lnTo>
                  <a:pt x="0" y="672"/>
                </a:lnTo>
                <a:lnTo>
                  <a:pt x="240" y="480"/>
                </a:lnTo>
                <a:lnTo>
                  <a:pt x="240" y="144"/>
                </a:lnTo>
                <a:lnTo>
                  <a:pt x="0" y="0"/>
                </a:lnTo>
                <a:close/>
              </a:path>
            </a:pathLst>
          </a:custGeom>
          <a:solidFill>
            <a:schemeClr val="bg1"/>
          </a:solidFill>
          <a:ln w="25400" cap="flat" cmpd="sng">
            <a:solidFill>
              <a:schemeClr val="tx1"/>
            </a:solidFill>
            <a:prstDash val="solid"/>
            <a:round/>
            <a:headEnd/>
            <a:tailEnd/>
          </a:ln>
          <a:effectLst/>
        </p:spPr>
        <p:txBody>
          <a:bodyPr wrap="none" anchor="ctr">
            <a:prstTxWarp prst="textNoShape">
              <a:avLst/>
            </a:prstTxWarp>
          </a:bodyPr>
          <a:lstStyle/>
          <a:p>
            <a:endParaRPr lang="en-US"/>
          </a:p>
        </p:txBody>
      </p:sp>
      <p:grpSp>
        <p:nvGrpSpPr>
          <p:cNvPr id="5" name="Group 19"/>
          <p:cNvGrpSpPr>
            <a:grpSpLocks/>
          </p:cNvGrpSpPr>
          <p:nvPr/>
        </p:nvGrpSpPr>
        <p:grpSpPr bwMode="auto">
          <a:xfrm>
            <a:off x="5486400" y="2249487"/>
            <a:ext cx="304800" cy="1219200"/>
            <a:chOff x="336" y="1200"/>
            <a:chExt cx="144" cy="720"/>
          </a:xfrm>
        </p:grpSpPr>
        <p:sp>
          <p:nvSpPr>
            <p:cNvPr id="1691668" name="Rectangle 20"/>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r>
                <a:rPr lang="en-US" sz="1600"/>
                <a:t>M</a:t>
              </a:r>
            </a:p>
          </p:txBody>
        </p:sp>
        <p:sp>
          <p:nvSpPr>
            <p:cNvPr id="1691669" name="Freeform 21"/>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endParaRPr lang="en-US"/>
            </a:p>
          </p:txBody>
        </p:sp>
      </p:grpSp>
      <p:sp>
        <p:nvSpPr>
          <p:cNvPr id="1691671" name="Rectangle 23"/>
          <p:cNvSpPr>
            <a:spLocks noChangeArrowheads="1"/>
          </p:cNvSpPr>
          <p:nvPr/>
        </p:nvSpPr>
        <p:spPr bwMode="auto">
          <a:xfrm>
            <a:off x="7162800" y="2478087"/>
            <a:ext cx="914400" cy="685800"/>
          </a:xfrm>
          <a:prstGeom prst="rect">
            <a:avLst/>
          </a:prstGeom>
          <a:solidFill>
            <a:schemeClr val="bg1"/>
          </a:solidFill>
          <a:ln w="25400">
            <a:solidFill>
              <a:schemeClr val="tx1"/>
            </a:solidFill>
            <a:miter lim="800000"/>
            <a:headEnd/>
            <a:tailEnd/>
          </a:ln>
          <a:effectLst/>
        </p:spPr>
        <p:txBody>
          <a:bodyPr anchor="ctr">
            <a:prstTxWarp prst="textNoShape">
              <a:avLst/>
            </a:prstTxWarp>
          </a:bodyPr>
          <a:lstStyle/>
          <a:p>
            <a:r>
              <a:rPr lang="en-US"/>
              <a:t>Data Cache</a:t>
            </a:r>
          </a:p>
        </p:txBody>
      </p:sp>
      <p:grpSp>
        <p:nvGrpSpPr>
          <p:cNvPr id="6" name="Group 24"/>
          <p:cNvGrpSpPr>
            <a:grpSpLocks/>
          </p:cNvGrpSpPr>
          <p:nvPr/>
        </p:nvGrpSpPr>
        <p:grpSpPr bwMode="auto">
          <a:xfrm>
            <a:off x="8229600" y="2249487"/>
            <a:ext cx="304800" cy="1219200"/>
            <a:chOff x="336" y="1200"/>
            <a:chExt cx="144" cy="720"/>
          </a:xfrm>
        </p:grpSpPr>
        <p:sp>
          <p:nvSpPr>
            <p:cNvPr id="1691673" name="Rectangle 25"/>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r>
                <a:rPr lang="en-US" sz="1600"/>
                <a:t>W</a:t>
              </a:r>
            </a:p>
          </p:txBody>
        </p:sp>
        <p:sp>
          <p:nvSpPr>
            <p:cNvPr id="1691674" name="Freeform 26"/>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endParaRPr lang="en-US"/>
            </a:p>
          </p:txBody>
        </p:sp>
      </p:grpSp>
      <p:sp>
        <p:nvSpPr>
          <p:cNvPr id="1691675" name="Line 27"/>
          <p:cNvSpPr>
            <a:spLocks noChangeShapeType="1"/>
          </p:cNvSpPr>
          <p:nvPr/>
        </p:nvSpPr>
        <p:spPr bwMode="auto">
          <a:xfrm>
            <a:off x="4876800" y="2554287"/>
            <a:ext cx="15240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1691676" name="Line 28"/>
          <p:cNvSpPr>
            <a:spLocks noChangeShapeType="1"/>
          </p:cNvSpPr>
          <p:nvPr/>
        </p:nvSpPr>
        <p:spPr bwMode="auto">
          <a:xfrm>
            <a:off x="4876800" y="3163887"/>
            <a:ext cx="15240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1691677" name="Text Box 29"/>
          <p:cNvSpPr txBox="1">
            <a:spLocks noChangeArrowheads="1"/>
          </p:cNvSpPr>
          <p:nvPr/>
        </p:nvSpPr>
        <p:spPr bwMode="auto">
          <a:xfrm>
            <a:off x="5081588" y="2706687"/>
            <a:ext cx="350837" cy="336550"/>
          </a:xfrm>
          <a:prstGeom prst="rect">
            <a:avLst/>
          </a:prstGeom>
          <a:noFill/>
          <a:ln w="25400">
            <a:noFill/>
            <a:miter lim="800000"/>
            <a:headEnd/>
            <a:tailEnd/>
          </a:ln>
          <a:effectLst/>
        </p:spPr>
        <p:txBody>
          <a:bodyPr wrap="none" anchor="ctr">
            <a:prstTxWarp prst="textNoShape">
              <a:avLst/>
            </a:prstTxWarp>
            <a:spAutoFit/>
          </a:bodyPr>
          <a:lstStyle/>
          <a:p>
            <a:pPr>
              <a:spcBef>
                <a:spcPct val="50000"/>
              </a:spcBef>
            </a:pPr>
            <a:r>
              <a:rPr lang="en-US" sz="1600"/>
              <a:t>+</a:t>
            </a:r>
          </a:p>
        </p:txBody>
      </p:sp>
      <p:sp>
        <p:nvSpPr>
          <p:cNvPr id="1691678" name="Line 30"/>
          <p:cNvSpPr>
            <a:spLocks noChangeShapeType="1"/>
          </p:cNvSpPr>
          <p:nvPr/>
        </p:nvSpPr>
        <p:spPr bwMode="auto">
          <a:xfrm flipV="1">
            <a:off x="1295400" y="1716087"/>
            <a:ext cx="0" cy="609600"/>
          </a:xfrm>
          <a:prstGeom prst="line">
            <a:avLst/>
          </a:prstGeom>
          <a:noFill/>
          <a:ln w="28575">
            <a:solidFill>
              <a:srgbClr val="FF0000"/>
            </a:solidFill>
            <a:round/>
            <a:headEnd/>
            <a:tailEnd type="triangle" w="med" len="med"/>
          </a:ln>
          <a:effectLst/>
        </p:spPr>
        <p:txBody>
          <a:bodyPr wrap="none" anchor="ctr">
            <a:prstTxWarp prst="textNoShape">
              <a:avLst/>
            </a:prstTxWarp>
          </a:bodyPr>
          <a:lstStyle/>
          <a:p>
            <a:endParaRPr lang="en-US"/>
          </a:p>
        </p:txBody>
      </p:sp>
      <p:sp>
        <p:nvSpPr>
          <p:cNvPr id="1691679" name="Line 31"/>
          <p:cNvSpPr>
            <a:spLocks noChangeShapeType="1"/>
          </p:cNvSpPr>
          <p:nvPr/>
        </p:nvSpPr>
        <p:spPr bwMode="auto">
          <a:xfrm flipV="1">
            <a:off x="6477000" y="1716087"/>
            <a:ext cx="0" cy="650875"/>
          </a:xfrm>
          <a:prstGeom prst="line">
            <a:avLst/>
          </a:prstGeom>
          <a:noFill/>
          <a:ln w="28575">
            <a:solidFill>
              <a:srgbClr val="FF0000"/>
            </a:solidFill>
            <a:round/>
            <a:headEnd/>
            <a:tailEnd type="triangle" w="med" len="med"/>
          </a:ln>
          <a:effectLst/>
        </p:spPr>
        <p:txBody>
          <a:bodyPr wrap="none" anchor="ctr">
            <a:prstTxWarp prst="textNoShape">
              <a:avLst/>
            </a:prstTxWarp>
          </a:bodyPr>
          <a:lstStyle/>
          <a:p>
            <a:endParaRPr lang="en-US"/>
          </a:p>
        </p:txBody>
      </p:sp>
      <p:sp>
        <p:nvSpPr>
          <p:cNvPr id="1691680" name="Text Box 32"/>
          <p:cNvSpPr txBox="1">
            <a:spLocks noChangeArrowheads="1"/>
          </p:cNvSpPr>
          <p:nvPr/>
        </p:nvSpPr>
        <p:spPr bwMode="auto">
          <a:xfrm>
            <a:off x="304800" y="1106487"/>
            <a:ext cx="2517775" cy="641350"/>
          </a:xfrm>
          <a:prstGeom prst="rect">
            <a:avLst/>
          </a:prstGeom>
          <a:noFill/>
          <a:ln w="25400">
            <a:noFill/>
            <a:miter lim="800000"/>
            <a:headEnd/>
            <a:tailEnd/>
          </a:ln>
          <a:effectLst/>
        </p:spPr>
        <p:txBody>
          <a:bodyPr wrap="none" anchor="ctr">
            <a:prstTxWarp prst="textNoShape">
              <a:avLst/>
            </a:prstTxWarp>
            <a:spAutoFit/>
          </a:bodyPr>
          <a:lstStyle/>
          <a:p>
            <a:r>
              <a:rPr lang="en-US" i="1">
                <a:solidFill>
                  <a:srgbClr val="56127A"/>
                </a:solidFill>
              </a:rPr>
              <a:t>Page Fault?</a:t>
            </a:r>
          </a:p>
          <a:p>
            <a:r>
              <a:rPr lang="en-US" i="1">
                <a:solidFill>
                  <a:srgbClr val="56127A"/>
                </a:solidFill>
              </a:rPr>
              <a:t>Protection violation?</a:t>
            </a:r>
            <a:endParaRPr lang="en-US">
              <a:solidFill>
                <a:srgbClr val="56127A"/>
              </a:solidFill>
            </a:endParaRPr>
          </a:p>
        </p:txBody>
      </p:sp>
      <p:sp>
        <p:nvSpPr>
          <p:cNvPr id="1691681" name="Text Box 33"/>
          <p:cNvSpPr txBox="1">
            <a:spLocks noChangeArrowheads="1"/>
          </p:cNvSpPr>
          <p:nvPr/>
        </p:nvSpPr>
        <p:spPr bwMode="auto">
          <a:xfrm>
            <a:off x="5334000" y="1106487"/>
            <a:ext cx="2517775" cy="641350"/>
          </a:xfrm>
          <a:prstGeom prst="rect">
            <a:avLst/>
          </a:prstGeom>
          <a:noFill/>
          <a:ln w="25400">
            <a:noFill/>
            <a:miter lim="800000"/>
            <a:headEnd/>
            <a:tailEnd/>
          </a:ln>
          <a:effectLst/>
        </p:spPr>
        <p:txBody>
          <a:bodyPr wrap="none" anchor="ctr">
            <a:prstTxWarp prst="textNoShape">
              <a:avLst/>
            </a:prstTxWarp>
            <a:spAutoFit/>
          </a:bodyPr>
          <a:lstStyle/>
          <a:p>
            <a:r>
              <a:rPr lang="en-US" i="1">
                <a:solidFill>
                  <a:srgbClr val="56127A"/>
                </a:solidFill>
              </a:rPr>
              <a:t>Page Fault?</a:t>
            </a:r>
          </a:p>
          <a:p>
            <a:r>
              <a:rPr lang="en-US" i="1">
                <a:solidFill>
                  <a:srgbClr val="56127A"/>
                </a:solidFill>
              </a:rPr>
              <a:t>Protection violation?</a:t>
            </a:r>
            <a:endParaRPr lang="en-US">
              <a:solidFill>
                <a:srgbClr val="56127A"/>
              </a:solidFill>
            </a:endParaRPr>
          </a:p>
        </p:txBody>
      </p:sp>
      <p:sp>
        <p:nvSpPr>
          <p:cNvPr id="1691682" name="Rectangle 34"/>
          <p:cNvSpPr>
            <a:spLocks noGrp="1" noChangeArrowheads="1"/>
          </p:cNvSpPr>
          <p:nvPr>
            <p:ph type="body" idx="1"/>
          </p:nvPr>
        </p:nvSpPr>
        <p:spPr>
          <a:xfrm>
            <a:off x="1003300" y="5943600"/>
            <a:ext cx="7683500" cy="406400"/>
          </a:xfrm>
        </p:spPr>
        <p:txBody>
          <a:bodyPr/>
          <a:lstStyle/>
          <a:p>
            <a:r>
              <a:rPr lang="en-US" sz="2000" dirty="0"/>
              <a:t>Assumes page tables held in </a:t>
            </a:r>
            <a:r>
              <a:rPr lang="en-US" sz="2000" dirty="0" err="1"/>
              <a:t>untranslated</a:t>
            </a:r>
            <a:r>
              <a:rPr lang="en-US" sz="2000" dirty="0"/>
              <a:t> physical memory</a:t>
            </a:r>
          </a:p>
        </p:txBody>
      </p:sp>
      <p:sp>
        <p:nvSpPr>
          <p:cNvPr id="1691670" name="Rectangle 22"/>
          <p:cNvSpPr>
            <a:spLocks noChangeArrowheads="1"/>
          </p:cNvSpPr>
          <p:nvPr/>
        </p:nvSpPr>
        <p:spPr bwMode="auto">
          <a:xfrm>
            <a:off x="6096000" y="2325687"/>
            <a:ext cx="762000" cy="990600"/>
          </a:xfrm>
          <a:prstGeom prst="rect">
            <a:avLst/>
          </a:prstGeom>
          <a:solidFill>
            <a:srgbClr val="FFA74F"/>
          </a:solidFill>
          <a:ln w="25400">
            <a:solidFill>
              <a:srgbClr val="FF0000"/>
            </a:solidFill>
            <a:miter lim="800000"/>
            <a:headEnd/>
            <a:tailEnd/>
          </a:ln>
          <a:effectLst/>
        </p:spPr>
        <p:txBody>
          <a:bodyPr anchor="ctr">
            <a:prstTxWarp prst="textNoShape">
              <a:avLst/>
            </a:prstTxWarp>
          </a:bodyPr>
          <a:lstStyle/>
          <a:p>
            <a:r>
              <a:rPr lang="en-US"/>
              <a:t>Data TLB</a:t>
            </a:r>
          </a:p>
        </p:txBody>
      </p:sp>
      <p:sp>
        <p:nvSpPr>
          <p:cNvPr id="1691683" name="Rectangle 35"/>
          <p:cNvSpPr>
            <a:spLocks noChangeArrowheads="1"/>
          </p:cNvSpPr>
          <p:nvPr/>
        </p:nvSpPr>
        <p:spPr bwMode="auto">
          <a:xfrm>
            <a:off x="3429000" y="5526087"/>
            <a:ext cx="3276600" cy="381000"/>
          </a:xfrm>
          <a:prstGeom prst="rect">
            <a:avLst/>
          </a:prstGeom>
          <a:solidFill>
            <a:schemeClr val="bg1"/>
          </a:solidFill>
          <a:ln w="25400">
            <a:solidFill>
              <a:schemeClr val="tx1"/>
            </a:solidFill>
            <a:miter lim="800000"/>
            <a:headEnd/>
            <a:tailEnd/>
          </a:ln>
          <a:effectLst/>
        </p:spPr>
        <p:txBody>
          <a:bodyPr anchor="ctr">
            <a:prstTxWarp prst="textNoShape">
              <a:avLst/>
            </a:prstTxWarp>
          </a:bodyPr>
          <a:lstStyle/>
          <a:p>
            <a:r>
              <a:rPr lang="en-US"/>
              <a:t>Main Memory (DRAM)</a:t>
            </a:r>
          </a:p>
        </p:txBody>
      </p:sp>
      <p:sp>
        <p:nvSpPr>
          <p:cNvPr id="1691684" name="Rectangle 36"/>
          <p:cNvSpPr>
            <a:spLocks noChangeArrowheads="1"/>
          </p:cNvSpPr>
          <p:nvPr/>
        </p:nvSpPr>
        <p:spPr bwMode="auto">
          <a:xfrm>
            <a:off x="3733800" y="4459287"/>
            <a:ext cx="2667000" cy="609600"/>
          </a:xfrm>
          <a:prstGeom prst="rect">
            <a:avLst/>
          </a:prstGeom>
          <a:solidFill>
            <a:schemeClr val="bg1"/>
          </a:solidFill>
          <a:ln w="25400">
            <a:solidFill>
              <a:schemeClr val="tx1"/>
            </a:solidFill>
            <a:miter lim="800000"/>
            <a:headEnd/>
            <a:tailEnd/>
          </a:ln>
          <a:effectLst/>
        </p:spPr>
        <p:txBody>
          <a:bodyPr anchor="ctr">
            <a:prstTxWarp prst="textNoShape">
              <a:avLst/>
            </a:prstTxWarp>
          </a:bodyPr>
          <a:lstStyle/>
          <a:p>
            <a:r>
              <a:rPr lang="en-US"/>
              <a:t>Memory Controller</a:t>
            </a:r>
          </a:p>
        </p:txBody>
      </p:sp>
      <p:sp>
        <p:nvSpPr>
          <p:cNvPr id="1691685" name="Freeform 37"/>
          <p:cNvSpPr>
            <a:spLocks/>
          </p:cNvSpPr>
          <p:nvPr/>
        </p:nvSpPr>
        <p:spPr bwMode="auto">
          <a:xfrm>
            <a:off x="6400800" y="3163887"/>
            <a:ext cx="1371600" cy="1600200"/>
          </a:xfrm>
          <a:custGeom>
            <a:avLst/>
            <a:gdLst/>
            <a:ahLst/>
            <a:cxnLst>
              <a:cxn ang="0">
                <a:pos x="816" y="0"/>
              </a:cxn>
              <a:cxn ang="0">
                <a:pos x="816" y="384"/>
              </a:cxn>
              <a:cxn ang="0">
                <a:pos x="0" y="384"/>
              </a:cxn>
            </a:cxnLst>
            <a:rect l="0" t="0" r="r" b="b"/>
            <a:pathLst>
              <a:path w="816" h="384">
                <a:moveTo>
                  <a:pt x="816" y="0"/>
                </a:moveTo>
                <a:lnTo>
                  <a:pt x="816" y="384"/>
                </a:lnTo>
                <a:lnTo>
                  <a:pt x="0" y="384"/>
                </a:lnTo>
              </a:path>
            </a:pathLst>
          </a:custGeom>
          <a:noFill/>
          <a:ln w="28575" cap="flat" cmpd="sng">
            <a:solidFill>
              <a:schemeClr val="tx1"/>
            </a:solidFill>
            <a:prstDash val="solid"/>
            <a:round/>
            <a:headEnd type="triangle" w="med" len="med"/>
            <a:tailEnd type="triangle" w="med" len="med"/>
          </a:ln>
          <a:effectLst/>
        </p:spPr>
        <p:txBody>
          <a:bodyPr wrap="none" anchor="ctr">
            <a:prstTxWarp prst="textNoShape">
              <a:avLst/>
            </a:prstTxWarp>
          </a:bodyPr>
          <a:lstStyle/>
          <a:p>
            <a:endParaRPr lang="en-US"/>
          </a:p>
        </p:txBody>
      </p:sp>
      <p:sp>
        <p:nvSpPr>
          <p:cNvPr id="1691686" name="Freeform 38"/>
          <p:cNvSpPr>
            <a:spLocks/>
          </p:cNvSpPr>
          <p:nvPr/>
        </p:nvSpPr>
        <p:spPr bwMode="auto">
          <a:xfrm flipH="1">
            <a:off x="2438400" y="3163887"/>
            <a:ext cx="1295400" cy="1600200"/>
          </a:xfrm>
          <a:custGeom>
            <a:avLst/>
            <a:gdLst/>
            <a:ahLst/>
            <a:cxnLst>
              <a:cxn ang="0">
                <a:pos x="816" y="0"/>
              </a:cxn>
              <a:cxn ang="0">
                <a:pos x="816" y="384"/>
              </a:cxn>
              <a:cxn ang="0">
                <a:pos x="0" y="384"/>
              </a:cxn>
            </a:cxnLst>
            <a:rect l="0" t="0" r="r" b="b"/>
            <a:pathLst>
              <a:path w="816" h="384">
                <a:moveTo>
                  <a:pt x="816" y="0"/>
                </a:moveTo>
                <a:lnTo>
                  <a:pt x="816" y="384"/>
                </a:lnTo>
                <a:lnTo>
                  <a:pt x="0" y="384"/>
                </a:lnTo>
              </a:path>
            </a:pathLst>
          </a:custGeom>
          <a:noFill/>
          <a:ln w="28575" cap="flat" cmpd="sng">
            <a:solidFill>
              <a:schemeClr val="tx1"/>
            </a:solidFill>
            <a:prstDash val="solid"/>
            <a:round/>
            <a:headEnd type="triangle" w="med" len="med"/>
            <a:tailEnd type="triangle" w="med" len="med"/>
          </a:ln>
          <a:effectLst/>
        </p:spPr>
        <p:txBody>
          <a:bodyPr wrap="none" anchor="ctr">
            <a:prstTxWarp prst="textNoShape">
              <a:avLst/>
            </a:prstTxWarp>
          </a:bodyPr>
          <a:lstStyle/>
          <a:p>
            <a:endParaRPr lang="en-US"/>
          </a:p>
        </p:txBody>
      </p:sp>
      <p:sp>
        <p:nvSpPr>
          <p:cNvPr id="1691687" name="Line 39"/>
          <p:cNvSpPr>
            <a:spLocks noChangeShapeType="1"/>
          </p:cNvSpPr>
          <p:nvPr/>
        </p:nvSpPr>
        <p:spPr bwMode="auto">
          <a:xfrm>
            <a:off x="5105400" y="5068887"/>
            <a:ext cx="0" cy="457200"/>
          </a:xfrm>
          <a:prstGeom prst="line">
            <a:avLst/>
          </a:prstGeom>
          <a:noFill/>
          <a:ln w="28575">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1691688" name="Text Box 40"/>
          <p:cNvSpPr txBox="1">
            <a:spLocks noChangeArrowheads="1"/>
          </p:cNvSpPr>
          <p:nvPr/>
        </p:nvSpPr>
        <p:spPr bwMode="auto">
          <a:xfrm>
            <a:off x="7696200" y="4419600"/>
            <a:ext cx="1116013" cy="641350"/>
          </a:xfrm>
          <a:prstGeom prst="rect">
            <a:avLst/>
          </a:prstGeom>
          <a:noFill/>
          <a:ln w="28575">
            <a:noFill/>
            <a:miter lim="800000"/>
            <a:headEnd/>
            <a:tailEnd/>
          </a:ln>
          <a:effectLst/>
        </p:spPr>
        <p:txBody>
          <a:bodyPr anchor="ctr">
            <a:prstTxWarp prst="textNoShape">
              <a:avLst/>
            </a:prstTxWarp>
            <a:spAutoFit/>
          </a:bodyPr>
          <a:lstStyle/>
          <a:p>
            <a:r>
              <a:rPr lang="en-US" dirty="0"/>
              <a:t>Physical Address</a:t>
            </a:r>
          </a:p>
        </p:txBody>
      </p:sp>
      <p:sp>
        <p:nvSpPr>
          <p:cNvPr id="1691689" name="Text Box 41"/>
          <p:cNvSpPr txBox="1">
            <a:spLocks noChangeArrowheads="1"/>
          </p:cNvSpPr>
          <p:nvPr/>
        </p:nvSpPr>
        <p:spPr bwMode="auto">
          <a:xfrm>
            <a:off x="1474787" y="4495800"/>
            <a:ext cx="1116013" cy="641350"/>
          </a:xfrm>
          <a:prstGeom prst="rect">
            <a:avLst/>
          </a:prstGeom>
          <a:noFill/>
          <a:ln w="28575">
            <a:noFill/>
            <a:miter lim="800000"/>
            <a:headEnd/>
            <a:tailEnd/>
          </a:ln>
          <a:effectLst/>
        </p:spPr>
        <p:txBody>
          <a:bodyPr anchor="ctr">
            <a:prstTxWarp prst="textNoShape">
              <a:avLst/>
            </a:prstTxWarp>
            <a:spAutoFit/>
          </a:bodyPr>
          <a:lstStyle/>
          <a:p>
            <a:r>
              <a:rPr lang="en-US" dirty="0"/>
              <a:t>Physical Address</a:t>
            </a:r>
          </a:p>
        </p:txBody>
      </p:sp>
      <p:sp>
        <p:nvSpPr>
          <p:cNvPr id="1691690" name="Text Box 42"/>
          <p:cNvSpPr txBox="1">
            <a:spLocks noChangeArrowheads="1"/>
          </p:cNvSpPr>
          <p:nvPr/>
        </p:nvSpPr>
        <p:spPr bwMode="auto">
          <a:xfrm>
            <a:off x="5181600" y="5105400"/>
            <a:ext cx="2438400" cy="366713"/>
          </a:xfrm>
          <a:prstGeom prst="rect">
            <a:avLst/>
          </a:prstGeom>
          <a:noFill/>
          <a:ln w="28575">
            <a:noFill/>
            <a:miter lim="800000"/>
            <a:headEnd/>
            <a:tailEnd/>
          </a:ln>
          <a:effectLst/>
        </p:spPr>
        <p:txBody>
          <a:bodyPr anchor="ctr">
            <a:prstTxWarp prst="textNoShape">
              <a:avLst/>
            </a:prstTxWarp>
            <a:spAutoFit/>
          </a:bodyPr>
          <a:lstStyle/>
          <a:p>
            <a:r>
              <a:rPr lang="en-US" dirty="0"/>
              <a:t>Physical Address</a:t>
            </a:r>
          </a:p>
        </p:txBody>
      </p:sp>
      <p:sp>
        <p:nvSpPr>
          <p:cNvPr id="1691694" name="Text Box 46"/>
          <p:cNvSpPr txBox="1">
            <a:spLocks noChangeArrowheads="1"/>
          </p:cNvSpPr>
          <p:nvPr/>
        </p:nvSpPr>
        <p:spPr bwMode="auto">
          <a:xfrm>
            <a:off x="1676400" y="1944687"/>
            <a:ext cx="1116013" cy="581025"/>
          </a:xfrm>
          <a:prstGeom prst="rect">
            <a:avLst/>
          </a:prstGeom>
          <a:noFill/>
          <a:ln w="28575">
            <a:noFill/>
            <a:miter lim="800000"/>
            <a:headEnd/>
            <a:tailEnd/>
          </a:ln>
          <a:effectLst/>
        </p:spPr>
        <p:txBody>
          <a:bodyPr anchor="ctr">
            <a:prstTxWarp prst="textNoShape">
              <a:avLst/>
            </a:prstTxWarp>
            <a:spAutoFit/>
          </a:bodyPr>
          <a:lstStyle/>
          <a:p>
            <a:r>
              <a:rPr lang="en-US" sz="1600"/>
              <a:t>Physical Address</a:t>
            </a:r>
          </a:p>
        </p:txBody>
      </p:sp>
      <p:sp>
        <p:nvSpPr>
          <p:cNvPr id="1691696" name="Rectangle 48"/>
          <p:cNvSpPr>
            <a:spLocks noChangeArrowheads="1"/>
          </p:cNvSpPr>
          <p:nvPr/>
        </p:nvSpPr>
        <p:spPr bwMode="auto">
          <a:xfrm>
            <a:off x="3429000" y="3544887"/>
            <a:ext cx="1635125" cy="457200"/>
          </a:xfrm>
          <a:prstGeom prst="rect">
            <a:avLst/>
          </a:prstGeom>
          <a:solidFill>
            <a:schemeClr val="accent1"/>
          </a:solidFill>
          <a:ln w="25400">
            <a:solidFill>
              <a:srgbClr val="FF0000"/>
            </a:solidFill>
            <a:miter lim="800000"/>
            <a:headEnd/>
            <a:tailEnd/>
          </a:ln>
          <a:effectLst/>
        </p:spPr>
        <p:txBody>
          <a:bodyPr lIns="0" tIns="0" rIns="0" bIns="0" anchor="ctr">
            <a:prstTxWarp prst="textNoShape">
              <a:avLst/>
            </a:prstTxWarp>
          </a:bodyPr>
          <a:lstStyle/>
          <a:p>
            <a:pPr>
              <a:lnSpc>
                <a:spcPct val="85000"/>
              </a:lnSpc>
            </a:pPr>
            <a:r>
              <a:rPr lang="en-US" altLang="ko-KR" sz="1600" dirty="0" smtClean="0">
                <a:ea typeface="굴림" charset="-127"/>
                <a:cs typeface="굴림" charset="-127"/>
              </a:rPr>
              <a:t>P</a:t>
            </a:r>
            <a:r>
              <a:rPr lang="en-US" altLang="ko-KR" sz="1600" dirty="0" smtClean="0">
                <a:latin typeface="ヒラギノ角ゴ Pro W3" charset="-128"/>
                <a:ea typeface="굴림" charset="-127"/>
                <a:cs typeface="굴림" charset="-127"/>
              </a:rPr>
              <a:t>age-Table </a:t>
            </a:r>
            <a:r>
              <a:rPr lang="en-US" altLang="ko-KR" sz="1600" dirty="0">
                <a:latin typeface="ヒラギノ角ゴ Pro W3" charset="-128"/>
                <a:ea typeface="굴림" charset="-127"/>
                <a:cs typeface="굴림" charset="-127"/>
              </a:rPr>
              <a:t>Base</a:t>
            </a:r>
            <a:r>
              <a:rPr lang="en-US" altLang="ko-KR" sz="1600" dirty="0">
                <a:ea typeface="굴림" charset="-127"/>
                <a:cs typeface="굴림" charset="-127"/>
              </a:rPr>
              <a:t> Register</a:t>
            </a:r>
            <a:endParaRPr lang="en-US" dirty="0"/>
          </a:p>
        </p:txBody>
      </p:sp>
      <p:sp>
        <p:nvSpPr>
          <p:cNvPr id="1691698" name="Line 50"/>
          <p:cNvSpPr>
            <a:spLocks noChangeShapeType="1"/>
          </p:cNvSpPr>
          <p:nvPr/>
        </p:nvSpPr>
        <p:spPr bwMode="auto">
          <a:xfrm flipH="1">
            <a:off x="1828800" y="2478087"/>
            <a:ext cx="76200" cy="381000"/>
          </a:xfrm>
          <a:prstGeom prst="line">
            <a:avLst/>
          </a:prstGeom>
          <a:noFill/>
          <a:ln w="6350">
            <a:solidFill>
              <a:schemeClr val="tx1"/>
            </a:solidFill>
            <a:round/>
            <a:headEnd/>
            <a:tailEnd type="triangle" w="med" len="med"/>
          </a:ln>
          <a:effectLst/>
        </p:spPr>
        <p:txBody>
          <a:bodyPr wrap="none" anchor="ctr">
            <a:prstTxWarp prst="textNoShape">
              <a:avLst/>
            </a:prstTxWarp>
          </a:bodyPr>
          <a:lstStyle/>
          <a:p>
            <a:endParaRPr lang="en-US"/>
          </a:p>
        </p:txBody>
      </p:sp>
      <p:sp>
        <p:nvSpPr>
          <p:cNvPr id="1691699" name="Text Box 51"/>
          <p:cNvSpPr txBox="1">
            <a:spLocks noChangeArrowheads="1"/>
          </p:cNvSpPr>
          <p:nvPr/>
        </p:nvSpPr>
        <p:spPr bwMode="auto">
          <a:xfrm>
            <a:off x="76200" y="1716087"/>
            <a:ext cx="1116013" cy="581025"/>
          </a:xfrm>
          <a:prstGeom prst="rect">
            <a:avLst/>
          </a:prstGeom>
          <a:noFill/>
          <a:ln w="28575">
            <a:noFill/>
            <a:miter lim="800000"/>
            <a:headEnd/>
            <a:tailEnd/>
          </a:ln>
          <a:effectLst/>
        </p:spPr>
        <p:txBody>
          <a:bodyPr anchor="ctr">
            <a:prstTxWarp prst="textNoShape">
              <a:avLst/>
            </a:prstTxWarp>
            <a:spAutoFit/>
          </a:bodyPr>
          <a:lstStyle/>
          <a:p>
            <a:r>
              <a:rPr lang="en-US" sz="1600"/>
              <a:t>Virtual Address</a:t>
            </a:r>
          </a:p>
        </p:txBody>
      </p:sp>
      <p:sp>
        <p:nvSpPr>
          <p:cNvPr id="1691700" name="Line 52"/>
          <p:cNvSpPr>
            <a:spLocks noChangeShapeType="1"/>
          </p:cNvSpPr>
          <p:nvPr/>
        </p:nvSpPr>
        <p:spPr bwMode="auto">
          <a:xfrm flipH="1" flipV="1">
            <a:off x="762000" y="2249487"/>
            <a:ext cx="76200" cy="533400"/>
          </a:xfrm>
          <a:prstGeom prst="line">
            <a:avLst/>
          </a:prstGeom>
          <a:noFill/>
          <a:ln w="6350">
            <a:solidFill>
              <a:schemeClr val="tx1"/>
            </a:solidFill>
            <a:round/>
            <a:headEnd type="triangle" w="med" len="med"/>
            <a:tailEnd/>
          </a:ln>
          <a:effectLst/>
        </p:spPr>
        <p:txBody>
          <a:bodyPr wrap="none" anchor="ctr">
            <a:prstTxWarp prst="textNoShape">
              <a:avLst/>
            </a:prstTxWarp>
          </a:bodyPr>
          <a:lstStyle/>
          <a:p>
            <a:endParaRPr lang="en-US"/>
          </a:p>
        </p:txBody>
      </p:sp>
      <p:sp>
        <p:nvSpPr>
          <p:cNvPr id="1691701" name="Text Box 53"/>
          <p:cNvSpPr txBox="1">
            <a:spLocks noChangeArrowheads="1"/>
          </p:cNvSpPr>
          <p:nvPr/>
        </p:nvSpPr>
        <p:spPr bwMode="auto">
          <a:xfrm>
            <a:off x="6781800" y="1944687"/>
            <a:ext cx="1116013" cy="581025"/>
          </a:xfrm>
          <a:prstGeom prst="rect">
            <a:avLst/>
          </a:prstGeom>
          <a:noFill/>
          <a:ln w="28575">
            <a:noFill/>
            <a:miter lim="800000"/>
            <a:headEnd/>
            <a:tailEnd/>
          </a:ln>
          <a:effectLst/>
        </p:spPr>
        <p:txBody>
          <a:bodyPr anchor="ctr">
            <a:prstTxWarp prst="textNoShape">
              <a:avLst/>
            </a:prstTxWarp>
            <a:spAutoFit/>
          </a:bodyPr>
          <a:lstStyle/>
          <a:p>
            <a:r>
              <a:rPr lang="en-US" sz="1600"/>
              <a:t>Physical Address</a:t>
            </a:r>
          </a:p>
        </p:txBody>
      </p:sp>
      <p:sp>
        <p:nvSpPr>
          <p:cNvPr id="1691702" name="Line 54"/>
          <p:cNvSpPr>
            <a:spLocks noChangeShapeType="1"/>
          </p:cNvSpPr>
          <p:nvPr/>
        </p:nvSpPr>
        <p:spPr bwMode="auto">
          <a:xfrm flipH="1">
            <a:off x="6961188" y="2478087"/>
            <a:ext cx="49212" cy="409575"/>
          </a:xfrm>
          <a:prstGeom prst="line">
            <a:avLst/>
          </a:prstGeom>
          <a:noFill/>
          <a:ln w="6350">
            <a:solidFill>
              <a:schemeClr val="tx1"/>
            </a:solidFill>
            <a:round/>
            <a:headEnd/>
            <a:tailEnd type="triangle" w="med" len="med"/>
          </a:ln>
          <a:effectLst/>
        </p:spPr>
        <p:txBody>
          <a:bodyPr wrap="none" anchor="ctr">
            <a:prstTxWarp prst="textNoShape">
              <a:avLst/>
            </a:prstTxWarp>
          </a:bodyPr>
          <a:lstStyle/>
          <a:p>
            <a:endParaRPr lang="en-US"/>
          </a:p>
        </p:txBody>
      </p:sp>
      <p:sp>
        <p:nvSpPr>
          <p:cNvPr id="1691703" name="Text Box 55"/>
          <p:cNvSpPr txBox="1">
            <a:spLocks noChangeArrowheads="1"/>
          </p:cNvSpPr>
          <p:nvPr/>
        </p:nvSpPr>
        <p:spPr bwMode="auto">
          <a:xfrm>
            <a:off x="5029200" y="1716087"/>
            <a:ext cx="1116013" cy="581025"/>
          </a:xfrm>
          <a:prstGeom prst="rect">
            <a:avLst/>
          </a:prstGeom>
          <a:noFill/>
          <a:ln w="28575">
            <a:noFill/>
            <a:miter lim="800000"/>
            <a:headEnd/>
            <a:tailEnd/>
          </a:ln>
          <a:effectLst/>
        </p:spPr>
        <p:txBody>
          <a:bodyPr anchor="ctr">
            <a:prstTxWarp prst="textNoShape">
              <a:avLst/>
            </a:prstTxWarp>
            <a:spAutoFit/>
          </a:bodyPr>
          <a:lstStyle/>
          <a:p>
            <a:r>
              <a:rPr lang="en-US" sz="1600"/>
              <a:t>Virtual Address</a:t>
            </a:r>
          </a:p>
        </p:txBody>
      </p:sp>
      <p:sp>
        <p:nvSpPr>
          <p:cNvPr id="1691704" name="Line 56"/>
          <p:cNvSpPr>
            <a:spLocks noChangeShapeType="1"/>
          </p:cNvSpPr>
          <p:nvPr/>
        </p:nvSpPr>
        <p:spPr bwMode="auto">
          <a:xfrm flipH="1" flipV="1">
            <a:off x="5867400" y="2173287"/>
            <a:ext cx="76200" cy="609600"/>
          </a:xfrm>
          <a:prstGeom prst="line">
            <a:avLst/>
          </a:prstGeom>
          <a:noFill/>
          <a:ln w="6350">
            <a:solidFill>
              <a:schemeClr val="tx1"/>
            </a:solidFill>
            <a:round/>
            <a:headEnd type="triangle" w="med" len="med"/>
            <a:tailEnd/>
          </a:ln>
          <a:effectLst/>
        </p:spPr>
        <p:txBody>
          <a:bodyPr wrap="none" anchor="ctr">
            <a:prstTxWarp prst="textNoShape">
              <a:avLst/>
            </a:prstTxWarp>
          </a:bodyPr>
          <a:lstStyle/>
          <a:p>
            <a:endParaRPr lang="en-US"/>
          </a:p>
        </p:txBody>
      </p:sp>
      <p:sp>
        <p:nvSpPr>
          <p:cNvPr id="1691705" name="Rectangle 57"/>
          <p:cNvSpPr>
            <a:spLocks noChangeArrowheads="1"/>
          </p:cNvSpPr>
          <p:nvPr/>
        </p:nvSpPr>
        <p:spPr bwMode="auto">
          <a:xfrm>
            <a:off x="5257800" y="3621087"/>
            <a:ext cx="2057400" cy="685800"/>
          </a:xfrm>
          <a:prstGeom prst="rect">
            <a:avLst/>
          </a:prstGeom>
          <a:solidFill>
            <a:schemeClr val="bg1"/>
          </a:solidFill>
          <a:ln w="25400">
            <a:solidFill>
              <a:schemeClr val="tx1"/>
            </a:solidFill>
            <a:miter lim="800000"/>
            <a:headEnd/>
            <a:tailEnd/>
          </a:ln>
          <a:effectLst/>
        </p:spPr>
        <p:txBody>
          <a:bodyPr anchor="ctr">
            <a:prstTxWarp prst="textNoShape">
              <a:avLst/>
            </a:prstTxWarp>
          </a:bodyPr>
          <a:lstStyle/>
          <a:p>
            <a:r>
              <a:rPr lang="en-US"/>
              <a:t>Hardware Page Table Walker</a:t>
            </a:r>
          </a:p>
        </p:txBody>
      </p:sp>
      <p:sp>
        <p:nvSpPr>
          <p:cNvPr id="1691706" name="Line 58"/>
          <p:cNvSpPr>
            <a:spLocks noChangeShapeType="1"/>
          </p:cNvSpPr>
          <p:nvPr/>
        </p:nvSpPr>
        <p:spPr bwMode="auto">
          <a:xfrm>
            <a:off x="5029200" y="3697287"/>
            <a:ext cx="2286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1691707" name="Line 59"/>
          <p:cNvSpPr>
            <a:spLocks noChangeShapeType="1"/>
          </p:cNvSpPr>
          <p:nvPr/>
        </p:nvSpPr>
        <p:spPr bwMode="auto">
          <a:xfrm>
            <a:off x="6629400" y="3316287"/>
            <a:ext cx="0" cy="30480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1691708" name="Text Box 60"/>
          <p:cNvSpPr txBox="1">
            <a:spLocks noChangeArrowheads="1"/>
          </p:cNvSpPr>
          <p:nvPr/>
        </p:nvSpPr>
        <p:spPr bwMode="auto">
          <a:xfrm>
            <a:off x="762000" y="3316287"/>
            <a:ext cx="801688" cy="366713"/>
          </a:xfrm>
          <a:prstGeom prst="rect">
            <a:avLst/>
          </a:prstGeom>
          <a:noFill/>
          <a:ln w="28575">
            <a:noFill/>
            <a:miter lim="800000"/>
            <a:headEnd/>
            <a:tailEnd/>
          </a:ln>
          <a:effectLst/>
        </p:spPr>
        <p:txBody>
          <a:bodyPr wrap="none" anchor="ctr">
            <a:prstTxWarp prst="textNoShape">
              <a:avLst/>
            </a:prstTxWarp>
            <a:spAutoFit/>
          </a:bodyPr>
          <a:lstStyle/>
          <a:p>
            <a:r>
              <a:rPr lang="en-US" i="1">
                <a:solidFill>
                  <a:srgbClr val="56127A"/>
                </a:solidFill>
              </a:rPr>
              <a:t>Miss?</a:t>
            </a:r>
            <a:endParaRPr lang="en-US"/>
          </a:p>
        </p:txBody>
      </p:sp>
      <p:sp>
        <p:nvSpPr>
          <p:cNvPr id="1691710" name="Freeform 62"/>
          <p:cNvSpPr>
            <a:spLocks/>
          </p:cNvSpPr>
          <p:nvPr/>
        </p:nvSpPr>
        <p:spPr bwMode="auto">
          <a:xfrm>
            <a:off x="7315200" y="3163887"/>
            <a:ext cx="304800" cy="685800"/>
          </a:xfrm>
          <a:custGeom>
            <a:avLst/>
            <a:gdLst/>
            <a:ahLst/>
            <a:cxnLst>
              <a:cxn ang="0">
                <a:pos x="0" y="432"/>
              </a:cxn>
              <a:cxn ang="0">
                <a:pos x="96" y="432"/>
              </a:cxn>
              <a:cxn ang="0">
                <a:pos x="96" y="0"/>
              </a:cxn>
            </a:cxnLst>
            <a:rect l="0" t="0" r="r" b="b"/>
            <a:pathLst>
              <a:path w="96" h="432">
                <a:moveTo>
                  <a:pt x="0" y="432"/>
                </a:moveTo>
                <a:lnTo>
                  <a:pt x="96" y="432"/>
                </a:lnTo>
                <a:lnTo>
                  <a:pt x="96" y="0"/>
                </a:lnTo>
              </a:path>
            </a:pathLst>
          </a:custGeom>
          <a:noFill/>
          <a:ln w="28575" cap="flat" cmpd="sng">
            <a:solidFill>
              <a:schemeClr val="tx1"/>
            </a:solidFill>
            <a:prstDash val="solid"/>
            <a:round/>
            <a:headEnd type="triangle" w="med" len="med"/>
            <a:tailEnd type="none" w="med" len="med"/>
          </a:ln>
          <a:effectLst/>
        </p:spPr>
        <p:txBody>
          <a:bodyPr wrap="none" anchor="ctr">
            <a:prstTxWarp prst="textNoShape">
              <a:avLst/>
            </a:prstTxWarp>
          </a:bodyPr>
          <a:lstStyle/>
          <a:p>
            <a:endParaRPr lang="en-US"/>
          </a:p>
        </p:txBody>
      </p:sp>
      <p:sp>
        <p:nvSpPr>
          <p:cNvPr id="1691711" name="Line 63"/>
          <p:cNvSpPr>
            <a:spLocks noChangeShapeType="1"/>
          </p:cNvSpPr>
          <p:nvPr/>
        </p:nvSpPr>
        <p:spPr bwMode="auto">
          <a:xfrm flipV="1">
            <a:off x="6781800" y="3316287"/>
            <a:ext cx="0" cy="30480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1691712" name="Freeform 64"/>
          <p:cNvSpPr>
            <a:spLocks/>
          </p:cNvSpPr>
          <p:nvPr/>
        </p:nvSpPr>
        <p:spPr bwMode="auto">
          <a:xfrm>
            <a:off x="1524000" y="3316287"/>
            <a:ext cx="3733800" cy="914400"/>
          </a:xfrm>
          <a:custGeom>
            <a:avLst/>
            <a:gdLst/>
            <a:ahLst/>
            <a:cxnLst>
              <a:cxn ang="0">
                <a:pos x="0" y="0"/>
              </a:cxn>
              <a:cxn ang="0">
                <a:pos x="0" y="528"/>
              </a:cxn>
              <a:cxn ang="0">
                <a:pos x="2304" y="528"/>
              </a:cxn>
            </a:cxnLst>
            <a:rect l="0" t="0" r="r" b="b"/>
            <a:pathLst>
              <a:path w="2304" h="528">
                <a:moveTo>
                  <a:pt x="0" y="0"/>
                </a:moveTo>
                <a:lnTo>
                  <a:pt x="0" y="528"/>
                </a:lnTo>
                <a:lnTo>
                  <a:pt x="2304" y="528"/>
                </a:lnTo>
              </a:path>
            </a:pathLst>
          </a:custGeom>
          <a:noFill/>
          <a:ln w="28575" cap="flat" cmpd="sng">
            <a:solidFill>
              <a:schemeClr val="tx1"/>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1691713" name="Text Box 65"/>
          <p:cNvSpPr txBox="1">
            <a:spLocks noChangeArrowheads="1"/>
          </p:cNvSpPr>
          <p:nvPr/>
        </p:nvSpPr>
        <p:spPr bwMode="auto">
          <a:xfrm>
            <a:off x="5867400" y="3240087"/>
            <a:ext cx="801688" cy="366713"/>
          </a:xfrm>
          <a:prstGeom prst="rect">
            <a:avLst/>
          </a:prstGeom>
          <a:noFill/>
          <a:ln w="28575">
            <a:noFill/>
            <a:miter lim="800000"/>
            <a:headEnd/>
            <a:tailEnd/>
          </a:ln>
          <a:effectLst/>
        </p:spPr>
        <p:txBody>
          <a:bodyPr wrap="none" anchor="ctr">
            <a:prstTxWarp prst="textNoShape">
              <a:avLst/>
            </a:prstTxWarp>
            <a:spAutoFit/>
          </a:bodyPr>
          <a:lstStyle/>
          <a:p>
            <a:r>
              <a:rPr lang="en-US" i="1">
                <a:solidFill>
                  <a:srgbClr val="56127A"/>
                </a:solidFill>
              </a:rPr>
              <a:t>Miss?</a:t>
            </a:r>
            <a:endParaRPr lang="en-US"/>
          </a:p>
        </p:txBody>
      </p:sp>
      <p:sp>
        <p:nvSpPr>
          <p:cNvPr id="1691714" name="Freeform 66"/>
          <p:cNvSpPr>
            <a:spLocks/>
          </p:cNvSpPr>
          <p:nvPr/>
        </p:nvSpPr>
        <p:spPr bwMode="auto">
          <a:xfrm>
            <a:off x="1676400" y="3316287"/>
            <a:ext cx="3581400" cy="762000"/>
          </a:xfrm>
          <a:custGeom>
            <a:avLst/>
            <a:gdLst/>
            <a:ahLst/>
            <a:cxnLst>
              <a:cxn ang="0">
                <a:pos x="0" y="0"/>
              </a:cxn>
              <a:cxn ang="0">
                <a:pos x="0" y="528"/>
              </a:cxn>
              <a:cxn ang="0">
                <a:pos x="2304" y="528"/>
              </a:cxn>
            </a:cxnLst>
            <a:rect l="0" t="0" r="r" b="b"/>
            <a:pathLst>
              <a:path w="2304" h="528">
                <a:moveTo>
                  <a:pt x="0" y="0"/>
                </a:moveTo>
                <a:lnTo>
                  <a:pt x="0" y="528"/>
                </a:lnTo>
                <a:lnTo>
                  <a:pt x="2304" y="528"/>
                </a:lnTo>
              </a:path>
            </a:pathLst>
          </a:custGeom>
          <a:noFill/>
          <a:ln w="28575" cap="flat" cmpd="sng">
            <a:solidFill>
              <a:schemeClr val="tx1"/>
            </a:solidFill>
            <a:prstDash val="solid"/>
            <a:round/>
            <a:headEnd type="triangle" w="med" len="med"/>
            <a:tailEnd type="none" w="med" len="med"/>
          </a:ln>
          <a:effectLst/>
        </p:spPr>
        <p:txBody>
          <a:bodyPr wrap="none" anchor="ctr">
            <a:prstTxWarp prst="textNoShape">
              <a:avLst/>
            </a:prstTxWarp>
          </a:bodyPr>
          <a:lstStyle/>
          <a:p>
            <a:endParaRPr lang="en-US"/>
          </a:p>
        </p:txBody>
      </p:sp>
      <p:sp>
        <p:nvSpPr>
          <p:cNvPr id="61" name="Line 63"/>
          <p:cNvSpPr>
            <a:spLocks noChangeShapeType="1"/>
          </p:cNvSpPr>
          <p:nvPr/>
        </p:nvSpPr>
        <p:spPr bwMode="auto">
          <a:xfrm flipV="1">
            <a:off x="7010400" y="3124200"/>
            <a:ext cx="381000" cy="53340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63" name="Line 54"/>
          <p:cNvSpPr>
            <a:spLocks noChangeShapeType="1"/>
          </p:cNvSpPr>
          <p:nvPr/>
        </p:nvSpPr>
        <p:spPr bwMode="auto">
          <a:xfrm>
            <a:off x="7086600" y="2514600"/>
            <a:ext cx="0" cy="914399"/>
          </a:xfrm>
          <a:prstGeom prst="line">
            <a:avLst/>
          </a:prstGeom>
          <a:noFill/>
          <a:ln w="6350">
            <a:solidFill>
              <a:schemeClr val="tx1"/>
            </a:solidFill>
            <a:round/>
            <a:headEnd/>
            <a:tailEnd type="triangle" w="med" len="med"/>
          </a:ln>
          <a:effectLst/>
        </p:spPr>
        <p:txBody>
          <a:bodyPr wrap="none" anchor="ctr">
            <a:prstTxWarp prst="textNoShape">
              <a:avLst/>
            </a:prstTxWarp>
          </a:bodyPr>
          <a:lstStyle/>
          <a:p>
            <a:endParaRPr lang="en-US"/>
          </a:p>
        </p:txBody>
      </p:sp>
      <p:sp>
        <p:nvSpPr>
          <p:cNvPr id="7" name="Footer Placeholder 6"/>
          <p:cNvSpPr>
            <a:spLocks noGrp="1"/>
          </p:cNvSpPr>
          <p:nvPr>
            <p:ph type="ftr" sz="quarter" idx="11"/>
          </p:nvPr>
        </p:nvSpPr>
        <p:spPr/>
        <p:txBody>
          <a:bodyPr/>
          <a:lstStyle/>
          <a:p>
            <a:r>
              <a:rPr lang="en-US" smtClean="0"/>
              <a:t>Fall 2012 -- Lecture #36</a:t>
            </a:r>
            <a:endParaRPr lang="en-US"/>
          </a:p>
        </p:txBody>
      </p:sp>
    </p:spTree>
    <p:extLst>
      <p:ext uri="{BB962C8B-B14F-4D97-AF65-F5344CB8AC3E}">
        <p14:creationId xmlns:p14="http://schemas.microsoft.com/office/powerpoint/2010/main" val="32840384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916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916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1680" grpId="0"/>
      <p:bldP spid="169168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5"/>
          <p:cNvSpPr>
            <a:spLocks noGrp="1"/>
          </p:cNvSpPr>
          <p:nvPr>
            <p:ph type="sldNum" sz="quarter" idx="12"/>
          </p:nvPr>
        </p:nvSpPr>
        <p:spPr/>
        <p:txBody>
          <a:bodyPr/>
          <a:lstStyle/>
          <a:p>
            <a:fld id="{E2E9225A-39C5-FD43-B6C6-B620D9213523}" type="slidenum">
              <a:rPr lang="en-US"/>
              <a:pPr/>
              <a:t>24</a:t>
            </a:fld>
            <a:endParaRPr lang="en-US" b="0">
              <a:solidFill>
                <a:srgbClr val="FBBA03"/>
              </a:solidFill>
            </a:endParaRPr>
          </a:p>
        </p:txBody>
      </p:sp>
      <p:sp>
        <p:nvSpPr>
          <p:cNvPr id="1642498" name="Line 2"/>
          <p:cNvSpPr>
            <a:spLocks noChangeShapeType="1"/>
          </p:cNvSpPr>
          <p:nvPr/>
        </p:nvSpPr>
        <p:spPr bwMode="auto">
          <a:xfrm>
            <a:off x="2057400" y="5727700"/>
            <a:ext cx="0" cy="457200"/>
          </a:xfrm>
          <a:prstGeom prst="line">
            <a:avLst/>
          </a:prstGeom>
          <a:noFill/>
          <a:ln w="57150">
            <a:solidFill>
              <a:schemeClr val="accent1"/>
            </a:solidFill>
            <a:round/>
            <a:headEnd/>
            <a:tailEnd/>
          </a:ln>
          <a:effectLst/>
        </p:spPr>
        <p:txBody>
          <a:bodyPr wrap="none" anchor="ctr">
            <a:prstTxWarp prst="textNoShape">
              <a:avLst/>
            </a:prstTxWarp>
          </a:bodyPr>
          <a:lstStyle/>
          <a:p>
            <a:endParaRPr lang="en-US"/>
          </a:p>
        </p:txBody>
      </p:sp>
      <p:sp>
        <p:nvSpPr>
          <p:cNvPr id="1642499" name="Freeform 3"/>
          <p:cNvSpPr>
            <a:spLocks/>
          </p:cNvSpPr>
          <p:nvPr/>
        </p:nvSpPr>
        <p:spPr bwMode="auto">
          <a:xfrm>
            <a:off x="1295400" y="5203825"/>
            <a:ext cx="2667000" cy="981075"/>
          </a:xfrm>
          <a:custGeom>
            <a:avLst/>
            <a:gdLst/>
            <a:ahLst/>
            <a:cxnLst>
              <a:cxn ang="0">
                <a:pos x="1860" y="0"/>
              </a:cxn>
              <a:cxn ang="0">
                <a:pos x="1860" y="570"/>
              </a:cxn>
              <a:cxn ang="0">
                <a:pos x="60" y="564"/>
              </a:cxn>
              <a:cxn ang="0">
                <a:pos x="24" y="558"/>
              </a:cxn>
              <a:cxn ang="0">
                <a:pos x="0" y="558"/>
              </a:cxn>
            </a:cxnLst>
            <a:rect l="0" t="0" r="r" b="b"/>
            <a:pathLst>
              <a:path w="1860" h="570">
                <a:moveTo>
                  <a:pt x="1860" y="0"/>
                </a:moveTo>
                <a:lnTo>
                  <a:pt x="1860" y="570"/>
                </a:lnTo>
                <a:lnTo>
                  <a:pt x="60" y="564"/>
                </a:lnTo>
                <a:lnTo>
                  <a:pt x="24" y="558"/>
                </a:lnTo>
                <a:lnTo>
                  <a:pt x="0" y="558"/>
                </a:lnTo>
              </a:path>
            </a:pathLst>
          </a:custGeom>
          <a:noFill/>
          <a:ln w="57150" cap="flat" cmpd="sng">
            <a:solidFill>
              <a:schemeClr val="accent1"/>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1642500" name="Rectangle 4"/>
          <p:cNvSpPr>
            <a:spLocks noGrp="1" noChangeArrowheads="1"/>
          </p:cNvSpPr>
          <p:nvPr>
            <p:ph type="title"/>
          </p:nvPr>
        </p:nvSpPr>
        <p:spPr>
          <a:xfrm>
            <a:off x="282575" y="14287"/>
            <a:ext cx="6454775" cy="1128713"/>
          </a:xfrm>
          <a:noFill/>
          <a:ln/>
        </p:spPr>
        <p:txBody>
          <a:bodyPr lIns="90488" tIns="44450" rIns="90488" bIns="44450">
            <a:normAutofit fontScale="90000"/>
          </a:bodyPr>
          <a:lstStyle/>
          <a:p>
            <a:pPr>
              <a:lnSpc>
                <a:spcPct val="100000"/>
              </a:lnSpc>
            </a:pPr>
            <a:r>
              <a:rPr lang="en-US" altLang="ko-KR" dirty="0">
                <a:ea typeface="굴림" charset="-127"/>
                <a:cs typeface="굴림" charset="-127"/>
              </a:rPr>
              <a:t>Address Translation:</a:t>
            </a:r>
            <a:br>
              <a:rPr lang="en-US" altLang="ko-KR" dirty="0">
                <a:ea typeface="굴림" charset="-127"/>
                <a:cs typeface="굴림" charset="-127"/>
              </a:rPr>
            </a:br>
            <a:r>
              <a:rPr lang="en-US" altLang="ko-KR" sz="2800" i="1" dirty="0">
                <a:ea typeface="굴림" charset="-127"/>
                <a:cs typeface="굴림" charset="-127"/>
              </a:rPr>
              <a:t>putting it all together</a:t>
            </a:r>
            <a:endParaRPr lang="en-US" altLang="ko-KR" sz="4000" dirty="0">
              <a:ea typeface="굴림" charset="-127"/>
              <a:cs typeface="굴림" charset="-127"/>
            </a:endParaRPr>
          </a:p>
        </p:txBody>
      </p:sp>
      <p:sp>
        <p:nvSpPr>
          <p:cNvPr id="1642501" name="Rectangle 5"/>
          <p:cNvSpPr>
            <a:spLocks noChangeArrowheads="1"/>
          </p:cNvSpPr>
          <p:nvPr/>
        </p:nvSpPr>
        <p:spPr bwMode="auto">
          <a:xfrm>
            <a:off x="3048000" y="1077913"/>
            <a:ext cx="2506663" cy="454025"/>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2400">
                <a:solidFill>
                  <a:srgbClr val="56127A"/>
                </a:solidFill>
                <a:latin typeface="Verdana" charset="0"/>
                <a:ea typeface="굴림" charset="-127"/>
                <a:cs typeface="굴림" charset="-127"/>
              </a:rPr>
              <a:t>Virtual Address</a:t>
            </a:r>
          </a:p>
        </p:txBody>
      </p:sp>
      <p:sp>
        <p:nvSpPr>
          <p:cNvPr id="1642502" name="Rectangle 6"/>
          <p:cNvSpPr>
            <a:spLocks noChangeArrowheads="1"/>
          </p:cNvSpPr>
          <p:nvPr/>
        </p:nvSpPr>
        <p:spPr bwMode="auto">
          <a:xfrm>
            <a:off x="3576638" y="1844675"/>
            <a:ext cx="1309687" cy="844550"/>
          </a:xfrm>
          <a:prstGeom prst="rect">
            <a:avLst/>
          </a:prstGeom>
          <a:solidFill>
            <a:schemeClr val="accent1"/>
          </a:solidFill>
          <a:ln w="25400">
            <a:solidFill>
              <a:schemeClr val="tx2"/>
            </a:solidFill>
            <a:miter lim="800000"/>
            <a:headEnd/>
            <a:tailEnd/>
          </a:ln>
          <a:effectLst/>
        </p:spPr>
        <p:txBody>
          <a:bodyPr wrap="none" lIns="90488" tIns="44450" rIns="90488" bIns="44450">
            <a:prstTxWarp prst="textNoShape">
              <a:avLst/>
            </a:prstTxWarp>
            <a:spAutoFit/>
          </a:bodyPr>
          <a:lstStyle/>
          <a:p>
            <a:pPr>
              <a:spcBef>
                <a:spcPct val="0"/>
              </a:spcBef>
            </a:pPr>
            <a:r>
              <a:rPr lang="en-US" altLang="ko-KR" sz="2400">
                <a:latin typeface="Verdana" charset="0"/>
                <a:ea typeface="굴림" charset="-127"/>
                <a:cs typeface="굴림" charset="-127"/>
              </a:rPr>
              <a:t>TLB</a:t>
            </a:r>
          </a:p>
          <a:p>
            <a:pPr>
              <a:spcBef>
                <a:spcPct val="0"/>
              </a:spcBef>
            </a:pPr>
            <a:r>
              <a:rPr lang="en-US" altLang="ko-KR" sz="2400">
                <a:latin typeface="Verdana" charset="0"/>
                <a:ea typeface="굴림" charset="-127"/>
                <a:cs typeface="굴림" charset="-127"/>
              </a:rPr>
              <a:t>Lookup</a:t>
            </a:r>
          </a:p>
        </p:txBody>
      </p:sp>
      <p:sp>
        <p:nvSpPr>
          <p:cNvPr id="1642503" name="Rectangle 7" descr="90%"/>
          <p:cNvSpPr>
            <a:spLocks noChangeArrowheads="1"/>
          </p:cNvSpPr>
          <p:nvPr/>
        </p:nvSpPr>
        <p:spPr bwMode="auto">
          <a:xfrm>
            <a:off x="1636713" y="3297238"/>
            <a:ext cx="1814512" cy="844550"/>
          </a:xfrm>
          <a:prstGeom prst="rect">
            <a:avLst/>
          </a:prstGeom>
          <a:pattFill prst="pct90">
            <a:fgClr>
              <a:schemeClr val="accent1"/>
            </a:fgClr>
            <a:bgClr>
              <a:srgbClr val="FFFFFF"/>
            </a:bgClr>
          </a:pattFill>
          <a:ln w="25400">
            <a:solidFill>
              <a:srgbClr val="FF0000"/>
            </a:solidFill>
            <a:miter lim="800000"/>
            <a:headEnd/>
            <a:tailEnd/>
          </a:ln>
          <a:effectLst/>
        </p:spPr>
        <p:txBody>
          <a:bodyPr wrap="none" anchor="ctr">
            <a:prstTxWarp prst="textNoShape">
              <a:avLst/>
            </a:prstTxWarp>
          </a:bodyPr>
          <a:lstStyle/>
          <a:p>
            <a:pPr>
              <a:spcBef>
                <a:spcPct val="0"/>
              </a:spcBef>
            </a:pPr>
            <a:r>
              <a:rPr lang="en-US" altLang="ko-KR" sz="2400">
                <a:latin typeface="Verdana" charset="0"/>
                <a:ea typeface="굴림" charset="-127"/>
                <a:cs typeface="굴림" charset="-127"/>
              </a:rPr>
              <a:t>Page Table</a:t>
            </a:r>
          </a:p>
          <a:p>
            <a:pPr>
              <a:spcBef>
                <a:spcPct val="0"/>
              </a:spcBef>
            </a:pPr>
            <a:r>
              <a:rPr lang="en-US" altLang="ko-KR" sz="2400">
                <a:latin typeface="Verdana" charset="0"/>
                <a:ea typeface="굴림" charset="-127"/>
                <a:cs typeface="굴림" charset="-127"/>
              </a:rPr>
              <a:t>Walk</a:t>
            </a:r>
          </a:p>
        </p:txBody>
      </p:sp>
      <p:sp>
        <p:nvSpPr>
          <p:cNvPr id="1642504" name="Rectangle 8" descr="90%"/>
          <p:cNvSpPr>
            <a:spLocks noChangeArrowheads="1"/>
          </p:cNvSpPr>
          <p:nvPr/>
        </p:nvSpPr>
        <p:spPr bwMode="auto">
          <a:xfrm>
            <a:off x="3048000" y="5041900"/>
            <a:ext cx="1916113" cy="479425"/>
          </a:xfrm>
          <a:prstGeom prst="rect">
            <a:avLst/>
          </a:prstGeom>
          <a:pattFill prst="pct90">
            <a:fgClr>
              <a:schemeClr val="accent1"/>
            </a:fgClr>
            <a:bgClr>
              <a:srgbClr val="FFFFFF"/>
            </a:bgClr>
          </a:pattFill>
          <a:ln w="25400">
            <a:solidFill>
              <a:srgbClr val="FF0000"/>
            </a:solidFill>
            <a:miter lim="800000"/>
            <a:headEnd/>
            <a:tailEnd/>
          </a:ln>
          <a:effectLst/>
        </p:spPr>
        <p:txBody>
          <a:bodyPr wrap="none" anchor="ctr">
            <a:prstTxWarp prst="textNoShape">
              <a:avLst/>
            </a:prstTxWarp>
          </a:bodyPr>
          <a:lstStyle/>
          <a:p>
            <a:pPr>
              <a:spcBef>
                <a:spcPct val="0"/>
              </a:spcBef>
            </a:pPr>
            <a:r>
              <a:rPr lang="en-US" altLang="ko-KR" sz="2400">
                <a:latin typeface="Verdana" charset="0"/>
                <a:ea typeface="굴림" charset="-127"/>
                <a:cs typeface="굴림" charset="-127"/>
              </a:rPr>
              <a:t>Update TLB</a:t>
            </a:r>
          </a:p>
        </p:txBody>
      </p:sp>
      <p:sp>
        <p:nvSpPr>
          <p:cNvPr id="1642505" name="Rectangle 9"/>
          <p:cNvSpPr>
            <a:spLocks noChangeArrowheads="1"/>
          </p:cNvSpPr>
          <p:nvPr/>
        </p:nvSpPr>
        <p:spPr bwMode="auto">
          <a:xfrm>
            <a:off x="609600" y="4965700"/>
            <a:ext cx="2286000" cy="693738"/>
          </a:xfrm>
          <a:prstGeom prst="rect">
            <a:avLst/>
          </a:prstGeom>
          <a:solidFill>
            <a:srgbClr val="FFCC66"/>
          </a:solidFill>
          <a:ln w="25400">
            <a:solidFill>
              <a:srgbClr val="FF0000"/>
            </a:solidFill>
            <a:miter lim="800000"/>
            <a:headEnd/>
            <a:tailEnd/>
          </a:ln>
          <a:effectLst/>
        </p:spPr>
        <p:txBody>
          <a:bodyPr lIns="90488" tIns="44450" rIns="90488" bIns="44450">
            <a:prstTxWarp prst="textNoShape">
              <a:avLst/>
            </a:prstTxWarp>
            <a:spAutoFit/>
          </a:bodyPr>
          <a:lstStyle/>
          <a:p>
            <a:pPr>
              <a:spcBef>
                <a:spcPct val="0"/>
              </a:spcBef>
            </a:pPr>
            <a:r>
              <a:rPr lang="en-US" altLang="ko-KR" sz="2000" i="1">
                <a:latin typeface="Verdana" charset="0"/>
                <a:ea typeface="굴림" charset="-127"/>
                <a:cs typeface="굴림" charset="-127"/>
              </a:rPr>
              <a:t>Page Fault</a:t>
            </a:r>
            <a:endParaRPr lang="en-US" altLang="ko-KR" sz="2000">
              <a:latin typeface="Verdana" charset="0"/>
              <a:ea typeface="굴림" charset="-127"/>
              <a:cs typeface="굴림" charset="-127"/>
            </a:endParaRPr>
          </a:p>
          <a:p>
            <a:pPr>
              <a:spcBef>
                <a:spcPct val="0"/>
              </a:spcBef>
            </a:pPr>
            <a:r>
              <a:rPr lang="en-US" altLang="ko-KR" sz="1800">
                <a:latin typeface="Verdana" charset="0"/>
                <a:ea typeface="굴림" charset="-127"/>
                <a:cs typeface="굴림" charset="-127"/>
              </a:rPr>
              <a:t>(OS loads page)</a:t>
            </a:r>
          </a:p>
        </p:txBody>
      </p:sp>
      <p:sp>
        <p:nvSpPr>
          <p:cNvPr id="1642506" name="Rectangle 10"/>
          <p:cNvSpPr>
            <a:spLocks noChangeArrowheads="1"/>
          </p:cNvSpPr>
          <p:nvPr/>
        </p:nvSpPr>
        <p:spPr bwMode="auto">
          <a:xfrm>
            <a:off x="5375275" y="3300413"/>
            <a:ext cx="1490663" cy="723900"/>
          </a:xfrm>
          <a:prstGeom prst="rect">
            <a:avLst/>
          </a:prstGeom>
          <a:solidFill>
            <a:schemeClr val="accent1"/>
          </a:solidFill>
          <a:ln w="25400">
            <a:solidFill>
              <a:schemeClr val="tx2"/>
            </a:solidFill>
            <a:miter lim="800000"/>
            <a:headEnd/>
            <a:tailEnd/>
          </a:ln>
          <a:effectLst/>
        </p:spPr>
        <p:txBody>
          <a:bodyPr wrap="none" lIns="90488" tIns="44450" rIns="90488" bIns="44450">
            <a:prstTxWarp prst="textNoShape">
              <a:avLst/>
            </a:prstTxWarp>
            <a:spAutoFit/>
          </a:bodyPr>
          <a:lstStyle/>
          <a:p>
            <a:pPr>
              <a:spcBef>
                <a:spcPct val="0"/>
              </a:spcBef>
            </a:pPr>
            <a:r>
              <a:rPr lang="en-US" altLang="ko-KR" sz="2000">
                <a:latin typeface="Verdana" charset="0"/>
                <a:ea typeface="굴림" charset="-127"/>
                <a:cs typeface="굴림" charset="-127"/>
              </a:rPr>
              <a:t>Protection</a:t>
            </a:r>
          </a:p>
          <a:p>
            <a:pPr>
              <a:spcBef>
                <a:spcPct val="0"/>
              </a:spcBef>
            </a:pPr>
            <a:r>
              <a:rPr lang="en-US" altLang="ko-KR" sz="2000">
                <a:latin typeface="Verdana" charset="0"/>
                <a:ea typeface="굴림" charset="-127"/>
                <a:cs typeface="굴림" charset="-127"/>
              </a:rPr>
              <a:t>Check</a:t>
            </a:r>
          </a:p>
        </p:txBody>
      </p:sp>
      <p:sp>
        <p:nvSpPr>
          <p:cNvPr id="1642507" name="Rectangle 11"/>
          <p:cNvSpPr>
            <a:spLocks noChangeArrowheads="1"/>
          </p:cNvSpPr>
          <p:nvPr/>
        </p:nvSpPr>
        <p:spPr bwMode="auto">
          <a:xfrm>
            <a:off x="7469188" y="5021263"/>
            <a:ext cx="1354137" cy="973137"/>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altLang="ko-KR" sz="2000">
                <a:solidFill>
                  <a:srgbClr val="56127A"/>
                </a:solidFill>
                <a:latin typeface="Verdana" charset="0"/>
                <a:ea typeface="굴림" charset="-127"/>
                <a:cs typeface="굴림" charset="-127"/>
              </a:rPr>
              <a:t>Physical</a:t>
            </a:r>
          </a:p>
          <a:p>
            <a:pPr>
              <a:spcBef>
                <a:spcPct val="0"/>
              </a:spcBef>
            </a:pPr>
            <a:r>
              <a:rPr lang="en-US" altLang="ko-KR" sz="2000">
                <a:solidFill>
                  <a:srgbClr val="56127A"/>
                </a:solidFill>
                <a:latin typeface="Verdana" charset="0"/>
                <a:ea typeface="굴림" charset="-127"/>
                <a:cs typeface="굴림" charset="-127"/>
              </a:rPr>
              <a:t>Address</a:t>
            </a:r>
          </a:p>
          <a:p>
            <a:pPr>
              <a:spcBef>
                <a:spcPct val="0"/>
              </a:spcBef>
            </a:pPr>
            <a:r>
              <a:rPr lang="en-US" altLang="ko-KR" sz="1800" i="1">
                <a:solidFill>
                  <a:srgbClr val="56127A"/>
                </a:solidFill>
                <a:latin typeface="Verdana" charset="0"/>
                <a:ea typeface="굴림" charset="-127"/>
                <a:cs typeface="굴림" charset="-127"/>
              </a:rPr>
              <a:t>(to cache)</a:t>
            </a:r>
          </a:p>
        </p:txBody>
      </p:sp>
      <p:sp>
        <p:nvSpPr>
          <p:cNvPr id="1642508" name="Line 12"/>
          <p:cNvSpPr>
            <a:spLocks noChangeShapeType="1"/>
          </p:cNvSpPr>
          <p:nvPr/>
        </p:nvSpPr>
        <p:spPr bwMode="auto">
          <a:xfrm>
            <a:off x="4160838" y="1508125"/>
            <a:ext cx="0" cy="31750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642509" name="Freeform 13"/>
          <p:cNvSpPr>
            <a:spLocks/>
          </p:cNvSpPr>
          <p:nvPr/>
        </p:nvSpPr>
        <p:spPr bwMode="auto">
          <a:xfrm>
            <a:off x="2565400" y="2692400"/>
            <a:ext cx="1576388" cy="612775"/>
          </a:xfrm>
          <a:custGeom>
            <a:avLst/>
            <a:gdLst/>
            <a:ahLst/>
            <a:cxnLst>
              <a:cxn ang="0">
                <a:pos x="992" y="0"/>
              </a:cxn>
              <a:cxn ang="0">
                <a:pos x="992" y="136"/>
              </a:cxn>
              <a:cxn ang="0">
                <a:pos x="0" y="369"/>
              </a:cxn>
            </a:cxnLst>
            <a:rect l="0" t="0" r="r" b="b"/>
            <a:pathLst>
              <a:path w="993" h="370">
                <a:moveTo>
                  <a:pt x="992" y="0"/>
                </a:moveTo>
                <a:lnTo>
                  <a:pt x="992" y="136"/>
                </a:lnTo>
                <a:lnTo>
                  <a:pt x="0" y="369"/>
                </a:lnTo>
              </a:path>
            </a:pathLst>
          </a:custGeom>
          <a:noFill/>
          <a:ln w="25400" cap="rnd" cmpd="sng">
            <a:solidFill>
              <a:schemeClr val="tx1"/>
            </a:solidFill>
            <a:prstDash val="solid"/>
            <a:round/>
            <a:headEnd type="none" w="med" len="med"/>
            <a:tailEnd type="triangle" w="med" len="med"/>
          </a:ln>
          <a:effectLst/>
        </p:spPr>
        <p:txBody>
          <a:bodyPr>
            <a:prstTxWarp prst="textNoShape">
              <a:avLst/>
            </a:prstTxWarp>
          </a:bodyPr>
          <a:lstStyle/>
          <a:p>
            <a:endParaRPr lang="en-US"/>
          </a:p>
        </p:txBody>
      </p:sp>
      <p:sp>
        <p:nvSpPr>
          <p:cNvPr id="1642510" name="Line 14"/>
          <p:cNvSpPr>
            <a:spLocks noChangeShapeType="1"/>
          </p:cNvSpPr>
          <p:nvPr/>
        </p:nvSpPr>
        <p:spPr bwMode="auto">
          <a:xfrm>
            <a:off x="4141788" y="2933700"/>
            <a:ext cx="2024062" cy="369888"/>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642511" name="Rectangle 15"/>
          <p:cNvSpPr>
            <a:spLocks noChangeArrowheads="1"/>
          </p:cNvSpPr>
          <p:nvPr/>
        </p:nvSpPr>
        <p:spPr bwMode="auto">
          <a:xfrm>
            <a:off x="2786063" y="2749550"/>
            <a:ext cx="704850" cy="363538"/>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1800">
                <a:solidFill>
                  <a:srgbClr val="56127A"/>
                </a:solidFill>
                <a:latin typeface="Verdana" charset="0"/>
                <a:ea typeface="굴림" charset="-127"/>
                <a:cs typeface="굴림" charset="-127"/>
              </a:rPr>
              <a:t>miss</a:t>
            </a:r>
          </a:p>
        </p:txBody>
      </p:sp>
      <p:sp>
        <p:nvSpPr>
          <p:cNvPr id="1642512" name="Rectangle 16"/>
          <p:cNvSpPr>
            <a:spLocks noChangeArrowheads="1"/>
          </p:cNvSpPr>
          <p:nvPr/>
        </p:nvSpPr>
        <p:spPr bwMode="auto">
          <a:xfrm>
            <a:off x="5008563" y="2760663"/>
            <a:ext cx="477837" cy="363537"/>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1800">
                <a:solidFill>
                  <a:srgbClr val="56127A"/>
                </a:solidFill>
                <a:latin typeface="Verdana" charset="0"/>
                <a:ea typeface="굴림" charset="-127"/>
                <a:cs typeface="굴림" charset="-127"/>
              </a:rPr>
              <a:t>hit</a:t>
            </a:r>
          </a:p>
        </p:txBody>
      </p:sp>
      <p:sp>
        <p:nvSpPr>
          <p:cNvPr id="1642513" name="Freeform 17"/>
          <p:cNvSpPr>
            <a:spLocks/>
          </p:cNvSpPr>
          <p:nvPr/>
        </p:nvSpPr>
        <p:spPr bwMode="auto">
          <a:xfrm>
            <a:off x="1606550" y="4149725"/>
            <a:ext cx="890588" cy="835025"/>
          </a:xfrm>
          <a:custGeom>
            <a:avLst/>
            <a:gdLst/>
            <a:ahLst/>
            <a:cxnLst>
              <a:cxn ang="0">
                <a:pos x="560" y="0"/>
              </a:cxn>
              <a:cxn ang="0">
                <a:pos x="560" y="205"/>
              </a:cxn>
              <a:cxn ang="0">
                <a:pos x="0" y="525"/>
              </a:cxn>
            </a:cxnLst>
            <a:rect l="0" t="0" r="r" b="b"/>
            <a:pathLst>
              <a:path w="561" h="526">
                <a:moveTo>
                  <a:pt x="560" y="0"/>
                </a:moveTo>
                <a:lnTo>
                  <a:pt x="560" y="205"/>
                </a:lnTo>
                <a:lnTo>
                  <a:pt x="0" y="525"/>
                </a:lnTo>
              </a:path>
            </a:pathLst>
          </a:custGeom>
          <a:noFill/>
          <a:ln w="25400" cap="rnd" cmpd="sng">
            <a:solidFill>
              <a:schemeClr val="tx1"/>
            </a:solidFill>
            <a:prstDash val="solid"/>
            <a:round/>
            <a:headEnd type="none" w="med" len="med"/>
            <a:tailEnd type="triangle" w="med" len="med"/>
          </a:ln>
          <a:effectLst/>
        </p:spPr>
        <p:txBody>
          <a:bodyPr>
            <a:prstTxWarp prst="textNoShape">
              <a:avLst/>
            </a:prstTxWarp>
          </a:bodyPr>
          <a:lstStyle/>
          <a:p>
            <a:endParaRPr lang="en-US"/>
          </a:p>
        </p:txBody>
      </p:sp>
      <p:sp>
        <p:nvSpPr>
          <p:cNvPr id="1642514" name="Line 18"/>
          <p:cNvSpPr>
            <a:spLocks noChangeShapeType="1"/>
          </p:cNvSpPr>
          <p:nvPr/>
        </p:nvSpPr>
        <p:spPr bwMode="auto">
          <a:xfrm>
            <a:off x="2503488" y="4497388"/>
            <a:ext cx="1077912" cy="544512"/>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642515" name="Rectangle 19"/>
          <p:cNvSpPr>
            <a:spLocks noChangeArrowheads="1"/>
          </p:cNvSpPr>
          <p:nvPr/>
        </p:nvSpPr>
        <p:spPr bwMode="auto">
          <a:xfrm>
            <a:off x="628650" y="4143375"/>
            <a:ext cx="3962086" cy="648896"/>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lnSpc>
                <a:spcPct val="90000"/>
              </a:lnSpc>
              <a:spcBef>
                <a:spcPct val="0"/>
              </a:spcBef>
            </a:pPr>
            <a:r>
              <a:rPr lang="en-US" altLang="ko-KR" sz="2000" b="1" dirty="0" smtClean="0">
                <a:ea typeface="굴림" charset="-127"/>
                <a:cs typeface="굴림" charset="-127"/>
              </a:rPr>
              <a:t>	</a:t>
            </a:r>
            <a:r>
              <a:rPr lang="ko-KR" altLang="en-US" sz="2000" b="1" dirty="0" smtClean="0">
                <a:ea typeface="굴림" charset="-127"/>
                <a:cs typeface="굴림" charset="-127"/>
              </a:rPr>
              <a:t>      </a:t>
            </a:r>
            <a:r>
              <a:rPr lang="en-US" altLang="ko-KR" sz="1800" dirty="0">
                <a:solidFill>
                  <a:srgbClr val="56127A"/>
                </a:solidFill>
                <a:latin typeface="Verdana" charset="0"/>
                <a:ea typeface="굴림" charset="-127"/>
                <a:cs typeface="굴림" charset="-127"/>
              </a:rPr>
              <a:t>the  page is </a:t>
            </a:r>
          </a:p>
          <a:p>
            <a:pPr algn="l">
              <a:lnSpc>
                <a:spcPct val="90000"/>
              </a:lnSpc>
              <a:spcBef>
                <a:spcPct val="0"/>
              </a:spcBef>
            </a:pPr>
            <a:r>
              <a:rPr lang="en-US" altLang="ko-KR" sz="2000" dirty="0">
                <a:solidFill>
                  <a:srgbClr val="56127A"/>
                </a:solidFill>
                <a:latin typeface="Symbol" charset="2"/>
                <a:ea typeface="굴림" charset="-127"/>
                <a:cs typeface="굴림" charset="-127"/>
              </a:rPr>
              <a:t>Ï</a:t>
            </a:r>
            <a:r>
              <a:rPr lang="en-US" altLang="ko-KR" sz="1800" dirty="0">
                <a:solidFill>
                  <a:srgbClr val="56127A"/>
                </a:solidFill>
                <a:latin typeface="Symbol" charset="2"/>
                <a:ea typeface="굴림" charset="-127"/>
                <a:cs typeface="굴림" charset="-127"/>
              </a:rPr>
              <a:t> </a:t>
            </a:r>
            <a:r>
              <a:rPr lang="en-US" altLang="ko-KR" sz="1800" dirty="0">
                <a:solidFill>
                  <a:srgbClr val="56127A"/>
                </a:solidFill>
                <a:latin typeface="Verdana" charset="0"/>
                <a:ea typeface="굴림" charset="-127"/>
                <a:cs typeface="굴림" charset="-127"/>
              </a:rPr>
              <a:t>memory	         </a:t>
            </a:r>
            <a:r>
              <a:rPr lang="en-US" altLang="ko-KR" sz="2000" dirty="0">
                <a:solidFill>
                  <a:srgbClr val="56127A"/>
                </a:solidFill>
                <a:latin typeface="Symbol" charset="2"/>
                <a:ea typeface="굴림" charset="-127"/>
                <a:cs typeface="굴림" charset="-127"/>
              </a:rPr>
              <a:t>Î</a:t>
            </a:r>
            <a:r>
              <a:rPr lang="en-US" altLang="ko-KR" sz="1800" dirty="0">
                <a:solidFill>
                  <a:srgbClr val="56127A"/>
                </a:solidFill>
                <a:latin typeface="Symbol" charset="2"/>
                <a:ea typeface="굴림" charset="-127"/>
                <a:cs typeface="굴림" charset="-127"/>
              </a:rPr>
              <a:t> </a:t>
            </a:r>
            <a:r>
              <a:rPr lang="en-US" altLang="ko-KR" sz="1800" dirty="0">
                <a:solidFill>
                  <a:srgbClr val="56127A"/>
                </a:solidFill>
                <a:latin typeface="Verdana" charset="0"/>
                <a:ea typeface="굴림" charset="-127"/>
                <a:cs typeface="굴림" charset="-127"/>
              </a:rPr>
              <a:t>memory</a:t>
            </a:r>
          </a:p>
        </p:txBody>
      </p:sp>
      <p:sp>
        <p:nvSpPr>
          <p:cNvPr id="1642516" name="Freeform 20"/>
          <p:cNvSpPr>
            <a:spLocks/>
          </p:cNvSpPr>
          <p:nvPr/>
        </p:nvSpPr>
        <p:spPr bwMode="auto">
          <a:xfrm>
            <a:off x="5584825" y="4141788"/>
            <a:ext cx="530225" cy="842962"/>
          </a:xfrm>
          <a:custGeom>
            <a:avLst/>
            <a:gdLst/>
            <a:ahLst/>
            <a:cxnLst>
              <a:cxn ang="0">
                <a:pos x="333" y="0"/>
              </a:cxn>
              <a:cxn ang="0">
                <a:pos x="333" y="187"/>
              </a:cxn>
              <a:cxn ang="0">
                <a:pos x="0" y="505"/>
              </a:cxn>
            </a:cxnLst>
            <a:rect l="0" t="0" r="r" b="b"/>
            <a:pathLst>
              <a:path w="334" h="506">
                <a:moveTo>
                  <a:pt x="333" y="0"/>
                </a:moveTo>
                <a:lnTo>
                  <a:pt x="333" y="187"/>
                </a:lnTo>
                <a:lnTo>
                  <a:pt x="0" y="505"/>
                </a:lnTo>
              </a:path>
            </a:pathLst>
          </a:custGeom>
          <a:noFill/>
          <a:ln w="25400" cap="rnd" cmpd="sng">
            <a:solidFill>
              <a:schemeClr val="tx1"/>
            </a:solidFill>
            <a:prstDash val="solid"/>
            <a:round/>
            <a:headEnd type="none" w="med" len="med"/>
            <a:tailEnd type="triangle" w="med" len="med"/>
          </a:ln>
          <a:effectLst/>
        </p:spPr>
        <p:txBody>
          <a:bodyPr>
            <a:prstTxWarp prst="textNoShape">
              <a:avLst/>
            </a:prstTxWarp>
          </a:bodyPr>
          <a:lstStyle/>
          <a:p>
            <a:endParaRPr lang="en-US"/>
          </a:p>
        </p:txBody>
      </p:sp>
      <p:sp>
        <p:nvSpPr>
          <p:cNvPr id="1642517" name="Line 21"/>
          <p:cNvSpPr>
            <a:spLocks noChangeShapeType="1"/>
          </p:cNvSpPr>
          <p:nvPr/>
        </p:nvSpPr>
        <p:spPr bwMode="auto">
          <a:xfrm>
            <a:off x="6113463" y="4468813"/>
            <a:ext cx="1914525" cy="515937"/>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642518" name="Rectangle 22"/>
          <p:cNvSpPr>
            <a:spLocks noChangeArrowheads="1"/>
          </p:cNvSpPr>
          <p:nvPr/>
        </p:nvSpPr>
        <p:spPr bwMode="auto">
          <a:xfrm>
            <a:off x="4876800" y="4356100"/>
            <a:ext cx="946150" cy="363538"/>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1800">
                <a:solidFill>
                  <a:srgbClr val="56127A"/>
                </a:solidFill>
                <a:latin typeface="Verdana" charset="0"/>
                <a:ea typeface="굴림" charset="-127"/>
                <a:cs typeface="굴림" charset="-127"/>
              </a:rPr>
              <a:t>denied</a:t>
            </a:r>
          </a:p>
        </p:txBody>
      </p:sp>
      <p:sp>
        <p:nvSpPr>
          <p:cNvPr id="1642519" name="Rectangle 23"/>
          <p:cNvSpPr>
            <a:spLocks noChangeArrowheads="1"/>
          </p:cNvSpPr>
          <p:nvPr/>
        </p:nvSpPr>
        <p:spPr bwMode="auto">
          <a:xfrm>
            <a:off x="7002463" y="4367213"/>
            <a:ext cx="1301750" cy="363537"/>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1800">
                <a:solidFill>
                  <a:srgbClr val="56127A"/>
                </a:solidFill>
                <a:latin typeface="Verdana" charset="0"/>
                <a:ea typeface="굴림" charset="-127"/>
                <a:cs typeface="굴림" charset="-127"/>
              </a:rPr>
              <a:t>permitted</a:t>
            </a:r>
          </a:p>
        </p:txBody>
      </p:sp>
      <p:sp>
        <p:nvSpPr>
          <p:cNvPr id="1642520" name="Rectangle 24"/>
          <p:cNvSpPr>
            <a:spLocks noChangeArrowheads="1"/>
          </p:cNvSpPr>
          <p:nvPr/>
        </p:nvSpPr>
        <p:spPr bwMode="auto">
          <a:xfrm>
            <a:off x="5264150" y="4964113"/>
            <a:ext cx="1747838" cy="844550"/>
          </a:xfrm>
          <a:prstGeom prst="rect">
            <a:avLst/>
          </a:prstGeom>
          <a:solidFill>
            <a:srgbClr val="FFCC66"/>
          </a:solidFill>
          <a:ln w="25400">
            <a:solidFill>
              <a:srgbClr val="FF0000"/>
            </a:solidFill>
            <a:miter lim="800000"/>
            <a:headEnd/>
            <a:tailEnd/>
          </a:ln>
          <a:effectLst/>
        </p:spPr>
        <p:txBody>
          <a:bodyPr wrap="none" lIns="90488" tIns="44450" rIns="90488" bIns="44450">
            <a:prstTxWarp prst="textNoShape">
              <a:avLst/>
            </a:prstTxWarp>
            <a:spAutoFit/>
          </a:bodyPr>
          <a:lstStyle/>
          <a:p>
            <a:pPr>
              <a:spcBef>
                <a:spcPct val="0"/>
              </a:spcBef>
            </a:pPr>
            <a:r>
              <a:rPr lang="en-US" altLang="ko-KR" sz="2400">
                <a:latin typeface="Verdana" charset="0"/>
                <a:ea typeface="굴림" charset="-127"/>
                <a:cs typeface="굴림" charset="-127"/>
              </a:rPr>
              <a:t>Protection</a:t>
            </a:r>
          </a:p>
          <a:p>
            <a:pPr>
              <a:spcBef>
                <a:spcPct val="0"/>
              </a:spcBef>
            </a:pPr>
            <a:r>
              <a:rPr lang="en-US" altLang="ko-KR" sz="2400">
                <a:latin typeface="Verdana" charset="0"/>
                <a:ea typeface="굴림" charset="-127"/>
                <a:cs typeface="굴림" charset="-127"/>
              </a:rPr>
              <a:t>Fault</a:t>
            </a:r>
          </a:p>
        </p:txBody>
      </p:sp>
      <p:sp>
        <p:nvSpPr>
          <p:cNvPr id="1642521" name="Rectangle 25"/>
          <p:cNvSpPr>
            <a:spLocks noChangeArrowheads="1"/>
          </p:cNvSpPr>
          <p:nvPr/>
        </p:nvSpPr>
        <p:spPr bwMode="auto">
          <a:xfrm>
            <a:off x="5551488" y="1644650"/>
            <a:ext cx="330200" cy="190500"/>
          </a:xfrm>
          <a:prstGeom prst="rect">
            <a:avLst/>
          </a:prstGeom>
          <a:solidFill>
            <a:schemeClr val="accent1"/>
          </a:solidFill>
          <a:ln w="25400">
            <a:solidFill>
              <a:schemeClr val="tx2"/>
            </a:solidFill>
            <a:miter lim="800000"/>
            <a:headEnd/>
            <a:tailEnd/>
          </a:ln>
          <a:effectLst/>
        </p:spPr>
        <p:txBody>
          <a:bodyPr wrap="none" anchor="ctr">
            <a:prstTxWarp prst="textNoShape">
              <a:avLst/>
            </a:prstTxWarp>
          </a:bodyPr>
          <a:lstStyle/>
          <a:p>
            <a:endParaRPr lang="en-US"/>
          </a:p>
        </p:txBody>
      </p:sp>
      <p:sp>
        <p:nvSpPr>
          <p:cNvPr id="1642522" name="Rectangle 26" descr="90%"/>
          <p:cNvSpPr>
            <a:spLocks noChangeArrowheads="1"/>
          </p:cNvSpPr>
          <p:nvPr/>
        </p:nvSpPr>
        <p:spPr bwMode="auto">
          <a:xfrm>
            <a:off x="5551488" y="1936750"/>
            <a:ext cx="330200" cy="190500"/>
          </a:xfrm>
          <a:prstGeom prst="rect">
            <a:avLst/>
          </a:prstGeom>
          <a:pattFill prst="pct90">
            <a:fgClr>
              <a:schemeClr val="accent1"/>
            </a:fgClr>
            <a:bgClr>
              <a:srgbClr val="FFFFFF"/>
            </a:bgClr>
          </a:pattFill>
          <a:ln w="25400">
            <a:solidFill>
              <a:srgbClr val="FF0000"/>
            </a:solidFill>
            <a:miter lim="800000"/>
            <a:headEnd/>
            <a:tailEnd/>
          </a:ln>
          <a:effectLst/>
        </p:spPr>
        <p:txBody>
          <a:bodyPr wrap="none" anchor="ctr">
            <a:prstTxWarp prst="textNoShape">
              <a:avLst/>
            </a:prstTxWarp>
          </a:bodyPr>
          <a:lstStyle/>
          <a:p>
            <a:endParaRPr lang="en-US"/>
          </a:p>
        </p:txBody>
      </p:sp>
      <p:sp>
        <p:nvSpPr>
          <p:cNvPr id="1642523" name="Rectangle 27"/>
          <p:cNvSpPr>
            <a:spLocks noChangeArrowheads="1"/>
          </p:cNvSpPr>
          <p:nvPr/>
        </p:nvSpPr>
        <p:spPr bwMode="auto">
          <a:xfrm>
            <a:off x="5551488" y="2216150"/>
            <a:ext cx="330200" cy="190500"/>
          </a:xfrm>
          <a:prstGeom prst="rect">
            <a:avLst/>
          </a:prstGeom>
          <a:solidFill>
            <a:srgbClr val="FFCC66"/>
          </a:solidFill>
          <a:ln w="25400">
            <a:solidFill>
              <a:srgbClr val="FF0000"/>
            </a:solidFill>
            <a:miter lim="800000"/>
            <a:headEnd/>
            <a:tailEnd/>
          </a:ln>
          <a:effectLst/>
        </p:spPr>
        <p:txBody>
          <a:bodyPr wrap="none" anchor="ctr">
            <a:prstTxWarp prst="textNoShape">
              <a:avLst/>
            </a:prstTxWarp>
          </a:bodyPr>
          <a:lstStyle/>
          <a:p>
            <a:endParaRPr lang="en-US"/>
          </a:p>
        </p:txBody>
      </p:sp>
      <p:sp>
        <p:nvSpPr>
          <p:cNvPr id="1642524" name="Rectangle 28"/>
          <p:cNvSpPr>
            <a:spLocks noChangeArrowheads="1"/>
          </p:cNvSpPr>
          <p:nvPr/>
        </p:nvSpPr>
        <p:spPr bwMode="auto">
          <a:xfrm>
            <a:off x="6019800" y="1536700"/>
            <a:ext cx="2644775" cy="912813"/>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1800">
                <a:solidFill>
                  <a:srgbClr val="56127A"/>
                </a:solidFill>
                <a:latin typeface="Verdana" charset="0"/>
                <a:ea typeface="굴림" charset="-127"/>
                <a:cs typeface="굴림" charset="-127"/>
              </a:rPr>
              <a:t>hardware</a:t>
            </a:r>
          </a:p>
          <a:p>
            <a:pPr algn="l">
              <a:spcBef>
                <a:spcPct val="0"/>
              </a:spcBef>
            </a:pPr>
            <a:r>
              <a:rPr lang="en-US" altLang="ko-KR" sz="1800">
                <a:solidFill>
                  <a:srgbClr val="56127A"/>
                </a:solidFill>
                <a:latin typeface="Verdana" charset="0"/>
                <a:ea typeface="굴림" charset="-127"/>
                <a:cs typeface="굴림" charset="-127"/>
              </a:rPr>
              <a:t>hardware or software</a:t>
            </a:r>
          </a:p>
          <a:p>
            <a:pPr algn="l">
              <a:spcBef>
                <a:spcPct val="0"/>
              </a:spcBef>
            </a:pPr>
            <a:r>
              <a:rPr lang="en-US" altLang="ko-KR" sz="1800">
                <a:solidFill>
                  <a:srgbClr val="56127A"/>
                </a:solidFill>
                <a:latin typeface="Verdana" charset="0"/>
                <a:ea typeface="굴림" charset="-127"/>
                <a:cs typeface="굴림" charset="-127"/>
              </a:rPr>
              <a:t>software</a:t>
            </a:r>
          </a:p>
        </p:txBody>
      </p:sp>
      <p:sp>
        <p:nvSpPr>
          <p:cNvPr id="1642525" name="Line 29"/>
          <p:cNvSpPr>
            <a:spLocks noChangeShapeType="1"/>
          </p:cNvSpPr>
          <p:nvPr/>
        </p:nvSpPr>
        <p:spPr bwMode="auto">
          <a:xfrm flipH="1">
            <a:off x="6172200" y="5803900"/>
            <a:ext cx="152400" cy="381000"/>
          </a:xfrm>
          <a:prstGeom prst="line">
            <a:avLst/>
          </a:prstGeom>
          <a:noFill/>
          <a:ln w="57150">
            <a:solidFill>
              <a:schemeClr val="accent1"/>
            </a:solidFill>
            <a:round/>
            <a:headEnd/>
            <a:tailEnd type="triangle" w="med" len="med"/>
          </a:ln>
          <a:effectLst/>
        </p:spPr>
        <p:txBody>
          <a:bodyPr wrap="none" anchor="ctr">
            <a:prstTxWarp prst="textNoShape">
              <a:avLst/>
            </a:prstTxWarp>
          </a:bodyPr>
          <a:lstStyle/>
          <a:p>
            <a:endParaRPr lang="en-US"/>
          </a:p>
        </p:txBody>
      </p:sp>
      <p:sp>
        <p:nvSpPr>
          <p:cNvPr id="1642526" name="Text Box 30"/>
          <p:cNvSpPr txBox="1">
            <a:spLocks noChangeArrowheads="1"/>
          </p:cNvSpPr>
          <p:nvPr/>
        </p:nvSpPr>
        <p:spPr bwMode="auto">
          <a:xfrm>
            <a:off x="4800600" y="6032500"/>
            <a:ext cx="1371600" cy="366713"/>
          </a:xfrm>
          <a:prstGeom prst="rect">
            <a:avLst/>
          </a:prstGeom>
          <a:noFill/>
          <a:ln w="25400">
            <a:noFill/>
            <a:miter lim="800000"/>
            <a:headEnd/>
            <a:tailEnd/>
          </a:ln>
          <a:effectLst/>
        </p:spPr>
        <p:txBody>
          <a:bodyPr anchor="ctr">
            <a:prstTxWarp prst="textNoShape">
              <a:avLst/>
            </a:prstTxWarp>
            <a:spAutoFit/>
          </a:bodyPr>
          <a:lstStyle/>
          <a:p>
            <a:pPr>
              <a:spcBef>
                <a:spcPct val="0"/>
              </a:spcBef>
            </a:pPr>
            <a:r>
              <a:rPr lang="en-US" altLang="ko-KR" sz="1800" b="1">
                <a:solidFill>
                  <a:srgbClr val="56127A"/>
                </a:solidFill>
                <a:latin typeface="Courier New" charset="0"/>
                <a:ea typeface="굴림" charset="-127"/>
                <a:cs typeface="굴림" charset="-127"/>
              </a:rPr>
              <a:t>SEGFAULT</a:t>
            </a:r>
          </a:p>
        </p:txBody>
      </p:sp>
      <p:sp>
        <p:nvSpPr>
          <p:cNvPr id="1642527" name="Text Box 31"/>
          <p:cNvSpPr txBox="1">
            <a:spLocks noChangeArrowheads="1"/>
          </p:cNvSpPr>
          <p:nvPr/>
        </p:nvSpPr>
        <p:spPr bwMode="auto">
          <a:xfrm>
            <a:off x="228600" y="5976938"/>
            <a:ext cx="1049338" cy="366712"/>
          </a:xfrm>
          <a:prstGeom prst="rect">
            <a:avLst/>
          </a:prstGeom>
          <a:noFill/>
          <a:ln w="12700">
            <a:noFill/>
            <a:miter lim="800000"/>
            <a:headEnd type="none" w="sm" len="sm"/>
            <a:tailEnd type="none" w="sm" len="sm"/>
          </a:ln>
          <a:effectLst/>
        </p:spPr>
        <p:txBody>
          <a:bodyPr wrap="none">
            <a:prstTxWarp prst="textNoShape">
              <a:avLst/>
            </a:prstTxWarp>
            <a:spAutoFit/>
          </a:bodyPr>
          <a:lstStyle/>
          <a:p>
            <a:pPr algn="l">
              <a:spcBef>
                <a:spcPct val="0"/>
              </a:spcBef>
            </a:pPr>
            <a:r>
              <a:rPr lang="en-US" altLang="ko-KR" sz="1800">
                <a:solidFill>
                  <a:srgbClr val="56127A"/>
                </a:solidFill>
                <a:latin typeface="Verdana" charset="0"/>
                <a:ea typeface="굴림" charset="-127"/>
                <a:cs typeface="굴림" charset="-127"/>
              </a:rPr>
              <a:t>Where?</a:t>
            </a:r>
          </a:p>
        </p:txBody>
      </p:sp>
      <p:sp>
        <p:nvSpPr>
          <p:cNvPr id="2" name="Footer Placeholder 1"/>
          <p:cNvSpPr>
            <a:spLocks noGrp="1"/>
          </p:cNvSpPr>
          <p:nvPr>
            <p:ph type="ftr" sz="quarter" idx="11"/>
          </p:nvPr>
        </p:nvSpPr>
        <p:spPr/>
        <p:txBody>
          <a:bodyPr/>
          <a:lstStyle/>
          <a:p>
            <a:r>
              <a:rPr lang="en-US" smtClean="0"/>
              <a:t>Fall 2012 -- Lecture #36</a:t>
            </a:r>
            <a:endParaRPr lang="en-US"/>
          </a:p>
        </p:txBody>
      </p:sp>
    </p:spTree>
    <p:extLst>
      <p:ext uri="{BB962C8B-B14F-4D97-AF65-F5344CB8AC3E}">
        <p14:creationId xmlns:p14="http://schemas.microsoft.com/office/powerpoint/2010/main" val="17686090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5506" name="Rectangle 2"/>
          <p:cNvSpPr>
            <a:spLocks noGrp="1" noChangeArrowheads="1"/>
          </p:cNvSpPr>
          <p:nvPr>
            <p:ph type="title"/>
          </p:nvPr>
        </p:nvSpPr>
        <p:spPr/>
        <p:txBody>
          <a:bodyPr/>
          <a:lstStyle/>
          <a:p>
            <a:r>
              <a:rPr lang="en-US" dirty="0" smtClean="0"/>
              <a:t>Handling VM-related </a:t>
            </a:r>
            <a:r>
              <a:rPr lang="en-US" dirty="0" smtClean="0"/>
              <a:t>traps</a:t>
            </a:r>
            <a:endParaRPr lang="en-US" dirty="0"/>
          </a:p>
        </p:txBody>
      </p:sp>
      <p:sp>
        <p:nvSpPr>
          <p:cNvPr id="1685507" name="Rectangle 3"/>
          <p:cNvSpPr>
            <a:spLocks noGrp="1" noChangeArrowheads="1"/>
          </p:cNvSpPr>
          <p:nvPr>
            <p:ph type="body" idx="1"/>
          </p:nvPr>
        </p:nvSpPr>
        <p:spPr>
          <a:xfrm>
            <a:off x="457200" y="3200400"/>
            <a:ext cx="8229600" cy="3276600"/>
          </a:xfrm>
        </p:spPr>
        <p:txBody>
          <a:bodyPr>
            <a:normAutofit fontScale="85000" lnSpcReduction="20000"/>
          </a:bodyPr>
          <a:lstStyle/>
          <a:p>
            <a:r>
              <a:rPr lang="en-US" dirty="0" smtClean="0"/>
              <a:t>Handling a TLB miss needs a hardware or software mechanism to refill TLB </a:t>
            </a:r>
          </a:p>
          <a:p>
            <a:r>
              <a:rPr lang="en-US" dirty="0" smtClean="0"/>
              <a:t>Handling a page fault (e.g., page is on disk) needs a </a:t>
            </a:r>
            <a:r>
              <a:rPr lang="en-US" i="1" dirty="0" err="1" smtClean="0"/>
              <a:t>restartable</a:t>
            </a:r>
            <a:r>
              <a:rPr lang="en-US" i="1" dirty="0" smtClean="0"/>
              <a:t> </a:t>
            </a:r>
            <a:r>
              <a:rPr lang="en-US" dirty="0" smtClean="0"/>
              <a:t>trap so </a:t>
            </a:r>
            <a:r>
              <a:rPr lang="en-US" dirty="0" smtClean="0"/>
              <a:t>software handler can resume after retrieving page</a:t>
            </a:r>
          </a:p>
          <a:p>
            <a:pPr lvl="1"/>
            <a:r>
              <a:rPr lang="en-US" dirty="0" smtClean="0"/>
              <a:t>Precise exceptions are easy to restart</a:t>
            </a:r>
          </a:p>
          <a:p>
            <a:pPr lvl="1"/>
            <a:r>
              <a:rPr lang="en-US" dirty="0" smtClean="0"/>
              <a:t>Can be imprecise but </a:t>
            </a:r>
            <a:r>
              <a:rPr lang="en-US" dirty="0" err="1" smtClean="0"/>
              <a:t>restartable</a:t>
            </a:r>
            <a:r>
              <a:rPr lang="en-US" dirty="0" smtClean="0"/>
              <a:t>, but this complicates OS software</a:t>
            </a:r>
          </a:p>
          <a:p>
            <a:r>
              <a:rPr lang="en-US" dirty="0" smtClean="0"/>
              <a:t>Handling protection violation may abort </a:t>
            </a:r>
            <a:r>
              <a:rPr lang="en-US" dirty="0" smtClean="0"/>
              <a:t>process</a:t>
            </a:r>
            <a:endParaRPr lang="en-US" dirty="0" smtClean="0"/>
          </a:p>
        </p:txBody>
      </p:sp>
      <p:sp>
        <p:nvSpPr>
          <p:cNvPr id="36" name="Slide Number Placeholder 5"/>
          <p:cNvSpPr>
            <a:spLocks noGrp="1"/>
          </p:cNvSpPr>
          <p:nvPr>
            <p:ph type="sldNum" sz="quarter" idx="12"/>
          </p:nvPr>
        </p:nvSpPr>
        <p:spPr/>
        <p:txBody>
          <a:bodyPr/>
          <a:lstStyle/>
          <a:p>
            <a:fld id="{BB9E37DD-8419-5243-9E56-EE2601435CE6}" type="slidenum">
              <a:rPr lang="en-US" smtClean="0"/>
              <a:pPr/>
              <a:t>25</a:t>
            </a:fld>
            <a:endParaRPr lang="en-US"/>
          </a:p>
        </p:txBody>
      </p:sp>
      <p:sp>
        <p:nvSpPr>
          <p:cNvPr id="1685508" name="Line 4"/>
          <p:cNvSpPr>
            <a:spLocks noChangeShapeType="1"/>
          </p:cNvSpPr>
          <p:nvPr/>
        </p:nvSpPr>
        <p:spPr bwMode="auto">
          <a:xfrm>
            <a:off x="5638800" y="1828800"/>
            <a:ext cx="31242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1685509" name="Line 5"/>
          <p:cNvSpPr>
            <a:spLocks noChangeShapeType="1"/>
          </p:cNvSpPr>
          <p:nvPr/>
        </p:nvSpPr>
        <p:spPr bwMode="auto">
          <a:xfrm>
            <a:off x="990600" y="1828800"/>
            <a:ext cx="381000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grpSp>
        <p:nvGrpSpPr>
          <p:cNvPr id="1685510" name="Group 6"/>
          <p:cNvGrpSpPr>
            <a:grpSpLocks/>
          </p:cNvGrpSpPr>
          <p:nvPr/>
        </p:nvGrpSpPr>
        <p:grpSpPr bwMode="auto">
          <a:xfrm>
            <a:off x="685800" y="1219200"/>
            <a:ext cx="304800" cy="1219200"/>
            <a:chOff x="336" y="1200"/>
            <a:chExt cx="144" cy="720"/>
          </a:xfrm>
        </p:grpSpPr>
        <p:sp>
          <p:nvSpPr>
            <p:cNvPr id="1685511" name="Rectangle 7"/>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spcBef>
                  <a:spcPct val="0"/>
                </a:spcBef>
              </a:pPr>
              <a:r>
                <a:rPr lang="en-US">
                  <a:latin typeface="Verdana" charset="0"/>
                </a:rPr>
                <a:t>PC</a:t>
              </a:r>
            </a:p>
          </p:txBody>
        </p:sp>
        <p:sp>
          <p:nvSpPr>
            <p:cNvPr id="1685512" name="Freeform 8"/>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endParaRPr lang="en-US"/>
            </a:p>
          </p:txBody>
        </p:sp>
      </p:grpSp>
      <p:sp>
        <p:nvSpPr>
          <p:cNvPr id="1685513" name="Rectangle 9"/>
          <p:cNvSpPr>
            <a:spLocks noChangeArrowheads="1"/>
          </p:cNvSpPr>
          <p:nvPr/>
        </p:nvSpPr>
        <p:spPr bwMode="auto">
          <a:xfrm>
            <a:off x="1143000" y="1295400"/>
            <a:ext cx="685800" cy="990600"/>
          </a:xfrm>
          <a:prstGeom prst="rect">
            <a:avLst/>
          </a:prstGeom>
          <a:solidFill>
            <a:srgbClr val="FFA74F"/>
          </a:solidFill>
          <a:ln w="25400">
            <a:solidFill>
              <a:srgbClr val="FF0000"/>
            </a:solidFill>
            <a:miter lim="800000"/>
            <a:headEnd/>
            <a:tailEnd/>
          </a:ln>
          <a:effectLst/>
        </p:spPr>
        <p:txBody>
          <a:bodyPr anchor="ctr">
            <a:prstTxWarp prst="textNoShape">
              <a:avLst/>
            </a:prstTxWarp>
          </a:bodyPr>
          <a:lstStyle/>
          <a:p>
            <a:pPr>
              <a:spcBef>
                <a:spcPct val="0"/>
              </a:spcBef>
            </a:pPr>
            <a:r>
              <a:rPr lang="en-US" sz="1800">
                <a:latin typeface="Verdana" charset="0"/>
              </a:rPr>
              <a:t>Inst TLB</a:t>
            </a:r>
          </a:p>
        </p:txBody>
      </p:sp>
      <p:sp>
        <p:nvSpPr>
          <p:cNvPr id="1685514" name="Rectangle 10"/>
          <p:cNvSpPr>
            <a:spLocks noChangeArrowheads="1"/>
          </p:cNvSpPr>
          <p:nvPr/>
        </p:nvSpPr>
        <p:spPr bwMode="auto">
          <a:xfrm>
            <a:off x="1981200" y="1295400"/>
            <a:ext cx="914400" cy="990600"/>
          </a:xfrm>
          <a:prstGeom prst="rect">
            <a:avLst/>
          </a:prstGeom>
          <a:solidFill>
            <a:schemeClr val="bg1"/>
          </a:solidFill>
          <a:ln w="25400">
            <a:solidFill>
              <a:schemeClr val="tx1"/>
            </a:solidFill>
            <a:miter lim="800000"/>
            <a:headEnd/>
            <a:tailEnd/>
          </a:ln>
          <a:effectLst/>
        </p:spPr>
        <p:txBody>
          <a:bodyPr anchor="ctr">
            <a:prstTxWarp prst="textNoShape">
              <a:avLst/>
            </a:prstTxWarp>
          </a:bodyPr>
          <a:lstStyle/>
          <a:p>
            <a:pPr>
              <a:spcBef>
                <a:spcPct val="0"/>
              </a:spcBef>
            </a:pPr>
            <a:r>
              <a:rPr lang="en-US" sz="1800">
                <a:latin typeface="Verdana" charset="0"/>
              </a:rPr>
              <a:t>Inst. Cache</a:t>
            </a:r>
          </a:p>
        </p:txBody>
      </p:sp>
      <p:grpSp>
        <p:nvGrpSpPr>
          <p:cNvPr id="1685515" name="Group 11"/>
          <p:cNvGrpSpPr>
            <a:grpSpLocks/>
          </p:cNvGrpSpPr>
          <p:nvPr/>
        </p:nvGrpSpPr>
        <p:grpSpPr bwMode="auto">
          <a:xfrm>
            <a:off x="3048000" y="1219200"/>
            <a:ext cx="304800" cy="1219200"/>
            <a:chOff x="336" y="1200"/>
            <a:chExt cx="144" cy="720"/>
          </a:xfrm>
        </p:grpSpPr>
        <p:sp>
          <p:nvSpPr>
            <p:cNvPr id="1685516" name="Rectangle 12"/>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spcBef>
                  <a:spcPct val="0"/>
                </a:spcBef>
              </a:pPr>
              <a:r>
                <a:rPr lang="en-US">
                  <a:latin typeface="Verdana" charset="0"/>
                </a:rPr>
                <a:t>D</a:t>
              </a:r>
            </a:p>
          </p:txBody>
        </p:sp>
        <p:sp>
          <p:nvSpPr>
            <p:cNvPr id="1685517" name="Freeform 13"/>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endParaRPr lang="en-US"/>
            </a:p>
          </p:txBody>
        </p:sp>
      </p:grpSp>
      <p:sp>
        <p:nvSpPr>
          <p:cNvPr id="1685518" name="Rectangle 14"/>
          <p:cNvSpPr>
            <a:spLocks noChangeArrowheads="1"/>
          </p:cNvSpPr>
          <p:nvPr/>
        </p:nvSpPr>
        <p:spPr bwMode="auto">
          <a:xfrm>
            <a:off x="3505200" y="1295400"/>
            <a:ext cx="1066800" cy="990600"/>
          </a:xfrm>
          <a:prstGeom prst="rect">
            <a:avLst/>
          </a:prstGeom>
          <a:solidFill>
            <a:schemeClr val="bg1"/>
          </a:solidFill>
          <a:ln w="25400">
            <a:solidFill>
              <a:schemeClr val="tx1"/>
            </a:solidFill>
            <a:miter lim="800000"/>
            <a:headEnd/>
            <a:tailEnd/>
          </a:ln>
          <a:effectLst/>
        </p:spPr>
        <p:txBody>
          <a:bodyPr anchor="ctr">
            <a:prstTxWarp prst="textNoShape">
              <a:avLst/>
            </a:prstTxWarp>
          </a:bodyPr>
          <a:lstStyle/>
          <a:p>
            <a:pPr>
              <a:spcBef>
                <a:spcPct val="0"/>
              </a:spcBef>
            </a:pPr>
            <a:r>
              <a:rPr lang="en-US" sz="1800">
                <a:latin typeface="Verdana" charset="0"/>
              </a:rPr>
              <a:t>Decode</a:t>
            </a:r>
          </a:p>
        </p:txBody>
      </p:sp>
      <p:grpSp>
        <p:nvGrpSpPr>
          <p:cNvPr id="1685519" name="Group 15"/>
          <p:cNvGrpSpPr>
            <a:grpSpLocks/>
          </p:cNvGrpSpPr>
          <p:nvPr/>
        </p:nvGrpSpPr>
        <p:grpSpPr bwMode="auto">
          <a:xfrm>
            <a:off x="4800600" y="1219200"/>
            <a:ext cx="304800" cy="1219200"/>
            <a:chOff x="336" y="1200"/>
            <a:chExt cx="144" cy="720"/>
          </a:xfrm>
        </p:grpSpPr>
        <p:sp>
          <p:nvSpPr>
            <p:cNvPr id="1685520" name="Rectangle 16"/>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spcBef>
                  <a:spcPct val="0"/>
                </a:spcBef>
              </a:pPr>
              <a:r>
                <a:rPr lang="en-US">
                  <a:latin typeface="Verdana" charset="0"/>
                </a:rPr>
                <a:t>E</a:t>
              </a:r>
            </a:p>
          </p:txBody>
        </p:sp>
        <p:sp>
          <p:nvSpPr>
            <p:cNvPr id="1685521" name="Freeform 17"/>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endParaRPr lang="en-US"/>
            </a:p>
          </p:txBody>
        </p:sp>
      </p:grpSp>
      <p:sp>
        <p:nvSpPr>
          <p:cNvPr id="1685522" name="Freeform 18"/>
          <p:cNvSpPr>
            <a:spLocks/>
          </p:cNvSpPr>
          <p:nvPr/>
        </p:nvSpPr>
        <p:spPr bwMode="auto">
          <a:xfrm>
            <a:off x="5257800" y="1295400"/>
            <a:ext cx="381000" cy="1066800"/>
          </a:xfrm>
          <a:custGeom>
            <a:avLst/>
            <a:gdLst/>
            <a:ahLst/>
            <a:cxnLst>
              <a:cxn ang="0">
                <a:pos x="0" y="0"/>
              </a:cxn>
              <a:cxn ang="0">
                <a:pos x="0" y="288"/>
              </a:cxn>
              <a:cxn ang="0">
                <a:pos x="48" y="336"/>
              </a:cxn>
              <a:cxn ang="0">
                <a:pos x="0" y="384"/>
              </a:cxn>
              <a:cxn ang="0">
                <a:pos x="0" y="672"/>
              </a:cxn>
              <a:cxn ang="0">
                <a:pos x="240" y="480"/>
              </a:cxn>
              <a:cxn ang="0">
                <a:pos x="240" y="144"/>
              </a:cxn>
              <a:cxn ang="0">
                <a:pos x="0" y="0"/>
              </a:cxn>
            </a:cxnLst>
            <a:rect l="0" t="0" r="r" b="b"/>
            <a:pathLst>
              <a:path w="240" h="672">
                <a:moveTo>
                  <a:pt x="0" y="0"/>
                </a:moveTo>
                <a:lnTo>
                  <a:pt x="0" y="288"/>
                </a:lnTo>
                <a:lnTo>
                  <a:pt x="48" y="336"/>
                </a:lnTo>
                <a:lnTo>
                  <a:pt x="0" y="384"/>
                </a:lnTo>
                <a:lnTo>
                  <a:pt x="0" y="672"/>
                </a:lnTo>
                <a:lnTo>
                  <a:pt x="240" y="480"/>
                </a:lnTo>
                <a:lnTo>
                  <a:pt x="240" y="144"/>
                </a:lnTo>
                <a:lnTo>
                  <a:pt x="0" y="0"/>
                </a:lnTo>
                <a:close/>
              </a:path>
            </a:pathLst>
          </a:custGeom>
          <a:solidFill>
            <a:schemeClr val="bg1"/>
          </a:solidFill>
          <a:ln w="25400" cap="flat" cmpd="sng">
            <a:solidFill>
              <a:schemeClr val="tx1"/>
            </a:solidFill>
            <a:prstDash val="solid"/>
            <a:round/>
            <a:headEnd/>
            <a:tailEnd/>
          </a:ln>
          <a:effectLst/>
        </p:spPr>
        <p:txBody>
          <a:bodyPr wrap="none" anchor="ctr">
            <a:prstTxWarp prst="textNoShape">
              <a:avLst/>
            </a:prstTxWarp>
          </a:bodyPr>
          <a:lstStyle/>
          <a:p>
            <a:endParaRPr lang="en-US"/>
          </a:p>
        </p:txBody>
      </p:sp>
      <p:grpSp>
        <p:nvGrpSpPr>
          <p:cNvPr id="1685523" name="Group 19"/>
          <p:cNvGrpSpPr>
            <a:grpSpLocks/>
          </p:cNvGrpSpPr>
          <p:nvPr/>
        </p:nvGrpSpPr>
        <p:grpSpPr bwMode="auto">
          <a:xfrm>
            <a:off x="5791200" y="1219200"/>
            <a:ext cx="304800" cy="1219200"/>
            <a:chOff x="336" y="1200"/>
            <a:chExt cx="144" cy="720"/>
          </a:xfrm>
        </p:grpSpPr>
        <p:sp>
          <p:nvSpPr>
            <p:cNvPr id="1685524" name="Rectangle 20"/>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spcBef>
                  <a:spcPct val="0"/>
                </a:spcBef>
              </a:pPr>
              <a:r>
                <a:rPr lang="en-US">
                  <a:latin typeface="Verdana" charset="0"/>
                </a:rPr>
                <a:t>M</a:t>
              </a:r>
            </a:p>
          </p:txBody>
        </p:sp>
        <p:sp>
          <p:nvSpPr>
            <p:cNvPr id="1685525" name="Freeform 21"/>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endParaRPr lang="en-US"/>
            </a:p>
          </p:txBody>
        </p:sp>
      </p:grpSp>
      <p:sp>
        <p:nvSpPr>
          <p:cNvPr id="1685526" name="Rectangle 22"/>
          <p:cNvSpPr>
            <a:spLocks noChangeArrowheads="1"/>
          </p:cNvSpPr>
          <p:nvPr/>
        </p:nvSpPr>
        <p:spPr bwMode="auto">
          <a:xfrm>
            <a:off x="6248400" y="1295400"/>
            <a:ext cx="762000" cy="990600"/>
          </a:xfrm>
          <a:prstGeom prst="rect">
            <a:avLst/>
          </a:prstGeom>
          <a:solidFill>
            <a:srgbClr val="FFA74F"/>
          </a:solidFill>
          <a:ln w="25400">
            <a:solidFill>
              <a:srgbClr val="FF0000"/>
            </a:solidFill>
            <a:miter lim="800000"/>
            <a:headEnd/>
            <a:tailEnd/>
          </a:ln>
          <a:effectLst/>
        </p:spPr>
        <p:txBody>
          <a:bodyPr anchor="ctr">
            <a:prstTxWarp prst="textNoShape">
              <a:avLst/>
            </a:prstTxWarp>
          </a:bodyPr>
          <a:lstStyle/>
          <a:p>
            <a:pPr>
              <a:spcBef>
                <a:spcPct val="0"/>
              </a:spcBef>
            </a:pPr>
            <a:r>
              <a:rPr lang="en-US" sz="1800">
                <a:latin typeface="Verdana" charset="0"/>
              </a:rPr>
              <a:t>Data TLB</a:t>
            </a:r>
          </a:p>
        </p:txBody>
      </p:sp>
      <p:sp>
        <p:nvSpPr>
          <p:cNvPr id="1685527" name="Rectangle 23"/>
          <p:cNvSpPr>
            <a:spLocks noChangeArrowheads="1"/>
          </p:cNvSpPr>
          <p:nvPr/>
        </p:nvSpPr>
        <p:spPr bwMode="auto">
          <a:xfrm>
            <a:off x="7162800" y="1295400"/>
            <a:ext cx="914400" cy="990600"/>
          </a:xfrm>
          <a:prstGeom prst="rect">
            <a:avLst/>
          </a:prstGeom>
          <a:solidFill>
            <a:schemeClr val="bg1"/>
          </a:solidFill>
          <a:ln w="25400">
            <a:solidFill>
              <a:schemeClr val="tx1"/>
            </a:solidFill>
            <a:miter lim="800000"/>
            <a:headEnd/>
            <a:tailEnd/>
          </a:ln>
          <a:effectLst/>
        </p:spPr>
        <p:txBody>
          <a:bodyPr anchor="ctr">
            <a:prstTxWarp prst="textNoShape">
              <a:avLst/>
            </a:prstTxWarp>
          </a:bodyPr>
          <a:lstStyle/>
          <a:p>
            <a:pPr>
              <a:spcBef>
                <a:spcPct val="0"/>
              </a:spcBef>
            </a:pPr>
            <a:r>
              <a:rPr lang="en-US" sz="1800">
                <a:latin typeface="Verdana" charset="0"/>
              </a:rPr>
              <a:t>Data Cache</a:t>
            </a:r>
          </a:p>
        </p:txBody>
      </p:sp>
      <p:grpSp>
        <p:nvGrpSpPr>
          <p:cNvPr id="1685528" name="Group 24"/>
          <p:cNvGrpSpPr>
            <a:grpSpLocks/>
          </p:cNvGrpSpPr>
          <p:nvPr/>
        </p:nvGrpSpPr>
        <p:grpSpPr bwMode="auto">
          <a:xfrm>
            <a:off x="8229600" y="1219200"/>
            <a:ext cx="304800" cy="1219200"/>
            <a:chOff x="336" y="1200"/>
            <a:chExt cx="144" cy="720"/>
          </a:xfrm>
        </p:grpSpPr>
        <p:sp>
          <p:nvSpPr>
            <p:cNvPr id="1685529" name="Rectangle 25"/>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spcBef>
                  <a:spcPct val="0"/>
                </a:spcBef>
              </a:pPr>
              <a:r>
                <a:rPr lang="en-US">
                  <a:latin typeface="Verdana" charset="0"/>
                </a:rPr>
                <a:t>W</a:t>
              </a:r>
            </a:p>
          </p:txBody>
        </p:sp>
        <p:sp>
          <p:nvSpPr>
            <p:cNvPr id="1685530" name="Freeform 26"/>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endParaRPr lang="en-US"/>
            </a:p>
          </p:txBody>
        </p:sp>
      </p:grpSp>
      <p:sp>
        <p:nvSpPr>
          <p:cNvPr id="1685531" name="Line 27"/>
          <p:cNvSpPr>
            <a:spLocks noChangeShapeType="1"/>
          </p:cNvSpPr>
          <p:nvPr/>
        </p:nvSpPr>
        <p:spPr bwMode="auto">
          <a:xfrm>
            <a:off x="5105400" y="1524000"/>
            <a:ext cx="15240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1685532" name="Line 28"/>
          <p:cNvSpPr>
            <a:spLocks noChangeShapeType="1"/>
          </p:cNvSpPr>
          <p:nvPr/>
        </p:nvSpPr>
        <p:spPr bwMode="auto">
          <a:xfrm>
            <a:off x="5105400" y="2133600"/>
            <a:ext cx="15240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1685533" name="Text Box 29"/>
          <p:cNvSpPr txBox="1">
            <a:spLocks noChangeArrowheads="1"/>
          </p:cNvSpPr>
          <p:nvPr/>
        </p:nvSpPr>
        <p:spPr bwMode="auto">
          <a:xfrm>
            <a:off x="5310188" y="1676400"/>
            <a:ext cx="350837" cy="336550"/>
          </a:xfrm>
          <a:prstGeom prst="rect">
            <a:avLst/>
          </a:prstGeom>
          <a:noFill/>
          <a:ln w="25400">
            <a:noFill/>
            <a:miter lim="800000"/>
            <a:headEnd/>
            <a:tailEnd/>
          </a:ln>
          <a:effectLst/>
        </p:spPr>
        <p:txBody>
          <a:bodyPr wrap="none" anchor="ctr">
            <a:prstTxWarp prst="textNoShape">
              <a:avLst/>
            </a:prstTxWarp>
            <a:spAutoFit/>
          </a:bodyPr>
          <a:lstStyle/>
          <a:p>
            <a:r>
              <a:rPr lang="en-US">
                <a:latin typeface="Verdana" charset="0"/>
              </a:rPr>
              <a:t>+</a:t>
            </a:r>
          </a:p>
        </p:txBody>
      </p:sp>
      <p:sp>
        <p:nvSpPr>
          <p:cNvPr id="1685534" name="Line 30"/>
          <p:cNvSpPr>
            <a:spLocks noChangeShapeType="1"/>
          </p:cNvSpPr>
          <p:nvPr/>
        </p:nvSpPr>
        <p:spPr bwMode="auto">
          <a:xfrm>
            <a:off x="1447800" y="2286000"/>
            <a:ext cx="0" cy="304800"/>
          </a:xfrm>
          <a:prstGeom prst="line">
            <a:avLst/>
          </a:prstGeom>
          <a:noFill/>
          <a:ln w="28575">
            <a:solidFill>
              <a:srgbClr val="FF0000"/>
            </a:solidFill>
            <a:round/>
            <a:headEnd/>
            <a:tailEnd type="triangle" w="med" len="med"/>
          </a:ln>
          <a:effectLst/>
        </p:spPr>
        <p:txBody>
          <a:bodyPr wrap="none" anchor="ctr">
            <a:prstTxWarp prst="textNoShape">
              <a:avLst/>
            </a:prstTxWarp>
          </a:bodyPr>
          <a:lstStyle/>
          <a:p>
            <a:endParaRPr lang="en-US"/>
          </a:p>
        </p:txBody>
      </p:sp>
      <p:sp>
        <p:nvSpPr>
          <p:cNvPr id="1685535" name="Line 31"/>
          <p:cNvSpPr>
            <a:spLocks noChangeShapeType="1"/>
          </p:cNvSpPr>
          <p:nvPr/>
        </p:nvSpPr>
        <p:spPr bwMode="auto">
          <a:xfrm>
            <a:off x="6629400" y="2286000"/>
            <a:ext cx="0" cy="304800"/>
          </a:xfrm>
          <a:prstGeom prst="line">
            <a:avLst/>
          </a:prstGeom>
          <a:noFill/>
          <a:ln w="28575">
            <a:solidFill>
              <a:srgbClr val="FF0000"/>
            </a:solidFill>
            <a:round/>
            <a:headEnd/>
            <a:tailEnd type="triangle" w="med" len="med"/>
          </a:ln>
          <a:effectLst/>
        </p:spPr>
        <p:txBody>
          <a:bodyPr wrap="none" anchor="ctr">
            <a:prstTxWarp prst="textNoShape">
              <a:avLst/>
            </a:prstTxWarp>
          </a:bodyPr>
          <a:lstStyle/>
          <a:p>
            <a:endParaRPr lang="en-US"/>
          </a:p>
        </p:txBody>
      </p:sp>
      <p:sp>
        <p:nvSpPr>
          <p:cNvPr id="1685536" name="Text Box 32"/>
          <p:cNvSpPr txBox="1">
            <a:spLocks noChangeArrowheads="1"/>
          </p:cNvSpPr>
          <p:nvPr/>
        </p:nvSpPr>
        <p:spPr bwMode="auto">
          <a:xfrm>
            <a:off x="200025" y="2524125"/>
            <a:ext cx="2741613" cy="641350"/>
          </a:xfrm>
          <a:prstGeom prst="rect">
            <a:avLst/>
          </a:prstGeom>
          <a:noFill/>
          <a:ln w="25400">
            <a:noFill/>
            <a:miter lim="800000"/>
            <a:headEnd/>
            <a:tailEnd/>
          </a:ln>
          <a:effectLst/>
        </p:spPr>
        <p:txBody>
          <a:bodyPr wrap="none" anchor="ctr">
            <a:prstTxWarp prst="textNoShape">
              <a:avLst/>
            </a:prstTxWarp>
            <a:spAutoFit/>
          </a:bodyPr>
          <a:lstStyle/>
          <a:p>
            <a:pPr>
              <a:spcBef>
                <a:spcPct val="0"/>
              </a:spcBef>
            </a:pPr>
            <a:r>
              <a:rPr lang="en-US" sz="1800" i="1">
                <a:solidFill>
                  <a:srgbClr val="56127A"/>
                </a:solidFill>
                <a:latin typeface="Verdana" charset="0"/>
              </a:rPr>
              <a:t>TLB miss? Page Fault?</a:t>
            </a:r>
          </a:p>
          <a:p>
            <a:pPr>
              <a:spcBef>
                <a:spcPct val="0"/>
              </a:spcBef>
            </a:pPr>
            <a:r>
              <a:rPr lang="en-US" sz="1800" i="1">
                <a:solidFill>
                  <a:srgbClr val="56127A"/>
                </a:solidFill>
                <a:latin typeface="Verdana" charset="0"/>
              </a:rPr>
              <a:t>Protection violation?</a:t>
            </a:r>
            <a:endParaRPr lang="en-US" sz="1800">
              <a:solidFill>
                <a:srgbClr val="56127A"/>
              </a:solidFill>
              <a:latin typeface="Verdana" charset="0"/>
            </a:endParaRPr>
          </a:p>
        </p:txBody>
      </p:sp>
      <p:sp>
        <p:nvSpPr>
          <p:cNvPr id="1685537" name="Text Box 33"/>
          <p:cNvSpPr txBox="1">
            <a:spLocks noChangeArrowheads="1"/>
          </p:cNvSpPr>
          <p:nvPr/>
        </p:nvSpPr>
        <p:spPr bwMode="auto">
          <a:xfrm>
            <a:off x="5214938" y="2524125"/>
            <a:ext cx="2741612" cy="641350"/>
          </a:xfrm>
          <a:prstGeom prst="rect">
            <a:avLst/>
          </a:prstGeom>
          <a:noFill/>
          <a:ln w="25400">
            <a:noFill/>
            <a:miter lim="800000"/>
            <a:headEnd/>
            <a:tailEnd/>
          </a:ln>
          <a:effectLst/>
        </p:spPr>
        <p:txBody>
          <a:bodyPr wrap="none" anchor="ctr">
            <a:prstTxWarp prst="textNoShape">
              <a:avLst/>
            </a:prstTxWarp>
            <a:spAutoFit/>
          </a:bodyPr>
          <a:lstStyle/>
          <a:p>
            <a:pPr>
              <a:spcBef>
                <a:spcPct val="0"/>
              </a:spcBef>
            </a:pPr>
            <a:r>
              <a:rPr lang="en-US" sz="1800" i="1">
                <a:solidFill>
                  <a:srgbClr val="56127A"/>
                </a:solidFill>
                <a:latin typeface="Verdana" charset="0"/>
              </a:rPr>
              <a:t>TLB miss? Page Fault?</a:t>
            </a:r>
          </a:p>
          <a:p>
            <a:pPr>
              <a:spcBef>
                <a:spcPct val="0"/>
              </a:spcBef>
            </a:pPr>
            <a:r>
              <a:rPr lang="en-US" sz="1800" i="1">
                <a:solidFill>
                  <a:srgbClr val="56127A"/>
                </a:solidFill>
                <a:latin typeface="Verdana" charset="0"/>
              </a:rPr>
              <a:t>Protection violation?</a:t>
            </a:r>
            <a:endParaRPr lang="en-US" sz="1800">
              <a:solidFill>
                <a:srgbClr val="56127A"/>
              </a:solidFill>
              <a:latin typeface="Verdana" charset="0"/>
            </a:endParaRPr>
          </a:p>
        </p:txBody>
      </p:sp>
    </p:spTree>
    <p:extLst>
      <p:ext uri="{BB962C8B-B14F-4D97-AF65-F5344CB8AC3E}">
        <p14:creationId xmlns:p14="http://schemas.microsoft.com/office/powerpoint/2010/main" val="4472037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5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550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855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85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85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550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5"/>
          <p:cNvSpPr>
            <a:spLocks noGrp="1"/>
          </p:cNvSpPr>
          <p:nvPr>
            <p:ph type="sldNum" sz="quarter" idx="12"/>
          </p:nvPr>
        </p:nvSpPr>
        <p:spPr/>
        <p:txBody>
          <a:bodyPr/>
          <a:lstStyle/>
          <a:p>
            <a:fld id="{BB9E37DD-8419-5243-9E56-EE2601435CE6}" type="slidenum">
              <a:rPr lang="en-US"/>
              <a:pPr/>
              <a:t>26</a:t>
            </a:fld>
            <a:endParaRPr lang="en-US" b="0">
              <a:solidFill>
                <a:srgbClr val="FBBA03"/>
              </a:solidFill>
            </a:endParaRPr>
          </a:p>
        </p:txBody>
      </p:sp>
      <p:sp>
        <p:nvSpPr>
          <p:cNvPr id="1685506" name="Rectangle 2"/>
          <p:cNvSpPr>
            <a:spLocks noGrp="1" noChangeArrowheads="1"/>
          </p:cNvSpPr>
          <p:nvPr>
            <p:ph type="title"/>
          </p:nvPr>
        </p:nvSpPr>
        <p:spPr>
          <a:xfrm>
            <a:off x="152400" y="341313"/>
            <a:ext cx="8639175" cy="831850"/>
          </a:xfrm>
        </p:spPr>
        <p:txBody>
          <a:bodyPr/>
          <a:lstStyle/>
          <a:p>
            <a:r>
              <a:rPr lang="en-US"/>
              <a:t>Address Translation in CPU Pipeline</a:t>
            </a:r>
          </a:p>
        </p:txBody>
      </p:sp>
      <p:sp>
        <p:nvSpPr>
          <p:cNvPr id="1685507" name="Rectangle 3"/>
          <p:cNvSpPr>
            <a:spLocks noGrp="1" noChangeArrowheads="1"/>
          </p:cNvSpPr>
          <p:nvPr>
            <p:ph type="body" idx="1"/>
          </p:nvPr>
        </p:nvSpPr>
        <p:spPr>
          <a:xfrm>
            <a:off x="457200" y="3276600"/>
            <a:ext cx="8153400" cy="3124200"/>
          </a:xfrm>
        </p:spPr>
        <p:txBody>
          <a:bodyPr/>
          <a:lstStyle/>
          <a:p>
            <a:pPr marL="171450" indent="-171450"/>
            <a:r>
              <a:rPr lang="en-US" dirty="0" smtClean="0"/>
              <a:t>Need to </a:t>
            </a:r>
            <a:r>
              <a:rPr lang="en-US" dirty="0"/>
              <a:t>cope with</a:t>
            </a:r>
            <a:r>
              <a:rPr lang="en-US" dirty="0" smtClean="0"/>
              <a:t> additional </a:t>
            </a:r>
            <a:r>
              <a:rPr lang="en-US" dirty="0"/>
              <a:t>latency of</a:t>
            </a:r>
            <a:r>
              <a:rPr lang="en-US" dirty="0" smtClean="0"/>
              <a:t> TLB</a:t>
            </a:r>
            <a:r>
              <a:rPr lang="en-US" dirty="0"/>
              <a:t>:</a:t>
            </a:r>
          </a:p>
          <a:p>
            <a:pPr marL="631825" lvl="1" indent="-233363">
              <a:spcAft>
                <a:spcPts val="0"/>
              </a:spcAft>
            </a:pPr>
            <a:r>
              <a:rPr lang="en-US" sz="2400" i="1" dirty="0"/>
              <a:t>  </a:t>
            </a:r>
            <a:r>
              <a:rPr lang="en-US" sz="2400" dirty="0"/>
              <a:t>slow down the </a:t>
            </a:r>
            <a:r>
              <a:rPr lang="en-US" sz="2400" dirty="0" smtClean="0"/>
              <a:t>clock?</a:t>
            </a:r>
            <a:endParaRPr lang="en-US" sz="2400" i="1" dirty="0" smtClean="0"/>
          </a:p>
          <a:p>
            <a:pPr marL="631825" lvl="1" indent="-233363">
              <a:spcAft>
                <a:spcPts val="0"/>
              </a:spcAft>
            </a:pPr>
            <a:r>
              <a:rPr lang="en-US" sz="2400" dirty="0"/>
              <a:t>  pipeline the TLB and cache </a:t>
            </a:r>
            <a:r>
              <a:rPr lang="en-US" sz="2400" dirty="0" smtClean="0"/>
              <a:t>access?</a:t>
            </a:r>
          </a:p>
          <a:p>
            <a:pPr marL="631825" lvl="1" indent="-233363">
              <a:spcAft>
                <a:spcPts val="0"/>
              </a:spcAft>
            </a:pPr>
            <a:r>
              <a:rPr lang="en-US" sz="2400" dirty="0"/>
              <a:t>  virtual address </a:t>
            </a:r>
            <a:r>
              <a:rPr lang="en-US" sz="2400" dirty="0" smtClean="0"/>
              <a:t>caches (see CS152)</a:t>
            </a:r>
            <a:endParaRPr lang="en-US" sz="2400" dirty="0"/>
          </a:p>
          <a:p>
            <a:pPr marL="631825" lvl="1" indent="-233363">
              <a:spcAft>
                <a:spcPts val="0"/>
              </a:spcAft>
            </a:pPr>
            <a:r>
              <a:rPr lang="en-US" sz="2400" dirty="0"/>
              <a:t>  parallel TLB/cache access</a:t>
            </a:r>
            <a:endParaRPr lang="en-US" sz="2400" dirty="0">
              <a:solidFill>
                <a:srgbClr val="56127A"/>
              </a:solidFill>
            </a:endParaRPr>
          </a:p>
        </p:txBody>
      </p:sp>
      <p:sp>
        <p:nvSpPr>
          <p:cNvPr id="1685508" name="Line 4"/>
          <p:cNvSpPr>
            <a:spLocks noChangeShapeType="1"/>
          </p:cNvSpPr>
          <p:nvPr/>
        </p:nvSpPr>
        <p:spPr bwMode="auto">
          <a:xfrm>
            <a:off x="5638800" y="1828800"/>
            <a:ext cx="31242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1685509" name="Line 5"/>
          <p:cNvSpPr>
            <a:spLocks noChangeShapeType="1"/>
          </p:cNvSpPr>
          <p:nvPr/>
        </p:nvSpPr>
        <p:spPr bwMode="auto">
          <a:xfrm>
            <a:off x="990600" y="1828800"/>
            <a:ext cx="381000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grpSp>
        <p:nvGrpSpPr>
          <p:cNvPr id="2" name="Group 6"/>
          <p:cNvGrpSpPr>
            <a:grpSpLocks/>
          </p:cNvGrpSpPr>
          <p:nvPr/>
        </p:nvGrpSpPr>
        <p:grpSpPr bwMode="auto">
          <a:xfrm>
            <a:off x="685800" y="1219200"/>
            <a:ext cx="304800" cy="1219200"/>
            <a:chOff x="336" y="1200"/>
            <a:chExt cx="144" cy="720"/>
          </a:xfrm>
        </p:grpSpPr>
        <p:sp>
          <p:nvSpPr>
            <p:cNvPr id="1685511" name="Rectangle 7"/>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spcBef>
                  <a:spcPct val="0"/>
                </a:spcBef>
              </a:pPr>
              <a:r>
                <a:rPr lang="en-US">
                  <a:latin typeface="Verdana" charset="0"/>
                </a:rPr>
                <a:t>PC</a:t>
              </a:r>
            </a:p>
          </p:txBody>
        </p:sp>
        <p:sp>
          <p:nvSpPr>
            <p:cNvPr id="1685512" name="Freeform 8"/>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endParaRPr lang="en-US"/>
            </a:p>
          </p:txBody>
        </p:sp>
      </p:grpSp>
      <p:sp>
        <p:nvSpPr>
          <p:cNvPr id="1685513" name="Rectangle 9"/>
          <p:cNvSpPr>
            <a:spLocks noChangeArrowheads="1"/>
          </p:cNvSpPr>
          <p:nvPr/>
        </p:nvSpPr>
        <p:spPr bwMode="auto">
          <a:xfrm>
            <a:off x="1143000" y="1295400"/>
            <a:ext cx="685800" cy="990600"/>
          </a:xfrm>
          <a:prstGeom prst="rect">
            <a:avLst/>
          </a:prstGeom>
          <a:solidFill>
            <a:srgbClr val="FFA74F"/>
          </a:solidFill>
          <a:ln w="25400">
            <a:solidFill>
              <a:srgbClr val="FF0000"/>
            </a:solidFill>
            <a:miter lim="800000"/>
            <a:headEnd/>
            <a:tailEnd/>
          </a:ln>
          <a:effectLst/>
        </p:spPr>
        <p:txBody>
          <a:bodyPr anchor="ctr">
            <a:prstTxWarp prst="textNoShape">
              <a:avLst/>
            </a:prstTxWarp>
          </a:bodyPr>
          <a:lstStyle/>
          <a:p>
            <a:pPr>
              <a:spcBef>
                <a:spcPct val="0"/>
              </a:spcBef>
            </a:pPr>
            <a:r>
              <a:rPr lang="en-US" sz="1800">
                <a:latin typeface="Verdana" charset="0"/>
              </a:rPr>
              <a:t>Inst TLB</a:t>
            </a:r>
          </a:p>
        </p:txBody>
      </p:sp>
      <p:sp>
        <p:nvSpPr>
          <p:cNvPr id="1685514" name="Rectangle 10"/>
          <p:cNvSpPr>
            <a:spLocks noChangeArrowheads="1"/>
          </p:cNvSpPr>
          <p:nvPr/>
        </p:nvSpPr>
        <p:spPr bwMode="auto">
          <a:xfrm>
            <a:off x="1981200" y="1295400"/>
            <a:ext cx="914400" cy="990600"/>
          </a:xfrm>
          <a:prstGeom prst="rect">
            <a:avLst/>
          </a:prstGeom>
          <a:solidFill>
            <a:schemeClr val="bg1"/>
          </a:solidFill>
          <a:ln w="25400">
            <a:solidFill>
              <a:schemeClr val="tx1"/>
            </a:solidFill>
            <a:miter lim="800000"/>
            <a:headEnd/>
            <a:tailEnd/>
          </a:ln>
          <a:effectLst/>
        </p:spPr>
        <p:txBody>
          <a:bodyPr anchor="ctr">
            <a:prstTxWarp prst="textNoShape">
              <a:avLst/>
            </a:prstTxWarp>
          </a:bodyPr>
          <a:lstStyle/>
          <a:p>
            <a:pPr>
              <a:spcBef>
                <a:spcPct val="0"/>
              </a:spcBef>
            </a:pPr>
            <a:r>
              <a:rPr lang="en-US" sz="1800">
                <a:latin typeface="Verdana" charset="0"/>
              </a:rPr>
              <a:t>Inst. Cache</a:t>
            </a:r>
          </a:p>
        </p:txBody>
      </p:sp>
      <p:grpSp>
        <p:nvGrpSpPr>
          <p:cNvPr id="3" name="Group 11"/>
          <p:cNvGrpSpPr>
            <a:grpSpLocks/>
          </p:cNvGrpSpPr>
          <p:nvPr/>
        </p:nvGrpSpPr>
        <p:grpSpPr bwMode="auto">
          <a:xfrm>
            <a:off x="3048000" y="1219200"/>
            <a:ext cx="304800" cy="1219200"/>
            <a:chOff x="336" y="1200"/>
            <a:chExt cx="144" cy="720"/>
          </a:xfrm>
        </p:grpSpPr>
        <p:sp>
          <p:nvSpPr>
            <p:cNvPr id="1685516" name="Rectangle 12"/>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spcBef>
                  <a:spcPct val="0"/>
                </a:spcBef>
              </a:pPr>
              <a:r>
                <a:rPr lang="en-US">
                  <a:latin typeface="Verdana" charset="0"/>
                </a:rPr>
                <a:t>D</a:t>
              </a:r>
            </a:p>
          </p:txBody>
        </p:sp>
        <p:sp>
          <p:nvSpPr>
            <p:cNvPr id="1685517" name="Freeform 13"/>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endParaRPr lang="en-US"/>
            </a:p>
          </p:txBody>
        </p:sp>
      </p:grpSp>
      <p:sp>
        <p:nvSpPr>
          <p:cNvPr id="1685518" name="Rectangle 14"/>
          <p:cNvSpPr>
            <a:spLocks noChangeArrowheads="1"/>
          </p:cNvSpPr>
          <p:nvPr/>
        </p:nvSpPr>
        <p:spPr bwMode="auto">
          <a:xfrm>
            <a:off x="3505200" y="1295400"/>
            <a:ext cx="1066800" cy="990600"/>
          </a:xfrm>
          <a:prstGeom prst="rect">
            <a:avLst/>
          </a:prstGeom>
          <a:solidFill>
            <a:schemeClr val="bg1"/>
          </a:solidFill>
          <a:ln w="25400">
            <a:solidFill>
              <a:schemeClr val="tx1"/>
            </a:solidFill>
            <a:miter lim="800000"/>
            <a:headEnd/>
            <a:tailEnd/>
          </a:ln>
          <a:effectLst/>
        </p:spPr>
        <p:txBody>
          <a:bodyPr anchor="ctr">
            <a:prstTxWarp prst="textNoShape">
              <a:avLst/>
            </a:prstTxWarp>
          </a:bodyPr>
          <a:lstStyle/>
          <a:p>
            <a:pPr>
              <a:spcBef>
                <a:spcPct val="0"/>
              </a:spcBef>
            </a:pPr>
            <a:r>
              <a:rPr lang="en-US" sz="1800">
                <a:latin typeface="Verdana" charset="0"/>
              </a:rPr>
              <a:t>Decode</a:t>
            </a:r>
          </a:p>
        </p:txBody>
      </p:sp>
      <p:grpSp>
        <p:nvGrpSpPr>
          <p:cNvPr id="4" name="Group 15"/>
          <p:cNvGrpSpPr>
            <a:grpSpLocks/>
          </p:cNvGrpSpPr>
          <p:nvPr/>
        </p:nvGrpSpPr>
        <p:grpSpPr bwMode="auto">
          <a:xfrm>
            <a:off x="4800600" y="1219200"/>
            <a:ext cx="304800" cy="1219200"/>
            <a:chOff x="336" y="1200"/>
            <a:chExt cx="144" cy="720"/>
          </a:xfrm>
        </p:grpSpPr>
        <p:sp>
          <p:nvSpPr>
            <p:cNvPr id="1685520" name="Rectangle 16"/>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spcBef>
                  <a:spcPct val="0"/>
                </a:spcBef>
              </a:pPr>
              <a:r>
                <a:rPr lang="en-US">
                  <a:latin typeface="Verdana" charset="0"/>
                </a:rPr>
                <a:t>E</a:t>
              </a:r>
            </a:p>
          </p:txBody>
        </p:sp>
        <p:sp>
          <p:nvSpPr>
            <p:cNvPr id="1685521" name="Freeform 17"/>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endParaRPr lang="en-US"/>
            </a:p>
          </p:txBody>
        </p:sp>
      </p:grpSp>
      <p:sp>
        <p:nvSpPr>
          <p:cNvPr id="1685522" name="Freeform 18"/>
          <p:cNvSpPr>
            <a:spLocks/>
          </p:cNvSpPr>
          <p:nvPr/>
        </p:nvSpPr>
        <p:spPr bwMode="auto">
          <a:xfrm>
            <a:off x="5257800" y="1295400"/>
            <a:ext cx="381000" cy="1066800"/>
          </a:xfrm>
          <a:custGeom>
            <a:avLst/>
            <a:gdLst/>
            <a:ahLst/>
            <a:cxnLst>
              <a:cxn ang="0">
                <a:pos x="0" y="0"/>
              </a:cxn>
              <a:cxn ang="0">
                <a:pos x="0" y="288"/>
              </a:cxn>
              <a:cxn ang="0">
                <a:pos x="48" y="336"/>
              </a:cxn>
              <a:cxn ang="0">
                <a:pos x="0" y="384"/>
              </a:cxn>
              <a:cxn ang="0">
                <a:pos x="0" y="672"/>
              </a:cxn>
              <a:cxn ang="0">
                <a:pos x="240" y="480"/>
              </a:cxn>
              <a:cxn ang="0">
                <a:pos x="240" y="144"/>
              </a:cxn>
              <a:cxn ang="0">
                <a:pos x="0" y="0"/>
              </a:cxn>
            </a:cxnLst>
            <a:rect l="0" t="0" r="r" b="b"/>
            <a:pathLst>
              <a:path w="240" h="672">
                <a:moveTo>
                  <a:pt x="0" y="0"/>
                </a:moveTo>
                <a:lnTo>
                  <a:pt x="0" y="288"/>
                </a:lnTo>
                <a:lnTo>
                  <a:pt x="48" y="336"/>
                </a:lnTo>
                <a:lnTo>
                  <a:pt x="0" y="384"/>
                </a:lnTo>
                <a:lnTo>
                  <a:pt x="0" y="672"/>
                </a:lnTo>
                <a:lnTo>
                  <a:pt x="240" y="480"/>
                </a:lnTo>
                <a:lnTo>
                  <a:pt x="240" y="144"/>
                </a:lnTo>
                <a:lnTo>
                  <a:pt x="0" y="0"/>
                </a:lnTo>
                <a:close/>
              </a:path>
            </a:pathLst>
          </a:custGeom>
          <a:solidFill>
            <a:schemeClr val="bg1"/>
          </a:solidFill>
          <a:ln w="25400" cap="flat" cmpd="sng">
            <a:solidFill>
              <a:schemeClr val="tx1"/>
            </a:solidFill>
            <a:prstDash val="solid"/>
            <a:round/>
            <a:headEnd/>
            <a:tailEnd/>
          </a:ln>
          <a:effectLst/>
        </p:spPr>
        <p:txBody>
          <a:bodyPr wrap="none" anchor="ctr">
            <a:prstTxWarp prst="textNoShape">
              <a:avLst/>
            </a:prstTxWarp>
          </a:bodyPr>
          <a:lstStyle/>
          <a:p>
            <a:endParaRPr lang="en-US"/>
          </a:p>
        </p:txBody>
      </p:sp>
      <p:grpSp>
        <p:nvGrpSpPr>
          <p:cNvPr id="5" name="Group 19"/>
          <p:cNvGrpSpPr>
            <a:grpSpLocks/>
          </p:cNvGrpSpPr>
          <p:nvPr/>
        </p:nvGrpSpPr>
        <p:grpSpPr bwMode="auto">
          <a:xfrm>
            <a:off x="5791200" y="1219200"/>
            <a:ext cx="304800" cy="1219200"/>
            <a:chOff x="336" y="1200"/>
            <a:chExt cx="144" cy="720"/>
          </a:xfrm>
        </p:grpSpPr>
        <p:sp>
          <p:nvSpPr>
            <p:cNvPr id="1685524" name="Rectangle 20"/>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spcBef>
                  <a:spcPct val="0"/>
                </a:spcBef>
              </a:pPr>
              <a:r>
                <a:rPr lang="en-US">
                  <a:latin typeface="Verdana" charset="0"/>
                </a:rPr>
                <a:t>M</a:t>
              </a:r>
            </a:p>
          </p:txBody>
        </p:sp>
        <p:sp>
          <p:nvSpPr>
            <p:cNvPr id="1685525" name="Freeform 21"/>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endParaRPr lang="en-US"/>
            </a:p>
          </p:txBody>
        </p:sp>
      </p:grpSp>
      <p:sp>
        <p:nvSpPr>
          <p:cNvPr id="1685526" name="Rectangle 22"/>
          <p:cNvSpPr>
            <a:spLocks noChangeArrowheads="1"/>
          </p:cNvSpPr>
          <p:nvPr/>
        </p:nvSpPr>
        <p:spPr bwMode="auto">
          <a:xfrm>
            <a:off x="6248400" y="1295400"/>
            <a:ext cx="762000" cy="990600"/>
          </a:xfrm>
          <a:prstGeom prst="rect">
            <a:avLst/>
          </a:prstGeom>
          <a:solidFill>
            <a:srgbClr val="FFA74F"/>
          </a:solidFill>
          <a:ln w="25400">
            <a:solidFill>
              <a:srgbClr val="FF0000"/>
            </a:solidFill>
            <a:miter lim="800000"/>
            <a:headEnd/>
            <a:tailEnd/>
          </a:ln>
          <a:effectLst/>
        </p:spPr>
        <p:txBody>
          <a:bodyPr anchor="ctr">
            <a:prstTxWarp prst="textNoShape">
              <a:avLst/>
            </a:prstTxWarp>
          </a:bodyPr>
          <a:lstStyle/>
          <a:p>
            <a:pPr>
              <a:spcBef>
                <a:spcPct val="0"/>
              </a:spcBef>
            </a:pPr>
            <a:r>
              <a:rPr lang="en-US" sz="1800">
                <a:latin typeface="Verdana" charset="0"/>
              </a:rPr>
              <a:t>Data TLB</a:t>
            </a:r>
          </a:p>
        </p:txBody>
      </p:sp>
      <p:sp>
        <p:nvSpPr>
          <p:cNvPr id="1685527" name="Rectangle 23"/>
          <p:cNvSpPr>
            <a:spLocks noChangeArrowheads="1"/>
          </p:cNvSpPr>
          <p:nvPr/>
        </p:nvSpPr>
        <p:spPr bwMode="auto">
          <a:xfrm>
            <a:off x="7162800" y="1295400"/>
            <a:ext cx="914400" cy="990600"/>
          </a:xfrm>
          <a:prstGeom prst="rect">
            <a:avLst/>
          </a:prstGeom>
          <a:solidFill>
            <a:schemeClr val="bg1"/>
          </a:solidFill>
          <a:ln w="25400">
            <a:solidFill>
              <a:schemeClr val="tx1"/>
            </a:solidFill>
            <a:miter lim="800000"/>
            <a:headEnd/>
            <a:tailEnd/>
          </a:ln>
          <a:effectLst/>
        </p:spPr>
        <p:txBody>
          <a:bodyPr anchor="ctr">
            <a:prstTxWarp prst="textNoShape">
              <a:avLst/>
            </a:prstTxWarp>
          </a:bodyPr>
          <a:lstStyle/>
          <a:p>
            <a:pPr>
              <a:spcBef>
                <a:spcPct val="0"/>
              </a:spcBef>
            </a:pPr>
            <a:r>
              <a:rPr lang="en-US" sz="1800">
                <a:latin typeface="Verdana" charset="0"/>
              </a:rPr>
              <a:t>Data Cache</a:t>
            </a:r>
          </a:p>
        </p:txBody>
      </p:sp>
      <p:grpSp>
        <p:nvGrpSpPr>
          <p:cNvPr id="6" name="Group 24"/>
          <p:cNvGrpSpPr>
            <a:grpSpLocks/>
          </p:cNvGrpSpPr>
          <p:nvPr/>
        </p:nvGrpSpPr>
        <p:grpSpPr bwMode="auto">
          <a:xfrm>
            <a:off x="8229600" y="1219200"/>
            <a:ext cx="304800" cy="1219200"/>
            <a:chOff x="336" y="1200"/>
            <a:chExt cx="144" cy="720"/>
          </a:xfrm>
        </p:grpSpPr>
        <p:sp>
          <p:nvSpPr>
            <p:cNvPr id="1685529" name="Rectangle 25"/>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spcBef>
                  <a:spcPct val="0"/>
                </a:spcBef>
              </a:pPr>
              <a:r>
                <a:rPr lang="en-US">
                  <a:latin typeface="Verdana" charset="0"/>
                </a:rPr>
                <a:t>W</a:t>
              </a:r>
            </a:p>
          </p:txBody>
        </p:sp>
        <p:sp>
          <p:nvSpPr>
            <p:cNvPr id="1685530" name="Freeform 26"/>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endParaRPr lang="en-US"/>
            </a:p>
          </p:txBody>
        </p:sp>
      </p:grpSp>
      <p:sp>
        <p:nvSpPr>
          <p:cNvPr id="1685531" name="Line 27"/>
          <p:cNvSpPr>
            <a:spLocks noChangeShapeType="1"/>
          </p:cNvSpPr>
          <p:nvPr/>
        </p:nvSpPr>
        <p:spPr bwMode="auto">
          <a:xfrm>
            <a:off x="5105400" y="1524000"/>
            <a:ext cx="15240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1685532" name="Line 28"/>
          <p:cNvSpPr>
            <a:spLocks noChangeShapeType="1"/>
          </p:cNvSpPr>
          <p:nvPr/>
        </p:nvSpPr>
        <p:spPr bwMode="auto">
          <a:xfrm>
            <a:off x="5105400" y="2133600"/>
            <a:ext cx="15240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1685533" name="Text Box 29"/>
          <p:cNvSpPr txBox="1">
            <a:spLocks noChangeArrowheads="1"/>
          </p:cNvSpPr>
          <p:nvPr/>
        </p:nvSpPr>
        <p:spPr bwMode="auto">
          <a:xfrm>
            <a:off x="5310188" y="1676400"/>
            <a:ext cx="350837" cy="336550"/>
          </a:xfrm>
          <a:prstGeom prst="rect">
            <a:avLst/>
          </a:prstGeom>
          <a:noFill/>
          <a:ln w="25400">
            <a:noFill/>
            <a:miter lim="800000"/>
            <a:headEnd/>
            <a:tailEnd/>
          </a:ln>
          <a:effectLst/>
        </p:spPr>
        <p:txBody>
          <a:bodyPr wrap="none" anchor="ctr">
            <a:prstTxWarp prst="textNoShape">
              <a:avLst/>
            </a:prstTxWarp>
            <a:spAutoFit/>
          </a:bodyPr>
          <a:lstStyle/>
          <a:p>
            <a:r>
              <a:rPr lang="en-US">
                <a:latin typeface="Verdana" charset="0"/>
              </a:rPr>
              <a:t>+</a:t>
            </a:r>
          </a:p>
        </p:txBody>
      </p:sp>
      <p:sp>
        <p:nvSpPr>
          <p:cNvPr id="1685534" name="Line 30"/>
          <p:cNvSpPr>
            <a:spLocks noChangeShapeType="1"/>
          </p:cNvSpPr>
          <p:nvPr/>
        </p:nvSpPr>
        <p:spPr bwMode="auto">
          <a:xfrm>
            <a:off x="1447800" y="2286000"/>
            <a:ext cx="0" cy="304800"/>
          </a:xfrm>
          <a:prstGeom prst="line">
            <a:avLst/>
          </a:prstGeom>
          <a:noFill/>
          <a:ln w="28575">
            <a:solidFill>
              <a:srgbClr val="FF0000"/>
            </a:solidFill>
            <a:round/>
            <a:headEnd/>
            <a:tailEnd type="triangle" w="med" len="med"/>
          </a:ln>
          <a:effectLst/>
        </p:spPr>
        <p:txBody>
          <a:bodyPr wrap="none" anchor="ctr">
            <a:prstTxWarp prst="textNoShape">
              <a:avLst/>
            </a:prstTxWarp>
          </a:bodyPr>
          <a:lstStyle/>
          <a:p>
            <a:endParaRPr lang="en-US"/>
          </a:p>
        </p:txBody>
      </p:sp>
      <p:sp>
        <p:nvSpPr>
          <p:cNvPr id="1685535" name="Line 31"/>
          <p:cNvSpPr>
            <a:spLocks noChangeShapeType="1"/>
          </p:cNvSpPr>
          <p:nvPr/>
        </p:nvSpPr>
        <p:spPr bwMode="auto">
          <a:xfrm>
            <a:off x="6629400" y="2286000"/>
            <a:ext cx="0" cy="304800"/>
          </a:xfrm>
          <a:prstGeom prst="line">
            <a:avLst/>
          </a:prstGeom>
          <a:noFill/>
          <a:ln w="28575">
            <a:solidFill>
              <a:srgbClr val="FF0000"/>
            </a:solidFill>
            <a:round/>
            <a:headEnd/>
            <a:tailEnd type="triangle" w="med" len="med"/>
          </a:ln>
          <a:effectLst/>
        </p:spPr>
        <p:txBody>
          <a:bodyPr wrap="none" anchor="ctr">
            <a:prstTxWarp prst="textNoShape">
              <a:avLst/>
            </a:prstTxWarp>
          </a:bodyPr>
          <a:lstStyle/>
          <a:p>
            <a:endParaRPr lang="en-US"/>
          </a:p>
        </p:txBody>
      </p:sp>
      <p:sp>
        <p:nvSpPr>
          <p:cNvPr id="1685536" name="Text Box 32"/>
          <p:cNvSpPr txBox="1">
            <a:spLocks noChangeArrowheads="1"/>
          </p:cNvSpPr>
          <p:nvPr/>
        </p:nvSpPr>
        <p:spPr bwMode="auto">
          <a:xfrm>
            <a:off x="200025" y="2524125"/>
            <a:ext cx="2741613" cy="641350"/>
          </a:xfrm>
          <a:prstGeom prst="rect">
            <a:avLst/>
          </a:prstGeom>
          <a:noFill/>
          <a:ln w="25400">
            <a:noFill/>
            <a:miter lim="800000"/>
            <a:headEnd/>
            <a:tailEnd/>
          </a:ln>
          <a:effectLst/>
        </p:spPr>
        <p:txBody>
          <a:bodyPr wrap="none" anchor="ctr">
            <a:prstTxWarp prst="textNoShape">
              <a:avLst/>
            </a:prstTxWarp>
            <a:spAutoFit/>
          </a:bodyPr>
          <a:lstStyle/>
          <a:p>
            <a:pPr>
              <a:spcBef>
                <a:spcPct val="0"/>
              </a:spcBef>
            </a:pPr>
            <a:r>
              <a:rPr lang="en-US" sz="1800" i="1" dirty="0">
                <a:solidFill>
                  <a:srgbClr val="56127A"/>
                </a:solidFill>
                <a:latin typeface="Verdana" charset="0"/>
              </a:rPr>
              <a:t>TLB miss? Page Fault?</a:t>
            </a:r>
          </a:p>
          <a:p>
            <a:pPr>
              <a:spcBef>
                <a:spcPct val="0"/>
              </a:spcBef>
            </a:pPr>
            <a:r>
              <a:rPr lang="en-US" sz="1800" i="1" dirty="0">
                <a:solidFill>
                  <a:srgbClr val="56127A"/>
                </a:solidFill>
                <a:latin typeface="Verdana" charset="0"/>
              </a:rPr>
              <a:t>Protection violation?</a:t>
            </a:r>
            <a:endParaRPr lang="en-US" sz="1800" dirty="0">
              <a:solidFill>
                <a:srgbClr val="56127A"/>
              </a:solidFill>
              <a:latin typeface="Verdana" charset="0"/>
            </a:endParaRPr>
          </a:p>
        </p:txBody>
      </p:sp>
      <p:sp>
        <p:nvSpPr>
          <p:cNvPr id="1685537" name="Text Box 33"/>
          <p:cNvSpPr txBox="1">
            <a:spLocks noChangeArrowheads="1"/>
          </p:cNvSpPr>
          <p:nvPr/>
        </p:nvSpPr>
        <p:spPr bwMode="auto">
          <a:xfrm>
            <a:off x="5214938" y="2524125"/>
            <a:ext cx="2741612" cy="641350"/>
          </a:xfrm>
          <a:prstGeom prst="rect">
            <a:avLst/>
          </a:prstGeom>
          <a:noFill/>
          <a:ln w="25400">
            <a:noFill/>
            <a:miter lim="800000"/>
            <a:headEnd/>
            <a:tailEnd/>
          </a:ln>
          <a:effectLst/>
        </p:spPr>
        <p:txBody>
          <a:bodyPr wrap="none" anchor="ctr">
            <a:prstTxWarp prst="textNoShape">
              <a:avLst/>
            </a:prstTxWarp>
            <a:spAutoFit/>
          </a:bodyPr>
          <a:lstStyle/>
          <a:p>
            <a:pPr>
              <a:spcBef>
                <a:spcPct val="0"/>
              </a:spcBef>
            </a:pPr>
            <a:r>
              <a:rPr lang="en-US" sz="1800" i="1">
                <a:solidFill>
                  <a:srgbClr val="56127A"/>
                </a:solidFill>
                <a:latin typeface="Verdana" charset="0"/>
              </a:rPr>
              <a:t>TLB miss? Page Fault?</a:t>
            </a:r>
          </a:p>
          <a:p>
            <a:pPr>
              <a:spcBef>
                <a:spcPct val="0"/>
              </a:spcBef>
            </a:pPr>
            <a:r>
              <a:rPr lang="en-US" sz="1800" i="1">
                <a:solidFill>
                  <a:srgbClr val="56127A"/>
                </a:solidFill>
                <a:latin typeface="Verdana" charset="0"/>
              </a:rPr>
              <a:t>Protection violation?</a:t>
            </a:r>
            <a:endParaRPr lang="en-US" sz="1800">
              <a:solidFill>
                <a:srgbClr val="56127A"/>
              </a:solidFill>
              <a:latin typeface="Verdana" charset="0"/>
            </a:endParaRPr>
          </a:p>
        </p:txBody>
      </p:sp>
    </p:spTree>
    <p:extLst>
      <p:ext uri="{BB962C8B-B14F-4D97-AF65-F5344CB8AC3E}">
        <p14:creationId xmlns:p14="http://schemas.microsoft.com/office/powerpoint/2010/main" val="165003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5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5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85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85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85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5507"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5"/>
          <p:cNvSpPr>
            <a:spLocks noGrp="1"/>
          </p:cNvSpPr>
          <p:nvPr>
            <p:ph type="sldNum" sz="quarter" idx="12"/>
          </p:nvPr>
        </p:nvSpPr>
        <p:spPr/>
        <p:txBody>
          <a:bodyPr/>
          <a:lstStyle/>
          <a:p>
            <a:fld id="{999BD13E-718A-3A45-8178-09E34FD5CB27}" type="slidenum">
              <a:rPr lang="en-US"/>
              <a:pPr/>
              <a:t>27</a:t>
            </a:fld>
            <a:endParaRPr lang="en-US" b="0">
              <a:solidFill>
                <a:srgbClr val="FBBA03"/>
              </a:solidFill>
            </a:endParaRPr>
          </a:p>
        </p:txBody>
      </p:sp>
      <p:sp>
        <p:nvSpPr>
          <p:cNvPr id="1689602" name="Rectangle 2"/>
          <p:cNvSpPr>
            <a:spLocks noGrp="1" noChangeArrowheads="1"/>
          </p:cNvSpPr>
          <p:nvPr>
            <p:ph type="title"/>
          </p:nvPr>
        </p:nvSpPr>
        <p:spPr>
          <a:xfrm>
            <a:off x="304800" y="228600"/>
            <a:ext cx="8386763" cy="1004888"/>
          </a:xfrm>
          <a:noFill/>
          <a:ln/>
        </p:spPr>
        <p:txBody>
          <a:bodyPr lIns="90488" tIns="44450" rIns="90488" bIns="44450">
            <a:normAutofit fontScale="90000"/>
          </a:bodyPr>
          <a:lstStyle/>
          <a:p>
            <a:r>
              <a:rPr lang="en-US" dirty="0"/>
              <a:t>Concurrent Access to TLB &amp; </a:t>
            </a:r>
            <a:r>
              <a:rPr lang="en-US" dirty="0" smtClean="0"/>
              <a:t>Cache</a:t>
            </a:r>
            <a:br>
              <a:rPr lang="en-US" dirty="0" smtClean="0"/>
            </a:br>
            <a:r>
              <a:rPr lang="en-US" dirty="0" smtClean="0"/>
              <a:t>(Virtual Index/Physical Tag)</a:t>
            </a:r>
            <a:endParaRPr lang="en-US" dirty="0"/>
          </a:p>
        </p:txBody>
      </p:sp>
      <p:sp>
        <p:nvSpPr>
          <p:cNvPr id="1689603" name="Rectangle 3"/>
          <p:cNvSpPr>
            <a:spLocks noChangeArrowheads="1"/>
          </p:cNvSpPr>
          <p:nvPr/>
        </p:nvSpPr>
        <p:spPr bwMode="auto">
          <a:xfrm>
            <a:off x="685800" y="4800600"/>
            <a:ext cx="7833549" cy="1443985"/>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sz="2000" dirty="0">
                <a:latin typeface="Verdana" charset="0"/>
              </a:rPr>
              <a:t>Index</a:t>
            </a:r>
            <a:r>
              <a:rPr lang="en-US" sz="2000" dirty="0">
                <a:solidFill>
                  <a:schemeClr val="accent2"/>
                </a:solidFill>
                <a:latin typeface="Verdana" charset="0"/>
              </a:rPr>
              <a:t> </a:t>
            </a:r>
            <a:r>
              <a:rPr lang="en-US" sz="2000" dirty="0">
                <a:latin typeface="Verdana" charset="0"/>
              </a:rPr>
              <a:t>L is available without consulting the TLB</a:t>
            </a:r>
          </a:p>
          <a:p>
            <a:pPr lvl="1" algn="l">
              <a:spcBef>
                <a:spcPct val="0"/>
              </a:spcBef>
            </a:pPr>
            <a:r>
              <a:rPr lang="en-US" sz="2000" dirty="0" err="1">
                <a:solidFill>
                  <a:schemeClr val="tx2"/>
                </a:solidFill>
                <a:latin typeface="Symbol" charset="2"/>
              </a:rPr>
              <a:t></a:t>
            </a:r>
            <a:r>
              <a:rPr lang="en-US" sz="2000" dirty="0" err="1">
                <a:latin typeface="Symbol" charset="2"/>
              </a:rPr>
              <a:t></a:t>
            </a:r>
            <a:r>
              <a:rPr lang="en-US" sz="2000" i="1" dirty="0" err="1">
                <a:solidFill>
                  <a:srgbClr val="56127A"/>
                </a:solidFill>
                <a:latin typeface="Verdana" charset="0"/>
              </a:rPr>
              <a:t>cache</a:t>
            </a:r>
            <a:r>
              <a:rPr lang="en-US" sz="2000" i="1" dirty="0">
                <a:solidFill>
                  <a:srgbClr val="56127A"/>
                </a:solidFill>
                <a:latin typeface="Verdana" charset="0"/>
              </a:rPr>
              <a:t> and TLB accesses can begin </a:t>
            </a:r>
            <a:r>
              <a:rPr lang="en-US" sz="2000" i="1" dirty="0" smtClean="0">
                <a:solidFill>
                  <a:srgbClr val="56127A"/>
                </a:solidFill>
                <a:latin typeface="Verdana" charset="0"/>
              </a:rPr>
              <a:t>simultaneously!</a:t>
            </a:r>
          </a:p>
          <a:p>
            <a:pPr algn="l">
              <a:spcBef>
                <a:spcPct val="0"/>
              </a:spcBef>
            </a:pPr>
            <a:r>
              <a:rPr lang="en-US" sz="2000" dirty="0">
                <a:latin typeface="Verdana" charset="0"/>
              </a:rPr>
              <a:t>Tag comparison is made after both accesses are completed</a:t>
            </a:r>
            <a:endParaRPr lang="en-US" sz="2000" dirty="0" smtClean="0">
              <a:latin typeface="Verdana" charset="0"/>
            </a:endParaRPr>
          </a:p>
          <a:p>
            <a:pPr algn="l">
              <a:spcBef>
                <a:spcPct val="0"/>
              </a:spcBef>
            </a:pPr>
            <a:r>
              <a:rPr lang="en-US" sz="2800" i="1" dirty="0" smtClean="0">
                <a:latin typeface="Verdana" charset="0"/>
              </a:rPr>
              <a:t>Cases</a:t>
            </a:r>
            <a:r>
              <a:rPr lang="en-US" sz="2800" i="1" dirty="0">
                <a:latin typeface="Verdana" charset="0"/>
              </a:rPr>
              <a:t>:</a:t>
            </a:r>
            <a:r>
              <a:rPr lang="en-US" sz="2000" i="1" dirty="0">
                <a:solidFill>
                  <a:schemeClr val="accent2"/>
                </a:solidFill>
                <a:latin typeface="Verdana" charset="0"/>
              </a:rPr>
              <a:t> </a:t>
            </a:r>
            <a:r>
              <a:rPr lang="en-US" sz="2800" i="1" dirty="0">
                <a:solidFill>
                  <a:srgbClr val="56127A"/>
                </a:solidFill>
                <a:latin typeface="Verdana" charset="0"/>
              </a:rPr>
              <a:t>L + </a:t>
            </a:r>
            <a:r>
              <a:rPr lang="en-US" sz="2800" i="1" dirty="0" err="1">
                <a:solidFill>
                  <a:srgbClr val="56127A"/>
                </a:solidFill>
                <a:latin typeface="Verdana" charset="0"/>
              </a:rPr>
              <a:t>b</a:t>
            </a:r>
            <a:r>
              <a:rPr lang="en-US" sz="2800" i="1" dirty="0">
                <a:solidFill>
                  <a:srgbClr val="56127A"/>
                </a:solidFill>
                <a:latin typeface="Verdana" charset="0"/>
              </a:rPr>
              <a:t> = </a:t>
            </a:r>
            <a:r>
              <a:rPr lang="en-US" sz="2800" i="1" dirty="0" err="1">
                <a:solidFill>
                  <a:srgbClr val="56127A"/>
                </a:solidFill>
                <a:latin typeface="Verdana" charset="0"/>
              </a:rPr>
              <a:t>k</a:t>
            </a:r>
            <a:r>
              <a:rPr lang="en-US" sz="2800" i="1" dirty="0">
                <a:solidFill>
                  <a:srgbClr val="56127A"/>
                </a:solidFill>
                <a:latin typeface="Verdana" charset="0"/>
              </a:rPr>
              <a:t>,  L + </a:t>
            </a:r>
            <a:r>
              <a:rPr lang="en-US" sz="2800" i="1" dirty="0" err="1">
                <a:solidFill>
                  <a:srgbClr val="56127A"/>
                </a:solidFill>
                <a:latin typeface="Verdana" charset="0"/>
              </a:rPr>
              <a:t>b</a:t>
            </a:r>
            <a:r>
              <a:rPr lang="en-US" sz="2800" i="1" dirty="0">
                <a:solidFill>
                  <a:srgbClr val="56127A"/>
                </a:solidFill>
                <a:latin typeface="Verdana" charset="0"/>
              </a:rPr>
              <a:t> &lt; </a:t>
            </a:r>
            <a:r>
              <a:rPr lang="en-US" sz="2800" i="1" dirty="0" err="1">
                <a:solidFill>
                  <a:srgbClr val="56127A"/>
                </a:solidFill>
                <a:latin typeface="Verdana" charset="0"/>
              </a:rPr>
              <a:t>k</a:t>
            </a:r>
            <a:r>
              <a:rPr lang="en-US" sz="2800" i="1" dirty="0">
                <a:solidFill>
                  <a:srgbClr val="56127A"/>
                </a:solidFill>
                <a:latin typeface="Verdana" charset="0"/>
              </a:rPr>
              <a:t>,  L + </a:t>
            </a:r>
            <a:r>
              <a:rPr lang="en-US" sz="2800" i="1" dirty="0" err="1">
                <a:solidFill>
                  <a:srgbClr val="56127A"/>
                </a:solidFill>
                <a:latin typeface="Verdana" charset="0"/>
              </a:rPr>
              <a:t>b</a:t>
            </a:r>
            <a:r>
              <a:rPr lang="en-US" sz="2800" i="1" dirty="0">
                <a:solidFill>
                  <a:srgbClr val="56127A"/>
                </a:solidFill>
                <a:latin typeface="Verdana" charset="0"/>
              </a:rPr>
              <a:t> &gt; </a:t>
            </a:r>
            <a:r>
              <a:rPr lang="en-US" sz="2800" i="1" dirty="0" err="1">
                <a:solidFill>
                  <a:srgbClr val="56127A"/>
                </a:solidFill>
                <a:latin typeface="Verdana" charset="0"/>
              </a:rPr>
              <a:t>k</a:t>
            </a:r>
            <a:endParaRPr lang="en-US" sz="2800" i="1" dirty="0">
              <a:solidFill>
                <a:srgbClr val="56127A"/>
              </a:solidFill>
              <a:latin typeface="Verdana" charset="0"/>
            </a:endParaRPr>
          </a:p>
        </p:txBody>
      </p:sp>
      <p:grpSp>
        <p:nvGrpSpPr>
          <p:cNvPr id="1689604" name="Group 4"/>
          <p:cNvGrpSpPr>
            <a:grpSpLocks/>
          </p:cNvGrpSpPr>
          <p:nvPr/>
        </p:nvGrpSpPr>
        <p:grpSpPr bwMode="auto">
          <a:xfrm>
            <a:off x="198438" y="1287463"/>
            <a:ext cx="8335962" cy="3490912"/>
            <a:chOff x="125" y="811"/>
            <a:chExt cx="5251" cy="2199"/>
          </a:xfrm>
        </p:grpSpPr>
        <p:sp>
          <p:nvSpPr>
            <p:cNvPr id="1689605" name="Line 5"/>
            <p:cNvSpPr>
              <a:spLocks noChangeShapeType="1"/>
            </p:cNvSpPr>
            <p:nvPr/>
          </p:nvSpPr>
          <p:spPr bwMode="auto">
            <a:xfrm>
              <a:off x="5136" y="2052"/>
              <a:ext cx="0" cy="524"/>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689606" name="Line 6"/>
            <p:cNvSpPr>
              <a:spLocks noChangeShapeType="1"/>
            </p:cNvSpPr>
            <p:nvPr/>
          </p:nvSpPr>
          <p:spPr bwMode="auto">
            <a:xfrm>
              <a:off x="2676" y="1944"/>
              <a:ext cx="0" cy="196"/>
            </a:xfrm>
            <a:prstGeom prst="line">
              <a:avLst/>
            </a:prstGeom>
            <a:noFill/>
            <a:ln w="25400">
              <a:solidFill>
                <a:schemeClr val="bg2"/>
              </a:solidFill>
              <a:round/>
              <a:headEnd/>
              <a:tailEnd/>
            </a:ln>
            <a:effectLst/>
          </p:spPr>
          <p:txBody>
            <a:bodyPr wrap="none" anchor="ctr">
              <a:prstTxWarp prst="textNoShape">
                <a:avLst/>
              </a:prstTxWarp>
            </a:bodyPr>
            <a:lstStyle/>
            <a:p>
              <a:endParaRPr lang="en-US"/>
            </a:p>
          </p:txBody>
        </p:sp>
        <p:sp>
          <p:nvSpPr>
            <p:cNvPr id="1689607" name="Rectangle 7"/>
            <p:cNvSpPr>
              <a:spLocks noChangeArrowheads="1"/>
            </p:cNvSpPr>
            <p:nvPr/>
          </p:nvSpPr>
          <p:spPr bwMode="auto">
            <a:xfrm>
              <a:off x="544" y="1056"/>
              <a:ext cx="1888" cy="216"/>
            </a:xfrm>
            <a:prstGeom prst="rect">
              <a:avLst/>
            </a:prstGeom>
            <a:solidFill>
              <a:srgbClr val="FFCC66"/>
            </a:solidFill>
            <a:ln w="25400">
              <a:noFill/>
              <a:miter lim="800000"/>
              <a:headEnd/>
              <a:tailEnd/>
            </a:ln>
            <a:effectLst/>
          </p:spPr>
          <p:txBody>
            <a:bodyPr wrap="none" anchor="ctr">
              <a:prstTxWarp prst="textNoShape">
                <a:avLst/>
              </a:prstTxWarp>
            </a:bodyPr>
            <a:lstStyle/>
            <a:p>
              <a:endParaRPr lang="en-US"/>
            </a:p>
          </p:txBody>
        </p:sp>
        <p:sp>
          <p:nvSpPr>
            <p:cNvPr id="1689608" name="Rectangle 8"/>
            <p:cNvSpPr>
              <a:spLocks noChangeArrowheads="1"/>
            </p:cNvSpPr>
            <p:nvPr/>
          </p:nvSpPr>
          <p:spPr bwMode="auto">
            <a:xfrm>
              <a:off x="2704" y="1048"/>
              <a:ext cx="792" cy="208"/>
            </a:xfrm>
            <a:prstGeom prst="rect">
              <a:avLst/>
            </a:prstGeom>
            <a:solidFill>
              <a:srgbClr val="FFCC66"/>
            </a:solidFill>
            <a:ln w="25400">
              <a:noFill/>
              <a:miter lim="800000"/>
              <a:headEnd/>
              <a:tailEnd/>
            </a:ln>
            <a:effectLst/>
          </p:spPr>
          <p:txBody>
            <a:bodyPr wrap="none" anchor="ctr">
              <a:prstTxWarp prst="textNoShape">
                <a:avLst/>
              </a:prstTxWarp>
            </a:bodyPr>
            <a:lstStyle/>
            <a:p>
              <a:endParaRPr lang="en-US"/>
            </a:p>
          </p:txBody>
        </p:sp>
        <p:sp>
          <p:nvSpPr>
            <p:cNvPr id="1689609" name="Rectangle 9"/>
            <p:cNvSpPr>
              <a:spLocks noChangeArrowheads="1"/>
            </p:cNvSpPr>
            <p:nvPr/>
          </p:nvSpPr>
          <p:spPr bwMode="auto">
            <a:xfrm>
              <a:off x="554" y="1048"/>
              <a:ext cx="3182" cy="208"/>
            </a:xfrm>
            <a:prstGeom prst="rect">
              <a:avLst/>
            </a:prstGeom>
            <a:noFill/>
            <a:ln w="25400">
              <a:solidFill>
                <a:schemeClr val="tx1"/>
              </a:solidFill>
              <a:miter lim="800000"/>
              <a:headEnd/>
              <a:tailEnd/>
            </a:ln>
            <a:effectLst/>
          </p:spPr>
          <p:txBody>
            <a:bodyPr wrap="none" lIns="90488" tIns="44450" rIns="90488" bIns="44450" anchor="ctr">
              <a:prstTxWarp prst="textNoShape">
                <a:avLst/>
              </a:prstTxWarp>
            </a:bodyPr>
            <a:lstStyle/>
            <a:p>
              <a:pPr algn="l">
                <a:spcBef>
                  <a:spcPct val="0"/>
                </a:spcBef>
              </a:pPr>
              <a:r>
                <a:rPr lang="en-US" sz="1800">
                  <a:latin typeface="Verdana" charset="0"/>
                </a:rPr>
                <a:t>               VPN                          L         b</a:t>
              </a:r>
            </a:p>
          </p:txBody>
        </p:sp>
        <p:sp>
          <p:nvSpPr>
            <p:cNvPr id="1689610" name="Line 10"/>
            <p:cNvSpPr>
              <a:spLocks noChangeShapeType="1"/>
            </p:cNvSpPr>
            <p:nvPr/>
          </p:nvSpPr>
          <p:spPr bwMode="auto">
            <a:xfrm>
              <a:off x="3486" y="1048"/>
              <a:ext cx="0" cy="196"/>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89611" name="Line 11"/>
            <p:cNvSpPr>
              <a:spLocks noChangeShapeType="1"/>
            </p:cNvSpPr>
            <p:nvPr/>
          </p:nvSpPr>
          <p:spPr bwMode="auto">
            <a:xfrm>
              <a:off x="2432" y="1064"/>
              <a:ext cx="0" cy="2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89612" name="Freeform 12"/>
            <p:cNvSpPr>
              <a:spLocks/>
            </p:cNvSpPr>
            <p:nvPr/>
          </p:nvSpPr>
          <p:spPr bwMode="auto">
            <a:xfrm>
              <a:off x="2712" y="944"/>
              <a:ext cx="761" cy="73"/>
            </a:xfrm>
            <a:custGeom>
              <a:avLst/>
              <a:gdLst/>
              <a:ahLst/>
              <a:cxnLst>
                <a:cxn ang="0">
                  <a:pos x="0" y="66"/>
                </a:cxn>
                <a:cxn ang="0">
                  <a:pos x="35" y="0"/>
                </a:cxn>
                <a:cxn ang="0">
                  <a:pos x="737" y="0"/>
                </a:cxn>
                <a:cxn ang="0">
                  <a:pos x="760" y="72"/>
                </a:cxn>
              </a:cxnLst>
              <a:rect l="0" t="0" r="r" b="b"/>
              <a:pathLst>
                <a:path w="761" h="73">
                  <a:moveTo>
                    <a:pt x="0" y="66"/>
                  </a:moveTo>
                  <a:lnTo>
                    <a:pt x="35" y="0"/>
                  </a:lnTo>
                  <a:lnTo>
                    <a:pt x="737" y="0"/>
                  </a:lnTo>
                  <a:lnTo>
                    <a:pt x="760" y="72"/>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689613" name="Line 13"/>
            <p:cNvSpPr>
              <a:spLocks noChangeShapeType="1"/>
            </p:cNvSpPr>
            <p:nvPr/>
          </p:nvSpPr>
          <p:spPr bwMode="auto">
            <a:xfrm>
              <a:off x="2694" y="1056"/>
              <a:ext cx="0" cy="196"/>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89614" name="Rectangle 14"/>
            <p:cNvSpPr>
              <a:spLocks noChangeArrowheads="1"/>
            </p:cNvSpPr>
            <p:nvPr/>
          </p:nvSpPr>
          <p:spPr bwMode="auto">
            <a:xfrm>
              <a:off x="1176" y="1400"/>
              <a:ext cx="840" cy="391"/>
            </a:xfrm>
            <a:prstGeom prst="rect">
              <a:avLst/>
            </a:prstGeom>
            <a:noFill/>
            <a:ln w="25400">
              <a:solidFill>
                <a:schemeClr val="tx2"/>
              </a:solidFill>
              <a:miter lim="800000"/>
              <a:headEnd/>
              <a:tailEnd/>
            </a:ln>
            <a:effectLst/>
          </p:spPr>
          <p:txBody>
            <a:bodyPr wrap="none" lIns="90488" tIns="44450" rIns="90488" bIns="44450" anchor="ctr">
              <a:prstTxWarp prst="textNoShape">
                <a:avLst/>
              </a:prstTxWarp>
            </a:bodyPr>
            <a:lstStyle/>
            <a:p>
              <a:pPr>
                <a:spcBef>
                  <a:spcPct val="0"/>
                </a:spcBef>
              </a:pPr>
              <a:r>
                <a:rPr lang="en-US" sz="2400">
                  <a:solidFill>
                    <a:srgbClr val="56127A"/>
                  </a:solidFill>
                  <a:latin typeface="Verdana" charset="0"/>
                </a:rPr>
                <a:t>TLB</a:t>
              </a:r>
            </a:p>
          </p:txBody>
        </p:sp>
        <p:sp>
          <p:nvSpPr>
            <p:cNvPr id="1689615" name="Line 15"/>
            <p:cNvSpPr>
              <a:spLocks noChangeShapeType="1"/>
            </p:cNvSpPr>
            <p:nvPr/>
          </p:nvSpPr>
          <p:spPr bwMode="auto">
            <a:xfrm flipH="1">
              <a:off x="1572" y="1256"/>
              <a:ext cx="0" cy="144"/>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689616" name="Rectangle 16"/>
            <p:cNvSpPr>
              <a:spLocks noChangeArrowheads="1"/>
            </p:cNvSpPr>
            <p:nvPr/>
          </p:nvSpPr>
          <p:spPr bwMode="auto">
            <a:xfrm>
              <a:off x="3936" y="1368"/>
              <a:ext cx="1440" cy="688"/>
            </a:xfrm>
            <a:prstGeom prst="rect">
              <a:avLst/>
            </a:prstGeom>
            <a:noFill/>
            <a:ln w="25400">
              <a:solidFill>
                <a:schemeClr val="tx2"/>
              </a:solidFill>
              <a:miter lim="800000"/>
              <a:headEnd/>
              <a:tailEnd/>
            </a:ln>
            <a:effectLst/>
          </p:spPr>
          <p:txBody>
            <a:bodyPr wrap="none" lIns="90488" tIns="44450" rIns="90488" bIns="44450" anchor="ctr">
              <a:prstTxWarp prst="textNoShape">
                <a:avLst/>
              </a:prstTxWarp>
            </a:bodyPr>
            <a:lstStyle/>
            <a:p>
              <a:pPr>
                <a:spcBef>
                  <a:spcPct val="0"/>
                </a:spcBef>
              </a:pPr>
              <a:r>
                <a:rPr lang="en-US" sz="1800">
                  <a:latin typeface="Verdana" charset="0"/>
                </a:rPr>
                <a:t>Direct-map Cache </a:t>
              </a:r>
            </a:p>
            <a:p>
              <a:pPr>
                <a:spcBef>
                  <a:spcPct val="0"/>
                </a:spcBef>
              </a:pPr>
              <a:r>
                <a:rPr lang="en-US" sz="1800">
                  <a:latin typeface="Verdana" charset="0"/>
                </a:rPr>
                <a:t>2</a:t>
              </a:r>
              <a:r>
                <a:rPr lang="en-US" sz="1800" baseline="30000">
                  <a:latin typeface="Verdana" charset="0"/>
                </a:rPr>
                <a:t>L</a:t>
              </a:r>
              <a:r>
                <a:rPr lang="en-US" sz="1800" baseline="-25000">
                  <a:latin typeface="Verdana" charset="0"/>
                </a:rPr>
                <a:t> </a:t>
              </a:r>
              <a:r>
                <a:rPr lang="en-US" sz="1800">
                  <a:latin typeface="Verdana" charset="0"/>
                </a:rPr>
                <a:t>blocks</a:t>
              </a:r>
            </a:p>
            <a:p>
              <a:pPr>
                <a:spcBef>
                  <a:spcPct val="0"/>
                </a:spcBef>
              </a:pPr>
              <a:r>
                <a:rPr lang="en-US" sz="1800">
                  <a:latin typeface="Verdana" charset="0"/>
                </a:rPr>
                <a:t>2</a:t>
              </a:r>
              <a:r>
                <a:rPr lang="en-US" sz="1800" baseline="30000">
                  <a:latin typeface="Verdana" charset="0"/>
                </a:rPr>
                <a:t>b</a:t>
              </a:r>
              <a:r>
                <a:rPr lang="en-US" sz="1800">
                  <a:latin typeface="Verdana" charset="0"/>
                </a:rPr>
                <a:t>-byte block</a:t>
              </a:r>
            </a:p>
          </p:txBody>
        </p:sp>
        <p:sp>
          <p:nvSpPr>
            <p:cNvPr id="1689617" name="Rectangle 17"/>
            <p:cNvSpPr>
              <a:spLocks noChangeArrowheads="1"/>
            </p:cNvSpPr>
            <p:nvPr/>
          </p:nvSpPr>
          <p:spPr bwMode="auto">
            <a:xfrm>
              <a:off x="502" y="1928"/>
              <a:ext cx="1888" cy="216"/>
            </a:xfrm>
            <a:prstGeom prst="rect">
              <a:avLst/>
            </a:prstGeom>
            <a:solidFill>
              <a:srgbClr val="FFCC66"/>
            </a:solidFill>
            <a:ln w="25400">
              <a:noFill/>
              <a:miter lim="800000"/>
              <a:headEnd/>
              <a:tailEnd/>
            </a:ln>
            <a:effectLst/>
          </p:spPr>
          <p:txBody>
            <a:bodyPr wrap="none" anchor="ctr">
              <a:prstTxWarp prst="textNoShape">
                <a:avLst/>
              </a:prstTxWarp>
            </a:bodyPr>
            <a:lstStyle/>
            <a:p>
              <a:endParaRPr lang="en-US"/>
            </a:p>
          </p:txBody>
        </p:sp>
        <p:sp>
          <p:nvSpPr>
            <p:cNvPr id="1689618" name="Rectangle 18"/>
            <p:cNvSpPr>
              <a:spLocks noChangeArrowheads="1"/>
            </p:cNvSpPr>
            <p:nvPr/>
          </p:nvSpPr>
          <p:spPr bwMode="auto">
            <a:xfrm>
              <a:off x="512" y="1928"/>
              <a:ext cx="3246" cy="208"/>
            </a:xfrm>
            <a:prstGeom prst="rect">
              <a:avLst/>
            </a:prstGeom>
            <a:noFill/>
            <a:ln w="25400">
              <a:solidFill>
                <a:schemeClr val="tx1"/>
              </a:solidFill>
              <a:miter lim="800000"/>
              <a:headEnd/>
              <a:tailEnd/>
            </a:ln>
            <a:effectLst/>
          </p:spPr>
          <p:txBody>
            <a:bodyPr wrap="none" lIns="90488" tIns="44450" rIns="90488" bIns="44450" anchor="ctr">
              <a:prstTxWarp prst="textNoShape">
                <a:avLst/>
              </a:prstTxWarp>
            </a:bodyPr>
            <a:lstStyle/>
            <a:p>
              <a:pPr algn="l">
                <a:spcBef>
                  <a:spcPct val="0"/>
                </a:spcBef>
              </a:pPr>
              <a:r>
                <a:rPr lang="en-US" sz="1800">
                  <a:latin typeface="Verdana" charset="0"/>
                </a:rPr>
                <a:t>                PPN                      Page Offset</a:t>
              </a:r>
            </a:p>
          </p:txBody>
        </p:sp>
        <p:sp>
          <p:nvSpPr>
            <p:cNvPr id="1689619" name="Line 19"/>
            <p:cNvSpPr>
              <a:spLocks noChangeShapeType="1"/>
            </p:cNvSpPr>
            <p:nvPr/>
          </p:nvSpPr>
          <p:spPr bwMode="auto">
            <a:xfrm>
              <a:off x="2390" y="1936"/>
              <a:ext cx="0" cy="2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89620" name="Line 20"/>
            <p:cNvSpPr>
              <a:spLocks noChangeShapeType="1"/>
            </p:cNvSpPr>
            <p:nvPr/>
          </p:nvSpPr>
          <p:spPr bwMode="auto">
            <a:xfrm>
              <a:off x="3104" y="1360"/>
              <a:ext cx="0" cy="52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689621" name="Line 21"/>
            <p:cNvSpPr>
              <a:spLocks noChangeShapeType="1"/>
            </p:cNvSpPr>
            <p:nvPr/>
          </p:nvSpPr>
          <p:spPr bwMode="auto">
            <a:xfrm>
              <a:off x="1568" y="1796"/>
              <a:ext cx="0" cy="132"/>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689622" name="Oval 22"/>
            <p:cNvSpPr>
              <a:spLocks noChangeArrowheads="1"/>
            </p:cNvSpPr>
            <p:nvPr/>
          </p:nvSpPr>
          <p:spPr bwMode="auto">
            <a:xfrm>
              <a:off x="2880" y="2424"/>
              <a:ext cx="774" cy="296"/>
            </a:xfrm>
            <a:prstGeom prst="ellipse">
              <a:avLst/>
            </a:prstGeom>
            <a:solidFill>
              <a:schemeClr val="bg1"/>
            </a:solidFill>
            <a:ln w="25400">
              <a:solidFill>
                <a:schemeClr val="tx1"/>
              </a:solidFill>
              <a:round/>
              <a:headEnd/>
              <a:tailEnd/>
            </a:ln>
            <a:effectLst/>
          </p:spPr>
          <p:txBody>
            <a:bodyPr wrap="none" lIns="90488" tIns="44450" rIns="90488" bIns="44450" anchor="ctr">
              <a:prstTxWarp prst="textNoShape">
                <a:avLst/>
              </a:prstTxWarp>
            </a:bodyPr>
            <a:lstStyle/>
            <a:p>
              <a:pPr>
                <a:spcBef>
                  <a:spcPct val="0"/>
                </a:spcBef>
              </a:pPr>
              <a:r>
                <a:rPr lang="en-US" sz="3200">
                  <a:solidFill>
                    <a:srgbClr val="56127A"/>
                  </a:solidFill>
                  <a:latin typeface="Verdana" charset="0"/>
                </a:rPr>
                <a:t>=</a:t>
              </a:r>
            </a:p>
          </p:txBody>
        </p:sp>
        <p:sp>
          <p:nvSpPr>
            <p:cNvPr id="1689623" name="Freeform 23"/>
            <p:cNvSpPr>
              <a:spLocks/>
            </p:cNvSpPr>
            <p:nvPr/>
          </p:nvSpPr>
          <p:spPr bwMode="auto">
            <a:xfrm>
              <a:off x="1566" y="2249"/>
              <a:ext cx="1314" cy="319"/>
            </a:xfrm>
            <a:custGeom>
              <a:avLst/>
              <a:gdLst/>
              <a:ahLst/>
              <a:cxnLst>
                <a:cxn ang="0">
                  <a:pos x="0" y="0"/>
                </a:cxn>
                <a:cxn ang="0">
                  <a:pos x="0" y="312"/>
                </a:cxn>
                <a:cxn ang="0">
                  <a:pos x="1200" y="312"/>
                </a:cxn>
              </a:cxnLst>
              <a:rect l="0" t="0" r="r" b="b"/>
              <a:pathLst>
                <a:path w="1201" h="313">
                  <a:moveTo>
                    <a:pt x="0" y="0"/>
                  </a:moveTo>
                  <a:lnTo>
                    <a:pt x="0" y="312"/>
                  </a:lnTo>
                  <a:lnTo>
                    <a:pt x="1200" y="312"/>
                  </a:lnTo>
                </a:path>
              </a:pathLst>
            </a:custGeom>
            <a:noFill/>
            <a:ln w="25400" cap="rnd" cmpd="sng">
              <a:solidFill>
                <a:schemeClr val="tx1"/>
              </a:solidFill>
              <a:prstDash val="solid"/>
              <a:round/>
              <a:headEnd type="none" w="med" len="med"/>
              <a:tailEnd type="triangle" w="med" len="med"/>
            </a:ln>
            <a:effectLst/>
          </p:spPr>
          <p:txBody>
            <a:bodyPr>
              <a:prstTxWarp prst="textNoShape">
                <a:avLst/>
              </a:prstTxWarp>
            </a:bodyPr>
            <a:lstStyle/>
            <a:p>
              <a:endParaRPr lang="en-US"/>
            </a:p>
          </p:txBody>
        </p:sp>
        <p:sp>
          <p:nvSpPr>
            <p:cNvPr id="1689624" name="Freeform 24"/>
            <p:cNvSpPr>
              <a:spLocks/>
            </p:cNvSpPr>
            <p:nvPr/>
          </p:nvSpPr>
          <p:spPr bwMode="auto">
            <a:xfrm>
              <a:off x="3664" y="2056"/>
              <a:ext cx="673" cy="512"/>
            </a:xfrm>
            <a:custGeom>
              <a:avLst/>
              <a:gdLst/>
              <a:ahLst/>
              <a:cxnLst>
                <a:cxn ang="0">
                  <a:pos x="672" y="0"/>
                </a:cxn>
                <a:cxn ang="0">
                  <a:pos x="672" y="760"/>
                </a:cxn>
                <a:cxn ang="0">
                  <a:pos x="0" y="760"/>
                </a:cxn>
              </a:cxnLst>
              <a:rect l="0" t="0" r="r" b="b"/>
              <a:pathLst>
                <a:path w="673" h="761">
                  <a:moveTo>
                    <a:pt x="672" y="0"/>
                  </a:moveTo>
                  <a:lnTo>
                    <a:pt x="672" y="760"/>
                  </a:lnTo>
                  <a:lnTo>
                    <a:pt x="0" y="760"/>
                  </a:lnTo>
                </a:path>
              </a:pathLst>
            </a:custGeom>
            <a:noFill/>
            <a:ln w="25400" cap="rnd" cmpd="sng">
              <a:solidFill>
                <a:schemeClr val="tx1"/>
              </a:solidFill>
              <a:prstDash val="solid"/>
              <a:round/>
              <a:headEnd type="none" w="med" len="med"/>
              <a:tailEnd type="triangle" w="med" len="med"/>
            </a:ln>
            <a:effectLst/>
          </p:spPr>
          <p:txBody>
            <a:bodyPr>
              <a:prstTxWarp prst="textNoShape">
                <a:avLst/>
              </a:prstTxWarp>
            </a:bodyPr>
            <a:lstStyle/>
            <a:p>
              <a:endParaRPr lang="en-US"/>
            </a:p>
          </p:txBody>
        </p:sp>
        <p:sp>
          <p:nvSpPr>
            <p:cNvPr id="1689625" name="Line 25"/>
            <p:cNvSpPr>
              <a:spLocks noChangeShapeType="1"/>
            </p:cNvSpPr>
            <p:nvPr/>
          </p:nvSpPr>
          <p:spPr bwMode="auto">
            <a:xfrm>
              <a:off x="3264" y="2712"/>
              <a:ext cx="0" cy="232"/>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689626" name="Rectangle 26"/>
            <p:cNvSpPr>
              <a:spLocks noChangeArrowheads="1"/>
            </p:cNvSpPr>
            <p:nvPr/>
          </p:nvSpPr>
          <p:spPr bwMode="auto">
            <a:xfrm>
              <a:off x="2736" y="2762"/>
              <a:ext cx="409" cy="248"/>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sz="2000">
                  <a:solidFill>
                    <a:srgbClr val="56127A"/>
                  </a:solidFill>
                  <a:latin typeface="Verdana" charset="0"/>
                </a:rPr>
                <a:t>hit?</a:t>
              </a:r>
            </a:p>
          </p:txBody>
        </p:sp>
        <p:sp>
          <p:nvSpPr>
            <p:cNvPr id="1689627" name="Rectangle 27"/>
            <p:cNvSpPr>
              <a:spLocks noChangeArrowheads="1"/>
            </p:cNvSpPr>
            <p:nvPr/>
          </p:nvSpPr>
          <p:spPr bwMode="auto">
            <a:xfrm>
              <a:off x="4848" y="2616"/>
              <a:ext cx="493" cy="248"/>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sz="2000">
                  <a:solidFill>
                    <a:srgbClr val="56127A"/>
                  </a:solidFill>
                  <a:latin typeface="Verdana" charset="0"/>
                </a:rPr>
                <a:t>Data</a:t>
              </a:r>
            </a:p>
          </p:txBody>
        </p:sp>
        <p:sp>
          <p:nvSpPr>
            <p:cNvPr id="1689628" name="Rectangle 28"/>
            <p:cNvSpPr>
              <a:spLocks noChangeArrowheads="1"/>
            </p:cNvSpPr>
            <p:nvPr/>
          </p:nvSpPr>
          <p:spPr bwMode="auto">
            <a:xfrm>
              <a:off x="3641" y="2616"/>
              <a:ext cx="1108" cy="248"/>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Physical Tag</a:t>
              </a:r>
            </a:p>
          </p:txBody>
        </p:sp>
        <p:sp>
          <p:nvSpPr>
            <p:cNvPr id="1689629" name="Freeform 29"/>
            <p:cNvSpPr>
              <a:spLocks/>
            </p:cNvSpPr>
            <p:nvPr/>
          </p:nvSpPr>
          <p:spPr bwMode="auto">
            <a:xfrm>
              <a:off x="518" y="2168"/>
              <a:ext cx="2161" cy="81"/>
            </a:xfrm>
            <a:custGeom>
              <a:avLst/>
              <a:gdLst/>
              <a:ahLst/>
              <a:cxnLst>
                <a:cxn ang="0">
                  <a:pos x="0" y="6"/>
                </a:cxn>
                <a:cxn ang="0">
                  <a:pos x="101" y="80"/>
                </a:cxn>
                <a:cxn ang="0">
                  <a:pos x="2096" y="80"/>
                </a:cxn>
                <a:cxn ang="0">
                  <a:pos x="2160" y="0"/>
                </a:cxn>
              </a:cxnLst>
              <a:rect l="0" t="0" r="r" b="b"/>
              <a:pathLst>
                <a:path w="2161" h="81">
                  <a:moveTo>
                    <a:pt x="0" y="6"/>
                  </a:moveTo>
                  <a:lnTo>
                    <a:pt x="101" y="80"/>
                  </a:lnTo>
                  <a:lnTo>
                    <a:pt x="2096" y="80"/>
                  </a:lnTo>
                  <a:lnTo>
                    <a:pt x="216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689630" name="Rectangle 30"/>
            <p:cNvSpPr>
              <a:spLocks noChangeArrowheads="1"/>
            </p:cNvSpPr>
            <p:nvPr/>
          </p:nvSpPr>
          <p:spPr bwMode="auto">
            <a:xfrm>
              <a:off x="1100" y="2370"/>
              <a:ext cx="408" cy="248"/>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sz="2000">
                  <a:solidFill>
                    <a:srgbClr val="56127A"/>
                  </a:solidFill>
                  <a:latin typeface="Verdana" charset="0"/>
                </a:rPr>
                <a:t>Tag</a:t>
              </a:r>
            </a:p>
          </p:txBody>
        </p:sp>
        <p:sp>
          <p:nvSpPr>
            <p:cNvPr id="1689631" name="Rectangle 31"/>
            <p:cNvSpPr>
              <a:spLocks noChangeArrowheads="1"/>
            </p:cNvSpPr>
            <p:nvPr/>
          </p:nvSpPr>
          <p:spPr bwMode="auto">
            <a:xfrm>
              <a:off x="144" y="984"/>
              <a:ext cx="333" cy="248"/>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sz="2000">
                  <a:solidFill>
                    <a:srgbClr val="56127A"/>
                  </a:solidFill>
                  <a:latin typeface="Verdana" charset="0"/>
                </a:rPr>
                <a:t>VA</a:t>
              </a:r>
            </a:p>
          </p:txBody>
        </p:sp>
        <p:sp>
          <p:nvSpPr>
            <p:cNvPr id="1689632" name="Rectangle 32"/>
            <p:cNvSpPr>
              <a:spLocks noChangeArrowheads="1"/>
            </p:cNvSpPr>
            <p:nvPr/>
          </p:nvSpPr>
          <p:spPr bwMode="auto">
            <a:xfrm>
              <a:off x="125" y="1879"/>
              <a:ext cx="320" cy="248"/>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sz="2000">
                  <a:solidFill>
                    <a:srgbClr val="56127A"/>
                  </a:solidFill>
                  <a:latin typeface="Verdana" charset="0"/>
                </a:rPr>
                <a:t>PA</a:t>
              </a:r>
            </a:p>
          </p:txBody>
        </p:sp>
        <p:sp>
          <p:nvSpPr>
            <p:cNvPr id="1689633" name="Freeform 33"/>
            <p:cNvSpPr>
              <a:spLocks/>
            </p:cNvSpPr>
            <p:nvPr/>
          </p:nvSpPr>
          <p:spPr bwMode="auto">
            <a:xfrm>
              <a:off x="2448" y="1280"/>
              <a:ext cx="1281" cy="81"/>
            </a:xfrm>
            <a:custGeom>
              <a:avLst/>
              <a:gdLst/>
              <a:ahLst/>
              <a:cxnLst>
                <a:cxn ang="0">
                  <a:pos x="0" y="6"/>
                </a:cxn>
                <a:cxn ang="0">
                  <a:pos x="60" y="80"/>
                </a:cxn>
                <a:cxn ang="0">
                  <a:pos x="1242" y="80"/>
                </a:cxn>
                <a:cxn ang="0">
                  <a:pos x="1280" y="0"/>
                </a:cxn>
              </a:cxnLst>
              <a:rect l="0" t="0" r="r" b="b"/>
              <a:pathLst>
                <a:path w="1281" h="81">
                  <a:moveTo>
                    <a:pt x="0" y="6"/>
                  </a:moveTo>
                  <a:lnTo>
                    <a:pt x="60" y="80"/>
                  </a:lnTo>
                  <a:lnTo>
                    <a:pt x="1242" y="80"/>
                  </a:lnTo>
                  <a:lnTo>
                    <a:pt x="128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689634" name="Rectangle 34"/>
            <p:cNvSpPr>
              <a:spLocks noChangeArrowheads="1"/>
            </p:cNvSpPr>
            <p:nvPr/>
          </p:nvSpPr>
          <p:spPr bwMode="auto">
            <a:xfrm>
              <a:off x="4567" y="811"/>
              <a:ext cx="640" cy="440"/>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sz="2000">
                  <a:solidFill>
                    <a:srgbClr val="56127A"/>
                  </a:solidFill>
                  <a:latin typeface="Verdana" charset="0"/>
                </a:rPr>
                <a:t>Virtual</a:t>
              </a:r>
            </a:p>
            <a:p>
              <a:pPr algn="l">
                <a:spcBef>
                  <a:spcPct val="0"/>
                </a:spcBef>
              </a:pPr>
              <a:r>
                <a:rPr lang="en-US" sz="2000">
                  <a:solidFill>
                    <a:srgbClr val="56127A"/>
                  </a:solidFill>
                  <a:latin typeface="Verdana" charset="0"/>
                </a:rPr>
                <a:t>Index</a:t>
              </a:r>
            </a:p>
          </p:txBody>
        </p:sp>
        <p:sp>
          <p:nvSpPr>
            <p:cNvPr id="1689635" name="Freeform 35"/>
            <p:cNvSpPr>
              <a:spLocks/>
            </p:cNvSpPr>
            <p:nvPr/>
          </p:nvSpPr>
          <p:spPr bwMode="auto">
            <a:xfrm>
              <a:off x="3104" y="848"/>
              <a:ext cx="1449" cy="512"/>
            </a:xfrm>
            <a:custGeom>
              <a:avLst/>
              <a:gdLst/>
              <a:ahLst/>
              <a:cxnLst>
                <a:cxn ang="0">
                  <a:pos x="0" y="77"/>
                </a:cxn>
                <a:cxn ang="0">
                  <a:pos x="0" y="0"/>
                </a:cxn>
                <a:cxn ang="0">
                  <a:pos x="1448" y="0"/>
                </a:cxn>
                <a:cxn ang="0">
                  <a:pos x="1448" y="536"/>
                </a:cxn>
              </a:cxnLst>
              <a:rect l="0" t="0" r="r" b="b"/>
              <a:pathLst>
                <a:path w="1449" h="537">
                  <a:moveTo>
                    <a:pt x="0" y="77"/>
                  </a:moveTo>
                  <a:lnTo>
                    <a:pt x="0" y="0"/>
                  </a:lnTo>
                  <a:lnTo>
                    <a:pt x="1448" y="0"/>
                  </a:lnTo>
                  <a:lnTo>
                    <a:pt x="1448" y="536"/>
                  </a:lnTo>
                </a:path>
              </a:pathLst>
            </a:custGeom>
            <a:noFill/>
            <a:ln w="25400" cap="rnd" cmpd="sng">
              <a:solidFill>
                <a:schemeClr val="tx1"/>
              </a:solidFill>
              <a:prstDash val="solid"/>
              <a:round/>
              <a:headEnd type="none" w="med" len="med"/>
              <a:tailEnd type="triangle" w="med" len="med"/>
            </a:ln>
            <a:effectLst/>
          </p:spPr>
          <p:txBody>
            <a:bodyPr>
              <a:prstTxWarp prst="textNoShape">
                <a:avLst/>
              </a:prstTxWarp>
            </a:bodyPr>
            <a:lstStyle/>
            <a:p>
              <a:endParaRPr lang="en-US"/>
            </a:p>
          </p:txBody>
        </p:sp>
        <p:sp>
          <p:nvSpPr>
            <p:cNvPr id="1689636" name="Line 36"/>
            <p:cNvSpPr>
              <a:spLocks noChangeShapeType="1"/>
            </p:cNvSpPr>
            <p:nvPr/>
          </p:nvSpPr>
          <p:spPr bwMode="auto">
            <a:xfrm flipH="1">
              <a:off x="3056" y="1592"/>
              <a:ext cx="96" cy="4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89637" name="Rectangle 37"/>
            <p:cNvSpPr>
              <a:spLocks noChangeArrowheads="1"/>
            </p:cNvSpPr>
            <p:nvPr/>
          </p:nvSpPr>
          <p:spPr bwMode="auto">
            <a:xfrm>
              <a:off x="3152" y="1496"/>
              <a:ext cx="199" cy="229"/>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sz="1800">
                  <a:solidFill>
                    <a:srgbClr val="56127A"/>
                  </a:solidFill>
                  <a:latin typeface="Verdana" charset="0"/>
                </a:rPr>
                <a:t>k</a:t>
              </a:r>
            </a:p>
          </p:txBody>
        </p:sp>
      </p:grpSp>
    </p:spTree>
    <p:extLst>
      <p:ext uri="{BB962C8B-B14F-4D97-AF65-F5344CB8AC3E}">
        <p14:creationId xmlns:p14="http://schemas.microsoft.com/office/powerpoint/2010/main" val="15801573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lide Number Placeholder 5"/>
          <p:cNvSpPr>
            <a:spLocks noGrp="1"/>
          </p:cNvSpPr>
          <p:nvPr>
            <p:ph type="sldNum" sz="quarter" idx="12"/>
          </p:nvPr>
        </p:nvSpPr>
        <p:spPr/>
        <p:txBody>
          <a:bodyPr/>
          <a:lstStyle/>
          <a:p>
            <a:fld id="{26134D6E-CA00-414E-8EB9-BE500EA627FD}" type="slidenum">
              <a:rPr lang="en-US"/>
              <a:pPr/>
              <a:t>28</a:t>
            </a:fld>
            <a:endParaRPr lang="en-US" b="0">
              <a:solidFill>
                <a:srgbClr val="FBBA03"/>
              </a:solidFill>
            </a:endParaRPr>
          </a:p>
        </p:txBody>
      </p:sp>
      <p:sp>
        <p:nvSpPr>
          <p:cNvPr id="1690626" name="Rectangle 2"/>
          <p:cNvSpPr>
            <a:spLocks noGrp="1" noChangeArrowheads="1"/>
          </p:cNvSpPr>
          <p:nvPr>
            <p:ph type="title"/>
          </p:nvPr>
        </p:nvSpPr>
        <p:spPr>
          <a:xfrm>
            <a:off x="304800" y="152400"/>
            <a:ext cx="8407400" cy="1079500"/>
          </a:xfrm>
          <a:noFill/>
          <a:ln/>
        </p:spPr>
        <p:txBody>
          <a:bodyPr lIns="90488" tIns="44450" rIns="90488" bIns="44450">
            <a:normAutofit fontScale="90000"/>
          </a:bodyPr>
          <a:lstStyle/>
          <a:p>
            <a:pPr>
              <a:lnSpc>
                <a:spcPct val="100000"/>
              </a:lnSpc>
            </a:pPr>
            <a:r>
              <a:rPr lang="en-US"/>
              <a:t>Virtual-Index Physical-Tag Caches: </a:t>
            </a:r>
            <a:r>
              <a:rPr lang="en-US" sz="2400"/>
              <a:t>Associative Organization</a:t>
            </a:r>
          </a:p>
        </p:txBody>
      </p:sp>
      <p:sp>
        <p:nvSpPr>
          <p:cNvPr id="1690627" name="Rectangle 3"/>
          <p:cNvSpPr>
            <a:spLocks noChangeArrowheads="1"/>
          </p:cNvSpPr>
          <p:nvPr/>
        </p:nvSpPr>
        <p:spPr bwMode="auto">
          <a:xfrm>
            <a:off x="838200" y="5819775"/>
            <a:ext cx="7239000" cy="454025"/>
          </a:xfrm>
          <a:prstGeom prst="rect">
            <a:avLst/>
          </a:prstGeom>
          <a:noFill/>
          <a:ln w="25400">
            <a:noFill/>
            <a:miter lim="800000"/>
            <a:headEnd/>
            <a:tailEnd/>
          </a:ln>
          <a:effectLst/>
        </p:spPr>
        <p:txBody>
          <a:bodyPr lIns="90488" tIns="44450" rIns="90488" bIns="44450">
            <a:prstTxWarp prst="textNoShape">
              <a:avLst/>
            </a:prstTxWarp>
            <a:spAutoFit/>
          </a:bodyPr>
          <a:lstStyle/>
          <a:p>
            <a:pPr algn="l">
              <a:spcBef>
                <a:spcPct val="0"/>
              </a:spcBef>
            </a:pPr>
            <a:r>
              <a:rPr lang="en-US" sz="2400" i="1">
                <a:solidFill>
                  <a:schemeClr val="tx2"/>
                </a:solidFill>
                <a:latin typeface="Verdana" charset="0"/>
              </a:rPr>
              <a:t>How does this scheme scale to larger caches?</a:t>
            </a:r>
            <a:endParaRPr lang="en-US" sz="2400">
              <a:solidFill>
                <a:schemeClr val="tx2"/>
              </a:solidFill>
              <a:latin typeface="Verdana" charset="0"/>
            </a:endParaRPr>
          </a:p>
        </p:txBody>
      </p:sp>
      <p:grpSp>
        <p:nvGrpSpPr>
          <p:cNvPr id="1690628" name="Group 4"/>
          <p:cNvGrpSpPr>
            <a:grpSpLocks/>
          </p:cNvGrpSpPr>
          <p:nvPr/>
        </p:nvGrpSpPr>
        <p:grpSpPr bwMode="auto">
          <a:xfrm>
            <a:off x="152400" y="1295400"/>
            <a:ext cx="8780463" cy="4064000"/>
            <a:chOff x="144" y="824"/>
            <a:chExt cx="5531" cy="2560"/>
          </a:xfrm>
        </p:grpSpPr>
        <p:sp>
          <p:nvSpPr>
            <p:cNvPr id="1690629" name="Rectangle 5"/>
            <p:cNvSpPr>
              <a:spLocks noChangeArrowheads="1"/>
            </p:cNvSpPr>
            <p:nvPr/>
          </p:nvSpPr>
          <p:spPr bwMode="auto">
            <a:xfrm>
              <a:off x="512" y="992"/>
              <a:ext cx="1888" cy="216"/>
            </a:xfrm>
            <a:prstGeom prst="rect">
              <a:avLst/>
            </a:prstGeom>
            <a:solidFill>
              <a:srgbClr val="FFCC66"/>
            </a:solidFill>
            <a:ln w="25400">
              <a:noFill/>
              <a:miter lim="800000"/>
              <a:headEnd/>
              <a:tailEnd/>
            </a:ln>
            <a:effectLst/>
          </p:spPr>
          <p:txBody>
            <a:bodyPr wrap="none" anchor="ctr">
              <a:prstTxWarp prst="textNoShape">
                <a:avLst/>
              </a:prstTxWarp>
            </a:bodyPr>
            <a:lstStyle/>
            <a:p>
              <a:endParaRPr lang="en-US"/>
            </a:p>
          </p:txBody>
        </p:sp>
        <p:sp>
          <p:nvSpPr>
            <p:cNvPr id="1690630" name="Rectangle 6" descr="Dark upward diagonal"/>
            <p:cNvSpPr>
              <a:spLocks noChangeArrowheads="1"/>
            </p:cNvSpPr>
            <p:nvPr/>
          </p:nvSpPr>
          <p:spPr bwMode="auto">
            <a:xfrm>
              <a:off x="2400" y="992"/>
              <a:ext cx="1064" cy="208"/>
            </a:xfrm>
            <a:prstGeom prst="rect">
              <a:avLst/>
            </a:prstGeom>
            <a:pattFill prst="dkUpDiag">
              <a:fgClr>
                <a:srgbClr val="FFA74F"/>
              </a:fgClr>
              <a:bgClr>
                <a:schemeClr val="bg1"/>
              </a:bgClr>
            </a:pattFill>
            <a:ln w="25400">
              <a:noFill/>
              <a:miter lim="800000"/>
              <a:headEnd/>
              <a:tailEnd/>
            </a:ln>
            <a:effectLst/>
          </p:spPr>
          <p:txBody>
            <a:bodyPr wrap="none" anchor="ctr">
              <a:prstTxWarp prst="textNoShape">
                <a:avLst/>
              </a:prstTxWarp>
            </a:bodyPr>
            <a:lstStyle/>
            <a:p>
              <a:endParaRPr lang="en-US"/>
            </a:p>
          </p:txBody>
        </p:sp>
        <p:sp>
          <p:nvSpPr>
            <p:cNvPr id="1690631" name="Rectangle 7"/>
            <p:cNvSpPr>
              <a:spLocks noChangeArrowheads="1"/>
            </p:cNvSpPr>
            <p:nvPr/>
          </p:nvSpPr>
          <p:spPr bwMode="auto">
            <a:xfrm>
              <a:off x="522" y="992"/>
              <a:ext cx="3182" cy="208"/>
            </a:xfrm>
            <a:prstGeom prst="rect">
              <a:avLst/>
            </a:prstGeom>
            <a:noFill/>
            <a:ln w="25400">
              <a:solidFill>
                <a:schemeClr val="tx1"/>
              </a:solidFill>
              <a:miter lim="800000"/>
              <a:headEnd/>
              <a:tailEnd/>
            </a:ln>
            <a:effectLst/>
          </p:spPr>
          <p:txBody>
            <a:bodyPr wrap="none" lIns="90488" tIns="44450" rIns="90488" bIns="44450" anchor="ctr">
              <a:prstTxWarp prst="textNoShape">
                <a:avLst/>
              </a:prstTxWarp>
            </a:bodyPr>
            <a:lstStyle/>
            <a:p>
              <a:pPr algn="l">
                <a:spcBef>
                  <a:spcPct val="0"/>
                </a:spcBef>
              </a:pPr>
              <a:r>
                <a:rPr lang="en-US" sz="1800">
                  <a:latin typeface="Verdana" charset="0"/>
                </a:rPr>
                <a:t>                VPN          a       L = k-b       b</a:t>
              </a:r>
            </a:p>
          </p:txBody>
        </p:sp>
        <p:sp>
          <p:nvSpPr>
            <p:cNvPr id="1690632" name="Line 8" descr="Dark upward diagonal"/>
            <p:cNvSpPr>
              <a:spLocks noChangeShapeType="1"/>
            </p:cNvSpPr>
            <p:nvPr/>
          </p:nvSpPr>
          <p:spPr bwMode="auto">
            <a:xfrm>
              <a:off x="3454" y="992"/>
              <a:ext cx="0" cy="196"/>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90633" name="Line 9" descr="Dark upward diagonal"/>
            <p:cNvSpPr>
              <a:spLocks noChangeShapeType="1"/>
            </p:cNvSpPr>
            <p:nvPr/>
          </p:nvSpPr>
          <p:spPr bwMode="auto">
            <a:xfrm>
              <a:off x="2400" y="1000"/>
              <a:ext cx="0" cy="2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90634" name="Freeform 10"/>
            <p:cNvSpPr>
              <a:spLocks/>
            </p:cNvSpPr>
            <p:nvPr/>
          </p:nvSpPr>
          <p:spPr bwMode="auto">
            <a:xfrm>
              <a:off x="2408" y="912"/>
              <a:ext cx="1041" cy="65"/>
            </a:xfrm>
            <a:custGeom>
              <a:avLst/>
              <a:gdLst/>
              <a:ahLst/>
              <a:cxnLst>
                <a:cxn ang="0">
                  <a:pos x="0" y="59"/>
                </a:cxn>
                <a:cxn ang="0">
                  <a:pos x="48" y="0"/>
                </a:cxn>
                <a:cxn ang="0">
                  <a:pos x="1009" y="0"/>
                </a:cxn>
                <a:cxn ang="0">
                  <a:pos x="1040" y="64"/>
                </a:cxn>
              </a:cxnLst>
              <a:rect l="0" t="0" r="r" b="b"/>
              <a:pathLst>
                <a:path w="1041" h="65">
                  <a:moveTo>
                    <a:pt x="0" y="59"/>
                  </a:moveTo>
                  <a:lnTo>
                    <a:pt x="48" y="0"/>
                  </a:lnTo>
                  <a:lnTo>
                    <a:pt x="1009" y="0"/>
                  </a:lnTo>
                  <a:lnTo>
                    <a:pt x="1040" y="64"/>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690635" name="Rectangle 11"/>
            <p:cNvSpPr>
              <a:spLocks noChangeArrowheads="1"/>
            </p:cNvSpPr>
            <p:nvPr/>
          </p:nvSpPr>
          <p:spPr bwMode="auto">
            <a:xfrm>
              <a:off x="1144" y="1465"/>
              <a:ext cx="840" cy="391"/>
            </a:xfrm>
            <a:prstGeom prst="rect">
              <a:avLst/>
            </a:prstGeom>
            <a:noFill/>
            <a:ln w="25400">
              <a:solidFill>
                <a:schemeClr val="tx2"/>
              </a:solidFill>
              <a:miter lim="800000"/>
              <a:headEnd/>
              <a:tailEnd/>
            </a:ln>
            <a:effectLst/>
          </p:spPr>
          <p:txBody>
            <a:bodyPr wrap="none" lIns="90488" tIns="44450" rIns="90488" bIns="44450" anchor="ctr">
              <a:prstTxWarp prst="textNoShape">
                <a:avLst/>
              </a:prstTxWarp>
            </a:bodyPr>
            <a:lstStyle/>
            <a:p>
              <a:pPr>
                <a:spcBef>
                  <a:spcPct val="0"/>
                </a:spcBef>
              </a:pPr>
              <a:r>
                <a:rPr lang="en-US" sz="2400">
                  <a:solidFill>
                    <a:srgbClr val="56127A"/>
                  </a:solidFill>
                  <a:latin typeface="Verdana" charset="0"/>
                </a:rPr>
                <a:t>TLB</a:t>
              </a:r>
            </a:p>
          </p:txBody>
        </p:sp>
        <p:sp>
          <p:nvSpPr>
            <p:cNvPr id="1690636" name="Line 12"/>
            <p:cNvSpPr>
              <a:spLocks noChangeShapeType="1"/>
            </p:cNvSpPr>
            <p:nvPr/>
          </p:nvSpPr>
          <p:spPr bwMode="auto">
            <a:xfrm>
              <a:off x="1552" y="1216"/>
              <a:ext cx="0" cy="232"/>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690637" name="Rectangle 13"/>
            <p:cNvSpPr>
              <a:spLocks noChangeArrowheads="1"/>
            </p:cNvSpPr>
            <p:nvPr/>
          </p:nvSpPr>
          <p:spPr bwMode="auto">
            <a:xfrm>
              <a:off x="3792" y="1392"/>
              <a:ext cx="792" cy="528"/>
            </a:xfrm>
            <a:prstGeom prst="rect">
              <a:avLst/>
            </a:prstGeom>
            <a:noFill/>
            <a:ln w="25400">
              <a:solidFill>
                <a:schemeClr val="tx2"/>
              </a:solidFill>
              <a:miter lim="800000"/>
              <a:headEnd/>
              <a:tailEnd/>
            </a:ln>
            <a:effectLst/>
          </p:spPr>
          <p:txBody>
            <a:bodyPr wrap="none" lIns="90488" tIns="44450" rIns="90488" bIns="44450" anchor="ctr">
              <a:prstTxWarp prst="textNoShape">
                <a:avLst/>
              </a:prstTxWarp>
            </a:bodyPr>
            <a:lstStyle/>
            <a:p>
              <a:pPr>
                <a:spcBef>
                  <a:spcPct val="0"/>
                </a:spcBef>
              </a:pPr>
              <a:r>
                <a:rPr lang="en-US" sz="1800">
                  <a:latin typeface="Verdana" charset="0"/>
                </a:rPr>
                <a:t>Direct-map</a:t>
              </a:r>
            </a:p>
            <a:p>
              <a:pPr>
                <a:spcBef>
                  <a:spcPct val="0"/>
                </a:spcBef>
              </a:pPr>
              <a:r>
                <a:rPr lang="en-US" sz="1800">
                  <a:latin typeface="Verdana" charset="0"/>
                </a:rPr>
                <a:t>2</a:t>
              </a:r>
              <a:r>
                <a:rPr lang="en-US" sz="1800" baseline="30000">
                  <a:latin typeface="Verdana" charset="0"/>
                </a:rPr>
                <a:t>L</a:t>
              </a:r>
              <a:r>
                <a:rPr lang="en-US" sz="1800" baseline="-25000">
                  <a:latin typeface="Verdana" charset="0"/>
                </a:rPr>
                <a:t> </a:t>
              </a:r>
              <a:r>
                <a:rPr lang="en-US" sz="1800">
                  <a:latin typeface="Verdana" charset="0"/>
                </a:rPr>
                <a:t>blocks</a:t>
              </a:r>
            </a:p>
          </p:txBody>
        </p:sp>
        <p:sp>
          <p:nvSpPr>
            <p:cNvPr id="1690638" name="Rectangle 14"/>
            <p:cNvSpPr>
              <a:spLocks noChangeArrowheads="1"/>
            </p:cNvSpPr>
            <p:nvPr/>
          </p:nvSpPr>
          <p:spPr bwMode="auto">
            <a:xfrm>
              <a:off x="472" y="2136"/>
              <a:ext cx="1920" cy="216"/>
            </a:xfrm>
            <a:prstGeom prst="rect">
              <a:avLst/>
            </a:prstGeom>
            <a:solidFill>
              <a:srgbClr val="FFCC66"/>
            </a:solidFill>
            <a:ln w="25400">
              <a:noFill/>
              <a:miter lim="800000"/>
              <a:headEnd/>
              <a:tailEnd/>
            </a:ln>
            <a:effectLst/>
          </p:spPr>
          <p:txBody>
            <a:bodyPr wrap="none" anchor="ctr">
              <a:prstTxWarp prst="textNoShape">
                <a:avLst/>
              </a:prstTxWarp>
            </a:bodyPr>
            <a:lstStyle/>
            <a:p>
              <a:endParaRPr lang="en-US"/>
            </a:p>
          </p:txBody>
        </p:sp>
        <p:sp>
          <p:nvSpPr>
            <p:cNvPr id="1690639" name="Rectangle 15"/>
            <p:cNvSpPr>
              <a:spLocks noChangeArrowheads="1"/>
            </p:cNvSpPr>
            <p:nvPr/>
          </p:nvSpPr>
          <p:spPr bwMode="auto">
            <a:xfrm>
              <a:off x="482" y="2136"/>
              <a:ext cx="3246" cy="208"/>
            </a:xfrm>
            <a:prstGeom prst="rect">
              <a:avLst/>
            </a:prstGeom>
            <a:noFill/>
            <a:ln w="25400">
              <a:solidFill>
                <a:schemeClr val="tx1"/>
              </a:solidFill>
              <a:miter lim="800000"/>
              <a:headEnd/>
              <a:tailEnd/>
            </a:ln>
            <a:effectLst/>
          </p:spPr>
          <p:txBody>
            <a:bodyPr wrap="none" lIns="90488" tIns="44450" rIns="90488" bIns="44450" anchor="ctr">
              <a:prstTxWarp prst="textNoShape">
                <a:avLst/>
              </a:prstTxWarp>
            </a:bodyPr>
            <a:lstStyle/>
            <a:p>
              <a:pPr algn="l">
                <a:spcBef>
                  <a:spcPct val="0"/>
                </a:spcBef>
              </a:pPr>
              <a:r>
                <a:rPr lang="en-US" sz="1800" dirty="0">
                  <a:latin typeface="Verdana" charset="0"/>
                </a:rPr>
                <a:t>                 PPN                   Page Offset</a:t>
              </a:r>
            </a:p>
          </p:txBody>
        </p:sp>
        <p:sp>
          <p:nvSpPr>
            <p:cNvPr id="1690640" name="Line 16"/>
            <p:cNvSpPr>
              <a:spLocks noChangeShapeType="1"/>
            </p:cNvSpPr>
            <p:nvPr/>
          </p:nvSpPr>
          <p:spPr bwMode="auto">
            <a:xfrm>
              <a:off x="2400" y="2144"/>
              <a:ext cx="0" cy="2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90641" name="Line 17"/>
            <p:cNvSpPr>
              <a:spLocks noChangeShapeType="1"/>
            </p:cNvSpPr>
            <p:nvPr/>
          </p:nvSpPr>
          <p:spPr bwMode="auto">
            <a:xfrm>
              <a:off x="3072" y="1304"/>
              <a:ext cx="0" cy="808"/>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690642" name="Line 18"/>
            <p:cNvSpPr>
              <a:spLocks noChangeShapeType="1"/>
            </p:cNvSpPr>
            <p:nvPr/>
          </p:nvSpPr>
          <p:spPr bwMode="auto">
            <a:xfrm>
              <a:off x="1536" y="1872"/>
              <a:ext cx="0" cy="232"/>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690643" name="Line 19"/>
            <p:cNvSpPr>
              <a:spLocks noChangeShapeType="1"/>
            </p:cNvSpPr>
            <p:nvPr/>
          </p:nvSpPr>
          <p:spPr bwMode="auto">
            <a:xfrm>
              <a:off x="4592" y="2544"/>
              <a:ext cx="288"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690644" name="Oval 20"/>
            <p:cNvSpPr>
              <a:spLocks noChangeArrowheads="1"/>
            </p:cNvSpPr>
            <p:nvPr/>
          </p:nvSpPr>
          <p:spPr bwMode="auto">
            <a:xfrm>
              <a:off x="3936" y="2384"/>
              <a:ext cx="288" cy="280"/>
            </a:xfrm>
            <a:prstGeom prst="ellipse">
              <a:avLst/>
            </a:prstGeom>
            <a:solidFill>
              <a:schemeClr val="bg1"/>
            </a:solidFill>
            <a:ln w="25400">
              <a:solidFill>
                <a:schemeClr val="tx1"/>
              </a:solidFill>
              <a:round/>
              <a:headEnd/>
              <a:tailEnd/>
            </a:ln>
            <a:effectLst/>
          </p:spPr>
          <p:txBody>
            <a:bodyPr wrap="none" lIns="90488" tIns="44450" rIns="90488" bIns="44450" anchor="ctr">
              <a:prstTxWarp prst="textNoShape">
                <a:avLst/>
              </a:prstTxWarp>
            </a:bodyPr>
            <a:lstStyle/>
            <a:p>
              <a:pPr>
                <a:spcBef>
                  <a:spcPct val="0"/>
                </a:spcBef>
              </a:pPr>
              <a:r>
                <a:rPr lang="en-US" sz="2400">
                  <a:solidFill>
                    <a:srgbClr val="56127A"/>
                  </a:solidFill>
                  <a:latin typeface="Verdana" charset="0"/>
                </a:rPr>
                <a:t>=</a:t>
              </a:r>
            </a:p>
          </p:txBody>
        </p:sp>
        <p:sp>
          <p:nvSpPr>
            <p:cNvPr id="1690645" name="Freeform 21"/>
            <p:cNvSpPr>
              <a:spLocks/>
            </p:cNvSpPr>
            <p:nvPr/>
          </p:nvSpPr>
          <p:spPr bwMode="auto">
            <a:xfrm>
              <a:off x="1536" y="2472"/>
              <a:ext cx="2393" cy="89"/>
            </a:xfrm>
            <a:custGeom>
              <a:avLst/>
              <a:gdLst/>
              <a:ahLst/>
              <a:cxnLst>
                <a:cxn ang="0">
                  <a:pos x="0" y="0"/>
                </a:cxn>
                <a:cxn ang="0">
                  <a:pos x="0" y="88"/>
                </a:cxn>
                <a:cxn ang="0">
                  <a:pos x="2392" y="88"/>
                </a:cxn>
              </a:cxnLst>
              <a:rect l="0" t="0" r="r" b="b"/>
              <a:pathLst>
                <a:path w="2393" h="89">
                  <a:moveTo>
                    <a:pt x="0" y="0"/>
                  </a:moveTo>
                  <a:lnTo>
                    <a:pt x="0" y="88"/>
                  </a:lnTo>
                  <a:lnTo>
                    <a:pt x="2392" y="88"/>
                  </a:lnTo>
                </a:path>
              </a:pathLst>
            </a:custGeom>
            <a:noFill/>
            <a:ln w="25400" cap="rnd" cmpd="sng">
              <a:solidFill>
                <a:schemeClr val="tx1"/>
              </a:solidFill>
              <a:prstDash val="solid"/>
              <a:round/>
              <a:headEnd type="none" w="med" len="med"/>
              <a:tailEnd type="triangle" w="med" len="med"/>
            </a:ln>
            <a:effectLst/>
          </p:spPr>
          <p:txBody>
            <a:bodyPr>
              <a:prstTxWarp prst="textNoShape">
                <a:avLst/>
              </a:prstTxWarp>
            </a:bodyPr>
            <a:lstStyle/>
            <a:p>
              <a:endParaRPr lang="en-US"/>
            </a:p>
          </p:txBody>
        </p:sp>
        <p:sp>
          <p:nvSpPr>
            <p:cNvPr id="1690646" name="Rectangle 22"/>
            <p:cNvSpPr>
              <a:spLocks noChangeArrowheads="1"/>
            </p:cNvSpPr>
            <p:nvPr/>
          </p:nvSpPr>
          <p:spPr bwMode="auto">
            <a:xfrm>
              <a:off x="3711" y="2634"/>
              <a:ext cx="380" cy="229"/>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sz="1800">
                  <a:solidFill>
                    <a:srgbClr val="56127A"/>
                  </a:solidFill>
                  <a:latin typeface="Verdana" charset="0"/>
                </a:rPr>
                <a:t>hit?</a:t>
              </a:r>
            </a:p>
          </p:txBody>
        </p:sp>
        <p:sp>
          <p:nvSpPr>
            <p:cNvPr id="1690647" name="Rectangle 23"/>
            <p:cNvSpPr>
              <a:spLocks noChangeArrowheads="1"/>
            </p:cNvSpPr>
            <p:nvPr/>
          </p:nvSpPr>
          <p:spPr bwMode="auto">
            <a:xfrm>
              <a:off x="4999" y="3106"/>
              <a:ext cx="455" cy="229"/>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sz="1800">
                  <a:solidFill>
                    <a:srgbClr val="56127A"/>
                  </a:solidFill>
                  <a:latin typeface="Verdana" charset="0"/>
                </a:rPr>
                <a:t>Data</a:t>
              </a:r>
            </a:p>
          </p:txBody>
        </p:sp>
        <p:sp>
          <p:nvSpPr>
            <p:cNvPr id="1690648" name="Rectangle 24"/>
            <p:cNvSpPr>
              <a:spLocks noChangeArrowheads="1"/>
            </p:cNvSpPr>
            <p:nvPr/>
          </p:nvSpPr>
          <p:spPr bwMode="auto">
            <a:xfrm>
              <a:off x="4620" y="1930"/>
              <a:ext cx="430" cy="402"/>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1800">
                  <a:solidFill>
                    <a:srgbClr val="56127A"/>
                  </a:solidFill>
                  <a:latin typeface="Verdana" charset="0"/>
                </a:rPr>
                <a:t>Phy.</a:t>
              </a:r>
            </a:p>
            <a:p>
              <a:pPr>
                <a:spcBef>
                  <a:spcPct val="0"/>
                </a:spcBef>
              </a:pPr>
              <a:r>
                <a:rPr lang="en-US" sz="1800">
                  <a:solidFill>
                    <a:srgbClr val="56127A"/>
                  </a:solidFill>
                  <a:latin typeface="Verdana" charset="0"/>
                </a:rPr>
                <a:t>Tag</a:t>
              </a:r>
            </a:p>
          </p:txBody>
        </p:sp>
        <p:sp>
          <p:nvSpPr>
            <p:cNvPr id="1690649" name="Freeform 25"/>
            <p:cNvSpPr>
              <a:spLocks/>
            </p:cNvSpPr>
            <p:nvPr/>
          </p:nvSpPr>
          <p:spPr bwMode="auto">
            <a:xfrm>
              <a:off x="480" y="2344"/>
              <a:ext cx="1921" cy="121"/>
            </a:xfrm>
            <a:custGeom>
              <a:avLst/>
              <a:gdLst/>
              <a:ahLst/>
              <a:cxnLst>
                <a:cxn ang="0">
                  <a:pos x="0" y="9"/>
                </a:cxn>
                <a:cxn ang="0">
                  <a:pos x="89" y="120"/>
                </a:cxn>
                <a:cxn ang="0">
                  <a:pos x="1863" y="120"/>
                </a:cxn>
                <a:cxn ang="0">
                  <a:pos x="1920" y="0"/>
                </a:cxn>
              </a:cxnLst>
              <a:rect l="0" t="0" r="r" b="b"/>
              <a:pathLst>
                <a:path w="1921" h="121">
                  <a:moveTo>
                    <a:pt x="0" y="9"/>
                  </a:moveTo>
                  <a:lnTo>
                    <a:pt x="89" y="120"/>
                  </a:lnTo>
                  <a:lnTo>
                    <a:pt x="1863" y="120"/>
                  </a:lnTo>
                  <a:lnTo>
                    <a:pt x="192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690650" name="Rectangle 26"/>
            <p:cNvSpPr>
              <a:spLocks noChangeArrowheads="1"/>
            </p:cNvSpPr>
            <p:nvPr/>
          </p:nvSpPr>
          <p:spPr bwMode="auto">
            <a:xfrm>
              <a:off x="1191" y="2578"/>
              <a:ext cx="379" cy="229"/>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sz="1800">
                  <a:solidFill>
                    <a:srgbClr val="56127A"/>
                  </a:solidFill>
                  <a:latin typeface="Verdana" charset="0"/>
                </a:rPr>
                <a:t>Tag</a:t>
              </a:r>
            </a:p>
          </p:txBody>
        </p:sp>
        <p:sp>
          <p:nvSpPr>
            <p:cNvPr id="1690651" name="Rectangle 27"/>
            <p:cNvSpPr>
              <a:spLocks noChangeArrowheads="1"/>
            </p:cNvSpPr>
            <p:nvPr/>
          </p:nvSpPr>
          <p:spPr bwMode="auto">
            <a:xfrm>
              <a:off x="192" y="960"/>
              <a:ext cx="333" cy="248"/>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sz="2000">
                  <a:solidFill>
                    <a:srgbClr val="56127A"/>
                  </a:solidFill>
                  <a:latin typeface="Verdana" charset="0"/>
                </a:rPr>
                <a:t>VA</a:t>
              </a:r>
            </a:p>
          </p:txBody>
        </p:sp>
        <p:sp>
          <p:nvSpPr>
            <p:cNvPr id="1690652" name="Rectangle 28"/>
            <p:cNvSpPr>
              <a:spLocks noChangeArrowheads="1"/>
            </p:cNvSpPr>
            <p:nvPr/>
          </p:nvSpPr>
          <p:spPr bwMode="auto">
            <a:xfrm>
              <a:off x="144" y="2064"/>
              <a:ext cx="320" cy="248"/>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sz="2000">
                  <a:solidFill>
                    <a:srgbClr val="56127A"/>
                  </a:solidFill>
                  <a:latin typeface="Verdana" charset="0"/>
                </a:rPr>
                <a:t>PA</a:t>
              </a:r>
            </a:p>
          </p:txBody>
        </p:sp>
        <p:sp>
          <p:nvSpPr>
            <p:cNvPr id="1690653" name="Freeform 29"/>
            <p:cNvSpPr>
              <a:spLocks/>
            </p:cNvSpPr>
            <p:nvPr/>
          </p:nvSpPr>
          <p:spPr bwMode="auto">
            <a:xfrm>
              <a:off x="2416" y="1224"/>
              <a:ext cx="1281" cy="81"/>
            </a:xfrm>
            <a:custGeom>
              <a:avLst/>
              <a:gdLst/>
              <a:ahLst/>
              <a:cxnLst>
                <a:cxn ang="0">
                  <a:pos x="0" y="6"/>
                </a:cxn>
                <a:cxn ang="0">
                  <a:pos x="60" y="80"/>
                </a:cxn>
                <a:cxn ang="0">
                  <a:pos x="1242" y="80"/>
                </a:cxn>
                <a:cxn ang="0">
                  <a:pos x="1280" y="0"/>
                </a:cxn>
              </a:cxnLst>
              <a:rect l="0" t="0" r="r" b="b"/>
              <a:pathLst>
                <a:path w="1281" h="81">
                  <a:moveTo>
                    <a:pt x="0" y="6"/>
                  </a:moveTo>
                  <a:lnTo>
                    <a:pt x="60" y="80"/>
                  </a:lnTo>
                  <a:lnTo>
                    <a:pt x="1242" y="80"/>
                  </a:lnTo>
                  <a:lnTo>
                    <a:pt x="128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690654" name="Rectangle 30"/>
            <p:cNvSpPr>
              <a:spLocks noChangeArrowheads="1"/>
            </p:cNvSpPr>
            <p:nvPr/>
          </p:nvSpPr>
          <p:spPr bwMode="auto">
            <a:xfrm>
              <a:off x="5088" y="864"/>
              <a:ext cx="587" cy="402"/>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sz="1800">
                  <a:solidFill>
                    <a:srgbClr val="56127A"/>
                  </a:solidFill>
                  <a:latin typeface="Verdana" charset="0"/>
                </a:rPr>
                <a:t>Virtual</a:t>
              </a:r>
            </a:p>
            <a:p>
              <a:pPr algn="l">
                <a:spcBef>
                  <a:spcPct val="0"/>
                </a:spcBef>
              </a:pPr>
              <a:r>
                <a:rPr lang="en-US" sz="1800">
                  <a:solidFill>
                    <a:srgbClr val="56127A"/>
                  </a:solidFill>
                  <a:latin typeface="Verdana" charset="0"/>
                </a:rPr>
                <a:t>Index</a:t>
              </a:r>
            </a:p>
          </p:txBody>
        </p:sp>
        <p:sp>
          <p:nvSpPr>
            <p:cNvPr id="1690655" name="Freeform 31"/>
            <p:cNvSpPr>
              <a:spLocks/>
            </p:cNvSpPr>
            <p:nvPr/>
          </p:nvSpPr>
          <p:spPr bwMode="auto">
            <a:xfrm>
              <a:off x="2896" y="824"/>
              <a:ext cx="1184" cy="569"/>
            </a:xfrm>
            <a:custGeom>
              <a:avLst/>
              <a:gdLst/>
              <a:ahLst/>
              <a:cxnLst>
                <a:cxn ang="0">
                  <a:pos x="0" y="82"/>
                </a:cxn>
                <a:cxn ang="0">
                  <a:pos x="0" y="0"/>
                </a:cxn>
                <a:cxn ang="0">
                  <a:pos x="1288" y="0"/>
                </a:cxn>
                <a:cxn ang="0">
                  <a:pos x="1288" y="568"/>
                </a:cxn>
              </a:cxnLst>
              <a:rect l="0" t="0" r="r" b="b"/>
              <a:pathLst>
                <a:path w="1289" h="569">
                  <a:moveTo>
                    <a:pt x="0" y="82"/>
                  </a:moveTo>
                  <a:lnTo>
                    <a:pt x="0" y="0"/>
                  </a:lnTo>
                  <a:lnTo>
                    <a:pt x="1288" y="0"/>
                  </a:lnTo>
                  <a:lnTo>
                    <a:pt x="1288" y="568"/>
                  </a:lnTo>
                </a:path>
              </a:pathLst>
            </a:custGeom>
            <a:noFill/>
            <a:ln w="25400" cap="rnd" cmpd="sng">
              <a:solidFill>
                <a:schemeClr val="tx1"/>
              </a:solidFill>
              <a:prstDash val="solid"/>
              <a:round/>
              <a:headEnd type="none" w="med" len="med"/>
              <a:tailEnd type="triangle" w="med" len="med"/>
            </a:ln>
            <a:effectLst/>
          </p:spPr>
          <p:txBody>
            <a:bodyPr>
              <a:prstTxWarp prst="textNoShape">
                <a:avLst/>
              </a:prstTxWarp>
            </a:bodyPr>
            <a:lstStyle/>
            <a:p>
              <a:endParaRPr lang="en-US"/>
            </a:p>
          </p:txBody>
        </p:sp>
        <p:sp>
          <p:nvSpPr>
            <p:cNvPr id="1690656" name="Line 32"/>
            <p:cNvSpPr>
              <a:spLocks noChangeShapeType="1"/>
            </p:cNvSpPr>
            <p:nvPr/>
          </p:nvSpPr>
          <p:spPr bwMode="auto">
            <a:xfrm flipH="1">
              <a:off x="3000" y="1696"/>
              <a:ext cx="136" cy="24"/>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90657" name="Rectangle 33"/>
            <p:cNvSpPr>
              <a:spLocks noChangeArrowheads="1"/>
            </p:cNvSpPr>
            <p:nvPr/>
          </p:nvSpPr>
          <p:spPr bwMode="auto">
            <a:xfrm>
              <a:off x="3143" y="1570"/>
              <a:ext cx="199" cy="229"/>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sz="1800">
                  <a:solidFill>
                    <a:srgbClr val="56127A"/>
                  </a:solidFill>
                  <a:latin typeface="Verdana" charset="0"/>
                </a:rPr>
                <a:t>k</a:t>
              </a:r>
            </a:p>
          </p:txBody>
        </p:sp>
        <p:sp>
          <p:nvSpPr>
            <p:cNvPr id="1690658" name="Rectangle 34"/>
            <p:cNvSpPr>
              <a:spLocks noChangeArrowheads="1"/>
            </p:cNvSpPr>
            <p:nvPr/>
          </p:nvSpPr>
          <p:spPr bwMode="auto">
            <a:xfrm>
              <a:off x="4792" y="1408"/>
              <a:ext cx="792" cy="528"/>
            </a:xfrm>
            <a:prstGeom prst="rect">
              <a:avLst/>
            </a:prstGeom>
            <a:noFill/>
            <a:ln w="25400">
              <a:solidFill>
                <a:schemeClr val="tx2"/>
              </a:solidFill>
              <a:miter lim="800000"/>
              <a:headEnd/>
              <a:tailEnd/>
            </a:ln>
            <a:effectLst/>
          </p:spPr>
          <p:txBody>
            <a:bodyPr wrap="none" lIns="90488" tIns="44450" rIns="90488" bIns="44450" anchor="ctr">
              <a:prstTxWarp prst="textNoShape">
                <a:avLst/>
              </a:prstTxWarp>
            </a:bodyPr>
            <a:lstStyle/>
            <a:p>
              <a:pPr>
                <a:spcBef>
                  <a:spcPct val="0"/>
                </a:spcBef>
              </a:pPr>
              <a:r>
                <a:rPr lang="en-US" sz="1800">
                  <a:latin typeface="Verdana" charset="0"/>
                </a:rPr>
                <a:t>Direct-map</a:t>
              </a:r>
            </a:p>
            <a:p>
              <a:pPr>
                <a:spcBef>
                  <a:spcPct val="0"/>
                </a:spcBef>
              </a:pPr>
              <a:r>
                <a:rPr lang="en-US" sz="1800">
                  <a:latin typeface="Verdana" charset="0"/>
                </a:rPr>
                <a:t>2</a:t>
              </a:r>
              <a:r>
                <a:rPr lang="en-US" sz="1800" baseline="30000">
                  <a:latin typeface="Verdana" charset="0"/>
                </a:rPr>
                <a:t>L</a:t>
              </a:r>
              <a:r>
                <a:rPr lang="en-US" sz="1800" baseline="-25000">
                  <a:latin typeface="Verdana" charset="0"/>
                </a:rPr>
                <a:t> </a:t>
              </a:r>
              <a:r>
                <a:rPr lang="en-US" sz="1800">
                  <a:latin typeface="Verdana" charset="0"/>
                </a:rPr>
                <a:t>blocks</a:t>
              </a:r>
            </a:p>
          </p:txBody>
        </p:sp>
        <p:sp>
          <p:nvSpPr>
            <p:cNvPr id="1690659" name="Freeform 35"/>
            <p:cNvSpPr>
              <a:spLocks/>
            </p:cNvSpPr>
            <p:nvPr/>
          </p:nvSpPr>
          <p:spPr bwMode="auto">
            <a:xfrm>
              <a:off x="4080" y="824"/>
              <a:ext cx="1008" cy="577"/>
            </a:xfrm>
            <a:custGeom>
              <a:avLst/>
              <a:gdLst/>
              <a:ahLst/>
              <a:cxnLst>
                <a:cxn ang="0">
                  <a:pos x="0" y="0"/>
                </a:cxn>
                <a:cxn ang="0">
                  <a:pos x="1000" y="0"/>
                </a:cxn>
                <a:cxn ang="0">
                  <a:pos x="1000" y="576"/>
                </a:cxn>
              </a:cxnLst>
              <a:rect l="0" t="0" r="r" b="b"/>
              <a:pathLst>
                <a:path w="1001" h="577">
                  <a:moveTo>
                    <a:pt x="0" y="0"/>
                  </a:moveTo>
                  <a:lnTo>
                    <a:pt x="1000" y="0"/>
                  </a:lnTo>
                  <a:lnTo>
                    <a:pt x="1000" y="576"/>
                  </a:lnTo>
                </a:path>
              </a:pathLst>
            </a:custGeom>
            <a:noFill/>
            <a:ln w="25400" cap="rnd" cmpd="sng">
              <a:solidFill>
                <a:schemeClr val="tx1"/>
              </a:solidFill>
              <a:prstDash val="solid"/>
              <a:round/>
              <a:headEnd type="none" w="med" len="med"/>
              <a:tailEnd type="triangle" w="med" len="med"/>
            </a:ln>
            <a:effectLst/>
          </p:spPr>
          <p:txBody>
            <a:bodyPr>
              <a:prstTxWarp prst="textNoShape">
                <a:avLst/>
              </a:prstTxWarp>
            </a:bodyPr>
            <a:lstStyle/>
            <a:p>
              <a:endParaRPr lang="en-US"/>
            </a:p>
          </p:txBody>
        </p:sp>
        <p:sp>
          <p:nvSpPr>
            <p:cNvPr id="1690660" name="Line 36"/>
            <p:cNvSpPr>
              <a:spLocks noChangeShapeType="1"/>
            </p:cNvSpPr>
            <p:nvPr/>
          </p:nvSpPr>
          <p:spPr bwMode="auto">
            <a:xfrm>
              <a:off x="2102" y="2136"/>
              <a:ext cx="0" cy="196"/>
            </a:xfrm>
            <a:prstGeom prst="line">
              <a:avLst/>
            </a:prstGeom>
            <a:noFill/>
            <a:ln w="25400">
              <a:solidFill>
                <a:schemeClr val="bg2"/>
              </a:solidFill>
              <a:round/>
              <a:headEnd/>
              <a:tailEnd/>
            </a:ln>
            <a:effectLst/>
          </p:spPr>
          <p:txBody>
            <a:bodyPr wrap="none" anchor="ctr">
              <a:prstTxWarp prst="textNoShape">
                <a:avLst/>
              </a:prstTxWarp>
            </a:bodyPr>
            <a:lstStyle/>
            <a:p>
              <a:endParaRPr lang="en-US"/>
            </a:p>
          </p:txBody>
        </p:sp>
        <p:sp>
          <p:nvSpPr>
            <p:cNvPr id="1690661" name="Line 37"/>
            <p:cNvSpPr>
              <a:spLocks noChangeShapeType="1"/>
            </p:cNvSpPr>
            <p:nvPr/>
          </p:nvSpPr>
          <p:spPr bwMode="auto">
            <a:xfrm>
              <a:off x="2110" y="1000"/>
              <a:ext cx="0" cy="196"/>
            </a:xfrm>
            <a:prstGeom prst="line">
              <a:avLst/>
            </a:prstGeom>
            <a:noFill/>
            <a:ln w="25400">
              <a:solidFill>
                <a:schemeClr val="bg2"/>
              </a:solidFill>
              <a:round/>
              <a:headEnd/>
              <a:tailEnd/>
            </a:ln>
            <a:effectLst/>
          </p:spPr>
          <p:txBody>
            <a:bodyPr wrap="none" anchor="ctr">
              <a:prstTxWarp prst="textNoShape">
                <a:avLst/>
              </a:prstTxWarp>
            </a:bodyPr>
            <a:lstStyle/>
            <a:p>
              <a:endParaRPr lang="en-US"/>
            </a:p>
          </p:txBody>
        </p:sp>
        <p:grpSp>
          <p:nvGrpSpPr>
            <p:cNvPr id="1690662" name="Group 38"/>
            <p:cNvGrpSpPr>
              <a:grpSpLocks/>
            </p:cNvGrpSpPr>
            <p:nvPr/>
          </p:nvGrpSpPr>
          <p:grpSpPr bwMode="auto">
            <a:xfrm>
              <a:off x="4552" y="962"/>
              <a:ext cx="283" cy="254"/>
              <a:chOff x="4600" y="866"/>
              <a:chExt cx="283" cy="254"/>
            </a:xfrm>
          </p:grpSpPr>
          <p:grpSp>
            <p:nvGrpSpPr>
              <p:cNvPr id="1690663" name="Group 39"/>
              <p:cNvGrpSpPr>
                <a:grpSpLocks/>
              </p:cNvGrpSpPr>
              <p:nvPr/>
            </p:nvGrpSpPr>
            <p:grpSpPr bwMode="auto">
              <a:xfrm>
                <a:off x="4600" y="1088"/>
                <a:ext cx="208" cy="32"/>
                <a:chOff x="4600" y="1088"/>
                <a:chExt cx="208" cy="32"/>
              </a:xfrm>
            </p:grpSpPr>
            <p:sp>
              <p:nvSpPr>
                <p:cNvPr id="1690664" name="Oval 40"/>
                <p:cNvSpPr>
                  <a:spLocks noChangeArrowheads="1"/>
                </p:cNvSpPr>
                <p:nvPr/>
              </p:nvSpPr>
              <p:spPr bwMode="auto">
                <a:xfrm>
                  <a:off x="4600" y="1088"/>
                  <a:ext cx="16" cy="32"/>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p>
              </p:txBody>
            </p:sp>
            <p:sp>
              <p:nvSpPr>
                <p:cNvPr id="1690665" name="Oval 41"/>
                <p:cNvSpPr>
                  <a:spLocks noChangeArrowheads="1"/>
                </p:cNvSpPr>
                <p:nvPr/>
              </p:nvSpPr>
              <p:spPr bwMode="auto">
                <a:xfrm>
                  <a:off x="4696" y="1088"/>
                  <a:ext cx="16" cy="32"/>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p>
              </p:txBody>
            </p:sp>
            <p:sp>
              <p:nvSpPr>
                <p:cNvPr id="1690666" name="Oval 42"/>
                <p:cNvSpPr>
                  <a:spLocks noChangeArrowheads="1"/>
                </p:cNvSpPr>
                <p:nvPr/>
              </p:nvSpPr>
              <p:spPr bwMode="auto">
                <a:xfrm>
                  <a:off x="4792" y="1088"/>
                  <a:ext cx="16" cy="32"/>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p>
              </p:txBody>
            </p:sp>
          </p:grpSp>
          <p:sp>
            <p:nvSpPr>
              <p:cNvPr id="1690667" name="Rectangle 43"/>
              <p:cNvSpPr>
                <a:spLocks noChangeArrowheads="1"/>
              </p:cNvSpPr>
              <p:nvPr/>
            </p:nvSpPr>
            <p:spPr bwMode="auto">
              <a:xfrm>
                <a:off x="4615" y="866"/>
                <a:ext cx="268" cy="229"/>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sz="1800">
                    <a:solidFill>
                      <a:srgbClr val="56127A"/>
                    </a:solidFill>
                    <a:latin typeface="Verdana" charset="0"/>
                  </a:rPr>
                  <a:t>2</a:t>
                </a:r>
                <a:r>
                  <a:rPr lang="en-US" sz="2000" baseline="40000">
                    <a:solidFill>
                      <a:srgbClr val="56127A"/>
                    </a:solidFill>
                    <a:latin typeface="Verdana" charset="0"/>
                  </a:rPr>
                  <a:t>a</a:t>
                </a:r>
              </a:p>
            </p:txBody>
          </p:sp>
        </p:grpSp>
        <p:sp>
          <p:nvSpPr>
            <p:cNvPr id="1690668" name="Line 44"/>
            <p:cNvSpPr>
              <a:spLocks noChangeShapeType="1"/>
            </p:cNvSpPr>
            <p:nvPr/>
          </p:nvSpPr>
          <p:spPr bwMode="auto">
            <a:xfrm>
              <a:off x="4072" y="1920"/>
              <a:ext cx="0" cy="44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690669" name="Line 45"/>
            <p:cNvSpPr>
              <a:spLocks noChangeShapeType="1"/>
            </p:cNvSpPr>
            <p:nvPr/>
          </p:nvSpPr>
          <p:spPr bwMode="auto">
            <a:xfrm>
              <a:off x="4384" y="1920"/>
              <a:ext cx="0" cy="1104"/>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690670" name="Line 46"/>
            <p:cNvSpPr>
              <a:spLocks noChangeShapeType="1"/>
            </p:cNvSpPr>
            <p:nvPr/>
          </p:nvSpPr>
          <p:spPr bwMode="auto">
            <a:xfrm>
              <a:off x="4912" y="3040"/>
              <a:ext cx="0" cy="344"/>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690671" name="Line 47"/>
            <p:cNvSpPr>
              <a:spLocks noChangeShapeType="1"/>
            </p:cNvSpPr>
            <p:nvPr/>
          </p:nvSpPr>
          <p:spPr bwMode="auto">
            <a:xfrm>
              <a:off x="4312" y="3032"/>
              <a:ext cx="115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690672" name="Freeform 48"/>
            <p:cNvSpPr>
              <a:spLocks/>
            </p:cNvSpPr>
            <p:nvPr/>
          </p:nvSpPr>
          <p:spPr bwMode="auto">
            <a:xfrm>
              <a:off x="4272" y="2688"/>
              <a:ext cx="225" cy="161"/>
            </a:xfrm>
            <a:custGeom>
              <a:avLst/>
              <a:gdLst/>
              <a:ahLst/>
              <a:cxnLst>
                <a:cxn ang="0">
                  <a:pos x="0" y="0"/>
                </a:cxn>
                <a:cxn ang="0">
                  <a:pos x="224" y="0"/>
                </a:cxn>
                <a:cxn ang="0">
                  <a:pos x="112" y="160"/>
                </a:cxn>
                <a:cxn ang="0">
                  <a:pos x="0" y="0"/>
                </a:cxn>
              </a:cxnLst>
              <a:rect l="0" t="0" r="r" b="b"/>
              <a:pathLst>
                <a:path w="225" h="161">
                  <a:moveTo>
                    <a:pt x="0" y="0"/>
                  </a:moveTo>
                  <a:lnTo>
                    <a:pt x="224" y="0"/>
                  </a:lnTo>
                  <a:lnTo>
                    <a:pt x="112" y="160"/>
                  </a:lnTo>
                  <a:lnTo>
                    <a:pt x="0" y="0"/>
                  </a:lnTo>
                </a:path>
              </a:pathLst>
            </a:custGeom>
            <a:solidFill>
              <a:schemeClr val="bg1"/>
            </a:solid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690673" name="Freeform 49"/>
            <p:cNvSpPr>
              <a:spLocks/>
            </p:cNvSpPr>
            <p:nvPr/>
          </p:nvSpPr>
          <p:spPr bwMode="auto">
            <a:xfrm>
              <a:off x="4104" y="2672"/>
              <a:ext cx="233" cy="97"/>
            </a:xfrm>
            <a:custGeom>
              <a:avLst/>
              <a:gdLst/>
              <a:ahLst/>
              <a:cxnLst>
                <a:cxn ang="0">
                  <a:pos x="0" y="0"/>
                </a:cxn>
                <a:cxn ang="0">
                  <a:pos x="0" y="96"/>
                </a:cxn>
                <a:cxn ang="0">
                  <a:pos x="232" y="96"/>
                </a:cxn>
              </a:cxnLst>
              <a:rect l="0" t="0" r="r" b="b"/>
              <a:pathLst>
                <a:path w="233" h="97">
                  <a:moveTo>
                    <a:pt x="0" y="0"/>
                  </a:moveTo>
                  <a:lnTo>
                    <a:pt x="0" y="96"/>
                  </a:lnTo>
                  <a:lnTo>
                    <a:pt x="232" y="96"/>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690674" name="Oval 50"/>
            <p:cNvSpPr>
              <a:spLocks noChangeArrowheads="1"/>
            </p:cNvSpPr>
            <p:nvPr/>
          </p:nvSpPr>
          <p:spPr bwMode="auto">
            <a:xfrm>
              <a:off x="4904" y="2392"/>
              <a:ext cx="288" cy="280"/>
            </a:xfrm>
            <a:prstGeom prst="ellipse">
              <a:avLst/>
            </a:prstGeom>
            <a:solidFill>
              <a:schemeClr val="bg1"/>
            </a:solidFill>
            <a:ln w="25400">
              <a:solidFill>
                <a:schemeClr val="tx1"/>
              </a:solidFill>
              <a:round/>
              <a:headEnd/>
              <a:tailEnd/>
            </a:ln>
            <a:effectLst/>
          </p:spPr>
          <p:txBody>
            <a:bodyPr wrap="none" lIns="90488" tIns="44450" rIns="90488" bIns="44450" anchor="ctr">
              <a:prstTxWarp prst="textNoShape">
                <a:avLst/>
              </a:prstTxWarp>
            </a:bodyPr>
            <a:lstStyle/>
            <a:p>
              <a:pPr>
                <a:spcBef>
                  <a:spcPct val="0"/>
                </a:spcBef>
              </a:pPr>
              <a:r>
                <a:rPr lang="en-US" sz="2400">
                  <a:solidFill>
                    <a:srgbClr val="56127A"/>
                  </a:solidFill>
                  <a:latin typeface="Verdana" charset="0"/>
                </a:rPr>
                <a:t>=</a:t>
              </a:r>
            </a:p>
          </p:txBody>
        </p:sp>
        <p:sp>
          <p:nvSpPr>
            <p:cNvPr id="1690675" name="Line 51"/>
            <p:cNvSpPr>
              <a:spLocks noChangeShapeType="1"/>
            </p:cNvSpPr>
            <p:nvPr/>
          </p:nvSpPr>
          <p:spPr bwMode="auto">
            <a:xfrm>
              <a:off x="5040" y="1944"/>
              <a:ext cx="0" cy="424"/>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690676" name="Line 52"/>
            <p:cNvSpPr>
              <a:spLocks noChangeShapeType="1"/>
            </p:cNvSpPr>
            <p:nvPr/>
          </p:nvSpPr>
          <p:spPr bwMode="auto">
            <a:xfrm>
              <a:off x="5352" y="1930"/>
              <a:ext cx="0" cy="1102"/>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690677" name="Freeform 53"/>
            <p:cNvSpPr>
              <a:spLocks/>
            </p:cNvSpPr>
            <p:nvPr/>
          </p:nvSpPr>
          <p:spPr bwMode="auto">
            <a:xfrm>
              <a:off x="5240" y="2696"/>
              <a:ext cx="225" cy="161"/>
            </a:xfrm>
            <a:custGeom>
              <a:avLst/>
              <a:gdLst/>
              <a:ahLst/>
              <a:cxnLst>
                <a:cxn ang="0">
                  <a:pos x="0" y="0"/>
                </a:cxn>
                <a:cxn ang="0">
                  <a:pos x="224" y="0"/>
                </a:cxn>
                <a:cxn ang="0">
                  <a:pos x="112" y="160"/>
                </a:cxn>
                <a:cxn ang="0">
                  <a:pos x="0" y="0"/>
                </a:cxn>
              </a:cxnLst>
              <a:rect l="0" t="0" r="r" b="b"/>
              <a:pathLst>
                <a:path w="225" h="161">
                  <a:moveTo>
                    <a:pt x="0" y="0"/>
                  </a:moveTo>
                  <a:lnTo>
                    <a:pt x="224" y="0"/>
                  </a:lnTo>
                  <a:lnTo>
                    <a:pt x="112" y="160"/>
                  </a:lnTo>
                  <a:lnTo>
                    <a:pt x="0" y="0"/>
                  </a:lnTo>
                </a:path>
              </a:pathLst>
            </a:custGeom>
            <a:solidFill>
              <a:schemeClr val="bg1"/>
            </a:solid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690678" name="Freeform 54"/>
            <p:cNvSpPr>
              <a:spLocks/>
            </p:cNvSpPr>
            <p:nvPr/>
          </p:nvSpPr>
          <p:spPr bwMode="auto">
            <a:xfrm>
              <a:off x="5072" y="2680"/>
              <a:ext cx="233" cy="97"/>
            </a:xfrm>
            <a:custGeom>
              <a:avLst/>
              <a:gdLst/>
              <a:ahLst/>
              <a:cxnLst>
                <a:cxn ang="0">
                  <a:pos x="0" y="0"/>
                </a:cxn>
                <a:cxn ang="0">
                  <a:pos x="0" y="96"/>
                </a:cxn>
                <a:cxn ang="0">
                  <a:pos x="232" y="96"/>
                </a:cxn>
              </a:cxnLst>
              <a:rect l="0" t="0" r="r" b="b"/>
              <a:pathLst>
                <a:path w="233" h="97">
                  <a:moveTo>
                    <a:pt x="0" y="0"/>
                  </a:moveTo>
                  <a:lnTo>
                    <a:pt x="0" y="96"/>
                  </a:lnTo>
                  <a:lnTo>
                    <a:pt x="232" y="96"/>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690679" name="Group 55"/>
            <p:cNvGrpSpPr>
              <a:grpSpLocks/>
            </p:cNvGrpSpPr>
            <p:nvPr/>
          </p:nvGrpSpPr>
          <p:grpSpPr bwMode="auto">
            <a:xfrm>
              <a:off x="4664" y="2904"/>
              <a:ext cx="208" cy="32"/>
              <a:chOff x="4712" y="2808"/>
              <a:chExt cx="208" cy="32"/>
            </a:xfrm>
          </p:grpSpPr>
          <p:sp>
            <p:nvSpPr>
              <p:cNvPr id="1690680" name="Oval 56"/>
              <p:cNvSpPr>
                <a:spLocks noChangeArrowheads="1"/>
              </p:cNvSpPr>
              <p:nvPr/>
            </p:nvSpPr>
            <p:spPr bwMode="auto">
              <a:xfrm>
                <a:off x="4712" y="2808"/>
                <a:ext cx="16" cy="32"/>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p>
            </p:txBody>
          </p:sp>
          <p:sp>
            <p:nvSpPr>
              <p:cNvPr id="1690681" name="Oval 57"/>
              <p:cNvSpPr>
                <a:spLocks noChangeArrowheads="1"/>
              </p:cNvSpPr>
              <p:nvPr/>
            </p:nvSpPr>
            <p:spPr bwMode="auto">
              <a:xfrm>
                <a:off x="4808" y="2808"/>
                <a:ext cx="16" cy="32"/>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p>
            </p:txBody>
          </p:sp>
          <p:sp>
            <p:nvSpPr>
              <p:cNvPr id="1690682" name="Oval 58"/>
              <p:cNvSpPr>
                <a:spLocks noChangeArrowheads="1"/>
              </p:cNvSpPr>
              <p:nvPr/>
            </p:nvSpPr>
            <p:spPr bwMode="auto">
              <a:xfrm>
                <a:off x="4904" y="2808"/>
                <a:ext cx="16" cy="32"/>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p>
            </p:txBody>
          </p:sp>
        </p:grpSp>
        <p:sp>
          <p:nvSpPr>
            <p:cNvPr id="1690683" name="Rectangle 59"/>
            <p:cNvSpPr>
              <a:spLocks noChangeArrowheads="1"/>
            </p:cNvSpPr>
            <p:nvPr/>
          </p:nvSpPr>
          <p:spPr bwMode="auto">
            <a:xfrm>
              <a:off x="4679" y="2682"/>
              <a:ext cx="268" cy="229"/>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sz="1800">
                  <a:solidFill>
                    <a:srgbClr val="56127A"/>
                  </a:solidFill>
                  <a:latin typeface="Verdana" charset="0"/>
                </a:rPr>
                <a:t>2</a:t>
              </a:r>
              <a:r>
                <a:rPr lang="en-US" sz="2000" baseline="40000">
                  <a:solidFill>
                    <a:srgbClr val="56127A"/>
                  </a:solidFill>
                  <a:latin typeface="Verdana" charset="0"/>
                </a:rPr>
                <a:t>a</a:t>
              </a:r>
            </a:p>
          </p:txBody>
        </p:sp>
        <p:grpSp>
          <p:nvGrpSpPr>
            <p:cNvPr id="1690684" name="Group 60"/>
            <p:cNvGrpSpPr>
              <a:grpSpLocks/>
            </p:cNvGrpSpPr>
            <p:nvPr/>
          </p:nvGrpSpPr>
          <p:grpSpPr bwMode="auto">
            <a:xfrm>
              <a:off x="4312" y="2528"/>
              <a:ext cx="208" cy="32"/>
              <a:chOff x="4360" y="2432"/>
              <a:chExt cx="208" cy="32"/>
            </a:xfrm>
          </p:grpSpPr>
          <p:sp>
            <p:nvSpPr>
              <p:cNvPr id="1690685" name="Oval 61"/>
              <p:cNvSpPr>
                <a:spLocks noChangeArrowheads="1"/>
              </p:cNvSpPr>
              <p:nvPr/>
            </p:nvSpPr>
            <p:spPr bwMode="auto">
              <a:xfrm>
                <a:off x="4360" y="2432"/>
                <a:ext cx="16" cy="32"/>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p>
            </p:txBody>
          </p:sp>
          <p:sp>
            <p:nvSpPr>
              <p:cNvPr id="1690686" name="Oval 62"/>
              <p:cNvSpPr>
                <a:spLocks noChangeArrowheads="1"/>
              </p:cNvSpPr>
              <p:nvPr/>
            </p:nvSpPr>
            <p:spPr bwMode="auto">
              <a:xfrm>
                <a:off x="4456" y="2432"/>
                <a:ext cx="16" cy="32"/>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p>
            </p:txBody>
          </p:sp>
          <p:sp>
            <p:nvSpPr>
              <p:cNvPr id="1690687" name="Oval 63"/>
              <p:cNvSpPr>
                <a:spLocks noChangeArrowheads="1"/>
              </p:cNvSpPr>
              <p:nvPr/>
            </p:nvSpPr>
            <p:spPr bwMode="auto">
              <a:xfrm>
                <a:off x="4552" y="2432"/>
                <a:ext cx="16" cy="32"/>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p>
            </p:txBody>
          </p:sp>
        </p:grpSp>
      </p:grpSp>
      <p:sp>
        <p:nvSpPr>
          <p:cNvPr id="1690688" name="Rectangle 64"/>
          <p:cNvSpPr>
            <a:spLocks noChangeArrowheads="1"/>
          </p:cNvSpPr>
          <p:nvPr/>
        </p:nvSpPr>
        <p:spPr bwMode="auto">
          <a:xfrm>
            <a:off x="228600" y="5286375"/>
            <a:ext cx="8545513" cy="454025"/>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sz="2400">
                <a:latin typeface="Verdana" charset="0"/>
              </a:rPr>
              <a:t>After the</a:t>
            </a:r>
            <a:r>
              <a:rPr lang="en-US" sz="2400">
                <a:solidFill>
                  <a:srgbClr val="56127A"/>
                </a:solidFill>
                <a:latin typeface="Verdana" charset="0"/>
              </a:rPr>
              <a:t> PPN</a:t>
            </a:r>
            <a:r>
              <a:rPr lang="en-US" sz="2400">
                <a:solidFill>
                  <a:schemeClr val="accent2"/>
                </a:solidFill>
                <a:latin typeface="Verdana" charset="0"/>
              </a:rPr>
              <a:t> </a:t>
            </a:r>
            <a:r>
              <a:rPr lang="en-US" sz="2400">
                <a:latin typeface="Verdana" charset="0"/>
              </a:rPr>
              <a:t>is known, </a:t>
            </a:r>
            <a:r>
              <a:rPr lang="en-US" sz="2400">
                <a:solidFill>
                  <a:srgbClr val="56127A"/>
                </a:solidFill>
                <a:latin typeface="Verdana" charset="0"/>
              </a:rPr>
              <a:t>2</a:t>
            </a:r>
            <a:r>
              <a:rPr lang="en-US" sz="2400" baseline="40000">
                <a:solidFill>
                  <a:srgbClr val="56127A"/>
                </a:solidFill>
                <a:latin typeface="Verdana" charset="0"/>
              </a:rPr>
              <a:t>a</a:t>
            </a:r>
            <a:r>
              <a:rPr lang="en-US" sz="2400">
                <a:latin typeface="Verdana" charset="0"/>
              </a:rPr>
              <a:t> physical tags are compared</a:t>
            </a:r>
          </a:p>
        </p:txBody>
      </p:sp>
    </p:spTree>
    <p:extLst>
      <p:ext uri="{BB962C8B-B14F-4D97-AF65-F5344CB8AC3E}">
        <p14:creationId xmlns:p14="http://schemas.microsoft.com/office/powerpoint/2010/main" val="27288136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087C292-5A97-AF4B-B646-5416C312B6DF}" type="slidenum">
              <a:rPr lang="en-US"/>
              <a:pPr/>
              <a:t>29</a:t>
            </a:fld>
            <a:endParaRPr lang="en-US" b="0">
              <a:solidFill>
                <a:srgbClr val="FBBA03"/>
              </a:solidFill>
            </a:endParaRPr>
          </a:p>
        </p:txBody>
      </p:sp>
      <p:sp>
        <p:nvSpPr>
          <p:cNvPr id="1740802" name="Rectangle 2"/>
          <p:cNvSpPr>
            <a:spLocks noGrp="1" noChangeArrowheads="1"/>
          </p:cNvSpPr>
          <p:nvPr>
            <p:ph type="title"/>
          </p:nvPr>
        </p:nvSpPr>
        <p:spPr>
          <a:xfrm>
            <a:off x="685800" y="0"/>
            <a:ext cx="7292975" cy="736600"/>
          </a:xfrm>
        </p:spPr>
        <p:txBody>
          <a:bodyPr>
            <a:normAutofit fontScale="90000"/>
          </a:bodyPr>
          <a:lstStyle/>
          <a:p>
            <a:r>
              <a:rPr lang="en-US"/>
              <a:t>VM features track historical uses:</a:t>
            </a:r>
          </a:p>
        </p:txBody>
      </p:sp>
      <p:sp>
        <p:nvSpPr>
          <p:cNvPr id="1740803" name="Rectangle 3"/>
          <p:cNvSpPr>
            <a:spLocks noGrp="1" noChangeArrowheads="1"/>
          </p:cNvSpPr>
          <p:nvPr>
            <p:ph type="body" idx="1"/>
          </p:nvPr>
        </p:nvSpPr>
        <p:spPr>
          <a:xfrm>
            <a:off x="152400" y="685800"/>
            <a:ext cx="8610600" cy="5867400"/>
          </a:xfrm>
        </p:spPr>
        <p:txBody>
          <a:bodyPr>
            <a:normAutofit fontScale="70000" lnSpcReduction="20000"/>
          </a:bodyPr>
          <a:lstStyle/>
          <a:p>
            <a:pPr>
              <a:lnSpc>
                <a:spcPct val="100000"/>
              </a:lnSpc>
              <a:spcBef>
                <a:spcPct val="0"/>
              </a:spcBef>
            </a:pPr>
            <a:r>
              <a:rPr lang="en-US" b="1" dirty="0"/>
              <a:t>Bare machine, only physical addresses</a:t>
            </a:r>
          </a:p>
          <a:p>
            <a:pPr lvl="1">
              <a:lnSpc>
                <a:spcPct val="100000"/>
              </a:lnSpc>
              <a:spcBef>
                <a:spcPct val="0"/>
              </a:spcBef>
            </a:pPr>
            <a:r>
              <a:rPr lang="en-US" dirty="0"/>
              <a:t>One program owned entire machine</a:t>
            </a:r>
          </a:p>
          <a:p>
            <a:pPr>
              <a:lnSpc>
                <a:spcPct val="100000"/>
              </a:lnSpc>
              <a:spcBef>
                <a:spcPct val="0"/>
              </a:spcBef>
            </a:pPr>
            <a:r>
              <a:rPr lang="en-US" b="1" dirty="0"/>
              <a:t>Batch-style multiprogramming</a:t>
            </a:r>
          </a:p>
          <a:p>
            <a:pPr lvl="1">
              <a:lnSpc>
                <a:spcPct val="100000"/>
              </a:lnSpc>
              <a:spcBef>
                <a:spcPct val="0"/>
              </a:spcBef>
            </a:pPr>
            <a:r>
              <a:rPr lang="en-US" dirty="0"/>
              <a:t>Several programs sharing CPU while waiting for I/O</a:t>
            </a:r>
          </a:p>
          <a:p>
            <a:pPr lvl="1">
              <a:lnSpc>
                <a:spcPct val="100000"/>
              </a:lnSpc>
              <a:spcBef>
                <a:spcPct val="0"/>
              </a:spcBef>
            </a:pPr>
            <a:r>
              <a:rPr lang="en-US" dirty="0"/>
              <a:t>Base &amp; bound: translation and protection between programs (not virtual memory)</a:t>
            </a:r>
          </a:p>
          <a:p>
            <a:pPr lvl="1">
              <a:lnSpc>
                <a:spcPct val="100000"/>
              </a:lnSpc>
              <a:spcBef>
                <a:spcPct val="0"/>
              </a:spcBef>
            </a:pPr>
            <a:r>
              <a:rPr lang="en-US" dirty="0"/>
              <a:t>Problem with external fragmentation (holes in memory), needed occasional memory defragmentation as new jobs arrived</a:t>
            </a:r>
          </a:p>
          <a:p>
            <a:pPr>
              <a:lnSpc>
                <a:spcPct val="100000"/>
              </a:lnSpc>
              <a:spcBef>
                <a:spcPct val="0"/>
              </a:spcBef>
            </a:pPr>
            <a:r>
              <a:rPr lang="en-US" b="1" dirty="0"/>
              <a:t>Time sharing</a:t>
            </a:r>
          </a:p>
          <a:p>
            <a:pPr lvl="1">
              <a:lnSpc>
                <a:spcPct val="100000"/>
              </a:lnSpc>
              <a:spcBef>
                <a:spcPct val="0"/>
              </a:spcBef>
            </a:pPr>
            <a:r>
              <a:rPr lang="en-US" dirty="0"/>
              <a:t>More interactive programs, waiting for user.  Also, more jobs/second.</a:t>
            </a:r>
          </a:p>
          <a:p>
            <a:pPr lvl="1">
              <a:lnSpc>
                <a:spcPct val="100000"/>
              </a:lnSpc>
              <a:spcBef>
                <a:spcPct val="0"/>
              </a:spcBef>
            </a:pPr>
            <a:r>
              <a:rPr lang="en-US" dirty="0"/>
              <a:t>Motivated move to fixed-size page translation and protection, no external fragmentation (but now internal fragmentation, wasted bytes in page)</a:t>
            </a:r>
          </a:p>
          <a:p>
            <a:pPr lvl="1">
              <a:lnSpc>
                <a:spcPct val="100000"/>
              </a:lnSpc>
              <a:spcBef>
                <a:spcPct val="0"/>
              </a:spcBef>
            </a:pPr>
            <a:r>
              <a:rPr lang="en-US" dirty="0"/>
              <a:t>Motivated adoption of virtual memory to allow more jobs to share limited physical memory resources while holding working set in memory</a:t>
            </a:r>
          </a:p>
          <a:p>
            <a:pPr>
              <a:lnSpc>
                <a:spcPct val="100000"/>
              </a:lnSpc>
              <a:spcBef>
                <a:spcPct val="0"/>
              </a:spcBef>
            </a:pPr>
            <a:r>
              <a:rPr lang="en-US" b="1" dirty="0"/>
              <a:t>Virtual Machine Monitors</a:t>
            </a:r>
          </a:p>
          <a:p>
            <a:pPr lvl="1">
              <a:lnSpc>
                <a:spcPct val="100000"/>
              </a:lnSpc>
              <a:spcBef>
                <a:spcPct val="0"/>
              </a:spcBef>
            </a:pPr>
            <a:r>
              <a:rPr lang="en-US" dirty="0"/>
              <a:t>Run multiple operating systems on one machine</a:t>
            </a:r>
          </a:p>
          <a:p>
            <a:pPr lvl="1">
              <a:lnSpc>
                <a:spcPct val="100000"/>
              </a:lnSpc>
              <a:spcBef>
                <a:spcPct val="0"/>
              </a:spcBef>
            </a:pPr>
            <a:r>
              <a:rPr lang="en-US" dirty="0"/>
              <a:t>Idea from 1970s IBM mainframes, now common on laptops</a:t>
            </a:r>
          </a:p>
          <a:p>
            <a:pPr lvl="2">
              <a:lnSpc>
                <a:spcPct val="100000"/>
              </a:lnSpc>
              <a:spcBef>
                <a:spcPct val="0"/>
              </a:spcBef>
            </a:pPr>
            <a:r>
              <a:rPr lang="en-US" dirty="0"/>
              <a:t>e.g., run </a:t>
            </a:r>
            <a:r>
              <a:rPr lang="en-US" dirty="0" smtClean="0"/>
              <a:t>Windows </a:t>
            </a:r>
            <a:r>
              <a:rPr lang="en-US" dirty="0"/>
              <a:t>on top of Mac OS X</a:t>
            </a:r>
          </a:p>
          <a:p>
            <a:pPr lvl="1">
              <a:lnSpc>
                <a:spcPct val="100000"/>
              </a:lnSpc>
              <a:spcBef>
                <a:spcPct val="0"/>
              </a:spcBef>
            </a:pPr>
            <a:r>
              <a:rPr lang="en-US" dirty="0"/>
              <a:t>Hardware support for two levels of translation/protection</a:t>
            </a:r>
          </a:p>
          <a:p>
            <a:pPr lvl="2">
              <a:lnSpc>
                <a:spcPct val="100000"/>
              </a:lnSpc>
              <a:spcBef>
                <a:spcPct val="0"/>
              </a:spcBef>
            </a:pPr>
            <a:r>
              <a:rPr lang="en-US" dirty="0"/>
              <a:t>Guest OS virtual -&gt; Guest OS physical -&gt; Host machine </a:t>
            </a:r>
            <a:r>
              <a:rPr lang="en-US" dirty="0" smtClean="0"/>
              <a:t>physical</a:t>
            </a:r>
          </a:p>
          <a:p>
            <a:pPr lvl="1">
              <a:spcBef>
                <a:spcPct val="0"/>
              </a:spcBef>
            </a:pPr>
            <a:r>
              <a:rPr lang="en-US" dirty="0" smtClean="0"/>
              <a:t>Also basis of Cloud Computing</a:t>
            </a:r>
            <a:endParaRPr lang="en-US" dirty="0"/>
          </a:p>
          <a:p>
            <a:pPr lvl="2">
              <a:spcBef>
                <a:spcPct val="0"/>
              </a:spcBef>
            </a:pPr>
            <a:r>
              <a:rPr lang="en-US" dirty="0"/>
              <a:t>V</a:t>
            </a:r>
            <a:r>
              <a:rPr lang="en-US" dirty="0" smtClean="0"/>
              <a:t>irtual machine instances for Project 1</a:t>
            </a:r>
          </a:p>
        </p:txBody>
      </p:sp>
      <p:sp>
        <p:nvSpPr>
          <p:cNvPr id="2" name="Footer Placeholder 1"/>
          <p:cNvSpPr>
            <a:spLocks noGrp="1"/>
          </p:cNvSpPr>
          <p:nvPr>
            <p:ph type="ftr" sz="quarter" idx="11"/>
          </p:nvPr>
        </p:nvSpPr>
        <p:spPr/>
        <p:txBody>
          <a:bodyPr/>
          <a:lstStyle/>
          <a:p>
            <a:r>
              <a:rPr lang="en-US" smtClean="0"/>
              <a:t>Fall 2012 -- Lecture #36</a:t>
            </a:r>
            <a:endParaRPr lang="en-US"/>
          </a:p>
        </p:txBody>
      </p:sp>
    </p:spTree>
    <p:extLst>
      <p:ext uri="{BB962C8B-B14F-4D97-AF65-F5344CB8AC3E}">
        <p14:creationId xmlns:p14="http://schemas.microsoft.com/office/powerpoint/2010/main" val="113156685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a:bodyPr>
          <a:lstStyle/>
          <a:p>
            <a:pPr>
              <a:lnSpc>
                <a:spcPct val="85000"/>
              </a:lnSpc>
            </a:pPr>
            <a:r>
              <a:rPr lang="en-US" dirty="0" smtClean="0"/>
              <a:t>You Are Here!</a:t>
            </a:r>
            <a:endParaRPr lang="en-US" dirty="0"/>
          </a:p>
        </p:txBody>
      </p:sp>
      <p:sp>
        <p:nvSpPr>
          <p:cNvPr id="43" name="Content Placeholder 42"/>
          <p:cNvSpPr>
            <a:spLocks noGrp="1"/>
          </p:cNvSpPr>
          <p:nvPr>
            <p:ph sz="half" idx="1"/>
          </p:nvPr>
        </p:nvSpPr>
        <p:spPr>
          <a:xfrm>
            <a:off x="0" y="1387066"/>
            <a:ext cx="3421902" cy="4525963"/>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pPr>
            <a:r>
              <a:rPr lang="en-US" sz="2400" dirty="0" smtClean="0"/>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 one time</a:t>
            </a:r>
          </a:p>
          <a:p>
            <a:pPr>
              <a:lnSpc>
                <a:spcPct val="90000"/>
              </a:lnSpc>
            </a:pPr>
            <a:r>
              <a:rPr lang="en-US" sz="2200" dirty="0" smtClean="0"/>
              <a:t>Programming Languages</a:t>
            </a:r>
          </a:p>
          <a:p>
            <a:pPr lvl="1">
              <a:lnSpc>
                <a:spcPct val="90000"/>
              </a:lnSpc>
              <a:buNone/>
            </a:pPr>
            <a:endParaRPr lang="en-US" sz="1800" dirty="0" smtClean="0"/>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16478" y="1665944"/>
            <a:ext cx="1305493" cy="766364"/>
          </a:xfrm>
          <a:prstGeom prst="rect">
            <a:avLst/>
          </a:prstGeom>
          <a:noFill/>
        </p:spPr>
        <p:txBody>
          <a:bodyPr wrap="square" rtlCol="0">
            <a:spAutoFit/>
          </a:bodyPr>
          <a:lstStyle/>
          <a:p>
            <a:pPr algn="r">
              <a:lnSpc>
                <a:spcPct val="80000"/>
              </a:lnSpc>
            </a:pPr>
            <a:r>
              <a:rPr lang="en-US" dirty="0" smtClean="0"/>
              <a:t>Warehouse Scale Computer</a:t>
            </a:r>
            <a:endParaRPr lang="en-US" dirty="0"/>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2"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mc:AlternateContent xmlns:mc="http://schemas.openxmlformats.org/markup-compatibility/2006">
                  <mc:Choice xmlns:v="urn:schemas-microsoft-com:vml" Requires="v">
                    <p:oleObj spid="_x0000_s99512" name="Image" r:id="rId5" imgW="3492063" imgH="2400000" progId="">
                      <p:embed/>
                    </p:oleObj>
                  </mc:Choice>
                  <mc:Fallback>
                    <p:oleObj name="Image" r:id="rId5" imgW="3492063" imgH="24000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0469" y="6139983"/>
                            <a:ext cx="1044389" cy="718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7"/>
          <a:stretch>
            <a:fillRect/>
          </a:stretch>
        </p:blipFill>
        <p:spPr>
          <a:xfrm>
            <a:off x="5173656" y="1334878"/>
            <a:ext cx="2859651" cy="1667628"/>
          </a:xfrm>
          <a:prstGeom prst="rect">
            <a:avLst/>
          </a:prstGeom>
        </p:spPr>
      </p:pic>
      <p:grpSp>
        <p:nvGrpSpPr>
          <p:cNvPr id="4" name="Group 55"/>
          <p:cNvGrpSpPr/>
          <p:nvPr/>
        </p:nvGrpSpPr>
        <p:grpSpPr>
          <a:xfrm>
            <a:off x="3442017" y="2980266"/>
            <a:ext cx="5143176" cy="1625601"/>
            <a:chOff x="3442017" y="2980266"/>
            <a:chExt cx="5143176" cy="1625601"/>
          </a:xfrm>
        </p:grpSpPr>
        <p:grpSp>
          <p:nvGrpSpPr>
            <p:cNvPr id="5"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8"/>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6"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grpSp>
        <p:nvGrpSpPr>
          <p:cNvPr id="7" name="Group 90"/>
          <p:cNvGrpSpPr/>
          <p:nvPr/>
        </p:nvGrpSpPr>
        <p:grpSpPr>
          <a:xfrm>
            <a:off x="3365862" y="3454411"/>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Main Memory</a:t>
              </a:r>
              <a:endParaRPr lang="en-US" dirty="0">
                <a:solidFill>
                  <a:srgbClr val="000000"/>
                </a:solidFill>
              </a:endParaRPr>
            </a:p>
          </p:txBody>
        </p:sp>
        <p:grpSp>
          <p:nvGrpSpPr>
            <p:cNvPr id="8" name="Group 89"/>
            <p:cNvGrpSpPr/>
            <p:nvPr/>
          </p:nvGrpSpPr>
          <p:grpSpPr>
            <a:xfrm>
              <a:off x="3365862" y="3454411"/>
              <a:ext cx="5625738" cy="2622539"/>
              <a:chOff x="3365862" y="3454411"/>
              <a:chExt cx="5625738" cy="2622539"/>
            </a:xfrm>
          </p:grpSpPr>
          <p:grpSp>
            <p:nvGrpSpPr>
              <p:cNvPr id="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t>Core</a:t>
                </a:r>
                <a:endParaRPr lang="en-US" dirty="0"/>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Instruction </a:t>
                </a:r>
                <a:r>
                  <a:rPr lang="en-US" dirty="0" err="1" smtClean="0">
                    <a:solidFill>
                      <a:srgbClr val="000000"/>
                    </a:solidFill>
                  </a:rPr>
                  <a:t>Unit(s</a:t>
                </a:r>
                <a:r>
                  <a:rPr lang="en-US" dirty="0" smtClean="0">
                    <a:solidFill>
                      <a:srgbClr val="00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Functional</a:t>
                </a:r>
              </a:p>
              <a:p>
                <a:pPr algn="ctr">
                  <a:lnSpc>
                    <a:spcPct val="90000"/>
                  </a:lnSpc>
                </a:pPr>
                <a:r>
                  <a:rPr lang="en-US" dirty="0" err="1" smtClean="0">
                    <a:solidFill>
                      <a:srgbClr val="000000"/>
                    </a:solidFill>
                  </a:rPr>
                  <a:t>Unit(s</a:t>
                </a:r>
                <a:r>
                  <a:rPr lang="en-US" dirty="0" smtClean="0">
                    <a:solidFill>
                      <a:srgbClr val="000000"/>
                    </a:solidFill>
                  </a:rPr>
                  <a:t>)</a:t>
                </a:r>
                <a:endParaRPr lang="en-US" dirty="0">
                  <a:solidFill>
                    <a:srgbClr val="000000"/>
                  </a:solidFill>
                </a:endParaRPr>
              </a:p>
            </p:txBody>
          </p:sp>
        </p:grpSp>
        <p:pic>
          <p:nvPicPr>
            <p:cNvPr id="57" name="Picture 56" descr="600px-Pipeline_5.png"/>
            <p:cNvPicPr>
              <a:picLocks noChangeAspect="1"/>
            </p:cNvPicPr>
            <p:nvPr/>
          </p:nvPicPr>
          <p:blipFill>
            <a:blip r:embed="rId9"/>
            <a:stretch>
              <a:fillRect/>
            </a:stretch>
          </p:blipFill>
          <p:spPr>
            <a:xfrm>
              <a:off x="4875262" y="4921249"/>
              <a:ext cx="908064" cy="654673"/>
            </a:xfrm>
            <a:prstGeom prst="rect">
              <a:avLst/>
            </a:prstGeom>
          </p:spPr>
        </p:pic>
        <p:grpSp>
          <p:nvGrpSpPr>
            <p:cNvPr id="10" name="Group 88"/>
            <p:cNvGrpSpPr/>
            <p:nvPr/>
          </p:nvGrpSpPr>
          <p:grpSpPr>
            <a:xfrm>
              <a:off x="6108909" y="5194300"/>
              <a:ext cx="2127517" cy="361950"/>
              <a:chOff x="6108909" y="5194300"/>
              <a:chExt cx="2127517" cy="361950"/>
            </a:xfrm>
          </p:grpSpPr>
          <p:grpSp>
            <p:nvGrpSpPr>
              <p:cNvPr id="11"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2"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4"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sp>
        <p:nvSpPr>
          <p:cNvPr id="62" name="Slide Number Placeholder 61"/>
          <p:cNvSpPr>
            <a:spLocks noGrp="1"/>
          </p:cNvSpPr>
          <p:nvPr>
            <p:ph type="sldNum" sz="quarter" idx="12"/>
          </p:nvPr>
        </p:nvSpPr>
        <p:spPr/>
        <p:txBody>
          <a:bodyPr/>
          <a:lstStyle/>
          <a:p>
            <a:fld id="{3CC63E4C-4642-794D-A2FD-70F6B81535F5}" type="slidenum">
              <a:rPr lang="en-US" smtClean="0"/>
              <a:pPr/>
              <a:t>3</a:t>
            </a:fld>
            <a:endParaRPr lang="en-US" dirty="0"/>
          </a:p>
        </p:txBody>
      </p:sp>
      <p:sp>
        <p:nvSpPr>
          <p:cNvPr id="63" name="Footer Placeholder 62"/>
          <p:cNvSpPr>
            <a:spLocks noGrp="1"/>
          </p:cNvSpPr>
          <p:nvPr>
            <p:ph type="ftr" sz="quarter" idx="11"/>
          </p:nvPr>
        </p:nvSpPr>
        <p:spPr/>
        <p:txBody>
          <a:bodyPr/>
          <a:lstStyle/>
          <a:p>
            <a:r>
              <a:rPr lang="en-US" smtClean="0"/>
              <a:t>Fall 2012 -- Lecture #36</a:t>
            </a:r>
            <a:endParaRPr lang="en-US" dirty="0"/>
          </a:p>
        </p:txBody>
      </p:sp>
      <p:grpSp>
        <p:nvGrpSpPr>
          <p:cNvPr id="15" name="Group 64"/>
          <p:cNvGrpSpPr/>
          <p:nvPr/>
        </p:nvGrpSpPr>
        <p:grpSpPr>
          <a:xfrm>
            <a:off x="4053591" y="2489452"/>
            <a:ext cx="2499609" cy="2158747"/>
            <a:chOff x="4912238" y="2214605"/>
            <a:chExt cx="2351342" cy="2158747"/>
          </a:xfrm>
        </p:grpSpPr>
        <p:sp>
          <p:nvSpPr>
            <p:cNvPr id="66" name="Rectangle 65"/>
            <p:cNvSpPr/>
            <p:nvPr/>
          </p:nvSpPr>
          <p:spPr>
            <a:xfrm>
              <a:off x="5829976" y="3028567"/>
              <a:ext cx="1433604" cy="1344785"/>
            </a:xfrm>
            <a:prstGeom prst="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p:cNvSpPr txBox="1"/>
            <p:nvPr/>
          </p:nvSpPr>
          <p:spPr>
            <a:xfrm>
              <a:off x="4912238" y="2214605"/>
              <a:ext cx="1282983" cy="830997"/>
            </a:xfrm>
            <a:prstGeom prst="rect">
              <a:avLst/>
            </a:prstGeom>
            <a:noFill/>
          </p:spPr>
          <p:txBody>
            <a:bodyPr wrap="square" rtlCol="0">
              <a:spAutoFit/>
            </a:bodyPr>
            <a:lstStyle/>
            <a:p>
              <a:r>
                <a:rPr lang="en-US" sz="2400" b="1" dirty="0" smtClean="0">
                  <a:solidFill>
                    <a:srgbClr val="FF0000"/>
                  </a:solidFill>
                </a:rPr>
                <a:t>Today’s</a:t>
              </a:r>
            </a:p>
            <a:p>
              <a:r>
                <a:rPr lang="en-US" sz="2400" b="1" dirty="0" smtClean="0">
                  <a:solidFill>
                    <a:srgbClr val="FF0000"/>
                  </a:solidFill>
                </a:rPr>
                <a:t>Lecture</a:t>
              </a:r>
              <a:endParaRPr lang="en-US" sz="2400" b="1" dirty="0">
                <a:solidFill>
                  <a:srgbClr val="FF0000"/>
                </a:solidFill>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2129424-84C0-CF40-B706-6432F73A7DD1}" type="slidenum">
              <a:rPr lang="en-US"/>
              <a:pPr/>
              <a:t>30</a:t>
            </a:fld>
            <a:endParaRPr lang="en-US" b="0">
              <a:solidFill>
                <a:srgbClr val="FBBA03"/>
              </a:solidFill>
            </a:endParaRPr>
          </a:p>
        </p:txBody>
      </p:sp>
      <p:sp>
        <p:nvSpPr>
          <p:cNvPr id="1198082" name="Rectangle 2"/>
          <p:cNvSpPr>
            <a:spLocks noGrp="1" noChangeArrowheads="1"/>
          </p:cNvSpPr>
          <p:nvPr>
            <p:ph type="title"/>
          </p:nvPr>
        </p:nvSpPr>
        <p:spPr/>
        <p:txBody>
          <a:bodyPr/>
          <a:lstStyle/>
          <a:p>
            <a:r>
              <a:rPr lang="en-US"/>
              <a:t>Acknowledgements</a:t>
            </a:r>
          </a:p>
        </p:txBody>
      </p:sp>
      <p:sp>
        <p:nvSpPr>
          <p:cNvPr id="1198083" name="Rectangle 3"/>
          <p:cNvSpPr>
            <a:spLocks noGrp="1" noChangeArrowheads="1"/>
          </p:cNvSpPr>
          <p:nvPr>
            <p:ph type="body" idx="1"/>
          </p:nvPr>
        </p:nvSpPr>
        <p:spPr/>
        <p:txBody>
          <a:bodyPr>
            <a:normAutofit fontScale="92500" lnSpcReduction="20000"/>
          </a:bodyPr>
          <a:lstStyle/>
          <a:p>
            <a:r>
              <a:rPr lang="en-US"/>
              <a:t>These slides contain material developed and copyright by:</a:t>
            </a:r>
          </a:p>
          <a:p>
            <a:pPr lvl="1"/>
            <a:r>
              <a:rPr lang="en-US"/>
              <a:t>Arvind (MIT)</a:t>
            </a:r>
          </a:p>
          <a:p>
            <a:pPr lvl="1"/>
            <a:r>
              <a:rPr lang="en-US"/>
              <a:t>Krste Asanovic (MIT/UCB)</a:t>
            </a:r>
          </a:p>
          <a:p>
            <a:pPr lvl="1"/>
            <a:r>
              <a:rPr lang="en-US"/>
              <a:t>Joel Emer (Intel/MIT)</a:t>
            </a:r>
          </a:p>
          <a:p>
            <a:pPr lvl="1"/>
            <a:r>
              <a:rPr lang="en-US"/>
              <a:t>James Hoe (CMU)</a:t>
            </a:r>
          </a:p>
          <a:p>
            <a:pPr lvl="1"/>
            <a:r>
              <a:rPr lang="en-US"/>
              <a:t>John Kubiatowicz (UCB)</a:t>
            </a:r>
          </a:p>
          <a:p>
            <a:pPr lvl="1"/>
            <a:r>
              <a:rPr lang="en-US"/>
              <a:t>David Patterson (UCB)</a:t>
            </a:r>
          </a:p>
          <a:p>
            <a:pPr lvl="1"/>
            <a:endParaRPr lang="en-US"/>
          </a:p>
          <a:p>
            <a:r>
              <a:rPr lang="en-US"/>
              <a:t>MIT material derived from course 6.823</a:t>
            </a:r>
          </a:p>
          <a:p>
            <a:r>
              <a:rPr lang="en-US"/>
              <a:t>UCB material derived from course CS252</a:t>
            </a:r>
          </a:p>
        </p:txBody>
      </p:sp>
      <p:sp>
        <p:nvSpPr>
          <p:cNvPr id="2" name="Footer Placeholder 1"/>
          <p:cNvSpPr>
            <a:spLocks noGrp="1"/>
          </p:cNvSpPr>
          <p:nvPr>
            <p:ph type="ftr" sz="quarter" idx="11"/>
          </p:nvPr>
        </p:nvSpPr>
        <p:spPr/>
        <p:txBody>
          <a:bodyPr/>
          <a:lstStyle/>
          <a:p>
            <a:r>
              <a:rPr lang="en-US" smtClean="0"/>
              <a:t>Fall 2012 -- Lecture #36</a:t>
            </a:r>
            <a:endParaRPr lang="en-US"/>
          </a:p>
        </p:txBody>
      </p:sp>
    </p:spTree>
    <p:extLst>
      <p:ext uri="{BB962C8B-B14F-4D97-AF65-F5344CB8AC3E}">
        <p14:creationId xmlns:p14="http://schemas.microsoft.com/office/powerpoint/2010/main" val="18323548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lide Number Placeholder 5"/>
          <p:cNvSpPr>
            <a:spLocks noGrp="1"/>
          </p:cNvSpPr>
          <p:nvPr>
            <p:ph type="sldNum" sz="quarter" idx="12"/>
          </p:nvPr>
        </p:nvSpPr>
        <p:spPr/>
        <p:txBody>
          <a:bodyPr/>
          <a:lstStyle/>
          <a:p>
            <a:fld id="{35B0EAA8-CAA0-EF4B-B3C1-ABB37D263657}" type="slidenum">
              <a:rPr lang="en-US"/>
              <a:pPr/>
              <a:t>4</a:t>
            </a:fld>
            <a:endParaRPr lang="en-US" b="0">
              <a:solidFill>
                <a:srgbClr val="FBBA03"/>
              </a:solidFill>
            </a:endParaRPr>
          </a:p>
        </p:txBody>
      </p:sp>
      <p:sp>
        <p:nvSpPr>
          <p:cNvPr id="1599490" name="Rectangle 2"/>
          <p:cNvSpPr>
            <a:spLocks noGrp="1" noChangeArrowheads="1"/>
          </p:cNvSpPr>
          <p:nvPr>
            <p:ph type="title"/>
          </p:nvPr>
        </p:nvSpPr>
        <p:spPr>
          <a:xfrm>
            <a:off x="800100" y="177800"/>
            <a:ext cx="7292975" cy="736600"/>
          </a:xfrm>
          <a:noFill/>
          <a:ln/>
        </p:spPr>
        <p:txBody>
          <a:bodyPr lIns="90488" tIns="44450" rIns="90488" bIns="44450">
            <a:normAutofit fontScale="90000"/>
          </a:bodyPr>
          <a:lstStyle/>
          <a:p>
            <a:r>
              <a:rPr lang="en-US" altLang="ko-KR" dirty="0">
                <a:ea typeface="굴림" charset="-127"/>
                <a:cs typeface="굴림" charset="-127"/>
              </a:rPr>
              <a:t>Private Address Space per User</a:t>
            </a:r>
          </a:p>
        </p:txBody>
      </p:sp>
      <p:sp>
        <p:nvSpPr>
          <p:cNvPr id="1599491" name="Rectangle 3"/>
          <p:cNvSpPr>
            <a:spLocks noChangeArrowheads="1"/>
          </p:cNvSpPr>
          <p:nvPr/>
        </p:nvSpPr>
        <p:spPr bwMode="auto">
          <a:xfrm>
            <a:off x="304800" y="5524500"/>
            <a:ext cx="6783388" cy="698500"/>
          </a:xfrm>
          <a:prstGeom prst="rect">
            <a:avLst/>
          </a:prstGeom>
          <a:noFill/>
          <a:ln w="25400">
            <a:noFill/>
            <a:miter lim="800000"/>
            <a:headEnd/>
            <a:tailEnd/>
          </a:ln>
          <a:effectLst/>
        </p:spPr>
        <p:txBody>
          <a:bodyPr lIns="90488" tIns="44450" rIns="90488" bIns="44450">
            <a:prstTxWarp prst="textNoShape">
              <a:avLst/>
            </a:prstTxWarp>
            <a:spAutoFit/>
          </a:bodyPr>
          <a:lstStyle/>
          <a:p>
            <a:pPr algn="l">
              <a:spcBef>
                <a:spcPct val="0"/>
              </a:spcBef>
              <a:buFontTx/>
              <a:buChar char="•"/>
            </a:pPr>
            <a:r>
              <a:rPr lang="ko-KR" altLang="en-US" sz="2000">
                <a:solidFill>
                  <a:srgbClr val="56127A"/>
                </a:solidFill>
                <a:latin typeface="Verdana" charset="0"/>
                <a:ea typeface="굴림" charset="-127"/>
                <a:cs typeface="굴림" charset="-127"/>
              </a:rPr>
              <a:t> </a:t>
            </a:r>
            <a:r>
              <a:rPr lang="en-US" altLang="ko-KR" sz="2000">
                <a:solidFill>
                  <a:srgbClr val="56127A"/>
                </a:solidFill>
                <a:latin typeface="Verdana" charset="0"/>
                <a:ea typeface="굴림" charset="-127"/>
                <a:cs typeface="굴림" charset="-127"/>
              </a:rPr>
              <a:t>Each user has a page table </a:t>
            </a:r>
          </a:p>
          <a:p>
            <a:pPr algn="l">
              <a:spcBef>
                <a:spcPct val="0"/>
              </a:spcBef>
              <a:buFontTx/>
              <a:buChar char="•"/>
            </a:pPr>
            <a:r>
              <a:rPr lang="en-US" altLang="ko-KR" sz="2000">
                <a:solidFill>
                  <a:srgbClr val="56127A"/>
                </a:solidFill>
                <a:latin typeface="Verdana" charset="0"/>
                <a:ea typeface="굴림" charset="-127"/>
                <a:cs typeface="굴림" charset="-127"/>
              </a:rPr>
              <a:t> Page table contains an entry for each user page</a:t>
            </a:r>
          </a:p>
        </p:txBody>
      </p:sp>
      <p:grpSp>
        <p:nvGrpSpPr>
          <p:cNvPr id="1599492" name="Group 4"/>
          <p:cNvGrpSpPr>
            <a:grpSpLocks/>
          </p:cNvGrpSpPr>
          <p:nvPr/>
        </p:nvGrpSpPr>
        <p:grpSpPr bwMode="auto">
          <a:xfrm>
            <a:off x="317500" y="1092200"/>
            <a:ext cx="8532813" cy="5029200"/>
            <a:chOff x="88" y="856"/>
            <a:chExt cx="5375" cy="3168"/>
          </a:xfrm>
        </p:grpSpPr>
        <p:sp>
          <p:nvSpPr>
            <p:cNvPr id="1599493" name="Rectangle 5"/>
            <p:cNvSpPr>
              <a:spLocks noChangeArrowheads="1"/>
            </p:cNvSpPr>
            <p:nvPr/>
          </p:nvSpPr>
          <p:spPr bwMode="auto">
            <a:xfrm>
              <a:off x="672" y="2704"/>
              <a:ext cx="704" cy="216"/>
            </a:xfrm>
            <a:prstGeom prst="rect">
              <a:avLst/>
            </a:prstGeom>
            <a:solidFill>
              <a:schemeClr val="folHlink"/>
            </a:solidFill>
            <a:ln w="25400">
              <a:noFill/>
              <a:miter lim="800000"/>
              <a:headEnd/>
              <a:tailEnd/>
            </a:ln>
            <a:effectLst/>
          </p:spPr>
          <p:txBody>
            <a:bodyPr wrap="none" anchor="ctr">
              <a:prstTxWarp prst="textNoShape">
                <a:avLst/>
              </a:prstTxWarp>
            </a:bodyPr>
            <a:lstStyle/>
            <a:p>
              <a:endParaRPr lang="en-US"/>
            </a:p>
          </p:txBody>
        </p:sp>
        <p:sp>
          <p:nvSpPr>
            <p:cNvPr id="1599494" name="Rectangle 6"/>
            <p:cNvSpPr>
              <a:spLocks noChangeArrowheads="1"/>
            </p:cNvSpPr>
            <p:nvPr/>
          </p:nvSpPr>
          <p:spPr bwMode="auto">
            <a:xfrm>
              <a:off x="672" y="1936"/>
              <a:ext cx="704" cy="216"/>
            </a:xfrm>
            <a:prstGeom prst="rect">
              <a:avLst/>
            </a:prstGeom>
            <a:solidFill>
              <a:schemeClr val="folHlink"/>
            </a:solidFill>
            <a:ln w="25400">
              <a:noFill/>
              <a:miter lim="800000"/>
              <a:headEnd/>
              <a:tailEnd/>
            </a:ln>
            <a:effectLst/>
          </p:spPr>
          <p:txBody>
            <a:bodyPr wrap="none" anchor="ctr">
              <a:prstTxWarp prst="textNoShape">
                <a:avLst/>
              </a:prstTxWarp>
            </a:bodyPr>
            <a:lstStyle/>
            <a:p>
              <a:endParaRPr lang="en-US"/>
            </a:p>
          </p:txBody>
        </p:sp>
        <p:sp>
          <p:nvSpPr>
            <p:cNvPr id="1599495" name="Rectangle 7"/>
            <p:cNvSpPr>
              <a:spLocks noChangeArrowheads="1"/>
            </p:cNvSpPr>
            <p:nvPr/>
          </p:nvSpPr>
          <p:spPr bwMode="auto">
            <a:xfrm>
              <a:off x="672" y="1104"/>
              <a:ext cx="704" cy="216"/>
            </a:xfrm>
            <a:prstGeom prst="rect">
              <a:avLst/>
            </a:prstGeom>
            <a:solidFill>
              <a:schemeClr val="folHlink"/>
            </a:solidFill>
            <a:ln w="25400">
              <a:noFill/>
              <a:miter lim="800000"/>
              <a:headEnd/>
              <a:tailEnd/>
            </a:ln>
            <a:effectLst/>
          </p:spPr>
          <p:txBody>
            <a:bodyPr wrap="none" anchor="ctr">
              <a:prstTxWarp prst="textNoShape">
                <a:avLst/>
              </a:prstTxWarp>
            </a:bodyPr>
            <a:lstStyle/>
            <a:p>
              <a:endParaRPr lang="en-US"/>
            </a:p>
          </p:txBody>
        </p:sp>
        <p:sp>
          <p:nvSpPr>
            <p:cNvPr id="1599496" name="Rectangle 8" descr="90%"/>
            <p:cNvSpPr>
              <a:spLocks noChangeArrowheads="1"/>
            </p:cNvSpPr>
            <p:nvPr/>
          </p:nvSpPr>
          <p:spPr bwMode="auto">
            <a:xfrm>
              <a:off x="672" y="888"/>
              <a:ext cx="704" cy="656"/>
            </a:xfrm>
            <a:prstGeom prst="rect">
              <a:avLst/>
            </a:prstGeom>
            <a:pattFill prst="pct90">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599497" name="Line 9"/>
            <p:cNvSpPr>
              <a:spLocks noChangeShapeType="1"/>
            </p:cNvSpPr>
            <p:nvPr/>
          </p:nvSpPr>
          <p:spPr bwMode="auto">
            <a:xfrm>
              <a:off x="672" y="1103"/>
              <a:ext cx="70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599498" name="Line 10"/>
            <p:cNvSpPr>
              <a:spLocks noChangeShapeType="1"/>
            </p:cNvSpPr>
            <p:nvPr/>
          </p:nvSpPr>
          <p:spPr bwMode="auto">
            <a:xfrm>
              <a:off x="672" y="1325"/>
              <a:ext cx="70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599499" name="Rectangle 11"/>
            <p:cNvSpPr>
              <a:spLocks noChangeArrowheads="1"/>
            </p:cNvSpPr>
            <p:nvPr/>
          </p:nvSpPr>
          <p:spPr bwMode="auto">
            <a:xfrm>
              <a:off x="848" y="1112"/>
              <a:ext cx="402" cy="229"/>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1800">
                  <a:latin typeface="Verdana" charset="0"/>
                  <a:ea typeface="굴림" charset="-127"/>
                  <a:cs typeface="굴림" charset="-127"/>
                </a:rPr>
                <a:t>VA1</a:t>
              </a:r>
            </a:p>
          </p:txBody>
        </p:sp>
        <p:sp>
          <p:nvSpPr>
            <p:cNvPr id="1599500" name="Rectangle 12"/>
            <p:cNvSpPr>
              <a:spLocks noChangeArrowheads="1"/>
            </p:cNvSpPr>
            <p:nvPr/>
          </p:nvSpPr>
          <p:spPr bwMode="auto">
            <a:xfrm>
              <a:off x="88" y="1080"/>
              <a:ext cx="584" cy="229"/>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1800">
                  <a:solidFill>
                    <a:srgbClr val="56127A"/>
                  </a:solidFill>
                  <a:latin typeface="Verdana" charset="0"/>
                  <a:ea typeface="굴림" charset="-127"/>
                  <a:cs typeface="굴림" charset="-127"/>
                </a:rPr>
                <a:t>User 1</a:t>
              </a:r>
            </a:p>
          </p:txBody>
        </p:sp>
        <p:sp>
          <p:nvSpPr>
            <p:cNvPr id="1599501" name="Rectangle 13"/>
            <p:cNvSpPr>
              <a:spLocks noChangeArrowheads="1"/>
            </p:cNvSpPr>
            <p:nvPr/>
          </p:nvSpPr>
          <p:spPr bwMode="auto">
            <a:xfrm>
              <a:off x="1911" y="1368"/>
              <a:ext cx="954" cy="229"/>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1800" dirty="0">
                  <a:solidFill>
                    <a:srgbClr val="56127A"/>
                  </a:solidFill>
                  <a:latin typeface="Verdana" charset="0"/>
                  <a:ea typeface="굴림" charset="-127"/>
                  <a:cs typeface="굴림" charset="-127"/>
                </a:rPr>
                <a:t>Page Table </a:t>
              </a:r>
            </a:p>
          </p:txBody>
        </p:sp>
        <p:grpSp>
          <p:nvGrpSpPr>
            <p:cNvPr id="1599502" name="Group 14"/>
            <p:cNvGrpSpPr>
              <a:grpSpLocks/>
            </p:cNvGrpSpPr>
            <p:nvPr/>
          </p:nvGrpSpPr>
          <p:grpSpPr bwMode="auto">
            <a:xfrm>
              <a:off x="1976" y="889"/>
              <a:ext cx="704" cy="519"/>
              <a:chOff x="1976" y="889"/>
              <a:chExt cx="704" cy="519"/>
            </a:xfrm>
          </p:grpSpPr>
          <p:sp>
            <p:nvSpPr>
              <p:cNvPr id="1599503" name="Rectangle 15"/>
              <p:cNvSpPr>
                <a:spLocks noChangeArrowheads="1"/>
              </p:cNvSpPr>
              <p:nvPr/>
            </p:nvSpPr>
            <p:spPr bwMode="auto">
              <a:xfrm>
                <a:off x="1976" y="889"/>
                <a:ext cx="704" cy="519"/>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599504" name="Line 16"/>
              <p:cNvSpPr>
                <a:spLocks noChangeShapeType="1"/>
              </p:cNvSpPr>
              <p:nvPr/>
            </p:nvSpPr>
            <p:spPr bwMode="auto">
              <a:xfrm>
                <a:off x="1976" y="1059"/>
                <a:ext cx="70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599505" name="Line 17"/>
              <p:cNvSpPr>
                <a:spLocks noChangeShapeType="1"/>
              </p:cNvSpPr>
              <p:nvPr/>
            </p:nvSpPr>
            <p:spPr bwMode="auto">
              <a:xfrm>
                <a:off x="1976" y="1235"/>
                <a:ext cx="70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sp>
          <p:nvSpPr>
            <p:cNvPr id="1599506" name="Rectangle 18" descr="Dark upward diagonal"/>
            <p:cNvSpPr>
              <a:spLocks noChangeArrowheads="1"/>
            </p:cNvSpPr>
            <p:nvPr/>
          </p:nvSpPr>
          <p:spPr bwMode="auto">
            <a:xfrm>
              <a:off x="672" y="1712"/>
              <a:ext cx="704" cy="656"/>
            </a:xfrm>
            <a:prstGeom prst="rect">
              <a:avLst/>
            </a:prstGeom>
            <a:pattFill prst="dkUpDiag">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599507" name="Line 19"/>
            <p:cNvSpPr>
              <a:spLocks noChangeShapeType="1"/>
            </p:cNvSpPr>
            <p:nvPr/>
          </p:nvSpPr>
          <p:spPr bwMode="auto">
            <a:xfrm>
              <a:off x="672" y="1927"/>
              <a:ext cx="70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599508" name="Line 20"/>
            <p:cNvSpPr>
              <a:spLocks noChangeShapeType="1"/>
            </p:cNvSpPr>
            <p:nvPr/>
          </p:nvSpPr>
          <p:spPr bwMode="auto">
            <a:xfrm>
              <a:off x="672" y="2149"/>
              <a:ext cx="70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599509" name="Rectangle 21"/>
            <p:cNvSpPr>
              <a:spLocks noChangeArrowheads="1"/>
            </p:cNvSpPr>
            <p:nvPr/>
          </p:nvSpPr>
          <p:spPr bwMode="auto">
            <a:xfrm>
              <a:off x="800" y="1928"/>
              <a:ext cx="402" cy="229"/>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1800">
                  <a:latin typeface="Verdana" charset="0"/>
                  <a:ea typeface="굴림" charset="-127"/>
                  <a:cs typeface="굴림" charset="-127"/>
                </a:rPr>
                <a:t>VA1</a:t>
              </a:r>
            </a:p>
          </p:txBody>
        </p:sp>
        <p:sp>
          <p:nvSpPr>
            <p:cNvPr id="1599510" name="Rectangle 22"/>
            <p:cNvSpPr>
              <a:spLocks noChangeArrowheads="1"/>
            </p:cNvSpPr>
            <p:nvPr/>
          </p:nvSpPr>
          <p:spPr bwMode="auto">
            <a:xfrm>
              <a:off x="88" y="1896"/>
              <a:ext cx="584" cy="229"/>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1800">
                  <a:solidFill>
                    <a:srgbClr val="56127A"/>
                  </a:solidFill>
                  <a:latin typeface="Verdana" charset="0"/>
                  <a:ea typeface="굴림" charset="-127"/>
                  <a:cs typeface="굴림" charset="-127"/>
                </a:rPr>
                <a:t>User 2</a:t>
              </a:r>
            </a:p>
          </p:txBody>
        </p:sp>
        <p:sp>
          <p:nvSpPr>
            <p:cNvPr id="1599511" name="Rectangle 23"/>
            <p:cNvSpPr>
              <a:spLocks noChangeArrowheads="1"/>
            </p:cNvSpPr>
            <p:nvPr/>
          </p:nvSpPr>
          <p:spPr bwMode="auto">
            <a:xfrm>
              <a:off x="1911" y="2288"/>
              <a:ext cx="954" cy="229"/>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1800">
                  <a:solidFill>
                    <a:srgbClr val="56127A"/>
                  </a:solidFill>
                  <a:latin typeface="Verdana" charset="0"/>
                  <a:ea typeface="굴림" charset="-127"/>
                  <a:cs typeface="굴림" charset="-127"/>
                </a:rPr>
                <a:t>Page Table</a:t>
              </a:r>
              <a:r>
                <a:rPr lang="en-US" altLang="ko-KR" sz="1800">
                  <a:latin typeface="Verdana" charset="0"/>
                  <a:ea typeface="굴림" charset="-127"/>
                  <a:cs typeface="굴림" charset="-127"/>
                </a:rPr>
                <a:t> </a:t>
              </a:r>
            </a:p>
          </p:txBody>
        </p:sp>
        <p:grpSp>
          <p:nvGrpSpPr>
            <p:cNvPr id="1599512" name="Group 24"/>
            <p:cNvGrpSpPr>
              <a:grpSpLocks/>
            </p:cNvGrpSpPr>
            <p:nvPr/>
          </p:nvGrpSpPr>
          <p:grpSpPr bwMode="auto">
            <a:xfrm>
              <a:off x="1976" y="1801"/>
              <a:ext cx="704" cy="519"/>
              <a:chOff x="1976" y="1801"/>
              <a:chExt cx="704" cy="519"/>
            </a:xfrm>
          </p:grpSpPr>
          <p:sp>
            <p:nvSpPr>
              <p:cNvPr id="1599513" name="Rectangle 25"/>
              <p:cNvSpPr>
                <a:spLocks noChangeArrowheads="1"/>
              </p:cNvSpPr>
              <p:nvPr/>
            </p:nvSpPr>
            <p:spPr bwMode="auto">
              <a:xfrm>
                <a:off x="1976" y="1801"/>
                <a:ext cx="704" cy="519"/>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599514" name="Line 26"/>
              <p:cNvSpPr>
                <a:spLocks noChangeShapeType="1"/>
              </p:cNvSpPr>
              <p:nvPr/>
            </p:nvSpPr>
            <p:spPr bwMode="auto">
              <a:xfrm>
                <a:off x="1976" y="1971"/>
                <a:ext cx="70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599515" name="Line 27"/>
              <p:cNvSpPr>
                <a:spLocks noChangeShapeType="1"/>
              </p:cNvSpPr>
              <p:nvPr/>
            </p:nvSpPr>
            <p:spPr bwMode="auto">
              <a:xfrm>
                <a:off x="1976" y="2147"/>
                <a:ext cx="70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sp>
          <p:nvSpPr>
            <p:cNvPr id="1599516" name="Rectangle 28"/>
            <p:cNvSpPr>
              <a:spLocks noChangeArrowheads="1"/>
            </p:cNvSpPr>
            <p:nvPr/>
          </p:nvSpPr>
          <p:spPr bwMode="auto">
            <a:xfrm>
              <a:off x="672" y="2488"/>
              <a:ext cx="704" cy="872"/>
            </a:xfrm>
            <a:prstGeom prst="rect">
              <a:avLst/>
            </a:prstGeom>
            <a:solidFill>
              <a:schemeClr val="accent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599517" name="Line 29"/>
            <p:cNvSpPr>
              <a:spLocks noChangeShapeType="1"/>
            </p:cNvSpPr>
            <p:nvPr/>
          </p:nvSpPr>
          <p:spPr bwMode="auto">
            <a:xfrm>
              <a:off x="672" y="2919"/>
              <a:ext cx="70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599518" name="Line 30"/>
            <p:cNvSpPr>
              <a:spLocks noChangeShapeType="1"/>
            </p:cNvSpPr>
            <p:nvPr/>
          </p:nvSpPr>
          <p:spPr bwMode="auto">
            <a:xfrm>
              <a:off x="672" y="3141"/>
              <a:ext cx="70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599519" name="Rectangle 31"/>
            <p:cNvSpPr>
              <a:spLocks noChangeArrowheads="1"/>
            </p:cNvSpPr>
            <p:nvPr/>
          </p:nvSpPr>
          <p:spPr bwMode="auto">
            <a:xfrm>
              <a:off x="800" y="2696"/>
              <a:ext cx="402" cy="229"/>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1800">
                  <a:latin typeface="Verdana" charset="0"/>
                  <a:ea typeface="굴림" charset="-127"/>
                  <a:cs typeface="굴림" charset="-127"/>
                </a:rPr>
                <a:t>VA1</a:t>
              </a:r>
            </a:p>
          </p:txBody>
        </p:sp>
        <p:sp>
          <p:nvSpPr>
            <p:cNvPr id="1599520" name="Rectangle 32"/>
            <p:cNvSpPr>
              <a:spLocks noChangeArrowheads="1"/>
            </p:cNvSpPr>
            <p:nvPr/>
          </p:nvSpPr>
          <p:spPr bwMode="auto">
            <a:xfrm>
              <a:off x="88" y="2760"/>
              <a:ext cx="584" cy="229"/>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1800">
                  <a:solidFill>
                    <a:srgbClr val="56127A"/>
                  </a:solidFill>
                  <a:latin typeface="Verdana" charset="0"/>
                  <a:ea typeface="굴림" charset="-127"/>
                  <a:cs typeface="굴림" charset="-127"/>
                </a:rPr>
                <a:t>User 3</a:t>
              </a:r>
            </a:p>
          </p:txBody>
        </p:sp>
        <p:sp>
          <p:nvSpPr>
            <p:cNvPr id="1599521" name="Rectangle 33"/>
            <p:cNvSpPr>
              <a:spLocks noChangeArrowheads="1"/>
            </p:cNvSpPr>
            <p:nvPr/>
          </p:nvSpPr>
          <p:spPr bwMode="auto">
            <a:xfrm>
              <a:off x="1903" y="3280"/>
              <a:ext cx="953" cy="229"/>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1800">
                  <a:solidFill>
                    <a:srgbClr val="56127A"/>
                  </a:solidFill>
                  <a:latin typeface="Verdana" charset="0"/>
                  <a:ea typeface="굴림" charset="-127"/>
                  <a:cs typeface="굴림" charset="-127"/>
                </a:rPr>
                <a:t>Page Table</a:t>
              </a:r>
              <a:r>
                <a:rPr lang="en-US" altLang="ko-KR" sz="1800" b="1">
                  <a:latin typeface="Verdana" charset="0"/>
                  <a:ea typeface="굴림" charset="-127"/>
                  <a:cs typeface="굴림" charset="-127"/>
                </a:rPr>
                <a:t> </a:t>
              </a:r>
            </a:p>
          </p:txBody>
        </p:sp>
        <p:sp>
          <p:nvSpPr>
            <p:cNvPr id="1599522" name="Line 34"/>
            <p:cNvSpPr>
              <a:spLocks noChangeShapeType="1"/>
            </p:cNvSpPr>
            <p:nvPr/>
          </p:nvSpPr>
          <p:spPr bwMode="auto">
            <a:xfrm flipV="1">
              <a:off x="1392" y="1120"/>
              <a:ext cx="568" cy="40"/>
            </a:xfrm>
            <a:prstGeom prst="line">
              <a:avLst/>
            </a:prstGeom>
            <a:noFill/>
            <a:ln w="25400">
              <a:solidFill>
                <a:schemeClr val="tx1"/>
              </a:solidFill>
              <a:round/>
              <a:headEnd/>
              <a:tailEnd type="triangle" w="lg" len="lg"/>
            </a:ln>
            <a:effectLst/>
          </p:spPr>
          <p:txBody>
            <a:bodyPr wrap="none" anchor="ctr">
              <a:prstTxWarp prst="textNoShape">
                <a:avLst/>
              </a:prstTxWarp>
            </a:bodyPr>
            <a:lstStyle/>
            <a:p>
              <a:endParaRPr lang="en-US"/>
            </a:p>
          </p:txBody>
        </p:sp>
        <p:sp>
          <p:nvSpPr>
            <p:cNvPr id="1599523" name="Line 35"/>
            <p:cNvSpPr>
              <a:spLocks noChangeShapeType="1"/>
            </p:cNvSpPr>
            <p:nvPr/>
          </p:nvSpPr>
          <p:spPr bwMode="auto">
            <a:xfrm>
              <a:off x="1392" y="2040"/>
              <a:ext cx="568" cy="0"/>
            </a:xfrm>
            <a:prstGeom prst="line">
              <a:avLst/>
            </a:prstGeom>
            <a:noFill/>
            <a:ln w="25400">
              <a:solidFill>
                <a:schemeClr val="tx1"/>
              </a:solidFill>
              <a:round/>
              <a:headEnd/>
              <a:tailEnd type="triangle" w="lg" len="lg"/>
            </a:ln>
            <a:effectLst/>
          </p:spPr>
          <p:txBody>
            <a:bodyPr wrap="none" anchor="ctr">
              <a:prstTxWarp prst="textNoShape">
                <a:avLst/>
              </a:prstTxWarp>
            </a:bodyPr>
            <a:lstStyle/>
            <a:p>
              <a:endParaRPr lang="en-US"/>
            </a:p>
          </p:txBody>
        </p:sp>
        <p:sp>
          <p:nvSpPr>
            <p:cNvPr id="1599524" name="Line 36"/>
            <p:cNvSpPr>
              <a:spLocks noChangeShapeType="1"/>
            </p:cNvSpPr>
            <p:nvPr/>
          </p:nvSpPr>
          <p:spPr bwMode="auto">
            <a:xfrm>
              <a:off x="1392" y="2808"/>
              <a:ext cx="552" cy="0"/>
            </a:xfrm>
            <a:prstGeom prst="line">
              <a:avLst/>
            </a:prstGeom>
            <a:noFill/>
            <a:ln w="25400">
              <a:solidFill>
                <a:schemeClr val="tx1"/>
              </a:solidFill>
              <a:round/>
              <a:headEnd/>
              <a:tailEnd type="triangle" w="lg" len="lg"/>
            </a:ln>
            <a:effectLst/>
          </p:spPr>
          <p:txBody>
            <a:bodyPr wrap="none" anchor="ctr">
              <a:prstTxWarp prst="textNoShape">
                <a:avLst/>
              </a:prstTxWarp>
            </a:bodyPr>
            <a:lstStyle/>
            <a:p>
              <a:endParaRPr lang="en-US"/>
            </a:p>
          </p:txBody>
        </p:sp>
        <p:sp>
          <p:nvSpPr>
            <p:cNvPr id="1599525" name="Line 37" descr="Dark upward diagonal"/>
            <p:cNvSpPr>
              <a:spLocks noChangeShapeType="1"/>
            </p:cNvSpPr>
            <p:nvPr/>
          </p:nvSpPr>
          <p:spPr bwMode="auto">
            <a:xfrm>
              <a:off x="2688" y="984"/>
              <a:ext cx="1672" cy="1192"/>
            </a:xfrm>
            <a:prstGeom prst="line">
              <a:avLst/>
            </a:prstGeom>
            <a:noFill/>
            <a:ln w="25400">
              <a:solidFill>
                <a:schemeClr val="accent1"/>
              </a:solidFill>
              <a:round/>
              <a:headEnd/>
              <a:tailEnd type="triangle" w="lg" len="lg"/>
            </a:ln>
            <a:effectLst/>
          </p:spPr>
          <p:txBody>
            <a:bodyPr wrap="none" anchor="ctr">
              <a:prstTxWarp prst="textNoShape">
                <a:avLst/>
              </a:prstTxWarp>
            </a:bodyPr>
            <a:lstStyle/>
            <a:p>
              <a:endParaRPr lang="en-US"/>
            </a:p>
          </p:txBody>
        </p:sp>
        <p:sp>
          <p:nvSpPr>
            <p:cNvPr id="1599526" name="Line 38"/>
            <p:cNvSpPr>
              <a:spLocks noChangeShapeType="1"/>
            </p:cNvSpPr>
            <p:nvPr/>
          </p:nvSpPr>
          <p:spPr bwMode="auto">
            <a:xfrm>
              <a:off x="2688" y="1176"/>
              <a:ext cx="1680" cy="1200"/>
            </a:xfrm>
            <a:prstGeom prst="line">
              <a:avLst/>
            </a:prstGeom>
            <a:noFill/>
            <a:ln w="25400">
              <a:solidFill>
                <a:schemeClr val="accent1"/>
              </a:solidFill>
              <a:round/>
              <a:headEnd/>
              <a:tailEnd type="triangle" w="lg" len="lg"/>
            </a:ln>
            <a:effectLst/>
          </p:spPr>
          <p:txBody>
            <a:bodyPr wrap="none" anchor="ctr">
              <a:prstTxWarp prst="textNoShape">
                <a:avLst/>
              </a:prstTxWarp>
            </a:bodyPr>
            <a:lstStyle/>
            <a:p>
              <a:endParaRPr lang="en-US"/>
            </a:p>
          </p:txBody>
        </p:sp>
        <p:sp>
          <p:nvSpPr>
            <p:cNvPr id="1599527" name="Line 39"/>
            <p:cNvSpPr>
              <a:spLocks noChangeShapeType="1"/>
            </p:cNvSpPr>
            <p:nvPr/>
          </p:nvSpPr>
          <p:spPr bwMode="auto">
            <a:xfrm>
              <a:off x="2688" y="1320"/>
              <a:ext cx="1680" cy="1824"/>
            </a:xfrm>
            <a:prstGeom prst="line">
              <a:avLst/>
            </a:prstGeom>
            <a:noFill/>
            <a:ln w="25400">
              <a:solidFill>
                <a:schemeClr val="accent1"/>
              </a:solidFill>
              <a:round/>
              <a:headEnd/>
              <a:tailEnd type="triangle" w="lg" len="lg"/>
            </a:ln>
            <a:effectLst/>
          </p:spPr>
          <p:txBody>
            <a:bodyPr wrap="none" anchor="ctr">
              <a:prstTxWarp prst="textNoShape">
                <a:avLst/>
              </a:prstTxWarp>
            </a:bodyPr>
            <a:lstStyle/>
            <a:p>
              <a:endParaRPr lang="en-US"/>
            </a:p>
          </p:txBody>
        </p:sp>
        <p:sp>
          <p:nvSpPr>
            <p:cNvPr id="1599528" name="Line 40"/>
            <p:cNvSpPr>
              <a:spLocks noChangeShapeType="1"/>
            </p:cNvSpPr>
            <p:nvPr/>
          </p:nvSpPr>
          <p:spPr bwMode="auto">
            <a:xfrm>
              <a:off x="2688" y="1896"/>
              <a:ext cx="1680" cy="672"/>
            </a:xfrm>
            <a:prstGeom prst="line">
              <a:avLst/>
            </a:prstGeom>
            <a:noFill/>
            <a:ln w="25400">
              <a:solidFill>
                <a:schemeClr val="tx2"/>
              </a:solidFill>
              <a:round/>
              <a:headEnd/>
              <a:tailEnd type="triangle" w="lg" len="lg"/>
            </a:ln>
            <a:effectLst/>
          </p:spPr>
          <p:txBody>
            <a:bodyPr wrap="none" anchor="ctr">
              <a:prstTxWarp prst="textNoShape">
                <a:avLst/>
              </a:prstTxWarp>
            </a:bodyPr>
            <a:lstStyle/>
            <a:p>
              <a:endParaRPr lang="en-US"/>
            </a:p>
          </p:txBody>
        </p:sp>
        <p:sp>
          <p:nvSpPr>
            <p:cNvPr id="1599529" name="Line 41"/>
            <p:cNvSpPr>
              <a:spLocks noChangeShapeType="1"/>
            </p:cNvSpPr>
            <p:nvPr/>
          </p:nvSpPr>
          <p:spPr bwMode="auto">
            <a:xfrm>
              <a:off x="2688" y="2088"/>
              <a:ext cx="1680" cy="1632"/>
            </a:xfrm>
            <a:prstGeom prst="line">
              <a:avLst/>
            </a:prstGeom>
            <a:noFill/>
            <a:ln w="25400">
              <a:solidFill>
                <a:schemeClr val="tx2"/>
              </a:solidFill>
              <a:round/>
              <a:headEnd/>
              <a:tailEnd type="triangle" w="lg" len="lg"/>
            </a:ln>
            <a:effectLst/>
          </p:spPr>
          <p:txBody>
            <a:bodyPr wrap="none" anchor="ctr">
              <a:prstTxWarp prst="textNoShape">
                <a:avLst/>
              </a:prstTxWarp>
            </a:bodyPr>
            <a:lstStyle/>
            <a:p>
              <a:endParaRPr lang="en-US"/>
            </a:p>
          </p:txBody>
        </p:sp>
        <p:sp>
          <p:nvSpPr>
            <p:cNvPr id="1599530" name="Line 42"/>
            <p:cNvSpPr>
              <a:spLocks noChangeShapeType="1"/>
            </p:cNvSpPr>
            <p:nvPr/>
          </p:nvSpPr>
          <p:spPr bwMode="auto">
            <a:xfrm>
              <a:off x="2688" y="2232"/>
              <a:ext cx="1680" cy="1104"/>
            </a:xfrm>
            <a:prstGeom prst="line">
              <a:avLst/>
            </a:prstGeom>
            <a:noFill/>
            <a:ln w="25400">
              <a:solidFill>
                <a:schemeClr val="tx2"/>
              </a:solidFill>
              <a:round/>
              <a:headEnd/>
              <a:tailEnd type="triangle" w="lg" len="lg"/>
            </a:ln>
            <a:effectLst/>
          </p:spPr>
          <p:txBody>
            <a:bodyPr wrap="none" anchor="ctr">
              <a:prstTxWarp prst="textNoShape">
                <a:avLst/>
              </a:prstTxWarp>
            </a:bodyPr>
            <a:lstStyle/>
            <a:p>
              <a:endParaRPr lang="en-US"/>
            </a:p>
          </p:txBody>
        </p:sp>
        <p:sp>
          <p:nvSpPr>
            <p:cNvPr id="1599531" name="Line 43"/>
            <p:cNvSpPr>
              <a:spLocks noChangeShapeType="1"/>
            </p:cNvSpPr>
            <p:nvPr/>
          </p:nvSpPr>
          <p:spPr bwMode="auto">
            <a:xfrm flipV="1">
              <a:off x="2680" y="1968"/>
              <a:ext cx="1704" cy="656"/>
            </a:xfrm>
            <a:prstGeom prst="line">
              <a:avLst/>
            </a:prstGeom>
            <a:noFill/>
            <a:ln w="25400">
              <a:solidFill>
                <a:schemeClr val="accent2"/>
              </a:solidFill>
              <a:round/>
              <a:headEnd/>
              <a:tailEnd type="triangle" w="lg" len="lg"/>
            </a:ln>
            <a:effectLst/>
          </p:spPr>
          <p:txBody>
            <a:bodyPr wrap="none" anchor="ctr">
              <a:prstTxWarp prst="textNoShape">
                <a:avLst/>
              </a:prstTxWarp>
            </a:bodyPr>
            <a:lstStyle/>
            <a:p>
              <a:endParaRPr lang="en-US"/>
            </a:p>
          </p:txBody>
        </p:sp>
        <p:sp>
          <p:nvSpPr>
            <p:cNvPr id="1599532" name="Line 44"/>
            <p:cNvSpPr>
              <a:spLocks noChangeShapeType="1"/>
            </p:cNvSpPr>
            <p:nvPr/>
          </p:nvSpPr>
          <p:spPr bwMode="auto">
            <a:xfrm flipV="1">
              <a:off x="2688" y="2952"/>
              <a:ext cx="1680" cy="48"/>
            </a:xfrm>
            <a:prstGeom prst="line">
              <a:avLst/>
            </a:prstGeom>
            <a:noFill/>
            <a:ln w="25400">
              <a:solidFill>
                <a:schemeClr val="accent2"/>
              </a:solidFill>
              <a:round/>
              <a:headEnd/>
              <a:tailEnd type="triangle" w="lg" len="lg"/>
            </a:ln>
            <a:effectLst/>
          </p:spPr>
          <p:txBody>
            <a:bodyPr wrap="none" anchor="ctr">
              <a:prstTxWarp prst="textNoShape">
                <a:avLst/>
              </a:prstTxWarp>
            </a:bodyPr>
            <a:lstStyle/>
            <a:p>
              <a:endParaRPr lang="en-US"/>
            </a:p>
          </p:txBody>
        </p:sp>
        <p:sp>
          <p:nvSpPr>
            <p:cNvPr id="1599533" name="Line 45"/>
            <p:cNvSpPr>
              <a:spLocks noChangeShapeType="1"/>
            </p:cNvSpPr>
            <p:nvPr/>
          </p:nvSpPr>
          <p:spPr bwMode="auto">
            <a:xfrm>
              <a:off x="2688" y="3192"/>
              <a:ext cx="1680" cy="720"/>
            </a:xfrm>
            <a:prstGeom prst="line">
              <a:avLst/>
            </a:prstGeom>
            <a:noFill/>
            <a:ln w="25400">
              <a:solidFill>
                <a:schemeClr val="accent2"/>
              </a:solidFill>
              <a:round/>
              <a:headEnd/>
              <a:tailEnd type="triangle" w="lg" len="lg"/>
            </a:ln>
            <a:effectLst/>
          </p:spPr>
          <p:txBody>
            <a:bodyPr wrap="none" anchor="ctr">
              <a:prstTxWarp prst="textNoShape">
                <a:avLst/>
              </a:prstTxWarp>
            </a:bodyPr>
            <a:lstStyle/>
            <a:p>
              <a:endParaRPr lang="en-US"/>
            </a:p>
          </p:txBody>
        </p:sp>
        <p:sp>
          <p:nvSpPr>
            <p:cNvPr id="1599534" name="Rectangle 46"/>
            <p:cNvSpPr>
              <a:spLocks noChangeArrowheads="1"/>
            </p:cNvSpPr>
            <p:nvPr/>
          </p:nvSpPr>
          <p:spPr bwMode="auto">
            <a:xfrm rot="16200000">
              <a:off x="4616" y="2368"/>
              <a:ext cx="1463" cy="231"/>
            </a:xfrm>
            <a:prstGeom prst="rect">
              <a:avLst/>
            </a:prstGeom>
            <a:noFill/>
            <a:ln w="25400">
              <a:noFill/>
              <a:miter lim="800000"/>
              <a:headEnd/>
              <a:tailEnd/>
            </a:ln>
            <a:effectLst/>
          </p:spPr>
          <p:txBody>
            <a:bodyPr wrap="square" lIns="90488" tIns="44450" rIns="90488" bIns="44450">
              <a:prstTxWarp prst="textNoShape">
                <a:avLst/>
              </a:prstTxWarp>
              <a:spAutoFit/>
            </a:bodyPr>
            <a:lstStyle/>
            <a:p>
              <a:pPr>
                <a:spcBef>
                  <a:spcPct val="0"/>
                </a:spcBef>
              </a:pPr>
              <a:r>
                <a:rPr lang="en-US" altLang="ko-KR" sz="1800" dirty="0" smtClean="0">
                  <a:solidFill>
                    <a:srgbClr val="56127A"/>
                  </a:solidFill>
                  <a:latin typeface="Verdana" charset="0"/>
                  <a:ea typeface="굴림" charset="-127"/>
                  <a:cs typeface="굴림" charset="-127"/>
                </a:rPr>
                <a:t>Physical Memory</a:t>
              </a:r>
              <a:endParaRPr lang="en-US" altLang="ko-KR" sz="1800" dirty="0">
                <a:solidFill>
                  <a:srgbClr val="56127A"/>
                </a:solidFill>
                <a:latin typeface="Verdana" charset="0"/>
                <a:ea typeface="굴림" charset="-127"/>
                <a:cs typeface="굴림" charset="-127"/>
              </a:endParaRPr>
            </a:p>
          </p:txBody>
        </p:sp>
        <p:sp>
          <p:nvSpPr>
            <p:cNvPr id="1599535" name="Line 47"/>
            <p:cNvSpPr>
              <a:spLocks noChangeShapeType="1"/>
            </p:cNvSpPr>
            <p:nvPr/>
          </p:nvSpPr>
          <p:spPr bwMode="auto">
            <a:xfrm>
              <a:off x="672" y="2695"/>
              <a:ext cx="70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nvGrpSpPr>
            <p:cNvPr id="1599536" name="Group 48"/>
            <p:cNvGrpSpPr>
              <a:grpSpLocks/>
            </p:cNvGrpSpPr>
            <p:nvPr/>
          </p:nvGrpSpPr>
          <p:grpSpPr bwMode="auto">
            <a:xfrm>
              <a:off x="1968" y="2536"/>
              <a:ext cx="704" cy="752"/>
              <a:chOff x="1968" y="2512"/>
              <a:chExt cx="704" cy="752"/>
            </a:xfrm>
          </p:grpSpPr>
          <p:sp>
            <p:nvSpPr>
              <p:cNvPr id="1599537" name="Rectangle 49"/>
              <p:cNvSpPr>
                <a:spLocks noChangeArrowheads="1"/>
              </p:cNvSpPr>
              <p:nvPr/>
            </p:nvSpPr>
            <p:spPr bwMode="auto">
              <a:xfrm>
                <a:off x="1968" y="2512"/>
                <a:ext cx="704" cy="752"/>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599538" name="Line 50"/>
              <p:cNvSpPr>
                <a:spLocks noChangeShapeType="1"/>
              </p:cNvSpPr>
              <p:nvPr/>
            </p:nvSpPr>
            <p:spPr bwMode="auto">
              <a:xfrm>
                <a:off x="1968" y="2899"/>
                <a:ext cx="70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599539" name="Line 51"/>
              <p:cNvSpPr>
                <a:spLocks noChangeShapeType="1"/>
              </p:cNvSpPr>
              <p:nvPr/>
            </p:nvSpPr>
            <p:spPr bwMode="auto">
              <a:xfrm>
                <a:off x="1968" y="3091"/>
                <a:ext cx="70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599540" name="Line 52"/>
              <p:cNvSpPr>
                <a:spLocks noChangeShapeType="1"/>
              </p:cNvSpPr>
              <p:nvPr/>
            </p:nvSpPr>
            <p:spPr bwMode="auto">
              <a:xfrm>
                <a:off x="1968" y="2707"/>
                <a:ext cx="70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sp>
          <p:nvSpPr>
            <p:cNvPr id="1599541" name="Line 53"/>
            <p:cNvSpPr>
              <a:spLocks noChangeShapeType="1"/>
            </p:cNvSpPr>
            <p:nvPr/>
          </p:nvSpPr>
          <p:spPr bwMode="auto">
            <a:xfrm flipV="1">
              <a:off x="2680" y="2752"/>
              <a:ext cx="1688" cy="64"/>
            </a:xfrm>
            <a:prstGeom prst="line">
              <a:avLst/>
            </a:prstGeom>
            <a:noFill/>
            <a:ln w="25400">
              <a:solidFill>
                <a:schemeClr val="accent2"/>
              </a:solidFill>
              <a:round/>
              <a:headEnd/>
              <a:tailEnd type="triangle" w="lg" len="lg"/>
            </a:ln>
            <a:effectLst/>
          </p:spPr>
          <p:txBody>
            <a:bodyPr wrap="none" anchor="ctr">
              <a:prstTxWarp prst="textNoShape">
                <a:avLst/>
              </a:prstTxWarp>
            </a:bodyPr>
            <a:lstStyle/>
            <a:p>
              <a:endParaRPr lang="en-US"/>
            </a:p>
          </p:txBody>
        </p:sp>
        <p:grpSp>
          <p:nvGrpSpPr>
            <p:cNvPr id="1599542" name="Group 54"/>
            <p:cNvGrpSpPr>
              <a:grpSpLocks/>
            </p:cNvGrpSpPr>
            <p:nvPr/>
          </p:nvGrpSpPr>
          <p:grpSpPr bwMode="auto">
            <a:xfrm>
              <a:off x="4368" y="856"/>
              <a:ext cx="768" cy="3168"/>
              <a:chOff x="4368" y="856"/>
              <a:chExt cx="768" cy="3168"/>
            </a:xfrm>
          </p:grpSpPr>
          <p:sp>
            <p:nvSpPr>
              <p:cNvPr id="1599543" name="Rectangle 55"/>
              <p:cNvSpPr>
                <a:spLocks noChangeArrowheads="1"/>
              </p:cNvSpPr>
              <p:nvPr/>
            </p:nvSpPr>
            <p:spPr bwMode="auto">
              <a:xfrm>
                <a:off x="4368" y="1416"/>
                <a:ext cx="768" cy="192"/>
              </a:xfrm>
              <a:prstGeom prst="rect">
                <a:avLst/>
              </a:prstGeom>
              <a:solidFill>
                <a:srgbClr val="FFCC66"/>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599544" name="Rectangle 56"/>
              <p:cNvSpPr>
                <a:spLocks noChangeArrowheads="1"/>
              </p:cNvSpPr>
              <p:nvPr/>
            </p:nvSpPr>
            <p:spPr bwMode="auto">
              <a:xfrm>
                <a:off x="4368" y="1224"/>
                <a:ext cx="768" cy="192"/>
              </a:xfrm>
              <a:prstGeom prst="rect">
                <a:avLst/>
              </a:prstGeom>
              <a:solidFill>
                <a:srgbClr val="FFCC66"/>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599545" name="Line 57"/>
              <p:cNvSpPr>
                <a:spLocks noChangeShapeType="1"/>
              </p:cNvSpPr>
              <p:nvPr/>
            </p:nvSpPr>
            <p:spPr bwMode="auto">
              <a:xfrm>
                <a:off x="4368" y="856"/>
                <a:ext cx="0" cy="316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599546" name="Oval 58"/>
              <p:cNvSpPr>
                <a:spLocks noChangeArrowheads="1"/>
              </p:cNvSpPr>
              <p:nvPr/>
            </p:nvSpPr>
            <p:spPr bwMode="auto">
              <a:xfrm rot="2700000">
                <a:off x="4763" y="1851"/>
                <a:ext cx="42" cy="47"/>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p>
            </p:txBody>
          </p:sp>
          <p:sp>
            <p:nvSpPr>
              <p:cNvPr id="1599547" name="Rectangle 59"/>
              <p:cNvSpPr>
                <a:spLocks noChangeArrowheads="1"/>
              </p:cNvSpPr>
              <p:nvPr/>
            </p:nvSpPr>
            <p:spPr bwMode="auto">
              <a:xfrm>
                <a:off x="4368" y="3720"/>
                <a:ext cx="768" cy="192"/>
              </a:xfrm>
              <a:prstGeom prst="rect">
                <a:avLst/>
              </a:prstGeom>
              <a:solidFill>
                <a:schemeClr val="accent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599548" name="Rectangle 60" descr="Dark upward diagonal"/>
              <p:cNvSpPr>
                <a:spLocks noChangeArrowheads="1"/>
              </p:cNvSpPr>
              <p:nvPr/>
            </p:nvSpPr>
            <p:spPr bwMode="auto">
              <a:xfrm>
                <a:off x="4368" y="3528"/>
                <a:ext cx="768" cy="192"/>
              </a:xfrm>
              <a:prstGeom prst="rect">
                <a:avLst/>
              </a:prstGeom>
              <a:pattFill prst="dkUpDiag">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599549" name="Rectangle 61" descr="40%"/>
              <p:cNvSpPr>
                <a:spLocks noChangeArrowheads="1"/>
              </p:cNvSpPr>
              <p:nvPr/>
            </p:nvSpPr>
            <p:spPr bwMode="auto">
              <a:xfrm>
                <a:off x="4368" y="3336"/>
                <a:ext cx="768" cy="192"/>
              </a:xfrm>
              <a:prstGeom prst="rect">
                <a:avLst/>
              </a:prstGeom>
              <a:pattFill prst="pct40">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pPr>
                  <a:spcBef>
                    <a:spcPct val="0"/>
                  </a:spcBef>
                </a:pPr>
                <a:r>
                  <a:rPr lang="en-US" altLang="ko-KR" sz="1800">
                    <a:latin typeface="Verdana" charset="0"/>
                    <a:ea typeface="굴림" charset="-127"/>
                    <a:cs typeface="굴림" charset="-127"/>
                  </a:rPr>
                  <a:t>free</a:t>
                </a:r>
              </a:p>
            </p:txBody>
          </p:sp>
          <p:sp>
            <p:nvSpPr>
              <p:cNvPr id="1599550" name="Rectangle 62" descr="Dark upward diagonal"/>
              <p:cNvSpPr>
                <a:spLocks noChangeArrowheads="1"/>
              </p:cNvSpPr>
              <p:nvPr/>
            </p:nvSpPr>
            <p:spPr bwMode="auto">
              <a:xfrm>
                <a:off x="4368" y="3144"/>
                <a:ext cx="768" cy="192"/>
              </a:xfrm>
              <a:prstGeom prst="rect">
                <a:avLst/>
              </a:prstGeom>
              <a:pattFill prst="dkUpDiag">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599551" name="Rectangle 63" descr="90%"/>
              <p:cNvSpPr>
                <a:spLocks noChangeArrowheads="1"/>
              </p:cNvSpPr>
              <p:nvPr/>
            </p:nvSpPr>
            <p:spPr bwMode="auto">
              <a:xfrm>
                <a:off x="4368" y="2952"/>
                <a:ext cx="768" cy="192"/>
              </a:xfrm>
              <a:prstGeom prst="rect">
                <a:avLst/>
              </a:prstGeom>
              <a:pattFill prst="pct90">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599552" name="Rectangle 64"/>
              <p:cNvSpPr>
                <a:spLocks noChangeArrowheads="1"/>
              </p:cNvSpPr>
              <p:nvPr/>
            </p:nvSpPr>
            <p:spPr bwMode="auto">
              <a:xfrm>
                <a:off x="4368" y="2760"/>
                <a:ext cx="768" cy="192"/>
              </a:xfrm>
              <a:prstGeom prst="rect">
                <a:avLst/>
              </a:prstGeom>
              <a:solidFill>
                <a:schemeClr val="accent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599553" name="Rectangle 65"/>
              <p:cNvSpPr>
                <a:spLocks noChangeArrowheads="1"/>
              </p:cNvSpPr>
              <p:nvPr/>
            </p:nvSpPr>
            <p:spPr bwMode="auto">
              <a:xfrm>
                <a:off x="4368" y="2568"/>
                <a:ext cx="768" cy="192"/>
              </a:xfrm>
              <a:prstGeom prst="rect">
                <a:avLst/>
              </a:prstGeom>
              <a:solidFill>
                <a:schemeClr val="accent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599554" name="Rectangle 66" descr="Dark upward diagonal"/>
              <p:cNvSpPr>
                <a:spLocks noChangeArrowheads="1"/>
              </p:cNvSpPr>
              <p:nvPr/>
            </p:nvSpPr>
            <p:spPr bwMode="auto">
              <a:xfrm>
                <a:off x="4368" y="2376"/>
                <a:ext cx="768" cy="192"/>
              </a:xfrm>
              <a:prstGeom prst="rect">
                <a:avLst/>
              </a:prstGeom>
              <a:pattFill prst="dkUpDiag">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599555" name="Rectangle 67" descr="90%"/>
              <p:cNvSpPr>
                <a:spLocks noChangeArrowheads="1"/>
              </p:cNvSpPr>
              <p:nvPr/>
            </p:nvSpPr>
            <p:spPr bwMode="auto">
              <a:xfrm>
                <a:off x="4368" y="2184"/>
                <a:ext cx="768" cy="192"/>
              </a:xfrm>
              <a:prstGeom prst="rect">
                <a:avLst/>
              </a:prstGeom>
              <a:pattFill prst="pct90">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599556" name="Rectangle 68" descr="90%"/>
              <p:cNvSpPr>
                <a:spLocks noChangeArrowheads="1"/>
              </p:cNvSpPr>
              <p:nvPr/>
            </p:nvSpPr>
            <p:spPr bwMode="auto">
              <a:xfrm>
                <a:off x="4368" y="1992"/>
                <a:ext cx="768" cy="192"/>
              </a:xfrm>
              <a:prstGeom prst="rect">
                <a:avLst/>
              </a:prstGeom>
              <a:pattFill prst="pct90">
                <a:fgClr>
                  <a:schemeClr val="accent1"/>
                </a:fgClr>
                <a:bgClr>
                  <a:srgbClr val="FFFFFF"/>
                </a:bgClr>
              </a:pattFill>
              <a:ln w="25400">
                <a:solidFill>
                  <a:schemeClr val="tx1"/>
                </a:solidFill>
                <a:miter lim="800000"/>
                <a:headEnd/>
                <a:tailEnd/>
              </a:ln>
              <a:effectLst/>
            </p:spPr>
            <p:txBody>
              <a:bodyPr wrap="none" anchor="ctr">
                <a:prstTxWarp prst="textNoShape">
                  <a:avLst/>
                </a:prstTxWarp>
              </a:bodyPr>
              <a:lstStyle/>
              <a:p>
                <a:endParaRPr lang="en-US"/>
              </a:p>
            </p:txBody>
          </p:sp>
          <p:sp>
            <p:nvSpPr>
              <p:cNvPr id="1599557" name="Rectangle 69"/>
              <p:cNvSpPr>
                <a:spLocks noChangeArrowheads="1"/>
              </p:cNvSpPr>
              <p:nvPr/>
            </p:nvSpPr>
            <p:spPr bwMode="auto">
              <a:xfrm>
                <a:off x="4368" y="1032"/>
                <a:ext cx="768" cy="192"/>
              </a:xfrm>
              <a:prstGeom prst="rect">
                <a:avLst/>
              </a:prstGeom>
              <a:solidFill>
                <a:srgbClr val="FFCC66"/>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599558" name="Rectangle 70"/>
              <p:cNvSpPr>
                <a:spLocks noChangeArrowheads="1"/>
              </p:cNvSpPr>
              <p:nvPr/>
            </p:nvSpPr>
            <p:spPr bwMode="auto">
              <a:xfrm>
                <a:off x="4483" y="1000"/>
                <a:ext cx="541" cy="402"/>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altLang="ko-KR" sz="1800">
                    <a:solidFill>
                      <a:srgbClr val="FF0000"/>
                    </a:solidFill>
                    <a:latin typeface="Verdana" charset="0"/>
                    <a:ea typeface="굴림" charset="-127"/>
                    <a:cs typeface="굴림" charset="-127"/>
                  </a:rPr>
                  <a:t>OS</a:t>
                </a:r>
              </a:p>
              <a:p>
                <a:pPr>
                  <a:spcBef>
                    <a:spcPct val="0"/>
                  </a:spcBef>
                </a:pPr>
                <a:r>
                  <a:rPr lang="en-US" altLang="ko-KR" sz="1800">
                    <a:solidFill>
                      <a:srgbClr val="FF0000"/>
                    </a:solidFill>
                    <a:latin typeface="Verdana" charset="0"/>
                    <a:ea typeface="굴림" charset="-127"/>
                    <a:cs typeface="굴림" charset="-127"/>
                  </a:rPr>
                  <a:t>pages</a:t>
                </a:r>
              </a:p>
            </p:txBody>
          </p:sp>
          <p:sp>
            <p:nvSpPr>
              <p:cNvPr id="1599559" name="Line 71"/>
              <p:cNvSpPr>
                <a:spLocks noChangeShapeType="1"/>
              </p:cNvSpPr>
              <p:nvPr/>
            </p:nvSpPr>
            <p:spPr bwMode="auto">
              <a:xfrm>
                <a:off x="5136" y="856"/>
                <a:ext cx="0" cy="316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599560" name="Rectangle 72"/>
              <p:cNvSpPr>
                <a:spLocks noChangeArrowheads="1"/>
              </p:cNvSpPr>
              <p:nvPr/>
            </p:nvSpPr>
            <p:spPr bwMode="auto">
              <a:xfrm>
                <a:off x="4368" y="1800"/>
                <a:ext cx="768" cy="192"/>
              </a:xfrm>
              <a:prstGeom prst="rect">
                <a:avLst/>
              </a:prstGeom>
              <a:solidFill>
                <a:schemeClr val="accent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599561" name="Group 73"/>
              <p:cNvGrpSpPr>
                <a:grpSpLocks/>
              </p:cNvGrpSpPr>
              <p:nvPr/>
            </p:nvGrpSpPr>
            <p:grpSpPr bwMode="auto">
              <a:xfrm>
                <a:off x="4624" y="1675"/>
                <a:ext cx="319" cy="42"/>
                <a:chOff x="4760" y="1675"/>
                <a:chExt cx="319" cy="42"/>
              </a:xfrm>
            </p:grpSpPr>
            <p:sp>
              <p:nvSpPr>
                <p:cNvPr id="1599562" name="Oval 74"/>
                <p:cNvSpPr>
                  <a:spLocks noChangeArrowheads="1"/>
                </p:cNvSpPr>
                <p:nvPr/>
              </p:nvSpPr>
              <p:spPr bwMode="auto">
                <a:xfrm rot="2700000">
                  <a:off x="4763" y="1672"/>
                  <a:ext cx="42" cy="47"/>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p>
              </p:txBody>
            </p:sp>
            <p:sp>
              <p:nvSpPr>
                <p:cNvPr id="1599563" name="Oval 75"/>
                <p:cNvSpPr>
                  <a:spLocks noChangeArrowheads="1"/>
                </p:cNvSpPr>
                <p:nvPr/>
              </p:nvSpPr>
              <p:spPr bwMode="auto">
                <a:xfrm rot="2700000">
                  <a:off x="4899" y="1672"/>
                  <a:ext cx="42" cy="47"/>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p>
              </p:txBody>
            </p:sp>
            <p:sp>
              <p:nvSpPr>
                <p:cNvPr id="1599564" name="Oval 76"/>
                <p:cNvSpPr>
                  <a:spLocks noChangeArrowheads="1"/>
                </p:cNvSpPr>
                <p:nvPr/>
              </p:nvSpPr>
              <p:spPr bwMode="auto">
                <a:xfrm rot="2700000">
                  <a:off x="5035" y="1672"/>
                  <a:ext cx="42" cy="47"/>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p>
              </p:txBody>
            </p:sp>
          </p:grpSp>
        </p:grpSp>
      </p:grpSp>
      <p:sp>
        <p:nvSpPr>
          <p:cNvPr id="2" name="Footer Placeholder 1"/>
          <p:cNvSpPr>
            <a:spLocks noGrp="1"/>
          </p:cNvSpPr>
          <p:nvPr>
            <p:ph type="ftr" sz="quarter" idx="11"/>
          </p:nvPr>
        </p:nvSpPr>
        <p:spPr/>
        <p:txBody>
          <a:bodyPr/>
          <a:lstStyle/>
          <a:p>
            <a:r>
              <a:rPr lang="en-US" smtClean="0"/>
              <a:t>Fall 2012 -- Lecture #36</a:t>
            </a:r>
            <a:endParaRPr lang="en-US"/>
          </a:p>
        </p:txBody>
      </p:sp>
    </p:spTree>
    <p:extLst>
      <p:ext uri="{BB962C8B-B14F-4D97-AF65-F5344CB8AC3E}">
        <p14:creationId xmlns:p14="http://schemas.microsoft.com/office/powerpoint/2010/main" val="20670386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CC3A784-13AC-F34A-8DAA-8660867687B3}" type="slidenum">
              <a:rPr lang="en-US"/>
              <a:pPr/>
              <a:t>5</a:t>
            </a:fld>
            <a:endParaRPr lang="en-US" b="0">
              <a:solidFill>
                <a:srgbClr val="FBBA03"/>
              </a:solidFill>
            </a:endParaRPr>
          </a:p>
        </p:txBody>
      </p:sp>
      <p:sp>
        <p:nvSpPr>
          <p:cNvPr id="1605634" name="Rectangle 2"/>
          <p:cNvSpPr>
            <a:spLocks noGrp="1" noChangeArrowheads="1"/>
          </p:cNvSpPr>
          <p:nvPr>
            <p:ph type="title"/>
          </p:nvPr>
        </p:nvSpPr>
        <p:spPr/>
        <p:txBody>
          <a:bodyPr/>
          <a:lstStyle/>
          <a:p>
            <a:r>
              <a:rPr lang="en-US" altLang="ko-KR">
                <a:ea typeface="굴림" charset="-127"/>
                <a:cs typeface="굴림" charset="-127"/>
              </a:rPr>
              <a:t>A Problem in the Early Sixties</a:t>
            </a:r>
          </a:p>
        </p:txBody>
      </p:sp>
      <p:sp>
        <p:nvSpPr>
          <p:cNvPr id="1605635" name="Rectangle 3"/>
          <p:cNvSpPr>
            <a:spLocks noGrp="1" noChangeArrowheads="1"/>
          </p:cNvSpPr>
          <p:nvPr>
            <p:ph type="body" idx="1"/>
          </p:nvPr>
        </p:nvSpPr>
        <p:spPr>
          <a:xfrm>
            <a:off x="457200" y="1219200"/>
            <a:ext cx="7707312" cy="4678363"/>
          </a:xfrm>
        </p:spPr>
        <p:txBody>
          <a:bodyPr/>
          <a:lstStyle/>
          <a:p>
            <a:pPr>
              <a:lnSpc>
                <a:spcPct val="80000"/>
              </a:lnSpc>
            </a:pPr>
            <a:r>
              <a:rPr lang="en-US" altLang="ko-KR" sz="3200" dirty="0">
                <a:ea typeface="굴림" charset="-127"/>
                <a:cs typeface="굴림" charset="-127"/>
              </a:rPr>
              <a:t>There were many applications whose data could not fit in the main memory, e.g., payroll</a:t>
            </a:r>
          </a:p>
          <a:p>
            <a:pPr lvl="1">
              <a:lnSpc>
                <a:spcPct val="80000"/>
              </a:lnSpc>
            </a:pPr>
            <a:r>
              <a:rPr lang="en-US" altLang="ko-KR" sz="2800" i="1" dirty="0">
                <a:ea typeface="굴림" charset="-127"/>
                <a:cs typeface="굴림" charset="-127"/>
              </a:rPr>
              <a:t>Paged memory system reduced fragmentation but still required the whole program to be resident in the main memory</a:t>
            </a:r>
            <a:endParaRPr lang="en-US" altLang="ko-KR" sz="2800" i="1" dirty="0" smtClean="0">
              <a:ea typeface="굴림" charset="-127"/>
              <a:cs typeface="굴림" charset="-127"/>
            </a:endParaRPr>
          </a:p>
          <a:p>
            <a:pPr>
              <a:lnSpc>
                <a:spcPct val="80000"/>
              </a:lnSpc>
            </a:pPr>
            <a:endParaRPr lang="en-US" altLang="ko-KR" sz="3200" dirty="0">
              <a:solidFill>
                <a:srgbClr val="56127A"/>
              </a:solidFill>
              <a:ea typeface="굴림" charset="-127"/>
              <a:cs typeface="굴림" charset="-127"/>
            </a:endParaRPr>
          </a:p>
        </p:txBody>
      </p:sp>
      <p:sp>
        <p:nvSpPr>
          <p:cNvPr id="2" name="Footer Placeholder 1"/>
          <p:cNvSpPr>
            <a:spLocks noGrp="1"/>
          </p:cNvSpPr>
          <p:nvPr>
            <p:ph type="ftr" sz="quarter" idx="11"/>
          </p:nvPr>
        </p:nvSpPr>
        <p:spPr/>
        <p:txBody>
          <a:bodyPr/>
          <a:lstStyle/>
          <a:p>
            <a:r>
              <a:rPr lang="en-US" smtClean="0"/>
              <a:t>Fall 2012 -- Lecture #36</a:t>
            </a:r>
            <a:endParaRPr lang="en-US"/>
          </a:p>
        </p:txBody>
      </p:sp>
    </p:spTree>
    <p:extLst>
      <p:ext uri="{BB962C8B-B14F-4D97-AF65-F5344CB8AC3E}">
        <p14:creationId xmlns:p14="http://schemas.microsoft.com/office/powerpoint/2010/main" val="785968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1C073468-04AB-8F44-B916-86F96C5153B8}" type="slidenum">
              <a:rPr lang="en-US"/>
              <a:pPr/>
              <a:t>6</a:t>
            </a:fld>
            <a:endParaRPr lang="en-US" b="0" dirty="0">
              <a:solidFill>
                <a:srgbClr val="FBBA03"/>
              </a:solidFill>
            </a:endParaRPr>
          </a:p>
        </p:txBody>
      </p:sp>
      <p:sp>
        <p:nvSpPr>
          <p:cNvPr id="1654786" name="Rectangle 2"/>
          <p:cNvSpPr>
            <a:spLocks noGrp="1" noChangeArrowheads="1"/>
          </p:cNvSpPr>
          <p:nvPr>
            <p:ph type="title"/>
          </p:nvPr>
        </p:nvSpPr>
        <p:spPr>
          <a:xfrm>
            <a:off x="457200" y="76200"/>
            <a:ext cx="8229600" cy="1143000"/>
          </a:xfrm>
          <a:noFill/>
          <a:ln/>
        </p:spPr>
        <p:txBody>
          <a:bodyPr lIns="90488" tIns="44450" rIns="90488" bIns="44450"/>
          <a:lstStyle/>
          <a:p>
            <a:r>
              <a:rPr lang="en-US" altLang="ko-KR" dirty="0">
                <a:ea typeface="굴림" charset="-127"/>
                <a:cs typeface="굴림" charset="-127"/>
              </a:rPr>
              <a:t>Manual Overlays</a:t>
            </a:r>
            <a:r>
              <a:rPr lang="en-US" altLang="ko-KR" i="1" dirty="0">
                <a:ea typeface="굴림" charset="-127"/>
                <a:cs typeface="굴림" charset="-127"/>
              </a:rPr>
              <a:t> </a:t>
            </a:r>
          </a:p>
        </p:txBody>
      </p:sp>
      <p:sp>
        <p:nvSpPr>
          <p:cNvPr id="1654787" name="Rectangle 3"/>
          <p:cNvSpPr>
            <a:spLocks noChangeArrowheads="1"/>
          </p:cNvSpPr>
          <p:nvPr/>
        </p:nvSpPr>
        <p:spPr bwMode="auto">
          <a:xfrm>
            <a:off x="2384425" y="1347788"/>
            <a:ext cx="717550" cy="366712"/>
          </a:xfrm>
          <a:prstGeom prst="rect">
            <a:avLst/>
          </a:prstGeom>
          <a:noFill/>
          <a:ln w="25400">
            <a:noFill/>
            <a:miter lim="800000"/>
            <a:headEnd/>
            <a:tailEnd/>
          </a:ln>
          <a:effectLst/>
        </p:spPr>
        <p:txBody>
          <a:bodyPr wrap="none" anchor="ctr">
            <a:prstTxWarp prst="textNoShape">
              <a:avLst/>
            </a:prstTxWarp>
          </a:bodyPr>
          <a:lstStyle/>
          <a:p>
            <a:endParaRPr lang="en-US"/>
          </a:p>
        </p:txBody>
      </p:sp>
      <p:sp>
        <p:nvSpPr>
          <p:cNvPr id="1654788" name="Rectangle 4"/>
          <p:cNvSpPr>
            <a:spLocks noChangeArrowheads="1"/>
          </p:cNvSpPr>
          <p:nvPr/>
        </p:nvSpPr>
        <p:spPr bwMode="auto">
          <a:xfrm>
            <a:off x="6386513" y="4292600"/>
            <a:ext cx="2292350" cy="698500"/>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altLang="ko-KR" sz="2000">
                <a:solidFill>
                  <a:srgbClr val="56127A"/>
                </a:solidFill>
                <a:latin typeface="Verdana" charset="0"/>
                <a:ea typeface="굴림" charset="-127"/>
                <a:cs typeface="굴림" charset="-127"/>
              </a:rPr>
              <a:t>Ferranti Mercury</a:t>
            </a:r>
          </a:p>
          <a:p>
            <a:pPr>
              <a:spcBef>
                <a:spcPct val="0"/>
              </a:spcBef>
            </a:pPr>
            <a:r>
              <a:rPr lang="en-US" altLang="ko-KR" sz="2000">
                <a:solidFill>
                  <a:srgbClr val="56127A"/>
                </a:solidFill>
                <a:latin typeface="Verdana" charset="0"/>
                <a:ea typeface="굴림" charset="-127"/>
                <a:cs typeface="굴림" charset="-127"/>
              </a:rPr>
              <a:t>1956</a:t>
            </a:r>
          </a:p>
        </p:txBody>
      </p:sp>
      <p:sp>
        <p:nvSpPr>
          <p:cNvPr id="1654789" name="Rectangle 5"/>
          <p:cNvSpPr>
            <a:spLocks noChangeArrowheads="1"/>
          </p:cNvSpPr>
          <p:nvPr/>
        </p:nvSpPr>
        <p:spPr bwMode="auto">
          <a:xfrm>
            <a:off x="6926263" y="1819275"/>
            <a:ext cx="1216025" cy="711200"/>
          </a:xfrm>
          <a:prstGeom prst="rect">
            <a:avLst/>
          </a:prstGeom>
          <a:solidFill>
            <a:schemeClr val="accent1"/>
          </a:solidFill>
          <a:ln w="12700">
            <a:solidFill>
              <a:srgbClr val="FF0000"/>
            </a:solidFill>
            <a:miter lim="800000"/>
            <a:headEnd/>
            <a:tailEnd/>
          </a:ln>
          <a:effectLst/>
        </p:spPr>
        <p:txBody>
          <a:bodyPr wrap="none" lIns="90488" tIns="44450" rIns="90488" bIns="44450">
            <a:prstTxWarp prst="textNoShape">
              <a:avLst/>
            </a:prstTxWarp>
            <a:spAutoFit/>
          </a:bodyPr>
          <a:lstStyle/>
          <a:p>
            <a:pPr>
              <a:spcBef>
                <a:spcPct val="0"/>
              </a:spcBef>
            </a:pPr>
            <a:r>
              <a:rPr lang="en-US" altLang="ko-KR" sz="2000">
                <a:latin typeface="Verdana" charset="0"/>
                <a:ea typeface="굴림" charset="-127"/>
                <a:cs typeface="굴림" charset="-127"/>
              </a:rPr>
              <a:t>40k bits</a:t>
            </a:r>
          </a:p>
          <a:p>
            <a:pPr>
              <a:spcBef>
                <a:spcPct val="0"/>
              </a:spcBef>
            </a:pPr>
            <a:r>
              <a:rPr lang="en-US" altLang="ko-KR" sz="2000">
                <a:latin typeface="Verdana" charset="0"/>
                <a:ea typeface="굴림" charset="-127"/>
                <a:cs typeface="굴림" charset="-127"/>
              </a:rPr>
              <a:t>main</a:t>
            </a:r>
          </a:p>
        </p:txBody>
      </p:sp>
      <p:sp>
        <p:nvSpPr>
          <p:cNvPr id="1654790" name="Rectangle 6"/>
          <p:cNvSpPr>
            <a:spLocks noChangeArrowheads="1"/>
          </p:cNvSpPr>
          <p:nvPr/>
        </p:nvSpPr>
        <p:spPr bwMode="auto">
          <a:xfrm>
            <a:off x="6845300" y="3101975"/>
            <a:ext cx="1377950" cy="711200"/>
          </a:xfrm>
          <a:prstGeom prst="rect">
            <a:avLst/>
          </a:prstGeom>
          <a:solidFill>
            <a:schemeClr val="accent1"/>
          </a:solidFill>
          <a:ln w="12700">
            <a:solidFill>
              <a:srgbClr val="FF0000"/>
            </a:solidFill>
            <a:miter lim="800000"/>
            <a:headEnd/>
            <a:tailEnd/>
          </a:ln>
          <a:effectLst/>
        </p:spPr>
        <p:txBody>
          <a:bodyPr wrap="none" lIns="90488" tIns="44450" rIns="90488" bIns="44450">
            <a:prstTxWarp prst="textNoShape">
              <a:avLst/>
            </a:prstTxWarp>
            <a:spAutoFit/>
          </a:bodyPr>
          <a:lstStyle/>
          <a:p>
            <a:pPr>
              <a:spcBef>
                <a:spcPct val="0"/>
              </a:spcBef>
            </a:pPr>
            <a:r>
              <a:rPr lang="en-US" altLang="ko-KR" sz="2000">
                <a:latin typeface="Verdana" charset="0"/>
                <a:ea typeface="굴림" charset="-127"/>
                <a:cs typeface="굴림" charset="-127"/>
              </a:rPr>
              <a:t>640k bits</a:t>
            </a:r>
          </a:p>
          <a:p>
            <a:pPr>
              <a:spcBef>
                <a:spcPct val="0"/>
              </a:spcBef>
            </a:pPr>
            <a:r>
              <a:rPr lang="en-US" altLang="ko-KR" sz="2000">
                <a:latin typeface="Verdana" charset="0"/>
                <a:ea typeface="굴림" charset="-127"/>
                <a:cs typeface="굴림" charset="-127"/>
              </a:rPr>
              <a:t>drum</a:t>
            </a:r>
          </a:p>
        </p:txBody>
      </p:sp>
      <p:sp>
        <p:nvSpPr>
          <p:cNvPr id="1654791" name="Line 7"/>
          <p:cNvSpPr>
            <a:spLocks noChangeShapeType="1"/>
          </p:cNvSpPr>
          <p:nvPr/>
        </p:nvSpPr>
        <p:spPr bwMode="auto">
          <a:xfrm>
            <a:off x="7534275" y="2552700"/>
            <a:ext cx="0" cy="482600"/>
          </a:xfrm>
          <a:prstGeom prst="line">
            <a:avLst/>
          </a:prstGeom>
          <a:noFill/>
          <a:ln w="12700">
            <a:solidFill>
              <a:schemeClr val="tx2"/>
            </a:solidFill>
            <a:round/>
            <a:headEnd type="triangle" w="med" len="med"/>
            <a:tailEnd type="triangle" w="med" len="med"/>
          </a:ln>
          <a:effectLst/>
        </p:spPr>
        <p:txBody>
          <a:bodyPr wrap="none" anchor="ctr">
            <a:prstTxWarp prst="textNoShape">
              <a:avLst/>
            </a:prstTxWarp>
          </a:bodyPr>
          <a:lstStyle/>
          <a:p>
            <a:endParaRPr lang="en-US"/>
          </a:p>
        </p:txBody>
      </p:sp>
      <p:sp>
        <p:nvSpPr>
          <p:cNvPr id="1654792" name="Rectangle 8"/>
          <p:cNvSpPr>
            <a:spLocks noChangeArrowheads="1"/>
          </p:cNvSpPr>
          <p:nvPr/>
        </p:nvSpPr>
        <p:spPr bwMode="auto">
          <a:xfrm>
            <a:off x="6381750" y="1708150"/>
            <a:ext cx="2305050" cy="2425700"/>
          </a:xfrm>
          <a:prstGeom prst="rect">
            <a:avLst/>
          </a:prstGeom>
          <a:noFill/>
          <a:ln w="12700">
            <a:solidFill>
              <a:srgbClr val="FF0000"/>
            </a:solidFill>
            <a:miter lim="800000"/>
            <a:headEnd/>
            <a:tailEnd/>
          </a:ln>
          <a:effectLst/>
        </p:spPr>
        <p:txBody>
          <a:bodyPr wrap="none" anchor="ctr">
            <a:prstTxWarp prst="textNoShape">
              <a:avLst/>
            </a:prstTxWarp>
          </a:bodyPr>
          <a:lstStyle/>
          <a:p>
            <a:endParaRPr lang="en-US"/>
          </a:p>
        </p:txBody>
      </p:sp>
      <p:sp>
        <p:nvSpPr>
          <p:cNvPr id="1654793" name="Rectangle 9"/>
          <p:cNvSpPr>
            <a:spLocks noChangeArrowheads="1"/>
          </p:cNvSpPr>
          <p:nvPr/>
        </p:nvSpPr>
        <p:spPr bwMode="auto">
          <a:xfrm>
            <a:off x="6656388" y="3784600"/>
            <a:ext cx="1941512" cy="393700"/>
          </a:xfrm>
          <a:prstGeom prst="rect">
            <a:avLst/>
          </a:prstGeom>
          <a:noFill/>
          <a:ln w="25400">
            <a:noFill/>
            <a:miter lim="800000"/>
            <a:headEnd/>
            <a:tailEnd/>
          </a:ln>
          <a:effectLst/>
        </p:spPr>
        <p:txBody>
          <a:bodyPr lIns="90488" tIns="44450" rIns="90488" bIns="44450">
            <a:prstTxWarp prst="textNoShape">
              <a:avLst/>
            </a:prstTxWarp>
            <a:spAutoFit/>
          </a:bodyPr>
          <a:lstStyle/>
          <a:p>
            <a:pPr>
              <a:spcBef>
                <a:spcPct val="0"/>
              </a:spcBef>
            </a:pPr>
            <a:r>
              <a:rPr lang="en-US" altLang="ko-KR" sz="2000">
                <a:latin typeface="Verdana" charset="0"/>
                <a:ea typeface="굴림" charset="-127"/>
                <a:cs typeface="굴림" charset="-127"/>
              </a:rPr>
              <a:t>Central Store</a:t>
            </a:r>
          </a:p>
        </p:txBody>
      </p:sp>
      <p:sp>
        <p:nvSpPr>
          <p:cNvPr id="1654794" name="Rectangle 10"/>
          <p:cNvSpPr>
            <a:spLocks noGrp="1" noChangeArrowheads="1"/>
          </p:cNvSpPr>
          <p:nvPr>
            <p:ph type="body" idx="1"/>
          </p:nvPr>
        </p:nvSpPr>
        <p:spPr>
          <a:xfrm>
            <a:off x="228600" y="990600"/>
            <a:ext cx="6096000" cy="4411663"/>
          </a:xfrm>
          <a:noFill/>
          <a:ln/>
        </p:spPr>
        <p:txBody>
          <a:bodyPr>
            <a:normAutofit fontScale="85000" lnSpcReduction="20000"/>
          </a:bodyPr>
          <a:lstStyle/>
          <a:p>
            <a:pPr marL="288925" indent="-288925"/>
            <a:r>
              <a:rPr lang="en-US" altLang="ko-KR" dirty="0">
                <a:ea typeface="굴림" charset="-127"/>
                <a:cs typeface="굴림" charset="-127"/>
              </a:rPr>
              <a:t>Assume an instruction can address all the storage on the drum</a:t>
            </a:r>
          </a:p>
          <a:p>
            <a:pPr marL="288925" indent="-288925"/>
            <a:endParaRPr lang="en-US" altLang="ko-KR" dirty="0">
              <a:ea typeface="굴림" charset="-127"/>
              <a:cs typeface="굴림" charset="-127"/>
            </a:endParaRPr>
          </a:p>
          <a:p>
            <a:pPr marL="288925" indent="-288925"/>
            <a:r>
              <a:rPr lang="en-US" altLang="ko-KR" i="1" dirty="0">
                <a:ea typeface="굴림" charset="-127"/>
                <a:cs typeface="굴림" charset="-127"/>
              </a:rPr>
              <a:t>Method 1: </a:t>
            </a:r>
            <a:r>
              <a:rPr lang="en-US" altLang="ko-KR" dirty="0">
                <a:ea typeface="굴림" charset="-127"/>
                <a:cs typeface="굴림" charset="-127"/>
              </a:rPr>
              <a:t>programmer keeps track of addresses in the main memory and initiates an I/O transfer when </a:t>
            </a:r>
            <a:r>
              <a:rPr lang="en-US" altLang="ko-KR" dirty="0" smtClean="0">
                <a:ea typeface="굴림" charset="-127"/>
                <a:cs typeface="굴림" charset="-127"/>
              </a:rPr>
              <a:t>required</a:t>
            </a:r>
          </a:p>
          <a:p>
            <a:pPr marL="688975" lvl="1" indent="-288925"/>
            <a:r>
              <a:rPr lang="en-US" altLang="ko-KR" sz="2400" i="1" dirty="0" smtClean="0">
                <a:solidFill>
                  <a:srgbClr val="56127A"/>
                </a:solidFill>
                <a:ea typeface="굴림" charset="-127"/>
                <a:cs typeface="굴림" charset="-127"/>
              </a:rPr>
              <a:t>Difficult, error-prone!</a:t>
            </a:r>
          </a:p>
          <a:p>
            <a:pPr marL="288925" indent="-288925"/>
            <a:r>
              <a:rPr lang="en-US" altLang="ko-KR" i="1" dirty="0">
                <a:ea typeface="굴림" charset="-127"/>
                <a:cs typeface="굴림" charset="-127"/>
              </a:rPr>
              <a:t>Method 2: </a:t>
            </a:r>
            <a:r>
              <a:rPr lang="en-US" altLang="ko-KR" dirty="0">
                <a:ea typeface="굴림" charset="-127"/>
                <a:cs typeface="굴림" charset="-127"/>
              </a:rPr>
              <a:t>automatic initiation of I/O transfers by software address </a:t>
            </a:r>
            <a:r>
              <a:rPr lang="en-US" altLang="ko-KR" dirty="0" smtClean="0">
                <a:ea typeface="굴림" charset="-127"/>
                <a:cs typeface="굴림" charset="-127"/>
              </a:rPr>
              <a:t>translation</a:t>
            </a:r>
          </a:p>
          <a:p>
            <a:pPr marL="688975" lvl="1" indent="-288925"/>
            <a:r>
              <a:rPr lang="en-US" altLang="ko-KR" sz="2400" i="1" dirty="0" err="1" smtClean="0">
                <a:solidFill>
                  <a:srgbClr val="56127A"/>
                </a:solidFill>
                <a:ea typeface="굴림" charset="-127"/>
                <a:cs typeface="굴림" charset="-127"/>
              </a:rPr>
              <a:t>Brooker’s</a:t>
            </a:r>
            <a:r>
              <a:rPr lang="en-US" altLang="ko-KR" sz="2400" i="1" dirty="0" smtClean="0">
                <a:solidFill>
                  <a:srgbClr val="56127A"/>
                </a:solidFill>
                <a:ea typeface="굴림" charset="-127"/>
                <a:cs typeface="굴림" charset="-127"/>
              </a:rPr>
              <a:t> </a:t>
            </a:r>
            <a:r>
              <a:rPr lang="en-US" altLang="ko-KR" sz="2400" i="1" dirty="0">
                <a:solidFill>
                  <a:srgbClr val="56127A"/>
                </a:solidFill>
                <a:ea typeface="굴림" charset="-127"/>
                <a:cs typeface="굴림" charset="-127"/>
              </a:rPr>
              <a:t>interpretive coding, </a:t>
            </a:r>
            <a:r>
              <a:rPr lang="en-US" altLang="ko-KR" sz="2400" i="1" dirty="0" smtClean="0">
                <a:solidFill>
                  <a:srgbClr val="56127A"/>
                </a:solidFill>
                <a:ea typeface="굴림" charset="-127"/>
                <a:cs typeface="굴림" charset="-127"/>
              </a:rPr>
              <a:t>1960</a:t>
            </a:r>
          </a:p>
          <a:p>
            <a:pPr marL="688975" lvl="1" indent="-288925"/>
            <a:r>
              <a:rPr lang="en-US" altLang="ko-KR" sz="2400" i="1" dirty="0" smtClean="0">
                <a:solidFill>
                  <a:srgbClr val="56127A"/>
                </a:solidFill>
                <a:ea typeface="굴림" charset="-127"/>
                <a:cs typeface="굴림" charset="-127"/>
              </a:rPr>
              <a:t>Inefficient!</a:t>
            </a:r>
            <a:endParaRPr lang="en-US" altLang="ko-KR" sz="2400" i="1" dirty="0">
              <a:solidFill>
                <a:srgbClr val="56127A"/>
              </a:solidFill>
              <a:ea typeface="굴림" charset="-127"/>
              <a:cs typeface="굴림" charset="-127"/>
            </a:endParaRPr>
          </a:p>
        </p:txBody>
      </p:sp>
      <p:sp>
        <p:nvSpPr>
          <p:cNvPr id="1654795" name="Text Box 11"/>
          <p:cNvSpPr txBox="1">
            <a:spLocks noChangeArrowheads="1"/>
          </p:cNvSpPr>
          <p:nvPr/>
        </p:nvSpPr>
        <p:spPr bwMode="auto">
          <a:xfrm>
            <a:off x="695325" y="5480050"/>
            <a:ext cx="184150" cy="396875"/>
          </a:xfrm>
          <a:prstGeom prst="rect">
            <a:avLst/>
          </a:prstGeom>
          <a:noFill/>
          <a:ln w="9525">
            <a:noFill/>
            <a:miter lim="800000"/>
            <a:headEnd/>
            <a:tailEnd/>
          </a:ln>
          <a:effectLst/>
        </p:spPr>
        <p:txBody>
          <a:bodyPr wrap="none">
            <a:prstTxWarp prst="textNoShape">
              <a:avLst/>
            </a:prstTxWarp>
            <a:spAutoFit/>
          </a:bodyPr>
          <a:lstStyle/>
          <a:p>
            <a:pPr eaLnBrk="1" hangingPunct="1">
              <a:spcBef>
                <a:spcPct val="0"/>
              </a:spcBef>
            </a:pPr>
            <a:endParaRPr lang="ko-KR" altLang="en-US" sz="2000">
              <a:latin typeface="Verdana" charset="0"/>
              <a:ea typeface="굴림" charset="-127"/>
              <a:cs typeface="굴림" charset="-127"/>
            </a:endParaRPr>
          </a:p>
        </p:txBody>
      </p:sp>
      <p:sp>
        <p:nvSpPr>
          <p:cNvPr id="1654797" name="Text Box 13"/>
          <p:cNvSpPr txBox="1">
            <a:spLocks noChangeArrowheads="1"/>
          </p:cNvSpPr>
          <p:nvPr/>
        </p:nvSpPr>
        <p:spPr bwMode="auto">
          <a:xfrm>
            <a:off x="304800" y="5518665"/>
            <a:ext cx="8534400" cy="830997"/>
          </a:xfrm>
          <a:prstGeom prst="rect">
            <a:avLst/>
          </a:prstGeom>
          <a:noFill/>
          <a:ln w="12700">
            <a:noFill/>
            <a:miter lim="800000"/>
            <a:headEnd/>
            <a:tailEnd/>
          </a:ln>
          <a:effectLst/>
        </p:spPr>
        <p:txBody>
          <a:bodyPr wrap="square" anchor="ctr">
            <a:prstTxWarp prst="textNoShape">
              <a:avLst/>
            </a:prstTxWarp>
            <a:spAutoFit/>
          </a:bodyPr>
          <a:lstStyle/>
          <a:p>
            <a:r>
              <a:rPr lang="en-US" sz="2400" i="1" dirty="0"/>
              <a:t>Not just an ancient black art, e.g., IBM Cell microprocessor</a:t>
            </a:r>
            <a:r>
              <a:rPr lang="en-US" sz="2400" i="1" dirty="0" smtClean="0"/>
              <a:t> </a:t>
            </a:r>
            <a:r>
              <a:rPr lang="en-US" sz="2400" i="1" dirty="0" smtClean="0"/>
              <a:t>used </a:t>
            </a:r>
            <a:r>
              <a:rPr lang="en-US" sz="2400" i="1" dirty="0" smtClean="0"/>
              <a:t>in Playstation-3 has explicitly </a:t>
            </a:r>
            <a:r>
              <a:rPr lang="en-US" sz="2400" i="1" dirty="0"/>
              <a:t>managed local </a:t>
            </a:r>
            <a:r>
              <a:rPr lang="en-US" sz="2400" i="1" dirty="0" smtClean="0"/>
              <a:t>store!</a:t>
            </a:r>
            <a:endParaRPr lang="en-US" sz="2400" i="1" dirty="0"/>
          </a:p>
        </p:txBody>
      </p:sp>
      <p:sp>
        <p:nvSpPr>
          <p:cNvPr id="2" name="Footer Placeholder 1"/>
          <p:cNvSpPr>
            <a:spLocks noGrp="1"/>
          </p:cNvSpPr>
          <p:nvPr>
            <p:ph type="ftr" sz="quarter" idx="11"/>
          </p:nvPr>
        </p:nvSpPr>
        <p:spPr/>
        <p:txBody>
          <a:bodyPr/>
          <a:lstStyle/>
          <a:p>
            <a:r>
              <a:rPr lang="en-US" smtClean="0"/>
              <a:t>Fall 2012 -- Lecture #36</a:t>
            </a:r>
            <a:endParaRPr lang="en-US"/>
          </a:p>
        </p:txBody>
      </p:sp>
    </p:spTree>
    <p:extLst>
      <p:ext uri="{BB962C8B-B14F-4D97-AF65-F5344CB8AC3E}">
        <p14:creationId xmlns:p14="http://schemas.microsoft.com/office/powerpoint/2010/main" val="42909563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47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5479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5479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5479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5479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5479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65479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4794" grpId="0" build="p"/>
      <p:bldP spid="165479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5"/>
          <p:cNvSpPr>
            <a:spLocks noGrp="1"/>
          </p:cNvSpPr>
          <p:nvPr>
            <p:ph type="sldNum" sz="quarter" idx="12"/>
          </p:nvPr>
        </p:nvSpPr>
        <p:spPr/>
        <p:txBody>
          <a:bodyPr/>
          <a:lstStyle/>
          <a:p>
            <a:fld id="{BB3B1344-FAE5-7845-8357-6B9686E8973E}" type="slidenum">
              <a:rPr lang="en-US"/>
              <a:pPr/>
              <a:t>7</a:t>
            </a:fld>
            <a:endParaRPr lang="en-US" b="0">
              <a:solidFill>
                <a:srgbClr val="FBBA03"/>
              </a:solidFill>
            </a:endParaRPr>
          </a:p>
        </p:txBody>
      </p:sp>
      <p:sp>
        <p:nvSpPr>
          <p:cNvPr id="1609730" name="Rectangle 2"/>
          <p:cNvSpPr>
            <a:spLocks noGrp="1" noChangeArrowheads="1"/>
          </p:cNvSpPr>
          <p:nvPr>
            <p:ph type="title"/>
          </p:nvPr>
        </p:nvSpPr>
        <p:spPr>
          <a:noFill/>
          <a:ln/>
        </p:spPr>
        <p:txBody>
          <a:bodyPr lIns="90488" tIns="44450" rIns="90488" bIns="44450"/>
          <a:lstStyle/>
          <a:p>
            <a:r>
              <a:rPr lang="en-US" altLang="ko-KR" dirty="0">
                <a:ea typeface="굴림" charset="-127"/>
                <a:cs typeface="굴림" charset="-127"/>
              </a:rPr>
              <a:t>Demand Paging in Atlas (1962)</a:t>
            </a:r>
            <a:endParaRPr lang="en-US" altLang="ko-KR" sz="2000" i="1" dirty="0">
              <a:ea typeface="굴림" charset="-127"/>
              <a:cs typeface="굴림" charset="-127"/>
            </a:endParaRPr>
          </a:p>
        </p:txBody>
      </p:sp>
      <p:grpSp>
        <p:nvGrpSpPr>
          <p:cNvPr id="1609731" name="Group 3"/>
          <p:cNvGrpSpPr>
            <a:grpSpLocks/>
          </p:cNvGrpSpPr>
          <p:nvPr/>
        </p:nvGrpSpPr>
        <p:grpSpPr bwMode="auto">
          <a:xfrm>
            <a:off x="4802188" y="1460500"/>
            <a:ext cx="3898900" cy="4013200"/>
            <a:chOff x="417" y="920"/>
            <a:chExt cx="2456" cy="2528"/>
          </a:xfrm>
        </p:grpSpPr>
        <p:sp>
          <p:nvSpPr>
            <p:cNvPr id="1609732" name="Rectangle 4"/>
            <p:cNvSpPr>
              <a:spLocks noChangeArrowheads="1"/>
            </p:cNvSpPr>
            <p:nvPr/>
          </p:nvSpPr>
          <p:spPr bwMode="auto">
            <a:xfrm>
              <a:off x="440" y="920"/>
              <a:ext cx="2432" cy="2528"/>
            </a:xfrm>
            <a:prstGeom prst="rect">
              <a:avLst/>
            </a:prstGeom>
            <a:solidFill>
              <a:schemeClr val="bg1"/>
            </a:solidFill>
            <a:ln w="12700">
              <a:solidFill>
                <a:srgbClr val="FF0000"/>
              </a:solidFill>
              <a:miter lim="800000"/>
              <a:headEnd/>
              <a:tailEnd/>
            </a:ln>
            <a:effectLst/>
          </p:spPr>
          <p:txBody>
            <a:bodyPr wrap="none" anchor="ctr">
              <a:prstTxWarp prst="textNoShape">
                <a:avLst/>
              </a:prstTxWarp>
            </a:bodyPr>
            <a:lstStyle/>
            <a:p>
              <a:endParaRPr lang="en-US"/>
            </a:p>
          </p:txBody>
        </p:sp>
        <p:sp>
          <p:nvSpPr>
            <p:cNvPr id="1609733" name="Rectangle 5"/>
            <p:cNvSpPr>
              <a:spLocks noChangeArrowheads="1"/>
            </p:cNvSpPr>
            <p:nvPr/>
          </p:nvSpPr>
          <p:spPr bwMode="auto">
            <a:xfrm>
              <a:off x="1922" y="2784"/>
              <a:ext cx="951" cy="575"/>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altLang="ko-KR" sz="1800">
                  <a:latin typeface="Verdana" charset="0"/>
                  <a:ea typeface="굴림" charset="-127"/>
                  <a:cs typeface="굴림" charset="-127"/>
                </a:rPr>
                <a:t>Secondary</a:t>
              </a:r>
            </a:p>
            <a:p>
              <a:pPr>
                <a:spcBef>
                  <a:spcPct val="0"/>
                </a:spcBef>
              </a:pPr>
              <a:r>
                <a:rPr lang="en-US" altLang="ko-KR" sz="1800">
                  <a:latin typeface="Verdana" charset="0"/>
                  <a:ea typeface="굴림" charset="-127"/>
                  <a:cs typeface="굴림" charset="-127"/>
                </a:rPr>
                <a:t>(Drum)</a:t>
              </a:r>
            </a:p>
            <a:p>
              <a:pPr>
                <a:spcBef>
                  <a:spcPct val="0"/>
                </a:spcBef>
              </a:pPr>
              <a:r>
                <a:rPr lang="en-US" altLang="ko-KR" sz="1800">
                  <a:latin typeface="Verdana" charset="0"/>
                  <a:ea typeface="굴림" charset="-127"/>
                  <a:cs typeface="굴림" charset="-127"/>
                </a:rPr>
                <a:t>32x6 pages</a:t>
              </a:r>
            </a:p>
          </p:txBody>
        </p:sp>
        <p:grpSp>
          <p:nvGrpSpPr>
            <p:cNvPr id="1609734" name="Group 6"/>
            <p:cNvGrpSpPr>
              <a:grpSpLocks/>
            </p:cNvGrpSpPr>
            <p:nvPr/>
          </p:nvGrpSpPr>
          <p:grpSpPr bwMode="auto">
            <a:xfrm>
              <a:off x="1976" y="1016"/>
              <a:ext cx="704" cy="1720"/>
              <a:chOff x="1976" y="1016"/>
              <a:chExt cx="704" cy="1720"/>
            </a:xfrm>
          </p:grpSpPr>
          <p:sp>
            <p:nvSpPr>
              <p:cNvPr id="1609735" name="Rectangle 7"/>
              <p:cNvSpPr>
                <a:spLocks noChangeArrowheads="1"/>
              </p:cNvSpPr>
              <p:nvPr/>
            </p:nvSpPr>
            <p:spPr bwMode="auto">
              <a:xfrm>
                <a:off x="1976" y="1016"/>
                <a:ext cx="704" cy="1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endParaRPr lang="en-US"/>
              </a:p>
            </p:txBody>
          </p:sp>
          <p:sp>
            <p:nvSpPr>
              <p:cNvPr id="1609736" name="Line 8"/>
              <p:cNvSpPr>
                <a:spLocks noChangeShapeType="1"/>
              </p:cNvSpPr>
              <p:nvPr/>
            </p:nvSpPr>
            <p:spPr bwMode="auto">
              <a:xfrm>
                <a:off x="1976" y="1200"/>
                <a:ext cx="704" cy="0"/>
              </a:xfrm>
              <a:prstGeom prst="line">
                <a:avLst/>
              </a:prstGeom>
              <a:noFill/>
              <a:ln w="12700">
                <a:solidFill>
                  <a:srgbClr val="FF0000"/>
                </a:solidFill>
                <a:round/>
                <a:headEnd/>
                <a:tailEnd/>
              </a:ln>
              <a:effectLst/>
            </p:spPr>
            <p:txBody>
              <a:bodyPr wrap="none" anchor="ctr">
                <a:prstTxWarp prst="textNoShape">
                  <a:avLst/>
                </a:prstTxWarp>
              </a:bodyPr>
              <a:lstStyle/>
              <a:p>
                <a:endParaRPr lang="en-US"/>
              </a:p>
            </p:txBody>
          </p:sp>
          <p:sp>
            <p:nvSpPr>
              <p:cNvPr id="1609737" name="Line 9"/>
              <p:cNvSpPr>
                <a:spLocks noChangeShapeType="1"/>
              </p:cNvSpPr>
              <p:nvPr/>
            </p:nvSpPr>
            <p:spPr bwMode="auto">
              <a:xfrm>
                <a:off x="1976" y="1392"/>
                <a:ext cx="704" cy="0"/>
              </a:xfrm>
              <a:prstGeom prst="line">
                <a:avLst/>
              </a:prstGeom>
              <a:noFill/>
              <a:ln w="12700">
                <a:solidFill>
                  <a:srgbClr val="FF0000"/>
                </a:solidFill>
                <a:round/>
                <a:headEnd/>
                <a:tailEnd/>
              </a:ln>
              <a:effectLst/>
            </p:spPr>
            <p:txBody>
              <a:bodyPr wrap="none" anchor="ctr">
                <a:prstTxWarp prst="textNoShape">
                  <a:avLst/>
                </a:prstTxWarp>
              </a:bodyPr>
              <a:lstStyle/>
              <a:p>
                <a:endParaRPr lang="en-US"/>
              </a:p>
            </p:txBody>
          </p:sp>
          <p:sp>
            <p:nvSpPr>
              <p:cNvPr id="1609738" name="Line 10"/>
              <p:cNvSpPr>
                <a:spLocks noChangeShapeType="1"/>
              </p:cNvSpPr>
              <p:nvPr/>
            </p:nvSpPr>
            <p:spPr bwMode="auto">
              <a:xfrm>
                <a:off x="1976" y="1584"/>
                <a:ext cx="704" cy="0"/>
              </a:xfrm>
              <a:prstGeom prst="line">
                <a:avLst/>
              </a:prstGeom>
              <a:noFill/>
              <a:ln w="12700">
                <a:solidFill>
                  <a:srgbClr val="FF0000"/>
                </a:solidFill>
                <a:round/>
                <a:headEnd/>
                <a:tailEnd/>
              </a:ln>
              <a:effectLst/>
            </p:spPr>
            <p:txBody>
              <a:bodyPr wrap="none" anchor="ctr">
                <a:prstTxWarp prst="textNoShape">
                  <a:avLst/>
                </a:prstTxWarp>
              </a:bodyPr>
              <a:lstStyle/>
              <a:p>
                <a:endParaRPr lang="en-US"/>
              </a:p>
            </p:txBody>
          </p:sp>
          <p:sp>
            <p:nvSpPr>
              <p:cNvPr id="1609739" name="Line 11"/>
              <p:cNvSpPr>
                <a:spLocks noChangeShapeType="1"/>
              </p:cNvSpPr>
              <p:nvPr/>
            </p:nvSpPr>
            <p:spPr bwMode="auto">
              <a:xfrm>
                <a:off x="1976" y="1776"/>
                <a:ext cx="704" cy="0"/>
              </a:xfrm>
              <a:prstGeom prst="line">
                <a:avLst/>
              </a:prstGeom>
              <a:noFill/>
              <a:ln w="12700">
                <a:solidFill>
                  <a:srgbClr val="FF0000"/>
                </a:solidFill>
                <a:round/>
                <a:headEnd/>
                <a:tailEnd/>
              </a:ln>
              <a:effectLst/>
            </p:spPr>
            <p:txBody>
              <a:bodyPr wrap="none" anchor="ctr">
                <a:prstTxWarp prst="textNoShape">
                  <a:avLst/>
                </a:prstTxWarp>
              </a:bodyPr>
              <a:lstStyle/>
              <a:p>
                <a:endParaRPr lang="en-US"/>
              </a:p>
            </p:txBody>
          </p:sp>
          <p:sp>
            <p:nvSpPr>
              <p:cNvPr id="1609740" name="Line 12"/>
              <p:cNvSpPr>
                <a:spLocks noChangeShapeType="1"/>
              </p:cNvSpPr>
              <p:nvPr/>
            </p:nvSpPr>
            <p:spPr bwMode="auto">
              <a:xfrm>
                <a:off x="1976" y="1968"/>
                <a:ext cx="704" cy="0"/>
              </a:xfrm>
              <a:prstGeom prst="line">
                <a:avLst/>
              </a:prstGeom>
              <a:noFill/>
              <a:ln w="12700">
                <a:solidFill>
                  <a:srgbClr val="FF0000"/>
                </a:solidFill>
                <a:round/>
                <a:headEnd/>
                <a:tailEnd/>
              </a:ln>
              <a:effectLst/>
            </p:spPr>
            <p:txBody>
              <a:bodyPr wrap="none" anchor="ctr">
                <a:prstTxWarp prst="textNoShape">
                  <a:avLst/>
                </a:prstTxWarp>
              </a:bodyPr>
              <a:lstStyle/>
              <a:p>
                <a:endParaRPr lang="en-US"/>
              </a:p>
            </p:txBody>
          </p:sp>
          <p:sp>
            <p:nvSpPr>
              <p:cNvPr id="1609741" name="Line 13"/>
              <p:cNvSpPr>
                <a:spLocks noChangeShapeType="1"/>
              </p:cNvSpPr>
              <p:nvPr/>
            </p:nvSpPr>
            <p:spPr bwMode="auto">
              <a:xfrm>
                <a:off x="1976" y="2160"/>
                <a:ext cx="704" cy="0"/>
              </a:xfrm>
              <a:prstGeom prst="line">
                <a:avLst/>
              </a:prstGeom>
              <a:noFill/>
              <a:ln w="12700">
                <a:solidFill>
                  <a:srgbClr val="FF0000"/>
                </a:solidFill>
                <a:round/>
                <a:headEnd/>
                <a:tailEnd/>
              </a:ln>
              <a:effectLst/>
            </p:spPr>
            <p:txBody>
              <a:bodyPr wrap="none" anchor="ctr">
                <a:prstTxWarp prst="textNoShape">
                  <a:avLst/>
                </a:prstTxWarp>
              </a:bodyPr>
              <a:lstStyle/>
              <a:p>
                <a:endParaRPr lang="en-US"/>
              </a:p>
            </p:txBody>
          </p:sp>
          <p:sp>
            <p:nvSpPr>
              <p:cNvPr id="1609742" name="Line 14"/>
              <p:cNvSpPr>
                <a:spLocks noChangeShapeType="1"/>
              </p:cNvSpPr>
              <p:nvPr/>
            </p:nvSpPr>
            <p:spPr bwMode="auto">
              <a:xfrm>
                <a:off x="1976" y="2352"/>
                <a:ext cx="704" cy="0"/>
              </a:xfrm>
              <a:prstGeom prst="line">
                <a:avLst/>
              </a:prstGeom>
              <a:noFill/>
              <a:ln w="12700">
                <a:solidFill>
                  <a:srgbClr val="FF0000"/>
                </a:solidFill>
                <a:round/>
                <a:headEnd/>
                <a:tailEnd/>
              </a:ln>
              <a:effectLst/>
            </p:spPr>
            <p:txBody>
              <a:bodyPr wrap="none" anchor="ctr">
                <a:prstTxWarp prst="textNoShape">
                  <a:avLst/>
                </a:prstTxWarp>
              </a:bodyPr>
              <a:lstStyle/>
              <a:p>
                <a:endParaRPr lang="en-US"/>
              </a:p>
            </p:txBody>
          </p:sp>
          <p:sp>
            <p:nvSpPr>
              <p:cNvPr id="1609743" name="Line 15"/>
              <p:cNvSpPr>
                <a:spLocks noChangeShapeType="1"/>
              </p:cNvSpPr>
              <p:nvPr/>
            </p:nvSpPr>
            <p:spPr bwMode="auto">
              <a:xfrm>
                <a:off x="1976" y="2544"/>
                <a:ext cx="704" cy="0"/>
              </a:xfrm>
              <a:prstGeom prst="line">
                <a:avLst/>
              </a:prstGeom>
              <a:noFill/>
              <a:ln w="12700">
                <a:solidFill>
                  <a:srgbClr val="FF0000"/>
                </a:solidFill>
                <a:round/>
                <a:headEnd/>
                <a:tailEnd/>
              </a:ln>
              <a:effectLst/>
            </p:spPr>
            <p:txBody>
              <a:bodyPr wrap="none" anchor="ctr">
                <a:prstTxWarp prst="textNoShape">
                  <a:avLst/>
                </a:prstTxWarp>
              </a:bodyPr>
              <a:lstStyle/>
              <a:p>
                <a:endParaRPr lang="en-US"/>
              </a:p>
            </p:txBody>
          </p:sp>
        </p:grpSp>
        <p:grpSp>
          <p:nvGrpSpPr>
            <p:cNvPr id="1609744" name="Group 16"/>
            <p:cNvGrpSpPr>
              <a:grpSpLocks/>
            </p:cNvGrpSpPr>
            <p:nvPr/>
          </p:nvGrpSpPr>
          <p:grpSpPr bwMode="auto">
            <a:xfrm>
              <a:off x="680" y="1064"/>
              <a:ext cx="704" cy="752"/>
              <a:chOff x="680" y="1064"/>
              <a:chExt cx="704" cy="752"/>
            </a:xfrm>
          </p:grpSpPr>
          <p:sp>
            <p:nvSpPr>
              <p:cNvPr id="1609745" name="Rectangle 17"/>
              <p:cNvSpPr>
                <a:spLocks noChangeArrowheads="1"/>
              </p:cNvSpPr>
              <p:nvPr/>
            </p:nvSpPr>
            <p:spPr bwMode="auto">
              <a:xfrm>
                <a:off x="680" y="1064"/>
                <a:ext cx="704" cy="752"/>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endParaRPr lang="en-US"/>
              </a:p>
            </p:txBody>
          </p:sp>
          <p:sp>
            <p:nvSpPr>
              <p:cNvPr id="1609746" name="Line 18"/>
              <p:cNvSpPr>
                <a:spLocks noChangeShapeType="1"/>
              </p:cNvSpPr>
              <p:nvPr/>
            </p:nvSpPr>
            <p:spPr bwMode="auto">
              <a:xfrm>
                <a:off x="680" y="1248"/>
                <a:ext cx="704" cy="0"/>
              </a:xfrm>
              <a:prstGeom prst="line">
                <a:avLst/>
              </a:prstGeom>
              <a:noFill/>
              <a:ln w="12700">
                <a:solidFill>
                  <a:srgbClr val="FF0000"/>
                </a:solidFill>
                <a:round/>
                <a:headEnd/>
                <a:tailEnd/>
              </a:ln>
              <a:effectLst/>
            </p:spPr>
            <p:txBody>
              <a:bodyPr wrap="none" anchor="ctr">
                <a:prstTxWarp prst="textNoShape">
                  <a:avLst/>
                </a:prstTxWarp>
              </a:bodyPr>
              <a:lstStyle/>
              <a:p>
                <a:endParaRPr lang="en-US"/>
              </a:p>
            </p:txBody>
          </p:sp>
          <p:sp>
            <p:nvSpPr>
              <p:cNvPr id="1609747" name="Line 19"/>
              <p:cNvSpPr>
                <a:spLocks noChangeShapeType="1"/>
              </p:cNvSpPr>
              <p:nvPr/>
            </p:nvSpPr>
            <p:spPr bwMode="auto">
              <a:xfrm>
                <a:off x="680" y="1440"/>
                <a:ext cx="704" cy="0"/>
              </a:xfrm>
              <a:prstGeom prst="line">
                <a:avLst/>
              </a:prstGeom>
              <a:noFill/>
              <a:ln w="12700">
                <a:solidFill>
                  <a:srgbClr val="FF0000"/>
                </a:solidFill>
                <a:round/>
                <a:headEnd/>
                <a:tailEnd/>
              </a:ln>
              <a:effectLst/>
            </p:spPr>
            <p:txBody>
              <a:bodyPr wrap="none" anchor="ctr">
                <a:prstTxWarp prst="textNoShape">
                  <a:avLst/>
                </a:prstTxWarp>
              </a:bodyPr>
              <a:lstStyle/>
              <a:p>
                <a:endParaRPr lang="en-US"/>
              </a:p>
            </p:txBody>
          </p:sp>
          <p:sp>
            <p:nvSpPr>
              <p:cNvPr id="1609748" name="Line 20"/>
              <p:cNvSpPr>
                <a:spLocks noChangeShapeType="1"/>
              </p:cNvSpPr>
              <p:nvPr/>
            </p:nvSpPr>
            <p:spPr bwMode="auto">
              <a:xfrm>
                <a:off x="680" y="1632"/>
                <a:ext cx="704" cy="0"/>
              </a:xfrm>
              <a:prstGeom prst="line">
                <a:avLst/>
              </a:prstGeom>
              <a:noFill/>
              <a:ln w="12700">
                <a:solidFill>
                  <a:srgbClr val="FF0000"/>
                </a:solidFill>
                <a:round/>
                <a:headEnd/>
                <a:tailEnd/>
              </a:ln>
              <a:effectLst/>
            </p:spPr>
            <p:txBody>
              <a:bodyPr wrap="none" anchor="ctr">
                <a:prstTxWarp prst="textNoShape">
                  <a:avLst/>
                </a:prstTxWarp>
              </a:bodyPr>
              <a:lstStyle/>
              <a:p>
                <a:endParaRPr lang="en-US"/>
              </a:p>
            </p:txBody>
          </p:sp>
        </p:grpSp>
        <p:sp>
          <p:nvSpPr>
            <p:cNvPr id="1609749" name="Rectangle 21"/>
            <p:cNvSpPr>
              <a:spLocks noChangeArrowheads="1"/>
            </p:cNvSpPr>
            <p:nvPr/>
          </p:nvSpPr>
          <p:spPr bwMode="auto">
            <a:xfrm>
              <a:off x="417" y="1872"/>
              <a:ext cx="1288" cy="575"/>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altLang="ko-KR" sz="1800">
                  <a:latin typeface="Verdana" charset="0"/>
                  <a:ea typeface="굴림" charset="-127"/>
                  <a:cs typeface="굴림" charset="-127"/>
                </a:rPr>
                <a:t>Primary</a:t>
              </a:r>
            </a:p>
            <a:p>
              <a:pPr>
                <a:spcBef>
                  <a:spcPct val="0"/>
                </a:spcBef>
              </a:pPr>
              <a:r>
                <a:rPr lang="en-US" altLang="ko-KR" sz="1800">
                  <a:latin typeface="Verdana" charset="0"/>
                  <a:ea typeface="굴림" charset="-127"/>
                  <a:cs typeface="굴림" charset="-127"/>
                </a:rPr>
                <a:t>32 Pages</a:t>
              </a:r>
            </a:p>
            <a:p>
              <a:pPr>
                <a:spcBef>
                  <a:spcPct val="0"/>
                </a:spcBef>
              </a:pPr>
              <a:r>
                <a:rPr lang="en-US" altLang="ko-KR" sz="1800">
                  <a:latin typeface="Verdana" charset="0"/>
                  <a:ea typeface="굴림" charset="-127"/>
                  <a:cs typeface="굴림" charset="-127"/>
                </a:rPr>
                <a:t>512 words/page</a:t>
              </a:r>
            </a:p>
          </p:txBody>
        </p:sp>
        <p:sp>
          <p:nvSpPr>
            <p:cNvPr id="1609750" name="Rectangle 22"/>
            <p:cNvSpPr>
              <a:spLocks noChangeArrowheads="1"/>
            </p:cNvSpPr>
            <p:nvPr/>
          </p:nvSpPr>
          <p:spPr bwMode="auto">
            <a:xfrm>
              <a:off x="451" y="2919"/>
              <a:ext cx="889" cy="516"/>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altLang="ko-KR" sz="2400">
                  <a:latin typeface="Verdana" charset="0"/>
                  <a:ea typeface="굴림" charset="-127"/>
                  <a:cs typeface="굴림" charset="-127"/>
                </a:rPr>
                <a:t>Central </a:t>
              </a:r>
            </a:p>
            <a:p>
              <a:pPr>
                <a:spcBef>
                  <a:spcPct val="0"/>
                </a:spcBef>
              </a:pPr>
              <a:r>
                <a:rPr lang="en-US" altLang="ko-KR" sz="2400">
                  <a:latin typeface="Verdana" charset="0"/>
                  <a:ea typeface="굴림" charset="-127"/>
                  <a:cs typeface="굴림" charset="-127"/>
                </a:rPr>
                <a:t>Memory</a:t>
              </a:r>
            </a:p>
          </p:txBody>
        </p:sp>
      </p:grpSp>
      <p:sp>
        <p:nvSpPr>
          <p:cNvPr id="1609751" name="Rectangle 23"/>
          <p:cNvSpPr>
            <a:spLocks noChangeArrowheads="1"/>
          </p:cNvSpPr>
          <p:nvPr/>
        </p:nvSpPr>
        <p:spPr bwMode="auto">
          <a:xfrm>
            <a:off x="481013" y="4951413"/>
            <a:ext cx="3981450" cy="698500"/>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2000">
                <a:solidFill>
                  <a:srgbClr val="56127A"/>
                </a:solidFill>
                <a:latin typeface="Verdana" charset="0"/>
                <a:ea typeface="굴림" charset="-127"/>
                <a:cs typeface="굴림" charset="-127"/>
              </a:rPr>
              <a:t>User sees 32 x 6 x 512 words</a:t>
            </a:r>
          </a:p>
          <a:p>
            <a:pPr algn="l">
              <a:spcBef>
                <a:spcPct val="0"/>
              </a:spcBef>
            </a:pPr>
            <a:r>
              <a:rPr lang="en-US" altLang="ko-KR" sz="2000">
                <a:solidFill>
                  <a:srgbClr val="56127A"/>
                </a:solidFill>
                <a:latin typeface="Verdana" charset="0"/>
                <a:ea typeface="굴림" charset="-127"/>
                <a:cs typeface="굴림" charset="-127"/>
              </a:rPr>
              <a:t>of storage</a:t>
            </a:r>
          </a:p>
        </p:txBody>
      </p:sp>
      <p:sp>
        <p:nvSpPr>
          <p:cNvPr id="1609752" name="Rectangle 24"/>
          <p:cNvSpPr>
            <a:spLocks noChangeArrowheads="1"/>
          </p:cNvSpPr>
          <p:nvPr/>
        </p:nvSpPr>
        <p:spPr bwMode="auto">
          <a:xfrm>
            <a:off x="481013" y="1497013"/>
            <a:ext cx="3589337" cy="2244204"/>
          </a:xfrm>
          <a:prstGeom prst="rect">
            <a:avLst/>
          </a:prstGeom>
          <a:noFill/>
          <a:ln w="25400">
            <a:noFill/>
            <a:miter lim="800000"/>
            <a:headEnd/>
            <a:tailEnd/>
          </a:ln>
          <a:effectLst/>
        </p:spPr>
        <p:txBody>
          <a:bodyPr lIns="90488" tIns="44450" rIns="90488" bIns="44450">
            <a:prstTxWarp prst="textNoShape">
              <a:avLst/>
            </a:prstTxWarp>
            <a:spAutoFit/>
          </a:bodyPr>
          <a:lstStyle/>
          <a:p>
            <a:pPr algn="l">
              <a:spcBef>
                <a:spcPct val="0"/>
              </a:spcBef>
            </a:pPr>
            <a:r>
              <a:rPr lang="ko-KR" altLang="en-US" sz="2000" dirty="0">
                <a:solidFill>
                  <a:srgbClr val="56127A"/>
                </a:solidFill>
                <a:latin typeface="Verdana" charset="0"/>
                <a:ea typeface="굴림" charset="-127"/>
                <a:cs typeface="굴림" charset="-127"/>
              </a:rPr>
              <a:t>“</a:t>
            </a:r>
            <a:r>
              <a:rPr lang="en-US" altLang="ko-KR" sz="2000" dirty="0">
                <a:solidFill>
                  <a:srgbClr val="56127A"/>
                </a:solidFill>
                <a:latin typeface="Verdana" charset="0"/>
                <a:ea typeface="굴림" charset="-127"/>
                <a:cs typeface="굴림" charset="-127"/>
              </a:rPr>
              <a:t>A page from secondary</a:t>
            </a:r>
          </a:p>
          <a:p>
            <a:pPr algn="l">
              <a:spcBef>
                <a:spcPct val="0"/>
              </a:spcBef>
            </a:pPr>
            <a:r>
              <a:rPr lang="en-US" altLang="ko-KR" sz="2000" dirty="0">
                <a:solidFill>
                  <a:srgbClr val="56127A"/>
                </a:solidFill>
                <a:latin typeface="Verdana" charset="0"/>
                <a:ea typeface="굴림" charset="-127"/>
                <a:cs typeface="굴림" charset="-127"/>
              </a:rPr>
              <a:t>storage is brought into the primary storage whenever it is (implicitly) demanded by the processor.”</a:t>
            </a:r>
          </a:p>
          <a:p>
            <a:pPr algn="l">
              <a:spcBef>
                <a:spcPct val="0"/>
              </a:spcBef>
            </a:pPr>
            <a:r>
              <a:rPr lang="en-US" altLang="ko-KR" sz="2000" dirty="0">
                <a:solidFill>
                  <a:srgbClr val="56127A"/>
                </a:solidFill>
                <a:latin typeface="Verdana" charset="0"/>
                <a:ea typeface="굴림" charset="-127"/>
                <a:cs typeface="굴림" charset="-127"/>
              </a:rPr>
              <a:t>		</a:t>
            </a:r>
            <a:r>
              <a:rPr lang="en-US" altLang="ko-KR" sz="2000" i="1" dirty="0">
                <a:solidFill>
                  <a:srgbClr val="56127A"/>
                </a:solidFill>
                <a:latin typeface="Verdana" charset="0"/>
                <a:ea typeface="굴림" charset="-127"/>
                <a:cs typeface="굴림" charset="-127"/>
              </a:rPr>
              <a:t>Tom </a:t>
            </a:r>
            <a:r>
              <a:rPr lang="en-US" altLang="ko-KR" sz="2000" i="1" dirty="0" smtClean="0">
                <a:solidFill>
                  <a:srgbClr val="56127A"/>
                </a:solidFill>
                <a:latin typeface="Verdana" charset="0"/>
                <a:ea typeface="굴림" charset="-127"/>
                <a:cs typeface="굴림" charset="-127"/>
              </a:rPr>
              <a:t>Kilburn</a:t>
            </a:r>
            <a:endParaRPr lang="en-US" altLang="ko-KR" sz="2000" i="1" dirty="0">
              <a:solidFill>
                <a:srgbClr val="56127A"/>
              </a:solidFill>
              <a:latin typeface="Verdana" charset="0"/>
              <a:ea typeface="굴림" charset="-127"/>
              <a:cs typeface="굴림" charset="-127"/>
            </a:endParaRPr>
          </a:p>
        </p:txBody>
      </p:sp>
      <p:sp>
        <p:nvSpPr>
          <p:cNvPr id="1609753" name="Text Box 25"/>
          <p:cNvSpPr txBox="1">
            <a:spLocks noChangeArrowheads="1"/>
          </p:cNvSpPr>
          <p:nvPr/>
        </p:nvSpPr>
        <p:spPr bwMode="auto">
          <a:xfrm>
            <a:off x="481013" y="4014788"/>
            <a:ext cx="3756025" cy="701675"/>
          </a:xfrm>
          <a:prstGeom prst="rect">
            <a:avLst/>
          </a:prstGeom>
          <a:noFill/>
          <a:ln w="9525">
            <a:noFill/>
            <a:miter lim="800000"/>
            <a:headEnd/>
            <a:tailEnd/>
          </a:ln>
          <a:effectLst/>
        </p:spPr>
        <p:txBody>
          <a:bodyPr wrap="none">
            <a:prstTxWarp prst="textNoShape">
              <a:avLst/>
            </a:prstTxWarp>
            <a:spAutoFit/>
          </a:bodyPr>
          <a:lstStyle/>
          <a:p>
            <a:pPr algn="l" eaLnBrk="1" hangingPunct="1">
              <a:spcBef>
                <a:spcPct val="0"/>
              </a:spcBef>
            </a:pPr>
            <a:r>
              <a:rPr lang="en-US" altLang="ko-KR" sz="2000">
                <a:solidFill>
                  <a:srgbClr val="56127A"/>
                </a:solidFill>
                <a:latin typeface="Verdana" charset="0"/>
                <a:ea typeface="굴림" charset="-127"/>
                <a:cs typeface="굴림" charset="-127"/>
              </a:rPr>
              <a:t>Primary memory as a </a:t>
            </a:r>
            <a:r>
              <a:rPr lang="en-US" altLang="ko-KR" sz="2000" i="1">
                <a:solidFill>
                  <a:srgbClr val="56127A"/>
                </a:solidFill>
                <a:latin typeface="Verdana" charset="0"/>
                <a:ea typeface="굴림" charset="-127"/>
                <a:cs typeface="굴림" charset="-127"/>
              </a:rPr>
              <a:t>cache</a:t>
            </a:r>
          </a:p>
          <a:p>
            <a:pPr algn="l" eaLnBrk="1" hangingPunct="1">
              <a:spcBef>
                <a:spcPct val="0"/>
              </a:spcBef>
            </a:pPr>
            <a:r>
              <a:rPr lang="en-US" altLang="ko-KR" sz="2000">
                <a:solidFill>
                  <a:srgbClr val="56127A"/>
                </a:solidFill>
                <a:latin typeface="Verdana" charset="0"/>
                <a:ea typeface="굴림" charset="-127"/>
                <a:cs typeface="굴림" charset="-127"/>
              </a:rPr>
              <a:t>for secondary memory</a:t>
            </a:r>
          </a:p>
        </p:txBody>
      </p:sp>
      <p:sp>
        <p:nvSpPr>
          <p:cNvPr id="2" name="Footer Placeholder 1"/>
          <p:cNvSpPr>
            <a:spLocks noGrp="1"/>
          </p:cNvSpPr>
          <p:nvPr>
            <p:ph type="ftr" sz="quarter" idx="11"/>
          </p:nvPr>
        </p:nvSpPr>
        <p:spPr/>
        <p:txBody>
          <a:bodyPr/>
          <a:lstStyle/>
          <a:p>
            <a:r>
              <a:rPr lang="en-US" smtClean="0"/>
              <a:t>Fall 2012 -- Lecture #36</a:t>
            </a:r>
            <a:endParaRPr lang="en-US"/>
          </a:p>
        </p:txBody>
      </p:sp>
    </p:spTree>
    <p:extLst>
      <p:ext uri="{BB962C8B-B14F-4D97-AF65-F5344CB8AC3E}">
        <p14:creationId xmlns:p14="http://schemas.microsoft.com/office/powerpoint/2010/main" val="5916436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97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097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9751" grpId="0"/>
      <p:bldP spid="16097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lide Number Placeholder 5"/>
          <p:cNvSpPr>
            <a:spLocks noGrp="1"/>
          </p:cNvSpPr>
          <p:nvPr>
            <p:ph type="sldNum" sz="quarter" idx="12"/>
          </p:nvPr>
        </p:nvSpPr>
        <p:spPr/>
        <p:txBody>
          <a:bodyPr/>
          <a:lstStyle/>
          <a:p>
            <a:fld id="{410353C3-006B-A34D-A0E3-47B21F446B4D}" type="slidenum">
              <a:rPr lang="en-US"/>
              <a:pPr/>
              <a:t>8</a:t>
            </a:fld>
            <a:endParaRPr lang="en-US" b="0">
              <a:solidFill>
                <a:srgbClr val="FBBA03"/>
              </a:solidFill>
            </a:endParaRPr>
          </a:p>
        </p:txBody>
      </p:sp>
      <p:sp>
        <p:nvSpPr>
          <p:cNvPr id="1611778" name="Rectangle 2"/>
          <p:cNvSpPr>
            <a:spLocks noGrp="1" noChangeArrowheads="1"/>
          </p:cNvSpPr>
          <p:nvPr>
            <p:ph type="title"/>
          </p:nvPr>
        </p:nvSpPr>
        <p:spPr>
          <a:noFill/>
          <a:ln/>
        </p:spPr>
        <p:txBody>
          <a:bodyPr lIns="90488" tIns="44450" rIns="90488" bIns="44450"/>
          <a:lstStyle/>
          <a:p>
            <a:r>
              <a:rPr lang="en-US" altLang="ko-KR" dirty="0">
                <a:ea typeface="굴림" charset="-127"/>
                <a:cs typeface="굴림" charset="-127"/>
              </a:rPr>
              <a:t>Hardware Organization of Atlas </a:t>
            </a:r>
          </a:p>
        </p:txBody>
      </p:sp>
      <p:sp>
        <p:nvSpPr>
          <p:cNvPr id="1611780" name="Rectangle 4"/>
          <p:cNvSpPr>
            <a:spLocks noChangeArrowheads="1"/>
          </p:cNvSpPr>
          <p:nvPr/>
        </p:nvSpPr>
        <p:spPr bwMode="auto">
          <a:xfrm>
            <a:off x="1366838" y="1611313"/>
            <a:ext cx="1004887" cy="841375"/>
          </a:xfrm>
          <a:prstGeom prst="rect">
            <a:avLst/>
          </a:prstGeom>
          <a:noFill/>
          <a:ln w="25400">
            <a:solidFill>
              <a:schemeClr val="tx1"/>
            </a:solidFill>
            <a:miter lim="800000"/>
            <a:headEnd/>
            <a:tailEnd/>
          </a:ln>
          <a:effectLst/>
        </p:spPr>
        <p:txBody>
          <a:bodyPr wrap="none" lIns="84138" tIns="41275" rIns="84138" bIns="41275">
            <a:prstTxWarp prst="textNoShape">
              <a:avLst/>
            </a:prstTxWarp>
            <a:spAutoFit/>
          </a:bodyPr>
          <a:lstStyle/>
          <a:p>
            <a:pPr defTabSz="774700">
              <a:spcBef>
                <a:spcPct val="0"/>
              </a:spcBef>
            </a:pPr>
            <a:r>
              <a:rPr lang="en-US" altLang="ko-KR">
                <a:latin typeface="Verdana" charset="0"/>
                <a:ea typeface="굴림" charset="-127"/>
                <a:cs typeface="굴림" charset="-127"/>
              </a:rPr>
              <a:t>Initial</a:t>
            </a:r>
          </a:p>
          <a:p>
            <a:pPr defTabSz="774700">
              <a:spcBef>
                <a:spcPct val="0"/>
              </a:spcBef>
            </a:pPr>
            <a:r>
              <a:rPr lang="en-US" altLang="ko-KR">
                <a:latin typeface="Verdana" charset="0"/>
                <a:ea typeface="굴림" charset="-127"/>
                <a:cs typeface="굴림" charset="-127"/>
              </a:rPr>
              <a:t>Address</a:t>
            </a:r>
          </a:p>
          <a:p>
            <a:pPr defTabSz="774700">
              <a:spcBef>
                <a:spcPct val="0"/>
              </a:spcBef>
            </a:pPr>
            <a:r>
              <a:rPr lang="en-US" altLang="ko-KR">
                <a:latin typeface="Verdana" charset="0"/>
                <a:ea typeface="굴림" charset="-127"/>
                <a:cs typeface="굴림" charset="-127"/>
              </a:rPr>
              <a:t>Decode</a:t>
            </a:r>
          </a:p>
        </p:txBody>
      </p:sp>
      <p:sp>
        <p:nvSpPr>
          <p:cNvPr id="1611781" name="Rectangle 5"/>
          <p:cNvSpPr>
            <a:spLocks noChangeArrowheads="1"/>
          </p:cNvSpPr>
          <p:nvPr/>
        </p:nvSpPr>
        <p:spPr bwMode="auto">
          <a:xfrm>
            <a:off x="4978400" y="1311275"/>
            <a:ext cx="2089150" cy="584200"/>
          </a:xfrm>
          <a:prstGeom prst="rect">
            <a:avLst/>
          </a:prstGeom>
          <a:solidFill>
            <a:schemeClr val="accent1"/>
          </a:solidFill>
          <a:ln w="12700">
            <a:solidFill>
              <a:srgbClr val="FF0000"/>
            </a:solidFill>
            <a:miter lim="800000"/>
            <a:headEnd/>
            <a:tailEnd/>
          </a:ln>
          <a:effectLst/>
        </p:spPr>
        <p:txBody>
          <a:bodyPr lIns="84138" tIns="41275" rIns="84138" bIns="41275">
            <a:prstTxWarp prst="textNoShape">
              <a:avLst/>
            </a:prstTxWarp>
            <a:spAutoFit/>
          </a:bodyPr>
          <a:lstStyle/>
          <a:p>
            <a:pPr defTabSz="774700">
              <a:spcBef>
                <a:spcPct val="0"/>
              </a:spcBef>
            </a:pPr>
            <a:r>
              <a:rPr lang="en-US" altLang="ko-KR">
                <a:latin typeface="Verdana" charset="0"/>
                <a:ea typeface="굴림" charset="-127"/>
                <a:cs typeface="굴림" charset="-127"/>
              </a:rPr>
              <a:t>16 ROM pages</a:t>
            </a:r>
          </a:p>
          <a:p>
            <a:pPr defTabSz="774700">
              <a:spcBef>
                <a:spcPct val="0"/>
              </a:spcBef>
            </a:pPr>
            <a:r>
              <a:rPr lang="en-US" altLang="ko-KR">
                <a:latin typeface="Verdana" charset="0"/>
                <a:ea typeface="굴림" charset="-127"/>
                <a:cs typeface="굴림" charset="-127"/>
              </a:rPr>
              <a:t>0.4 ~1 </a:t>
            </a:r>
            <a:r>
              <a:rPr lang="en-US" altLang="ko-KR">
                <a:latin typeface="Symbol" charset="2"/>
                <a:ea typeface="굴림" charset="-127"/>
                <a:cs typeface="굴림" charset="-127"/>
              </a:rPr>
              <a:t></a:t>
            </a:r>
            <a:r>
              <a:rPr lang="en-US" altLang="ko-KR">
                <a:latin typeface="Verdana" charset="0"/>
                <a:ea typeface="굴림" charset="-127"/>
                <a:cs typeface="굴림" charset="-127"/>
              </a:rPr>
              <a:t>sec</a:t>
            </a:r>
          </a:p>
        </p:txBody>
      </p:sp>
      <p:sp>
        <p:nvSpPr>
          <p:cNvPr id="1611782" name="Rectangle 6"/>
          <p:cNvSpPr>
            <a:spLocks noChangeArrowheads="1"/>
          </p:cNvSpPr>
          <p:nvPr/>
        </p:nvSpPr>
        <p:spPr bwMode="auto">
          <a:xfrm>
            <a:off x="4983163" y="2014538"/>
            <a:ext cx="2089150" cy="584200"/>
          </a:xfrm>
          <a:prstGeom prst="rect">
            <a:avLst/>
          </a:prstGeom>
          <a:solidFill>
            <a:schemeClr val="accent1"/>
          </a:solidFill>
          <a:ln w="12700">
            <a:solidFill>
              <a:srgbClr val="FF0000"/>
            </a:solidFill>
            <a:miter lim="800000"/>
            <a:headEnd/>
            <a:tailEnd/>
          </a:ln>
          <a:effectLst/>
        </p:spPr>
        <p:txBody>
          <a:bodyPr wrap="none" lIns="84138" tIns="41275" rIns="84138" bIns="41275">
            <a:prstTxWarp prst="textNoShape">
              <a:avLst/>
            </a:prstTxWarp>
            <a:spAutoFit/>
          </a:bodyPr>
          <a:lstStyle/>
          <a:p>
            <a:pPr algn="l" defTabSz="774700">
              <a:spcBef>
                <a:spcPct val="0"/>
              </a:spcBef>
            </a:pPr>
            <a:r>
              <a:rPr lang="en-US" altLang="ko-KR" dirty="0">
                <a:latin typeface="Verdana" charset="0"/>
                <a:ea typeface="굴림" charset="-127"/>
                <a:cs typeface="굴림" charset="-127"/>
              </a:rPr>
              <a:t>2 subsidiary pages</a:t>
            </a:r>
          </a:p>
          <a:p>
            <a:pPr algn="l" defTabSz="774700">
              <a:spcBef>
                <a:spcPct val="0"/>
              </a:spcBef>
            </a:pPr>
            <a:r>
              <a:rPr lang="en-US" altLang="ko-KR" dirty="0">
                <a:latin typeface="Verdana" charset="0"/>
                <a:ea typeface="굴림" charset="-127"/>
                <a:cs typeface="굴림" charset="-127"/>
              </a:rPr>
              <a:t>       1.4 </a:t>
            </a:r>
            <a:r>
              <a:rPr lang="en-US" altLang="ko-KR" dirty="0">
                <a:latin typeface="Symbol" charset="2"/>
                <a:ea typeface="굴림" charset="-127"/>
                <a:cs typeface="굴림" charset="-127"/>
              </a:rPr>
              <a:t></a:t>
            </a:r>
            <a:r>
              <a:rPr lang="en-US" altLang="ko-KR" dirty="0">
                <a:latin typeface="Verdana" charset="0"/>
                <a:ea typeface="굴림" charset="-127"/>
                <a:cs typeface="굴림" charset="-127"/>
              </a:rPr>
              <a:t>sec</a:t>
            </a:r>
          </a:p>
        </p:txBody>
      </p:sp>
      <p:grpSp>
        <p:nvGrpSpPr>
          <p:cNvPr id="1611783" name="Group 7"/>
          <p:cNvGrpSpPr>
            <a:grpSpLocks/>
          </p:cNvGrpSpPr>
          <p:nvPr/>
        </p:nvGrpSpPr>
        <p:grpSpPr bwMode="auto">
          <a:xfrm>
            <a:off x="4186238" y="2749550"/>
            <a:ext cx="3086100" cy="977900"/>
            <a:chOff x="2917" y="1964"/>
            <a:chExt cx="1944" cy="616"/>
          </a:xfrm>
        </p:grpSpPr>
        <p:sp>
          <p:nvSpPr>
            <p:cNvPr id="1611784" name="Rectangle 8"/>
            <p:cNvSpPr>
              <a:spLocks noChangeArrowheads="1"/>
            </p:cNvSpPr>
            <p:nvPr/>
          </p:nvSpPr>
          <p:spPr bwMode="auto">
            <a:xfrm>
              <a:off x="2917" y="1964"/>
              <a:ext cx="1944" cy="616"/>
            </a:xfrm>
            <a:prstGeom prst="rect">
              <a:avLst/>
            </a:prstGeom>
            <a:noFill/>
            <a:ln w="12700">
              <a:solidFill>
                <a:srgbClr val="FF0000"/>
              </a:solidFill>
              <a:miter lim="800000"/>
              <a:headEnd/>
              <a:tailEnd/>
            </a:ln>
            <a:effectLst/>
          </p:spPr>
          <p:txBody>
            <a:bodyPr wrap="none" anchor="ctr">
              <a:prstTxWarp prst="textNoShape">
                <a:avLst/>
              </a:prstTxWarp>
            </a:bodyPr>
            <a:lstStyle/>
            <a:p>
              <a:endParaRPr lang="en-US"/>
            </a:p>
          </p:txBody>
        </p:sp>
        <p:sp>
          <p:nvSpPr>
            <p:cNvPr id="1611785" name="Rectangle 9"/>
            <p:cNvSpPr>
              <a:spLocks noChangeArrowheads="1"/>
            </p:cNvSpPr>
            <p:nvPr/>
          </p:nvSpPr>
          <p:spPr bwMode="auto">
            <a:xfrm>
              <a:off x="3000" y="2010"/>
              <a:ext cx="791" cy="522"/>
            </a:xfrm>
            <a:prstGeom prst="rect">
              <a:avLst/>
            </a:prstGeom>
            <a:solidFill>
              <a:schemeClr val="accent1"/>
            </a:solidFill>
            <a:ln w="12700">
              <a:solidFill>
                <a:srgbClr val="FF0000"/>
              </a:solidFill>
              <a:miter lim="800000"/>
              <a:headEnd/>
              <a:tailEnd/>
            </a:ln>
            <a:effectLst/>
          </p:spPr>
          <p:txBody>
            <a:bodyPr wrap="none" lIns="84138" tIns="41275" rIns="84138" bIns="41275">
              <a:prstTxWarp prst="textNoShape">
                <a:avLst/>
              </a:prstTxWarp>
              <a:spAutoFit/>
            </a:bodyPr>
            <a:lstStyle/>
            <a:p>
              <a:pPr algn="l" defTabSz="774700">
                <a:spcBef>
                  <a:spcPct val="0"/>
                </a:spcBef>
              </a:pPr>
              <a:r>
                <a:rPr lang="en-US" altLang="ko-KR">
                  <a:latin typeface="Verdana" charset="0"/>
                  <a:ea typeface="굴림" charset="-127"/>
                  <a:cs typeface="굴림" charset="-127"/>
                </a:rPr>
                <a:t>Main</a:t>
              </a:r>
            </a:p>
            <a:p>
              <a:pPr algn="l" defTabSz="774700">
                <a:spcBef>
                  <a:spcPct val="0"/>
                </a:spcBef>
              </a:pPr>
              <a:r>
                <a:rPr lang="en-US" altLang="ko-KR">
                  <a:latin typeface="Verdana" charset="0"/>
                  <a:ea typeface="굴림" charset="-127"/>
                  <a:cs typeface="굴림" charset="-127"/>
                </a:rPr>
                <a:t>  32 pages</a:t>
              </a:r>
            </a:p>
            <a:p>
              <a:pPr algn="l" defTabSz="774700">
                <a:spcBef>
                  <a:spcPct val="0"/>
                </a:spcBef>
              </a:pPr>
              <a:r>
                <a:rPr lang="en-US" altLang="ko-KR">
                  <a:latin typeface="Verdana" charset="0"/>
                  <a:ea typeface="굴림" charset="-127"/>
                  <a:cs typeface="굴림" charset="-127"/>
                </a:rPr>
                <a:t>  1.4 </a:t>
              </a:r>
              <a:r>
                <a:rPr lang="en-US" altLang="ko-KR">
                  <a:latin typeface="Symbol" charset="2"/>
                  <a:ea typeface="굴림" charset="-127"/>
                  <a:cs typeface="굴림" charset="-127"/>
                </a:rPr>
                <a:t></a:t>
              </a:r>
              <a:r>
                <a:rPr lang="en-US" altLang="ko-KR">
                  <a:latin typeface="Verdana" charset="0"/>
                  <a:ea typeface="굴림" charset="-127"/>
                  <a:cs typeface="굴림" charset="-127"/>
                </a:rPr>
                <a:t>sec</a:t>
              </a:r>
            </a:p>
          </p:txBody>
        </p:sp>
        <p:sp>
          <p:nvSpPr>
            <p:cNvPr id="1611786" name="Rectangle 10"/>
            <p:cNvSpPr>
              <a:spLocks noChangeArrowheads="1"/>
            </p:cNvSpPr>
            <p:nvPr/>
          </p:nvSpPr>
          <p:spPr bwMode="auto">
            <a:xfrm>
              <a:off x="3878" y="2010"/>
              <a:ext cx="917" cy="522"/>
            </a:xfrm>
            <a:prstGeom prst="rect">
              <a:avLst/>
            </a:prstGeom>
            <a:solidFill>
              <a:schemeClr val="accent1"/>
            </a:solidFill>
            <a:ln w="12700">
              <a:solidFill>
                <a:srgbClr val="FF0000"/>
              </a:solidFill>
              <a:miter lim="800000"/>
              <a:headEnd/>
              <a:tailEnd/>
            </a:ln>
            <a:effectLst/>
          </p:spPr>
          <p:txBody>
            <a:bodyPr wrap="none" lIns="84138" tIns="41275" rIns="84138" bIns="41275">
              <a:prstTxWarp prst="textNoShape">
                <a:avLst/>
              </a:prstTxWarp>
              <a:spAutoFit/>
            </a:bodyPr>
            <a:lstStyle/>
            <a:p>
              <a:pPr algn="l" defTabSz="774700">
                <a:spcBef>
                  <a:spcPct val="0"/>
                </a:spcBef>
              </a:pPr>
              <a:r>
                <a:rPr lang="en-US" altLang="ko-KR" dirty="0">
                  <a:latin typeface="Verdana" charset="0"/>
                  <a:ea typeface="굴림" charset="-127"/>
                  <a:cs typeface="굴림" charset="-127"/>
                </a:rPr>
                <a:t>Drum (4)</a:t>
              </a:r>
            </a:p>
            <a:p>
              <a:pPr algn="l" defTabSz="774700">
                <a:spcBef>
                  <a:spcPct val="0"/>
                </a:spcBef>
              </a:pPr>
              <a:r>
                <a:rPr lang="en-US" altLang="ko-KR" dirty="0">
                  <a:latin typeface="Verdana" charset="0"/>
                  <a:ea typeface="굴림" charset="-127"/>
                  <a:cs typeface="굴림" charset="-127"/>
                </a:rPr>
                <a:t>   192 pages</a:t>
              </a:r>
            </a:p>
            <a:p>
              <a:pPr algn="l" defTabSz="774700">
                <a:spcBef>
                  <a:spcPct val="0"/>
                </a:spcBef>
              </a:pPr>
              <a:endParaRPr lang="ko-KR" altLang="en-US" dirty="0">
                <a:latin typeface="Verdana" charset="0"/>
                <a:ea typeface="굴림" charset="-127"/>
                <a:cs typeface="굴림" charset="-127"/>
              </a:endParaRPr>
            </a:p>
          </p:txBody>
        </p:sp>
      </p:grpSp>
      <p:sp>
        <p:nvSpPr>
          <p:cNvPr id="1611787" name="Rectangle 11"/>
          <p:cNvSpPr>
            <a:spLocks noChangeArrowheads="1"/>
          </p:cNvSpPr>
          <p:nvPr/>
        </p:nvSpPr>
        <p:spPr bwMode="auto">
          <a:xfrm>
            <a:off x="7388225" y="2952750"/>
            <a:ext cx="1577975" cy="596900"/>
          </a:xfrm>
          <a:prstGeom prst="rect">
            <a:avLst/>
          </a:prstGeom>
          <a:noFill/>
          <a:ln w="25400">
            <a:solidFill>
              <a:schemeClr val="tx2"/>
            </a:solidFill>
            <a:miter lim="800000"/>
            <a:headEnd/>
            <a:tailEnd/>
          </a:ln>
          <a:effectLst/>
        </p:spPr>
        <p:txBody>
          <a:bodyPr lIns="84138" tIns="41275" rIns="84138" bIns="41275">
            <a:prstTxWarp prst="textNoShape">
              <a:avLst/>
            </a:prstTxWarp>
            <a:spAutoFit/>
          </a:bodyPr>
          <a:lstStyle/>
          <a:p>
            <a:pPr algn="l" defTabSz="774700">
              <a:spcBef>
                <a:spcPct val="0"/>
              </a:spcBef>
            </a:pPr>
            <a:r>
              <a:rPr lang="en-US" altLang="ko-KR" b="1" dirty="0">
                <a:latin typeface="Verdana" charset="0"/>
                <a:ea typeface="굴림" charset="-127"/>
                <a:cs typeface="굴림" charset="-127"/>
              </a:rPr>
              <a:t>8 </a:t>
            </a:r>
            <a:r>
              <a:rPr lang="en-US" altLang="ko-KR" dirty="0">
                <a:latin typeface="Verdana" charset="0"/>
                <a:ea typeface="굴림" charset="-127"/>
                <a:cs typeface="굴림" charset="-127"/>
              </a:rPr>
              <a:t>Tape decks</a:t>
            </a:r>
          </a:p>
          <a:p>
            <a:pPr algn="l" defTabSz="774700">
              <a:spcBef>
                <a:spcPct val="0"/>
              </a:spcBef>
            </a:pPr>
            <a:r>
              <a:rPr lang="en-US" altLang="ko-KR" dirty="0">
                <a:latin typeface="Verdana" charset="0"/>
                <a:ea typeface="굴림" charset="-127"/>
                <a:cs typeface="굴림" charset="-127"/>
              </a:rPr>
              <a:t>88 sec/word</a:t>
            </a:r>
          </a:p>
        </p:txBody>
      </p:sp>
      <p:sp>
        <p:nvSpPr>
          <p:cNvPr id="1611788" name="Rectangle 12"/>
          <p:cNvSpPr>
            <a:spLocks noChangeArrowheads="1"/>
          </p:cNvSpPr>
          <p:nvPr/>
        </p:nvSpPr>
        <p:spPr bwMode="auto">
          <a:xfrm>
            <a:off x="165100" y="2574925"/>
            <a:ext cx="2141538" cy="1790700"/>
          </a:xfrm>
          <a:prstGeom prst="rect">
            <a:avLst/>
          </a:prstGeom>
          <a:noFill/>
          <a:ln w="25400">
            <a:noFill/>
            <a:miter lim="800000"/>
            <a:headEnd/>
            <a:tailEnd/>
          </a:ln>
          <a:effectLst/>
        </p:spPr>
        <p:txBody>
          <a:bodyPr lIns="84138" tIns="41275" rIns="84138" bIns="41275">
            <a:prstTxWarp prst="textNoShape">
              <a:avLst/>
            </a:prstTxWarp>
            <a:spAutoFit/>
          </a:bodyPr>
          <a:lstStyle/>
          <a:p>
            <a:pPr algn="l" defTabSz="774700">
              <a:spcBef>
                <a:spcPct val="0"/>
              </a:spcBef>
            </a:pPr>
            <a:r>
              <a:rPr lang="en-US" altLang="ko-KR" sz="1800">
                <a:latin typeface="Verdana" charset="0"/>
                <a:ea typeface="굴림" charset="-127"/>
                <a:cs typeface="굴림" charset="-127"/>
              </a:rPr>
              <a:t>48-bit words</a:t>
            </a:r>
          </a:p>
          <a:p>
            <a:pPr algn="l" defTabSz="774700">
              <a:spcBef>
                <a:spcPct val="0"/>
              </a:spcBef>
            </a:pPr>
            <a:r>
              <a:rPr lang="en-US" altLang="ko-KR" sz="1800">
                <a:latin typeface="Verdana" charset="0"/>
                <a:ea typeface="굴림" charset="-127"/>
                <a:cs typeface="굴림" charset="-127"/>
              </a:rPr>
              <a:t>512-word pages</a:t>
            </a:r>
          </a:p>
          <a:p>
            <a:pPr algn="l" defTabSz="774700">
              <a:spcBef>
                <a:spcPct val="0"/>
              </a:spcBef>
            </a:pPr>
            <a:endParaRPr lang="en-US" altLang="ko-KR" sz="1800">
              <a:latin typeface="Verdana" charset="0"/>
              <a:ea typeface="굴림" charset="-127"/>
              <a:cs typeface="굴림" charset="-127"/>
            </a:endParaRPr>
          </a:p>
          <a:p>
            <a:pPr algn="l" defTabSz="774700">
              <a:spcBef>
                <a:spcPct val="0"/>
              </a:spcBef>
            </a:pPr>
            <a:r>
              <a:rPr lang="en-US" altLang="ko-KR" sz="1800">
                <a:latin typeface="Verdana" charset="0"/>
                <a:ea typeface="굴림" charset="-127"/>
                <a:cs typeface="굴림" charset="-127"/>
              </a:rPr>
              <a:t>1 </a:t>
            </a:r>
            <a:r>
              <a:rPr lang="en-US" altLang="ko-KR" sz="2000">
                <a:latin typeface="Verdana" charset="0"/>
                <a:ea typeface="굴림" charset="-127"/>
                <a:cs typeface="굴림" charset="-127"/>
              </a:rPr>
              <a:t>Page Address Register </a:t>
            </a:r>
            <a:r>
              <a:rPr lang="en-US" altLang="ko-KR" sz="1800">
                <a:latin typeface="Verdana" charset="0"/>
                <a:ea typeface="굴림" charset="-127"/>
                <a:cs typeface="굴림" charset="-127"/>
              </a:rPr>
              <a:t>(PAR) per page frame</a:t>
            </a:r>
          </a:p>
        </p:txBody>
      </p:sp>
      <p:sp>
        <p:nvSpPr>
          <p:cNvPr id="1611789" name="Rectangle 13"/>
          <p:cNvSpPr>
            <a:spLocks noChangeArrowheads="1"/>
          </p:cNvSpPr>
          <p:nvPr/>
        </p:nvSpPr>
        <p:spPr bwMode="auto">
          <a:xfrm>
            <a:off x="495300" y="4686300"/>
            <a:ext cx="8383588" cy="1612900"/>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2000" dirty="0">
                <a:solidFill>
                  <a:srgbClr val="56127A"/>
                </a:solidFill>
                <a:latin typeface="Verdana" charset="0"/>
                <a:ea typeface="굴림" charset="-127"/>
                <a:cs typeface="굴림" charset="-127"/>
              </a:rPr>
              <a:t>Compare the effective page address against all 32 </a:t>
            </a:r>
            <a:r>
              <a:rPr lang="en-US" altLang="ko-KR" sz="2000" dirty="0" err="1">
                <a:solidFill>
                  <a:srgbClr val="56127A"/>
                </a:solidFill>
                <a:latin typeface="Verdana" charset="0"/>
                <a:ea typeface="굴림" charset="-127"/>
                <a:cs typeface="굴림" charset="-127"/>
              </a:rPr>
              <a:t>PARs</a:t>
            </a:r>
            <a:endParaRPr lang="en-US" altLang="ko-KR" sz="2000" dirty="0">
              <a:solidFill>
                <a:srgbClr val="56127A"/>
              </a:solidFill>
              <a:latin typeface="Verdana" charset="0"/>
              <a:ea typeface="굴림" charset="-127"/>
              <a:cs typeface="굴림" charset="-127"/>
            </a:endParaRPr>
          </a:p>
          <a:p>
            <a:pPr algn="l">
              <a:spcBef>
                <a:spcPct val="0"/>
              </a:spcBef>
            </a:pPr>
            <a:r>
              <a:rPr lang="en-US" altLang="ko-KR" sz="2000" dirty="0">
                <a:solidFill>
                  <a:srgbClr val="56127A"/>
                </a:solidFill>
                <a:latin typeface="Verdana" charset="0"/>
                <a:ea typeface="굴림" charset="-127"/>
                <a:cs typeface="굴림" charset="-127"/>
              </a:rPr>
              <a:t>	match 		</a:t>
            </a:r>
            <a:r>
              <a:rPr lang="en-US" altLang="ko-KR" sz="2000" dirty="0" err="1">
                <a:solidFill>
                  <a:srgbClr val="56127A"/>
                </a:solidFill>
                <a:latin typeface="Symbol" charset="2"/>
                <a:ea typeface="굴림" charset="-127"/>
                <a:cs typeface="굴림" charset="-127"/>
              </a:rPr>
              <a:t></a:t>
            </a:r>
            <a:r>
              <a:rPr lang="en-US" altLang="ko-KR" sz="2000" dirty="0">
                <a:solidFill>
                  <a:srgbClr val="56127A"/>
                </a:solidFill>
                <a:latin typeface="Symbol" charset="2"/>
                <a:ea typeface="굴림" charset="-127"/>
                <a:cs typeface="굴림" charset="-127"/>
              </a:rPr>
              <a:t> </a:t>
            </a:r>
            <a:r>
              <a:rPr lang="en-US" altLang="ko-KR" sz="2000" dirty="0">
                <a:solidFill>
                  <a:srgbClr val="56127A"/>
                </a:solidFill>
                <a:latin typeface="Verdana" charset="0"/>
                <a:ea typeface="굴림" charset="-127"/>
                <a:cs typeface="굴림" charset="-127"/>
              </a:rPr>
              <a:t>normal access</a:t>
            </a:r>
          </a:p>
          <a:p>
            <a:pPr algn="l">
              <a:spcBef>
                <a:spcPct val="0"/>
              </a:spcBef>
            </a:pPr>
            <a:r>
              <a:rPr lang="en-US" altLang="ko-KR" sz="2000" dirty="0">
                <a:solidFill>
                  <a:srgbClr val="56127A"/>
                </a:solidFill>
                <a:latin typeface="Verdana" charset="0"/>
                <a:ea typeface="굴림" charset="-127"/>
                <a:cs typeface="굴림" charset="-127"/>
              </a:rPr>
              <a:t>	no match 	</a:t>
            </a:r>
            <a:r>
              <a:rPr lang="en-US" altLang="ko-KR" sz="2000" dirty="0" err="1">
                <a:solidFill>
                  <a:srgbClr val="56127A"/>
                </a:solidFill>
                <a:latin typeface="Symbol" charset="2"/>
                <a:ea typeface="굴림" charset="-127"/>
                <a:cs typeface="굴림" charset="-127"/>
              </a:rPr>
              <a:t></a:t>
            </a:r>
            <a:r>
              <a:rPr lang="en-US" altLang="ko-KR" sz="2000" dirty="0">
                <a:solidFill>
                  <a:srgbClr val="56127A"/>
                </a:solidFill>
                <a:latin typeface="Symbol" charset="2"/>
                <a:ea typeface="굴림" charset="-127"/>
                <a:cs typeface="굴림" charset="-127"/>
              </a:rPr>
              <a:t> </a:t>
            </a:r>
            <a:r>
              <a:rPr lang="en-US" altLang="ko-KR" sz="2000" i="1" dirty="0">
                <a:solidFill>
                  <a:srgbClr val="56127A"/>
                </a:solidFill>
                <a:latin typeface="Verdana" charset="0"/>
                <a:ea typeface="굴림" charset="-127"/>
                <a:cs typeface="굴림" charset="-127"/>
              </a:rPr>
              <a:t>page fault</a:t>
            </a:r>
            <a:endParaRPr lang="en-US" altLang="ko-KR" sz="2000" dirty="0">
              <a:solidFill>
                <a:srgbClr val="56127A"/>
              </a:solidFill>
              <a:latin typeface="Verdana" charset="0"/>
              <a:ea typeface="굴림" charset="-127"/>
              <a:cs typeface="굴림" charset="-127"/>
            </a:endParaRPr>
          </a:p>
          <a:p>
            <a:pPr algn="l">
              <a:spcBef>
                <a:spcPct val="0"/>
              </a:spcBef>
            </a:pPr>
            <a:r>
              <a:rPr lang="en-US" altLang="ko-KR" sz="2000" dirty="0">
                <a:solidFill>
                  <a:srgbClr val="56127A"/>
                </a:solidFill>
                <a:latin typeface="Verdana" charset="0"/>
                <a:ea typeface="굴림" charset="-127"/>
                <a:cs typeface="굴림" charset="-127"/>
              </a:rPr>
              <a:t>			     save the state of the partially executed</a:t>
            </a:r>
          </a:p>
          <a:p>
            <a:pPr algn="l">
              <a:spcBef>
                <a:spcPct val="0"/>
              </a:spcBef>
            </a:pPr>
            <a:r>
              <a:rPr lang="en-US" altLang="ko-KR" sz="2000" dirty="0">
                <a:solidFill>
                  <a:srgbClr val="56127A"/>
                </a:solidFill>
                <a:latin typeface="Verdana" charset="0"/>
                <a:ea typeface="굴림" charset="-127"/>
                <a:cs typeface="굴림" charset="-127"/>
              </a:rPr>
              <a:t>			     instruction</a:t>
            </a:r>
          </a:p>
        </p:txBody>
      </p:sp>
      <p:sp>
        <p:nvSpPr>
          <p:cNvPr id="1611790" name="Line 14"/>
          <p:cNvSpPr>
            <a:spLocks noChangeShapeType="1"/>
          </p:cNvSpPr>
          <p:nvPr/>
        </p:nvSpPr>
        <p:spPr bwMode="auto">
          <a:xfrm>
            <a:off x="496888" y="2017713"/>
            <a:ext cx="892175" cy="1270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611791" name="Rectangle 15"/>
          <p:cNvSpPr>
            <a:spLocks noChangeArrowheads="1"/>
          </p:cNvSpPr>
          <p:nvPr/>
        </p:nvSpPr>
        <p:spPr bwMode="auto">
          <a:xfrm>
            <a:off x="254000" y="1377950"/>
            <a:ext cx="1165225" cy="638175"/>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1800">
                <a:latin typeface="Verdana" charset="0"/>
                <a:ea typeface="굴림" charset="-127"/>
                <a:cs typeface="굴림" charset="-127"/>
              </a:rPr>
              <a:t>Effective</a:t>
            </a:r>
          </a:p>
          <a:p>
            <a:pPr algn="l">
              <a:spcBef>
                <a:spcPct val="0"/>
              </a:spcBef>
            </a:pPr>
            <a:r>
              <a:rPr lang="en-US" altLang="ko-KR" sz="1800">
                <a:latin typeface="Verdana" charset="0"/>
                <a:ea typeface="굴림" charset="-127"/>
                <a:cs typeface="굴림" charset="-127"/>
              </a:rPr>
              <a:t>Address</a:t>
            </a:r>
          </a:p>
        </p:txBody>
      </p:sp>
      <p:sp>
        <p:nvSpPr>
          <p:cNvPr id="1611792" name="Rectangle 16"/>
          <p:cNvSpPr>
            <a:spLocks noChangeArrowheads="1"/>
          </p:cNvSpPr>
          <p:nvPr/>
        </p:nvSpPr>
        <p:spPr bwMode="auto">
          <a:xfrm>
            <a:off x="7123113" y="1308100"/>
            <a:ext cx="1665287" cy="1243930"/>
          </a:xfrm>
          <a:prstGeom prst="rect">
            <a:avLst/>
          </a:prstGeom>
          <a:noFill/>
          <a:ln w="25400">
            <a:noFill/>
            <a:miter lim="800000"/>
            <a:headEnd/>
            <a:tailEnd/>
          </a:ln>
          <a:effectLst/>
        </p:spPr>
        <p:txBody>
          <a:bodyPr lIns="90488" tIns="44450" rIns="90488" bIns="44450">
            <a:prstTxWarp prst="textNoShape">
              <a:avLst/>
            </a:prstTxWarp>
            <a:spAutoFit/>
          </a:bodyPr>
          <a:lstStyle/>
          <a:p>
            <a:pPr algn="l">
              <a:spcBef>
                <a:spcPct val="0"/>
              </a:spcBef>
            </a:pPr>
            <a:r>
              <a:rPr lang="en-US" altLang="ko-KR" sz="1600" dirty="0">
                <a:latin typeface="Verdana" charset="0"/>
                <a:ea typeface="굴림" charset="-127"/>
                <a:cs typeface="굴림" charset="-127"/>
              </a:rPr>
              <a:t>system code</a:t>
            </a:r>
          </a:p>
          <a:p>
            <a:pPr algn="l">
              <a:spcBef>
                <a:spcPct val="0"/>
              </a:spcBef>
            </a:pPr>
            <a:r>
              <a:rPr lang="en-US" altLang="ko-KR" sz="1600" dirty="0">
                <a:latin typeface="Verdana" charset="0"/>
                <a:ea typeface="굴림" charset="-127"/>
                <a:cs typeface="굴림" charset="-127"/>
              </a:rPr>
              <a:t>(not swapped)</a:t>
            </a:r>
          </a:p>
          <a:p>
            <a:pPr algn="l">
              <a:spcBef>
                <a:spcPct val="0"/>
              </a:spcBef>
            </a:pPr>
            <a:endParaRPr lang="en-US" altLang="ko-KR" sz="1100" dirty="0">
              <a:latin typeface="Verdana" charset="0"/>
              <a:ea typeface="굴림" charset="-127"/>
              <a:cs typeface="굴림" charset="-127"/>
            </a:endParaRPr>
          </a:p>
          <a:p>
            <a:pPr algn="l">
              <a:spcBef>
                <a:spcPct val="0"/>
              </a:spcBef>
            </a:pPr>
            <a:r>
              <a:rPr lang="en-US" altLang="ko-KR" sz="1600" dirty="0">
                <a:latin typeface="Verdana" charset="0"/>
                <a:ea typeface="굴림" charset="-127"/>
                <a:cs typeface="굴림" charset="-127"/>
              </a:rPr>
              <a:t>system data</a:t>
            </a:r>
          </a:p>
          <a:p>
            <a:pPr algn="l">
              <a:spcBef>
                <a:spcPct val="0"/>
              </a:spcBef>
            </a:pPr>
            <a:r>
              <a:rPr lang="en-US" altLang="ko-KR" sz="1600" dirty="0">
                <a:latin typeface="Verdana" charset="0"/>
                <a:ea typeface="굴림" charset="-127"/>
                <a:cs typeface="굴림" charset="-127"/>
              </a:rPr>
              <a:t>(not swapped)</a:t>
            </a:r>
          </a:p>
        </p:txBody>
      </p:sp>
      <p:grpSp>
        <p:nvGrpSpPr>
          <p:cNvPr id="1611793" name="Group 17"/>
          <p:cNvGrpSpPr>
            <a:grpSpLocks/>
          </p:cNvGrpSpPr>
          <p:nvPr/>
        </p:nvGrpSpPr>
        <p:grpSpPr bwMode="auto">
          <a:xfrm>
            <a:off x="3003550" y="2609850"/>
            <a:ext cx="806450" cy="1238250"/>
            <a:chOff x="2324" y="1744"/>
            <a:chExt cx="686" cy="780"/>
          </a:xfrm>
        </p:grpSpPr>
        <p:sp>
          <p:nvSpPr>
            <p:cNvPr id="1611794" name="Rectangle 18"/>
            <p:cNvSpPr>
              <a:spLocks noChangeArrowheads="1"/>
            </p:cNvSpPr>
            <p:nvPr/>
          </p:nvSpPr>
          <p:spPr bwMode="auto">
            <a:xfrm>
              <a:off x="2324" y="1744"/>
              <a:ext cx="686" cy="78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endParaRPr lang="en-US"/>
            </a:p>
          </p:txBody>
        </p:sp>
        <p:sp>
          <p:nvSpPr>
            <p:cNvPr id="1611795" name="Line 19"/>
            <p:cNvSpPr>
              <a:spLocks noChangeShapeType="1"/>
            </p:cNvSpPr>
            <p:nvPr/>
          </p:nvSpPr>
          <p:spPr bwMode="auto">
            <a:xfrm>
              <a:off x="2324" y="1835"/>
              <a:ext cx="686" cy="0"/>
            </a:xfrm>
            <a:prstGeom prst="line">
              <a:avLst/>
            </a:prstGeom>
            <a:noFill/>
            <a:ln w="12700">
              <a:solidFill>
                <a:srgbClr val="FF0000"/>
              </a:solidFill>
              <a:round/>
              <a:headEnd/>
              <a:tailEnd/>
            </a:ln>
            <a:effectLst/>
          </p:spPr>
          <p:txBody>
            <a:bodyPr wrap="none" anchor="ctr">
              <a:prstTxWarp prst="textNoShape">
                <a:avLst/>
              </a:prstTxWarp>
            </a:bodyPr>
            <a:lstStyle/>
            <a:p>
              <a:endParaRPr lang="en-US"/>
            </a:p>
          </p:txBody>
        </p:sp>
        <p:sp>
          <p:nvSpPr>
            <p:cNvPr id="1611796" name="Line 20"/>
            <p:cNvSpPr>
              <a:spLocks noChangeShapeType="1"/>
            </p:cNvSpPr>
            <p:nvPr/>
          </p:nvSpPr>
          <p:spPr bwMode="auto">
            <a:xfrm>
              <a:off x="2324" y="1935"/>
              <a:ext cx="686" cy="0"/>
            </a:xfrm>
            <a:prstGeom prst="line">
              <a:avLst/>
            </a:prstGeom>
            <a:noFill/>
            <a:ln w="12700">
              <a:solidFill>
                <a:srgbClr val="FF0000"/>
              </a:solidFill>
              <a:round/>
              <a:headEnd/>
              <a:tailEnd/>
            </a:ln>
            <a:effectLst/>
          </p:spPr>
          <p:txBody>
            <a:bodyPr wrap="none" anchor="ctr">
              <a:prstTxWarp prst="textNoShape">
                <a:avLst/>
              </a:prstTxWarp>
            </a:bodyPr>
            <a:lstStyle/>
            <a:p>
              <a:endParaRPr lang="en-US"/>
            </a:p>
          </p:txBody>
        </p:sp>
        <p:sp>
          <p:nvSpPr>
            <p:cNvPr id="1611797" name="Line 21"/>
            <p:cNvSpPr>
              <a:spLocks noChangeShapeType="1"/>
            </p:cNvSpPr>
            <p:nvPr/>
          </p:nvSpPr>
          <p:spPr bwMode="auto">
            <a:xfrm>
              <a:off x="2324" y="2034"/>
              <a:ext cx="686" cy="0"/>
            </a:xfrm>
            <a:prstGeom prst="line">
              <a:avLst/>
            </a:prstGeom>
            <a:noFill/>
            <a:ln w="12700">
              <a:solidFill>
                <a:srgbClr val="FF0000"/>
              </a:solidFill>
              <a:round/>
              <a:headEnd/>
              <a:tailEnd/>
            </a:ln>
            <a:effectLst/>
          </p:spPr>
          <p:txBody>
            <a:bodyPr wrap="none" anchor="ctr">
              <a:prstTxWarp prst="textNoShape">
                <a:avLst/>
              </a:prstTxWarp>
            </a:bodyPr>
            <a:lstStyle/>
            <a:p>
              <a:endParaRPr lang="en-US"/>
            </a:p>
          </p:txBody>
        </p:sp>
        <p:sp>
          <p:nvSpPr>
            <p:cNvPr id="1611798" name="Line 22"/>
            <p:cNvSpPr>
              <a:spLocks noChangeShapeType="1"/>
            </p:cNvSpPr>
            <p:nvPr/>
          </p:nvSpPr>
          <p:spPr bwMode="auto">
            <a:xfrm>
              <a:off x="2324" y="2134"/>
              <a:ext cx="686" cy="0"/>
            </a:xfrm>
            <a:prstGeom prst="line">
              <a:avLst/>
            </a:prstGeom>
            <a:noFill/>
            <a:ln w="12700">
              <a:solidFill>
                <a:srgbClr val="FF0000"/>
              </a:solidFill>
              <a:round/>
              <a:headEnd/>
              <a:tailEnd/>
            </a:ln>
            <a:effectLst/>
          </p:spPr>
          <p:txBody>
            <a:bodyPr wrap="none" anchor="ctr">
              <a:prstTxWarp prst="textNoShape">
                <a:avLst/>
              </a:prstTxWarp>
            </a:bodyPr>
            <a:lstStyle/>
            <a:p>
              <a:endParaRPr lang="en-US"/>
            </a:p>
          </p:txBody>
        </p:sp>
        <p:sp>
          <p:nvSpPr>
            <p:cNvPr id="1611799" name="Line 23"/>
            <p:cNvSpPr>
              <a:spLocks noChangeShapeType="1"/>
            </p:cNvSpPr>
            <p:nvPr/>
          </p:nvSpPr>
          <p:spPr bwMode="auto">
            <a:xfrm>
              <a:off x="2324" y="2332"/>
              <a:ext cx="686" cy="0"/>
            </a:xfrm>
            <a:prstGeom prst="line">
              <a:avLst/>
            </a:prstGeom>
            <a:noFill/>
            <a:ln w="12700">
              <a:solidFill>
                <a:srgbClr val="FF0000"/>
              </a:solidFill>
              <a:round/>
              <a:headEnd/>
              <a:tailEnd/>
            </a:ln>
            <a:effectLst/>
          </p:spPr>
          <p:txBody>
            <a:bodyPr wrap="none" anchor="ctr">
              <a:prstTxWarp prst="textNoShape">
                <a:avLst/>
              </a:prstTxWarp>
            </a:bodyPr>
            <a:lstStyle/>
            <a:p>
              <a:endParaRPr lang="en-US"/>
            </a:p>
          </p:txBody>
        </p:sp>
        <p:sp>
          <p:nvSpPr>
            <p:cNvPr id="1611800" name="Line 24"/>
            <p:cNvSpPr>
              <a:spLocks noChangeShapeType="1"/>
            </p:cNvSpPr>
            <p:nvPr/>
          </p:nvSpPr>
          <p:spPr bwMode="auto">
            <a:xfrm>
              <a:off x="2324" y="2432"/>
              <a:ext cx="686" cy="0"/>
            </a:xfrm>
            <a:prstGeom prst="line">
              <a:avLst/>
            </a:prstGeom>
            <a:noFill/>
            <a:ln w="12700">
              <a:solidFill>
                <a:srgbClr val="FF0000"/>
              </a:solidFill>
              <a:round/>
              <a:headEnd/>
              <a:tailEnd/>
            </a:ln>
            <a:effectLst/>
          </p:spPr>
          <p:txBody>
            <a:bodyPr wrap="none" anchor="ctr">
              <a:prstTxWarp prst="textNoShape">
                <a:avLst/>
              </a:prstTxWarp>
            </a:bodyPr>
            <a:lstStyle/>
            <a:p>
              <a:endParaRPr lang="en-US"/>
            </a:p>
          </p:txBody>
        </p:sp>
      </p:grpSp>
      <p:sp>
        <p:nvSpPr>
          <p:cNvPr id="1611801" name="Rectangle 25"/>
          <p:cNvSpPr>
            <a:spLocks noChangeArrowheads="1"/>
          </p:cNvSpPr>
          <p:nvPr/>
        </p:nvSpPr>
        <p:spPr bwMode="auto">
          <a:xfrm>
            <a:off x="2747963" y="2552700"/>
            <a:ext cx="277812" cy="271463"/>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1200">
                <a:latin typeface="Verdana" charset="0"/>
                <a:ea typeface="굴림" charset="-127"/>
                <a:cs typeface="굴림" charset="-127"/>
              </a:rPr>
              <a:t>0</a:t>
            </a:r>
          </a:p>
        </p:txBody>
      </p:sp>
      <p:sp>
        <p:nvSpPr>
          <p:cNvPr id="1611802" name="Rectangle 26"/>
          <p:cNvSpPr>
            <a:spLocks noChangeArrowheads="1"/>
          </p:cNvSpPr>
          <p:nvPr/>
        </p:nvSpPr>
        <p:spPr bwMode="auto">
          <a:xfrm>
            <a:off x="2651125" y="3646488"/>
            <a:ext cx="374650" cy="271462"/>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sz="1200">
                <a:latin typeface="Verdana" charset="0"/>
                <a:ea typeface="굴림" charset="-127"/>
                <a:cs typeface="굴림" charset="-127"/>
              </a:rPr>
              <a:t>31</a:t>
            </a:r>
          </a:p>
        </p:txBody>
      </p:sp>
      <p:grpSp>
        <p:nvGrpSpPr>
          <p:cNvPr id="1611803" name="Group 27"/>
          <p:cNvGrpSpPr>
            <a:grpSpLocks/>
          </p:cNvGrpSpPr>
          <p:nvPr/>
        </p:nvGrpSpPr>
        <p:grpSpPr bwMode="auto">
          <a:xfrm>
            <a:off x="3389313" y="3268663"/>
            <a:ext cx="12700" cy="171450"/>
            <a:chOff x="2375" y="2283"/>
            <a:chExt cx="8" cy="108"/>
          </a:xfrm>
        </p:grpSpPr>
        <p:sp>
          <p:nvSpPr>
            <p:cNvPr id="1611804" name="Oval 28"/>
            <p:cNvSpPr>
              <a:spLocks noChangeArrowheads="1"/>
            </p:cNvSpPr>
            <p:nvPr/>
          </p:nvSpPr>
          <p:spPr bwMode="auto">
            <a:xfrm>
              <a:off x="2375" y="2283"/>
              <a:ext cx="8" cy="8"/>
            </a:xfrm>
            <a:prstGeom prst="ellipse">
              <a:avLst/>
            </a:prstGeom>
            <a:solidFill>
              <a:schemeClr val="tx1"/>
            </a:solidFill>
            <a:ln w="12700">
              <a:solidFill>
                <a:srgbClr val="FF0000"/>
              </a:solidFill>
              <a:round/>
              <a:headEnd/>
              <a:tailEnd/>
            </a:ln>
            <a:effectLst/>
          </p:spPr>
          <p:txBody>
            <a:bodyPr wrap="none" anchor="ctr">
              <a:prstTxWarp prst="textNoShape">
                <a:avLst/>
              </a:prstTxWarp>
            </a:bodyPr>
            <a:lstStyle/>
            <a:p>
              <a:endParaRPr lang="en-US"/>
            </a:p>
          </p:txBody>
        </p:sp>
        <p:sp>
          <p:nvSpPr>
            <p:cNvPr id="1611805" name="Oval 29"/>
            <p:cNvSpPr>
              <a:spLocks noChangeArrowheads="1"/>
            </p:cNvSpPr>
            <p:nvPr/>
          </p:nvSpPr>
          <p:spPr bwMode="auto">
            <a:xfrm>
              <a:off x="2375" y="2332"/>
              <a:ext cx="8" cy="9"/>
            </a:xfrm>
            <a:prstGeom prst="ellipse">
              <a:avLst/>
            </a:prstGeom>
            <a:solidFill>
              <a:schemeClr val="tx1"/>
            </a:solidFill>
            <a:ln w="12700">
              <a:solidFill>
                <a:srgbClr val="FF0000"/>
              </a:solidFill>
              <a:round/>
              <a:headEnd/>
              <a:tailEnd/>
            </a:ln>
            <a:effectLst/>
          </p:spPr>
          <p:txBody>
            <a:bodyPr wrap="none" anchor="ctr">
              <a:prstTxWarp prst="textNoShape">
                <a:avLst/>
              </a:prstTxWarp>
            </a:bodyPr>
            <a:lstStyle/>
            <a:p>
              <a:endParaRPr lang="en-US"/>
            </a:p>
          </p:txBody>
        </p:sp>
        <p:sp>
          <p:nvSpPr>
            <p:cNvPr id="1611806" name="Oval 30"/>
            <p:cNvSpPr>
              <a:spLocks noChangeArrowheads="1"/>
            </p:cNvSpPr>
            <p:nvPr/>
          </p:nvSpPr>
          <p:spPr bwMode="auto">
            <a:xfrm>
              <a:off x="2375" y="2382"/>
              <a:ext cx="8" cy="9"/>
            </a:xfrm>
            <a:prstGeom prst="ellipse">
              <a:avLst/>
            </a:prstGeom>
            <a:solidFill>
              <a:schemeClr val="tx1"/>
            </a:solidFill>
            <a:ln w="12700">
              <a:solidFill>
                <a:srgbClr val="FF0000"/>
              </a:solidFill>
              <a:round/>
              <a:headEnd/>
              <a:tailEnd/>
            </a:ln>
            <a:effectLst/>
          </p:spPr>
          <p:txBody>
            <a:bodyPr wrap="none" anchor="ctr">
              <a:prstTxWarp prst="textNoShape">
                <a:avLst/>
              </a:prstTxWarp>
            </a:bodyPr>
            <a:lstStyle/>
            <a:p>
              <a:endParaRPr lang="en-US"/>
            </a:p>
          </p:txBody>
        </p:sp>
      </p:grpSp>
      <p:sp>
        <p:nvSpPr>
          <p:cNvPr id="1611807" name="Rectangle 31"/>
          <p:cNvSpPr>
            <a:spLocks noChangeArrowheads="1"/>
          </p:cNvSpPr>
          <p:nvPr/>
        </p:nvSpPr>
        <p:spPr bwMode="auto">
          <a:xfrm>
            <a:off x="3055938" y="2228850"/>
            <a:ext cx="688975" cy="333375"/>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altLang="ko-KR">
                <a:latin typeface="Verdana" charset="0"/>
                <a:ea typeface="굴림" charset="-127"/>
                <a:cs typeface="굴림" charset="-127"/>
              </a:rPr>
              <a:t>PARs</a:t>
            </a:r>
          </a:p>
        </p:txBody>
      </p:sp>
      <p:sp>
        <p:nvSpPr>
          <p:cNvPr id="1611808" name="Freeform 32"/>
          <p:cNvSpPr>
            <a:spLocks/>
          </p:cNvSpPr>
          <p:nvPr/>
        </p:nvSpPr>
        <p:spPr bwMode="auto">
          <a:xfrm>
            <a:off x="2387600" y="1644650"/>
            <a:ext cx="2617788" cy="192088"/>
          </a:xfrm>
          <a:custGeom>
            <a:avLst/>
            <a:gdLst/>
            <a:ahLst/>
            <a:cxnLst>
              <a:cxn ang="0">
                <a:pos x="0" y="232"/>
              </a:cxn>
              <a:cxn ang="0">
                <a:pos x="93" y="232"/>
              </a:cxn>
              <a:cxn ang="0">
                <a:pos x="93" y="0"/>
              </a:cxn>
              <a:cxn ang="0">
                <a:pos x="1448" y="0"/>
              </a:cxn>
            </a:cxnLst>
            <a:rect l="0" t="0" r="r" b="b"/>
            <a:pathLst>
              <a:path w="1449" h="233">
                <a:moveTo>
                  <a:pt x="0" y="232"/>
                </a:moveTo>
                <a:lnTo>
                  <a:pt x="93" y="232"/>
                </a:lnTo>
                <a:lnTo>
                  <a:pt x="93" y="0"/>
                </a:lnTo>
                <a:lnTo>
                  <a:pt x="1448" y="0"/>
                </a:lnTo>
              </a:path>
            </a:pathLst>
          </a:custGeom>
          <a:noFill/>
          <a:ln w="25400" cap="rnd" cmpd="sng">
            <a:solidFill>
              <a:schemeClr val="tx1"/>
            </a:solidFill>
            <a:prstDash val="solid"/>
            <a:round/>
            <a:headEnd type="none" w="med" len="med"/>
            <a:tailEnd type="triangle" w="med" len="med"/>
          </a:ln>
          <a:effectLst/>
        </p:spPr>
        <p:txBody>
          <a:bodyPr>
            <a:prstTxWarp prst="textNoShape">
              <a:avLst/>
            </a:prstTxWarp>
          </a:bodyPr>
          <a:lstStyle/>
          <a:p>
            <a:endParaRPr lang="en-US"/>
          </a:p>
        </p:txBody>
      </p:sp>
      <p:sp>
        <p:nvSpPr>
          <p:cNvPr id="1611809" name="Freeform 33"/>
          <p:cNvSpPr>
            <a:spLocks/>
          </p:cNvSpPr>
          <p:nvPr/>
        </p:nvSpPr>
        <p:spPr bwMode="auto">
          <a:xfrm>
            <a:off x="2374900" y="2305050"/>
            <a:ext cx="623888" cy="1093788"/>
          </a:xfrm>
          <a:custGeom>
            <a:avLst/>
            <a:gdLst/>
            <a:ahLst/>
            <a:cxnLst>
              <a:cxn ang="0">
                <a:pos x="0" y="0"/>
              </a:cxn>
              <a:cxn ang="0">
                <a:pos x="182" y="0"/>
              </a:cxn>
              <a:cxn ang="0">
                <a:pos x="182" y="712"/>
              </a:cxn>
              <a:cxn ang="0">
                <a:pos x="592" y="712"/>
              </a:cxn>
            </a:cxnLst>
            <a:rect l="0" t="0" r="r" b="b"/>
            <a:pathLst>
              <a:path w="593" h="713">
                <a:moveTo>
                  <a:pt x="0" y="0"/>
                </a:moveTo>
                <a:lnTo>
                  <a:pt x="182" y="0"/>
                </a:lnTo>
                <a:lnTo>
                  <a:pt x="182" y="712"/>
                </a:lnTo>
                <a:lnTo>
                  <a:pt x="592" y="712"/>
                </a:lnTo>
              </a:path>
            </a:pathLst>
          </a:custGeom>
          <a:noFill/>
          <a:ln w="25400" cap="rnd" cmpd="sng">
            <a:solidFill>
              <a:schemeClr val="tx1"/>
            </a:solidFill>
            <a:prstDash val="solid"/>
            <a:round/>
            <a:headEnd type="none" w="med" len="med"/>
            <a:tailEnd type="triangle" w="med" len="med"/>
          </a:ln>
          <a:effectLst/>
        </p:spPr>
        <p:txBody>
          <a:bodyPr>
            <a:prstTxWarp prst="textNoShape">
              <a:avLst/>
            </a:prstTxWarp>
          </a:bodyPr>
          <a:lstStyle/>
          <a:p>
            <a:endParaRPr lang="en-US"/>
          </a:p>
        </p:txBody>
      </p:sp>
      <p:sp>
        <p:nvSpPr>
          <p:cNvPr id="1611810" name="Rectangle 34"/>
          <p:cNvSpPr>
            <a:spLocks noChangeArrowheads="1"/>
          </p:cNvSpPr>
          <p:nvPr/>
        </p:nvSpPr>
        <p:spPr bwMode="auto">
          <a:xfrm>
            <a:off x="2120900" y="3895725"/>
            <a:ext cx="2566988" cy="333375"/>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tLang="ko-KR" i="1">
                <a:latin typeface="Verdana" charset="0"/>
                <a:ea typeface="굴림" charset="-127"/>
                <a:cs typeface="굴림" charset="-127"/>
              </a:rPr>
              <a:t>&lt;effective PN , status&gt;</a:t>
            </a:r>
          </a:p>
        </p:txBody>
      </p:sp>
      <p:sp>
        <p:nvSpPr>
          <p:cNvPr id="1611811" name="Line 35"/>
          <p:cNvSpPr>
            <a:spLocks noChangeShapeType="1"/>
          </p:cNvSpPr>
          <p:nvPr/>
        </p:nvSpPr>
        <p:spPr bwMode="auto">
          <a:xfrm flipV="1">
            <a:off x="2387600" y="2089150"/>
            <a:ext cx="25654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611812" name="Rectangle 36"/>
          <p:cNvSpPr>
            <a:spLocks noChangeArrowheads="1"/>
          </p:cNvSpPr>
          <p:nvPr/>
        </p:nvSpPr>
        <p:spPr bwMode="auto">
          <a:xfrm>
            <a:off x="393700" y="6350000"/>
            <a:ext cx="914400" cy="914400"/>
          </a:xfrm>
          <a:prstGeom prst="rect">
            <a:avLst/>
          </a:prstGeom>
          <a:noFill/>
          <a:ln w="9525">
            <a:noFill/>
            <a:miter lim="800000"/>
            <a:headEnd/>
            <a:tailEnd/>
          </a:ln>
          <a:effectLst/>
        </p:spPr>
        <p:txBody>
          <a:bodyPr wrap="none" anchor="ctr">
            <a:prstTxWarp prst="textNoShape">
              <a:avLst/>
            </a:prstTxWarp>
            <a:spAutoFit/>
          </a:bodyPr>
          <a:lstStyle/>
          <a:p>
            <a:endParaRPr lang="en-US"/>
          </a:p>
        </p:txBody>
      </p:sp>
      <p:sp>
        <p:nvSpPr>
          <p:cNvPr id="2" name="Footer Placeholder 1"/>
          <p:cNvSpPr>
            <a:spLocks noGrp="1"/>
          </p:cNvSpPr>
          <p:nvPr>
            <p:ph type="ftr" sz="quarter" idx="11"/>
          </p:nvPr>
        </p:nvSpPr>
        <p:spPr/>
        <p:txBody>
          <a:bodyPr/>
          <a:lstStyle/>
          <a:p>
            <a:r>
              <a:rPr lang="en-US" smtClean="0"/>
              <a:t>Fall 2012 -- Lecture #36</a:t>
            </a:r>
            <a:endParaRPr lang="en-US"/>
          </a:p>
        </p:txBody>
      </p:sp>
    </p:spTree>
    <p:extLst>
      <p:ext uri="{BB962C8B-B14F-4D97-AF65-F5344CB8AC3E}">
        <p14:creationId xmlns:p14="http://schemas.microsoft.com/office/powerpoint/2010/main" val="37523408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17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178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D70DF89-859C-C141-8BCD-92BB396B1E89}" type="slidenum">
              <a:rPr lang="en-US"/>
              <a:pPr/>
              <a:t>9</a:t>
            </a:fld>
            <a:endParaRPr lang="en-US" b="0">
              <a:solidFill>
                <a:srgbClr val="FBBA03"/>
              </a:solidFill>
            </a:endParaRPr>
          </a:p>
        </p:txBody>
      </p:sp>
      <p:sp>
        <p:nvSpPr>
          <p:cNvPr id="1613826" name="Rectangle 2"/>
          <p:cNvSpPr>
            <a:spLocks noGrp="1" noChangeArrowheads="1"/>
          </p:cNvSpPr>
          <p:nvPr>
            <p:ph type="title"/>
          </p:nvPr>
        </p:nvSpPr>
        <p:spPr/>
        <p:txBody>
          <a:bodyPr/>
          <a:lstStyle/>
          <a:p>
            <a:r>
              <a:rPr lang="en-US" altLang="ko-KR">
                <a:ea typeface="굴림" charset="-127"/>
                <a:cs typeface="굴림" charset="-127"/>
              </a:rPr>
              <a:t>Atlas Demand Paging Scheme</a:t>
            </a:r>
          </a:p>
        </p:txBody>
      </p:sp>
      <p:sp>
        <p:nvSpPr>
          <p:cNvPr id="1613827" name="Rectangle 3"/>
          <p:cNvSpPr>
            <a:spLocks noGrp="1" noChangeArrowheads="1"/>
          </p:cNvSpPr>
          <p:nvPr>
            <p:ph type="body" idx="1"/>
          </p:nvPr>
        </p:nvSpPr>
        <p:spPr>
          <a:xfrm>
            <a:off x="862013" y="1428750"/>
            <a:ext cx="7748587" cy="4895850"/>
          </a:xfrm>
        </p:spPr>
        <p:txBody>
          <a:bodyPr/>
          <a:lstStyle/>
          <a:p>
            <a:pPr>
              <a:lnSpc>
                <a:spcPct val="100000"/>
              </a:lnSpc>
              <a:spcBef>
                <a:spcPct val="20000"/>
              </a:spcBef>
            </a:pPr>
            <a:r>
              <a:rPr lang="en-US" altLang="ko-KR" sz="3200">
                <a:ea typeface="굴림" charset="-127"/>
                <a:cs typeface="굴림" charset="-127"/>
              </a:rPr>
              <a:t>On a page fault: </a:t>
            </a:r>
          </a:p>
          <a:p>
            <a:pPr lvl="1">
              <a:lnSpc>
                <a:spcPct val="100000"/>
              </a:lnSpc>
              <a:spcBef>
                <a:spcPct val="20000"/>
              </a:spcBef>
            </a:pPr>
            <a:r>
              <a:rPr lang="en-US" altLang="ko-KR" sz="2400">
                <a:ea typeface="굴림" charset="-127"/>
                <a:cs typeface="굴림" charset="-127"/>
              </a:rPr>
              <a:t>Input transfer into a free page is initiated</a:t>
            </a:r>
          </a:p>
          <a:p>
            <a:pPr lvl="1">
              <a:lnSpc>
                <a:spcPct val="100000"/>
              </a:lnSpc>
              <a:spcBef>
                <a:spcPct val="20000"/>
              </a:spcBef>
            </a:pPr>
            <a:r>
              <a:rPr lang="en-US" altLang="ko-KR" sz="2400">
                <a:ea typeface="굴림" charset="-127"/>
                <a:cs typeface="굴림" charset="-127"/>
              </a:rPr>
              <a:t>The Page Address Register (PAR) is updated</a:t>
            </a:r>
          </a:p>
          <a:p>
            <a:pPr lvl="1">
              <a:lnSpc>
                <a:spcPct val="100000"/>
              </a:lnSpc>
              <a:spcBef>
                <a:spcPct val="20000"/>
              </a:spcBef>
            </a:pPr>
            <a:r>
              <a:rPr lang="en-US" altLang="ko-KR" sz="2400">
                <a:ea typeface="굴림" charset="-127"/>
                <a:cs typeface="굴림" charset="-127"/>
              </a:rPr>
              <a:t>If no free page is left, a </a:t>
            </a:r>
            <a:r>
              <a:rPr lang="en-US" altLang="ko-KR" sz="2400" i="1">
                <a:ea typeface="굴림" charset="-127"/>
                <a:cs typeface="굴림" charset="-127"/>
              </a:rPr>
              <a:t>page is</a:t>
            </a:r>
            <a:r>
              <a:rPr lang="en-US" altLang="ko-KR" sz="2400">
                <a:ea typeface="굴림" charset="-127"/>
                <a:cs typeface="굴림" charset="-127"/>
              </a:rPr>
              <a:t> </a:t>
            </a:r>
            <a:r>
              <a:rPr lang="en-US" altLang="ko-KR" sz="2400" i="1">
                <a:ea typeface="굴림" charset="-127"/>
                <a:cs typeface="굴림" charset="-127"/>
              </a:rPr>
              <a:t>selected to be replaced </a:t>
            </a:r>
            <a:r>
              <a:rPr lang="en-US" altLang="ko-KR" sz="2400">
                <a:ea typeface="굴림" charset="-127"/>
                <a:cs typeface="굴림" charset="-127"/>
              </a:rPr>
              <a:t>(based on usage)</a:t>
            </a:r>
          </a:p>
          <a:p>
            <a:pPr lvl="1">
              <a:lnSpc>
                <a:spcPct val="100000"/>
              </a:lnSpc>
              <a:spcBef>
                <a:spcPct val="20000"/>
              </a:spcBef>
            </a:pPr>
            <a:r>
              <a:rPr lang="en-US" altLang="ko-KR" sz="2400">
                <a:ea typeface="굴림" charset="-127"/>
                <a:cs typeface="굴림" charset="-127"/>
              </a:rPr>
              <a:t>The replaced page is written on the drum</a:t>
            </a:r>
          </a:p>
          <a:p>
            <a:pPr lvl="2">
              <a:lnSpc>
                <a:spcPct val="100000"/>
              </a:lnSpc>
              <a:spcBef>
                <a:spcPct val="20000"/>
              </a:spcBef>
            </a:pPr>
            <a:r>
              <a:rPr lang="en-US" altLang="ko-KR" sz="2400">
                <a:ea typeface="굴림" charset="-127"/>
                <a:cs typeface="굴림" charset="-127"/>
              </a:rPr>
              <a:t>to minimize drum latency effect, the first empty page on the drum was selected</a:t>
            </a:r>
          </a:p>
          <a:p>
            <a:pPr lvl="1">
              <a:lnSpc>
                <a:spcPct val="100000"/>
              </a:lnSpc>
              <a:spcBef>
                <a:spcPct val="20000"/>
              </a:spcBef>
            </a:pPr>
            <a:r>
              <a:rPr lang="en-US" altLang="ko-KR" sz="2400">
                <a:ea typeface="굴림" charset="-127"/>
                <a:cs typeface="굴림" charset="-127"/>
              </a:rPr>
              <a:t>The </a:t>
            </a:r>
            <a:r>
              <a:rPr lang="en-US" altLang="ko-KR" sz="2400" i="1">
                <a:ea typeface="굴림" charset="-127"/>
                <a:cs typeface="굴림" charset="-127"/>
              </a:rPr>
              <a:t>page table is updated</a:t>
            </a:r>
            <a:r>
              <a:rPr lang="en-US" altLang="ko-KR" sz="2400">
                <a:ea typeface="굴림" charset="-127"/>
                <a:cs typeface="굴림" charset="-127"/>
              </a:rPr>
              <a:t> to point to the new location of the page on the drum</a:t>
            </a:r>
          </a:p>
        </p:txBody>
      </p:sp>
      <p:sp>
        <p:nvSpPr>
          <p:cNvPr id="2" name="Footer Placeholder 1"/>
          <p:cNvSpPr>
            <a:spLocks noGrp="1"/>
          </p:cNvSpPr>
          <p:nvPr>
            <p:ph type="ftr" sz="quarter" idx="11"/>
          </p:nvPr>
        </p:nvSpPr>
        <p:spPr/>
        <p:txBody>
          <a:bodyPr/>
          <a:lstStyle/>
          <a:p>
            <a:r>
              <a:rPr lang="en-US" smtClean="0"/>
              <a:t>Fall 2012 -- Lecture #36</a:t>
            </a:r>
            <a:endParaRPr lang="en-US"/>
          </a:p>
        </p:txBody>
      </p:sp>
    </p:spTree>
    <p:extLst>
      <p:ext uri="{BB962C8B-B14F-4D97-AF65-F5344CB8AC3E}">
        <p14:creationId xmlns:p14="http://schemas.microsoft.com/office/powerpoint/2010/main" val="278710692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25772</TotalTime>
  <Words>2790</Words>
  <Application>Microsoft Macintosh PowerPoint</Application>
  <PresentationFormat>On-screen Show (4:3)</PresentationFormat>
  <Paragraphs>633</Paragraphs>
  <Slides>30</Slides>
  <Notes>27</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Image</vt:lpstr>
      <vt:lpstr>CS 61C:  Great Ideas in Computer Architecture  Virtual Memory</vt:lpstr>
      <vt:lpstr>Review</vt:lpstr>
      <vt:lpstr>You Are Here!</vt:lpstr>
      <vt:lpstr>Private Address Space per User</vt:lpstr>
      <vt:lpstr>A Problem in the Early Sixties</vt:lpstr>
      <vt:lpstr>Manual Overlays </vt:lpstr>
      <vt:lpstr>Demand Paging in Atlas (1962)</vt:lpstr>
      <vt:lpstr>Hardware Organization of Atlas </vt:lpstr>
      <vt:lpstr>Atlas Demand Paging Scheme</vt:lpstr>
      <vt:lpstr>Recap: Typical Memory Hierarchy</vt:lpstr>
      <vt:lpstr>Modern Virtual Memory Systems  Illusion of a large, private, uniform store</vt:lpstr>
      <vt:lpstr>Administrivia</vt:lpstr>
      <vt:lpstr>CS61C in the News “World's oldest digital computer successfully reboots” </vt:lpstr>
      <vt:lpstr>Hierarchical Page Table</vt:lpstr>
      <vt:lpstr>Two-Level Page Tables in Physical Memory</vt:lpstr>
      <vt:lpstr>Address Translation &amp; Protection</vt:lpstr>
      <vt:lpstr>Translation Lookaside Buffers (TLB)(really an Address Translation Cache!)</vt:lpstr>
      <vt:lpstr>TLB Designs</vt:lpstr>
      <vt:lpstr>TLB Designs</vt:lpstr>
      <vt:lpstr>Handling a TLB Miss</vt:lpstr>
      <vt:lpstr>Flashcard Quiz: Which statement is false?</vt:lpstr>
      <vt:lpstr>Hierarchical Page Table Walk: SPARC v8</vt:lpstr>
      <vt:lpstr>Page-Based Virtual-Memory Machine (Hardware Page-Table Walk)</vt:lpstr>
      <vt:lpstr>Address Translation: putting it all together</vt:lpstr>
      <vt:lpstr>Handling VM-related traps</vt:lpstr>
      <vt:lpstr>Address Translation in CPU Pipeline</vt:lpstr>
      <vt:lpstr>Concurrent Access to TLB &amp; Cache (Virtual Index/Physical Tag)</vt:lpstr>
      <vt:lpstr>Virtual-Index Physical-Tag Caches: Associative Organization</vt:lpstr>
      <vt:lpstr>VM features track historical uses:</vt:lpstr>
      <vt:lpstr>Acknowledgements</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Krste Asanovic</cp:lastModifiedBy>
  <cp:revision>258</cp:revision>
  <cp:lastPrinted>2010-12-02T16:43:49Z</cp:lastPrinted>
  <dcterms:created xsi:type="dcterms:W3CDTF">2012-04-17T16:25:57Z</dcterms:created>
  <dcterms:modified xsi:type="dcterms:W3CDTF">2012-11-21T03:21:20Z</dcterms:modified>
</cp:coreProperties>
</file>