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55" r:id="rId2"/>
    <p:sldId id="630" r:id="rId3"/>
    <p:sldId id="631" r:id="rId4"/>
    <p:sldId id="580" r:id="rId5"/>
    <p:sldId id="633" r:id="rId6"/>
    <p:sldId id="456" r:id="rId7"/>
    <p:sldId id="476" r:id="rId8"/>
    <p:sldId id="477" r:id="rId9"/>
    <p:sldId id="574" r:id="rId10"/>
    <p:sldId id="575" r:id="rId11"/>
    <p:sldId id="576" r:id="rId12"/>
    <p:sldId id="577" r:id="rId13"/>
    <p:sldId id="578" r:id="rId14"/>
    <p:sldId id="579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32" r:id="rId37"/>
    <p:sldId id="603" r:id="rId38"/>
    <p:sldId id="634" r:id="rId39"/>
    <p:sldId id="606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14" r:id="rId49"/>
    <p:sldId id="615" r:id="rId50"/>
    <p:sldId id="616" r:id="rId51"/>
    <p:sldId id="617" r:id="rId52"/>
    <p:sldId id="618" r:id="rId53"/>
    <p:sldId id="619" r:id="rId54"/>
    <p:sldId id="620" r:id="rId55"/>
    <p:sldId id="635" r:id="rId56"/>
    <p:sldId id="62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1" autoAdjust="0"/>
    <p:restoredTop sz="79724" autoAdjust="0"/>
  </p:normalViewPr>
  <p:slideViewPr>
    <p:cSldViewPr>
      <p:cViewPr varScale="1">
        <p:scale>
          <a:sx n="76" d="100"/>
          <a:sy n="76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268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10/10/13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10 October 2013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19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23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Capability computing vs. capacity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7710-8907-294D-9596-7B3231723F4A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125D-2F0A-004B-ACBE-3686D8034426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A029-DB3E-944D-ADDB-AB36B33FFBAA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CFA3-05C1-0641-8291-8EBEDD5A31BE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3CA-C3CA-514E-81B0-D3F3F5F8010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4A0-AEBD-1946-B192-BD111CF14A1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A7B3-2B3C-C649-AFB5-D7076D3D88F2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564-8E32-6E49-9AC6-8B556574249E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245-3376-3B4A-A302-A741A1C4BF4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2158-B991-4646-9964-CF70282E9BFC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DF3A-1605-5A41-8A1D-905A148451A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SIMD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2D7-EB5E-B348-B723-DB6B11061A53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7514167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endParaRPr lang="en-US" dirty="0" smtClean="0"/>
          </a:p>
          <a:p>
            <a:r>
              <a:rPr lang="en-US" dirty="0" smtClean="0"/>
              <a:t>Randy </a:t>
            </a:r>
            <a:r>
              <a:rPr lang="en-US" dirty="0" smtClean="0"/>
              <a:t>H. Katz</a:t>
            </a:r>
          </a:p>
          <a:p>
            <a:r>
              <a:rPr lang="en-US" dirty="0" smtClean="0"/>
              <a:t>http://inst.eecs.Berkeley.edu/~cs61c/</a:t>
            </a:r>
            <a:r>
              <a:rPr lang="en-US" dirty="0" smtClean="0"/>
              <a:t>fa13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/>
              <a:t>Assumptions: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$t1 </a:t>
            </a:r>
            <a:r>
              <a:rPr lang="en-US" sz="2000" dirty="0"/>
              <a:t>is initially the address of the element in the array with the highest address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$f0 </a:t>
            </a:r>
            <a:r>
              <a:rPr lang="en-US" sz="2000" dirty="0"/>
              <a:t>contains the scalar value </a:t>
            </a:r>
            <a:r>
              <a:rPr lang="en-US" sz="2000" dirty="0" err="1"/>
              <a:t>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8</a:t>
            </a:r>
            <a:r>
              <a:rPr lang="en-US" sz="2000" dirty="0" smtClean="0"/>
              <a:t>($t2) </a:t>
            </a:r>
            <a:r>
              <a:rPr lang="en-US" sz="2000" dirty="0"/>
              <a:t>is the address of the last element to operate </a:t>
            </a:r>
            <a:r>
              <a:rPr lang="en-US" sz="2000" dirty="0" smtClean="0"/>
              <a:t>on</a:t>
            </a:r>
          </a:p>
          <a:p>
            <a:pPr>
              <a:buFont typeface="Arial" charset="0"/>
              <a:buNone/>
            </a:pPr>
            <a:r>
              <a:rPr lang="en-US" sz="2000" dirty="0"/>
              <a:t>CODE:</a:t>
            </a:r>
          </a:p>
          <a:p>
            <a:pPr>
              <a:buFont typeface="Arial" charset="0"/>
              <a:buNone/>
            </a:pPr>
            <a:r>
              <a:rPr lang="en-US" sz="2000" dirty="0"/>
              <a:t>Loop</a:t>
            </a:r>
            <a:r>
              <a:rPr lang="en-US" sz="2000" dirty="0" smtClean="0"/>
              <a:t>: 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l.d</a:t>
            </a:r>
            <a:r>
              <a:rPr lang="en-US" sz="2000" dirty="0" smtClean="0"/>
              <a:t>		$f2,0($t1</a:t>
            </a:r>
            <a:r>
              <a:rPr lang="en-US" sz="2000" dirty="0"/>
              <a:t>)	</a:t>
            </a:r>
            <a:r>
              <a:rPr lang="en-US" sz="2000" dirty="0" smtClean="0"/>
              <a:t>	; </a:t>
            </a:r>
            <a:r>
              <a:rPr lang="en-US" sz="2000" dirty="0" smtClean="0"/>
              <a:t>$f2=</a:t>
            </a:r>
            <a:r>
              <a:rPr lang="en-US" sz="2000" dirty="0"/>
              <a:t>array element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2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add.d</a:t>
            </a:r>
            <a:r>
              <a:rPr lang="en-US" sz="2000" dirty="0" smtClean="0"/>
              <a:t>	</a:t>
            </a:r>
            <a:r>
              <a:rPr lang="en-US" sz="2000" dirty="0" smtClean="0"/>
              <a:t>$</a:t>
            </a:r>
            <a:r>
              <a:rPr lang="en-US" sz="2000" dirty="0" smtClean="0"/>
              <a:t>f10,$f2,$f0	</a:t>
            </a:r>
            <a:r>
              <a:rPr lang="en-US" sz="2000" dirty="0" smtClean="0"/>
              <a:t>	; </a:t>
            </a:r>
            <a:r>
              <a:rPr lang="en-US" sz="2000" dirty="0"/>
              <a:t>add s to</a:t>
            </a:r>
            <a:r>
              <a:rPr lang="en-US" sz="2000" dirty="0" smtClean="0"/>
              <a:t> $f2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3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s.d</a:t>
            </a:r>
            <a:r>
              <a:rPr lang="en-US" sz="2000" dirty="0" smtClean="0"/>
              <a:t>		$f10,0($t1</a:t>
            </a:r>
            <a:r>
              <a:rPr lang="en-US" sz="2000" dirty="0"/>
              <a:t>)</a:t>
            </a:r>
            <a:r>
              <a:rPr lang="en-US" sz="2000" dirty="0" smtClean="0"/>
              <a:t>	</a:t>
            </a:r>
            <a:r>
              <a:rPr lang="en-US" sz="2000" dirty="0" smtClean="0"/>
              <a:t>	; </a:t>
            </a:r>
            <a:r>
              <a:rPr lang="en-US" sz="2000" dirty="0"/>
              <a:t>store result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4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addui</a:t>
            </a:r>
            <a:r>
              <a:rPr lang="en-US" sz="2000" dirty="0" smtClean="0"/>
              <a:t>	</a:t>
            </a:r>
            <a:r>
              <a:rPr lang="en-US" sz="2000" dirty="0" smtClean="0"/>
              <a:t>$</a:t>
            </a:r>
            <a:r>
              <a:rPr lang="en-US" sz="2000" dirty="0" smtClean="0"/>
              <a:t>t1,$t1</a:t>
            </a:r>
            <a:r>
              <a:rPr lang="en-US" sz="2000" dirty="0"/>
              <a:t>,#-8	</a:t>
            </a:r>
            <a:r>
              <a:rPr lang="en-US" sz="2000" dirty="0" smtClean="0"/>
              <a:t>	; </a:t>
            </a:r>
            <a:r>
              <a:rPr lang="en-US" sz="2000" dirty="0"/>
              <a:t>decrement pointer 8 byte 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5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bne</a:t>
            </a:r>
            <a:r>
              <a:rPr lang="en-US" sz="2000" dirty="0" smtClean="0"/>
              <a:t>		$t1,$t2</a:t>
            </a:r>
            <a:r>
              <a:rPr lang="en-US" sz="2000" dirty="0"/>
              <a:t>,Loop	</a:t>
            </a:r>
            <a:r>
              <a:rPr lang="en-US" sz="2000" dirty="0" smtClean="0"/>
              <a:t>	;</a:t>
            </a:r>
            <a:r>
              <a:rPr lang="en-US" sz="2000" dirty="0"/>
              <a:t>repeat loop if</a:t>
            </a:r>
            <a:r>
              <a:rPr lang="en-US" sz="2000" dirty="0" smtClean="0"/>
              <a:t> $t1 </a:t>
            </a:r>
            <a:r>
              <a:rPr lang="en-US" sz="2000" dirty="0"/>
              <a:t>!=</a:t>
            </a:r>
            <a:r>
              <a:rPr lang="en-US" sz="2000" dirty="0" smtClean="0"/>
              <a:t> $t2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AB9-9E91-144A-BB80-3FDEC55B46AB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68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dirty="0" smtClean="0"/>
              <a:t>Loop:</a:t>
            </a:r>
            <a:r>
              <a:rPr lang="en-US" sz="1600" b="1" dirty="0" smtClean="0"/>
              <a:t> 	</a:t>
            </a:r>
            <a:r>
              <a:rPr lang="en-US" sz="1600" b="1" dirty="0" err="1" smtClean="0">
                <a:solidFill>
                  <a:srgbClr val="17375E"/>
                </a:solidFill>
              </a:rPr>
              <a:t>l.d</a:t>
            </a:r>
            <a:r>
              <a:rPr lang="en-US" sz="1600" b="1" dirty="0" smtClean="0">
                <a:solidFill>
                  <a:srgbClr val="17375E"/>
                </a:solidFill>
              </a:rPr>
              <a:t>	$f2,0($t1</a:t>
            </a:r>
            <a:r>
              <a:rPr lang="en-US" sz="1600" b="1" dirty="0">
                <a:solidFill>
                  <a:srgbClr val="17375E"/>
                </a:solidFill>
              </a:rPr>
              <a:t>)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add.d</a:t>
            </a:r>
            <a:r>
              <a:rPr lang="en-US" sz="1600" b="1" dirty="0" smtClean="0">
                <a:solidFill>
                  <a:srgbClr val="17375E"/>
                </a:solidFill>
              </a:rPr>
              <a:t>	$f10,$f2,$f0      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s.d</a:t>
            </a:r>
            <a:r>
              <a:rPr lang="en-US" sz="1600" b="1" dirty="0" smtClean="0">
                <a:solidFill>
                  <a:srgbClr val="17375E"/>
                </a:solidFill>
              </a:rPr>
              <a:t>	$f10,0($t1</a:t>
            </a:r>
            <a:r>
              <a:rPr lang="en-US" sz="1600" b="1" dirty="0">
                <a:solidFill>
                  <a:srgbClr val="17375E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l.d</a:t>
            </a:r>
            <a:r>
              <a:rPr lang="en-US" sz="1600" b="1" dirty="0" smtClean="0">
                <a:solidFill>
                  <a:srgbClr val="632523"/>
                </a:solidFill>
              </a:rPr>
              <a:t>	$f4,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          </a:t>
            </a:r>
            <a:r>
              <a:rPr lang="en-US" sz="1600" b="1" dirty="0" smtClean="0">
                <a:solidFill>
                  <a:srgbClr val="632523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add.d</a:t>
            </a:r>
            <a:r>
              <a:rPr lang="en-US" sz="1600" b="1" dirty="0" smtClean="0">
                <a:solidFill>
                  <a:srgbClr val="632523"/>
                </a:solidFill>
              </a:rPr>
              <a:t>	$f12,$f4,$f0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632523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s.d</a:t>
            </a:r>
            <a:r>
              <a:rPr lang="en-US" sz="1600" b="1" dirty="0" smtClean="0">
                <a:solidFill>
                  <a:srgbClr val="632523"/>
                </a:solidFill>
              </a:rPr>
              <a:t>	$f12,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l.d</a:t>
            </a:r>
            <a:r>
              <a:rPr lang="en-US" sz="1600" b="1" dirty="0" smtClean="0">
                <a:solidFill>
                  <a:srgbClr val="215968"/>
                </a:solidFill>
              </a:rPr>
              <a:t>	$f6,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add.d</a:t>
            </a:r>
            <a:r>
              <a:rPr lang="en-US" sz="1600" b="1" dirty="0" smtClean="0">
                <a:solidFill>
                  <a:srgbClr val="215968"/>
                </a:solidFill>
              </a:rPr>
              <a:t>	$f14,$f6,$f0</a:t>
            </a: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s.d</a:t>
            </a:r>
            <a:r>
              <a:rPr lang="en-US" sz="1600" b="1" dirty="0" smtClean="0">
                <a:solidFill>
                  <a:srgbClr val="215968"/>
                </a:solidFill>
              </a:rPr>
              <a:t>	$f14,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l.d</a:t>
            </a:r>
            <a:r>
              <a:rPr lang="en-US" sz="1600" b="1" dirty="0" smtClean="0">
                <a:solidFill>
                  <a:srgbClr val="00B050"/>
                </a:solidFill>
              </a:rPr>
              <a:t>	$f8,</a:t>
            </a:r>
            <a:r>
              <a:rPr lang="en-US" sz="1600" b="1" dirty="0">
                <a:solidFill>
                  <a:srgbClr val="00B050"/>
                </a:solidFill>
              </a:rPr>
              <a:t>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add.d</a:t>
            </a:r>
            <a:r>
              <a:rPr lang="en-US" sz="1600" b="1" dirty="0" smtClean="0">
                <a:solidFill>
                  <a:srgbClr val="00B050"/>
                </a:solidFill>
              </a:rPr>
              <a:t>	$f16,$f8,$f0       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s.d</a:t>
            </a:r>
            <a:r>
              <a:rPr lang="en-US" sz="1600" b="1" dirty="0" smtClean="0">
                <a:solidFill>
                  <a:srgbClr val="00B050"/>
                </a:solidFill>
              </a:rPr>
              <a:t>	$f16</a:t>
            </a:r>
            <a:r>
              <a:rPr lang="en-US" sz="1600" b="1" dirty="0">
                <a:solidFill>
                  <a:srgbClr val="00B050"/>
                </a:solidFill>
              </a:rPr>
              <a:t>,-24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addui</a:t>
            </a:r>
            <a:r>
              <a:rPr lang="en-US" sz="1600" b="1" dirty="0" smtClean="0"/>
              <a:t> 	$t1,$t1</a:t>
            </a:r>
            <a:r>
              <a:rPr lang="en-US" sz="1600" b="1" dirty="0"/>
              <a:t>,#-32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bne</a:t>
            </a:r>
            <a:r>
              <a:rPr lang="en-US" sz="1600" b="1" dirty="0" smtClean="0"/>
              <a:t>	$t1,$t2</a:t>
            </a:r>
            <a:r>
              <a:rPr lang="en-US" sz="1600" b="1" dirty="0"/>
              <a:t>,Loop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NOTE: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Only </a:t>
            </a:r>
            <a:r>
              <a:rPr lang="en-US" dirty="0">
                <a:latin typeface="+mn-lt"/>
                <a:ea typeface="+mn-ea"/>
                <a:cs typeface="+mn-cs"/>
              </a:rPr>
              <a:t>1 Loop Overhead every 4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dirty="0" err="1">
                <a:latin typeface="+mn-lt"/>
                <a:ea typeface="+mn-ea"/>
                <a:cs typeface="+mn-cs"/>
              </a:rPr>
              <a:t>loop_limit(mod</a:t>
            </a:r>
            <a:r>
              <a:rPr lang="en-US" dirty="0">
                <a:latin typeface="+mn-lt"/>
                <a:ea typeface="+mn-ea"/>
                <a:cs typeface="+mn-cs"/>
              </a:rPr>
              <a:t> 4) = </a:t>
            </a:r>
            <a:r>
              <a:rPr lang="en-US" dirty="0" smtClean="0">
                <a:latin typeface="+mn-lt"/>
                <a:ea typeface="+mn-ea"/>
                <a:cs typeface="+mn-cs"/>
              </a:rPr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   (Different Registers eliminate stalls in pipeline; we’ll see later in course)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1A7E-C6E4-D848-B1FB-81C3A7C5025A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err="1" smtClean="0"/>
              <a:t>Loop:</a:t>
            </a:r>
            <a:r>
              <a:rPr lang="en-US" sz="2000" b="1" dirty="0" err="1" smtClean="0">
                <a:solidFill>
                  <a:srgbClr val="17375E"/>
                </a:solidFill>
              </a:rPr>
              <a:t>l.d</a:t>
            </a:r>
            <a:r>
              <a:rPr lang="en-US" sz="2000" b="1" dirty="0" smtClean="0">
                <a:solidFill>
                  <a:srgbClr val="17375E"/>
                </a:solidFill>
              </a:rPr>
              <a:t>	$f2,0($t1</a:t>
            </a:r>
            <a:r>
              <a:rPr lang="en-US" sz="2000" b="1" dirty="0">
                <a:solidFill>
                  <a:srgbClr val="17375E"/>
                </a:solidFill>
              </a:rPr>
              <a:t>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l.d</a:t>
            </a:r>
            <a:r>
              <a:rPr lang="en-US" sz="2000" b="1" dirty="0" smtClean="0">
                <a:solidFill>
                  <a:srgbClr val="632523"/>
                </a:solidFill>
              </a:rPr>
              <a:t>	$f4,</a:t>
            </a:r>
            <a:r>
              <a:rPr lang="en-US" sz="2000" b="1" dirty="0">
                <a:solidFill>
                  <a:srgbClr val="632523"/>
                </a:solidFill>
              </a:rPr>
              <a:t>-8</a:t>
            </a:r>
            <a:r>
              <a:rPr lang="en-US" sz="2000" b="1" dirty="0" smtClean="0">
                <a:solidFill>
                  <a:srgbClr val="632523"/>
                </a:solidFill>
              </a:rPr>
              <a:t>($t1</a:t>
            </a:r>
            <a:r>
              <a:rPr lang="en-US" sz="2000" b="1" dirty="0">
                <a:solidFill>
                  <a:srgbClr val="632523"/>
                </a:solidFill>
              </a:rPr>
              <a:t>)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l.d</a:t>
            </a:r>
            <a:r>
              <a:rPr lang="en-US" sz="2000" b="1" dirty="0" smtClean="0">
                <a:solidFill>
                  <a:srgbClr val="215968"/>
                </a:solidFill>
              </a:rPr>
              <a:t>	$f6,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</a:t>
            </a:r>
            <a:r>
              <a:rPr lang="en-US" sz="2000" b="1" dirty="0">
                <a:solidFill>
                  <a:srgbClr val="215968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l.d</a:t>
            </a:r>
            <a:r>
              <a:rPr lang="en-US" sz="2000" b="1" dirty="0" smtClean="0">
                <a:solidFill>
                  <a:srgbClr val="00B050"/>
                </a:solidFill>
              </a:rPr>
              <a:t>	$f8,</a:t>
            </a:r>
            <a:r>
              <a:rPr lang="en-US" sz="2000" b="1" dirty="0">
                <a:solidFill>
                  <a:srgbClr val="00B050"/>
                </a:solidFill>
              </a:rPr>
              <a:t>-24</a:t>
            </a:r>
            <a:r>
              <a:rPr lang="en-US" sz="2000" b="1" dirty="0" smtClean="0">
                <a:solidFill>
                  <a:srgbClr val="00B050"/>
                </a:solidFill>
              </a:rPr>
              <a:t>($t1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add.d</a:t>
            </a:r>
            <a:r>
              <a:rPr lang="en-US" sz="2000" b="1" dirty="0" smtClean="0">
                <a:solidFill>
                  <a:srgbClr val="17375E"/>
                </a:solidFill>
              </a:rPr>
              <a:t>	$f10,$f2,$f0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sz="2000" b="1" dirty="0" err="1" smtClean="0">
                <a:solidFill>
                  <a:srgbClr val="632523"/>
                </a:solidFill>
              </a:rPr>
              <a:t>add.d</a:t>
            </a:r>
            <a:r>
              <a:rPr lang="en-US" sz="2000" b="1" dirty="0" smtClean="0">
                <a:solidFill>
                  <a:srgbClr val="632523"/>
                </a:solidFill>
              </a:rPr>
              <a:t>	$f12,$f4,$f0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add.d</a:t>
            </a:r>
            <a:r>
              <a:rPr lang="en-US" sz="2000" b="1" dirty="0" smtClean="0">
                <a:solidFill>
                  <a:srgbClr val="215968"/>
                </a:solidFill>
              </a:rPr>
              <a:t>	$f14,$f6,$f0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add.d</a:t>
            </a:r>
            <a:r>
              <a:rPr lang="en-US" sz="2000" b="1" dirty="0" smtClean="0">
                <a:solidFill>
                  <a:srgbClr val="00B050"/>
                </a:solidFill>
              </a:rPr>
              <a:t>	$f16,$f8,$f0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s.d</a:t>
            </a:r>
            <a:r>
              <a:rPr lang="en-US" sz="2000" b="1" dirty="0" smtClean="0">
                <a:solidFill>
                  <a:srgbClr val="17375E"/>
                </a:solidFill>
              </a:rPr>
              <a:t>	$f10,0($t1)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s.d</a:t>
            </a:r>
            <a:r>
              <a:rPr lang="en-US" sz="2000" b="1" dirty="0" smtClean="0">
                <a:solidFill>
                  <a:srgbClr val="632523"/>
                </a:solidFill>
              </a:rPr>
              <a:t>	$f12,-8($t1)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s.d</a:t>
            </a:r>
            <a:r>
              <a:rPr lang="en-US" sz="2000" b="1" dirty="0" smtClean="0">
                <a:solidFill>
                  <a:srgbClr val="215968"/>
                </a:solidFill>
              </a:rPr>
              <a:t>	$f14,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s.d</a:t>
            </a:r>
            <a:r>
              <a:rPr lang="en-US" sz="2000" b="1" dirty="0" smtClean="0">
                <a:solidFill>
                  <a:srgbClr val="00B050"/>
                </a:solidFill>
              </a:rPr>
              <a:t>	$f16</a:t>
            </a:r>
            <a:r>
              <a:rPr lang="en-US" sz="2000" b="1" dirty="0">
                <a:solidFill>
                  <a:srgbClr val="00B050"/>
                </a:solidFill>
              </a:rPr>
              <a:t>,-24</a:t>
            </a:r>
            <a:r>
              <a:rPr lang="en-US" sz="2000" b="1" dirty="0" smtClean="0">
                <a:solidFill>
                  <a:srgbClr val="00B050"/>
                </a:solidFill>
              </a:rPr>
              <a:t>($t1)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</a:t>
            </a:r>
            <a:r>
              <a:rPr lang="en-US" sz="2000" b="1" dirty="0" err="1" smtClean="0"/>
              <a:t>addui</a:t>
            </a:r>
            <a:r>
              <a:rPr lang="en-US" sz="2000" b="1" dirty="0" smtClean="0"/>
              <a:t>   	$t1,$t1,#-32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 $t1,$t2</a:t>
            </a:r>
            <a:r>
              <a:rPr lang="en-US" sz="2000" b="1" dirty="0"/>
              <a:t>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140528" y="1701800"/>
            <a:ext cx="6003472" cy="1092201"/>
            <a:chOff x="2667000" y="1701800"/>
            <a:chExt cx="6360543" cy="1049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2344742"/>
              <a:ext cx="511304" cy="40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62332" y="2048934"/>
              <a:ext cx="5965211" cy="35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Loads side-by-side: Could replace with 4-wide SIMD Load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36295" y="2963333"/>
            <a:ext cx="6072514" cy="1049867"/>
            <a:chOff x="2667000" y="1701800"/>
            <a:chExt cx="6072514" cy="1049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8238" y="2048934"/>
              <a:ext cx="558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Adds side-by-side: Could replace with 4-wide SIMD Add</a:t>
              </a:r>
              <a:endParaRPr lang="en-US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154375" y="4114800"/>
            <a:ext cx="5989625" cy="1049867"/>
            <a:chOff x="2667000" y="1701800"/>
            <a:chExt cx="5989625" cy="10498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2113" y="2067077"/>
              <a:ext cx="575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Stores side-by-side: Could replace with 4-wide SIMD Store</a:t>
              </a:r>
              <a:endParaRPr lang="en-US" dirty="0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A54B-E7AF-D746-9841-6C25D40A2330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compiler doing loop unrolling, could do it yourself in C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Could be rewritten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=i-4) {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  </a:t>
            </a:r>
            <a:r>
              <a:rPr lang="en-US" b="1" dirty="0" smtClean="0">
                <a:latin typeface="Courier"/>
                <a:cs typeface="Courier"/>
              </a:rPr>
              <a:t>= </a:t>
            </a:r>
            <a:r>
              <a:rPr lang="en-US" b="1" dirty="0" smtClean="0">
                <a:latin typeface="Courier"/>
                <a:cs typeface="Courier"/>
              </a:rPr>
              <a:t>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</a:t>
            </a:r>
            <a:r>
              <a:rPr lang="en-US" b="1" dirty="0" smtClean="0">
                <a:latin typeface="Courier"/>
                <a:cs typeface="Courier"/>
              </a:rPr>
              <a:t>+ </a:t>
            </a:r>
            <a:r>
              <a:rPr lang="en-US" b="1" dirty="0" smtClean="0">
                <a:latin typeface="Courier"/>
                <a:cs typeface="Courier"/>
              </a:rPr>
              <a:t>s;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x[i-1] = x[i-1]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x[i-2] = x[i-2]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x[i-3] = x[i-3]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9EDD-2C82-9949-900E-D50134597026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1" y="3107267"/>
            <a:ext cx="442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downside of doing it in 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of </a:t>
            </a:r>
            <a:r>
              <a:rPr lang="en-US" b="1" dirty="0" err="1"/>
              <a:t>n</a:t>
            </a:r>
            <a:r>
              <a:rPr lang="en-US" b="1" dirty="0"/>
              <a:t> iterations</a:t>
            </a:r>
          </a:p>
          <a:p>
            <a:r>
              <a:rPr lang="en-US" b="1" dirty="0" err="1"/>
              <a:t>k</a:t>
            </a:r>
            <a:r>
              <a:rPr lang="en-US" b="1" dirty="0"/>
              <a:t> copies </a:t>
            </a:r>
            <a:r>
              <a:rPr lang="en-US" dirty="0"/>
              <a:t>of the body of the </a:t>
            </a:r>
            <a:r>
              <a:rPr lang="en-US" dirty="0" smtClean="0"/>
              <a:t>loop</a:t>
            </a:r>
          </a:p>
          <a:p>
            <a:r>
              <a:rPr lang="en-US" b="1" dirty="0" smtClean="0"/>
              <a:t>Assuming (</a:t>
            </a:r>
            <a:r>
              <a:rPr lang="en-US" b="1" dirty="0" err="1" smtClean="0"/>
              <a:t>n</a:t>
            </a:r>
            <a:r>
              <a:rPr lang="en-US" b="1" dirty="0" smtClean="0"/>
              <a:t> mod </a:t>
            </a:r>
            <a:r>
              <a:rPr lang="en-US" b="1" dirty="0" err="1" smtClean="0"/>
              <a:t>k</a:t>
            </a:r>
            <a:r>
              <a:rPr lang="en-US" b="1" dirty="0" smtClean="0"/>
              <a:t>) ≠ 0</a:t>
            </a:r>
          </a:p>
          <a:p>
            <a:pPr>
              <a:buFont typeface="Arial" charset="0"/>
              <a:buNone/>
            </a:pPr>
            <a:r>
              <a:rPr lang="en-US" dirty="0" smtClean="0"/>
              <a:t>	Then </a:t>
            </a:r>
            <a:r>
              <a:rPr lang="en-US" dirty="0"/>
              <a:t>we will run the loop with 1 copy of the body</a:t>
            </a:r>
            <a:r>
              <a:rPr lang="en-US" dirty="0" smtClean="0"/>
              <a:t> </a:t>
            </a:r>
            <a:r>
              <a:rPr lang="en-US" b="1" dirty="0" smtClean="0"/>
              <a:t>(n mod </a:t>
            </a:r>
            <a:r>
              <a:rPr lang="en-US" b="1" dirty="0"/>
              <a:t>k) </a:t>
            </a:r>
            <a:r>
              <a:rPr lang="en-US" dirty="0"/>
              <a:t>times and </a:t>
            </a:r>
            <a:r>
              <a:rPr lang="en-US" dirty="0" smtClean="0"/>
              <a:t>with </a:t>
            </a:r>
            <a:r>
              <a:rPr lang="en-US" dirty="0"/>
              <a:t>k copies of the body </a:t>
            </a:r>
            <a:r>
              <a:rPr lang="en-US" b="1" dirty="0"/>
              <a:t>floor(n/k)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(Will revisit loop unrolling again when get to pipelining later in semester)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7C7-BEDF-D549-89FB-6A3F7A707303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registers, reusing floating-point registers [1992]</a:t>
            </a:r>
          </a:p>
          <a:p>
            <a:r>
              <a:rPr lang="en-US" dirty="0" smtClean="0"/>
              <a:t>SSE2/3/4, new 128-bit registers [1999]</a:t>
            </a:r>
          </a:p>
          <a:p>
            <a:r>
              <a:rPr lang="en-US" dirty="0" smtClean="0"/>
              <a:t>AVX, new 256-bit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F899-985A-4C48-A485-5D1565875996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D550948-C2F8-4E4B-9962-147457D2B4E0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10/10/13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2013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Lecture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#14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16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Architecture extended with eight 128-bit data registers: XMM registers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x86 64-bit address architecture adds 8 additional registers (XMM8 – XMM15)</a:t>
            </a:r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945-314C-714E-9AD8-87716E02FE65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083E-1C5F-9D43-B783-A6638D307561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EE6-07F0-2B43-B36E-BFDD14BBF53F}" type="datetime1">
              <a:rPr lang="en-US" smtClean="0"/>
              <a:t>10/10/13</a:t>
            </a:fld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  <p:extLst>
      <p:ext uri="{BB962C8B-B14F-4D97-AF65-F5344CB8AC3E}">
        <p14:creationId xmlns:p14="http://schemas.microsoft.com/office/powerpoint/2010/main" val="39983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SIMD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Midterm “Review”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Single-Precision</a:t>
            </a:r>
            <a:br>
              <a:rPr lang="en-US" dirty="0" smtClean="0"/>
            </a:br>
            <a:r>
              <a:rPr lang="en-US" dirty="0" smtClean="0"/>
              <a:t>Floating-Point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C6D-B767-3C47-B743-FDEC9CFE31D4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561496"/>
            <a:ext cx="5627233" cy="242022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56000" y="3239745"/>
            <a:ext cx="4898095" cy="229745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866020"/>
            <a:ext cx="5311890" cy="228078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7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261E69-B718-4147-97FD-54EDEB7805EC}" type="datetime1">
              <a:rPr lang="en-US" smtClean="0"/>
              <a:t>10/10/13</a:t>
            </a:fld>
            <a:endParaRPr lang="en-US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2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AFF242-BAD0-714C-985A-1204AE2E0FF6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10/10/13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2013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Lecture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#14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22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inserting assembly language into C code,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4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fld id="{85FFCFD3-6F30-1740-A167-1AAEBCEA220F}" type="datetime1">
              <a:rPr lang="en-US" smtClean="0"/>
              <a:t>10/10/13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683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E4F-794C-4847-96FE-E2673D08BF9D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64204" y="3536386"/>
            <a:ext cx="127170" cy="1422400"/>
            <a:chOff x="3416130" y="1994694"/>
            <a:chExt cx="127170" cy="14224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5"/>
          <p:cNvGrpSpPr/>
          <p:nvPr/>
        </p:nvGrpSpPr>
        <p:grpSpPr>
          <a:xfrm flipH="1">
            <a:off x="1748504" y="3536386"/>
            <a:ext cx="127170" cy="1422400"/>
            <a:chOff x="3416130" y="1994694"/>
            <a:chExt cx="127170" cy="1422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15174" y="35990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152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574" y="44372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0674" y="4449992"/>
            <a:ext cx="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8" name="Group 33"/>
          <p:cNvGrpSpPr/>
          <p:nvPr/>
        </p:nvGrpSpPr>
        <p:grpSpPr>
          <a:xfrm>
            <a:off x="2269204" y="3549086"/>
            <a:ext cx="127170" cy="1422400"/>
            <a:chOff x="3416130" y="1994694"/>
            <a:chExt cx="127170" cy="1422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 flipH="1">
            <a:off x="3653504" y="3549086"/>
            <a:ext cx="127170" cy="1422400"/>
            <a:chOff x="3416130" y="1994694"/>
            <a:chExt cx="127170" cy="1422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3201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20274" y="36244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5574" y="44499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145674" y="44626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909541" y="406052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baseline="-25000" dirty="0"/>
          </a:p>
        </p:txBody>
      </p:sp>
      <p:grpSp>
        <p:nvGrpSpPr>
          <p:cNvPr id="10" name="Group 33"/>
          <p:cNvGrpSpPr/>
          <p:nvPr/>
        </p:nvGrpSpPr>
        <p:grpSpPr>
          <a:xfrm>
            <a:off x="4085304" y="3561786"/>
            <a:ext cx="127170" cy="1422400"/>
            <a:chOff x="3416130" y="1994694"/>
            <a:chExt cx="127170" cy="14224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7"/>
          <p:cNvGrpSpPr/>
          <p:nvPr/>
        </p:nvGrpSpPr>
        <p:grpSpPr>
          <a:xfrm flipH="1">
            <a:off x="8758895" y="3561786"/>
            <a:ext cx="127170" cy="1422400"/>
            <a:chOff x="3416130" y="1994694"/>
            <a:chExt cx="127170" cy="14224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136274" y="3624492"/>
            <a:ext cx="211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608547" y="3637192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48974" y="4462692"/>
            <a:ext cx="2114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633947" y="44753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789141" y="4060525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baseline="-25000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474133" y="3657600"/>
            <a:ext cx="422390" cy="12514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79133" y="3649134"/>
            <a:ext cx="431800" cy="3848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2708" y="3699934"/>
            <a:ext cx="672392" cy="117710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5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Two 64-bit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9B57-1921-0A4E-9DED-991208E0C80F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411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Column-major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07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FFD-C1F8-2448-94DA-9F1D1064C865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743-4332-B14E-B901-5C3F21EF8A1C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Column-major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C1F8-C1C0-E345-B599-A5C13BB5F2F2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D6E-821C-1A4B-9D28-32A2BD1E630D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Midterm “Review”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787-6E7A-4A40-B0BA-96D538B01F28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741-DA38-2443-A79D-9DBF9E697DA6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64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39E-DD18-5D4B-B995-0A11C9A9A636}" type="datetime1">
              <a:rPr lang="en-US" smtClean="0"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FE86-02F4-4949-88CA-98D9E5B0CB91}" type="datetime1">
              <a:rPr lang="en-US" smtClean="0"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6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196A-977C-FB4A-9704-322E8BBCEBBA}" type="datetime1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Performance-Driven ISA Extensions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Subword</a:t>
            </a:r>
            <a:r>
              <a:rPr lang="en-US" dirty="0" smtClean="0"/>
              <a:t> parallelism, used primarily for multimedia applications</a:t>
            </a:r>
          </a:p>
          <a:p>
            <a:pPr lvl="1"/>
            <a:r>
              <a:rPr lang="en-US" dirty="0" smtClean="0"/>
              <a:t>Intel MMX: multimedia extension</a:t>
            </a:r>
          </a:p>
          <a:p>
            <a:pPr lvl="2"/>
            <a:r>
              <a:rPr lang="en-US" dirty="0" smtClean="0"/>
              <a:t>64-bit registers can hold multiple integer operands</a:t>
            </a:r>
          </a:p>
          <a:p>
            <a:pPr lvl="1"/>
            <a:r>
              <a:rPr lang="en-US" dirty="0" smtClean="0"/>
              <a:t>Intel SSE: Streaming SIMD extension</a:t>
            </a:r>
          </a:p>
          <a:p>
            <a:pPr lvl="2"/>
            <a:r>
              <a:rPr lang="en-US" dirty="0" smtClean="0"/>
              <a:t>128-bit registers can hold several floating-point operands</a:t>
            </a:r>
          </a:p>
          <a:p>
            <a:r>
              <a:rPr lang="en-US" dirty="0" smtClean="0"/>
              <a:t>Adding instructions that do more work per cycle</a:t>
            </a:r>
          </a:p>
          <a:p>
            <a:pPr lvl="1"/>
            <a:r>
              <a:rPr lang="en-US" dirty="0" smtClean="0"/>
              <a:t>Shift-add: replace two instructions with one (e.g., multiply by 5)</a:t>
            </a:r>
          </a:p>
          <a:p>
            <a:pPr lvl="1"/>
            <a:r>
              <a:rPr lang="en-US" dirty="0" smtClean="0"/>
              <a:t>Multiply-add: replace two instructions with one (</a:t>
            </a:r>
            <a:r>
              <a:rPr lang="en-US" dirty="0" err="1" smtClean="0"/>
              <a:t>x</a:t>
            </a:r>
            <a:r>
              <a:rPr lang="en-US" dirty="0" smtClean="0"/>
              <a:t> := </a:t>
            </a:r>
            <a:r>
              <a:rPr lang="en-US" dirty="0" err="1" smtClean="0"/>
              <a:t>c</a:t>
            </a:r>
            <a:r>
              <a:rPr lang="en-US" dirty="0" smtClean="0"/>
              <a:t> + a </a:t>
            </a:r>
            <a:r>
              <a:rPr lang="en-US" dirty="0" err="1" smtClean="0"/>
              <a:t>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Multiply-accumulate: reduce round-off error (</a:t>
            </a:r>
            <a:r>
              <a:rPr lang="en-US" dirty="0" err="1" smtClean="0"/>
              <a:t>s</a:t>
            </a:r>
            <a:r>
              <a:rPr lang="en-US" dirty="0" smtClean="0"/>
              <a:t> := </a:t>
            </a:r>
            <a:r>
              <a:rPr lang="en-US" dirty="0" err="1" smtClean="0"/>
              <a:t>s</a:t>
            </a:r>
            <a:r>
              <a:rPr lang="en-US" dirty="0" smtClean="0"/>
              <a:t> + a </a:t>
            </a:r>
            <a:r>
              <a:rPr lang="en-US" dirty="0" err="1" smtClean="0"/>
              <a:t>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copy: to avoid some branches (e.g., in if-then-else)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59D862D-8890-C943-A84E-2D4DFC23E69C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4EE6AA-6421-C841-93C5-385D6F26C28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8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SIMD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Midterm “Review”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0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Thursday 17 October 6-9 PM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Evans </a:t>
            </a:r>
            <a:r>
              <a:rPr lang="en-US" dirty="0" smtClean="0"/>
              <a:t>(cs61c</a:t>
            </a:r>
            <a:r>
              <a:rPr lang="en-US" dirty="0"/>
              <a:t>-</a:t>
            </a:r>
            <a:r>
              <a:rPr lang="en-US" dirty="0" smtClean="0"/>
              <a:t>1a – 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155 </a:t>
            </a:r>
            <a:r>
              <a:rPr lang="en-US" dirty="0" err="1"/>
              <a:t>Dwinelle</a:t>
            </a:r>
            <a:r>
              <a:rPr lang="en-US" dirty="0"/>
              <a:t> </a:t>
            </a:r>
            <a:r>
              <a:rPr lang="en-US" dirty="0" smtClean="0"/>
              <a:t>(cs61c</a:t>
            </a:r>
            <a:r>
              <a:rPr lang="en-US" dirty="0"/>
              <a:t>-</a:t>
            </a:r>
            <a:r>
              <a:rPr lang="en-US" dirty="0" smtClean="0"/>
              <a:t>ea – of) </a:t>
            </a:r>
          </a:p>
          <a:p>
            <a:pPr lvl="1"/>
            <a:r>
              <a:rPr lang="en-US" dirty="0"/>
              <a:t>1 Pimentel </a:t>
            </a:r>
            <a:r>
              <a:rPr lang="en-US" dirty="0" smtClean="0"/>
              <a:t>(cs61c</a:t>
            </a:r>
            <a:r>
              <a:rPr lang="en-US" dirty="0"/>
              <a:t>-og – </a:t>
            </a:r>
            <a:r>
              <a:rPr lang="en-US" dirty="0" err="1" smtClean="0"/>
              <a:t>zz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Closed book/notes, open 2-sided crib sheet, no calculator, multiple choice, BRING PENCIL AND ERASER</a:t>
            </a:r>
          </a:p>
          <a:p>
            <a:r>
              <a:rPr lang="en-US" dirty="0" smtClean="0"/>
              <a:t>Discussion sections generally, except if TA wishes to hold review or extra office hours—See piazza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B81A-40EF-254B-9DCC-4F96D5FB7935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SIMD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Midterm “Review”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199-C8E1-0646-929C-75980EC4E4F9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#2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97365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C’s of cache misses</a:t>
            </a:r>
          </a:p>
          <a:p>
            <a:pPr lvl="1"/>
            <a:r>
              <a:rPr lang="en-US" dirty="0" smtClean="0"/>
              <a:t>Compulsory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Conflict</a:t>
            </a:r>
          </a:p>
          <a:p>
            <a:r>
              <a:rPr lang="en-US" dirty="0" smtClean="0"/>
              <a:t>Amdahl’s Law: Speedup = 1/((1-F)+F/S)</a:t>
            </a:r>
          </a:p>
          <a:p>
            <a:r>
              <a:rPr lang="en-US" dirty="0" smtClean="0"/>
              <a:t>Flynn’s Taxonomy: SISD/SIMD/MISD/</a:t>
            </a:r>
            <a:r>
              <a:rPr lang="en-US" dirty="0" smtClean="0"/>
              <a:t>MIMD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92D3-7074-8B4C-BDF1-58C921F50311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Ideas in 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for 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Abstraction to Simplify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the Common Case Fast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via Parallelism/Pipelining/Prediction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7C10-DD12-2940-858A-A4218CF5E05D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61" y="240084"/>
            <a:ext cx="9047520" cy="64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54509"/>
            <a:ext cx="74803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ACE4-A45E-FA4F-A1CC-1F7C37062898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Predicts: 2X Transistors / chip every 2 years</a:t>
            </a:r>
            <a:endParaRPr lang="en-US" sz="16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554101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621867" y="5268726"/>
            <a:ext cx="328184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Gordon </a:t>
            </a: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Moore</a:t>
            </a:r>
            <a:r>
              <a:rPr lang="en-US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, I</a:t>
            </a: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ntel </a:t>
            </a: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Cofounder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B.S. Cal </a:t>
            </a: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1950</a:t>
            </a:r>
            <a:b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Cal Alumni </a:t>
            </a:r>
            <a:r>
              <a:rPr lang="en-US" b="1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of Year 1997 </a:t>
            </a:r>
            <a:endParaRPr lang="en-US" sz="1800" b="1" dirty="0">
              <a:solidFill>
                <a:srgbClr val="FF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2184576" y="3342919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</a:t>
            </a:r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circuit (IC)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662842" y="6236601"/>
            <a:ext cx="727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9530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41"/>
            <a:ext cx="82296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Abstraction via Layers of Representation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7D55-AFD2-834F-A717-B47512A7D6C0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5513" y="2066399"/>
            <a:ext cx="3848100" cy="896937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1895522"/>
              </p:ext>
            </p:extLst>
          </p:nvPr>
        </p:nvGraphicFramePr>
        <p:xfrm>
          <a:off x="4605868" y="5414437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1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868" y="5414437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232094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High Level </a:t>
            </a:r>
            <a:r>
              <a:rPr lang="en-US" sz="1800" b="1" dirty="0" smtClean="0">
                <a:solidFill>
                  <a:schemeClr val="tx1"/>
                </a:solidFill>
              </a:rPr>
              <a:t>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178244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092644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464244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778194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1873444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787844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61334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3854644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201543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2989986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613344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719582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5867594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021457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165919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85" y="4042546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156201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048974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0877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the Common Case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making a design tradeoff, favor the common over the infrequent case</a:t>
            </a:r>
          </a:p>
          <a:p>
            <a:r>
              <a:rPr lang="en-US" dirty="0" smtClean="0"/>
              <a:t>Don’t spend time optimizing code that is run infrequently</a:t>
            </a:r>
          </a:p>
          <a:p>
            <a:r>
              <a:rPr lang="en-US" dirty="0" smtClean="0"/>
              <a:t>Choose your performance metric and use measurement to determine the common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7090-E073-334E-B744-9C60E2BFD2E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3866" y="4539400"/>
            <a:ext cx="5063066" cy="2318600"/>
            <a:chOff x="-33866" y="4539400"/>
            <a:chExt cx="5063066" cy="2318600"/>
          </a:xfrm>
        </p:grpSpPr>
        <p:pic>
          <p:nvPicPr>
            <p:cNvPr id="10" name="Picture 9" descr="mclaren-mp4-27-2012-formula-1-race-car_100380110_l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3866" y="4539400"/>
              <a:ext cx="5063066" cy="231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93366" y="4686360"/>
              <a:ext cx="1112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Capability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2" y="4481724"/>
            <a:ext cx="4114798" cy="2376276"/>
            <a:chOff x="5029202" y="4481724"/>
            <a:chExt cx="4114798" cy="2376276"/>
          </a:xfrm>
        </p:grpSpPr>
        <p:pic>
          <p:nvPicPr>
            <p:cNvPr id="8" name="Picture 7" descr="toyota_12sienna7passvanv6fwd3a_angularfront_Regula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27"/>
            <a:stretch/>
          </p:blipFill>
          <p:spPr>
            <a:xfrm>
              <a:off x="5029202" y="4481724"/>
              <a:ext cx="4114798" cy="23762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68475" y="6365275"/>
              <a:ext cx="982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Capacity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40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733-59E7-E94E-992D-B148BC92BF12}" type="datetime1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7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88FF-29EC-C14E-853B-F318770F80A1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60582" y="1801413"/>
            <a:ext cx="8890490" cy="5096941"/>
            <a:chOff x="160582" y="1801413"/>
            <a:chExt cx="8890490" cy="5096941"/>
          </a:xfrm>
        </p:grpSpPr>
        <p:sp>
          <p:nvSpPr>
            <p:cNvPr id="3" name="TextBox 2"/>
            <p:cNvSpPr txBox="1"/>
            <p:nvPr/>
          </p:nvSpPr>
          <p:spPr>
            <a:xfrm>
              <a:off x="160582" y="1801413"/>
              <a:ext cx="2163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Fast, Expensive,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but Small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3759" y="5802669"/>
              <a:ext cx="1357313" cy="10956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Cheap, </a:t>
              </a:r>
              <a:br>
                <a:rPr lang="en-US" sz="2400" dirty="0" smtClean="0">
                  <a:solidFill>
                    <a:srgbClr val="FF0000"/>
                  </a:solidFill>
                </a:rPr>
              </a:br>
              <a:r>
                <a:rPr lang="en-US" sz="2400" dirty="0" smtClean="0">
                  <a:solidFill>
                    <a:srgbClr val="FF0000"/>
                  </a:solidFill>
                </a:rPr>
                <a:t>Large, </a:t>
              </a:r>
              <a:br>
                <a:rPr lang="en-US" sz="2400" dirty="0" smtClean="0">
                  <a:solidFill>
                    <a:srgbClr val="FF0000"/>
                  </a:solidFill>
                </a:rPr>
              </a:br>
              <a:r>
                <a:rPr lang="en-US" sz="2400" dirty="0" smtClean="0">
                  <a:solidFill>
                    <a:srgbClr val="FF0000"/>
                  </a:solidFill>
                </a:rPr>
                <a:t>but Small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5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Parallelism/Pipelining/Prediction</a:t>
            </a:r>
            <a:endParaRPr lang="en-US" dirty="0"/>
          </a:p>
        </p:txBody>
      </p:sp>
      <p:pic>
        <p:nvPicPr>
          <p:cNvPr id="8" name="Picture 7" descr="bucket-brigad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306"/>
            <a:ext cx="9144000" cy="4563122"/>
          </a:xfrm>
          <a:prstGeom prst="rect">
            <a:avLst/>
          </a:prstGeo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80" y="1318155"/>
            <a:ext cx="8445187" cy="50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3C5A-65E8-764F-B2FE-55A1C638AD27}" type="datetime1">
              <a:rPr lang="en-US" smtClean="0"/>
              <a:pPr/>
              <a:t>10/10/13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1" y="1426778"/>
            <a:ext cx="8808502" cy="52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360" y="1371598"/>
            <a:ext cx="4192167" cy="519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AFF9-8CDC-F942-B114-AB8290563F23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62" y="0"/>
            <a:ext cx="8532812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38121" y="619583"/>
            <a:ext cx="146356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XBOX One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8097" y="1499992"/>
            <a:ext cx="1805903" cy="109568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Theoretic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vs.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Real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Performance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Warehouse-Scale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Usage Effectiveness</a:t>
            </a:r>
          </a:p>
          <a:p>
            <a:r>
              <a:rPr lang="en-US" dirty="0" smtClean="0"/>
              <a:t>Request-Level Parallelism</a:t>
            </a:r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Handling failures</a:t>
            </a:r>
          </a:p>
          <a:p>
            <a:r>
              <a:rPr lang="en-US" dirty="0" smtClean="0"/>
              <a:t>Costs of WSC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 and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Types, including </a:t>
            </a:r>
            <a:r>
              <a:rPr lang="en-US" dirty="0" err="1" smtClean="0"/>
              <a:t>Structs</a:t>
            </a:r>
            <a:r>
              <a:rPr lang="en-US" dirty="0" smtClean="0"/>
              <a:t>, </a:t>
            </a:r>
            <a:r>
              <a:rPr lang="en-US" dirty="0" err="1" smtClean="0"/>
              <a:t>Consts</a:t>
            </a:r>
            <a:r>
              <a:rPr lang="en-US" dirty="0" smtClean="0"/>
              <a:t>, </a:t>
            </a:r>
            <a:r>
              <a:rPr lang="en-US" dirty="0" err="1" smtClean="0"/>
              <a:t>Enums</a:t>
            </a:r>
            <a:endParaRPr lang="en-US" dirty="0" smtClean="0"/>
          </a:p>
          <a:p>
            <a:r>
              <a:rPr lang="en-US" dirty="0" smtClean="0"/>
              <a:t>Arrays and strings</a:t>
            </a:r>
          </a:p>
          <a:p>
            <a:r>
              <a:rPr lang="en-US" dirty="0" smtClean="0"/>
              <a:t>C Pointers</a:t>
            </a:r>
          </a:p>
          <a:p>
            <a:r>
              <a:rPr lang="en-US" dirty="0" smtClean="0"/>
              <a:t>C functions and parameter passing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smtClean="0"/>
              <a:t>SIMD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Midterm “Review”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ALU operations</a:t>
            </a:r>
          </a:p>
          <a:p>
            <a:r>
              <a:rPr lang="en-US" dirty="0" smtClean="0"/>
              <a:t>Loads/Stores</a:t>
            </a:r>
          </a:p>
          <a:p>
            <a:r>
              <a:rPr lang="en-US" dirty="0" smtClean="0"/>
              <a:t>Branches/Jumps</a:t>
            </a:r>
          </a:p>
          <a:p>
            <a:endParaRPr lang="en-US" dirty="0" smtClean="0"/>
          </a:p>
          <a:p>
            <a:r>
              <a:rPr lang="en-US" dirty="0" smtClean="0"/>
              <a:t>Registers</a:t>
            </a:r>
          </a:p>
          <a:p>
            <a:r>
              <a:rPr lang="en-US" dirty="0" smtClean="0"/>
              <a:t>Memory</a:t>
            </a:r>
          </a:p>
          <a:p>
            <a:endParaRPr lang="en-US" dirty="0" smtClean="0"/>
          </a:p>
          <a:p>
            <a:r>
              <a:rPr lang="en-US" dirty="0" smtClean="0"/>
              <a:t>Function calling conventions</a:t>
            </a:r>
          </a:p>
          <a:p>
            <a:r>
              <a:rPr lang="en-US" dirty="0" smtClean="0"/>
              <a:t>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 descr="Screen shot 2011-01-30 at 11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19200"/>
            <a:ext cx="4921665" cy="54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2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a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</a:p>
          <a:p>
            <a:r>
              <a:rPr lang="en-US" dirty="0" smtClean="0"/>
              <a:t>Signed versus Unsigned</a:t>
            </a:r>
          </a:p>
          <a:p>
            <a:r>
              <a:rPr lang="en-US" dirty="0" smtClean="0"/>
              <a:t>One’s Complement/Two’s Complement</a:t>
            </a:r>
          </a:p>
          <a:p>
            <a:r>
              <a:rPr lang="en-US" dirty="0" smtClean="0"/>
              <a:t>Floating-Point numbers</a:t>
            </a:r>
          </a:p>
          <a:p>
            <a:r>
              <a:rPr lang="en-US" dirty="0" smtClean="0"/>
              <a:t>Character Strings</a:t>
            </a:r>
          </a:p>
          <a:p>
            <a:endParaRPr lang="en-US" dirty="0" smtClean="0"/>
          </a:p>
          <a:p>
            <a:r>
              <a:rPr lang="en-US" dirty="0" smtClean="0"/>
              <a:t>Instruction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8"/>
          <p:cNvGrpSpPr/>
          <p:nvPr/>
        </p:nvGrpSpPr>
        <p:grpSpPr>
          <a:xfrm>
            <a:off x="6096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3" name="Group 269"/>
          <p:cNvGrpSpPr/>
          <p:nvPr/>
        </p:nvGrpSpPr>
        <p:grpSpPr>
          <a:xfrm>
            <a:off x="9143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6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7" name="Group 279"/>
          <p:cNvGrpSpPr/>
          <p:nvPr/>
        </p:nvGrpSpPr>
        <p:grpSpPr>
          <a:xfrm>
            <a:off x="2743200" y="1828800"/>
            <a:ext cx="2854568" cy="4560332"/>
            <a:chOff x="2743200" y="1828800"/>
            <a:chExt cx="2854568" cy="4560332"/>
          </a:xfrm>
        </p:grpSpPr>
        <p:grpSp>
          <p:nvGrpSpPr>
            <p:cNvPr id="32" name="Group 271"/>
            <p:cNvGrpSpPr/>
            <p:nvPr/>
          </p:nvGrpSpPr>
          <p:grpSpPr>
            <a:xfrm>
              <a:off x="3429000" y="1828800"/>
              <a:ext cx="1415937" cy="3465731"/>
              <a:chOff x="3429000" y="1828800"/>
              <a:chExt cx="1415937" cy="34657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33800" y="392566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10000" y="4648200"/>
                <a:ext cx="685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33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34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16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Spatial/Temporal Locality</a:t>
            </a:r>
          </a:p>
          <a:p>
            <a:r>
              <a:rPr lang="en-US" dirty="0" smtClean="0"/>
              <a:t>Instruction versus Data</a:t>
            </a:r>
          </a:p>
          <a:p>
            <a:r>
              <a:rPr lang="en-US" dirty="0" smtClean="0"/>
              <a:t>Block size, capacity</a:t>
            </a:r>
          </a:p>
          <a:p>
            <a:r>
              <a:rPr lang="en-US" dirty="0" smtClean="0"/>
              <a:t>Direct-Mapped cache</a:t>
            </a:r>
          </a:p>
          <a:p>
            <a:r>
              <a:rPr lang="en-US" dirty="0" smtClean="0"/>
              <a:t>3 C’s</a:t>
            </a:r>
          </a:p>
          <a:p>
            <a:r>
              <a:rPr lang="en-US" dirty="0" smtClean="0"/>
              <a:t>Cache-aware performance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6E-C9E7-C648-BC52-50D29674886B}" type="datetime1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SIMD/MIMD/MISD/SISD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Strong </a:t>
            </a:r>
            <a:r>
              <a:rPr lang="en-US" dirty="0" smtClean="0"/>
              <a:t>vs. </a:t>
            </a:r>
            <a:r>
              <a:rPr lang="en-US" dirty="0" smtClean="0"/>
              <a:t>weak scaling</a:t>
            </a:r>
          </a:p>
          <a:p>
            <a:r>
              <a:rPr lang="en-US" dirty="0" smtClean="0"/>
              <a:t>Data-Parallel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SIMD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Midterm “Review”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95CC-56EF-E642-A833-AE430E05ED1B}" type="datetime1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</a:t>
            </a:r>
            <a:r>
              <a:rPr lang="en-US" dirty="0" smtClean="0"/>
              <a:t>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instruction fetch that operates on multiple operands simultaneously</a:t>
            </a:r>
          </a:p>
          <a:p>
            <a:pPr lvl="1"/>
            <a:r>
              <a:rPr lang="en-US" dirty="0" smtClean="0"/>
              <a:t>128-bit 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</a:t>
            </a:r>
            <a:r>
              <a:rPr lang="en-US" dirty="0" smtClean="0"/>
              <a:t>compiler</a:t>
            </a:r>
          </a:p>
          <a:p>
            <a:r>
              <a:rPr lang="en-US" dirty="0" smtClean="0"/>
              <a:t>Good luck on the Midterm!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E164-6495-9B4B-AC0F-B7E88FFAA1A6}" type="datetime1">
              <a:rPr lang="en-US" smtClean="0"/>
              <a:t>10/10/13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one operation on multiple data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streams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8CD9-292F-654D-AAA5-3D767DBEE355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8744C6-EF00-814B-824A-304C7226A6AF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10/10/13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2013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Lecture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#14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7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956-BEC8-F041-8760-8C3DD96B5922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4220" y="4369318"/>
            <a:ext cx="7994131" cy="2047305"/>
            <a:chOff x="244220" y="4369318"/>
            <a:chExt cx="7994131" cy="2047305"/>
          </a:xfrm>
        </p:grpSpPr>
        <p:sp>
          <p:nvSpPr>
            <p:cNvPr id="12" name="TextBox 11"/>
            <p:cNvSpPr txBox="1"/>
            <p:nvPr/>
          </p:nvSpPr>
          <p:spPr>
            <a:xfrm>
              <a:off x="634981" y="4369318"/>
              <a:ext cx="725070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for each 4 members in array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{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load 4 members to the SSE register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calculate 4 square roots in one operation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store the 4 results from the register to memory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}</a:t>
              </a:r>
            </a:p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220" y="4428192"/>
              <a:ext cx="7994131" cy="1988431"/>
              <a:chOff x="244220" y="4428192"/>
              <a:chExt cx="7994131" cy="1988431"/>
            </a:xfrm>
          </p:grpSpPr>
          <p:sp>
            <p:nvSpPr>
              <p:cNvPr id="9" name="Double Brace 8"/>
              <p:cNvSpPr/>
              <p:nvPr/>
            </p:nvSpPr>
            <p:spPr>
              <a:xfrm>
                <a:off x="244220" y="4428192"/>
                <a:ext cx="7994131" cy="1921054"/>
              </a:xfrm>
              <a:prstGeom prst="bracePair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2547" y="5893403"/>
                <a:ext cx="1729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SIMD style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for(i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 </a:t>
            </a:r>
            <a:r>
              <a:rPr lang="en-US" b="1" dirty="0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How can reveal more data-level parallelism than available in a single iteration of a loop?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i="1" dirty="0" smtClean="0">
                <a:solidFill>
                  <a:srgbClr val="0000FF"/>
                </a:solidFill>
              </a:rPr>
              <a:t>Unroll loop </a:t>
            </a:r>
            <a:r>
              <a:rPr lang="en-US" dirty="0" smtClean="0"/>
              <a:t>and adjust iteration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C732-31FB-324B-A232-456C1609DA3A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19112</TotalTime>
  <Words>3176</Words>
  <Application>Microsoft Macintosh PowerPoint</Application>
  <PresentationFormat>On-screen Show (4:3)</PresentationFormat>
  <Paragraphs>887</Paragraphs>
  <Slides>56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Image</vt:lpstr>
      <vt:lpstr>CS 61C:  Great Ideas in Computer Architecture  SIMD</vt:lpstr>
      <vt:lpstr>Agenda</vt:lpstr>
      <vt:lpstr>Agenda</vt:lpstr>
      <vt:lpstr>Review</vt:lpstr>
      <vt:lpstr>Agenda</vt:lpstr>
      <vt:lpstr>SIMD Architectures</vt:lpstr>
      <vt:lpstr>“Advanced Digital Media Boost”</vt:lpstr>
      <vt:lpstr>Example: SIMD Array Processing</vt:lpstr>
      <vt:lpstr>Data-Level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Intel SIMD Extensions</vt:lpstr>
      <vt:lpstr>XMM Registers</vt:lpstr>
      <vt:lpstr>Intel Architecture SSE2+ 128-Bit SIMD Data Types</vt:lpstr>
      <vt:lpstr>First SIMD Extensions: MIT Lincoln Labs TX-2, 1957</vt:lpstr>
      <vt:lpstr>SSE/SSE2 Floating Point Instructions</vt:lpstr>
      <vt:lpstr>Example: Add Two Single-Precision Floating-Point Vectors</vt:lpstr>
      <vt:lpstr>Packed and Scalar Double-Precision Floating-Point Operations 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Live Example: 2 x 2 Matrix Multiply</vt:lpstr>
      <vt:lpstr>Example: 2 x 2 Matrix Multiply (Part 1 of 2)</vt:lpstr>
      <vt:lpstr>Example: 2 x 2 Matrix Multiply (Part 2 of 2)</vt:lpstr>
      <vt:lpstr>Inner loop from gcc –O -S</vt:lpstr>
      <vt:lpstr>Performance-Driven ISA Extensions</vt:lpstr>
      <vt:lpstr>Agenda</vt:lpstr>
      <vt:lpstr>Administrivia</vt:lpstr>
      <vt:lpstr>Agenda</vt:lpstr>
      <vt:lpstr>New-School Machine Structures (It’s a bit more complicated!)</vt:lpstr>
      <vt:lpstr>Great Ideas in Computer Architecture</vt:lpstr>
      <vt:lpstr>Moore’s Law</vt:lpstr>
      <vt:lpstr>Abstraction via Layers of Representation</vt:lpstr>
      <vt:lpstr>Make the Common Case Fast</vt:lpstr>
      <vt:lpstr>Dependability via Redundancy</vt:lpstr>
      <vt:lpstr>Memory Hierarchy</vt:lpstr>
      <vt:lpstr>Parallelism/Pipelining/Prediction</vt:lpstr>
      <vt:lpstr>PowerPoint Presentation</vt:lpstr>
      <vt:lpstr>Warehouse-Scale Computers</vt:lpstr>
      <vt:lpstr>C Language and Compilation</vt:lpstr>
      <vt:lpstr>MIPS Instruction Set</vt:lpstr>
      <vt:lpstr>Everything is a Number</vt:lpstr>
      <vt:lpstr>Components of a Computer</vt:lpstr>
      <vt:lpstr>Caches</vt:lpstr>
      <vt:lpstr>Parallelism</vt:lpstr>
      <vt:lpstr>Agenda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185</cp:revision>
  <cp:lastPrinted>2013-10-11T04:37:49Z</cp:lastPrinted>
  <dcterms:created xsi:type="dcterms:W3CDTF">2012-10-03T16:41:44Z</dcterms:created>
  <dcterms:modified xsi:type="dcterms:W3CDTF">2013-10-15T03:05:43Z</dcterms:modified>
</cp:coreProperties>
</file>